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charts/chart1.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8" r:id="rId2"/>
    <p:sldId id="318" r:id="rId3"/>
    <p:sldId id="310" r:id="rId4"/>
    <p:sldId id="319" r:id="rId5"/>
    <p:sldId id="344" r:id="rId6"/>
    <p:sldId id="345" r:id="rId7"/>
    <p:sldId id="347" r:id="rId8"/>
    <p:sldId id="348" r:id="rId9"/>
    <p:sldId id="349" r:id="rId10"/>
    <p:sldId id="351" r:id="rId11"/>
    <p:sldId id="352" r:id="rId12"/>
    <p:sldId id="355" r:id="rId13"/>
    <p:sldId id="353" r:id="rId14"/>
    <p:sldId id="320" r:id="rId15"/>
    <p:sldId id="335" r:id="rId16"/>
    <p:sldId id="361" r:id="rId17"/>
    <p:sldId id="321" r:id="rId18"/>
    <p:sldId id="362" r:id="rId19"/>
    <p:sldId id="326" r:id="rId20"/>
    <p:sldId id="369" r:id="rId21"/>
    <p:sldId id="327" r:id="rId22"/>
    <p:sldId id="368" r:id="rId23"/>
    <p:sldId id="329" r:id="rId24"/>
    <p:sldId id="322" r:id="rId25"/>
    <p:sldId id="356" r:id="rId26"/>
    <p:sldId id="363" r:id="rId27"/>
    <p:sldId id="331" r:id="rId28"/>
    <p:sldId id="332" r:id="rId29"/>
    <p:sldId id="333" r:id="rId30"/>
    <p:sldId id="358" r:id="rId31"/>
    <p:sldId id="323" r:id="rId32"/>
    <p:sldId id="364" r:id="rId33"/>
    <p:sldId id="365" r:id="rId34"/>
    <p:sldId id="359" r:id="rId35"/>
    <p:sldId id="366" r:id="rId36"/>
    <p:sldId id="367" r:id="rId37"/>
    <p:sldId id="259" r:id="rId38"/>
  </p:sldIdLst>
  <p:sldSz cx="9144000" cy="6858000" type="screen4x3"/>
  <p:notesSz cx="6858000" cy="9144000"/>
  <p:custDataLst>
    <p:tags r:id="rId40"/>
  </p:custDataLst>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D5EC46"/>
    <a:srgbClr val="ACE946"/>
    <a:srgbClr val="47D872"/>
    <a:srgbClr val="0000FF"/>
    <a:srgbClr val="48D491"/>
    <a:srgbClr val="4BACC6"/>
    <a:srgbClr val="60E146"/>
    <a:srgbClr val="9999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424" autoAdjust="0"/>
  </p:normalViewPr>
  <p:slideViewPr>
    <p:cSldViewPr>
      <p:cViewPr varScale="1">
        <p:scale>
          <a:sx n="74" d="100"/>
          <a:sy n="74" d="100"/>
        </p:scale>
        <p:origin x="1266" y="66"/>
      </p:cViewPr>
      <p:guideLst>
        <p:guide orient="horz" pos="2160"/>
        <p:guide pos="2880"/>
      </p:guideLst>
    </p:cSldViewPr>
  </p:slideViewPr>
  <p:outlineViewPr>
    <p:cViewPr>
      <p:scale>
        <a:sx n="33" d="100"/>
        <a:sy n="33" d="100"/>
      </p:scale>
      <p:origin x="0" y="7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差距分析</c:v>
                </c:pt>
              </c:strCache>
            </c:strRef>
          </c:tx>
          <c:dLbls>
            <c:dLbl>
              <c:idx val="0"/>
              <c:layout>
                <c:manualLayout>
                  <c:x val="7.4522637795275595E-3"/>
                  <c:y val="2.8596702755905513E-2"/>
                </c:manualLayout>
              </c:layout>
              <c:tx>
                <c:rich>
                  <a:bodyPr/>
                  <a:lstStyle/>
                  <a:p>
                    <a:r>
                      <a:rPr lang="zh-CN" altLang="en-US" sz="1400" dirty="0" smtClean="0">
                        <a:solidFill>
                          <a:srgbClr val="0033CC"/>
                        </a:solidFill>
                      </a:rPr>
                      <a:t>职业</a:t>
                    </a:r>
                  </a:p>
                  <a:p>
                    <a:r>
                      <a:rPr lang="zh-CN" altLang="en-US" sz="1400" dirty="0" smtClean="0">
                        <a:solidFill>
                          <a:srgbClr val="0033CC"/>
                        </a:solidFill>
                      </a:rPr>
                      <a:t>技能</a:t>
                    </a:r>
                    <a:endParaRPr lang="zh-CN" altLang="en-US" dirty="0">
                      <a:solidFill>
                        <a:srgbClr val="0033CC"/>
                      </a:solidFill>
                    </a:endParaRPr>
                  </a:p>
                </c:rich>
              </c:tx>
              <c:showLegendKey val="0"/>
              <c:showVal val="1"/>
              <c:showCatName val="1"/>
              <c:showSerName val="0"/>
              <c:showPercent val="0"/>
              <c:showBubbleSize val="0"/>
              <c:extLst>
                <c:ext xmlns:c15="http://schemas.microsoft.com/office/drawing/2012/chart" uri="{CE6537A1-D6FC-4f65-9D91-7224C49458BB}">
                  <c15:layout/>
                </c:ext>
              </c:extLst>
            </c:dLbl>
            <c:dLbl>
              <c:idx val="1"/>
              <c:layout>
                <c:manualLayout>
                  <c:x val="-3.6466535433070865E-3"/>
                  <c:y val="-3.1274606299212598E-4"/>
                </c:manualLayout>
              </c:layout>
              <c:tx>
                <c:rich>
                  <a:bodyPr/>
                  <a:lstStyle/>
                  <a:p>
                    <a:r>
                      <a:rPr lang="zh-CN" altLang="en-US" sz="1400" dirty="0">
                        <a:solidFill>
                          <a:srgbClr val="C00000"/>
                        </a:solidFill>
                      </a:rPr>
                      <a:t>基本</a:t>
                    </a:r>
                    <a:r>
                      <a:rPr lang="zh-CN" altLang="en-US" sz="1400" dirty="0" smtClean="0">
                        <a:solidFill>
                          <a:srgbClr val="C00000"/>
                        </a:solidFill>
                      </a:rPr>
                      <a:t>技能</a:t>
                    </a:r>
                    <a:endParaRPr lang="zh-CN" altLang="en-US" dirty="0">
                      <a:solidFill>
                        <a:srgbClr val="C00000"/>
                      </a:solidFill>
                    </a:endParaRPr>
                  </a:p>
                </c:rich>
              </c:tx>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6.579888451443589E-3"/>
                  <c:y val="0.14876894685039363"/>
                </c:manualLayout>
              </c:layout>
              <c:tx>
                <c:rich>
                  <a:bodyPr/>
                  <a:lstStyle/>
                  <a:p>
                    <a:r>
                      <a:rPr lang="zh-CN" altLang="en-US" dirty="0">
                        <a:solidFill>
                          <a:srgbClr val="00B050"/>
                        </a:solidFill>
                      </a:rPr>
                      <a:t>行业</a:t>
                    </a:r>
                    <a:r>
                      <a:rPr lang="en-US" altLang="zh-CN" dirty="0" smtClean="0">
                        <a:solidFill>
                          <a:srgbClr val="00B050"/>
                        </a:solidFill>
                      </a:rPr>
                      <a:t>/</a:t>
                    </a:r>
                  </a:p>
                  <a:p>
                    <a:r>
                      <a:rPr lang="zh-CN" altLang="en-US" dirty="0" smtClean="0">
                        <a:solidFill>
                          <a:srgbClr val="00B050"/>
                        </a:solidFill>
                      </a:rPr>
                      <a:t>专业</a:t>
                    </a:r>
                  </a:p>
                  <a:p>
                    <a:r>
                      <a:rPr lang="zh-CN" altLang="en-US" dirty="0" smtClean="0">
                        <a:solidFill>
                          <a:srgbClr val="00B050"/>
                        </a:solidFill>
                      </a:rPr>
                      <a:t>知识</a:t>
                    </a:r>
                    <a:endParaRPr lang="zh-CN" altLang="en-US" dirty="0">
                      <a:solidFill>
                        <a:srgbClr val="00B050"/>
                      </a:solidFill>
                    </a:endParaRPr>
                  </a:p>
                </c:rich>
              </c:tx>
              <c:showLegendKey val="0"/>
              <c:showVal val="0"/>
              <c:showCatName val="1"/>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400">
                    <a:solidFill>
                      <a:schemeClr val="bg1"/>
                    </a:solidFill>
                    <a:latin typeface="微软雅黑" panose="020B0503020204020204" pitchFamily="34" charset="-122"/>
                    <a:ea typeface="微软雅黑" panose="020B0503020204020204" pitchFamily="34" charset="-122"/>
                  </a:defRPr>
                </a:pPr>
                <a:endParaRPr lang="zh-CN"/>
              </a:p>
            </c:txPr>
            <c:showLegendKey val="0"/>
            <c:showVal val="1"/>
            <c:showCatName val="1"/>
            <c:showSerName val="0"/>
            <c:showPercent val="0"/>
            <c:showBubbleSize val="0"/>
            <c:showLeaderLines val="0"/>
            <c:extLst>
              <c:ext xmlns:c15="http://schemas.microsoft.com/office/drawing/2012/chart" uri="{CE6537A1-D6FC-4f65-9D91-7224C49458BB}"/>
            </c:extLst>
          </c:dLbls>
          <c:cat>
            <c:strRef>
              <c:f>Sheet1!$A$2:$A$4</c:f>
              <c:strCache>
                <c:ptCount val="3"/>
                <c:pt idx="0">
                  <c:v>职业技能</c:v>
                </c:pt>
                <c:pt idx="1">
                  <c:v>基本技能</c:v>
                </c:pt>
                <c:pt idx="2">
                  <c:v>行业/专业知识</c:v>
                </c:pt>
              </c:strCache>
            </c:strRef>
          </c:cat>
          <c:val>
            <c:numRef>
              <c:f>Sheet1!$B$2:$B$4</c:f>
              <c:numCache>
                <c:formatCode>General</c:formatCode>
                <c:ptCount val="3"/>
                <c:pt idx="0">
                  <c:v>20</c:v>
                </c:pt>
                <c:pt idx="1">
                  <c:v>20</c:v>
                </c:pt>
                <c:pt idx="2">
                  <c:v>20</c:v>
                </c:pt>
              </c:numCache>
            </c:numRef>
          </c:val>
        </c:ser>
        <c:dLbls>
          <c:showLegendKey val="0"/>
          <c:showVal val="1"/>
          <c:showCatName val="1"/>
          <c:showSerName val="0"/>
          <c:showPercent val="0"/>
          <c:showBubbleSize val="0"/>
          <c:showLeaderLines val="0"/>
        </c:dLbls>
        <c:firstSliceAng val="0"/>
      </c:pieChart>
    </c:plotArea>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B72EF0-5938-43A3-890C-0B92B7310280}" type="doc">
      <dgm:prSet loTypeId="urn:microsoft.com/office/officeart/2005/8/layout/radial6" loCatId="cycle" qsTypeId="urn:microsoft.com/office/officeart/2005/8/quickstyle/simple1" qsCatId="simple" csTypeId="urn:microsoft.com/office/officeart/2005/8/colors/colorful5" csCatId="colorful" phldr="1"/>
      <dgm:spPr/>
      <dgm:t>
        <a:bodyPr/>
        <a:lstStyle/>
        <a:p>
          <a:endParaRPr lang="zh-CN" altLang="en-US"/>
        </a:p>
      </dgm:t>
    </dgm:pt>
    <dgm:pt modelId="{82027BAB-888C-47B2-831B-E2519A5B2C25}">
      <dgm:prSet phldrT="[文本]"/>
      <dgm:spPr/>
      <dgm:t>
        <a:bodyPr/>
        <a:lstStyle/>
        <a:p>
          <a:r>
            <a:rPr lang="en-US" altLang="zh-CN" b="1" dirty="0" smtClean="0">
              <a:latin typeface="微软雅黑" panose="020B0503020204020204" pitchFamily="34" charset="-122"/>
              <a:ea typeface="微软雅黑" panose="020B0503020204020204" pitchFamily="34" charset="-122"/>
            </a:rPr>
            <a:t>HR</a:t>
          </a:r>
          <a:endParaRPr lang="zh-CN" altLang="en-US" b="1" dirty="0">
            <a:latin typeface="微软雅黑" panose="020B0503020204020204" pitchFamily="34" charset="-122"/>
            <a:ea typeface="微软雅黑" panose="020B0503020204020204" pitchFamily="34" charset="-122"/>
          </a:endParaRPr>
        </a:p>
      </dgm:t>
    </dgm:pt>
    <dgm:pt modelId="{AD9DE189-CD39-4C0E-96AF-E20C84F33743}" type="parTrans" cxnId="{83CD2720-F547-4D80-8A7F-5F337D0EAF5E}">
      <dgm:prSet/>
      <dgm:spPr/>
      <dgm:t>
        <a:bodyPr/>
        <a:lstStyle/>
        <a:p>
          <a:endParaRPr lang="zh-CN" altLang="en-US" b="1">
            <a:latin typeface="微软雅黑" panose="020B0503020204020204" pitchFamily="34" charset="-122"/>
            <a:ea typeface="微软雅黑" panose="020B0503020204020204" pitchFamily="34" charset="-122"/>
          </a:endParaRPr>
        </a:p>
      </dgm:t>
    </dgm:pt>
    <dgm:pt modelId="{6ADBF348-A076-4F2E-AC8F-026B3BCD18E8}" type="sibTrans" cxnId="{83CD2720-F547-4D80-8A7F-5F337D0EAF5E}">
      <dgm:prSet/>
      <dgm:spPr/>
      <dgm:t>
        <a:bodyPr/>
        <a:lstStyle/>
        <a:p>
          <a:endParaRPr lang="zh-CN" altLang="en-US" b="1">
            <a:latin typeface="微软雅黑" panose="020B0503020204020204" pitchFamily="34" charset="-122"/>
            <a:ea typeface="微软雅黑" panose="020B0503020204020204" pitchFamily="34" charset="-122"/>
          </a:endParaRPr>
        </a:p>
      </dgm:t>
    </dgm:pt>
    <dgm:pt modelId="{76575E20-BF41-45CB-A3E1-6B7D65DDFAE1}">
      <dgm:prSet phldrT="[文本]"/>
      <dgm:spPr/>
      <dgm:t>
        <a:bodyPr/>
        <a:lstStyle/>
        <a:p>
          <a:r>
            <a:rPr lang="zh-CN" altLang="en-US" b="1" dirty="0" smtClean="0">
              <a:latin typeface="微软雅黑" panose="020B0503020204020204" pitchFamily="34" charset="-122"/>
              <a:ea typeface="微软雅黑" panose="020B0503020204020204" pitchFamily="34" charset="-122"/>
            </a:rPr>
            <a:t>考勤管理制度</a:t>
          </a:r>
          <a:endParaRPr lang="zh-CN" altLang="en-US" b="1" dirty="0">
            <a:latin typeface="微软雅黑" panose="020B0503020204020204" pitchFamily="34" charset="-122"/>
            <a:ea typeface="微软雅黑" panose="020B0503020204020204" pitchFamily="34" charset="-122"/>
          </a:endParaRPr>
        </a:p>
      </dgm:t>
    </dgm:pt>
    <dgm:pt modelId="{450C2BE5-04F3-4975-96CC-DD3B09F13431}" type="parTrans" cxnId="{83E1A71A-4D5D-4DD2-B45E-5F5F818540D7}">
      <dgm:prSet/>
      <dgm:spPr/>
      <dgm:t>
        <a:bodyPr/>
        <a:lstStyle/>
        <a:p>
          <a:endParaRPr lang="zh-CN" altLang="en-US" b="1">
            <a:latin typeface="微软雅黑" panose="020B0503020204020204" pitchFamily="34" charset="-122"/>
            <a:ea typeface="微软雅黑" panose="020B0503020204020204" pitchFamily="34" charset="-122"/>
          </a:endParaRPr>
        </a:p>
      </dgm:t>
    </dgm:pt>
    <dgm:pt modelId="{6505C87D-8746-463E-BBDC-F30964F708C7}" type="sibTrans" cxnId="{83E1A71A-4D5D-4DD2-B45E-5F5F818540D7}">
      <dgm:prSet/>
      <dgm:spPr/>
      <dgm:t>
        <a:bodyPr/>
        <a:lstStyle/>
        <a:p>
          <a:endParaRPr lang="zh-CN" altLang="en-US" b="1">
            <a:latin typeface="微软雅黑" panose="020B0503020204020204" pitchFamily="34" charset="-122"/>
            <a:ea typeface="微软雅黑" panose="020B0503020204020204" pitchFamily="34" charset="-122"/>
          </a:endParaRPr>
        </a:p>
      </dgm:t>
    </dgm:pt>
    <dgm:pt modelId="{46EB8F08-615F-4B6C-A077-818055FD4CF4}">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人事管理制度</a:t>
          </a:r>
          <a:endParaRPr lang="zh-CN" altLang="en-US" sz="2000" b="1" dirty="0">
            <a:latin typeface="微软雅黑" panose="020B0503020204020204" pitchFamily="34" charset="-122"/>
            <a:ea typeface="微软雅黑" panose="020B0503020204020204" pitchFamily="34" charset="-122"/>
          </a:endParaRPr>
        </a:p>
      </dgm:t>
    </dgm:pt>
    <dgm:pt modelId="{A483C168-71D3-4BD8-83C7-123CFF97816D}" type="parTrans" cxnId="{D83FD9C7-6DC3-42D9-8D4A-B0D9DCAD547E}">
      <dgm:prSet/>
      <dgm:spPr/>
      <dgm:t>
        <a:bodyPr/>
        <a:lstStyle/>
        <a:p>
          <a:endParaRPr lang="zh-CN" altLang="en-US" b="1">
            <a:latin typeface="微软雅黑" panose="020B0503020204020204" pitchFamily="34" charset="-122"/>
            <a:ea typeface="微软雅黑" panose="020B0503020204020204" pitchFamily="34" charset="-122"/>
          </a:endParaRPr>
        </a:p>
      </dgm:t>
    </dgm:pt>
    <dgm:pt modelId="{B09BDE95-A151-4FA9-8EC5-6E58C569180B}" type="sibTrans" cxnId="{D83FD9C7-6DC3-42D9-8D4A-B0D9DCAD547E}">
      <dgm:prSet/>
      <dgm:spPr/>
      <dgm:t>
        <a:bodyPr/>
        <a:lstStyle/>
        <a:p>
          <a:endParaRPr lang="zh-CN" altLang="en-US" b="1">
            <a:latin typeface="微软雅黑" panose="020B0503020204020204" pitchFamily="34" charset="-122"/>
            <a:ea typeface="微软雅黑" panose="020B0503020204020204" pitchFamily="34" charset="-122"/>
          </a:endParaRPr>
        </a:p>
      </dgm:t>
    </dgm:pt>
    <dgm:pt modelId="{0FE9F834-A354-44D0-B2E1-A46420FAD20F}">
      <dgm:prSet phldrT="[文本]"/>
      <dgm:spPr/>
      <dgm:t>
        <a:bodyPr/>
        <a:lstStyle/>
        <a:p>
          <a:r>
            <a:rPr lang="zh-CN" altLang="en-US" b="1" dirty="0" smtClean="0">
              <a:solidFill>
                <a:srgbClr val="5F5E5C"/>
              </a:solidFill>
              <a:latin typeface="微软雅黑" pitchFamily="34" charset="-122"/>
              <a:ea typeface="微软雅黑" pitchFamily="34" charset="-122"/>
            </a:rPr>
            <a:t>职位与任职资格管理制度</a:t>
          </a:r>
          <a:endParaRPr lang="zh-CN" altLang="en-US" b="1" dirty="0">
            <a:latin typeface="微软雅黑" panose="020B0503020204020204" pitchFamily="34" charset="-122"/>
            <a:ea typeface="微软雅黑" panose="020B0503020204020204" pitchFamily="34" charset="-122"/>
          </a:endParaRPr>
        </a:p>
      </dgm:t>
    </dgm:pt>
    <dgm:pt modelId="{17E5077C-B7E3-4D8D-B11B-C854EA36E93F}" type="parTrans" cxnId="{696476FB-1D39-4151-9F97-DB3719B0DCFD}">
      <dgm:prSet/>
      <dgm:spPr/>
      <dgm:t>
        <a:bodyPr/>
        <a:lstStyle/>
        <a:p>
          <a:endParaRPr lang="zh-CN" altLang="en-US" b="1">
            <a:latin typeface="微软雅黑" panose="020B0503020204020204" pitchFamily="34" charset="-122"/>
            <a:ea typeface="微软雅黑" panose="020B0503020204020204" pitchFamily="34" charset="-122"/>
          </a:endParaRPr>
        </a:p>
      </dgm:t>
    </dgm:pt>
    <dgm:pt modelId="{E8192A31-C618-40E9-85C9-21CC88C88D59}" type="sibTrans" cxnId="{696476FB-1D39-4151-9F97-DB3719B0DCFD}">
      <dgm:prSet/>
      <dgm:spPr/>
      <dgm:t>
        <a:bodyPr/>
        <a:lstStyle/>
        <a:p>
          <a:endParaRPr lang="zh-CN" altLang="en-US" b="1">
            <a:latin typeface="微软雅黑" panose="020B0503020204020204" pitchFamily="34" charset="-122"/>
            <a:ea typeface="微软雅黑" panose="020B0503020204020204" pitchFamily="34" charset="-122"/>
          </a:endParaRPr>
        </a:p>
      </dgm:t>
    </dgm:pt>
    <dgm:pt modelId="{659209A8-6F58-46E0-A9D5-94357A733510}">
      <dgm:prSet phldrT="[文本]"/>
      <dgm:spPr/>
      <dgm:t>
        <a:bodyPr/>
        <a:lstStyle/>
        <a:p>
          <a:r>
            <a:rPr lang="zh-CN" altLang="en-US" b="1" dirty="0" smtClean="0">
              <a:solidFill>
                <a:srgbClr val="5F5E5C"/>
              </a:solidFill>
              <a:latin typeface="微软雅黑" pitchFamily="34" charset="-122"/>
              <a:ea typeface="微软雅黑" pitchFamily="34" charset="-122"/>
            </a:rPr>
            <a:t>绩效管理制度</a:t>
          </a:r>
          <a:endParaRPr lang="zh-CN" altLang="en-US" b="1" dirty="0">
            <a:latin typeface="微软雅黑" panose="020B0503020204020204" pitchFamily="34" charset="-122"/>
            <a:ea typeface="微软雅黑" panose="020B0503020204020204" pitchFamily="34" charset="-122"/>
          </a:endParaRPr>
        </a:p>
      </dgm:t>
    </dgm:pt>
    <dgm:pt modelId="{A9687669-AD46-4662-8BB9-195F8593925F}" type="parTrans" cxnId="{69E5D536-7AD6-4BF1-8A63-85FF96C3963D}">
      <dgm:prSet/>
      <dgm:spPr/>
      <dgm:t>
        <a:bodyPr/>
        <a:lstStyle/>
        <a:p>
          <a:endParaRPr lang="zh-CN" altLang="en-US" b="1">
            <a:latin typeface="微软雅黑" panose="020B0503020204020204" pitchFamily="34" charset="-122"/>
            <a:ea typeface="微软雅黑" panose="020B0503020204020204" pitchFamily="34" charset="-122"/>
          </a:endParaRPr>
        </a:p>
      </dgm:t>
    </dgm:pt>
    <dgm:pt modelId="{01B6F378-1119-4382-BD72-0B5231B1138D}" type="sibTrans" cxnId="{69E5D536-7AD6-4BF1-8A63-85FF96C3963D}">
      <dgm:prSet/>
      <dgm:spPr/>
      <dgm:t>
        <a:bodyPr/>
        <a:lstStyle/>
        <a:p>
          <a:endParaRPr lang="zh-CN" altLang="en-US" b="1">
            <a:latin typeface="微软雅黑" panose="020B0503020204020204" pitchFamily="34" charset="-122"/>
            <a:ea typeface="微软雅黑" panose="020B0503020204020204" pitchFamily="34" charset="-122"/>
          </a:endParaRPr>
        </a:p>
      </dgm:t>
    </dgm:pt>
    <dgm:pt modelId="{4B9C9D95-0C24-4D93-A31D-57D0B12543EE}">
      <dgm:prSet phldrT="[文本]"/>
      <dgm:spPr/>
      <dgm:t>
        <a:bodyPr/>
        <a:lstStyle/>
        <a:p>
          <a:r>
            <a:rPr lang="zh-CN" altLang="en-US" b="1" dirty="0" smtClean="0">
              <a:latin typeface="微软雅黑" panose="020B0503020204020204" pitchFamily="34" charset="-122"/>
              <a:ea typeface="微软雅黑" panose="020B0503020204020204" pitchFamily="34" charset="-122"/>
            </a:rPr>
            <a:t>薪酬管理制度</a:t>
          </a:r>
          <a:endParaRPr lang="zh-CN" altLang="en-US" b="1" dirty="0">
            <a:latin typeface="微软雅黑" panose="020B0503020204020204" pitchFamily="34" charset="-122"/>
            <a:ea typeface="微软雅黑" panose="020B0503020204020204" pitchFamily="34" charset="-122"/>
          </a:endParaRPr>
        </a:p>
      </dgm:t>
    </dgm:pt>
    <dgm:pt modelId="{F21EB43A-ACF1-4FAE-850E-05752B295182}" type="parTrans" cxnId="{5BD06AEB-B025-4249-B62F-EFA739C3B42D}">
      <dgm:prSet/>
      <dgm:spPr/>
      <dgm:t>
        <a:bodyPr/>
        <a:lstStyle/>
        <a:p>
          <a:endParaRPr lang="zh-CN" altLang="en-US" b="1">
            <a:latin typeface="微软雅黑" panose="020B0503020204020204" pitchFamily="34" charset="-122"/>
            <a:ea typeface="微软雅黑" panose="020B0503020204020204" pitchFamily="34" charset="-122"/>
          </a:endParaRPr>
        </a:p>
      </dgm:t>
    </dgm:pt>
    <dgm:pt modelId="{850DCAE0-7D09-4CAB-B932-3116649918BA}" type="sibTrans" cxnId="{5BD06AEB-B025-4249-B62F-EFA739C3B42D}">
      <dgm:prSet/>
      <dgm:spPr/>
      <dgm:t>
        <a:bodyPr/>
        <a:lstStyle/>
        <a:p>
          <a:endParaRPr lang="zh-CN" altLang="en-US" b="1">
            <a:latin typeface="微软雅黑" panose="020B0503020204020204" pitchFamily="34" charset="-122"/>
            <a:ea typeface="微软雅黑" panose="020B0503020204020204" pitchFamily="34" charset="-122"/>
          </a:endParaRPr>
        </a:p>
      </dgm:t>
    </dgm:pt>
    <dgm:pt modelId="{7B5ECAB3-5278-4C0B-ABC6-5F005841BA02}" type="pres">
      <dgm:prSet presAssocID="{88B72EF0-5938-43A3-890C-0B92B7310280}" presName="Name0" presStyleCnt="0">
        <dgm:presLayoutVars>
          <dgm:chMax val="1"/>
          <dgm:dir/>
          <dgm:animLvl val="ctr"/>
          <dgm:resizeHandles val="exact"/>
        </dgm:presLayoutVars>
      </dgm:prSet>
      <dgm:spPr/>
      <dgm:t>
        <a:bodyPr/>
        <a:lstStyle/>
        <a:p>
          <a:endParaRPr lang="zh-CN" altLang="en-US"/>
        </a:p>
      </dgm:t>
    </dgm:pt>
    <dgm:pt modelId="{21F0ED3E-BAD0-472C-B09E-8A195D16023C}" type="pres">
      <dgm:prSet presAssocID="{82027BAB-888C-47B2-831B-E2519A5B2C25}" presName="centerShape" presStyleLbl="node0" presStyleIdx="0" presStyleCnt="1"/>
      <dgm:spPr/>
      <dgm:t>
        <a:bodyPr/>
        <a:lstStyle/>
        <a:p>
          <a:endParaRPr lang="zh-CN" altLang="en-US"/>
        </a:p>
      </dgm:t>
    </dgm:pt>
    <dgm:pt modelId="{018C0B66-0E2F-48A2-8D53-C420C56B10AC}" type="pres">
      <dgm:prSet presAssocID="{46EB8F08-615F-4B6C-A077-818055FD4CF4}" presName="node" presStyleLbl="node1" presStyleIdx="0" presStyleCnt="5">
        <dgm:presLayoutVars>
          <dgm:bulletEnabled val="1"/>
        </dgm:presLayoutVars>
      </dgm:prSet>
      <dgm:spPr/>
      <dgm:t>
        <a:bodyPr/>
        <a:lstStyle/>
        <a:p>
          <a:endParaRPr lang="zh-CN" altLang="en-US"/>
        </a:p>
      </dgm:t>
    </dgm:pt>
    <dgm:pt modelId="{D009AAD1-4863-4374-B0BE-F86C2E8DA3FD}" type="pres">
      <dgm:prSet presAssocID="{46EB8F08-615F-4B6C-A077-818055FD4CF4}" presName="dummy" presStyleCnt="0"/>
      <dgm:spPr/>
    </dgm:pt>
    <dgm:pt modelId="{AD5A5E57-A89B-40F3-B849-CBABC6993F91}" type="pres">
      <dgm:prSet presAssocID="{B09BDE95-A151-4FA9-8EC5-6E58C569180B}" presName="sibTrans" presStyleLbl="sibTrans2D1" presStyleIdx="0" presStyleCnt="5"/>
      <dgm:spPr/>
      <dgm:t>
        <a:bodyPr/>
        <a:lstStyle/>
        <a:p>
          <a:endParaRPr lang="zh-CN" altLang="en-US"/>
        </a:p>
      </dgm:t>
    </dgm:pt>
    <dgm:pt modelId="{CE3D5141-FEFF-4F12-9B6B-53ABDD8BD2FA}" type="pres">
      <dgm:prSet presAssocID="{76575E20-BF41-45CB-A3E1-6B7D65DDFAE1}" presName="node" presStyleLbl="node1" presStyleIdx="1" presStyleCnt="5">
        <dgm:presLayoutVars>
          <dgm:bulletEnabled val="1"/>
        </dgm:presLayoutVars>
      </dgm:prSet>
      <dgm:spPr/>
      <dgm:t>
        <a:bodyPr/>
        <a:lstStyle/>
        <a:p>
          <a:endParaRPr lang="zh-CN" altLang="en-US"/>
        </a:p>
      </dgm:t>
    </dgm:pt>
    <dgm:pt modelId="{FD220597-537A-4A8F-8C14-049E11422D04}" type="pres">
      <dgm:prSet presAssocID="{76575E20-BF41-45CB-A3E1-6B7D65DDFAE1}" presName="dummy" presStyleCnt="0"/>
      <dgm:spPr/>
    </dgm:pt>
    <dgm:pt modelId="{9EC39731-51FD-4C24-B866-824DC2DB531D}" type="pres">
      <dgm:prSet presAssocID="{6505C87D-8746-463E-BBDC-F30964F708C7}" presName="sibTrans" presStyleLbl="sibTrans2D1" presStyleIdx="1" presStyleCnt="5"/>
      <dgm:spPr/>
      <dgm:t>
        <a:bodyPr/>
        <a:lstStyle/>
        <a:p>
          <a:endParaRPr lang="zh-CN" altLang="en-US"/>
        </a:p>
      </dgm:t>
    </dgm:pt>
    <dgm:pt modelId="{CFEEF6A2-D9CC-4279-A153-1EE69997579A}" type="pres">
      <dgm:prSet presAssocID="{0FE9F834-A354-44D0-B2E1-A46420FAD20F}" presName="node" presStyleLbl="node1" presStyleIdx="2" presStyleCnt="5">
        <dgm:presLayoutVars>
          <dgm:bulletEnabled val="1"/>
        </dgm:presLayoutVars>
      </dgm:prSet>
      <dgm:spPr/>
      <dgm:t>
        <a:bodyPr/>
        <a:lstStyle/>
        <a:p>
          <a:endParaRPr lang="zh-CN" altLang="en-US"/>
        </a:p>
      </dgm:t>
    </dgm:pt>
    <dgm:pt modelId="{BF3148D2-6E89-4429-9C93-D5FAB9A6A946}" type="pres">
      <dgm:prSet presAssocID="{0FE9F834-A354-44D0-B2E1-A46420FAD20F}" presName="dummy" presStyleCnt="0"/>
      <dgm:spPr/>
    </dgm:pt>
    <dgm:pt modelId="{551660D2-B338-4BA9-B3A9-8CEBC43C11EB}" type="pres">
      <dgm:prSet presAssocID="{E8192A31-C618-40E9-85C9-21CC88C88D59}" presName="sibTrans" presStyleLbl="sibTrans2D1" presStyleIdx="2" presStyleCnt="5"/>
      <dgm:spPr/>
      <dgm:t>
        <a:bodyPr/>
        <a:lstStyle/>
        <a:p>
          <a:endParaRPr lang="zh-CN" altLang="en-US"/>
        </a:p>
      </dgm:t>
    </dgm:pt>
    <dgm:pt modelId="{A89AF1D3-DD20-4439-B264-A4651826DCAE}" type="pres">
      <dgm:prSet presAssocID="{659209A8-6F58-46E0-A9D5-94357A733510}" presName="node" presStyleLbl="node1" presStyleIdx="3" presStyleCnt="5">
        <dgm:presLayoutVars>
          <dgm:bulletEnabled val="1"/>
        </dgm:presLayoutVars>
      </dgm:prSet>
      <dgm:spPr/>
      <dgm:t>
        <a:bodyPr/>
        <a:lstStyle/>
        <a:p>
          <a:endParaRPr lang="zh-CN" altLang="en-US"/>
        </a:p>
      </dgm:t>
    </dgm:pt>
    <dgm:pt modelId="{DBF2E106-63BA-4C3D-9D83-3E6BBC8BD9C9}" type="pres">
      <dgm:prSet presAssocID="{659209A8-6F58-46E0-A9D5-94357A733510}" presName="dummy" presStyleCnt="0"/>
      <dgm:spPr/>
    </dgm:pt>
    <dgm:pt modelId="{2814BA4B-8CB3-418F-9771-3F3AB85BC8A3}" type="pres">
      <dgm:prSet presAssocID="{01B6F378-1119-4382-BD72-0B5231B1138D}" presName="sibTrans" presStyleLbl="sibTrans2D1" presStyleIdx="3" presStyleCnt="5"/>
      <dgm:spPr/>
      <dgm:t>
        <a:bodyPr/>
        <a:lstStyle/>
        <a:p>
          <a:endParaRPr lang="zh-CN" altLang="en-US"/>
        </a:p>
      </dgm:t>
    </dgm:pt>
    <dgm:pt modelId="{751720B2-C2CA-4A5D-9BB5-7D798B90DA14}" type="pres">
      <dgm:prSet presAssocID="{4B9C9D95-0C24-4D93-A31D-57D0B12543EE}" presName="node" presStyleLbl="node1" presStyleIdx="4" presStyleCnt="5">
        <dgm:presLayoutVars>
          <dgm:bulletEnabled val="1"/>
        </dgm:presLayoutVars>
      </dgm:prSet>
      <dgm:spPr/>
      <dgm:t>
        <a:bodyPr/>
        <a:lstStyle/>
        <a:p>
          <a:endParaRPr lang="zh-CN" altLang="en-US"/>
        </a:p>
      </dgm:t>
    </dgm:pt>
    <dgm:pt modelId="{882ECB91-B907-4476-8F3C-9F522A627FDA}" type="pres">
      <dgm:prSet presAssocID="{4B9C9D95-0C24-4D93-A31D-57D0B12543EE}" presName="dummy" presStyleCnt="0"/>
      <dgm:spPr/>
    </dgm:pt>
    <dgm:pt modelId="{DB59BDCC-2637-4D96-8A8A-73E00A30B46D}" type="pres">
      <dgm:prSet presAssocID="{850DCAE0-7D09-4CAB-B932-3116649918BA}" presName="sibTrans" presStyleLbl="sibTrans2D1" presStyleIdx="4" presStyleCnt="5"/>
      <dgm:spPr/>
      <dgm:t>
        <a:bodyPr/>
        <a:lstStyle/>
        <a:p>
          <a:endParaRPr lang="zh-CN" altLang="en-US"/>
        </a:p>
      </dgm:t>
    </dgm:pt>
  </dgm:ptLst>
  <dgm:cxnLst>
    <dgm:cxn modelId="{133775FC-F091-4111-9DAD-902016D46544}" type="presOf" srcId="{B09BDE95-A151-4FA9-8EC5-6E58C569180B}" destId="{AD5A5E57-A89B-40F3-B849-CBABC6993F91}" srcOrd="0" destOrd="0" presId="urn:microsoft.com/office/officeart/2005/8/layout/radial6"/>
    <dgm:cxn modelId="{6557E73E-BE41-42D0-8391-B61C51E029A7}" type="presOf" srcId="{76575E20-BF41-45CB-A3E1-6B7D65DDFAE1}" destId="{CE3D5141-FEFF-4F12-9B6B-53ABDD8BD2FA}" srcOrd="0" destOrd="0" presId="urn:microsoft.com/office/officeart/2005/8/layout/radial6"/>
    <dgm:cxn modelId="{1E438039-1FD1-4B93-8335-F0C294239AF2}" type="presOf" srcId="{4B9C9D95-0C24-4D93-A31D-57D0B12543EE}" destId="{751720B2-C2CA-4A5D-9BB5-7D798B90DA14}" srcOrd="0" destOrd="0" presId="urn:microsoft.com/office/officeart/2005/8/layout/radial6"/>
    <dgm:cxn modelId="{FCC1493B-0E31-4764-A7BF-45FD25A83ED5}" type="presOf" srcId="{01B6F378-1119-4382-BD72-0B5231B1138D}" destId="{2814BA4B-8CB3-418F-9771-3F3AB85BC8A3}" srcOrd="0" destOrd="0" presId="urn:microsoft.com/office/officeart/2005/8/layout/radial6"/>
    <dgm:cxn modelId="{065CC9AA-7F72-4B97-A8E6-3B3354302877}" type="presOf" srcId="{46EB8F08-615F-4B6C-A077-818055FD4CF4}" destId="{018C0B66-0E2F-48A2-8D53-C420C56B10AC}" srcOrd="0" destOrd="0" presId="urn:microsoft.com/office/officeart/2005/8/layout/radial6"/>
    <dgm:cxn modelId="{D7ED7596-BB28-4805-AE57-39B9038DBF57}" type="presOf" srcId="{6505C87D-8746-463E-BBDC-F30964F708C7}" destId="{9EC39731-51FD-4C24-B866-824DC2DB531D}" srcOrd="0" destOrd="0" presId="urn:microsoft.com/office/officeart/2005/8/layout/radial6"/>
    <dgm:cxn modelId="{696476FB-1D39-4151-9F97-DB3719B0DCFD}" srcId="{82027BAB-888C-47B2-831B-E2519A5B2C25}" destId="{0FE9F834-A354-44D0-B2E1-A46420FAD20F}" srcOrd="2" destOrd="0" parTransId="{17E5077C-B7E3-4D8D-B11B-C854EA36E93F}" sibTransId="{E8192A31-C618-40E9-85C9-21CC88C88D59}"/>
    <dgm:cxn modelId="{69E5D536-7AD6-4BF1-8A63-85FF96C3963D}" srcId="{82027BAB-888C-47B2-831B-E2519A5B2C25}" destId="{659209A8-6F58-46E0-A9D5-94357A733510}" srcOrd="3" destOrd="0" parTransId="{A9687669-AD46-4662-8BB9-195F8593925F}" sibTransId="{01B6F378-1119-4382-BD72-0B5231B1138D}"/>
    <dgm:cxn modelId="{D83FD9C7-6DC3-42D9-8D4A-B0D9DCAD547E}" srcId="{82027BAB-888C-47B2-831B-E2519A5B2C25}" destId="{46EB8F08-615F-4B6C-A077-818055FD4CF4}" srcOrd="0" destOrd="0" parTransId="{A483C168-71D3-4BD8-83C7-123CFF97816D}" sibTransId="{B09BDE95-A151-4FA9-8EC5-6E58C569180B}"/>
    <dgm:cxn modelId="{61B5385D-FD07-426A-BD01-15142D642F02}" type="presOf" srcId="{82027BAB-888C-47B2-831B-E2519A5B2C25}" destId="{21F0ED3E-BAD0-472C-B09E-8A195D16023C}" srcOrd="0" destOrd="0" presId="urn:microsoft.com/office/officeart/2005/8/layout/radial6"/>
    <dgm:cxn modelId="{9E4411B5-A247-4170-9789-028570482476}" type="presOf" srcId="{659209A8-6F58-46E0-A9D5-94357A733510}" destId="{A89AF1D3-DD20-4439-B264-A4651826DCAE}" srcOrd="0" destOrd="0" presId="urn:microsoft.com/office/officeart/2005/8/layout/radial6"/>
    <dgm:cxn modelId="{83E1A71A-4D5D-4DD2-B45E-5F5F818540D7}" srcId="{82027BAB-888C-47B2-831B-E2519A5B2C25}" destId="{76575E20-BF41-45CB-A3E1-6B7D65DDFAE1}" srcOrd="1" destOrd="0" parTransId="{450C2BE5-04F3-4975-96CC-DD3B09F13431}" sibTransId="{6505C87D-8746-463E-BBDC-F30964F708C7}"/>
    <dgm:cxn modelId="{83CD2720-F547-4D80-8A7F-5F337D0EAF5E}" srcId="{88B72EF0-5938-43A3-890C-0B92B7310280}" destId="{82027BAB-888C-47B2-831B-E2519A5B2C25}" srcOrd="0" destOrd="0" parTransId="{AD9DE189-CD39-4C0E-96AF-E20C84F33743}" sibTransId="{6ADBF348-A076-4F2E-AC8F-026B3BCD18E8}"/>
    <dgm:cxn modelId="{AC36D7A1-823A-4555-8856-C25AB98E3A88}" type="presOf" srcId="{88B72EF0-5938-43A3-890C-0B92B7310280}" destId="{7B5ECAB3-5278-4C0B-ABC6-5F005841BA02}" srcOrd="0" destOrd="0" presId="urn:microsoft.com/office/officeart/2005/8/layout/radial6"/>
    <dgm:cxn modelId="{81E45A4F-9794-4448-BBAE-8D6FC4668628}" type="presOf" srcId="{E8192A31-C618-40E9-85C9-21CC88C88D59}" destId="{551660D2-B338-4BA9-B3A9-8CEBC43C11EB}" srcOrd="0" destOrd="0" presId="urn:microsoft.com/office/officeart/2005/8/layout/radial6"/>
    <dgm:cxn modelId="{78F68BF9-3B8D-4AB0-A02C-C9BD02431150}" type="presOf" srcId="{0FE9F834-A354-44D0-B2E1-A46420FAD20F}" destId="{CFEEF6A2-D9CC-4279-A153-1EE69997579A}" srcOrd="0" destOrd="0" presId="urn:microsoft.com/office/officeart/2005/8/layout/radial6"/>
    <dgm:cxn modelId="{5F0E1083-3A96-4E07-8421-490DCA21F035}" type="presOf" srcId="{850DCAE0-7D09-4CAB-B932-3116649918BA}" destId="{DB59BDCC-2637-4D96-8A8A-73E00A30B46D}" srcOrd="0" destOrd="0" presId="urn:microsoft.com/office/officeart/2005/8/layout/radial6"/>
    <dgm:cxn modelId="{5BD06AEB-B025-4249-B62F-EFA739C3B42D}" srcId="{82027BAB-888C-47B2-831B-E2519A5B2C25}" destId="{4B9C9D95-0C24-4D93-A31D-57D0B12543EE}" srcOrd="4" destOrd="0" parTransId="{F21EB43A-ACF1-4FAE-850E-05752B295182}" sibTransId="{850DCAE0-7D09-4CAB-B932-3116649918BA}"/>
    <dgm:cxn modelId="{368E6123-24A4-4A46-9041-AEA8236E610D}" type="presParOf" srcId="{7B5ECAB3-5278-4C0B-ABC6-5F005841BA02}" destId="{21F0ED3E-BAD0-472C-B09E-8A195D16023C}" srcOrd="0" destOrd="0" presId="urn:microsoft.com/office/officeart/2005/8/layout/radial6"/>
    <dgm:cxn modelId="{3526B532-BEA3-4C34-B5FE-2FC14262DC3B}" type="presParOf" srcId="{7B5ECAB3-5278-4C0B-ABC6-5F005841BA02}" destId="{018C0B66-0E2F-48A2-8D53-C420C56B10AC}" srcOrd="1" destOrd="0" presId="urn:microsoft.com/office/officeart/2005/8/layout/radial6"/>
    <dgm:cxn modelId="{1A835E04-4714-4669-A6AC-F14F58A64089}" type="presParOf" srcId="{7B5ECAB3-5278-4C0B-ABC6-5F005841BA02}" destId="{D009AAD1-4863-4374-B0BE-F86C2E8DA3FD}" srcOrd="2" destOrd="0" presId="urn:microsoft.com/office/officeart/2005/8/layout/radial6"/>
    <dgm:cxn modelId="{30E90DC2-D4DF-4C55-8E5D-4CF6332505E7}" type="presParOf" srcId="{7B5ECAB3-5278-4C0B-ABC6-5F005841BA02}" destId="{AD5A5E57-A89B-40F3-B849-CBABC6993F91}" srcOrd="3" destOrd="0" presId="urn:microsoft.com/office/officeart/2005/8/layout/radial6"/>
    <dgm:cxn modelId="{1A2E695B-3B4E-4E30-992C-985467B9E802}" type="presParOf" srcId="{7B5ECAB3-5278-4C0B-ABC6-5F005841BA02}" destId="{CE3D5141-FEFF-4F12-9B6B-53ABDD8BD2FA}" srcOrd="4" destOrd="0" presId="urn:microsoft.com/office/officeart/2005/8/layout/radial6"/>
    <dgm:cxn modelId="{6E720207-B731-4C8A-A284-4F1100F235AD}" type="presParOf" srcId="{7B5ECAB3-5278-4C0B-ABC6-5F005841BA02}" destId="{FD220597-537A-4A8F-8C14-049E11422D04}" srcOrd="5" destOrd="0" presId="urn:microsoft.com/office/officeart/2005/8/layout/radial6"/>
    <dgm:cxn modelId="{1D2DAD71-A5ED-4F5C-8E92-A60861FB7E98}" type="presParOf" srcId="{7B5ECAB3-5278-4C0B-ABC6-5F005841BA02}" destId="{9EC39731-51FD-4C24-B866-824DC2DB531D}" srcOrd="6" destOrd="0" presId="urn:microsoft.com/office/officeart/2005/8/layout/radial6"/>
    <dgm:cxn modelId="{B67F3CD7-41CD-49B8-A400-EE0E068198DA}" type="presParOf" srcId="{7B5ECAB3-5278-4C0B-ABC6-5F005841BA02}" destId="{CFEEF6A2-D9CC-4279-A153-1EE69997579A}" srcOrd="7" destOrd="0" presId="urn:microsoft.com/office/officeart/2005/8/layout/radial6"/>
    <dgm:cxn modelId="{4658D86D-5440-4976-A8CF-9B413A4FA575}" type="presParOf" srcId="{7B5ECAB3-5278-4C0B-ABC6-5F005841BA02}" destId="{BF3148D2-6E89-4429-9C93-D5FAB9A6A946}" srcOrd="8" destOrd="0" presId="urn:microsoft.com/office/officeart/2005/8/layout/radial6"/>
    <dgm:cxn modelId="{F0817CC8-8469-42E0-AA50-0D61DD121DB5}" type="presParOf" srcId="{7B5ECAB3-5278-4C0B-ABC6-5F005841BA02}" destId="{551660D2-B338-4BA9-B3A9-8CEBC43C11EB}" srcOrd="9" destOrd="0" presId="urn:microsoft.com/office/officeart/2005/8/layout/radial6"/>
    <dgm:cxn modelId="{166007D3-5445-4A27-8740-2CEB3A8EEBE2}" type="presParOf" srcId="{7B5ECAB3-5278-4C0B-ABC6-5F005841BA02}" destId="{A89AF1D3-DD20-4439-B264-A4651826DCAE}" srcOrd="10" destOrd="0" presId="urn:microsoft.com/office/officeart/2005/8/layout/radial6"/>
    <dgm:cxn modelId="{FBE9FC50-03F2-4F74-8432-A5AA5A210A00}" type="presParOf" srcId="{7B5ECAB3-5278-4C0B-ABC6-5F005841BA02}" destId="{DBF2E106-63BA-4C3D-9D83-3E6BBC8BD9C9}" srcOrd="11" destOrd="0" presId="urn:microsoft.com/office/officeart/2005/8/layout/radial6"/>
    <dgm:cxn modelId="{10351602-045C-4DB6-9E65-93E15F8F5527}" type="presParOf" srcId="{7B5ECAB3-5278-4C0B-ABC6-5F005841BA02}" destId="{2814BA4B-8CB3-418F-9771-3F3AB85BC8A3}" srcOrd="12" destOrd="0" presId="urn:microsoft.com/office/officeart/2005/8/layout/radial6"/>
    <dgm:cxn modelId="{C6595B54-ACFE-4195-B40A-C91BA9E32164}" type="presParOf" srcId="{7B5ECAB3-5278-4C0B-ABC6-5F005841BA02}" destId="{751720B2-C2CA-4A5D-9BB5-7D798B90DA14}" srcOrd="13" destOrd="0" presId="urn:microsoft.com/office/officeart/2005/8/layout/radial6"/>
    <dgm:cxn modelId="{CF2C72AB-2D42-412F-8686-130E0245D049}" type="presParOf" srcId="{7B5ECAB3-5278-4C0B-ABC6-5F005841BA02}" destId="{882ECB91-B907-4476-8F3C-9F522A627FDA}" srcOrd="14" destOrd="0" presId="urn:microsoft.com/office/officeart/2005/8/layout/radial6"/>
    <dgm:cxn modelId="{C8244B7D-9E2E-4238-A617-580FF487E514}" type="presParOf" srcId="{7B5ECAB3-5278-4C0B-ABC6-5F005841BA02}" destId="{DB59BDCC-2637-4D96-8A8A-73E00A30B46D}"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7AC6C2-AC97-41F8-81F6-796738F360D1}"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21DB8D6A-8061-428C-AD0F-594B19353894}">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管理族</a:t>
          </a:r>
          <a:endParaRPr lang="zh-CN" altLang="en-US" sz="1800" b="1" dirty="0">
            <a:latin typeface="微软雅黑" panose="020B0503020204020204" pitchFamily="34" charset="-122"/>
            <a:ea typeface="微软雅黑" panose="020B0503020204020204" pitchFamily="34" charset="-122"/>
          </a:endParaRPr>
        </a:p>
      </dgm:t>
    </dgm:pt>
    <dgm:pt modelId="{0208A516-E1A4-4C36-8B45-4BD17E472F67}" type="parTrans" cxnId="{747B36AD-4DCE-4D56-B264-D27E81397034}">
      <dgm:prSet/>
      <dgm:spPr/>
      <dgm:t>
        <a:bodyPr/>
        <a:lstStyle/>
        <a:p>
          <a:endParaRPr lang="zh-CN" altLang="en-US">
            <a:latin typeface="微软雅黑" panose="020B0503020204020204" pitchFamily="34" charset="-122"/>
            <a:ea typeface="微软雅黑" panose="020B0503020204020204" pitchFamily="34" charset="-122"/>
          </a:endParaRPr>
        </a:p>
      </dgm:t>
    </dgm:pt>
    <dgm:pt modelId="{6591DCAD-606F-4F74-B408-6F091B0BDFA6}" type="sibTrans" cxnId="{747B36AD-4DCE-4D56-B264-D27E81397034}">
      <dgm:prSet/>
      <dgm:spPr/>
      <dgm:t>
        <a:bodyPr/>
        <a:lstStyle/>
        <a:p>
          <a:endParaRPr lang="zh-CN" altLang="en-US">
            <a:latin typeface="微软雅黑" panose="020B0503020204020204" pitchFamily="34" charset="-122"/>
            <a:ea typeface="微软雅黑" panose="020B0503020204020204" pitchFamily="34" charset="-122"/>
          </a:endParaRPr>
        </a:p>
      </dgm:t>
    </dgm:pt>
    <dgm:pt modelId="{7F0BF8DC-878B-4A7A-AC63-1B325A2A91BB}">
      <dgm:prSet phldrT="[文本]"/>
      <dgm:spPr/>
      <dgm:t>
        <a:bodyPr/>
        <a:lstStyle/>
        <a:p>
          <a:r>
            <a:rPr lang="zh-CN" altLang="en-US" dirty="0" smtClean="0">
              <a:latin typeface="微软雅黑" panose="020B0503020204020204" pitchFamily="34" charset="-122"/>
              <a:ea typeface="微软雅黑" panose="020B0503020204020204" pitchFamily="34" charset="-122"/>
            </a:rPr>
            <a:t>团队管理：培养、发展、激励他人，通过他人来达成目标</a:t>
          </a:r>
          <a:endParaRPr lang="zh-CN" altLang="en-US" dirty="0">
            <a:latin typeface="微软雅黑" panose="020B0503020204020204" pitchFamily="34" charset="-122"/>
            <a:ea typeface="微软雅黑" panose="020B0503020204020204" pitchFamily="34" charset="-122"/>
          </a:endParaRPr>
        </a:p>
      </dgm:t>
    </dgm:pt>
    <dgm:pt modelId="{D517ED9B-5681-48A8-8BAF-0031A7F4CA7F}" type="parTrans" cxnId="{C31C8B8A-0995-4EB6-8ADA-1687DC53BDCD}">
      <dgm:prSet/>
      <dgm:spPr/>
      <dgm:t>
        <a:bodyPr/>
        <a:lstStyle/>
        <a:p>
          <a:endParaRPr lang="zh-CN" altLang="en-US">
            <a:latin typeface="微软雅黑" panose="020B0503020204020204" pitchFamily="34" charset="-122"/>
            <a:ea typeface="微软雅黑" panose="020B0503020204020204" pitchFamily="34" charset="-122"/>
          </a:endParaRPr>
        </a:p>
      </dgm:t>
    </dgm:pt>
    <dgm:pt modelId="{9CE481AC-2C67-4039-8767-AD6D6D5C568D}" type="sibTrans" cxnId="{C31C8B8A-0995-4EB6-8ADA-1687DC53BDCD}">
      <dgm:prSet/>
      <dgm:spPr/>
      <dgm:t>
        <a:bodyPr/>
        <a:lstStyle/>
        <a:p>
          <a:endParaRPr lang="zh-CN" altLang="en-US">
            <a:latin typeface="微软雅黑" panose="020B0503020204020204" pitchFamily="34" charset="-122"/>
            <a:ea typeface="微软雅黑" panose="020B0503020204020204" pitchFamily="34" charset="-122"/>
          </a:endParaRPr>
        </a:p>
      </dgm:t>
    </dgm:pt>
    <dgm:pt modelId="{31D3EB53-D083-4929-9705-EB0264109712}">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技术族</a:t>
          </a:r>
          <a:endParaRPr lang="zh-CN" altLang="en-US" sz="1800" b="1" dirty="0">
            <a:latin typeface="微软雅黑" panose="020B0503020204020204" pitchFamily="34" charset="-122"/>
            <a:ea typeface="微软雅黑" panose="020B0503020204020204" pitchFamily="34" charset="-122"/>
          </a:endParaRPr>
        </a:p>
      </dgm:t>
    </dgm:pt>
    <dgm:pt modelId="{917E6628-E2E9-4D19-BA63-E62387EFC916}" type="parTrans" cxnId="{9C977AE1-6ED3-4D43-B199-F3E4877DD038}">
      <dgm:prSet/>
      <dgm:spPr/>
      <dgm:t>
        <a:bodyPr/>
        <a:lstStyle/>
        <a:p>
          <a:endParaRPr lang="zh-CN" altLang="en-US">
            <a:latin typeface="微软雅黑" panose="020B0503020204020204" pitchFamily="34" charset="-122"/>
            <a:ea typeface="微软雅黑" panose="020B0503020204020204" pitchFamily="34" charset="-122"/>
          </a:endParaRPr>
        </a:p>
      </dgm:t>
    </dgm:pt>
    <dgm:pt modelId="{36D6AD75-9D10-4A17-90FD-CE71EAFF081E}" type="sibTrans" cxnId="{9C977AE1-6ED3-4D43-B199-F3E4877DD038}">
      <dgm:prSet/>
      <dgm:spPr/>
      <dgm:t>
        <a:bodyPr/>
        <a:lstStyle/>
        <a:p>
          <a:endParaRPr lang="zh-CN" altLang="en-US">
            <a:latin typeface="微软雅黑" panose="020B0503020204020204" pitchFamily="34" charset="-122"/>
            <a:ea typeface="微软雅黑" panose="020B0503020204020204" pitchFamily="34" charset="-122"/>
          </a:endParaRPr>
        </a:p>
      </dgm:t>
    </dgm:pt>
    <dgm:pt modelId="{BBE308E1-FDC7-4727-A487-D95EB0488A75}">
      <dgm:prSet phldrT="[文本]"/>
      <dgm:spPr/>
      <dgm:t>
        <a:bodyPr/>
        <a:lstStyle/>
        <a:p>
          <a:r>
            <a:rPr lang="zh-CN" altLang="en-US" dirty="0" smtClean="0">
              <a:latin typeface="微软雅黑" panose="020B0503020204020204" pitchFamily="34" charset="-122"/>
              <a:ea typeface="微软雅黑" panose="020B0503020204020204" pitchFamily="34" charset="-122"/>
            </a:rPr>
            <a:t>主要关注于公司研发相关工作，致力于完成项目、产品及技术方面的研发任务</a:t>
          </a:r>
          <a:endParaRPr lang="zh-CN" altLang="en-US" dirty="0">
            <a:latin typeface="微软雅黑" panose="020B0503020204020204" pitchFamily="34" charset="-122"/>
            <a:ea typeface="微软雅黑" panose="020B0503020204020204" pitchFamily="34" charset="-122"/>
          </a:endParaRPr>
        </a:p>
      </dgm:t>
    </dgm:pt>
    <dgm:pt modelId="{200B0DBC-968B-44B9-A572-654E5FF140F4}" type="parTrans" cxnId="{33FC1038-E978-43C5-AED1-4EBED73E0878}">
      <dgm:prSet/>
      <dgm:spPr/>
      <dgm:t>
        <a:bodyPr/>
        <a:lstStyle/>
        <a:p>
          <a:endParaRPr lang="zh-CN" altLang="en-US">
            <a:latin typeface="微软雅黑" panose="020B0503020204020204" pitchFamily="34" charset="-122"/>
            <a:ea typeface="微软雅黑" panose="020B0503020204020204" pitchFamily="34" charset="-122"/>
          </a:endParaRPr>
        </a:p>
      </dgm:t>
    </dgm:pt>
    <dgm:pt modelId="{6B6CD2B2-CF30-4F2A-97EC-E3BA847F7F81}" type="sibTrans" cxnId="{33FC1038-E978-43C5-AED1-4EBED73E0878}">
      <dgm:prSet/>
      <dgm:spPr/>
      <dgm:t>
        <a:bodyPr/>
        <a:lstStyle/>
        <a:p>
          <a:endParaRPr lang="zh-CN" altLang="en-US">
            <a:latin typeface="微软雅黑" panose="020B0503020204020204" pitchFamily="34" charset="-122"/>
            <a:ea typeface="微软雅黑" panose="020B0503020204020204" pitchFamily="34" charset="-122"/>
          </a:endParaRPr>
        </a:p>
      </dgm:t>
    </dgm:pt>
    <dgm:pt modelId="{EB8BB65D-808D-4EF9-BBFE-27FB4E7B405B}">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专业族</a:t>
          </a:r>
          <a:endParaRPr lang="zh-CN" altLang="en-US" sz="1800" b="1" dirty="0">
            <a:latin typeface="微软雅黑" panose="020B0503020204020204" pitchFamily="34" charset="-122"/>
            <a:ea typeface="微软雅黑" panose="020B0503020204020204" pitchFamily="34" charset="-122"/>
          </a:endParaRPr>
        </a:p>
      </dgm:t>
    </dgm:pt>
    <dgm:pt modelId="{018977DA-DBFB-4879-AFD4-5EEF83413926}" type="parTrans" cxnId="{E2F2CDE5-F1F8-4EB7-81C2-AD37B0CFD5A9}">
      <dgm:prSet/>
      <dgm:spPr/>
      <dgm:t>
        <a:bodyPr/>
        <a:lstStyle/>
        <a:p>
          <a:endParaRPr lang="zh-CN" altLang="en-US">
            <a:latin typeface="微软雅黑" panose="020B0503020204020204" pitchFamily="34" charset="-122"/>
            <a:ea typeface="微软雅黑" panose="020B0503020204020204" pitchFamily="34" charset="-122"/>
          </a:endParaRPr>
        </a:p>
      </dgm:t>
    </dgm:pt>
    <dgm:pt modelId="{EF499DC9-B7CB-422D-8413-17D431C4762C}" type="sibTrans" cxnId="{E2F2CDE5-F1F8-4EB7-81C2-AD37B0CFD5A9}">
      <dgm:prSet/>
      <dgm:spPr/>
      <dgm:t>
        <a:bodyPr/>
        <a:lstStyle/>
        <a:p>
          <a:endParaRPr lang="zh-CN" altLang="en-US">
            <a:latin typeface="微软雅黑" panose="020B0503020204020204" pitchFamily="34" charset="-122"/>
            <a:ea typeface="微软雅黑" panose="020B0503020204020204" pitchFamily="34" charset="-122"/>
          </a:endParaRPr>
        </a:p>
      </dgm:t>
    </dgm:pt>
    <dgm:pt modelId="{86FFEE6E-97AB-482A-8F6C-490A418C0AE6}">
      <dgm:prSet phldrT="[文本]"/>
      <dgm:spPr/>
      <dgm:t>
        <a:bodyPr/>
        <a:lstStyle/>
        <a:p>
          <a:r>
            <a:rPr lang="zh-CN" altLang="en-US" dirty="0" smtClean="0">
              <a:latin typeface="微软雅黑" panose="020B0503020204020204" pitchFamily="34" charset="-122"/>
              <a:ea typeface="微软雅黑" panose="020B0503020204020204" pitchFamily="34" charset="-122"/>
            </a:rPr>
            <a:t>关注公司内部专业性的工作</a:t>
          </a:r>
          <a:endParaRPr lang="zh-CN" altLang="en-US" dirty="0">
            <a:latin typeface="微软雅黑" panose="020B0503020204020204" pitchFamily="34" charset="-122"/>
            <a:ea typeface="微软雅黑" panose="020B0503020204020204" pitchFamily="34" charset="-122"/>
          </a:endParaRPr>
        </a:p>
      </dgm:t>
    </dgm:pt>
    <dgm:pt modelId="{C294CA2F-EBC3-4D0A-8C76-49A3AA57EF52}" type="parTrans" cxnId="{B8580761-D7B1-4582-A2D9-041115BA5F55}">
      <dgm:prSet/>
      <dgm:spPr/>
      <dgm:t>
        <a:bodyPr/>
        <a:lstStyle/>
        <a:p>
          <a:endParaRPr lang="zh-CN" altLang="en-US">
            <a:latin typeface="微软雅黑" panose="020B0503020204020204" pitchFamily="34" charset="-122"/>
            <a:ea typeface="微软雅黑" panose="020B0503020204020204" pitchFamily="34" charset="-122"/>
          </a:endParaRPr>
        </a:p>
      </dgm:t>
    </dgm:pt>
    <dgm:pt modelId="{9C56BF34-CCD9-486C-B4C8-F794A404495C}" type="sibTrans" cxnId="{B8580761-D7B1-4582-A2D9-041115BA5F55}">
      <dgm:prSet/>
      <dgm:spPr/>
      <dgm:t>
        <a:bodyPr/>
        <a:lstStyle/>
        <a:p>
          <a:endParaRPr lang="zh-CN" altLang="en-US">
            <a:latin typeface="微软雅黑" panose="020B0503020204020204" pitchFamily="34" charset="-122"/>
            <a:ea typeface="微软雅黑" panose="020B0503020204020204" pitchFamily="34" charset="-122"/>
          </a:endParaRPr>
        </a:p>
      </dgm:t>
    </dgm:pt>
    <dgm:pt modelId="{731B95BF-D830-4A1C-AD17-83D56CCA2ADA}">
      <dgm:prSet custT="1"/>
      <dgm:spPr/>
      <dgm:t>
        <a:bodyPr/>
        <a:lstStyle/>
        <a:p>
          <a:r>
            <a:rPr lang="zh-CN" altLang="en-US" sz="1800" b="1" dirty="0" smtClean="0">
              <a:latin typeface="微软雅黑" panose="020B0503020204020204" pitchFamily="34" charset="-122"/>
              <a:ea typeface="微软雅黑" panose="020B0503020204020204" pitchFamily="34" charset="-122"/>
            </a:rPr>
            <a:t>营销族</a:t>
          </a:r>
          <a:endParaRPr lang="zh-CN" altLang="en-US" sz="1800" b="1" dirty="0">
            <a:latin typeface="微软雅黑" panose="020B0503020204020204" pitchFamily="34" charset="-122"/>
            <a:ea typeface="微软雅黑" panose="020B0503020204020204" pitchFamily="34" charset="-122"/>
          </a:endParaRPr>
        </a:p>
      </dgm:t>
    </dgm:pt>
    <dgm:pt modelId="{FDCE3888-B381-4BD7-9D69-695BE67F163B}" type="parTrans" cxnId="{1A332B5D-334A-43CD-9A5E-3B7AD6561A0A}">
      <dgm:prSet/>
      <dgm:spPr/>
      <dgm:t>
        <a:bodyPr/>
        <a:lstStyle/>
        <a:p>
          <a:endParaRPr lang="zh-CN" altLang="en-US">
            <a:latin typeface="微软雅黑" panose="020B0503020204020204" pitchFamily="34" charset="-122"/>
            <a:ea typeface="微软雅黑" panose="020B0503020204020204" pitchFamily="34" charset="-122"/>
          </a:endParaRPr>
        </a:p>
      </dgm:t>
    </dgm:pt>
    <dgm:pt modelId="{B51DC9E9-32CA-4F0D-AB6A-A062E05FCEF5}" type="sibTrans" cxnId="{1A332B5D-334A-43CD-9A5E-3B7AD6561A0A}">
      <dgm:prSet/>
      <dgm:spPr/>
      <dgm:t>
        <a:bodyPr/>
        <a:lstStyle/>
        <a:p>
          <a:endParaRPr lang="zh-CN" altLang="en-US">
            <a:latin typeface="微软雅黑" panose="020B0503020204020204" pitchFamily="34" charset="-122"/>
            <a:ea typeface="微软雅黑" panose="020B0503020204020204" pitchFamily="34" charset="-122"/>
          </a:endParaRPr>
        </a:p>
      </dgm:t>
    </dgm:pt>
    <dgm:pt modelId="{D5EA68C3-19C8-49D6-8EE9-E51494C30570}">
      <dgm:prSet/>
      <dgm:spPr/>
      <dgm:t>
        <a:bodyPr/>
        <a:lstStyle/>
        <a:p>
          <a:r>
            <a:rPr lang="zh-CN" altLang="en-US" dirty="0" smtClean="0">
              <a:latin typeface="微软雅黑" panose="020B0503020204020204" pitchFamily="34" charset="-122"/>
              <a:ea typeface="微软雅黑" panose="020B0503020204020204" pitchFamily="34" charset="-122"/>
            </a:rPr>
            <a:t>关注公司销售及市场类工作</a:t>
          </a:r>
          <a:endParaRPr lang="zh-CN" altLang="en-US" dirty="0">
            <a:latin typeface="微软雅黑" panose="020B0503020204020204" pitchFamily="34" charset="-122"/>
            <a:ea typeface="微软雅黑" panose="020B0503020204020204" pitchFamily="34" charset="-122"/>
          </a:endParaRPr>
        </a:p>
      </dgm:t>
    </dgm:pt>
    <dgm:pt modelId="{29AD5368-B1E8-4838-8380-90B3970EBF63}" type="parTrans" cxnId="{5C0611C8-31FD-4320-A050-2A1572DE1454}">
      <dgm:prSet/>
      <dgm:spPr/>
      <dgm:t>
        <a:bodyPr/>
        <a:lstStyle/>
        <a:p>
          <a:endParaRPr lang="zh-CN" altLang="en-US">
            <a:latin typeface="微软雅黑" panose="020B0503020204020204" pitchFamily="34" charset="-122"/>
            <a:ea typeface="微软雅黑" panose="020B0503020204020204" pitchFamily="34" charset="-122"/>
          </a:endParaRPr>
        </a:p>
      </dgm:t>
    </dgm:pt>
    <dgm:pt modelId="{701F65A9-FB72-4676-867F-8A83297463A0}" type="sibTrans" cxnId="{5C0611C8-31FD-4320-A050-2A1572DE1454}">
      <dgm:prSet/>
      <dgm:spPr/>
      <dgm:t>
        <a:bodyPr/>
        <a:lstStyle/>
        <a:p>
          <a:endParaRPr lang="zh-CN" altLang="en-US">
            <a:latin typeface="微软雅黑" panose="020B0503020204020204" pitchFamily="34" charset="-122"/>
            <a:ea typeface="微软雅黑" panose="020B0503020204020204" pitchFamily="34" charset="-122"/>
          </a:endParaRPr>
        </a:p>
      </dgm:t>
    </dgm:pt>
    <dgm:pt modelId="{F4FC0A23-373E-40DA-933D-1F16F01E2B01}">
      <dgm:prSet phldrT="[文本]"/>
      <dgm:spPr/>
      <dgm:t>
        <a:bodyPr/>
        <a:lstStyle/>
        <a:p>
          <a:r>
            <a:rPr lang="zh-CN" altLang="en-US" dirty="0" smtClean="0">
              <a:latin typeface="微软雅黑" panose="020B0503020204020204" pitchFamily="34" charset="-122"/>
              <a:ea typeface="微软雅黑" panose="020B0503020204020204" pitchFamily="34" charset="-122"/>
            </a:rPr>
            <a:t>职能管理：协调、指导某个职能工作进行管理</a:t>
          </a:r>
          <a:endParaRPr lang="zh-CN" altLang="en-US" dirty="0">
            <a:latin typeface="微软雅黑" panose="020B0503020204020204" pitchFamily="34" charset="-122"/>
            <a:ea typeface="微软雅黑" panose="020B0503020204020204" pitchFamily="34" charset="-122"/>
          </a:endParaRPr>
        </a:p>
      </dgm:t>
    </dgm:pt>
    <dgm:pt modelId="{37CDA933-DE9F-4B37-AD78-7DA015788272}" type="parTrans" cxnId="{FBDF7D25-6BCB-40ED-961E-5A3AF1689D3B}">
      <dgm:prSet/>
      <dgm:spPr/>
      <dgm:t>
        <a:bodyPr/>
        <a:lstStyle/>
        <a:p>
          <a:endParaRPr lang="zh-CN" altLang="en-US">
            <a:latin typeface="微软雅黑" panose="020B0503020204020204" pitchFamily="34" charset="-122"/>
            <a:ea typeface="微软雅黑" panose="020B0503020204020204" pitchFamily="34" charset="-122"/>
          </a:endParaRPr>
        </a:p>
      </dgm:t>
    </dgm:pt>
    <dgm:pt modelId="{B30914CC-231E-45A6-997D-A0A11D3C09F2}" type="sibTrans" cxnId="{FBDF7D25-6BCB-40ED-961E-5A3AF1689D3B}">
      <dgm:prSet/>
      <dgm:spPr/>
      <dgm:t>
        <a:bodyPr/>
        <a:lstStyle/>
        <a:p>
          <a:endParaRPr lang="zh-CN" altLang="en-US">
            <a:latin typeface="微软雅黑" panose="020B0503020204020204" pitchFamily="34" charset="-122"/>
            <a:ea typeface="微软雅黑" panose="020B0503020204020204" pitchFamily="34" charset="-122"/>
          </a:endParaRPr>
        </a:p>
      </dgm:t>
    </dgm:pt>
    <dgm:pt modelId="{7915C964-5B13-4AAF-88D1-0A15EE6F2184}">
      <dgm:prSet phldrT="[文本]"/>
      <dgm:spPr/>
      <dgm:t>
        <a:bodyPr/>
        <a:lstStyle/>
        <a:p>
          <a:r>
            <a:rPr lang="zh-CN" altLang="en-US" dirty="0" smtClean="0">
              <a:latin typeface="微软雅黑" panose="020B0503020204020204" pitchFamily="34" charset="-122"/>
              <a:ea typeface="微软雅黑" panose="020B0503020204020204" pitchFamily="34" charset="-122"/>
            </a:rPr>
            <a:t>专业性：指掌握某个专业的知识才能胜任工作</a:t>
          </a:r>
          <a:endParaRPr lang="zh-CN" altLang="en-US" dirty="0">
            <a:latin typeface="微软雅黑" panose="020B0503020204020204" pitchFamily="34" charset="-122"/>
            <a:ea typeface="微软雅黑" panose="020B0503020204020204" pitchFamily="34" charset="-122"/>
          </a:endParaRPr>
        </a:p>
      </dgm:t>
    </dgm:pt>
    <dgm:pt modelId="{D99B0055-719D-4D8E-A97C-AC624C26C46F}" type="parTrans" cxnId="{A77C87EF-9F52-4E92-A73C-D114A6C410C7}">
      <dgm:prSet/>
      <dgm:spPr/>
      <dgm:t>
        <a:bodyPr/>
        <a:lstStyle/>
        <a:p>
          <a:endParaRPr lang="zh-CN" altLang="en-US">
            <a:latin typeface="微软雅黑" panose="020B0503020204020204" pitchFamily="34" charset="-122"/>
            <a:ea typeface="微软雅黑" panose="020B0503020204020204" pitchFamily="34" charset="-122"/>
          </a:endParaRPr>
        </a:p>
      </dgm:t>
    </dgm:pt>
    <dgm:pt modelId="{2749B025-B21E-4269-B7B2-C908A80AE093}" type="sibTrans" cxnId="{A77C87EF-9F52-4E92-A73C-D114A6C410C7}">
      <dgm:prSet/>
      <dgm:spPr/>
      <dgm:t>
        <a:bodyPr/>
        <a:lstStyle/>
        <a:p>
          <a:endParaRPr lang="zh-CN" altLang="en-US">
            <a:latin typeface="微软雅黑" panose="020B0503020204020204" pitchFamily="34" charset="-122"/>
            <a:ea typeface="微软雅黑" panose="020B0503020204020204" pitchFamily="34" charset="-122"/>
          </a:endParaRPr>
        </a:p>
      </dgm:t>
    </dgm:pt>
    <dgm:pt modelId="{45ECAA5C-F4D8-4747-B311-5E4C4530C2AF}">
      <dgm:prSet/>
      <dgm:spPr/>
      <dgm:t>
        <a:bodyPr/>
        <a:lstStyle/>
        <a:p>
          <a:r>
            <a:rPr lang="zh-CN" altLang="en-US" dirty="0" smtClean="0">
              <a:latin typeface="微软雅黑" panose="020B0503020204020204" pitchFamily="34" charset="-122"/>
              <a:ea typeface="微软雅黑" panose="020B0503020204020204" pitchFamily="34" charset="-122"/>
            </a:rPr>
            <a:t>业务族</a:t>
          </a:r>
          <a:endParaRPr lang="zh-CN" altLang="en-US" dirty="0">
            <a:latin typeface="微软雅黑" panose="020B0503020204020204" pitchFamily="34" charset="-122"/>
            <a:ea typeface="微软雅黑" panose="020B0503020204020204" pitchFamily="34" charset="-122"/>
          </a:endParaRPr>
        </a:p>
      </dgm:t>
    </dgm:pt>
    <dgm:pt modelId="{69CF910A-99BE-4AC8-B29C-C4FD9080AAEA}" type="parTrans" cxnId="{50F703C2-5808-4BCE-8F89-76C5232E7C15}">
      <dgm:prSet/>
      <dgm:spPr/>
      <dgm:t>
        <a:bodyPr/>
        <a:lstStyle/>
        <a:p>
          <a:endParaRPr lang="zh-CN" altLang="en-US"/>
        </a:p>
      </dgm:t>
    </dgm:pt>
    <dgm:pt modelId="{0C85A88F-3773-4756-8268-3DEBEB98C6CB}" type="sibTrans" cxnId="{50F703C2-5808-4BCE-8F89-76C5232E7C15}">
      <dgm:prSet/>
      <dgm:spPr/>
      <dgm:t>
        <a:bodyPr/>
        <a:lstStyle/>
        <a:p>
          <a:endParaRPr lang="zh-CN" altLang="en-US"/>
        </a:p>
      </dgm:t>
    </dgm:pt>
    <dgm:pt modelId="{B34287E0-9479-44DC-BD51-4B5DD11CF2D1}">
      <dgm:prSet/>
      <dgm:spPr/>
      <dgm:t>
        <a:bodyPr/>
        <a:lstStyle/>
        <a:p>
          <a:r>
            <a:rPr lang="zh-CN" dirty="0" smtClean="0">
              <a:latin typeface="微软雅黑" panose="020B0503020204020204" pitchFamily="34" charset="-122"/>
              <a:ea typeface="微软雅黑" panose="020B0503020204020204" pitchFamily="34" charset="-122"/>
            </a:rPr>
            <a:t>关注于公司的业务类工作，致力于为客户提供业务发展所需要的咨询服务活动。</a:t>
          </a:r>
          <a:endParaRPr lang="zh-CN" altLang="en-US" dirty="0">
            <a:latin typeface="微软雅黑" panose="020B0503020204020204" pitchFamily="34" charset="-122"/>
            <a:ea typeface="微软雅黑" panose="020B0503020204020204" pitchFamily="34" charset="-122"/>
          </a:endParaRPr>
        </a:p>
      </dgm:t>
    </dgm:pt>
    <dgm:pt modelId="{189A303B-6156-40A7-B26C-79EA489A35D7}" type="parTrans" cxnId="{B19D9644-1CBB-4AF4-B4AF-F5AC143CF9B2}">
      <dgm:prSet/>
      <dgm:spPr/>
      <dgm:t>
        <a:bodyPr/>
        <a:lstStyle/>
        <a:p>
          <a:endParaRPr lang="zh-CN" altLang="en-US"/>
        </a:p>
      </dgm:t>
    </dgm:pt>
    <dgm:pt modelId="{B6B5E57D-7122-4B8A-8ACB-1499D94B4C66}" type="sibTrans" cxnId="{B19D9644-1CBB-4AF4-B4AF-F5AC143CF9B2}">
      <dgm:prSet/>
      <dgm:spPr/>
      <dgm:t>
        <a:bodyPr/>
        <a:lstStyle/>
        <a:p>
          <a:endParaRPr lang="zh-CN" altLang="en-US"/>
        </a:p>
      </dgm:t>
    </dgm:pt>
    <dgm:pt modelId="{6F0E3931-2291-47E8-A589-1A03BF305633}" type="pres">
      <dgm:prSet presAssocID="{217AC6C2-AC97-41F8-81F6-796738F360D1}" presName="Name0" presStyleCnt="0">
        <dgm:presLayoutVars>
          <dgm:dir/>
          <dgm:animLvl val="lvl"/>
          <dgm:resizeHandles val="exact"/>
        </dgm:presLayoutVars>
      </dgm:prSet>
      <dgm:spPr/>
      <dgm:t>
        <a:bodyPr/>
        <a:lstStyle/>
        <a:p>
          <a:endParaRPr lang="zh-CN" altLang="en-US"/>
        </a:p>
      </dgm:t>
    </dgm:pt>
    <dgm:pt modelId="{A073F304-90FE-43E7-AEA5-B00ACFF3240C}" type="pres">
      <dgm:prSet presAssocID="{21DB8D6A-8061-428C-AD0F-594B19353894}" presName="composite" presStyleCnt="0"/>
      <dgm:spPr/>
      <dgm:t>
        <a:bodyPr/>
        <a:lstStyle/>
        <a:p>
          <a:endParaRPr lang="zh-CN" altLang="en-US"/>
        </a:p>
      </dgm:t>
    </dgm:pt>
    <dgm:pt modelId="{F495E4BA-7ABA-4030-87AB-B868B961D5D1}" type="pres">
      <dgm:prSet presAssocID="{21DB8D6A-8061-428C-AD0F-594B19353894}" presName="parTx" presStyleLbl="alignNode1" presStyleIdx="0" presStyleCnt="5">
        <dgm:presLayoutVars>
          <dgm:chMax val="0"/>
          <dgm:chPref val="0"/>
          <dgm:bulletEnabled val="1"/>
        </dgm:presLayoutVars>
      </dgm:prSet>
      <dgm:spPr/>
      <dgm:t>
        <a:bodyPr/>
        <a:lstStyle/>
        <a:p>
          <a:endParaRPr lang="zh-CN" altLang="en-US"/>
        </a:p>
      </dgm:t>
    </dgm:pt>
    <dgm:pt modelId="{C3812203-8371-4804-BCEE-F610CFF1AD47}" type="pres">
      <dgm:prSet presAssocID="{21DB8D6A-8061-428C-AD0F-594B19353894}" presName="desTx" presStyleLbl="alignAccFollowNode1" presStyleIdx="0" presStyleCnt="5">
        <dgm:presLayoutVars>
          <dgm:bulletEnabled val="1"/>
        </dgm:presLayoutVars>
      </dgm:prSet>
      <dgm:spPr/>
      <dgm:t>
        <a:bodyPr/>
        <a:lstStyle/>
        <a:p>
          <a:endParaRPr lang="zh-CN" altLang="en-US"/>
        </a:p>
      </dgm:t>
    </dgm:pt>
    <dgm:pt modelId="{6C907065-0B81-46A4-A4C0-89D231F72B6C}" type="pres">
      <dgm:prSet presAssocID="{6591DCAD-606F-4F74-B408-6F091B0BDFA6}" presName="space" presStyleCnt="0"/>
      <dgm:spPr/>
      <dgm:t>
        <a:bodyPr/>
        <a:lstStyle/>
        <a:p>
          <a:endParaRPr lang="zh-CN" altLang="en-US"/>
        </a:p>
      </dgm:t>
    </dgm:pt>
    <dgm:pt modelId="{FBABDDF6-362D-4C76-B37C-3732ECE2FE0A}" type="pres">
      <dgm:prSet presAssocID="{31D3EB53-D083-4929-9705-EB0264109712}" presName="composite" presStyleCnt="0"/>
      <dgm:spPr/>
      <dgm:t>
        <a:bodyPr/>
        <a:lstStyle/>
        <a:p>
          <a:endParaRPr lang="zh-CN" altLang="en-US"/>
        </a:p>
      </dgm:t>
    </dgm:pt>
    <dgm:pt modelId="{B5DCD8C6-829D-4DE0-BF23-5D9C73E5D62A}" type="pres">
      <dgm:prSet presAssocID="{31D3EB53-D083-4929-9705-EB0264109712}" presName="parTx" presStyleLbl="alignNode1" presStyleIdx="1" presStyleCnt="5">
        <dgm:presLayoutVars>
          <dgm:chMax val="0"/>
          <dgm:chPref val="0"/>
          <dgm:bulletEnabled val="1"/>
        </dgm:presLayoutVars>
      </dgm:prSet>
      <dgm:spPr/>
      <dgm:t>
        <a:bodyPr/>
        <a:lstStyle/>
        <a:p>
          <a:endParaRPr lang="zh-CN" altLang="en-US"/>
        </a:p>
      </dgm:t>
    </dgm:pt>
    <dgm:pt modelId="{C652121B-4650-4817-A19E-CDC377CFB8D5}" type="pres">
      <dgm:prSet presAssocID="{31D3EB53-D083-4929-9705-EB0264109712}" presName="desTx" presStyleLbl="alignAccFollowNode1" presStyleIdx="1" presStyleCnt="5">
        <dgm:presLayoutVars>
          <dgm:bulletEnabled val="1"/>
        </dgm:presLayoutVars>
      </dgm:prSet>
      <dgm:spPr/>
      <dgm:t>
        <a:bodyPr/>
        <a:lstStyle/>
        <a:p>
          <a:endParaRPr lang="zh-CN" altLang="en-US"/>
        </a:p>
      </dgm:t>
    </dgm:pt>
    <dgm:pt modelId="{A09505E7-42F1-4AAE-BF7F-B7825CC1A194}" type="pres">
      <dgm:prSet presAssocID="{36D6AD75-9D10-4A17-90FD-CE71EAFF081E}" presName="space" presStyleCnt="0"/>
      <dgm:spPr/>
      <dgm:t>
        <a:bodyPr/>
        <a:lstStyle/>
        <a:p>
          <a:endParaRPr lang="zh-CN" altLang="en-US"/>
        </a:p>
      </dgm:t>
    </dgm:pt>
    <dgm:pt modelId="{29AAB02B-DC06-4CDC-96FA-D374CEB5BFA1}" type="pres">
      <dgm:prSet presAssocID="{EB8BB65D-808D-4EF9-BBFE-27FB4E7B405B}" presName="composite" presStyleCnt="0"/>
      <dgm:spPr/>
      <dgm:t>
        <a:bodyPr/>
        <a:lstStyle/>
        <a:p>
          <a:endParaRPr lang="zh-CN" altLang="en-US"/>
        </a:p>
      </dgm:t>
    </dgm:pt>
    <dgm:pt modelId="{B58CAC9A-C825-46D9-BF64-685D467F7ED3}" type="pres">
      <dgm:prSet presAssocID="{EB8BB65D-808D-4EF9-BBFE-27FB4E7B405B}" presName="parTx" presStyleLbl="alignNode1" presStyleIdx="2" presStyleCnt="5">
        <dgm:presLayoutVars>
          <dgm:chMax val="0"/>
          <dgm:chPref val="0"/>
          <dgm:bulletEnabled val="1"/>
        </dgm:presLayoutVars>
      </dgm:prSet>
      <dgm:spPr/>
      <dgm:t>
        <a:bodyPr/>
        <a:lstStyle/>
        <a:p>
          <a:endParaRPr lang="zh-CN" altLang="en-US"/>
        </a:p>
      </dgm:t>
    </dgm:pt>
    <dgm:pt modelId="{E9B108CD-7599-49B0-93B7-7697DB60847A}" type="pres">
      <dgm:prSet presAssocID="{EB8BB65D-808D-4EF9-BBFE-27FB4E7B405B}" presName="desTx" presStyleLbl="alignAccFollowNode1" presStyleIdx="2" presStyleCnt="5">
        <dgm:presLayoutVars>
          <dgm:bulletEnabled val="1"/>
        </dgm:presLayoutVars>
      </dgm:prSet>
      <dgm:spPr/>
      <dgm:t>
        <a:bodyPr/>
        <a:lstStyle/>
        <a:p>
          <a:endParaRPr lang="zh-CN" altLang="en-US"/>
        </a:p>
      </dgm:t>
    </dgm:pt>
    <dgm:pt modelId="{10EBA694-4348-4F87-B955-9D92FA20BFC9}" type="pres">
      <dgm:prSet presAssocID="{EF499DC9-B7CB-422D-8413-17D431C4762C}" presName="space" presStyleCnt="0"/>
      <dgm:spPr/>
      <dgm:t>
        <a:bodyPr/>
        <a:lstStyle/>
        <a:p>
          <a:endParaRPr lang="zh-CN" altLang="en-US"/>
        </a:p>
      </dgm:t>
    </dgm:pt>
    <dgm:pt modelId="{FB5F0B3A-3177-4C02-9D85-BD908D5D3392}" type="pres">
      <dgm:prSet presAssocID="{731B95BF-D830-4A1C-AD17-83D56CCA2ADA}" presName="composite" presStyleCnt="0"/>
      <dgm:spPr/>
      <dgm:t>
        <a:bodyPr/>
        <a:lstStyle/>
        <a:p>
          <a:endParaRPr lang="zh-CN" altLang="en-US"/>
        </a:p>
      </dgm:t>
    </dgm:pt>
    <dgm:pt modelId="{0EF6354D-9003-4167-9535-485873914473}" type="pres">
      <dgm:prSet presAssocID="{731B95BF-D830-4A1C-AD17-83D56CCA2ADA}" presName="parTx" presStyleLbl="alignNode1" presStyleIdx="3" presStyleCnt="5">
        <dgm:presLayoutVars>
          <dgm:chMax val="0"/>
          <dgm:chPref val="0"/>
          <dgm:bulletEnabled val="1"/>
        </dgm:presLayoutVars>
      </dgm:prSet>
      <dgm:spPr/>
      <dgm:t>
        <a:bodyPr/>
        <a:lstStyle/>
        <a:p>
          <a:endParaRPr lang="zh-CN" altLang="en-US"/>
        </a:p>
      </dgm:t>
    </dgm:pt>
    <dgm:pt modelId="{5D3CA2DD-1803-4D90-9C63-20A5EECC109B}" type="pres">
      <dgm:prSet presAssocID="{731B95BF-D830-4A1C-AD17-83D56CCA2ADA}" presName="desTx" presStyleLbl="alignAccFollowNode1" presStyleIdx="3" presStyleCnt="5">
        <dgm:presLayoutVars>
          <dgm:bulletEnabled val="1"/>
        </dgm:presLayoutVars>
      </dgm:prSet>
      <dgm:spPr/>
      <dgm:t>
        <a:bodyPr/>
        <a:lstStyle/>
        <a:p>
          <a:endParaRPr lang="zh-CN" altLang="en-US"/>
        </a:p>
      </dgm:t>
    </dgm:pt>
    <dgm:pt modelId="{1B4129C7-4827-4007-A2B4-AE6D06B1F2D1}" type="pres">
      <dgm:prSet presAssocID="{B51DC9E9-32CA-4F0D-AB6A-A062E05FCEF5}" presName="space" presStyleCnt="0"/>
      <dgm:spPr/>
    </dgm:pt>
    <dgm:pt modelId="{10AE7D96-7434-4F5D-B68B-BE9F71B28310}" type="pres">
      <dgm:prSet presAssocID="{45ECAA5C-F4D8-4747-B311-5E4C4530C2AF}" presName="composite" presStyleCnt="0"/>
      <dgm:spPr/>
    </dgm:pt>
    <dgm:pt modelId="{60096B64-AEFF-496C-881A-3497C8E49210}" type="pres">
      <dgm:prSet presAssocID="{45ECAA5C-F4D8-4747-B311-5E4C4530C2AF}" presName="parTx" presStyleLbl="alignNode1" presStyleIdx="4" presStyleCnt="5">
        <dgm:presLayoutVars>
          <dgm:chMax val="0"/>
          <dgm:chPref val="0"/>
          <dgm:bulletEnabled val="1"/>
        </dgm:presLayoutVars>
      </dgm:prSet>
      <dgm:spPr/>
      <dgm:t>
        <a:bodyPr/>
        <a:lstStyle/>
        <a:p>
          <a:endParaRPr lang="zh-CN" altLang="en-US"/>
        </a:p>
      </dgm:t>
    </dgm:pt>
    <dgm:pt modelId="{9E953BD5-C6F2-454A-BE8C-2E969446CF9F}" type="pres">
      <dgm:prSet presAssocID="{45ECAA5C-F4D8-4747-B311-5E4C4530C2AF}" presName="desTx" presStyleLbl="alignAccFollowNode1" presStyleIdx="4" presStyleCnt="5">
        <dgm:presLayoutVars>
          <dgm:bulletEnabled val="1"/>
        </dgm:presLayoutVars>
      </dgm:prSet>
      <dgm:spPr/>
      <dgm:t>
        <a:bodyPr/>
        <a:lstStyle/>
        <a:p>
          <a:endParaRPr lang="zh-CN" altLang="en-US"/>
        </a:p>
      </dgm:t>
    </dgm:pt>
  </dgm:ptLst>
  <dgm:cxnLst>
    <dgm:cxn modelId="{B19D9644-1CBB-4AF4-B4AF-F5AC143CF9B2}" srcId="{45ECAA5C-F4D8-4747-B311-5E4C4530C2AF}" destId="{B34287E0-9479-44DC-BD51-4B5DD11CF2D1}" srcOrd="0" destOrd="0" parTransId="{189A303B-6156-40A7-B26C-79EA489A35D7}" sibTransId="{B6B5E57D-7122-4B8A-8ACB-1499D94B4C66}"/>
    <dgm:cxn modelId="{8B871009-D531-4FF6-B096-F8E049C03DED}" type="presOf" srcId="{D5EA68C3-19C8-49D6-8EE9-E51494C30570}" destId="{5D3CA2DD-1803-4D90-9C63-20A5EECC109B}" srcOrd="0" destOrd="0" presId="urn:microsoft.com/office/officeart/2005/8/layout/hList1"/>
    <dgm:cxn modelId="{747B36AD-4DCE-4D56-B264-D27E81397034}" srcId="{217AC6C2-AC97-41F8-81F6-796738F360D1}" destId="{21DB8D6A-8061-428C-AD0F-594B19353894}" srcOrd="0" destOrd="0" parTransId="{0208A516-E1A4-4C36-8B45-4BD17E472F67}" sibTransId="{6591DCAD-606F-4F74-B408-6F091B0BDFA6}"/>
    <dgm:cxn modelId="{E2F2CDE5-F1F8-4EB7-81C2-AD37B0CFD5A9}" srcId="{217AC6C2-AC97-41F8-81F6-796738F360D1}" destId="{EB8BB65D-808D-4EF9-BBFE-27FB4E7B405B}" srcOrd="2" destOrd="0" parTransId="{018977DA-DBFB-4879-AFD4-5EEF83413926}" sibTransId="{EF499DC9-B7CB-422D-8413-17D431C4762C}"/>
    <dgm:cxn modelId="{6F9A5453-E384-4614-B8A9-2A69AE016880}" type="presOf" srcId="{7F0BF8DC-878B-4A7A-AC63-1B325A2A91BB}" destId="{C3812203-8371-4804-BCEE-F610CFF1AD47}" srcOrd="0" destOrd="0" presId="urn:microsoft.com/office/officeart/2005/8/layout/hList1"/>
    <dgm:cxn modelId="{B6047073-20B2-40BE-8985-BD352285EE5B}" type="presOf" srcId="{731B95BF-D830-4A1C-AD17-83D56CCA2ADA}" destId="{0EF6354D-9003-4167-9535-485873914473}" srcOrd="0" destOrd="0" presId="urn:microsoft.com/office/officeart/2005/8/layout/hList1"/>
    <dgm:cxn modelId="{50F703C2-5808-4BCE-8F89-76C5232E7C15}" srcId="{217AC6C2-AC97-41F8-81F6-796738F360D1}" destId="{45ECAA5C-F4D8-4747-B311-5E4C4530C2AF}" srcOrd="4" destOrd="0" parTransId="{69CF910A-99BE-4AC8-B29C-C4FD9080AAEA}" sibTransId="{0C85A88F-3773-4756-8268-3DEBEB98C6CB}"/>
    <dgm:cxn modelId="{3B0410EE-67B7-49AF-B9C1-4204AF3AE711}" type="presOf" srcId="{BBE308E1-FDC7-4727-A487-D95EB0488A75}" destId="{C652121B-4650-4817-A19E-CDC377CFB8D5}" srcOrd="0" destOrd="0" presId="urn:microsoft.com/office/officeart/2005/8/layout/hList1"/>
    <dgm:cxn modelId="{19FBFEFF-471F-48E5-961F-309C612CCE8B}" type="presOf" srcId="{7915C964-5B13-4AAF-88D1-0A15EE6F2184}" destId="{E9B108CD-7599-49B0-93B7-7697DB60847A}" srcOrd="0" destOrd="1" presId="urn:microsoft.com/office/officeart/2005/8/layout/hList1"/>
    <dgm:cxn modelId="{5C0611C8-31FD-4320-A050-2A1572DE1454}" srcId="{731B95BF-D830-4A1C-AD17-83D56CCA2ADA}" destId="{D5EA68C3-19C8-49D6-8EE9-E51494C30570}" srcOrd="0" destOrd="0" parTransId="{29AD5368-B1E8-4838-8380-90B3970EBF63}" sibTransId="{701F65A9-FB72-4676-867F-8A83297463A0}"/>
    <dgm:cxn modelId="{17805468-9EA3-438E-9A6B-711FFDC8ADF0}" type="presOf" srcId="{86FFEE6E-97AB-482A-8F6C-490A418C0AE6}" destId="{E9B108CD-7599-49B0-93B7-7697DB60847A}" srcOrd="0" destOrd="0" presId="urn:microsoft.com/office/officeart/2005/8/layout/hList1"/>
    <dgm:cxn modelId="{C31C8B8A-0995-4EB6-8ADA-1687DC53BDCD}" srcId="{21DB8D6A-8061-428C-AD0F-594B19353894}" destId="{7F0BF8DC-878B-4A7A-AC63-1B325A2A91BB}" srcOrd="0" destOrd="0" parTransId="{D517ED9B-5681-48A8-8BAF-0031A7F4CA7F}" sibTransId="{9CE481AC-2C67-4039-8767-AD6D6D5C568D}"/>
    <dgm:cxn modelId="{1A1774E1-29A3-4866-8211-1A7A14F4FABB}" type="presOf" srcId="{31D3EB53-D083-4929-9705-EB0264109712}" destId="{B5DCD8C6-829D-4DE0-BF23-5D9C73E5D62A}" srcOrd="0" destOrd="0" presId="urn:microsoft.com/office/officeart/2005/8/layout/hList1"/>
    <dgm:cxn modelId="{B8580761-D7B1-4582-A2D9-041115BA5F55}" srcId="{EB8BB65D-808D-4EF9-BBFE-27FB4E7B405B}" destId="{86FFEE6E-97AB-482A-8F6C-490A418C0AE6}" srcOrd="0" destOrd="0" parTransId="{C294CA2F-EBC3-4D0A-8C76-49A3AA57EF52}" sibTransId="{9C56BF34-CCD9-486C-B4C8-F794A404495C}"/>
    <dgm:cxn modelId="{FBDF7D25-6BCB-40ED-961E-5A3AF1689D3B}" srcId="{21DB8D6A-8061-428C-AD0F-594B19353894}" destId="{F4FC0A23-373E-40DA-933D-1F16F01E2B01}" srcOrd="1" destOrd="0" parTransId="{37CDA933-DE9F-4B37-AD78-7DA015788272}" sibTransId="{B30914CC-231E-45A6-997D-A0A11D3C09F2}"/>
    <dgm:cxn modelId="{D1E1E960-C417-4726-BEEE-B9F2F806C2BA}" type="presOf" srcId="{21DB8D6A-8061-428C-AD0F-594B19353894}" destId="{F495E4BA-7ABA-4030-87AB-B868B961D5D1}" srcOrd="0" destOrd="0" presId="urn:microsoft.com/office/officeart/2005/8/layout/hList1"/>
    <dgm:cxn modelId="{A3F53316-A0B6-47A4-BFA0-2CAAD31C069A}" type="presOf" srcId="{217AC6C2-AC97-41F8-81F6-796738F360D1}" destId="{6F0E3931-2291-47E8-A589-1A03BF305633}" srcOrd="0" destOrd="0" presId="urn:microsoft.com/office/officeart/2005/8/layout/hList1"/>
    <dgm:cxn modelId="{1A332B5D-334A-43CD-9A5E-3B7AD6561A0A}" srcId="{217AC6C2-AC97-41F8-81F6-796738F360D1}" destId="{731B95BF-D830-4A1C-AD17-83D56CCA2ADA}" srcOrd="3" destOrd="0" parTransId="{FDCE3888-B381-4BD7-9D69-695BE67F163B}" sibTransId="{B51DC9E9-32CA-4F0D-AB6A-A062E05FCEF5}"/>
    <dgm:cxn modelId="{AD5EDE47-4F9B-4E34-9EF0-4014FA8DE8B8}" type="presOf" srcId="{B34287E0-9479-44DC-BD51-4B5DD11CF2D1}" destId="{9E953BD5-C6F2-454A-BE8C-2E969446CF9F}" srcOrd="0" destOrd="0" presId="urn:microsoft.com/office/officeart/2005/8/layout/hList1"/>
    <dgm:cxn modelId="{33FC1038-E978-43C5-AED1-4EBED73E0878}" srcId="{31D3EB53-D083-4929-9705-EB0264109712}" destId="{BBE308E1-FDC7-4727-A487-D95EB0488A75}" srcOrd="0" destOrd="0" parTransId="{200B0DBC-968B-44B9-A572-654E5FF140F4}" sibTransId="{6B6CD2B2-CF30-4F2A-97EC-E3BA847F7F81}"/>
    <dgm:cxn modelId="{A77C87EF-9F52-4E92-A73C-D114A6C410C7}" srcId="{EB8BB65D-808D-4EF9-BBFE-27FB4E7B405B}" destId="{7915C964-5B13-4AAF-88D1-0A15EE6F2184}" srcOrd="1" destOrd="0" parTransId="{D99B0055-719D-4D8E-A97C-AC624C26C46F}" sibTransId="{2749B025-B21E-4269-B7B2-C908A80AE093}"/>
    <dgm:cxn modelId="{2C01D22E-FB2B-47EB-9CDA-275A8F4E1BF2}" type="presOf" srcId="{EB8BB65D-808D-4EF9-BBFE-27FB4E7B405B}" destId="{B58CAC9A-C825-46D9-BF64-685D467F7ED3}" srcOrd="0" destOrd="0" presId="urn:microsoft.com/office/officeart/2005/8/layout/hList1"/>
    <dgm:cxn modelId="{A7DF7319-5C10-4578-A07C-A90548838306}" type="presOf" srcId="{45ECAA5C-F4D8-4747-B311-5E4C4530C2AF}" destId="{60096B64-AEFF-496C-881A-3497C8E49210}" srcOrd="0" destOrd="0" presId="urn:microsoft.com/office/officeart/2005/8/layout/hList1"/>
    <dgm:cxn modelId="{9C977AE1-6ED3-4D43-B199-F3E4877DD038}" srcId="{217AC6C2-AC97-41F8-81F6-796738F360D1}" destId="{31D3EB53-D083-4929-9705-EB0264109712}" srcOrd="1" destOrd="0" parTransId="{917E6628-E2E9-4D19-BA63-E62387EFC916}" sibTransId="{36D6AD75-9D10-4A17-90FD-CE71EAFF081E}"/>
    <dgm:cxn modelId="{396DB433-D0A5-418F-AF10-A1B58974786F}" type="presOf" srcId="{F4FC0A23-373E-40DA-933D-1F16F01E2B01}" destId="{C3812203-8371-4804-BCEE-F610CFF1AD47}" srcOrd="0" destOrd="1" presId="urn:microsoft.com/office/officeart/2005/8/layout/hList1"/>
    <dgm:cxn modelId="{ECF6A3CF-5A96-4323-BC2C-CE2DF7149B5C}" type="presParOf" srcId="{6F0E3931-2291-47E8-A589-1A03BF305633}" destId="{A073F304-90FE-43E7-AEA5-B00ACFF3240C}" srcOrd="0" destOrd="0" presId="urn:microsoft.com/office/officeart/2005/8/layout/hList1"/>
    <dgm:cxn modelId="{1C0777FE-3F55-47F0-ACBB-CEFE21A83F44}" type="presParOf" srcId="{A073F304-90FE-43E7-AEA5-B00ACFF3240C}" destId="{F495E4BA-7ABA-4030-87AB-B868B961D5D1}" srcOrd="0" destOrd="0" presId="urn:microsoft.com/office/officeart/2005/8/layout/hList1"/>
    <dgm:cxn modelId="{E70B748C-4A1D-434F-AA7F-F8DCEE71BE2F}" type="presParOf" srcId="{A073F304-90FE-43E7-AEA5-B00ACFF3240C}" destId="{C3812203-8371-4804-BCEE-F610CFF1AD47}" srcOrd="1" destOrd="0" presId="urn:microsoft.com/office/officeart/2005/8/layout/hList1"/>
    <dgm:cxn modelId="{40280464-3AEF-49E5-A18A-033CF4F680E7}" type="presParOf" srcId="{6F0E3931-2291-47E8-A589-1A03BF305633}" destId="{6C907065-0B81-46A4-A4C0-89D231F72B6C}" srcOrd="1" destOrd="0" presId="urn:microsoft.com/office/officeart/2005/8/layout/hList1"/>
    <dgm:cxn modelId="{9E6C28DC-B094-4289-9B91-4CDD096270E2}" type="presParOf" srcId="{6F0E3931-2291-47E8-A589-1A03BF305633}" destId="{FBABDDF6-362D-4C76-B37C-3732ECE2FE0A}" srcOrd="2" destOrd="0" presId="urn:microsoft.com/office/officeart/2005/8/layout/hList1"/>
    <dgm:cxn modelId="{DA51988E-9CF6-4E16-9670-99ED76F0D929}" type="presParOf" srcId="{FBABDDF6-362D-4C76-B37C-3732ECE2FE0A}" destId="{B5DCD8C6-829D-4DE0-BF23-5D9C73E5D62A}" srcOrd="0" destOrd="0" presId="urn:microsoft.com/office/officeart/2005/8/layout/hList1"/>
    <dgm:cxn modelId="{6E9EC12C-B017-4DF7-9048-ECA45BC4CAC8}" type="presParOf" srcId="{FBABDDF6-362D-4C76-B37C-3732ECE2FE0A}" destId="{C652121B-4650-4817-A19E-CDC377CFB8D5}" srcOrd="1" destOrd="0" presId="urn:microsoft.com/office/officeart/2005/8/layout/hList1"/>
    <dgm:cxn modelId="{9D374475-7916-4FB4-ADB3-4A9A87915B4C}" type="presParOf" srcId="{6F0E3931-2291-47E8-A589-1A03BF305633}" destId="{A09505E7-42F1-4AAE-BF7F-B7825CC1A194}" srcOrd="3" destOrd="0" presId="urn:microsoft.com/office/officeart/2005/8/layout/hList1"/>
    <dgm:cxn modelId="{26E35B6C-D361-4D11-9556-6EE5929F7A28}" type="presParOf" srcId="{6F0E3931-2291-47E8-A589-1A03BF305633}" destId="{29AAB02B-DC06-4CDC-96FA-D374CEB5BFA1}" srcOrd="4" destOrd="0" presId="urn:microsoft.com/office/officeart/2005/8/layout/hList1"/>
    <dgm:cxn modelId="{188D6532-53DD-4B7E-9AED-8578B92C9B4B}" type="presParOf" srcId="{29AAB02B-DC06-4CDC-96FA-D374CEB5BFA1}" destId="{B58CAC9A-C825-46D9-BF64-685D467F7ED3}" srcOrd="0" destOrd="0" presId="urn:microsoft.com/office/officeart/2005/8/layout/hList1"/>
    <dgm:cxn modelId="{42AAB93F-57E8-45DF-9DD2-A04C474CD9CB}" type="presParOf" srcId="{29AAB02B-DC06-4CDC-96FA-D374CEB5BFA1}" destId="{E9B108CD-7599-49B0-93B7-7697DB60847A}" srcOrd="1" destOrd="0" presId="urn:microsoft.com/office/officeart/2005/8/layout/hList1"/>
    <dgm:cxn modelId="{DCD22AF4-0758-4EAC-828C-757076A0B765}" type="presParOf" srcId="{6F0E3931-2291-47E8-A589-1A03BF305633}" destId="{10EBA694-4348-4F87-B955-9D92FA20BFC9}" srcOrd="5" destOrd="0" presId="urn:microsoft.com/office/officeart/2005/8/layout/hList1"/>
    <dgm:cxn modelId="{B53C86A8-E7ED-46E9-8E55-9A1436AA6840}" type="presParOf" srcId="{6F0E3931-2291-47E8-A589-1A03BF305633}" destId="{FB5F0B3A-3177-4C02-9D85-BD908D5D3392}" srcOrd="6" destOrd="0" presId="urn:microsoft.com/office/officeart/2005/8/layout/hList1"/>
    <dgm:cxn modelId="{C5F7AFE7-392A-4700-8370-8F0FAA387F15}" type="presParOf" srcId="{FB5F0B3A-3177-4C02-9D85-BD908D5D3392}" destId="{0EF6354D-9003-4167-9535-485873914473}" srcOrd="0" destOrd="0" presId="urn:microsoft.com/office/officeart/2005/8/layout/hList1"/>
    <dgm:cxn modelId="{24A19829-E1ED-4CD1-B5E9-19FB46F7AC0B}" type="presParOf" srcId="{FB5F0B3A-3177-4C02-9D85-BD908D5D3392}" destId="{5D3CA2DD-1803-4D90-9C63-20A5EECC109B}" srcOrd="1" destOrd="0" presId="urn:microsoft.com/office/officeart/2005/8/layout/hList1"/>
    <dgm:cxn modelId="{36A6E13F-EE49-4737-9A3D-B9E7B3375636}" type="presParOf" srcId="{6F0E3931-2291-47E8-A589-1A03BF305633}" destId="{1B4129C7-4827-4007-A2B4-AE6D06B1F2D1}" srcOrd="7" destOrd="0" presId="urn:microsoft.com/office/officeart/2005/8/layout/hList1"/>
    <dgm:cxn modelId="{89CEE48B-7164-46CD-A733-45E89E117BD7}" type="presParOf" srcId="{6F0E3931-2291-47E8-A589-1A03BF305633}" destId="{10AE7D96-7434-4F5D-B68B-BE9F71B28310}" srcOrd="8" destOrd="0" presId="urn:microsoft.com/office/officeart/2005/8/layout/hList1"/>
    <dgm:cxn modelId="{3DC3D22F-C596-4C48-B305-61D968807A9B}" type="presParOf" srcId="{10AE7D96-7434-4F5D-B68B-BE9F71B28310}" destId="{60096B64-AEFF-496C-881A-3497C8E49210}" srcOrd="0" destOrd="0" presId="urn:microsoft.com/office/officeart/2005/8/layout/hList1"/>
    <dgm:cxn modelId="{D6305EC2-27E6-4A17-A117-6C075E9FA3F9}" type="presParOf" srcId="{10AE7D96-7434-4F5D-B68B-BE9F71B28310}" destId="{9E953BD5-C6F2-454A-BE8C-2E969446CF9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AF670A-61DB-4B96-9CAC-EC28E95E161F}"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58F22440-4975-4F49-A529-982538847517}">
      <dgm:prSet phldrT="[文本]"/>
      <dgm:spPr/>
      <dgm:t>
        <a:bodyPr/>
        <a:lstStyle/>
        <a:p>
          <a:r>
            <a:rPr lang="zh-CN" altLang="en-US" b="1" dirty="0" smtClean="0">
              <a:latin typeface="微软雅黑" panose="020B0503020204020204" pitchFamily="34" charset="-122"/>
              <a:ea typeface="微软雅黑" panose="020B0503020204020204" pitchFamily="34" charset="-122"/>
            </a:rPr>
            <a:t>管理族</a:t>
          </a:r>
          <a:endParaRPr lang="zh-CN" altLang="en-US" dirty="0">
            <a:latin typeface="微软雅黑" panose="020B0503020204020204" pitchFamily="34" charset="-122"/>
            <a:ea typeface="微软雅黑" panose="020B0503020204020204" pitchFamily="34" charset="-122"/>
          </a:endParaRPr>
        </a:p>
      </dgm:t>
    </dgm:pt>
    <dgm:pt modelId="{5BC72B19-7964-4EAF-8232-D96BCF9B158D}" type="parTrans" cxnId="{048A4600-B719-442D-A3E2-C17844399C82}">
      <dgm:prSet/>
      <dgm:spPr/>
      <dgm:t>
        <a:bodyPr/>
        <a:lstStyle/>
        <a:p>
          <a:endParaRPr lang="zh-CN" altLang="en-US">
            <a:latin typeface="微软雅黑" panose="020B0503020204020204" pitchFamily="34" charset="-122"/>
            <a:ea typeface="微软雅黑" panose="020B0503020204020204" pitchFamily="34" charset="-122"/>
          </a:endParaRPr>
        </a:p>
      </dgm:t>
    </dgm:pt>
    <dgm:pt modelId="{14519FA5-1B20-4D5B-A07C-7AA5237B851A}" type="sibTrans" cxnId="{048A4600-B719-442D-A3E2-C17844399C82}">
      <dgm:prSet/>
      <dgm:spPr/>
      <dgm:t>
        <a:bodyPr/>
        <a:lstStyle/>
        <a:p>
          <a:endParaRPr lang="zh-CN" altLang="en-US">
            <a:latin typeface="微软雅黑" panose="020B0503020204020204" pitchFamily="34" charset="-122"/>
            <a:ea typeface="微软雅黑" panose="020B0503020204020204" pitchFamily="34" charset="-122"/>
          </a:endParaRPr>
        </a:p>
      </dgm:t>
    </dgm:pt>
    <dgm:pt modelId="{833693DC-104D-4E5F-9A87-F4598240AFE8}">
      <dgm:prSet phldrT="[文本]"/>
      <dgm:spPr/>
      <dgm:t>
        <a:bodyPr/>
        <a:lstStyle/>
        <a:p>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竞聘：</a:t>
          </a:r>
          <a:r>
            <a:rPr lang="zh-CN" altLang="en-US" dirty="0" smtClean="0">
              <a:latin typeface="微软雅黑" panose="020B0503020204020204" pitchFamily="34" charset="-122"/>
              <a:ea typeface="微软雅黑" panose="020B0503020204020204" pitchFamily="34" charset="-122"/>
            </a:rPr>
            <a:t>管理干部均需竞聘上岗，各管理岗位虚位以待；</a:t>
          </a:r>
          <a:endParaRPr lang="zh-CN" altLang="en-US" dirty="0">
            <a:latin typeface="微软雅黑" panose="020B0503020204020204" pitchFamily="34" charset="-122"/>
            <a:ea typeface="微软雅黑" panose="020B0503020204020204" pitchFamily="34" charset="-122"/>
          </a:endParaRPr>
        </a:p>
      </dgm:t>
    </dgm:pt>
    <dgm:pt modelId="{3E256FCC-46D7-48BA-9121-B475521D61F7}" type="parTrans" cxnId="{42703ADB-7624-4EF0-9949-6E0A6316E8B1}">
      <dgm:prSet/>
      <dgm:spPr/>
      <dgm:t>
        <a:bodyPr/>
        <a:lstStyle/>
        <a:p>
          <a:endParaRPr lang="zh-CN" altLang="en-US">
            <a:latin typeface="微软雅黑" panose="020B0503020204020204" pitchFamily="34" charset="-122"/>
            <a:ea typeface="微软雅黑" panose="020B0503020204020204" pitchFamily="34" charset="-122"/>
          </a:endParaRPr>
        </a:p>
      </dgm:t>
    </dgm:pt>
    <dgm:pt modelId="{3CA7E2B0-EC5C-48D4-A32F-E22DB081C36E}" type="sibTrans" cxnId="{42703ADB-7624-4EF0-9949-6E0A6316E8B1}">
      <dgm:prSet/>
      <dgm:spPr/>
      <dgm:t>
        <a:bodyPr/>
        <a:lstStyle/>
        <a:p>
          <a:endParaRPr lang="zh-CN" altLang="en-US">
            <a:latin typeface="微软雅黑" panose="020B0503020204020204" pitchFamily="34" charset="-122"/>
            <a:ea typeface="微软雅黑" panose="020B0503020204020204" pitchFamily="34" charset="-122"/>
          </a:endParaRPr>
        </a:p>
      </dgm:t>
    </dgm:pt>
    <dgm:pt modelId="{AEFF204A-608E-460A-B461-4330B105C2A8}">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技术族、专业族、营销</a:t>
          </a:r>
          <a:r>
            <a:rPr lang="zh-CN" altLang="en-US" sz="1800" b="1" dirty="0" smtClean="0">
              <a:latin typeface="微软雅黑" panose="020B0503020204020204" pitchFamily="34" charset="-122"/>
              <a:ea typeface="微软雅黑" panose="020B0503020204020204" pitchFamily="34" charset="-122"/>
            </a:rPr>
            <a:t>族、业务族</a:t>
          </a:r>
          <a:endParaRPr lang="zh-CN" altLang="en-US" sz="1800" dirty="0">
            <a:latin typeface="微软雅黑" panose="020B0503020204020204" pitchFamily="34" charset="-122"/>
            <a:ea typeface="微软雅黑" panose="020B0503020204020204" pitchFamily="34" charset="-122"/>
          </a:endParaRPr>
        </a:p>
      </dgm:t>
    </dgm:pt>
    <dgm:pt modelId="{A2F37DD3-C889-489F-96F4-52671FF0B527}" type="parTrans" cxnId="{E8734D42-B6C4-41F1-AC53-A65FA8FCEE94}">
      <dgm:prSet/>
      <dgm:spPr/>
      <dgm:t>
        <a:bodyPr/>
        <a:lstStyle/>
        <a:p>
          <a:endParaRPr lang="zh-CN" altLang="en-US">
            <a:latin typeface="微软雅黑" panose="020B0503020204020204" pitchFamily="34" charset="-122"/>
            <a:ea typeface="微软雅黑" panose="020B0503020204020204" pitchFamily="34" charset="-122"/>
          </a:endParaRPr>
        </a:p>
      </dgm:t>
    </dgm:pt>
    <dgm:pt modelId="{B10EDE51-42F6-4EB4-856E-A758A5189DCB}" type="sibTrans" cxnId="{E8734D42-B6C4-41F1-AC53-A65FA8FCEE94}">
      <dgm:prSet/>
      <dgm:spPr/>
      <dgm:t>
        <a:bodyPr/>
        <a:lstStyle/>
        <a:p>
          <a:endParaRPr lang="zh-CN" altLang="en-US">
            <a:latin typeface="微软雅黑" panose="020B0503020204020204" pitchFamily="34" charset="-122"/>
            <a:ea typeface="微软雅黑" panose="020B0503020204020204" pitchFamily="34" charset="-122"/>
          </a:endParaRPr>
        </a:p>
      </dgm:t>
    </dgm:pt>
    <dgm:pt modelId="{9F5B567E-6985-4FF0-9914-7CBA8B74D626}">
      <dgm:prSet phldrT="[文本]"/>
      <dgm:spPr/>
      <dgm:t>
        <a:bodyPr/>
        <a:lstStyle/>
        <a:p>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任职资格认证：</a:t>
          </a:r>
          <a:r>
            <a:rPr lang="zh-CN" altLang="en-US" dirty="0" smtClean="0">
              <a:latin typeface="微软雅黑" panose="020B0503020204020204" pitchFamily="34" charset="-122"/>
              <a:ea typeface="微软雅黑" panose="020B0503020204020204" pitchFamily="34" charset="-122"/>
            </a:rPr>
            <a:t>由康拓普学院统一组织，进行任职资格等级的晋升考评，实现职业通道上升发展；</a:t>
          </a:r>
          <a:endParaRPr lang="zh-CN" altLang="en-US" dirty="0">
            <a:latin typeface="微软雅黑" panose="020B0503020204020204" pitchFamily="34" charset="-122"/>
            <a:ea typeface="微软雅黑" panose="020B0503020204020204" pitchFamily="34" charset="-122"/>
          </a:endParaRPr>
        </a:p>
      </dgm:t>
    </dgm:pt>
    <dgm:pt modelId="{CBB1F345-7A11-4419-9D1E-75B149D1BCE2}" type="parTrans" cxnId="{5812C3F3-361C-4D80-9EEB-ABD5D6392685}">
      <dgm:prSet/>
      <dgm:spPr/>
      <dgm:t>
        <a:bodyPr/>
        <a:lstStyle/>
        <a:p>
          <a:endParaRPr lang="zh-CN" altLang="en-US">
            <a:latin typeface="微软雅黑" panose="020B0503020204020204" pitchFamily="34" charset="-122"/>
            <a:ea typeface="微软雅黑" panose="020B0503020204020204" pitchFamily="34" charset="-122"/>
          </a:endParaRPr>
        </a:p>
      </dgm:t>
    </dgm:pt>
    <dgm:pt modelId="{1DEEAC54-F1BE-4926-8AB2-1360568E8734}" type="sibTrans" cxnId="{5812C3F3-361C-4D80-9EEB-ABD5D6392685}">
      <dgm:prSet/>
      <dgm:spPr/>
      <dgm:t>
        <a:bodyPr/>
        <a:lstStyle/>
        <a:p>
          <a:endParaRPr lang="zh-CN" altLang="en-US">
            <a:latin typeface="微软雅黑" panose="020B0503020204020204" pitchFamily="34" charset="-122"/>
            <a:ea typeface="微软雅黑" panose="020B0503020204020204" pitchFamily="34" charset="-122"/>
          </a:endParaRPr>
        </a:p>
      </dgm:t>
    </dgm:pt>
    <dgm:pt modelId="{12459764-1D46-4252-91DE-218F1CEF459B}">
      <dgm:prSet/>
      <dgm:spPr/>
      <dgm:t>
        <a:bodyPr/>
        <a:lstStyle/>
        <a:p>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领导力认证：</a:t>
          </a:r>
          <a:r>
            <a:rPr lang="zh-CN" altLang="en-US" dirty="0" smtClean="0">
              <a:latin typeface="微软雅黑" panose="020B0503020204020204" pitchFamily="34" charset="-122"/>
              <a:ea typeface="微软雅黑" panose="020B0503020204020204" pitchFamily="34" charset="-122"/>
            </a:rPr>
            <a:t>对领导能力进行测评，达到分数线任职资格等级上升一级；</a:t>
          </a:r>
          <a:endParaRPr lang="en-US" altLang="zh-CN" dirty="0">
            <a:latin typeface="微软雅黑" panose="020B0503020204020204" pitchFamily="34" charset="-122"/>
            <a:ea typeface="微软雅黑" panose="020B0503020204020204" pitchFamily="34" charset="-122"/>
          </a:endParaRPr>
        </a:p>
      </dgm:t>
    </dgm:pt>
    <dgm:pt modelId="{BAB37486-637E-401C-9F4A-4F1E8DE1F75B}" type="parTrans" cxnId="{55054B2D-FEFB-4305-98C2-C03662173EB7}">
      <dgm:prSet/>
      <dgm:spPr/>
      <dgm:t>
        <a:bodyPr/>
        <a:lstStyle/>
        <a:p>
          <a:endParaRPr lang="zh-CN" altLang="en-US">
            <a:latin typeface="微软雅黑" panose="020B0503020204020204" pitchFamily="34" charset="-122"/>
            <a:ea typeface="微软雅黑" panose="020B0503020204020204" pitchFamily="34" charset="-122"/>
          </a:endParaRPr>
        </a:p>
      </dgm:t>
    </dgm:pt>
    <dgm:pt modelId="{5E06ECCA-35B4-4271-BD60-477E5B78B0F2}" type="sibTrans" cxnId="{55054B2D-FEFB-4305-98C2-C03662173EB7}">
      <dgm:prSet/>
      <dgm:spPr/>
      <dgm:t>
        <a:bodyPr/>
        <a:lstStyle/>
        <a:p>
          <a:endParaRPr lang="zh-CN" altLang="en-US">
            <a:latin typeface="微软雅黑" panose="020B0503020204020204" pitchFamily="34" charset="-122"/>
            <a:ea typeface="微软雅黑" panose="020B0503020204020204" pitchFamily="34" charset="-122"/>
          </a:endParaRPr>
        </a:p>
      </dgm:t>
    </dgm:pt>
    <dgm:pt modelId="{0AEDBC9D-7A82-4FDA-BF8B-A7D07E7CBDB1}">
      <dgm:prSet/>
      <dgm:spPr/>
      <dgm:t>
        <a:bodyPr/>
        <a:lstStyle/>
        <a:p>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领导力发展机会：</a:t>
          </a:r>
          <a:r>
            <a:rPr lang="zh-CN" altLang="en-US" dirty="0" smtClean="0">
              <a:latin typeface="微软雅黑" panose="020B0503020204020204" pitchFamily="34" charset="-122"/>
              <a:ea typeface="微软雅黑" panose="020B0503020204020204" pitchFamily="34" charset="-122"/>
            </a:rPr>
            <a:t>新晋管理者导师制、飞鹰训练营、基层管理者训练营、管理沙龙等；</a:t>
          </a:r>
          <a:endParaRPr lang="en-US" altLang="zh-CN" dirty="0" smtClean="0">
            <a:latin typeface="微软雅黑" panose="020B0503020204020204" pitchFamily="34" charset="-122"/>
            <a:ea typeface="微软雅黑" panose="020B0503020204020204" pitchFamily="34" charset="-122"/>
          </a:endParaRPr>
        </a:p>
      </dgm:t>
    </dgm:pt>
    <dgm:pt modelId="{61275AF4-E842-42BC-A93B-0839C099A5E4}" type="parTrans" cxnId="{E827AF99-1E8F-44FF-BA1F-6D8AA2A464F3}">
      <dgm:prSet/>
      <dgm:spPr/>
      <dgm:t>
        <a:bodyPr/>
        <a:lstStyle/>
        <a:p>
          <a:endParaRPr lang="zh-CN" altLang="en-US">
            <a:latin typeface="微软雅黑" panose="020B0503020204020204" pitchFamily="34" charset="-122"/>
            <a:ea typeface="微软雅黑" panose="020B0503020204020204" pitchFamily="34" charset="-122"/>
          </a:endParaRPr>
        </a:p>
      </dgm:t>
    </dgm:pt>
    <dgm:pt modelId="{7C0BAFC1-5044-4D41-BD55-08D687F75CE3}" type="sibTrans" cxnId="{E827AF99-1E8F-44FF-BA1F-6D8AA2A464F3}">
      <dgm:prSet/>
      <dgm:spPr/>
      <dgm:t>
        <a:bodyPr/>
        <a:lstStyle/>
        <a:p>
          <a:endParaRPr lang="zh-CN" altLang="en-US">
            <a:latin typeface="微软雅黑" panose="020B0503020204020204" pitchFamily="34" charset="-122"/>
            <a:ea typeface="微软雅黑" panose="020B0503020204020204" pitchFamily="34" charset="-122"/>
          </a:endParaRPr>
        </a:p>
      </dgm:t>
    </dgm:pt>
    <dgm:pt modelId="{F65FFB00-E283-474B-B9F1-D7393BE1675E}">
      <dgm:prSet/>
      <dgm:spPr/>
      <dgm:t>
        <a:bodyPr/>
        <a:lstStyle/>
        <a:p>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各职位族发展机会：</a:t>
          </a:r>
          <a:r>
            <a:rPr lang="zh-CN" altLang="en-US" dirty="0" smtClean="0">
              <a:latin typeface="微软雅黑" panose="020B0503020204020204" pitchFamily="34" charset="-122"/>
              <a:ea typeface="微软雅黑" panose="020B0503020204020204" pitchFamily="34" charset="-122"/>
            </a:rPr>
            <a:t>新员工导师制、各式沙龙、专业培训、通用培训、技术年会等；</a:t>
          </a:r>
          <a:endParaRPr lang="en-US" altLang="zh-CN" b="1" dirty="0" smtClean="0">
            <a:latin typeface="微软雅黑" panose="020B0503020204020204" pitchFamily="34" charset="-122"/>
            <a:ea typeface="微软雅黑" panose="020B0503020204020204" pitchFamily="34" charset="-122"/>
          </a:endParaRPr>
        </a:p>
      </dgm:t>
    </dgm:pt>
    <dgm:pt modelId="{BF747504-C93E-43BD-8340-05AA9371CA66}" type="parTrans" cxnId="{F06FA4C2-95F3-4BAB-8652-FB1943BAA954}">
      <dgm:prSet/>
      <dgm:spPr/>
      <dgm:t>
        <a:bodyPr/>
        <a:lstStyle/>
        <a:p>
          <a:endParaRPr lang="zh-CN" altLang="en-US">
            <a:latin typeface="微软雅黑" panose="020B0503020204020204" pitchFamily="34" charset="-122"/>
            <a:ea typeface="微软雅黑" panose="020B0503020204020204" pitchFamily="34" charset="-122"/>
          </a:endParaRPr>
        </a:p>
      </dgm:t>
    </dgm:pt>
    <dgm:pt modelId="{19F7DE3D-7C7F-45E9-9906-5177B893E05F}" type="sibTrans" cxnId="{F06FA4C2-95F3-4BAB-8652-FB1943BAA954}">
      <dgm:prSet/>
      <dgm:spPr/>
      <dgm:t>
        <a:bodyPr/>
        <a:lstStyle/>
        <a:p>
          <a:endParaRPr lang="zh-CN" altLang="en-US">
            <a:latin typeface="微软雅黑" panose="020B0503020204020204" pitchFamily="34" charset="-122"/>
            <a:ea typeface="微软雅黑" panose="020B0503020204020204" pitchFamily="34" charset="-122"/>
          </a:endParaRPr>
        </a:p>
      </dgm:t>
    </dgm:pt>
    <dgm:pt modelId="{6819E280-33B7-4932-9DF4-7646A26834EC}" type="pres">
      <dgm:prSet presAssocID="{FBAF670A-61DB-4B96-9CAC-EC28E95E161F}" presName="Name0" presStyleCnt="0">
        <dgm:presLayoutVars>
          <dgm:dir/>
          <dgm:animLvl val="lvl"/>
          <dgm:resizeHandles val="exact"/>
        </dgm:presLayoutVars>
      </dgm:prSet>
      <dgm:spPr/>
      <dgm:t>
        <a:bodyPr/>
        <a:lstStyle/>
        <a:p>
          <a:endParaRPr lang="zh-CN" altLang="en-US"/>
        </a:p>
      </dgm:t>
    </dgm:pt>
    <dgm:pt modelId="{4542EF01-8017-4259-8F56-CADD699029E1}" type="pres">
      <dgm:prSet presAssocID="{58F22440-4975-4F49-A529-982538847517}" presName="composite" presStyleCnt="0"/>
      <dgm:spPr/>
    </dgm:pt>
    <dgm:pt modelId="{80472A62-A2A0-4035-A3BF-C017071FEE12}" type="pres">
      <dgm:prSet presAssocID="{58F22440-4975-4F49-A529-982538847517}" presName="parTx" presStyleLbl="alignNode1" presStyleIdx="0" presStyleCnt="2">
        <dgm:presLayoutVars>
          <dgm:chMax val="0"/>
          <dgm:chPref val="0"/>
          <dgm:bulletEnabled val="1"/>
        </dgm:presLayoutVars>
      </dgm:prSet>
      <dgm:spPr/>
      <dgm:t>
        <a:bodyPr/>
        <a:lstStyle/>
        <a:p>
          <a:endParaRPr lang="zh-CN" altLang="en-US"/>
        </a:p>
      </dgm:t>
    </dgm:pt>
    <dgm:pt modelId="{38F7513F-27D4-44D5-A223-1ED1982887DD}" type="pres">
      <dgm:prSet presAssocID="{58F22440-4975-4F49-A529-982538847517}" presName="desTx" presStyleLbl="alignAccFollowNode1" presStyleIdx="0" presStyleCnt="2">
        <dgm:presLayoutVars>
          <dgm:bulletEnabled val="1"/>
        </dgm:presLayoutVars>
      </dgm:prSet>
      <dgm:spPr/>
      <dgm:t>
        <a:bodyPr/>
        <a:lstStyle/>
        <a:p>
          <a:endParaRPr lang="zh-CN" altLang="en-US"/>
        </a:p>
      </dgm:t>
    </dgm:pt>
    <dgm:pt modelId="{8EFCA0A9-FB05-4D7B-BB7A-7F820F48B63D}" type="pres">
      <dgm:prSet presAssocID="{14519FA5-1B20-4D5B-A07C-7AA5237B851A}" presName="space" presStyleCnt="0"/>
      <dgm:spPr/>
    </dgm:pt>
    <dgm:pt modelId="{9448C1C6-0AA0-4386-B14C-19214E61580D}" type="pres">
      <dgm:prSet presAssocID="{AEFF204A-608E-460A-B461-4330B105C2A8}" presName="composite" presStyleCnt="0"/>
      <dgm:spPr/>
    </dgm:pt>
    <dgm:pt modelId="{34A6F60D-3FE2-4926-95D6-C30EC3A20BC9}" type="pres">
      <dgm:prSet presAssocID="{AEFF204A-608E-460A-B461-4330B105C2A8}" presName="parTx" presStyleLbl="alignNode1" presStyleIdx="1" presStyleCnt="2">
        <dgm:presLayoutVars>
          <dgm:chMax val="0"/>
          <dgm:chPref val="0"/>
          <dgm:bulletEnabled val="1"/>
        </dgm:presLayoutVars>
      </dgm:prSet>
      <dgm:spPr/>
      <dgm:t>
        <a:bodyPr/>
        <a:lstStyle/>
        <a:p>
          <a:endParaRPr lang="zh-CN" altLang="en-US"/>
        </a:p>
      </dgm:t>
    </dgm:pt>
    <dgm:pt modelId="{69B39107-093C-432A-9F09-EBB2B25064FA}" type="pres">
      <dgm:prSet presAssocID="{AEFF204A-608E-460A-B461-4330B105C2A8}" presName="desTx" presStyleLbl="alignAccFollowNode1" presStyleIdx="1" presStyleCnt="2">
        <dgm:presLayoutVars>
          <dgm:bulletEnabled val="1"/>
        </dgm:presLayoutVars>
      </dgm:prSet>
      <dgm:spPr/>
      <dgm:t>
        <a:bodyPr/>
        <a:lstStyle/>
        <a:p>
          <a:endParaRPr lang="zh-CN" altLang="en-US"/>
        </a:p>
      </dgm:t>
    </dgm:pt>
  </dgm:ptLst>
  <dgm:cxnLst>
    <dgm:cxn modelId="{EFA82ACE-FD90-46B7-A3C1-3229E96BF316}" type="presOf" srcId="{0AEDBC9D-7A82-4FDA-BF8B-A7D07E7CBDB1}" destId="{38F7513F-27D4-44D5-A223-1ED1982887DD}" srcOrd="0" destOrd="2" presId="urn:microsoft.com/office/officeart/2005/8/layout/hList1"/>
    <dgm:cxn modelId="{2C0AF7F9-B547-4784-840A-079A5D7A7B77}" type="presOf" srcId="{AEFF204A-608E-460A-B461-4330B105C2A8}" destId="{34A6F60D-3FE2-4926-95D6-C30EC3A20BC9}" srcOrd="0" destOrd="0" presId="urn:microsoft.com/office/officeart/2005/8/layout/hList1"/>
    <dgm:cxn modelId="{ED76A5FF-4377-45C3-8F5C-D0BDF6DF1AB3}" type="presOf" srcId="{FBAF670A-61DB-4B96-9CAC-EC28E95E161F}" destId="{6819E280-33B7-4932-9DF4-7646A26834EC}" srcOrd="0" destOrd="0" presId="urn:microsoft.com/office/officeart/2005/8/layout/hList1"/>
    <dgm:cxn modelId="{55054B2D-FEFB-4305-98C2-C03662173EB7}" srcId="{58F22440-4975-4F49-A529-982538847517}" destId="{12459764-1D46-4252-91DE-218F1CEF459B}" srcOrd="1" destOrd="0" parTransId="{BAB37486-637E-401C-9F4A-4F1E8DE1F75B}" sibTransId="{5E06ECCA-35B4-4271-BD60-477E5B78B0F2}"/>
    <dgm:cxn modelId="{9588F754-DEF3-40CC-AD34-E4A09C478663}" type="presOf" srcId="{F65FFB00-E283-474B-B9F1-D7393BE1675E}" destId="{69B39107-093C-432A-9F09-EBB2B25064FA}" srcOrd="0" destOrd="1" presId="urn:microsoft.com/office/officeart/2005/8/layout/hList1"/>
    <dgm:cxn modelId="{E8734D42-B6C4-41F1-AC53-A65FA8FCEE94}" srcId="{FBAF670A-61DB-4B96-9CAC-EC28E95E161F}" destId="{AEFF204A-608E-460A-B461-4330B105C2A8}" srcOrd="1" destOrd="0" parTransId="{A2F37DD3-C889-489F-96F4-52671FF0B527}" sibTransId="{B10EDE51-42F6-4EB4-856E-A758A5189DCB}"/>
    <dgm:cxn modelId="{42703ADB-7624-4EF0-9949-6E0A6316E8B1}" srcId="{58F22440-4975-4F49-A529-982538847517}" destId="{833693DC-104D-4E5F-9A87-F4598240AFE8}" srcOrd="0" destOrd="0" parTransId="{3E256FCC-46D7-48BA-9121-B475521D61F7}" sibTransId="{3CA7E2B0-EC5C-48D4-A32F-E22DB081C36E}"/>
    <dgm:cxn modelId="{F06FA4C2-95F3-4BAB-8652-FB1943BAA954}" srcId="{AEFF204A-608E-460A-B461-4330B105C2A8}" destId="{F65FFB00-E283-474B-B9F1-D7393BE1675E}" srcOrd="1" destOrd="0" parTransId="{BF747504-C93E-43BD-8340-05AA9371CA66}" sibTransId="{19F7DE3D-7C7F-45E9-9906-5177B893E05F}"/>
    <dgm:cxn modelId="{7EC76B6C-A7C8-4979-8436-4D0C9D899DC7}" type="presOf" srcId="{58F22440-4975-4F49-A529-982538847517}" destId="{80472A62-A2A0-4035-A3BF-C017071FEE12}" srcOrd="0" destOrd="0" presId="urn:microsoft.com/office/officeart/2005/8/layout/hList1"/>
    <dgm:cxn modelId="{5F92872E-E92D-4497-8C22-0D56F8E9DF68}" type="presOf" srcId="{12459764-1D46-4252-91DE-218F1CEF459B}" destId="{38F7513F-27D4-44D5-A223-1ED1982887DD}" srcOrd="0" destOrd="1" presId="urn:microsoft.com/office/officeart/2005/8/layout/hList1"/>
    <dgm:cxn modelId="{24FA3D02-9382-46A1-862A-F3BDB5F88D4D}" type="presOf" srcId="{9F5B567E-6985-4FF0-9914-7CBA8B74D626}" destId="{69B39107-093C-432A-9F09-EBB2B25064FA}" srcOrd="0" destOrd="0" presId="urn:microsoft.com/office/officeart/2005/8/layout/hList1"/>
    <dgm:cxn modelId="{24DDD09C-1D41-4803-A5A0-DDBF42B60667}" type="presOf" srcId="{833693DC-104D-4E5F-9A87-F4598240AFE8}" destId="{38F7513F-27D4-44D5-A223-1ED1982887DD}" srcOrd="0" destOrd="0" presId="urn:microsoft.com/office/officeart/2005/8/layout/hList1"/>
    <dgm:cxn modelId="{048A4600-B719-442D-A3E2-C17844399C82}" srcId="{FBAF670A-61DB-4B96-9CAC-EC28E95E161F}" destId="{58F22440-4975-4F49-A529-982538847517}" srcOrd="0" destOrd="0" parTransId="{5BC72B19-7964-4EAF-8232-D96BCF9B158D}" sibTransId="{14519FA5-1B20-4D5B-A07C-7AA5237B851A}"/>
    <dgm:cxn modelId="{E827AF99-1E8F-44FF-BA1F-6D8AA2A464F3}" srcId="{58F22440-4975-4F49-A529-982538847517}" destId="{0AEDBC9D-7A82-4FDA-BF8B-A7D07E7CBDB1}" srcOrd="2" destOrd="0" parTransId="{61275AF4-E842-42BC-A93B-0839C099A5E4}" sibTransId="{7C0BAFC1-5044-4D41-BD55-08D687F75CE3}"/>
    <dgm:cxn modelId="{5812C3F3-361C-4D80-9EEB-ABD5D6392685}" srcId="{AEFF204A-608E-460A-B461-4330B105C2A8}" destId="{9F5B567E-6985-4FF0-9914-7CBA8B74D626}" srcOrd="0" destOrd="0" parTransId="{CBB1F345-7A11-4419-9D1E-75B149D1BCE2}" sibTransId="{1DEEAC54-F1BE-4926-8AB2-1360568E8734}"/>
    <dgm:cxn modelId="{92476D34-E603-4C6D-B616-3DE97F52159C}" type="presParOf" srcId="{6819E280-33B7-4932-9DF4-7646A26834EC}" destId="{4542EF01-8017-4259-8F56-CADD699029E1}" srcOrd="0" destOrd="0" presId="urn:microsoft.com/office/officeart/2005/8/layout/hList1"/>
    <dgm:cxn modelId="{3D3B1932-1869-42EE-A2A4-C94771B5113C}" type="presParOf" srcId="{4542EF01-8017-4259-8F56-CADD699029E1}" destId="{80472A62-A2A0-4035-A3BF-C017071FEE12}" srcOrd="0" destOrd="0" presId="urn:microsoft.com/office/officeart/2005/8/layout/hList1"/>
    <dgm:cxn modelId="{1F8DB500-9753-48B6-B178-E09958B8A59B}" type="presParOf" srcId="{4542EF01-8017-4259-8F56-CADD699029E1}" destId="{38F7513F-27D4-44D5-A223-1ED1982887DD}" srcOrd="1" destOrd="0" presId="urn:microsoft.com/office/officeart/2005/8/layout/hList1"/>
    <dgm:cxn modelId="{82BC054D-4D7D-4522-9964-FABA59424110}" type="presParOf" srcId="{6819E280-33B7-4932-9DF4-7646A26834EC}" destId="{8EFCA0A9-FB05-4D7B-BB7A-7F820F48B63D}" srcOrd="1" destOrd="0" presId="urn:microsoft.com/office/officeart/2005/8/layout/hList1"/>
    <dgm:cxn modelId="{705B689D-565F-4DE7-87F9-BCC05C01F9B3}" type="presParOf" srcId="{6819E280-33B7-4932-9DF4-7646A26834EC}" destId="{9448C1C6-0AA0-4386-B14C-19214E61580D}" srcOrd="2" destOrd="0" presId="urn:microsoft.com/office/officeart/2005/8/layout/hList1"/>
    <dgm:cxn modelId="{6A381487-584C-4EB4-9D2B-5C66D36FC4D3}" type="presParOf" srcId="{9448C1C6-0AA0-4386-B14C-19214E61580D}" destId="{34A6F60D-3FE2-4926-95D6-C30EC3A20BC9}" srcOrd="0" destOrd="0" presId="urn:microsoft.com/office/officeart/2005/8/layout/hList1"/>
    <dgm:cxn modelId="{B5A749A7-BE62-4DF3-9ECA-EB458C1554B2}" type="presParOf" srcId="{9448C1C6-0AA0-4386-B14C-19214E61580D}" destId="{69B39107-093C-432A-9F09-EBB2B25064FA}"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90DD28-06CD-43A4-A06B-C276AD489B2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620BC25D-918C-4CB2-9846-5D6077AD48A3}">
      <dgm:prSet phldrT="[文本]"/>
      <dgm:spPr/>
      <dgm:t>
        <a:bodyPr/>
        <a:lstStyle/>
        <a:p>
          <a:r>
            <a:rPr lang="zh-CN" altLang="en-US" b="1" dirty="0" smtClean="0">
              <a:latin typeface="微软雅黑" panose="020B0503020204020204" pitchFamily="34" charset="-122"/>
              <a:ea typeface="微软雅黑" panose="020B0503020204020204" pitchFamily="34" charset="-122"/>
            </a:rPr>
            <a:t>假如我是一名用户体验工程师，又管理着一个团队，我属于什么族的呢？</a:t>
          </a:r>
          <a:endParaRPr lang="zh-CN" altLang="en-US" b="1" dirty="0">
            <a:latin typeface="微软雅黑" panose="020B0503020204020204" pitchFamily="34" charset="-122"/>
            <a:ea typeface="微软雅黑" panose="020B0503020204020204" pitchFamily="34" charset="-122"/>
          </a:endParaRPr>
        </a:p>
      </dgm:t>
    </dgm:pt>
    <dgm:pt modelId="{D47219B6-731B-4707-AA6C-D243375299EB}" type="parTrans" cxnId="{BC560CE1-F78D-4039-9CB5-6D381C7AA48C}">
      <dgm:prSet/>
      <dgm:spPr/>
      <dgm:t>
        <a:bodyPr/>
        <a:lstStyle/>
        <a:p>
          <a:endParaRPr lang="zh-CN" altLang="en-US" b="1">
            <a:latin typeface="微软雅黑" panose="020B0503020204020204" pitchFamily="34" charset="-122"/>
            <a:ea typeface="微软雅黑" panose="020B0503020204020204" pitchFamily="34" charset="-122"/>
          </a:endParaRPr>
        </a:p>
      </dgm:t>
    </dgm:pt>
    <dgm:pt modelId="{516F802D-AD8A-452F-B4C6-A36BF583A2D6}" type="sibTrans" cxnId="{BC560CE1-F78D-4039-9CB5-6D381C7AA48C}">
      <dgm:prSet/>
      <dgm:spPr/>
      <dgm:t>
        <a:bodyPr/>
        <a:lstStyle/>
        <a:p>
          <a:endParaRPr lang="zh-CN" altLang="en-US" b="1">
            <a:latin typeface="微软雅黑" panose="020B0503020204020204" pitchFamily="34" charset="-122"/>
            <a:ea typeface="微软雅黑" panose="020B0503020204020204" pitchFamily="34" charset="-122"/>
          </a:endParaRPr>
        </a:p>
      </dgm:t>
    </dgm:pt>
    <dgm:pt modelId="{A6DC93B8-4E38-41B9-94AE-02FE820758C6}">
      <dgm:prSet phldrT="[文本]"/>
      <dgm:spPr/>
      <dgm:t>
        <a:bodyPr/>
        <a:lstStyle/>
        <a:p>
          <a:r>
            <a:rPr lang="zh-CN" altLang="en-US" b="1" dirty="0" smtClean="0">
              <a:latin typeface="微软雅黑" panose="020B0503020204020204" pitchFamily="34" charset="-122"/>
              <a:ea typeface="微软雅黑" panose="020B0503020204020204" pitchFamily="34" charset="-122"/>
            </a:rPr>
            <a:t>我是一名技术族的员工，是否可以切换到管理族、专业族或者市场族发展呢？</a:t>
          </a:r>
          <a:endParaRPr lang="zh-CN" altLang="en-US" b="1" dirty="0">
            <a:latin typeface="微软雅黑" panose="020B0503020204020204" pitchFamily="34" charset="-122"/>
            <a:ea typeface="微软雅黑" panose="020B0503020204020204" pitchFamily="34" charset="-122"/>
          </a:endParaRPr>
        </a:p>
      </dgm:t>
    </dgm:pt>
    <dgm:pt modelId="{50D71934-D8EE-4E9A-A28D-2980CA8DDC90}" type="parTrans" cxnId="{E870A398-AA9E-4646-B8D1-9A50852D0AEB}">
      <dgm:prSet/>
      <dgm:spPr/>
      <dgm:t>
        <a:bodyPr/>
        <a:lstStyle/>
        <a:p>
          <a:endParaRPr lang="zh-CN" altLang="en-US" b="1">
            <a:latin typeface="微软雅黑" panose="020B0503020204020204" pitchFamily="34" charset="-122"/>
            <a:ea typeface="微软雅黑" panose="020B0503020204020204" pitchFamily="34" charset="-122"/>
          </a:endParaRPr>
        </a:p>
      </dgm:t>
    </dgm:pt>
    <dgm:pt modelId="{631F01C4-6587-4976-9B6D-5CD87E923187}" type="sibTrans" cxnId="{E870A398-AA9E-4646-B8D1-9A50852D0AEB}">
      <dgm:prSet/>
      <dgm:spPr/>
      <dgm:t>
        <a:bodyPr/>
        <a:lstStyle/>
        <a:p>
          <a:endParaRPr lang="zh-CN" altLang="en-US" b="1">
            <a:latin typeface="微软雅黑" panose="020B0503020204020204" pitchFamily="34" charset="-122"/>
            <a:ea typeface="微软雅黑" panose="020B0503020204020204" pitchFamily="34" charset="-122"/>
          </a:endParaRPr>
        </a:p>
      </dgm:t>
    </dgm:pt>
    <dgm:pt modelId="{87229971-30AB-4212-B128-D7777B7C71BB}">
      <dgm:prSet phldrT="[文本]"/>
      <dgm:spPr/>
      <dgm:t>
        <a:bodyPr/>
        <a:lstStyle/>
        <a:p>
          <a:r>
            <a:rPr lang="zh-CN" altLang="en-US" b="1" dirty="0" smtClean="0">
              <a:latin typeface="微软雅黑" panose="020B0503020204020204" pitchFamily="34" charset="-122"/>
              <a:ea typeface="微软雅黑" panose="020B0503020204020204" pitchFamily="34" charset="-122"/>
            </a:rPr>
            <a:t>管理族该怎么发展呢？</a:t>
          </a:r>
          <a:endParaRPr lang="zh-CN" altLang="en-US" b="1" dirty="0">
            <a:latin typeface="微软雅黑" panose="020B0503020204020204" pitchFamily="34" charset="-122"/>
            <a:ea typeface="微软雅黑" panose="020B0503020204020204" pitchFamily="34" charset="-122"/>
          </a:endParaRPr>
        </a:p>
      </dgm:t>
    </dgm:pt>
    <dgm:pt modelId="{0E3D5630-DD89-430C-B833-6CF43BDAB741}" type="parTrans" cxnId="{039667FA-9B44-48B0-81DD-75F9830063D8}">
      <dgm:prSet/>
      <dgm:spPr/>
      <dgm:t>
        <a:bodyPr/>
        <a:lstStyle/>
        <a:p>
          <a:endParaRPr lang="zh-CN" altLang="en-US" b="1">
            <a:latin typeface="微软雅黑" panose="020B0503020204020204" pitchFamily="34" charset="-122"/>
            <a:ea typeface="微软雅黑" panose="020B0503020204020204" pitchFamily="34" charset="-122"/>
          </a:endParaRPr>
        </a:p>
      </dgm:t>
    </dgm:pt>
    <dgm:pt modelId="{0739E251-D026-430A-A704-BDD65A09046F}" type="sibTrans" cxnId="{039667FA-9B44-48B0-81DD-75F9830063D8}">
      <dgm:prSet/>
      <dgm:spPr/>
      <dgm:t>
        <a:bodyPr/>
        <a:lstStyle/>
        <a:p>
          <a:endParaRPr lang="zh-CN" altLang="en-US" b="1">
            <a:latin typeface="微软雅黑" panose="020B0503020204020204" pitchFamily="34" charset="-122"/>
            <a:ea typeface="微软雅黑" panose="020B0503020204020204" pitchFamily="34" charset="-122"/>
          </a:endParaRPr>
        </a:p>
      </dgm:t>
    </dgm:pt>
    <dgm:pt modelId="{5AE09385-E94B-4D12-9FA5-389906E1AEAC}">
      <dgm:prSet phldrT="[文本]"/>
      <dgm:spPr/>
      <dgm:t>
        <a:bodyPr/>
        <a:lstStyle/>
        <a:p>
          <a:r>
            <a:rPr lang="zh-CN" altLang="en-US" b="1" dirty="0" smtClean="0">
              <a:latin typeface="微软雅黑" panose="020B0503020204020204" pitchFamily="34" charset="-122"/>
              <a:ea typeface="微软雅黑" panose="020B0503020204020204" pitchFamily="34" charset="-122"/>
            </a:rPr>
            <a:t>管理族、技术族</a:t>
          </a:r>
          <a:endParaRPr lang="zh-CN" altLang="en-US" b="1" dirty="0">
            <a:latin typeface="微软雅黑" panose="020B0503020204020204" pitchFamily="34" charset="-122"/>
            <a:ea typeface="微软雅黑" panose="020B0503020204020204" pitchFamily="34" charset="-122"/>
          </a:endParaRPr>
        </a:p>
      </dgm:t>
    </dgm:pt>
    <dgm:pt modelId="{DE33528C-F602-421F-9D6C-EF11DF422C4B}" type="parTrans" cxnId="{DDDC30A7-3247-4AE4-BAB4-AB2D1C3BAAD7}">
      <dgm:prSet/>
      <dgm:spPr/>
      <dgm:t>
        <a:bodyPr/>
        <a:lstStyle/>
        <a:p>
          <a:endParaRPr lang="zh-CN" altLang="en-US" b="1">
            <a:latin typeface="微软雅黑" panose="020B0503020204020204" pitchFamily="34" charset="-122"/>
            <a:ea typeface="微软雅黑" panose="020B0503020204020204" pitchFamily="34" charset="-122"/>
          </a:endParaRPr>
        </a:p>
      </dgm:t>
    </dgm:pt>
    <dgm:pt modelId="{3EF5CF13-A096-4DA0-ABA2-B9CF34B26DC3}" type="sibTrans" cxnId="{DDDC30A7-3247-4AE4-BAB4-AB2D1C3BAAD7}">
      <dgm:prSet/>
      <dgm:spPr/>
      <dgm:t>
        <a:bodyPr/>
        <a:lstStyle/>
        <a:p>
          <a:endParaRPr lang="zh-CN" altLang="en-US" b="1">
            <a:latin typeface="微软雅黑" panose="020B0503020204020204" pitchFamily="34" charset="-122"/>
            <a:ea typeface="微软雅黑" panose="020B0503020204020204" pitchFamily="34" charset="-122"/>
          </a:endParaRPr>
        </a:p>
      </dgm:t>
    </dgm:pt>
    <dgm:pt modelId="{1559994C-D957-410D-9490-CED0D66B44D5}">
      <dgm:prSet phldrT="[文本]"/>
      <dgm:spPr/>
      <dgm:t>
        <a:bodyPr/>
        <a:lstStyle/>
        <a:p>
          <a:r>
            <a:rPr lang="zh-CN" altLang="en-US" b="1" dirty="0" smtClean="0">
              <a:latin typeface="微软雅黑" panose="020B0503020204020204" pitchFamily="34" charset="-122"/>
              <a:ea typeface="微软雅黑" panose="020B0503020204020204" pitchFamily="34" charset="-122"/>
            </a:rPr>
            <a:t>可以</a:t>
          </a:r>
          <a:endParaRPr lang="zh-CN" altLang="en-US" b="1" dirty="0">
            <a:latin typeface="微软雅黑" panose="020B0503020204020204" pitchFamily="34" charset="-122"/>
            <a:ea typeface="微软雅黑" panose="020B0503020204020204" pitchFamily="34" charset="-122"/>
          </a:endParaRPr>
        </a:p>
      </dgm:t>
    </dgm:pt>
    <dgm:pt modelId="{9CD52AF5-DA56-4B00-99EA-8EF17E6EC382}" type="parTrans" cxnId="{F3D718C0-8176-4838-9C5F-2853013698C6}">
      <dgm:prSet/>
      <dgm:spPr/>
      <dgm:t>
        <a:bodyPr/>
        <a:lstStyle/>
        <a:p>
          <a:endParaRPr lang="zh-CN" altLang="en-US" b="1">
            <a:latin typeface="微软雅黑" panose="020B0503020204020204" pitchFamily="34" charset="-122"/>
            <a:ea typeface="微软雅黑" panose="020B0503020204020204" pitchFamily="34" charset="-122"/>
          </a:endParaRPr>
        </a:p>
      </dgm:t>
    </dgm:pt>
    <dgm:pt modelId="{116BB5B4-8812-4580-87BB-81036C9D6888}" type="sibTrans" cxnId="{F3D718C0-8176-4838-9C5F-2853013698C6}">
      <dgm:prSet/>
      <dgm:spPr/>
      <dgm:t>
        <a:bodyPr/>
        <a:lstStyle/>
        <a:p>
          <a:endParaRPr lang="zh-CN" altLang="en-US" b="1">
            <a:latin typeface="微软雅黑" panose="020B0503020204020204" pitchFamily="34" charset="-122"/>
            <a:ea typeface="微软雅黑" panose="020B0503020204020204" pitchFamily="34" charset="-122"/>
          </a:endParaRPr>
        </a:p>
      </dgm:t>
    </dgm:pt>
    <dgm:pt modelId="{0FDAC6A8-CCC7-4E9B-B3C1-237BF39C5914}">
      <dgm:prSet phldrT="[文本]"/>
      <dgm:spPr/>
      <dgm:t>
        <a:bodyPr/>
        <a:lstStyle/>
        <a:p>
          <a:r>
            <a:rPr lang="zh-CN" altLang="en-US" b="1" dirty="0" smtClean="0">
              <a:latin typeface="微软雅黑" panose="020B0503020204020204" pitchFamily="34" charset="-122"/>
              <a:ea typeface="微软雅黑" panose="020B0503020204020204" pitchFamily="34" charset="-122"/>
            </a:rPr>
            <a:t>领导力认证、竞聘</a:t>
          </a:r>
          <a:endParaRPr lang="zh-CN" altLang="en-US" b="1" dirty="0">
            <a:latin typeface="微软雅黑" panose="020B0503020204020204" pitchFamily="34" charset="-122"/>
            <a:ea typeface="微软雅黑" panose="020B0503020204020204" pitchFamily="34" charset="-122"/>
          </a:endParaRPr>
        </a:p>
      </dgm:t>
    </dgm:pt>
    <dgm:pt modelId="{D872B4A8-D83F-4C4E-8E5D-CAB40410DAFA}" type="parTrans" cxnId="{B20B6C08-E9D8-4847-8F7D-F6ADE5D7C08B}">
      <dgm:prSet/>
      <dgm:spPr/>
      <dgm:t>
        <a:bodyPr/>
        <a:lstStyle/>
        <a:p>
          <a:endParaRPr lang="zh-CN" altLang="en-US" b="1">
            <a:latin typeface="微软雅黑" panose="020B0503020204020204" pitchFamily="34" charset="-122"/>
            <a:ea typeface="微软雅黑" panose="020B0503020204020204" pitchFamily="34" charset="-122"/>
          </a:endParaRPr>
        </a:p>
      </dgm:t>
    </dgm:pt>
    <dgm:pt modelId="{C2F71C3E-A874-43BD-A4EB-E16637CA64A9}" type="sibTrans" cxnId="{B20B6C08-E9D8-4847-8F7D-F6ADE5D7C08B}">
      <dgm:prSet/>
      <dgm:spPr/>
      <dgm:t>
        <a:bodyPr/>
        <a:lstStyle/>
        <a:p>
          <a:endParaRPr lang="zh-CN" altLang="en-US" b="1">
            <a:latin typeface="微软雅黑" panose="020B0503020204020204" pitchFamily="34" charset="-122"/>
            <a:ea typeface="微软雅黑" panose="020B0503020204020204" pitchFamily="34" charset="-122"/>
          </a:endParaRPr>
        </a:p>
      </dgm:t>
    </dgm:pt>
    <dgm:pt modelId="{7BD8E98A-F4CB-470D-B571-13F30528EB82}">
      <dgm:prSet phldrT="[文本]"/>
      <dgm:spPr/>
      <dgm:t>
        <a:bodyPr/>
        <a:lstStyle/>
        <a:p>
          <a:r>
            <a:rPr lang="zh-CN" altLang="en-US" b="1" dirty="0" smtClean="0">
              <a:latin typeface="微软雅黑" panose="020B0503020204020204" pitchFamily="34" charset="-122"/>
              <a:ea typeface="微软雅黑" panose="020B0503020204020204" pitchFamily="34" charset="-122"/>
            </a:rPr>
            <a:t>技术族、专业族、营销族呢？</a:t>
          </a:r>
          <a:endParaRPr lang="zh-CN" altLang="en-US" b="1" dirty="0">
            <a:latin typeface="微软雅黑" panose="020B0503020204020204" pitchFamily="34" charset="-122"/>
            <a:ea typeface="微软雅黑" panose="020B0503020204020204" pitchFamily="34" charset="-122"/>
          </a:endParaRPr>
        </a:p>
      </dgm:t>
    </dgm:pt>
    <dgm:pt modelId="{CA3714B3-541D-4435-8EDD-05713C367EC4}" type="parTrans" cxnId="{C94FC297-94D7-4241-8DB7-642C8EE75AD0}">
      <dgm:prSet/>
      <dgm:spPr/>
      <dgm:t>
        <a:bodyPr/>
        <a:lstStyle/>
        <a:p>
          <a:endParaRPr lang="zh-CN" altLang="en-US" b="1">
            <a:latin typeface="微软雅黑" panose="020B0503020204020204" pitchFamily="34" charset="-122"/>
            <a:ea typeface="微软雅黑" panose="020B0503020204020204" pitchFamily="34" charset="-122"/>
          </a:endParaRPr>
        </a:p>
      </dgm:t>
    </dgm:pt>
    <dgm:pt modelId="{B787D9F3-04E7-4FB3-8110-E5FE5D3ED7E0}" type="sibTrans" cxnId="{C94FC297-94D7-4241-8DB7-642C8EE75AD0}">
      <dgm:prSet/>
      <dgm:spPr/>
      <dgm:t>
        <a:bodyPr/>
        <a:lstStyle/>
        <a:p>
          <a:endParaRPr lang="zh-CN" altLang="en-US" b="1">
            <a:latin typeface="微软雅黑" panose="020B0503020204020204" pitchFamily="34" charset="-122"/>
            <a:ea typeface="微软雅黑" panose="020B0503020204020204" pitchFamily="34" charset="-122"/>
          </a:endParaRPr>
        </a:p>
      </dgm:t>
    </dgm:pt>
    <dgm:pt modelId="{8303A68D-55AA-47A9-A970-D571F394F7A7}">
      <dgm:prSet phldrT="[文本]"/>
      <dgm:spPr/>
      <dgm:t>
        <a:bodyPr/>
        <a:lstStyle/>
        <a:p>
          <a:r>
            <a:rPr lang="zh-CN" altLang="en-US" b="1" smtClean="0">
              <a:latin typeface="微软雅黑" panose="020B0503020204020204" pitchFamily="34" charset="-122"/>
              <a:ea typeface="微软雅黑" panose="020B0503020204020204" pitchFamily="34" charset="-122"/>
            </a:rPr>
            <a:t>部门、康拓普学院认证考核</a:t>
          </a:r>
          <a:endParaRPr lang="zh-CN" altLang="en-US" b="1" dirty="0">
            <a:latin typeface="微软雅黑" panose="020B0503020204020204" pitchFamily="34" charset="-122"/>
            <a:ea typeface="微软雅黑" panose="020B0503020204020204" pitchFamily="34" charset="-122"/>
          </a:endParaRPr>
        </a:p>
      </dgm:t>
    </dgm:pt>
    <dgm:pt modelId="{0996184E-181F-45BD-AF30-6886E22FA3D6}" type="parTrans" cxnId="{A8F9726B-12DB-4CDF-90CE-82CD12A2D546}">
      <dgm:prSet/>
      <dgm:spPr/>
      <dgm:t>
        <a:bodyPr/>
        <a:lstStyle/>
        <a:p>
          <a:endParaRPr lang="zh-CN" altLang="en-US" b="1">
            <a:latin typeface="微软雅黑" panose="020B0503020204020204" pitchFamily="34" charset="-122"/>
            <a:ea typeface="微软雅黑" panose="020B0503020204020204" pitchFamily="34" charset="-122"/>
          </a:endParaRPr>
        </a:p>
      </dgm:t>
    </dgm:pt>
    <dgm:pt modelId="{788FC0C8-712B-4B81-B8EC-C0769A455CED}" type="sibTrans" cxnId="{A8F9726B-12DB-4CDF-90CE-82CD12A2D546}">
      <dgm:prSet/>
      <dgm:spPr/>
      <dgm:t>
        <a:bodyPr/>
        <a:lstStyle/>
        <a:p>
          <a:endParaRPr lang="zh-CN" altLang="en-US" b="1">
            <a:latin typeface="微软雅黑" panose="020B0503020204020204" pitchFamily="34" charset="-122"/>
            <a:ea typeface="微软雅黑" panose="020B0503020204020204" pitchFamily="34" charset="-122"/>
          </a:endParaRPr>
        </a:p>
      </dgm:t>
    </dgm:pt>
    <dgm:pt modelId="{D111A416-3370-4F50-A1C9-8DDF2271A9B1}" type="pres">
      <dgm:prSet presAssocID="{C990DD28-06CD-43A4-A06B-C276AD489B2A}" presName="linear" presStyleCnt="0">
        <dgm:presLayoutVars>
          <dgm:animLvl val="lvl"/>
          <dgm:resizeHandles val="exact"/>
        </dgm:presLayoutVars>
      </dgm:prSet>
      <dgm:spPr/>
      <dgm:t>
        <a:bodyPr/>
        <a:lstStyle/>
        <a:p>
          <a:endParaRPr lang="zh-CN" altLang="en-US"/>
        </a:p>
      </dgm:t>
    </dgm:pt>
    <dgm:pt modelId="{24C5DBC4-AB9A-48F5-A88A-8B999EA5F96C}" type="pres">
      <dgm:prSet presAssocID="{620BC25D-918C-4CB2-9846-5D6077AD48A3}" presName="parentText" presStyleLbl="node1" presStyleIdx="0" presStyleCnt="4">
        <dgm:presLayoutVars>
          <dgm:chMax val="0"/>
          <dgm:bulletEnabled val="1"/>
        </dgm:presLayoutVars>
      </dgm:prSet>
      <dgm:spPr/>
      <dgm:t>
        <a:bodyPr/>
        <a:lstStyle/>
        <a:p>
          <a:endParaRPr lang="zh-CN" altLang="en-US"/>
        </a:p>
      </dgm:t>
    </dgm:pt>
    <dgm:pt modelId="{ED86DA86-0348-4CF7-BCFA-06AE89882F75}" type="pres">
      <dgm:prSet presAssocID="{620BC25D-918C-4CB2-9846-5D6077AD48A3}" presName="childText" presStyleLbl="revTx" presStyleIdx="0" presStyleCnt="4">
        <dgm:presLayoutVars>
          <dgm:bulletEnabled val="1"/>
        </dgm:presLayoutVars>
      </dgm:prSet>
      <dgm:spPr/>
      <dgm:t>
        <a:bodyPr/>
        <a:lstStyle/>
        <a:p>
          <a:endParaRPr lang="zh-CN" altLang="en-US"/>
        </a:p>
      </dgm:t>
    </dgm:pt>
    <dgm:pt modelId="{CA6DA29D-E3C9-48B6-9C60-7640684BAB56}" type="pres">
      <dgm:prSet presAssocID="{A6DC93B8-4E38-41B9-94AE-02FE820758C6}" presName="parentText" presStyleLbl="node1" presStyleIdx="1" presStyleCnt="4">
        <dgm:presLayoutVars>
          <dgm:chMax val="0"/>
          <dgm:bulletEnabled val="1"/>
        </dgm:presLayoutVars>
      </dgm:prSet>
      <dgm:spPr/>
      <dgm:t>
        <a:bodyPr/>
        <a:lstStyle/>
        <a:p>
          <a:endParaRPr lang="zh-CN" altLang="en-US"/>
        </a:p>
      </dgm:t>
    </dgm:pt>
    <dgm:pt modelId="{D718E897-0738-4D9C-BFE6-018F8E4A5E29}" type="pres">
      <dgm:prSet presAssocID="{A6DC93B8-4E38-41B9-94AE-02FE820758C6}" presName="childText" presStyleLbl="revTx" presStyleIdx="1" presStyleCnt="4">
        <dgm:presLayoutVars>
          <dgm:bulletEnabled val="1"/>
        </dgm:presLayoutVars>
      </dgm:prSet>
      <dgm:spPr/>
      <dgm:t>
        <a:bodyPr/>
        <a:lstStyle/>
        <a:p>
          <a:endParaRPr lang="zh-CN" altLang="en-US"/>
        </a:p>
      </dgm:t>
    </dgm:pt>
    <dgm:pt modelId="{1DC75914-768E-4F94-8D79-EEAB395B02C7}" type="pres">
      <dgm:prSet presAssocID="{87229971-30AB-4212-B128-D7777B7C71BB}" presName="parentText" presStyleLbl="node1" presStyleIdx="2" presStyleCnt="4">
        <dgm:presLayoutVars>
          <dgm:chMax val="0"/>
          <dgm:bulletEnabled val="1"/>
        </dgm:presLayoutVars>
      </dgm:prSet>
      <dgm:spPr/>
      <dgm:t>
        <a:bodyPr/>
        <a:lstStyle/>
        <a:p>
          <a:endParaRPr lang="zh-CN" altLang="en-US"/>
        </a:p>
      </dgm:t>
    </dgm:pt>
    <dgm:pt modelId="{A25EA3F3-1672-4C53-8D60-FDB9788A9028}" type="pres">
      <dgm:prSet presAssocID="{87229971-30AB-4212-B128-D7777B7C71BB}" presName="childText" presStyleLbl="revTx" presStyleIdx="2" presStyleCnt="4">
        <dgm:presLayoutVars>
          <dgm:bulletEnabled val="1"/>
        </dgm:presLayoutVars>
      </dgm:prSet>
      <dgm:spPr/>
      <dgm:t>
        <a:bodyPr/>
        <a:lstStyle/>
        <a:p>
          <a:endParaRPr lang="zh-CN" altLang="en-US"/>
        </a:p>
      </dgm:t>
    </dgm:pt>
    <dgm:pt modelId="{E538118C-A268-49A8-B3BC-002304157EC6}" type="pres">
      <dgm:prSet presAssocID="{7BD8E98A-F4CB-470D-B571-13F30528EB82}" presName="parentText" presStyleLbl="node1" presStyleIdx="3" presStyleCnt="4">
        <dgm:presLayoutVars>
          <dgm:chMax val="0"/>
          <dgm:bulletEnabled val="1"/>
        </dgm:presLayoutVars>
      </dgm:prSet>
      <dgm:spPr/>
      <dgm:t>
        <a:bodyPr/>
        <a:lstStyle/>
        <a:p>
          <a:endParaRPr lang="zh-CN" altLang="en-US"/>
        </a:p>
      </dgm:t>
    </dgm:pt>
    <dgm:pt modelId="{86B33663-9048-436B-866C-838BB37361EE}" type="pres">
      <dgm:prSet presAssocID="{7BD8E98A-F4CB-470D-B571-13F30528EB82}" presName="childText" presStyleLbl="revTx" presStyleIdx="3" presStyleCnt="4">
        <dgm:presLayoutVars>
          <dgm:bulletEnabled val="1"/>
        </dgm:presLayoutVars>
      </dgm:prSet>
      <dgm:spPr/>
      <dgm:t>
        <a:bodyPr/>
        <a:lstStyle/>
        <a:p>
          <a:endParaRPr lang="zh-CN" altLang="en-US"/>
        </a:p>
      </dgm:t>
    </dgm:pt>
  </dgm:ptLst>
  <dgm:cxnLst>
    <dgm:cxn modelId="{DDDC30A7-3247-4AE4-BAB4-AB2D1C3BAAD7}" srcId="{620BC25D-918C-4CB2-9846-5D6077AD48A3}" destId="{5AE09385-E94B-4D12-9FA5-389906E1AEAC}" srcOrd="0" destOrd="0" parTransId="{DE33528C-F602-421F-9D6C-EF11DF422C4B}" sibTransId="{3EF5CF13-A096-4DA0-ABA2-B9CF34B26DC3}"/>
    <dgm:cxn modelId="{B20B6C08-E9D8-4847-8F7D-F6ADE5D7C08B}" srcId="{87229971-30AB-4212-B128-D7777B7C71BB}" destId="{0FDAC6A8-CCC7-4E9B-B3C1-237BF39C5914}" srcOrd="0" destOrd="0" parTransId="{D872B4A8-D83F-4C4E-8E5D-CAB40410DAFA}" sibTransId="{C2F71C3E-A874-43BD-A4EB-E16637CA64A9}"/>
    <dgm:cxn modelId="{A8F9726B-12DB-4CDF-90CE-82CD12A2D546}" srcId="{7BD8E98A-F4CB-470D-B571-13F30528EB82}" destId="{8303A68D-55AA-47A9-A970-D571F394F7A7}" srcOrd="0" destOrd="0" parTransId="{0996184E-181F-45BD-AF30-6886E22FA3D6}" sibTransId="{788FC0C8-712B-4B81-B8EC-C0769A455CED}"/>
    <dgm:cxn modelId="{A432C6B4-40AB-4E4F-AA29-A4A26996E264}" type="presOf" srcId="{7BD8E98A-F4CB-470D-B571-13F30528EB82}" destId="{E538118C-A268-49A8-B3BC-002304157EC6}" srcOrd="0" destOrd="0" presId="urn:microsoft.com/office/officeart/2005/8/layout/vList2"/>
    <dgm:cxn modelId="{F3D718C0-8176-4838-9C5F-2853013698C6}" srcId="{A6DC93B8-4E38-41B9-94AE-02FE820758C6}" destId="{1559994C-D957-410D-9490-CED0D66B44D5}" srcOrd="0" destOrd="0" parTransId="{9CD52AF5-DA56-4B00-99EA-8EF17E6EC382}" sibTransId="{116BB5B4-8812-4580-87BB-81036C9D6888}"/>
    <dgm:cxn modelId="{E870A398-AA9E-4646-B8D1-9A50852D0AEB}" srcId="{C990DD28-06CD-43A4-A06B-C276AD489B2A}" destId="{A6DC93B8-4E38-41B9-94AE-02FE820758C6}" srcOrd="1" destOrd="0" parTransId="{50D71934-D8EE-4E9A-A28D-2980CA8DDC90}" sibTransId="{631F01C4-6587-4976-9B6D-5CD87E923187}"/>
    <dgm:cxn modelId="{7DF41DDF-1E02-4FEF-BAC4-D19602852312}" type="presOf" srcId="{620BC25D-918C-4CB2-9846-5D6077AD48A3}" destId="{24C5DBC4-AB9A-48F5-A88A-8B999EA5F96C}" srcOrd="0" destOrd="0" presId="urn:microsoft.com/office/officeart/2005/8/layout/vList2"/>
    <dgm:cxn modelId="{039667FA-9B44-48B0-81DD-75F9830063D8}" srcId="{C990DD28-06CD-43A4-A06B-C276AD489B2A}" destId="{87229971-30AB-4212-B128-D7777B7C71BB}" srcOrd="2" destOrd="0" parTransId="{0E3D5630-DD89-430C-B833-6CF43BDAB741}" sibTransId="{0739E251-D026-430A-A704-BDD65A09046F}"/>
    <dgm:cxn modelId="{A4618FC4-8127-4D80-848F-EA3D2F6AA54C}" type="presOf" srcId="{8303A68D-55AA-47A9-A970-D571F394F7A7}" destId="{86B33663-9048-436B-866C-838BB37361EE}" srcOrd="0" destOrd="0" presId="urn:microsoft.com/office/officeart/2005/8/layout/vList2"/>
    <dgm:cxn modelId="{C94FC297-94D7-4241-8DB7-642C8EE75AD0}" srcId="{C990DD28-06CD-43A4-A06B-C276AD489B2A}" destId="{7BD8E98A-F4CB-470D-B571-13F30528EB82}" srcOrd="3" destOrd="0" parTransId="{CA3714B3-541D-4435-8EDD-05713C367EC4}" sibTransId="{B787D9F3-04E7-4FB3-8110-E5FE5D3ED7E0}"/>
    <dgm:cxn modelId="{10B7C398-8628-40FC-8357-B859EBD70F81}" type="presOf" srcId="{1559994C-D957-410D-9490-CED0D66B44D5}" destId="{D718E897-0738-4D9C-BFE6-018F8E4A5E29}" srcOrd="0" destOrd="0" presId="urn:microsoft.com/office/officeart/2005/8/layout/vList2"/>
    <dgm:cxn modelId="{77C0F22F-275A-4292-A55C-EEB1995CAB3D}" type="presOf" srcId="{A6DC93B8-4E38-41B9-94AE-02FE820758C6}" destId="{CA6DA29D-E3C9-48B6-9C60-7640684BAB56}" srcOrd="0" destOrd="0" presId="urn:microsoft.com/office/officeart/2005/8/layout/vList2"/>
    <dgm:cxn modelId="{5C03A1D4-5812-41F8-B431-E290A586ABB2}" type="presOf" srcId="{5AE09385-E94B-4D12-9FA5-389906E1AEAC}" destId="{ED86DA86-0348-4CF7-BCFA-06AE89882F75}" srcOrd="0" destOrd="0" presId="urn:microsoft.com/office/officeart/2005/8/layout/vList2"/>
    <dgm:cxn modelId="{BC560CE1-F78D-4039-9CB5-6D381C7AA48C}" srcId="{C990DD28-06CD-43A4-A06B-C276AD489B2A}" destId="{620BC25D-918C-4CB2-9846-5D6077AD48A3}" srcOrd="0" destOrd="0" parTransId="{D47219B6-731B-4707-AA6C-D243375299EB}" sibTransId="{516F802D-AD8A-452F-B4C6-A36BF583A2D6}"/>
    <dgm:cxn modelId="{73A934CF-1614-4F93-B96B-DE0F11FB08DF}" type="presOf" srcId="{87229971-30AB-4212-B128-D7777B7C71BB}" destId="{1DC75914-768E-4F94-8D79-EEAB395B02C7}" srcOrd="0" destOrd="0" presId="urn:microsoft.com/office/officeart/2005/8/layout/vList2"/>
    <dgm:cxn modelId="{830E5B08-99A1-4C1D-A82F-3244D3DCDFBE}" type="presOf" srcId="{0FDAC6A8-CCC7-4E9B-B3C1-237BF39C5914}" destId="{A25EA3F3-1672-4C53-8D60-FDB9788A9028}" srcOrd="0" destOrd="0" presId="urn:microsoft.com/office/officeart/2005/8/layout/vList2"/>
    <dgm:cxn modelId="{84DA7B29-87A7-4C44-BC02-5E97EAB92DE8}" type="presOf" srcId="{C990DD28-06CD-43A4-A06B-C276AD489B2A}" destId="{D111A416-3370-4F50-A1C9-8DDF2271A9B1}" srcOrd="0" destOrd="0" presId="urn:microsoft.com/office/officeart/2005/8/layout/vList2"/>
    <dgm:cxn modelId="{FEB6A2B2-164A-4654-9E72-2067BABA1948}" type="presParOf" srcId="{D111A416-3370-4F50-A1C9-8DDF2271A9B1}" destId="{24C5DBC4-AB9A-48F5-A88A-8B999EA5F96C}" srcOrd="0" destOrd="0" presId="urn:microsoft.com/office/officeart/2005/8/layout/vList2"/>
    <dgm:cxn modelId="{068703FA-5677-41D1-BCBE-0F2799FAED6D}" type="presParOf" srcId="{D111A416-3370-4F50-A1C9-8DDF2271A9B1}" destId="{ED86DA86-0348-4CF7-BCFA-06AE89882F75}" srcOrd="1" destOrd="0" presId="urn:microsoft.com/office/officeart/2005/8/layout/vList2"/>
    <dgm:cxn modelId="{31F26FD5-E9B4-4AD7-ACED-88FEABD5BE15}" type="presParOf" srcId="{D111A416-3370-4F50-A1C9-8DDF2271A9B1}" destId="{CA6DA29D-E3C9-48B6-9C60-7640684BAB56}" srcOrd="2" destOrd="0" presId="urn:microsoft.com/office/officeart/2005/8/layout/vList2"/>
    <dgm:cxn modelId="{BDFAD6AC-AD95-47F2-AAD8-07775C755C5B}" type="presParOf" srcId="{D111A416-3370-4F50-A1C9-8DDF2271A9B1}" destId="{D718E897-0738-4D9C-BFE6-018F8E4A5E29}" srcOrd="3" destOrd="0" presId="urn:microsoft.com/office/officeart/2005/8/layout/vList2"/>
    <dgm:cxn modelId="{D083BEBB-775D-4146-963D-A6E67665928A}" type="presParOf" srcId="{D111A416-3370-4F50-A1C9-8DDF2271A9B1}" destId="{1DC75914-768E-4F94-8D79-EEAB395B02C7}" srcOrd="4" destOrd="0" presId="urn:microsoft.com/office/officeart/2005/8/layout/vList2"/>
    <dgm:cxn modelId="{AF9913FB-A8AA-4E96-9E7C-253782714270}" type="presParOf" srcId="{D111A416-3370-4F50-A1C9-8DDF2271A9B1}" destId="{A25EA3F3-1672-4C53-8D60-FDB9788A9028}" srcOrd="5" destOrd="0" presId="urn:microsoft.com/office/officeart/2005/8/layout/vList2"/>
    <dgm:cxn modelId="{DC062511-3675-4692-A8C6-E609314B405A}" type="presParOf" srcId="{D111A416-3370-4F50-A1C9-8DDF2271A9B1}" destId="{E538118C-A268-49A8-B3BC-002304157EC6}" srcOrd="6" destOrd="0" presId="urn:microsoft.com/office/officeart/2005/8/layout/vList2"/>
    <dgm:cxn modelId="{AC7869E0-7040-45E7-9047-85951796892A}" type="presParOf" srcId="{D111A416-3370-4F50-A1C9-8DDF2271A9B1}" destId="{86B33663-9048-436B-866C-838BB37361EE}"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BD771D-642F-4556-9B25-DDEEA3A9E451}"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zh-CN" altLang="en-US"/>
        </a:p>
      </dgm:t>
    </dgm:pt>
    <dgm:pt modelId="{1940C528-85B7-4F85-9D00-9DCDA2E4BC1D}">
      <dgm:prSet phldrT="[文本]"/>
      <dgm:spPr/>
      <dgm:t>
        <a:bodyPr/>
        <a:lstStyle/>
        <a:p>
          <a:r>
            <a:rPr lang="zh-CN" altLang="zh-CN" dirty="0" smtClean="0">
              <a:latin typeface="微软雅黑" panose="020B0503020204020204" pitchFamily="34" charset="-122"/>
              <a:ea typeface="微软雅黑" panose="020B0503020204020204" pitchFamily="34" charset="-122"/>
            </a:rPr>
            <a:t>业绩改善原则</a:t>
          </a:r>
          <a:endParaRPr lang="zh-CN" altLang="en-US" dirty="0">
            <a:latin typeface="微软雅黑" panose="020B0503020204020204" pitchFamily="34" charset="-122"/>
            <a:ea typeface="微软雅黑" panose="020B0503020204020204" pitchFamily="34" charset="-122"/>
          </a:endParaRPr>
        </a:p>
      </dgm:t>
    </dgm:pt>
    <dgm:pt modelId="{541514B7-95D9-4DFA-9BCF-781D7894EC28}" type="parTrans" cxnId="{101C56C7-7D1F-472E-978E-B5EA27BD5CCE}">
      <dgm:prSet/>
      <dgm:spPr/>
      <dgm:t>
        <a:bodyPr/>
        <a:lstStyle/>
        <a:p>
          <a:endParaRPr lang="zh-CN" altLang="en-US">
            <a:latin typeface="微软雅黑" panose="020B0503020204020204" pitchFamily="34" charset="-122"/>
            <a:ea typeface="微软雅黑" panose="020B0503020204020204" pitchFamily="34" charset="-122"/>
          </a:endParaRPr>
        </a:p>
      </dgm:t>
    </dgm:pt>
    <dgm:pt modelId="{D49B2016-01BC-441B-8507-9E0DB08D22CD}" type="sibTrans" cxnId="{101C56C7-7D1F-472E-978E-B5EA27BD5CCE}">
      <dgm:prSet/>
      <dgm:spPr/>
      <dgm:t>
        <a:bodyPr/>
        <a:lstStyle/>
        <a:p>
          <a:endParaRPr lang="zh-CN" altLang="en-US">
            <a:latin typeface="微软雅黑" panose="020B0503020204020204" pitchFamily="34" charset="-122"/>
            <a:ea typeface="微软雅黑" panose="020B0503020204020204" pitchFamily="34" charset="-122"/>
          </a:endParaRPr>
        </a:p>
      </dgm:t>
    </dgm:pt>
    <dgm:pt modelId="{669797BC-3A5E-4F99-B64B-6E5D6F3BBA9E}">
      <dgm:prSet phldrT="[文本]"/>
      <dgm:spPr/>
      <dgm:t>
        <a:bodyPr/>
        <a:lstStyle/>
        <a:p>
          <a:r>
            <a:rPr lang="zh-CN" altLang="zh-CN" dirty="0" smtClean="0">
              <a:latin typeface="微软雅黑" panose="020B0503020204020204" pitchFamily="34" charset="-122"/>
              <a:ea typeface="微软雅黑" panose="020B0503020204020204" pitchFamily="34" charset="-122"/>
            </a:rPr>
            <a:t>目标一致性原则</a:t>
          </a:r>
          <a:endParaRPr lang="zh-CN" altLang="en-US" dirty="0">
            <a:latin typeface="微软雅黑" panose="020B0503020204020204" pitchFamily="34" charset="-122"/>
            <a:ea typeface="微软雅黑" panose="020B0503020204020204" pitchFamily="34" charset="-122"/>
          </a:endParaRPr>
        </a:p>
      </dgm:t>
    </dgm:pt>
    <dgm:pt modelId="{F2745FAC-4D37-441C-965E-2FE3A008E367}" type="parTrans" cxnId="{8399A43B-A4C0-4C89-9897-A1242E986CA0}">
      <dgm:prSet/>
      <dgm:spPr/>
      <dgm:t>
        <a:bodyPr/>
        <a:lstStyle/>
        <a:p>
          <a:endParaRPr lang="zh-CN" altLang="en-US">
            <a:latin typeface="微软雅黑" panose="020B0503020204020204" pitchFamily="34" charset="-122"/>
            <a:ea typeface="微软雅黑" panose="020B0503020204020204" pitchFamily="34" charset="-122"/>
          </a:endParaRPr>
        </a:p>
      </dgm:t>
    </dgm:pt>
    <dgm:pt modelId="{E0877E44-46C1-413D-B4F6-E16960FA2111}" type="sibTrans" cxnId="{8399A43B-A4C0-4C89-9897-A1242E986CA0}">
      <dgm:prSet/>
      <dgm:spPr/>
      <dgm:t>
        <a:bodyPr/>
        <a:lstStyle/>
        <a:p>
          <a:endParaRPr lang="zh-CN" altLang="en-US">
            <a:latin typeface="微软雅黑" panose="020B0503020204020204" pitchFamily="34" charset="-122"/>
            <a:ea typeface="微软雅黑" panose="020B0503020204020204" pitchFamily="34" charset="-122"/>
          </a:endParaRPr>
        </a:p>
      </dgm:t>
    </dgm:pt>
    <dgm:pt modelId="{0C3C4B9A-7564-4E19-82DF-F62CD65A233B}">
      <dgm:prSet phldrT="[文本]"/>
      <dgm:spPr/>
      <dgm:t>
        <a:bodyPr/>
        <a:lstStyle/>
        <a:p>
          <a:r>
            <a:rPr lang="zh-CN" altLang="zh-CN" dirty="0" smtClean="0">
              <a:latin typeface="微软雅黑" panose="020B0503020204020204" pitchFamily="34" charset="-122"/>
              <a:ea typeface="微软雅黑" panose="020B0503020204020204" pitchFamily="34" charset="-122"/>
            </a:rPr>
            <a:t>上下一致、左右一致和前后一致</a:t>
          </a:r>
          <a:endParaRPr lang="zh-CN" altLang="en-US" dirty="0">
            <a:latin typeface="微软雅黑" panose="020B0503020204020204" pitchFamily="34" charset="-122"/>
            <a:ea typeface="微软雅黑" panose="020B0503020204020204" pitchFamily="34" charset="-122"/>
          </a:endParaRPr>
        </a:p>
      </dgm:t>
    </dgm:pt>
    <dgm:pt modelId="{FEC78F24-DD4E-4CE1-941B-908E612949D4}" type="parTrans" cxnId="{60899288-73BB-4237-8AEF-2CD44F20CAA3}">
      <dgm:prSet/>
      <dgm:spPr/>
      <dgm:t>
        <a:bodyPr/>
        <a:lstStyle/>
        <a:p>
          <a:endParaRPr lang="zh-CN" altLang="en-US">
            <a:latin typeface="微软雅黑" panose="020B0503020204020204" pitchFamily="34" charset="-122"/>
            <a:ea typeface="微软雅黑" panose="020B0503020204020204" pitchFamily="34" charset="-122"/>
          </a:endParaRPr>
        </a:p>
      </dgm:t>
    </dgm:pt>
    <dgm:pt modelId="{5235CC02-B4FD-4476-8EF4-F31DD8E8E64A}" type="sibTrans" cxnId="{60899288-73BB-4237-8AEF-2CD44F20CAA3}">
      <dgm:prSet/>
      <dgm:spPr/>
      <dgm:t>
        <a:bodyPr/>
        <a:lstStyle/>
        <a:p>
          <a:endParaRPr lang="zh-CN" altLang="en-US">
            <a:latin typeface="微软雅黑" panose="020B0503020204020204" pitchFamily="34" charset="-122"/>
            <a:ea typeface="微软雅黑" panose="020B0503020204020204" pitchFamily="34" charset="-122"/>
          </a:endParaRPr>
        </a:p>
      </dgm:t>
    </dgm:pt>
    <dgm:pt modelId="{30B0E9C8-1E7E-4C07-A2BF-16C3A421556E}">
      <dgm:prSet phldrT="[文本]"/>
      <dgm:spPr/>
      <dgm:t>
        <a:bodyPr/>
        <a:lstStyle/>
        <a:p>
          <a:r>
            <a:rPr lang="zh-CN" altLang="zh-CN" dirty="0" smtClean="0">
              <a:latin typeface="微软雅黑" panose="020B0503020204020204" pitchFamily="34" charset="-122"/>
              <a:ea typeface="微软雅黑" panose="020B0503020204020204" pitchFamily="34" charset="-122"/>
            </a:rPr>
            <a:t>结果导向、团队导向原则</a:t>
          </a:r>
          <a:endParaRPr lang="zh-CN" altLang="en-US" dirty="0">
            <a:latin typeface="微软雅黑" panose="020B0503020204020204" pitchFamily="34" charset="-122"/>
            <a:ea typeface="微软雅黑" panose="020B0503020204020204" pitchFamily="34" charset="-122"/>
          </a:endParaRPr>
        </a:p>
      </dgm:t>
    </dgm:pt>
    <dgm:pt modelId="{B077C4A4-575D-417A-A149-E1C09BD982C1}" type="parTrans" cxnId="{05AEBF76-29EB-445D-B00F-4673A1BF7E44}">
      <dgm:prSet/>
      <dgm:spPr/>
      <dgm:t>
        <a:bodyPr/>
        <a:lstStyle/>
        <a:p>
          <a:endParaRPr lang="zh-CN" altLang="en-US">
            <a:latin typeface="微软雅黑" panose="020B0503020204020204" pitchFamily="34" charset="-122"/>
            <a:ea typeface="微软雅黑" panose="020B0503020204020204" pitchFamily="34" charset="-122"/>
          </a:endParaRPr>
        </a:p>
      </dgm:t>
    </dgm:pt>
    <dgm:pt modelId="{FEA94306-EB96-4AD9-B3F9-AF62F24A071D}" type="sibTrans" cxnId="{05AEBF76-29EB-445D-B00F-4673A1BF7E44}">
      <dgm:prSet/>
      <dgm:spPr/>
      <dgm:t>
        <a:bodyPr/>
        <a:lstStyle/>
        <a:p>
          <a:endParaRPr lang="zh-CN" altLang="en-US">
            <a:latin typeface="微软雅黑" panose="020B0503020204020204" pitchFamily="34" charset="-122"/>
            <a:ea typeface="微软雅黑" panose="020B0503020204020204" pitchFamily="34" charset="-122"/>
          </a:endParaRPr>
        </a:p>
      </dgm:t>
    </dgm:pt>
    <dgm:pt modelId="{4FFA3FE9-5C56-4FD7-926D-CE6B5DDCFCEE}">
      <dgm:prSet phldrT="[文本]"/>
      <dgm:spPr/>
      <dgm:t>
        <a:bodyPr/>
        <a:lstStyle/>
        <a:p>
          <a:r>
            <a:rPr lang="zh-CN" altLang="zh-CN" smtClean="0">
              <a:latin typeface="微软雅黑" panose="020B0503020204020204" pitchFamily="34" charset="-122"/>
              <a:ea typeface="微软雅黑" panose="020B0503020204020204" pitchFamily="34" charset="-122"/>
            </a:rPr>
            <a:t>公平、公正原则</a:t>
          </a:r>
          <a:endParaRPr lang="zh-CN" altLang="en-US" dirty="0">
            <a:latin typeface="微软雅黑" panose="020B0503020204020204" pitchFamily="34" charset="-122"/>
            <a:ea typeface="微软雅黑" panose="020B0503020204020204" pitchFamily="34" charset="-122"/>
          </a:endParaRPr>
        </a:p>
      </dgm:t>
    </dgm:pt>
    <dgm:pt modelId="{3AA1ECBF-6D95-489A-9123-E021037B0FCB}" type="parTrans" cxnId="{D1AD5B59-A0D0-409C-B676-CEFF3468CC3D}">
      <dgm:prSet/>
      <dgm:spPr/>
      <dgm:t>
        <a:bodyPr/>
        <a:lstStyle/>
        <a:p>
          <a:endParaRPr lang="zh-CN" altLang="en-US">
            <a:latin typeface="微软雅黑" panose="020B0503020204020204" pitchFamily="34" charset="-122"/>
            <a:ea typeface="微软雅黑" panose="020B0503020204020204" pitchFamily="34" charset="-122"/>
          </a:endParaRPr>
        </a:p>
      </dgm:t>
    </dgm:pt>
    <dgm:pt modelId="{5D0E0A7D-3CED-4A6E-9CA3-E67482FD2818}" type="sibTrans" cxnId="{D1AD5B59-A0D0-409C-B676-CEFF3468CC3D}">
      <dgm:prSet/>
      <dgm:spPr/>
      <dgm:t>
        <a:bodyPr/>
        <a:lstStyle/>
        <a:p>
          <a:endParaRPr lang="zh-CN" altLang="en-US">
            <a:latin typeface="微软雅黑" panose="020B0503020204020204" pitchFamily="34" charset="-122"/>
            <a:ea typeface="微软雅黑" panose="020B0503020204020204" pitchFamily="34" charset="-122"/>
          </a:endParaRPr>
        </a:p>
      </dgm:t>
    </dgm:pt>
    <dgm:pt modelId="{A8D5C988-86CA-4776-BA95-5C0365000592}">
      <dgm:prSet phldrT="[文本]"/>
      <dgm:spPr/>
      <dgm:t>
        <a:bodyPr/>
        <a:lstStyle/>
        <a:p>
          <a:r>
            <a:rPr lang="zh-CN" altLang="zh-CN" smtClean="0">
              <a:latin typeface="微软雅黑" panose="020B0503020204020204" pitchFamily="34" charset="-122"/>
              <a:ea typeface="微软雅黑" panose="020B0503020204020204" pitchFamily="34" charset="-122"/>
            </a:rPr>
            <a:t>绩效评价以完成结果为评价依据，个人绩效与团队、部门绩效相关联</a:t>
          </a:r>
          <a:endParaRPr lang="zh-CN" altLang="en-US" dirty="0">
            <a:latin typeface="微软雅黑" panose="020B0503020204020204" pitchFamily="34" charset="-122"/>
            <a:ea typeface="微软雅黑" panose="020B0503020204020204" pitchFamily="34" charset="-122"/>
          </a:endParaRPr>
        </a:p>
      </dgm:t>
    </dgm:pt>
    <dgm:pt modelId="{44B687F3-3BF1-4BFA-973F-CD70D62B6021}" type="parTrans" cxnId="{745BDCFE-E5AF-4BC2-95A3-751774950248}">
      <dgm:prSet/>
      <dgm:spPr/>
      <dgm:t>
        <a:bodyPr/>
        <a:lstStyle/>
        <a:p>
          <a:endParaRPr lang="zh-CN" altLang="en-US">
            <a:latin typeface="微软雅黑" panose="020B0503020204020204" pitchFamily="34" charset="-122"/>
            <a:ea typeface="微软雅黑" panose="020B0503020204020204" pitchFamily="34" charset="-122"/>
          </a:endParaRPr>
        </a:p>
      </dgm:t>
    </dgm:pt>
    <dgm:pt modelId="{30398953-700C-40E9-851F-DCC5CDD5429C}" type="sibTrans" cxnId="{745BDCFE-E5AF-4BC2-95A3-751774950248}">
      <dgm:prSet/>
      <dgm:spPr/>
      <dgm:t>
        <a:bodyPr/>
        <a:lstStyle/>
        <a:p>
          <a:endParaRPr lang="zh-CN" altLang="en-US">
            <a:latin typeface="微软雅黑" panose="020B0503020204020204" pitchFamily="34" charset="-122"/>
            <a:ea typeface="微软雅黑" panose="020B0503020204020204" pitchFamily="34" charset="-122"/>
          </a:endParaRPr>
        </a:p>
      </dgm:t>
    </dgm:pt>
    <dgm:pt modelId="{C69C588E-8C89-43C0-9E2E-FBC6839CB974}" type="pres">
      <dgm:prSet presAssocID="{63BD771D-642F-4556-9B25-DDEEA3A9E451}" presName="linear" presStyleCnt="0">
        <dgm:presLayoutVars>
          <dgm:animLvl val="lvl"/>
          <dgm:resizeHandles val="exact"/>
        </dgm:presLayoutVars>
      </dgm:prSet>
      <dgm:spPr/>
      <dgm:t>
        <a:bodyPr/>
        <a:lstStyle/>
        <a:p>
          <a:endParaRPr lang="zh-CN" altLang="en-US"/>
        </a:p>
      </dgm:t>
    </dgm:pt>
    <dgm:pt modelId="{1D8C7969-BAB4-4763-8130-92D4BF1F7669}" type="pres">
      <dgm:prSet presAssocID="{1940C528-85B7-4F85-9D00-9DCDA2E4BC1D}" presName="parentText" presStyleLbl="node1" presStyleIdx="0" presStyleCnt="4">
        <dgm:presLayoutVars>
          <dgm:chMax val="0"/>
          <dgm:bulletEnabled val="1"/>
        </dgm:presLayoutVars>
      </dgm:prSet>
      <dgm:spPr/>
      <dgm:t>
        <a:bodyPr/>
        <a:lstStyle/>
        <a:p>
          <a:endParaRPr lang="zh-CN" altLang="en-US"/>
        </a:p>
      </dgm:t>
    </dgm:pt>
    <dgm:pt modelId="{C75887F2-28A0-4BCB-8F7E-C2CF6C66FD2C}" type="pres">
      <dgm:prSet presAssocID="{D49B2016-01BC-441B-8507-9E0DB08D22CD}" presName="spacer" presStyleCnt="0"/>
      <dgm:spPr/>
      <dgm:t>
        <a:bodyPr/>
        <a:lstStyle/>
        <a:p>
          <a:endParaRPr lang="zh-CN" altLang="en-US"/>
        </a:p>
      </dgm:t>
    </dgm:pt>
    <dgm:pt modelId="{97D8C079-0E18-475D-B217-2851D822624E}" type="pres">
      <dgm:prSet presAssocID="{669797BC-3A5E-4F99-B64B-6E5D6F3BBA9E}" presName="parentText" presStyleLbl="node1" presStyleIdx="1" presStyleCnt="4">
        <dgm:presLayoutVars>
          <dgm:chMax val="0"/>
          <dgm:bulletEnabled val="1"/>
        </dgm:presLayoutVars>
      </dgm:prSet>
      <dgm:spPr/>
      <dgm:t>
        <a:bodyPr/>
        <a:lstStyle/>
        <a:p>
          <a:endParaRPr lang="zh-CN" altLang="en-US"/>
        </a:p>
      </dgm:t>
    </dgm:pt>
    <dgm:pt modelId="{7A2CF7B6-D0C2-4D33-B0EC-DE0976D40B28}" type="pres">
      <dgm:prSet presAssocID="{669797BC-3A5E-4F99-B64B-6E5D6F3BBA9E}" presName="childText" presStyleLbl="revTx" presStyleIdx="0" presStyleCnt="2">
        <dgm:presLayoutVars>
          <dgm:bulletEnabled val="1"/>
        </dgm:presLayoutVars>
      </dgm:prSet>
      <dgm:spPr/>
      <dgm:t>
        <a:bodyPr/>
        <a:lstStyle/>
        <a:p>
          <a:endParaRPr lang="zh-CN" altLang="en-US"/>
        </a:p>
      </dgm:t>
    </dgm:pt>
    <dgm:pt modelId="{29F831BD-377F-4A47-A1A5-EF1CFD3F3164}" type="pres">
      <dgm:prSet presAssocID="{30B0E9C8-1E7E-4C07-A2BF-16C3A421556E}" presName="parentText" presStyleLbl="node1" presStyleIdx="2" presStyleCnt="4">
        <dgm:presLayoutVars>
          <dgm:chMax val="0"/>
          <dgm:bulletEnabled val="1"/>
        </dgm:presLayoutVars>
      </dgm:prSet>
      <dgm:spPr/>
      <dgm:t>
        <a:bodyPr/>
        <a:lstStyle/>
        <a:p>
          <a:endParaRPr lang="zh-CN" altLang="en-US"/>
        </a:p>
      </dgm:t>
    </dgm:pt>
    <dgm:pt modelId="{38448FB8-DF33-4681-A8C9-F5BC5FCEF1C9}" type="pres">
      <dgm:prSet presAssocID="{30B0E9C8-1E7E-4C07-A2BF-16C3A421556E}" presName="childText" presStyleLbl="revTx" presStyleIdx="1" presStyleCnt="2">
        <dgm:presLayoutVars>
          <dgm:bulletEnabled val="1"/>
        </dgm:presLayoutVars>
      </dgm:prSet>
      <dgm:spPr/>
      <dgm:t>
        <a:bodyPr/>
        <a:lstStyle/>
        <a:p>
          <a:endParaRPr lang="zh-CN" altLang="en-US"/>
        </a:p>
      </dgm:t>
    </dgm:pt>
    <dgm:pt modelId="{A7BB6803-8D9A-4FDE-A575-BCE1B277F718}" type="pres">
      <dgm:prSet presAssocID="{4FFA3FE9-5C56-4FD7-926D-CE6B5DDCFCEE}" presName="parentText" presStyleLbl="node1" presStyleIdx="3" presStyleCnt="4">
        <dgm:presLayoutVars>
          <dgm:chMax val="0"/>
          <dgm:bulletEnabled val="1"/>
        </dgm:presLayoutVars>
      </dgm:prSet>
      <dgm:spPr/>
      <dgm:t>
        <a:bodyPr/>
        <a:lstStyle/>
        <a:p>
          <a:endParaRPr lang="zh-CN" altLang="en-US"/>
        </a:p>
      </dgm:t>
    </dgm:pt>
  </dgm:ptLst>
  <dgm:cxnLst>
    <dgm:cxn modelId="{61F6A92D-09A1-45A1-94B1-66B7AA5ABC99}" type="presOf" srcId="{669797BC-3A5E-4F99-B64B-6E5D6F3BBA9E}" destId="{97D8C079-0E18-475D-B217-2851D822624E}" srcOrd="0" destOrd="0" presId="urn:microsoft.com/office/officeart/2005/8/layout/vList2"/>
    <dgm:cxn modelId="{D1AD5B59-A0D0-409C-B676-CEFF3468CC3D}" srcId="{63BD771D-642F-4556-9B25-DDEEA3A9E451}" destId="{4FFA3FE9-5C56-4FD7-926D-CE6B5DDCFCEE}" srcOrd="3" destOrd="0" parTransId="{3AA1ECBF-6D95-489A-9123-E021037B0FCB}" sibTransId="{5D0E0A7D-3CED-4A6E-9CA3-E67482FD2818}"/>
    <dgm:cxn modelId="{05AEBF76-29EB-445D-B00F-4673A1BF7E44}" srcId="{63BD771D-642F-4556-9B25-DDEEA3A9E451}" destId="{30B0E9C8-1E7E-4C07-A2BF-16C3A421556E}" srcOrd="2" destOrd="0" parTransId="{B077C4A4-575D-417A-A149-E1C09BD982C1}" sibTransId="{FEA94306-EB96-4AD9-B3F9-AF62F24A071D}"/>
    <dgm:cxn modelId="{DB860A26-7529-45E7-98FD-4354FF0CDD42}" type="presOf" srcId="{A8D5C988-86CA-4776-BA95-5C0365000592}" destId="{38448FB8-DF33-4681-A8C9-F5BC5FCEF1C9}" srcOrd="0" destOrd="0" presId="urn:microsoft.com/office/officeart/2005/8/layout/vList2"/>
    <dgm:cxn modelId="{DD69BF3D-61C9-43B5-B60F-8EE6A0622D02}" type="presOf" srcId="{4FFA3FE9-5C56-4FD7-926D-CE6B5DDCFCEE}" destId="{A7BB6803-8D9A-4FDE-A575-BCE1B277F718}" srcOrd="0" destOrd="0" presId="urn:microsoft.com/office/officeart/2005/8/layout/vList2"/>
    <dgm:cxn modelId="{101C56C7-7D1F-472E-978E-B5EA27BD5CCE}" srcId="{63BD771D-642F-4556-9B25-DDEEA3A9E451}" destId="{1940C528-85B7-4F85-9D00-9DCDA2E4BC1D}" srcOrd="0" destOrd="0" parTransId="{541514B7-95D9-4DFA-9BCF-781D7894EC28}" sibTransId="{D49B2016-01BC-441B-8507-9E0DB08D22CD}"/>
    <dgm:cxn modelId="{8FDB6385-84AD-409F-A9FE-E7D13067BCCD}" type="presOf" srcId="{0C3C4B9A-7564-4E19-82DF-F62CD65A233B}" destId="{7A2CF7B6-D0C2-4D33-B0EC-DE0976D40B28}" srcOrd="0" destOrd="0" presId="urn:microsoft.com/office/officeart/2005/8/layout/vList2"/>
    <dgm:cxn modelId="{60899288-73BB-4237-8AEF-2CD44F20CAA3}" srcId="{669797BC-3A5E-4F99-B64B-6E5D6F3BBA9E}" destId="{0C3C4B9A-7564-4E19-82DF-F62CD65A233B}" srcOrd="0" destOrd="0" parTransId="{FEC78F24-DD4E-4CE1-941B-908E612949D4}" sibTransId="{5235CC02-B4FD-4476-8EF4-F31DD8E8E64A}"/>
    <dgm:cxn modelId="{61176CBB-2CDF-4A88-9B92-294853055064}" type="presOf" srcId="{30B0E9C8-1E7E-4C07-A2BF-16C3A421556E}" destId="{29F831BD-377F-4A47-A1A5-EF1CFD3F3164}" srcOrd="0" destOrd="0" presId="urn:microsoft.com/office/officeart/2005/8/layout/vList2"/>
    <dgm:cxn modelId="{745BDCFE-E5AF-4BC2-95A3-751774950248}" srcId="{30B0E9C8-1E7E-4C07-A2BF-16C3A421556E}" destId="{A8D5C988-86CA-4776-BA95-5C0365000592}" srcOrd="0" destOrd="0" parTransId="{44B687F3-3BF1-4BFA-973F-CD70D62B6021}" sibTransId="{30398953-700C-40E9-851F-DCC5CDD5429C}"/>
    <dgm:cxn modelId="{D396906F-92EA-4CC4-B465-A379A407A279}" type="presOf" srcId="{63BD771D-642F-4556-9B25-DDEEA3A9E451}" destId="{C69C588E-8C89-43C0-9E2E-FBC6839CB974}" srcOrd="0" destOrd="0" presId="urn:microsoft.com/office/officeart/2005/8/layout/vList2"/>
    <dgm:cxn modelId="{8399A43B-A4C0-4C89-9897-A1242E986CA0}" srcId="{63BD771D-642F-4556-9B25-DDEEA3A9E451}" destId="{669797BC-3A5E-4F99-B64B-6E5D6F3BBA9E}" srcOrd="1" destOrd="0" parTransId="{F2745FAC-4D37-441C-965E-2FE3A008E367}" sibTransId="{E0877E44-46C1-413D-B4F6-E16960FA2111}"/>
    <dgm:cxn modelId="{971B4494-F271-43C6-8BFA-17A289E10894}" type="presOf" srcId="{1940C528-85B7-4F85-9D00-9DCDA2E4BC1D}" destId="{1D8C7969-BAB4-4763-8130-92D4BF1F7669}" srcOrd="0" destOrd="0" presId="urn:microsoft.com/office/officeart/2005/8/layout/vList2"/>
    <dgm:cxn modelId="{53EA1002-AF66-4092-8944-08A4040837B4}" type="presParOf" srcId="{C69C588E-8C89-43C0-9E2E-FBC6839CB974}" destId="{1D8C7969-BAB4-4763-8130-92D4BF1F7669}" srcOrd="0" destOrd="0" presId="urn:microsoft.com/office/officeart/2005/8/layout/vList2"/>
    <dgm:cxn modelId="{CCC99960-678C-48FA-97AB-3FB3A11426D8}" type="presParOf" srcId="{C69C588E-8C89-43C0-9E2E-FBC6839CB974}" destId="{C75887F2-28A0-4BCB-8F7E-C2CF6C66FD2C}" srcOrd="1" destOrd="0" presId="urn:microsoft.com/office/officeart/2005/8/layout/vList2"/>
    <dgm:cxn modelId="{7E57C125-C098-4D46-882D-8772B31297BF}" type="presParOf" srcId="{C69C588E-8C89-43C0-9E2E-FBC6839CB974}" destId="{97D8C079-0E18-475D-B217-2851D822624E}" srcOrd="2" destOrd="0" presId="urn:microsoft.com/office/officeart/2005/8/layout/vList2"/>
    <dgm:cxn modelId="{BD2960CE-DDFA-4FC5-A564-DD2BCA75A3BC}" type="presParOf" srcId="{C69C588E-8C89-43C0-9E2E-FBC6839CB974}" destId="{7A2CF7B6-D0C2-4D33-B0EC-DE0976D40B28}" srcOrd="3" destOrd="0" presId="urn:microsoft.com/office/officeart/2005/8/layout/vList2"/>
    <dgm:cxn modelId="{DEAE9E9B-C4C7-4A20-8D71-DACAB2CC5AE4}" type="presParOf" srcId="{C69C588E-8C89-43C0-9E2E-FBC6839CB974}" destId="{29F831BD-377F-4A47-A1A5-EF1CFD3F3164}" srcOrd="4" destOrd="0" presId="urn:microsoft.com/office/officeart/2005/8/layout/vList2"/>
    <dgm:cxn modelId="{2123BCF5-A803-4D17-9303-CF7245CF4432}" type="presParOf" srcId="{C69C588E-8C89-43C0-9E2E-FBC6839CB974}" destId="{38448FB8-DF33-4681-A8C9-F5BC5FCEF1C9}" srcOrd="5" destOrd="0" presId="urn:microsoft.com/office/officeart/2005/8/layout/vList2"/>
    <dgm:cxn modelId="{FE6D71C3-2207-48BC-937F-E6590131D254}" type="presParOf" srcId="{C69C588E-8C89-43C0-9E2E-FBC6839CB974}" destId="{A7BB6803-8D9A-4FDE-A575-BCE1B277F71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37D13F-0142-4085-B687-8D025AD40A64}"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92530512-226C-4072-9418-F24489E603E1}">
      <dgm:prSet phldrT="[文本]"/>
      <dgm:spPr/>
      <dgm:t>
        <a:bodyPr/>
        <a:lstStyle/>
        <a:p>
          <a:r>
            <a:rPr lang="zh-CN" altLang="en-US" dirty="0" smtClean="0">
              <a:latin typeface="微软雅黑" panose="020B0503020204020204" pitchFamily="34" charset="-122"/>
              <a:ea typeface="微软雅黑" panose="020B0503020204020204" pitchFamily="34" charset="-122"/>
            </a:rPr>
            <a:t>绩效结果下发</a:t>
          </a:r>
          <a:endParaRPr lang="zh-CN" altLang="en-US" dirty="0">
            <a:latin typeface="微软雅黑" panose="020B0503020204020204" pitchFamily="34" charset="-122"/>
            <a:ea typeface="微软雅黑" panose="020B0503020204020204" pitchFamily="34" charset="-122"/>
          </a:endParaRPr>
        </a:p>
      </dgm:t>
    </dgm:pt>
    <dgm:pt modelId="{C7642166-DC80-4EEF-9A14-5906798AFC2F}" type="parTrans" cxnId="{D723BB9D-3576-46BF-B9D8-92F6509E4520}">
      <dgm:prSet/>
      <dgm:spPr/>
      <dgm:t>
        <a:bodyPr/>
        <a:lstStyle/>
        <a:p>
          <a:endParaRPr lang="zh-CN" altLang="en-US">
            <a:latin typeface="微软雅黑" panose="020B0503020204020204" pitchFamily="34" charset="-122"/>
            <a:ea typeface="微软雅黑" panose="020B0503020204020204" pitchFamily="34" charset="-122"/>
          </a:endParaRPr>
        </a:p>
      </dgm:t>
    </dgm:pt>
    <dgm:pt modelId="{DB961270-24CA-4CB1-A85B-E77FF5C11230}" type="sibTrans" cxnId="{D723BB9D-3576-46BF-B9D8-92F6509E4520}">
      <dgm:prSet/>
      <dgm:spPr/>
      <dgm:t>
        <a:bodyPr/>
        <a:lstStyle/>
        <a:p>
          <a:endParaRPr lang="zh-CN" altLang="en-US">
            <a:latin typeface="微软雅黑" panose="020B0503020204020204" pitchFamily="34" charset="-122"/>
            <a:ea typeface="微软雅黑" panose="020B0503020204020204" pitchFamily="34" charset="-122"/>
          </a:endParaRPr>
        </a:p>
      </dgm:t>
    </dgm:pt>
    <dgm:pt modelId="{53FBD062-98A8-4F38-A000-EC7C8AE12C9E}">
      <dgm:prSet phldrT="[文本]"/>
      <dgm:spPr/>
      <dgm:t>
        <a:bodyPr/>
        <a:lstStyle/>
        <a:p>
          <a:r>
            <a:rPr lang="zh-CN" altLang="en-US" dirty="0" smtClean="0">
              <a:latin typeface="微软雅黑" panose="020B0503020204020204" pitchFamily="34" charset="-122"/>
              <a:ea typeface="微软雅黑" panose="020B0503020204020204" pitchFamily="34" charset="-122"/>
            </a:rPr>
            <a:t>考核结果最终确认后，人力资源部通过电子邮件的方式将员工的绩效考核结果及工作评语发送给员工。</a:t>
          </a:r>
          <a:endParaRPr lang="zh-CN" altLang="en-US" dirty="0">
            <a:latin typeface="微软雅黑" panose="020B0503020204020204" pitchFamily="34" charset="-122"/>
            <a:ea typeface="微软雅黑" panose="020B0503020204020204" pitchFamily="34" charset="-122"/>
          </a:endParaRPr>
        </a:p>
      </dgm:t>
    </dgm:pt>
    <dgm:pt modelId="{44DF5B1E-882A-4FAE-93A2-0EE39E605172}" type="parTrans" cxnId="{C254DD0B-0E0B-4C8A-B856-C2BE7AD32B84}">
      <dgm:prSet/>
      <dgm:spPr/>
      <dgm:t>
        <a:bodyPr/>
        <a:lstStyle/>
        <a:p>
          <a:endParaRPr lang="zh-CN" altLang="en-US">
            <a:latin typeface="微软雅黑" panose="020B0503020204020204" pitchFamily="34" charset="-122"/>
            <a:ea typeface="微软雅黑" panose="020B0503020204020204" pitchFamily="34" charset="-122"/>
          </a:endParaRPr>
        </a:p>
      </dgm:t>
    </dgm:pt>
    <dgm:pt modelId="{328B1180-AAA6-41BD-9FF8-A511E8CBD067}" type="sibTrans" cxnId="{C254DD0B-0E0B-4C8A-B856-C2BE7AD32B84}">
      <dgm:prSet/>
      <dgm:spPr/>
      <dgm:t>
        <a:bodyPr/>
        <a:lstStyle/>
        <a:p>
          <a:endParaRPr lang="zh-CN" altLang="en-US">
            <a:latin typeface="微软雅黑" panose="020B0503020204020204" pitchFamily="34" charset="-122"/>
            <a:ea typeface="微软雅黑" panose="020B0503020204020204" pitchFamily="34" charset="-122"/>
          </a:endParaRPr>
        </a:p>
      </dgm:t>
    </dgm:pt>
    <dgm:pt modelId="{0C70F33F-B6EE-44B4-B1CF-35862F314336}">
      <dgm:prSet phldrT="[文本]"/>
      <dgm:spPr/>
      <dgm:t>
        <a:bodyPr/>
        <a:lstStyle/>
        <a:p>
          <a:r>
            <a:rPr lang="zh-CN" altLang="en-US" dirty="0" smtClean="0">
              <a:latin typeface="微软雅黑" panose="020B0503020204020204" pitchFamily="34" charset="-122"/>
              <a:ea typeface="微软雅黑" panose="020B0503020204020204" pitchFamily="34" charset="-122"/>
            </a:rPr>
            <a:t>绩效结果申诉</a:t>
          </a:r>
          <a:endParaRPr lang="zh-CN" altLang="en-US" dirty="0">
            <a:latin typeface="微软雅黑" panose="020B0503020204020204" pitchFamily="34" charset="-122"/>
            <a:ea typeface="微软雅黑" panose="020B0503020204020204" pitchFamily="34" charset="-122"/>
          </a:endParaRPr>
        </a:p>
      </dgm:t>
    </dgm:pt>
    <dgm:pt modelId="{4433846D-5391-4F31-B9BC-624F0BE301A7}" type="parTrans" cxnId="{147D4005-3733-4751-B77E-03CC12CEA178}">
      <dgm:prSet/>
      <dgm:spPr/>
      <dgm:t>
        <a:bodyPr/>
        <a:lstStyle/>
        <a:p>
          <a:endParaRPr lang="zh-CN" altLang="en-US">
            <a:latin typeface="微软雅黑" panose="020B0503020204020204" pitchFamily="34" charset="-122"/>
            <a:ea typeface="微软雅黑" panose="020B0503020204020204" pitchFamily="34" charset="-122"/>
          </a:endParaRPr>
        </a:p>
      </dgm:t>
    </dgm:pt>
    <dgm:pt modelId="{8D00089A-56DC-43E7-8F01-2BC86CC79CD9}" type="sibTrans" cxnId="{147D4005-3733-4751-B77E-03CC12CEA178}">
      <dgm:prSet/>
      <dgm:spPr/>
      <dgm:t>
        <a:bodyPr/>
        <a:lstStyle/>
        <a:p>
          <a:endParaRPr lang="zh-CN" altLang="en-US">
            <a:latin typeface="微软雅黑" panose="020B0503020204020204" pitchFamily="34" charset="-122"/>
            <a:ea typeface="微软雅黑" panose="020B0503020204020204" pitchFamily="34" charset="-122"/>
          </a:endParaRPr>
        </a:p>
      </dgm:t>
    </dgm:pt>
    <dgm:pt modelId="{5A8326FD-87C8-4E54-8E65-6D2D12711826}">
      <dgm:prSet phldrT="[文本]"/>
      <dgm:spPr/>
      <dgm:t>
        <a:bodyPr/>
        <a:lstStyle/>
        <a:p>
          <a:r>
            <a:rPr lang="zh-CN" altLang="zh-CN" dirty="0" smtClean="0">
              <a:latin typeface="微软雅黑" panose="020B0503020204020204" pitchFamily="34" charset="-122"/>
              <a:ea typeface="微软雅黑" panose="020B0503020204020204" pitchFamily="34" charset="-122"/>
              <a:cs typeface="宋体" panose="02010600030101010101" pitchFamily="2" charset="-122"/>
            </a:rPr>
            <a:t>各类考核结束后，被考核者有权了解自己的考核结果，考核者有向被考核者反馈和解释的职责。被考核者如对考核结果存在异议，应于结果发布之日起五个工作日向人力资源部提出异议，逾期视为接受本次考核的结果。人力资源部须在接到申诉后进行调查并在十个工作日内将处理结果反馈给申诉人。</a:t>
          </a:r>
          <a:endParaRPr lang="zh-CN" altLang="en-US" dirty="0">
            <a:latin typeface="微软雅黑" panose="020B0503020204020204" pitchFamily="34" charset="-122"/>
            <a:ea typeface="微软雅黑" panose="020B0503020204020204" pitchFamily="34" charset="-122"/>
          </a:endParaRPr>
        </a:p>
      </dgm:t>
    </dgm:pt>
    <dgm:pt modelId="{482CF482-FF20-4CD7-9DC5-B6D0F91029F6}" type="parTrans" cxnId="{0CCCC621-FE63-4F05-9891-473461C9ABC6}">
      <dgm:prSet/>
      <dgm:spPr/>
      <dgm:t>
        <a:bodyPr/>
        <a:lstStyle/>
        <a:p>
          <a:endParaRPr lang="zh-CN" altLang="en-US">
            <a:latin typeface="微软雅黑" panose="020B0503020204020204" pitchFamily="34" charset="-122"/>
            <a:ea typeface="微软雅黑" panose="020B0503020204020204" pitchFamily="34" charset="-122"/>
          </a:endParaRPr>
        </a:p>
      </dgm:t>
    </dgm:pt>
    <dgm:pt modelId="{287D4A66-1492-451E-83E9-70499C09779B}" type="sibTrans" cxnId="{0CCCC621-FE63-4F05-9891-473461C9ABC6}">
      <dgm:prSet/>
      <dgm:spPr/>
      <dgm:t>
        <a:bodyPr/>
        <a:lstStyle/>
        <a:p>
          <a:endParaRPr lang="zh-CN" altLang="en-US">
            <a:latin typeface="微软雅黑" panose="020B0503020204020204" pitchFamily="34" charset="-122"/>
            <a:ea typeface="微软雅黑" panose="020B0503020204020204" pitchFamily="34" charset="-122"/>
          </a:endParaRPr>
        </a:p>
      </dgm:t>
    </dgm:pt>
    <dgm:pt modelId="{2EA51021-1ACD-4263-9D04-DE1641E944A5}" type="pres">
      <dgm:prSet presAssocID="{4E37D13F-0142-4085-B687-8D025AD40A64}" presName="Name0" presStyleCnt="0">
        <dgm:presLayoutVars>
          <dgm:dir/>
          <dgm:animLvl val="lvl"/>
          <dgm:resizeHandles val="exact"/>
        </dgm:presLayoutVars>
      </dgm:prSet>
      <dgm:spPr/>
      <dgm:t>
        <a:bodyPr/>
        <a:lstStyle/>
        <a:p>
          <a:endParaRPr lang="zh-CN" altLang="en-US"/>
        </a:p>
      </dgm:t>
    </dgm:pt>
    <dgm:pt modelId="{B70E753E-4208-403B-8F18-B7C13AF5BCA9}" type="pres">
      <dgm:prSet presAssocID="{92530512-226C-4072-9418-F24489E603E1}" presName="composite" presStyleCnt="0"/>
      <dgm:spPr/>
    </dgm:pt>
    <dgm:pt modelId="{B21E60A8-580A-46B5-BD81-A3744BB31598}" type="pres">
      <dgm:prSet presAssocID="{92530512-226C-4072-9418-F24489E603E1}" presName="parTx" presStyleLbl="alignNode1" presStyleIdx="0" presStyleCnt="2">
        <dgm:presLayoutVars>
          <dgm:chMax val="0"/>
          <dgm:chPref val="0"/>
          <dgm:bulletEnabled val="1"/>
        </dgm:presLayoutVars>
      </dgm:prSet>
      <dgm:spPr/>
      <dgm:t>
        <a:bodyPr/>
        <a:lstStyle/>
        <a:p>
          <a:endParaRPr lang="zh-CN" altLang="en-US"/>
        </a:p>
      </dgm:t>
    </dgm:pt>
    <dgm:pt modelId="{44BA313A-63F0-4BD1-BD8E-BE062F95740E}" type="pres">
      <dgm:prSet presAssocID="{92530512-226C-4072-9418-F24489E603E1}" presName="desTx" presStyleLbl="alignAccFollowNode1" presStyleIdx="0" presStyleCnt="2">
        <dgm:presLayoutVars>
          <dgm:bulletEnabled val="1"/>
        </dgm:presLayoutVars>
      </dgm:prSet>
      <dgm:spPr/>
      <dgm:t>
        <a:bodyPr/>
        <a:lstStyle/>
        <a:p>
          <a:endParaRPr lang="zh-CN" altLang="en-US"/>
        </a:p>
      </dgm:t>
    </dgm:pt>
    <dgm:pt modelId="{A5C9046E-9828-447D-9093-EE9FF0830820}" type="pres">
      <dgm:prSet presAssocID="{DB961270-24CA-4CB1-A85B-E77FF5C11230}" presName="space" presStyleCnt="0"/>
      <dgm:spPr/>
    </dgm:pt>
    <dgm:pt modelId="{96CCF090-CFCE-498F-9AF6-9BF0A8971644}" type="pres">
      <dgm:prSet presAssocID="{0C70F33F-B6EE-44B4-B1CF-35862F314336}" presName="composite" presStyleCnt="0"/>
      <dgm:spPr/>
    </dgm:pt>
    <dgm:pt modelId="{34B10BEA-9D63-4001-A112-9B22F951C8E8}" type="pres">
      <dgm:prSet presAssocID="{0C70F33F-B6EE-44B4-B1CF-35862F314336}" presName="parTx" presStyleLbl="alignNode1" presStyleIdx="1" presStyleCnt="2">
        <dgm:presLayoutVars>
          <dgm:chMax val="0"/>
          <dgm:chPref val="0"/>
          <dgm:bulletEnabled val="1"/>
        </dgm:presLayoutVars>
      </dgm:prSet>
      <dgm:spPr/>
      <dgm:t>
        <a:bodyPr/>
        <a:lstStyle/>
        <a:p>
          <a:endParaRPr lang="zh-CN" altLang="en-US"/>
        </a:p>
      </dgm:t>
    </dgm:pt>
    <dgm:pt modelId="{2A006CF1-C2F3-4A3F-890A-D46FBF17FFC2}" type="pres">
      <dgm:prSet presAssocID="{0C70F33F-B6EE-44B4-B1CF-35862F314336}" presName="desTx" presStyleLbl="alignAccFollowNode1" presStyleIdx="1" presStyleCnt="2">
        <dgm:presLayoutVars>
          <dgm:bulletEnabled val="1"/>
        </dgm:presLayoutVars>
      </dgm:prSet>
      <dgm:spPr/>
      <dgm:t>
        <a:bodyPr/>
        <a:lstStyle/>
        <a:p>
          <a:endParaRPr lang="zh-CN" altLang="en-US"/>
        </a:p>
      </dgm:t>
    </dgm:pt>
  </dgm:ptLst>
  <dgm:cxnLst>
    <dgm:cxn modelId="{894921E3-A30A-417F-BFF7-D4EB2958A7E9}" type="presOf" srcId="{5A8326FD-87C8-4E54-8E65-6D2D12711826}" destId="{2A006CF1-C2F3-4A3F-890A-D46FBF17FFC2}" srcOrd="0" destOrd="0" presId="urn:microsoft.com/office/officeart/2005/8/layout/hList1"/>
    <dgm:cxn modelId="{147D4005-3733-4751-B77E-03CC12CEA178}" srcId="{4E37D13F-0142-4085-B687-8D025AD40A64}" destId="{0C70F33F-B6EE-44B4-B1CF-35862F314336}" srcOrd="1" destOrd="0" parTransId="{4433846D-5391-4F31-B9BC-624F0BE301A7}" sibTransId="{8D00089A-56DC-43E7-8F01-2BC86CC79CD9}"/>
    <dgm:cxn modelId="{D723BB9D-3576-46BF-B9D8-92F6509E4520}" srcId="{4E37D13F-0142-4085-B687-8D025AD40A64}" destId="{92530512-226C-4072-9418-F24489E603E1}" srcOrd="0" destOrd="0" parTransId="{C7642166-DC80-4EEF-9A14-5906798AFC2F}" sibTransId="{DB961270-24CA-4CB1-A85B-E77FF5C11230}"/>
    <dgm:cxn modelId="{0CCCC621-FE63-4F05-9891-473461C9ABC6}" srcId="{0C70F33F-B6EE-44B4-B1CF-35862F314336}" destId="{5A8326FD-87C8-4E54-8E65-6D2D12711826}" srcOrd="0" destOrd="0" parTransId="{482CF482-FF20-4CD7-9DC5-B6D0F91029F6}" sibTransId="{287D4A66-1492-451E-83E9-70499C09779B}"/>
    <dgm:cxn modelId="{866ABF90-9940-4684-8398-C83A40D3C0FC}" type="presOf" srcId="{4E37D13F-0142-4085-B687-8D025AD40A64}" destId="{2EA51021-1ACD-4263-9D04-DE1641E944A5}" srcOrd="0" destOrd="0" presId="urn:microsoft.com/office/officeart/2005/8/layout/hList1"/>
    <dgm:cxn modelId="{067A0FAA-3EB8-4334-BDDA-0397D57EC1A8}" type="presOf" srcId="{0C70F33F-B6EE-44B4-B1CF-35862F314336}" destId="{34B10BEA-9D63-4001-A112-9B22F951C8E8}" srcOrd="0" destOrd="0" presId="urn:microsoft.com/office/officeart/2005/8/layout/hList1"/>
    <dgm:cxn modelId="{1FC8C8D6-39ED-4085-898C-676EC9DE8527}" type="presOf" srcId="{92530512-226C-4072-9418-F24489E603E1}" destId="{B21E60A8-580A-46B5-BD81-A3744BB31598}" srcOrd="0" destOrd="0" presId="urn:microsoft.com/office/officeart/2005/8/layout/hList1"/>
    <dgm:cxn modelId="{B78D9AA2-7E4D-491A-AD40-92466239B692}" type="presOf" srcId="{53FBD062-98A8-4F38-A000-EC7C8AE12C9E}" destId="{44BA313A-63F0-4BD1-BD8E-BE062F95740E}" srcOrd="0" destOrd="0" presId="urn:microsoft.com/office/officeart/2005/8/layout/hList1"/>
    <dgm:cxn modelId="{C254DD0B-0E0B-4C8A-B856-C2BE7AD32B84}" srcId="{92530512-226C-4072-9418-F24489E603E1}" destId="{53FBD062-98A8-4F38-A000-EC7C8AE12C9E}" srcOrd="0" destOrd="0" parTransId="{44DF5B1E-882A-4FAE-93A2-0EE39E605172}" sibTransId="{328B1180-AAA6-41BD-9FF8-A511E8CBD067}"/>
    <dgm:cxn modelId="{FC88194C-71A7-4A03-9895-D400604A60C0}" type="presParOf" srcId="{2EA51021-1ACD-4263-9D04-DE1641E944A5}" destId="{B70E753E-4208-403B-8F18-B7C13AF5BCA9}" srcOrd="0" destOrd="0" presId="urn:microsoft.com/office/officeart/2005/8/layout/hList1"/>
    <dgm:cxn modelId="{33380C96-DD0A-4C5B-AD87-22028702874A}" type="presParOf" srcId="{B70E753E-4208-403B-8F18-B7C13AF5BCA9}" destId="{B21E60A8-580A-46B5-BD81-A3744BB31598}" srcOrd="0" destOrd="0" presId="urn:microsoft.com/office/officeart/2005/8/layout/hList1"/>
    <dgm:cxn modelId="{284109C8-5B78-4A36-96F3-6A8D9B274616}" type="presParOf" srcId="{B70E753E-4208-403B-8F18-B7C13AF5BCA9}" destId="{44BA313A-63F0-4BD1-BD8E-BE062F95740E}" srcOrd="1" destOrd="0" presId="urn:microsoft.com/office/officeart/2005/8/layout/hList1"/>
    <dgm:cxn modelId="{CA4A08B9-8C61-4A2C-AEB0-2550B178481C}" type="presParOf" srcId="{2EA51021-1ACD-4263-9D04-DE1641E944A5}" destId="{A5C9046E-9828-447D-9093-EE9FF0830820}" srcOrd="1" destOrd="0" presId="urn:microsoft.com/office/officeart/2005/8/layout/hList1"/>
    <dgm:cxn modelId="{7145E823-7DB0-44E2-9D51-67469C4BD3C6}" type="presParOf" srcId="{2EA51021-1ACD-4263-9D04-DE1641E944A5}" destId="{96CCF090-CFCE-498F-9AF6-9BF0A8971644}" srcOrd="2" destOrd="0" presId="urn:microsoft.com/office/officeart/2005/8/layout/hList1"/>
    <dgm:cxn modelId="{8082AC03-52B6-442B-903C-8D56E85EEA77}" type="presParOf" srcId="{96CCF090-CFCE-498F-9AF6-9BF0A8971644}" destId="{34B10BEA-9D63-4001-A112-9B22F951C8E8}" srcOrd="0" destOrd="0" presId="urn:microsoft.com/office/officeart/2005/8/layout/hList1"/>
    <dgm:cxn modelId="{B806C4EC-31AE-4DAC-A845-6C6D71EA9D80}" type="presParOf" srcId="{96CCF090-CFCE-498F-9AF6-9BF0A8971644}" destId="{2A006CF1-C2F3-4A3F-890A-D46FBF17FFC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E70FC5-C945-46D8-BA4B-F04FB01000F4}" type="doc">
      <dgm:prSet loTypeId="urn:microsoft.com/office/officeart/2009/3/layout/HorizontalOrganizationChart" loCatId="hierarchy" qsTypeId="urn:microsoft.com/office/officeart/2005/8/quickstyle/simple1" qsCatId="simple" csTypeId="urn:microsoft.com/office/officeart/2005/8/colors/accent6_2" csCatId="accent6" phldr="1"/>
      <dgm:spPr/>
      <dgm:t>
        <a:bodyPr/>
        <a:lstStyle/>
        <a:p>
          <a:endParaRPr lang="zh-CN" altLang="en-US"/>
        </a:p>
      </dgm:t>
    </dgm:pt>
    <dgm:pt modelId="{DB95006D-5AC3-4693-8F61-74AFBD3E8443}">
      <dgm:prSet phldrT="[文本]"/>
      <dgm:spPr/>
      <dgm:t>
        <a:bodyPr/>
        <a:lstStyle/>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薪酬</a:t>
          </a:r>
          <a:endParaRPr lang="zh-CN" altLang="en-US" dirty="0">
            <a:latin typeface="微软雅黑" panose="020B0503020204020204" pitchFamily="34" charset="-122"/>
            <a:ea typeface="微软雅黑" panose="020B0503020204020204" pitchFamily="34" charset="-122"/>
          </a:endParaRPr>
        </a:p>
      </dgm:t>
    </dgm:pt>
    <dgm:pt modelId="{145F4418-1FDC-4E87-AEA0-6C5042FFE084}" type="parTrans" cxnId="{C2FB1785-1786-4013-9E02-1715A07C3687}">
      <dgm:prSet/>
      <dgm:spPr/>
      <dgm:t>
        <a:bodyPr/>
        <a:lstStyle/>
        <a:p>
          <a:endParaRPr lang="zh-CN" altLang="en-US">
            <a:latin typeface="微软雅黑" panose="020B0503020204020204" pitchFamily="34" charset="-122"/>
            <a:ea typeface="微软雅黑" panose="020B0503020204020204" pitchFamily="34" charset="-122"/>
          </a:endParaRPr>
        </a:p>
      </dgm:t>
    </dgm:pt>
    <dgm:pt modelId="{A095B66F-C14C-4A3A-8D1C-29D5600DF939}" type="sibTrans" cxnId="{C2FB1785-1786-4013-9E02-1715A07C3687}">
      <dgm:prSet/>
      <dgm:spPr/>
      <dgm:t>
        <a:bodyPr/>
        <a:lstStyle/>
        <a:p>
          <a:endParaRPr lang="zh-CN" altLang="en-US">
            <a:latin typeface="微软雅黑" panose="020B0503020204020204" pitchFamily="34" charset="-122"/>
            <a:ea typeface="微软雅黑" panose="020B0503020204020204" pitchFamily="34" charset="-122"/>
          </a:endParaRPr>
        </a:p>
      </dgm:t>
    </dgm:pt>
    <dgm:pt modelId="{14F9F322-7812-42C9-B6DE-FE0CEF6294CD}">
      <dgm:prSet phldrT="[文本]"/>
      <dgm:spPr/>
      <dgm:t>
        <a:bodyPr/>
        <a:lstStyle/>
        <a:p>
          <a:r>
            <a:rPr lang="zh-CN" altLang="en-US" dirty="0" smtClean="0">
              <a:latin typeface="微软雅黑" panose="020B0503020204020204" pitchFamily="34" charset="-122"/>
              <a:ea typeface="微软雅黑" panose="020B0503020204020204" pitchFamily="34" charset="-122"/>
            </a:rPr>
            <a:t>标准工资</a:t>
          </a:r>
          <a:endParaRPr lang="zh-CN" altLang="en-US" dirty="0">
            <a:latin typeface="微软雅黑" panose="020B0503020204020204" pitchFamily="34" charset="-122"/>
            <a:ea typeface="微软雅黑" panose="020B0503020204020204" pitchFamily="34" charset="-122"/>
          </a:endParaRPr>
        </a:p>
      </dgm:t>
    </dgm:pt>
    <dgm:pt modelId="{792DDBF0-E392-4D35-A21D-9CF69E8ED915}" type="parTrans" cxnId="{36B8EF4B-5B29-4240-990A-9248FF216E0E}">
      <dgm:prSet/>
      <dgm:spPr/>
      <dgm:t>
        <a:bodyPr/>
        <a:lstStyle/>
        <a:p>
          <a:endParaRPr lang="zh-CN" altLang="en-US">
            <a:latin typeface="微软雅黑" panose="020B0503020204020204" pitchFamily="34" charset="-122"/>
            <a:ea typeface="微软雅黑" panose="020B0503020204020204" pitchFamily="34" charset="-122"/>
          </a:endParaRPr>
        </a:p>
      </dgm:t>
    </dgm:pt>
    <dgm:pt modelId="{E287F88B-4E65-4156-B607-72F861875F33}" type="sibTrans" cxnId="{36B8EF4B-5B29-4240-990A-9248FF216E0E}">
      <dgm:prSet/>
      <dgm:spPr/>
      <dgm:t>
        <a:bodyPr/>
        <a:lstStyle/>
        <a:p>
          <a:endParaRPr lang="zh-CN" altLang="en-US">
            <a:latin typeface="微软雅黑" panose="020B0503020204020204" pitchFamily="34" charset="-122"/>
            <a:ea typeface="微软雅黑" panose="020B0503020204020204" pitchFamily="34" charset="-122"/>
          </a:endParaRPr>
        </a:p>
      </dgm:t>
    </dgm:pt>
    <dgm:pt modelId="{9AA2DC5A-0A95-4F86-A1FF-77C976841996}">
      <dgm:prSet phldrT="[文本]"/>
      <dgm:spPr/>
      <dgm:t>
        <a:bodyPr/>
        <a:lstStyle/>
        <a:p>
          <a:r>
            <a:rPr lang="zh-CN" altLang="en-US" dirty="0" smtClean="0">
              <a:latin typeface="微软雅黑" panose="020B0503020204020204" pitchFamily="34" charset="-122"/>
              <a:ea typeface="微软雅黑" panose="020B0503020204020204" pitchFamily="34" charset="-122"/>
            </a:rPr>
            <a:t>津贴</a:t>
          </a:r>
          <a:endParaRPr lang="zh-CN" altLang="en-US" dirty="0">
            <a:latin typeface="微软雅黑" panose="020B0503020204020204" pitchFamily="34" charset="-122"/>
            <a:ea typeface="微软雅黑" panose="020B0503020204020204" pitchFamily="34" charset="-122"/>
          </a:endParaRPr>
        </a:p>
      </dgm:t>
    </dgm:pt>
    <dgm:pt modelId="{BAA65351-9894-415D-A5C0-C43D5870C048}" type="parTrans" cxnId="{E87C7D18-2D26-4368-9FD6-6F4E5D3DEC7A}">
      <dgm:prSet/>
      <dgm:spPr/>
      <dgm:t>
        <a:bodyPr/>
        <a:lstStyle/>
        <a:p>
          <a:endParaRPr lang="zh-CN" altLang="en-US">
            <a:latin typeface="微软雅黑" panose="020B0503020204020204" pitchFamily="34" charset="-122"/>
            <a:ea typeface="微软雅黑" panose="020B0503020204020204" pitchFamily="34" charset="-122"/>
          </a:endParaRPr>
        </a:p>
      </dgm:t>
    </dgm:pt>
    <dgm:pt modelId="{7C24F50F-8F5F-46FB-9AA3-7C4A6DA3FBB6}" type="sibTrans" cxnId="{E87C7D18-2D26-4368-9FD6-6F4E5D3DEC7A}">
      <dgm:prSet/>
      <dgm:spPr/>
      <dgm:t>
        <a:bodyPr/>
        <a:lstStyle/>
        <a:p>
          <a:endParaRPr lang="zh-CN" altLang="en-US">
            <a:latin typeface="微软雅黑" panose="020B0503020204020204" pitchFamily="34" charset="-122"/>
            <a:ea typeface="微软雅黑" panose="020B0503020204020204" pitchFamily="34" charset="-122"/>
          </a:endParaRPr>
        </a:p>
      </dgm:t>
    </dgm:pt>
    <dgm:pt modelId="{2254F05E-0163-4341-99DC-C54DCD530619}">
      <dgm:prSet phldrT="[文本]"/>
      <dgm:spPr/>
      <dgm:t>
        <a:bodyPr/>
        <a:lstStyle/>
        <a:p>
          <a:r>
            <a:rPr lang="zh-CN" altLang="en-US" dirty="0" smtClean="0">
              <a:latin typeface="微软雅黑" panose="020B0503020204020204" pitchFamily="34" charset="-122"/>
              <a:ea typeface="微软雅黑" panose="020B0503020204020204" pitchFamily="34" charset="-122"/>
            </a:rPr>
            <a:t>福利</a:t>
          </a:r>
          <a:endParaRPr lang="zh-CN" altLang="en-US" dirty="0">
            <a:latin typeface="微软雅黑" panose="020B0503020204020204" pitchFamily="34" charset="-122"/>
            <a:ea typeface="微软雅黑" panose="020B0503020204020204" pitchFamily="34" charset="-122"/>
          </a:endParaRPr>
        </a:p>
      </dgm:t>
    </dgm:pt>
    <dgm:pt modelId="{B2103449-C19A-4347-870B-987166CD1866}" type="parTrans" cxnId="{6B7E8154-8634-4567-9220-2A8A8B7C97DC}">
      <dgm:prSet/>
      <dgm:spPr/>
      <dgm:t>
        <a:bodyPr/>
        <a:lstStyle/>
        <a:p>
          <a:endParaRPr lang="zh-CN" altLang="en-US">
            <a:latin typeface="微软雅黑" panose="020B0503020204020204" pitchFamily="34" charset="-122"/>
            <a:ea typeface="微软雅黑" panose="020B0503020204020204" pitchFamily="34" charset="-122"/>
          </a:endParaRPr>
        </a:p>
      </dgm:t>
    </dgm:pt>
    <dgm:pt modelId="{06CCDAF7-0445-42A1-B158-AA075A08C3B2}" type="sibTrans" cxnId="{6B7E8154-8634-4567-9220-2A8A8B7C97DC}">
      <dgm:prSet/>
      <dgm:spPr/>
      <dgm:t>
        <a:bodyPr/>
        <a:lstStyle/>
        <a:p>
          <a:endParaRPr lang="zh-CN" altLang="en-US">
            <a:latin typeface="微软雅黑" panose="020B0503020204020204" pitchFamily="34" charset="-122"/>
            <a:ea typeface="微软雅黑" panose="020B0503020204020204" pitchFamily="34" charset="-122"/>
          </a:endParaRPr>
        </a:p>
      </dgm:t>
    </dgm:pt>
    <dgm:pt modelId="{037A6F16-E331-4476-B3DA-D7383BE44B08}">
      <dgm:prSet phldrT="[文本]"/>
      <dgm:spPr/>
      <dgm:t>
        <a:bodyPr/>
        <a:lstStyle/>
        <a:p>
          <a:r>
            <a:rPr lang="zh-CN" altLang="en-US" smtClean="0">
              <a:latin typeface="微软雅黑" panose="020B0503020204020204" pitchFamily="34" charset="-122"/>
              <a:ea typeface="微软雅黑" panose="020B0503020204020204" pitchFamily="34" charset="-122"/>
            </a:rPr>
            <a:t>奖金</a:t>
          </a:r>
          <a:endParaRPr lang="zh-CN" altLang="en-US" dirty="0">
            <a:latin typeface="微软雅黑" panose="020B0503020204020204" pitchFamily="34" charset="-122"/>
            <a:ea typeface="微软雅黑" panose="020B0503020204020204" pitchFamily="34" charset="-122"/>
          </a:endParaRPr>
        </a:p>
      </dgm:t>
    </dgm:pt>
    <dgm:pt modelId="{D40BC5EA-C869-41C0-BBB8-74EC40993FB6}" type="parTrans" cxnId="{0143FA3D-05C9-4938-8D98-5BC6EF2800DB}">
      <dgm:prSet/>
      <dgm:spPr/>
      <dgm:t>
        <a:bodyPr/>
        <a:lstStyle/>
        <a:p>
          <a:endParaRPr lang="zh-CN" altLang="en-US">
            <a:latin typeface="微软雅黑" panose="020B0503020204020204" pitchFamily="34" charset="-122"/>
            <a:ea typeface="微软雅黑" panose="020B0503020204020204" pitchFamily="34" charset="-122"/>
          </a:endParaRPr>
        </a:p>
      </dgm:t>
    </dgm:pt>
    <dgm:pt modelId="{FAAAC584-A810-4591-AFD3-465BA0C3091A}" type="sibTrans" cxnId="{0143FA3D-05C9-4938-8D98-5BC6EF2800DB}">
      <dgm:prSet/>
      <dgm:spPr/>
      <dgm:t>
        <a:bodyPr/>
        <a:lstStyle/>
        <a:p>
          <a:endParaRPr lang="zh-CN" altLang="en-US">
            <a:latin typeface="微软雅黑" panose="020B0503020204020204" pitchFamily="34" charset="-122"/>
            <a:ea typeface="微软雅黑" panose="020B0503020204020204" pitchFamily="34" charset="-122"/>
          </a:endParaRPr>
        </a:p>
      </dgm:t>
    </dgm:pt>
    <dgm:pt modelId="{B4D246A1-532A-443B-96DF-75DA60EC112A}">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季度绩效奖金</a:t>
          </a:r>
          <a:endParaRPr lang="zh-CN" altLang="en-US" sz="2000" dirty="0">
            <a:latin typeface="微软雅黑" panose="020B0503020204020204" pitchFamily="34" charset="-122"/>
            <a:ea typeface="微软雅黑" panose="020B0503020204020204" pitchFamily="34" charset="-122"/>
          </a:endParaRPr>
        </a:p>
      </dgm:t>
    </dgm:pt>
    <dgm:pt modelId="{4089DF8C-F97B-463A-A974-307DD2AF02F2}" type="parTrans" cxnId="{8DABF58D-4F02-4982-B39B-84C8E71B67B2}">
      <dgm:prSet/>
      <dgm:spPr/>
      <dgm:t>
        <a:bodyPr/>
        <a:lstStyle/>
        <a:p>
          <a:endParaRPr lang="zh-CN" altLang="en-US">
            <a:latin typeface="微软雅黑" panose="020B0503020204020204" pitchFamily="34" charset="-122"/>
            <a:ea typeface="微软雅黑" panose="020B0503020204020204" pitchFamily="34" charset="-122"/>
          </a:endParaRPr>
        </a:p>
      </dgm:t>
    </dgm:pt>
    <dgm:pt modelId="{7ED007EF-7509-4350-B2CE-20DF6AC1941B}" type="sibTrans" cxnId="{8DABF58D-4F02-4982-B39B-84C8E71B67B2}">
      <dgm:prSet/>
      <dgm:spPr/>
      <dgm:t>
        <a:bodyPr/>
        <a:lstStyle/>
        <a:p>
          <a:endParaRPr lang="zh-CN" altLang="en-US">
            <a:latin typeface="微软雅黑" panose="020B0503020204020204" pitchFamily="34" charset="-122"/>
            <a:ea typeface="微软雅黑" panose="020B0503020204020204" pitchFamily="34" charset="-122"/>
          </a:endParaRPr>
        </a:p>
      </dgm:t>
    </dgm:pt>
    <dgm:pt modelId="{24ABFE42-A73E-4D98-A58B-A036827D76B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年度效益奖金</a:t>
          </a:r>
          <a:endParaRPr lang="zh-CN" altLang="en-US" sz="2000" dirty="0">
            <a:latin typeface="微软雅黑" panose="020B0503020204020204" pitchFamily="34" charset="-122"/>
            <a:ea typeface="微软雅黑" panose="020B0503020204020204" pitchFamily="34" charset="-122"/>
          </a:endParaRPr>
        </a:p>
      </dgm:t>
    </dgm:pt>
    <dgm:pt modelId="{E2358A01-5314-4749-BC8F-E8E857318CB1}" type="parTrans" cxnId="{3148E24E-0B90-4715-9653-61A24B9909ED}">
      <dgm:prSet/>
      <dgm:spPr/>
      <dgm:t>
        <a:bodyPr/>
        <a:lstStyle/>
        <a:p>
          <a:endParaRPr lang="zh-CN" altLang="en-US">
            <a:latin typeface="微软雅黑" panose="020B0503020204020204" pitchFamily="34" charset="-122"/>
            <a:ea typeface="微软雅黑" panose="020B0503020204020204" pitchFamily="34" charset="-122"/>
          </a:endParaRPr>
        </a:p>
      </dgm:t>
    </dgm:pt>
    <dgm:pt modelId="{CE1CC2E9-566F-4DAE-976B-EF37BA640AC3}" type="sibTrans" cxnId="{3148E24E-0B90-4715-9653-61A24B9909ED}">
      <dgm:prSet/>
      <dgm:spPr/>
      <dgm:t>
        <a:bodyPr/>
        <a:lstStyle/>
        <a:p>
          <a:endParaRPr lang="zh-CN" altLang="en-US">
            <a:latin typeface="微软雅黑" panose="020B0503020204020204" pitchFamily="34" charset="-122"/>
            <a:ea typeface="微软雅黑" panose="020B0503020204020204" pitchFamily="34" charset="-122"/>
          </a:endParaRPr>
        </a:p>
      </dgm:t>
    </dgm:pt>
    <dgm:pt modelId="{5C95602F-A113-4469-8C65-668C507E7CCA}">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特殊贡献奖金</a:t>
          </a:r>
          <a:endParaRPr lang="zh-CN" altLang="en-US" sz="2000" dirty="0">
            <a:latin typeface="微软雅黑" panose="020B0503020204020204" pitchFamily="34" charset="-122"/>
            <a:ea typeface="微软雅黑" panose="020B0503020204020204" pitchFamily="34" charset="-122"/>
          </a:endParaRPr>
        </a:p>
      </dgm:t>
    </dgm:pt>
    <dgm:pt modelId="{4A538116-0390-4B7F-89A0-2401D46EF21A}" type="parTrans" cxnId="{25D3ED2B-0710-4A2F-B623-1BBE9F8F436B}">
      <dgm:prSet/>
      <dgm:spPr/>
      <dgm:t>
        <a:bodyPr/>
        <a:lstStyle/>
        <a:p>
          <a:endParaRPr lang="zh-CN" altLang="en-US">
            <a:latin typeface="微软雅黑" panose="020B0503020204020204" pitchFamily="34" charset="-122"/>
            <a:ea typeface="微软雅黑" panose="020B0503020204020204" pitchFamily="34" charset="-122"/>
          </a:endParaRPr>
        </a:p>
      </dgm:t>
    </dgm:pt>
    <dgm:pt modelId="{CECE3D7B-BEF5-4338-8C81-DF0289AF2CEE}" type="sibTrans" cxnId="{25D3ED2B-0710-4A2F-B623-1BBE9F8F436B}">
      <dgm:prSet/>
      <dgm:spPr/>
      <dgm:t>
        <a:bodyPr/>
        <a:lstStyle/>
        <a:p>
          <a:endParaRPr lang="zh-CN" altLang="en-US">
            <a:latin typeface="微软雅黑" panose="020B0503020204020204" pitchFamily="34" charset="-122"/>
            <a:ea typeface="微软雅黑" panose="020B0503020204020204" pitchFamily="34" charset="-122"/>
          </a:endParaRPr>
        </a:p>
      </dgm:t>
    </dgm:pt>
    <dgm:pt modelId="{D0114861-44FF-41BA-96D4-FF13115F0D72}" type="pres">
      <dgm:prSet presAssocID="{FFE70FC5-C945-46D8-BA4B-F04FB01000F4}" presName="hierChild1" presStyleCnt="0">
        <dgm:presLayoutVars>
          <dgm:orgChart val="1"/>
          <dgm:chPref val="1"/>
          <dgm:dir/>
          <dgm:animOne val="branch"/>
          <dgm:animLvl val="lvl"/>
          <dgm:resizeHandles/>
        </dgm:presLayoutVars>
      </dgm:prSet>
      <dgm:spPr/>
      <dgm:t>
        <a:bodyPr/>
        <a:lstStyle/>
        <a:p>
          <a:endParaRPr lang="zh-CN" altLang="en-US"/>
        </a:p>
      </dgm:t>
    </dgm:pt>
    <dgm:pt modelId="{3452020F-6814-4DB3-97BC-FB02A7050B6B}" type="pres">
      <dgm:prSet presAssocID="{DB95006D-5AC3-4693-8F61-74AFBD3E8443}" presName="hierRoot1" presStyleCnt="0">
        <dgm:presLayoutVars>
          <dgm:hierBranch val="init"/>
        </dgm:presLayoutVars>
      </dgm:prSet>
      <dgm:spPr/>
    </dgm:pt>
    <dgm:pt modelId="{CBE2092A-1A6B-434B-B03D-3B2C170BD1E7}" type="pres">
      <dgm:prSet presAssocID="{DB95006D-5AC3-4693-8F61-74AFBD3E8443}" presName="rootComposite1" presStyleCnt="0"/>
      <dgm:spPr/>
    </dgm:pt>
    <dgm:pt modelId="{E3D74861-CD59-4A5D-81F7-F2CA3862EC05}" type="pres">
      <dgm:prSet presAssocID="{DB95006D-5AC3-4693-8F61-74AFBD3E8443}" presName="rootText1" presStyleLbl="node0" presStyleIdx="0" presStyleCnt="1">
        <dgm:presLayoutVars>
          <dgm:chPref val="3"/>
        </dgm:presLayoutVars>
      </dgm:prSet>
      <dgm:spPr/>
      <dgm:t>
        <a:bodyPr/>
        <a:lstStyle/>
        <a:p>
          <a:endParaRPr lang="zh-CN" altLang="en-US"/>
        </a:p>
      </dgm:t>
    </dgm:pt>
    <dgm:pt modelId="{3CEB130E-AA78-4B94-89E5-C4989DD36B53}" type="pres">
      <dgm:prSet presAssocID="{DB95006D-5AC3-4693-8F61-74AFBD3E8443}" presName="rootConnector1" presStyleLbl="node1" presStyleIdx="0" presStyleCnt="0"/>
      <dgm:spPr/>
      <dgm:t>
        <a:bodyPr/>
        <a:lstStyle/>
        <a:p>
          <a:endParaRPr lang="zh-CN" altLang="en-US"/>
        </a:p>
      </dgm:t>
    </dgm:pt>
    <dgm:pt modelId="{CE34EF79-DE26-4FDF-81A9-78EBEE6382B1}" type="pres">
      <dgm:prSet presAssocID="{DB95006D-5AC3-4693-8F61-74AFBD3E8443}" presName="hierChild2" presStyleCnt="0"/>
      <dgm:spPr/>
    </dgm:pt>
    <dgm:pt modelId="{5D66F17D-1012-474E-B812-AD5128D853E1}" type="pres">
      <dgm:prSet presAssocID="{792DDBF0-E392-4D35-A21D-9CF69E8ED915}" presName="Name64" presStyleLbl="parChTrans1D2" presStyleIdx="0" presStyleCnt="4"/>
      <dgm:spPr/>
      <dgm:t>
        <a:bodyPr/>
        <a:lstStyle/>
        <a:p>
          <a:endParaRPr lang="zh-CN" altLang="en-US"/>
        </a:p>
      </dgm:t>
    </dgm:pt>
    <dgm:pt modelId="{0C1B4A1C-A4E9-4F7E-A80D-E9D43E8CB802}" type="pres">
      <dgm:prSet presAssocID="{14F9F322-7812-42C9-B6DE-FE0CEF6294CD}" presName="hierRoot2" presStyleCnt="0">
        <dgm:presLayoutVars>
          <dgm:hierBranch val="init"/>
        </dgm:presLayoutVars>
      </dgm:prSet>
      <dgm:spPr/>
    </dgm:pt>
    <dgm:pt modelId="{99DE8A8E-F3CF-4776-B51F-782686E156A0}" type="pres">
      <dgm:prSet presAssocID="{14F9F322-7812-42C9-B6DE-FE0CEF6294CD}" presName="rootComposite" presStyleCnt="0"/>
      <dgm:spPr/>
    </dgm:pt>
    <dgm:pt modelId="{10108689-A98C-40A6-A9F9-9921ECA10891}" type="pres">
      <dgm:prSet presAssocID="{14F9F322-7812-42C9-B6DE-FE0CEF6294CD}" presName="rootText" presStyleLbl="node2" presStyleIdx="0" presStyleCnt="4">
        <dgm:presLayoutVars>
          <dgm:chPref val="3"/>
        </dgm:presLayoutVars>
      </dgm:prSet>
      <dgm:spPr/>
      <dgm:t>
        <a:bodyPr/>
        <a:lstStyle/>
        <a:p>
          <a:endParaRPr lang="zh-CN" altLang="en-US"/>
        </a:p>
      </dgm:t>
    </dgm:pt>
    <dgm:pt modelId="{5FF74B7B-0D1C-436D-8640-2C1F2B0A4313}" type="pres">
      <dgm:prSet presAssocID="{14F9F322-7812-42C9-B6DE-FE0CEF6294CD}" presName="rootConnector" presStyleLbl="node2" presStyleIdx="0" presStyleCnt="4"/>
      <dgm:spPr/>
      <dgm:t>
        <a:bodyPr/>
        <a:lstStyle/>
        <a:p>
          <a:endParaRPr lang="zh-CN" altLang="en-US"/>
        </a:p>
      </dgm:t>
    </dgm:pt>
    <dgm:pt modelId="{09395C68-6E84-42D7-86BF-76E62CD35C5E}" type="pres">
      <dgm:prSet presAssocID="{14F9F322-7812-42C9-B6DE-FE0CEF6294CD}" presName="hierChild4" presStyleCnt="0"/>
      <dgm:spPr/>
    </dgm:pt>
    <dgm:pt modelId="{C18C83DC-D2A9-44DF-9408-8926E4CF8171}" type="pres">
      <dgm:prSet presAssocID="{14F9F322-7812-42C9-B6DE-FE0CEF6294CD}" presName="hierChild5" presStyleCnt="0"/>
      <dgm:spPr/>
    </dgm:pt>
    <dgm:pt modelId="{DD565D58-E5AB-421C-9E7C-474798147BBA}" type="pres">
      <dgm:prSet presAssocID="{D40BC5EA-C869-41C0-BBB8-74EC40993FB6}" presName="Name64" presStyleLbl="parChTrans1D2" presStyleIdx="1" presStyleCnt="4"/>
      <dgm:spPr/>
      <dgm:t>
        <a:bodyPr/>
        <a:lstStyle/>
        <a:p>
          <a:endParaRPr lang="zh-CN" altLang="en-US"/>
        </a:p>
      </dgm:t>
    </dgm:pt>
    <dgm:pt modelId="{D02EF2B7-5506-429D-9060-620D7AEF14DA}" type="pres">
      <dgm:prSet presAssocID="{037A6F16-E331-4476-B3DA-D7383BE44B08}" presName="hierRoot2" presStyleCnt="0">
        <dgm:presLayoutVars>
          <dgm:hierBranch val="init"/>
        </dgm:presLayoutVars>
      </dgm:prSet>
      <dgm:spPr/>
    </dgm:pt>
    <dgm:pt modelId="{430E2EB6-88DC-4943-8A4F-8885DEFDACC5}" type="pres">
      <dgm:prSet presAssocID="{037A6F16-E331-4476-B3DA-D7383BE44B08}" presName="rootComposite" presStyleCnt="0"/>
      <dgm:spPr/>
    </dgm:pt>
    <dgm:pt modelId="{E9E37723-A0EB-4881-9C1F-B778CC0DA59C}" type="pres">
      <dgm:prSet presAssocID="{037A6F16-E331-4476-B3DA-D7383BE44B08}" presName="rootText" presStyleLbl="node2" presStyleIdx="1" presStyleCnt="4">
        <dgm:presLayoutVars>
          <dgm:chPref val="3"/>
        </dgm:presLayoutVars>
      </dgm:prSet>
      <dgm:spPr/>
      <dgm:t>
        <a:bodyPr/>
        <a:lstStyle/>
        <a:p>
          <a:endParaRPr lang="zh-CN" altLang="en-US"/>
        </a:p>
      </dgm:t>
    </dgm:pt>
    <dgm:pt modelId="{4A597468-DDFF-4129-999A-92DD45C553E9}" type="pres">
      <dgm:prSet presAssocID="{037A6F16-E331-4476-B3DA-D7383BE44B08}" presName="rootConnector" presStyleLbl="node2" presStyleIdx="1" presStyleCnt="4"/>
      <dgm:spPr/>
      <dgm:t>
        <a:bodyPr/>
        <a:lstStyle/>
        <a:p>
          <a:endParaRPr lang="zh-CN" altLang="en-US"/>
        </a:p>
      </dgm:t>
    </dgm:pt>
    <dgm:pt modelId="{17F6E925-6559-4785-A897-836FD393143D}" type="pres">
      <dgm:prSet presAssocID="{037A6F16-E331-4476-B3DA-D7383BE44B08}" presName="hierChild4" presStyleCnt="0"/>
      <dgm:spPr/>
    </dgm:pt>
    <dgm:pt modelId="{42AA8CE8-1EBD-455D-85DC-DCD2FB0A20AF}" type="pres">
      <dgm:prSet presAssocID="{4089DF8C-F97B-463A-A974-307DD2AF02F2}" presName="Name64" presStyleLbl="parChTrans1D3" presStyleIdx="0" presStyleCnt="3"/>
      <dgm:spPr/>
      <dgm:t>
        <a:bodyPr/>
        <a:lstStyle/>
        <a:p>
          <a:endParaRPr lang="zh-CN" altLang="en-US"/>
        </a:p>
      </dgm:t>
    </dgm:pt>
    <dgm:pt modelId="{EF8DD4BA-CF64-4D9E-8453-0D6AB164F71A}" type="pres">
      <dgm:prSet presAssocID="{B4D246A1-532A-443B-96DF-75DA60EC112A}" presName="hierRoot2" presStyleCnt="0">
        <dgm:presLayoutVars>
          <dgm:hierBranch val="init"/>
        </dgm:presLayoutVars>
      </dgm:prSet>
      <dgm:spPr/>
    </dgm:pt>
    <dgm:pt modelId="{FDE593D2-45BF-46E4-AE2E-5DB8F4031D54}" type="pres">
      <dgm:prSet presAssocID="{B4D246A1-532A-443B-96DF-75DA60EC112A}" presName="rootComposite" presStyleCnt="0"/>
      <dgm:spPr/>
    </dgm:pt>
    <dgm:pt modelId="{A886551B-AFF8-4C6C-8F17-C9974F86532A}" type="pres">
      <dgm:prSet presAssocID="{B4D246A1-532A-443B-96DF-75DA60EC112A}" presName="rootText" presStyleLbl="node3" presStyleIdx="0" presStyleCnt="3">
        <dgm:presLayoutVars>
          <dgm:chPref val="3"/>
        </dgm:presLayoutVars>
      </dgm:prSet>
      <dgm:spPr/>
      <dgm:t>
        <a:bodyPr/>
        <a:lstStyle/>
        <a:p>
          <a:endParaRPr lang="zh-CN" altLang="en-US"/>
        </a:p>
      </dgm:t>
    </dgm:pt>
    <dgm:pt modelId="{88F4C514-6C58-4522-8F99-D1F575B3E102}" type="pres">
      <dgm:prSet presAssocID="{B4D246A1-532A-443B-96DF-75DA60EC112A}" presName="rootConnector" presStyleLbl="node3" presStyleIdx="0" presStyleCnt="3"/>
      <dgm:spPr/>
      <dgm:t>
        <a:bodyPr/>
        <a:lstStyle/>
        <a:p>
          <a:endParaRPr lang="zh-CN" altLang="en-US"/>
        </a:p>
      </dgm:t>
    </dgm:pt>
    <dgm:pt modelId="{48682F5F-E018-4F69-A6E4-6073AF823D20}" type="pres">
      <dgm:prSet presAssocID="{B4D246A1-532A-443B-96DF-75DA60EC112A}" presName="hierChild4" presStyleCnt="0"/>
      <dgm:spPr/>
    </dgm:pt>
    <dgm:pt modelId="{69B53FCB-FB12-439E-9626-E9850ABC7154}" type="pres">
      <dgm:prSet presAssocID="{B4D246A1-532A-443B-96DF-75DA60EC112A}" presName="hierChild5" presStyleCnt="0"/>
      <dgm:spPr/>
    </dgm:pt>
    <dgm:pt modelId="{F8C7A798-62CF-4A47-80B1-ACA9D8A912DD}" type="pres">
      <dgm:prSet presAssocID="{E2358A01-5314-4749-BC8F-E8E857318CB1}" presName="Name64" presStyleLbl="parChTrans1D3" presStyleIdx="1" presStyleCnt="3"/>
      <dgm:spPr/>
      <dgm:t>
        <a:bodyPr/>
        <a:lstStyle/>
        <a:p>
          <a:endParaRPr lang="zh-CN" altLang="en-US"/>
        </a:p>
      </dgm:t>
    </dgm:pt>
    <dgm:pt modelId="{02E7CC15-63A4-40A3-BD62-53BC400799E9}" type="pres">
      <dgm:prSet presAssocID="{24ABFE42-A73E-4D98-A58B-A036827D76B5}" presName="hierRoot2" presStyleCnt="0">
        <dgm:presLayoutVars>
          <dgm:hierBranch val="init"/>
        </dgm:presLayoutVars>
      </dgm:prSet>
      <dgm:spPr/>
    </dgm:pt>
    <dgm:pt modelId="{87FDFE94-5838-4388-A717-F0A0C04832B7}" type="pres">
      <dgm:prSet presAssocID="{24ABFE42-A73E-4D98-A58B-A036827D76B5}" presName="rootComposite" presStyleCnt="0"/>
      <dgm:spPr/>
    </dgm:pt>
    <dgm:pt modelId="{0E2AFB65-A809-499E-B4AC-6F0DBD26BC1A}" type="pres">
      <dgm:prSet presAssocID="{24ABFE42-A73E-4D98-A58B-A036827D76B5}" presName="rootText" presStyleLbl="node3" presStyleIdx="1" presStyleCnt="3">
        <dgm:presLayoutVars>
          <dgm:chPref val="3"/>
        </dgm:presLayoutVars>
      </dgm:prSet>
      <dgm:spPr/>
      <dgm:t>
        <a:bodyPr/>
        <a:lstStyle/>
        <a:p>
          <a:endParaRPr lang="zh-CN" altLang="en-US"/>
        </a:p>
      </dgm:t>
    </dgm:pt>
    <dgm:pt modelId="{1709B39D-393A-4261-ADE7-0C9A039E8E41}" type="pres">
      <dgm:prSet presAssocID="{24ABFE42-A73E-4D98-A58B-A036827D76B5}" presName="rootConnector" presStyleLbl="node3" presStyleIdx="1" presStyleCnt="3"/>
      <dgm:spPr/>
      <dgm:t>
        <a:bodyPr/>
        <a:lstStyle/>
        <a:p>
          <a:endParaRPr lang="zh-CN" altLang="en-US"/>
        </a:p>
      </dgm:t>
    </dgm:pt>
    <dgm:pt modelId="{331A2205-E838-4A0D-B149-05EEEF32778D}" type="pres">
      <dgm:prSet presAssocID="{24ABFE42-A73E-4D98-A58B-A036827D76B5}" presName="hierChild4" presStyleCnt="0"/>
      <dgm:spPr/>
    </dgm:pt>
    <dgm:pt modelId="{702E38D4-2FBC-4CE8-816E-10D9F4D7B23C}" type="pres">
      <dgm:prSet presAssocID="{24ABFE42-A73E-4D98-A58B-A036827D76B5}" presName="hierChild5" presStyleCnt="0"/>
      <dgm:spPr/>
    </dgm:pt>
    <dgm:pt modelId="{6363D0DC-7913-475C-A330-7B7935A6B0DD}" type="pres">
      <dgm:prSet presAssocID="{4A538116-0390-4B7F-89A0-2401D46EF21A}" presName="Name64" presStyleLbl="parChTrans1D3" presStyleIdx="2" presStyleCnt="3"/>
      <dgm:spPr/>
      <dgm:t>
        <a:bodyPr/>
        <a:lstStyle/>
        <a:p>
          <a:endParaRPr lang="zh-CN" altLang="en-US"/>
        </a:p>
      </dgm:t>
    </dgm:pt>
    <dgm:pt modelId="{5A100C2C-EAC7-4E52-B981-2402ED965C6F}" type="pres">
      <dgm:prSet presAssocID="{5C95602F-A113-4469-8C65-668C507E7CCA}" presName="hierRoot2" presStyleCnt="0">
        <dgm:presLayoutVars>
          <dgm:hierBranch val="init"/>
        </dgm:presLayoutVars>
      </dgm:prSet>
      <dgm:spPr/>
    </dgm:pt>
    <dgm:pt modelId="{56D6BF2C-8E8C-412C-9DCA-9C18FEBDC7E7}" type="pres">
      <dgm:prSet presAssocID="{5C95602F-A113-4469-8C65-668C507E7CCA}" presName="rootComposite" presStyleCnt="0"/>
      <dgm:spPr/>
    </dgm:pt>
    <dgm:pt modelId="{2C6A69C4-90DB-4866-967F-6DB58F0D7710}" type="pres">
      <dgm:prSet presAssocID="{5C95602F-A113-4469-8C65-668C507E7CCA}" presName="rootText" presStyleLbl="node3" presStyleIdx="2" presStyleCnt="3">
        <dgm:presLayoutVars>
          <dgm:chPref val="3"/>
        </dgm:presLayoutVars>
      </dgm:prSet>
      <dgm:spPr/>
      <dgm:t>
        <a:bodyPr/>
        <a:lstStyle/>
        <a:p>
          <a:endParaRPr lang="zh-CN" altLang="en-US"/>
        </a:p>
      </dgm:t>
    </dgm:pt>
    <dgm:pt modelId="{020306EA-3510-4E07-9FFF-D4840AA2CEC1}" type="pres">
      <dgm:prSet presAssocID="{5C95602F-A113-4469-8C65-668C507E7CCA}" presName="rootConnector" presStyleLbl="node3" presStyleIdx="2" presStyleCnt="3"/>
      <dgm:spPr/>
      <dgm:t>
        <a:bodyPr/>
        <a:lstStyle/>
        <a:p>
          <a:endParaRPr lang="zh-CN" altLang="en-US"/>
        </a:p>
      </dgm:t>
    </dgm:pt>
    <dgm:pt modelId="{B22E9358-985E-4D0D-AE7D-DE321E374BB7}" type="pres">
      <dgm:prSet presAssocID="{5C95602F-A113-4469-8C65-668C507E7CCA}" presName="hierChild4" presStyleCnt="0"/>
      <dgm:spPr/>
    </dgm:pt>
    <dgm:pt modelId="{3F72AD54-EE02-40EC-9338-116C063F557C}" type="pres">
      <dgm:prSet presAssocID="{5C95602F-A113-4469-8C65-668C507E7CCA}" presName="hierChild5" presStyleCnt="0"/>
      <dgm:spPr/>
    </dgm:pt>
    <dgm:pt modelId="{27AD4109-6D8F-448F-B2B3-95A3BF817B6A}" type="pres">
      <dgm:prSet presAssocID="{037A6F16-E331-4476-B3DA-D7383BE44B08}" presName="hierChild5" presStyleCnt="0"/>
      <dgm:spPr/>
    </dgm:pt>
    <dgm:pt modelId="{6CE171CE-F7EE-4419-AA46-FEC1FD6F5130}" type="pres">
      <dgm:prSet presAssocID="{BAA65351-9894-415D-A5C0-C43D5870C048}" presName="Name64" presStyleLbl="parChTrans1D2" presStyleIdx="2" presStyleCnt="4"/>
      <dgm:spPr/>
      <dgm:t>
        <a:bodyPr/>
        <a:lstStyle/>
        <a:p>
          <a:endParaRPr lang="zh-CN" altLang="en-US"/>
        </a:p>
      </dgm:t>
    </dgm:pt>
    <dgm:pt modelId="{CC38802A-4D11-44FB-8830-3CFC5F9F82DB}" type="pres">
      <dgm:prSet presAssocID="{9AA2DC5A-0A95-4F86-A1FF-77C976841996}" presName="hierRoot2" presStyleCnt="0">
        <dgm:presLayoutVars>
          <dgm:hierBranch val="init"/>
        </dgm:presLayoutVars>
      </dgm:prSet>
      <dgm:spPr/>
    </dgm:pt>
    <dgm:pt modelId="{34BD1FAD-8E46-4F9B-AFF7-E968C4F58A37}" type="pres">
      <dgm:prSet presAssocID="{9AA2DC5A-0A95-4F86-A1FF-77C976841996}" presName="rootComposite" presStyleCnt="0"/>
      <dgm:spPr/>
    </dgm:pt>
    <dgm:pt modelId="{EA87D09E-D538-4003-979A-82EA6FDB4312}" type="pres">
      <dgm:prSet presAssocID="{9AA2DC5A-0A95-4F86-A1FF-77C976841996}" presName="rootText" presStyleLbl="node2" presStyleIdx="2" presStyleCnt="4">
        <dgm:presLayoutVars>
          <dgm:chPref val="3"/>
        </dgm:presLayoutVars>
      </dgm:prSet>
      <dgm:spPr/>
      <dgm:t>
        <a:bodyPr/>
        <a:lstStyle/>
        <a:p>
          <a:endParaRPr lang="zh-CN" altLang="en-US"/>
        </a:p>
      </dgm:t>
    </dgm:pt>
    <dgm:pt modelId="{B0296D70-8683-4F96-9B98-A9D06C21F811}" type="pres">
      <dgm:prSet presAssocID="{9AA2DC5A-0A95-4F86-A1FF-77C976841996}" presName="rootConnector" presStyleLbl="node2" presStyleIdx="2" presStyleCnt="4"/>
      <dgm:spPr/>
      <dgm:t>
        <a:bodyPr/>
        <a:lstStyle/>
        <a:p>
          <a:endParaRPr lang="zh-CN" altLang="en-US"/>
        </a:p>
      </dgm:t>
    </dgm:pt>
    <dgm:pt modelId="{DF6C222E-21B7-4379-B821-D7F8C04F6B65}" type="pres">
      <dgm:prSet presAssocID="{9AA2DC5A-0A95-4F86-A1FF-77C976841996}" presName="hierChild4" presStyleCnt="0"/>
      <dgm:spPr/>
    </dgm:pt>
    <dgm:pt modelId="{0C65C6CA-F7E3-4B1E-824F-177CB36A35FA}" type="pres">
      <dgm:prSet presAssocID="{9AA2DC5A-0A95-4F86-A1FF-77C976841996}" presName="hierChild5" presStyleCnt="0"/>
      <dgm:spPr/>
    </dgm:pt>
    <dgm:pt modelId="{375F644C-94D0-4BB5-B2CF-9ADC33E84D84}" type="pres">
      <dgm:prSet presAssocID="{B2103449-C19A-4347-870B-987166CD1866}" presName="Name64" presStyleLbl="parChTrans1D2" presStyleIdx="3" presStyleCnt="4"/>
      <dgm:spPr/>
      <dgm:t>
        <a:bodyPr/>
        <a:lstStyle/>
        <a:p>
          <a:endParaRPr lang="zh-CN" altLang="en-US"/>
        </a:p>
      </dgm:t>
    </dgm:pt>
    <dgm:pt modelId="{461C524D-565C-452A-AEAA-B5E24876210A}" type="pres">
      <dgm:prSet presAssocID="{2254F05E-0163-4341-99DC-C54DCD530619}" presName="hierRoot2" presStyleCnt="0">
        <dgm:presLayoutVars>
          <dgm:hierBranch val="init"/>
        </dgm:presLayoutVars>
      </dgm:prSet>
      <dgm:spPr/>
    </dgm:pt>
    <dgm:pt modelId="{842C2504-26DC-40B3-A9B9-1E891C26CB63}" type="pres">
      <dgm:prSet presAssocID="{2254F05E-0163-4341-99DC-C54DCD530619}" presName="rootComposite" presStyleCnt="0"/>
      <dgm:spPr/>
    </dgm:pt>
    <dgm:pt modelId="{2C792E69-61B2-4E74-8DCC-9DB9E5841CF7}" type="pres">
      <dgm:prSet presAssocID="{2254F05E-0163-4341-99DC-C54DCD530619}" presName="rootText" presStyleLbl="node2" presStyleIdx="3" presStyleCnt="4">
        <dgm:presLayoutVars>
          <dgm:chPref val="3"/>
        </dgm:presLayoutVars>
      </dgm:prSet>
      <dgm:spPr/>
      <dgm:t>
        <a:bodyPr/>
        <a:lstStyle/>
        <a:p>
          <a:endParaRPr lang="zh-CN" altLang="en-US"/>
        </a:p>
      </dgm:t>
    </dgm:pt>
    <dgm:pt modelId="{18261BB6-4404-4AB8-B6A3-10ADA8CFC0E2}" type="pres">
      <dgm:prSet presAssocID="{2254F05E-0163-4341-99DC-C54DCD530619}" presName="rootConnector" presStyleLbl="node2" presStyleIdx="3" presStyleCnt="4"/>
      <dgm:spPr/>
      <dgm:t>
        <a:bodyPr/>
        <a:lstStyle/>
        <a:p>
          <a:endParaRPr lang="zh-CN" altLang="en-US"/>
        </a:p>
      </dgm:t>
    </dgm:pt>
    <dgm:pt modelId="{9C47116D-B811-46D8-B888-531C41968EF1}" type="pres">
      <dgm:prSet presAssocID="{2254F05E-0163-4341-99DC-C54DCD530619}" presName="hierChild4" presStyleCnt="0"/>
      <dgm:spPr/>
    </dgm:pt>
    <dgm:pt modelId="{0AEC77B0-D086-4E3D-9B34-FECA2E449649}" type="pres">
      <dgm:prSet presAssocID="{2254F05E-0163-4341-99DC-C54DCD530619}" presName="hierChild5" presStyleCnt="0"/>
      <dgm:spPr/>
    </dgm:pt>
    <dgm:pt modelId="{0556181C-9881-4446-8189-935B3923D9E6}" type="pres">
      <dgm:prSet presAssocID="{DB95006D-5AC3-4693-8F61-74AFBD3E8443}" presName="hierChild3" presStyleCnt="0"/>
      <dgm:spPr/>
    </dgm:pt>
  </dgm:ptLst>
  <dgm:cxnLst>
    <dgm:cxn modelId="{C2FB1785-1786-4013-9E02-1715A07C3687}" srcId="{FFE70FC5-C945-46D8-BA4B-F04FB01000F4}" destId="{DB95006D-5AC3-4693-8F61-74AFBD3E8443}" srcOrd="0" destOrd="0" parTransId="{145F4418-1FDC-4E87-AEA0-6C5042FFE084}" sibTransId="{A095B66F-C14C-4A3A-8D1C-29D5600DF939}"/>
    <dgm:cxn modelId="{B1EF4CF3-DB19-4152-B8F0-F2C4CFC32369}" type="presOf" srcId="{5C95602F-A113-4469-8C65-668C507E7CCA}" destId="{020306EA-3510-4E07-9FFF-D4840AA2CEC1}" srcOrd="1" destOrd="0" presId="urn:microsoft.com/office/officeart/2009/3/layout/HorizontalOrganizationChart"/>
    <dgm:cxn modelId="{7193C483-EE8D-4427-88FF-0D0A9701F041}" type="presOf" srcId="{24ABFE42-A73E-4D98-A58B-A036827D76B5}" destId="{0E2AFB65-A809-499E-B4AC-6F0DBD26BC1A}" srcOrd="0" destOrd="0" presId="urn:microsoft.com/office/officeart/2009/3/layout/HorizontalOrganizationChart"/>
    <dgm:cxn modelId="{8801DEA6-E89D-46EB-9B70-E452B4E3A9DA}" type="presOf" srcId="{037A6F16-E331-4476-B3DA-D7383BE44B08}" destId="{E9E37723-A0EB-4881-9C1F-B778CC0DA59C}" srcOrd="0" destOrd="0" presId="urn:microsoft.com/office/officeart/2009/3/layout/HorizontalOrganizationChart"/>
    <dgm:cxn modelId="{0902332F-4DCE-4C8A-B314-96E3559FE61C}" type="presOf" srcId="{14F9F322-7812-42C9-B6DE-FE0CEF6294CD}" destId="{10108689-A98C-40A6-A9F9-9921ECA10891}" srcOrd="0" destOrd="0" presId="urn:microsoft.com/office/officeart/2009/3/layout/HorizontalOrganizationChart"/>
    <dgm:cxn modelId="{36B8EF4B-5B29-4240-990A-9248FF216E0E}" srcId="{DB95006D-5AC3-4693-8F61-74AFBD3E8443}" destId="{14F9F322-7812-42C9-B6DE-FE0CEF6294CD}" srcOrd="0" destOrd="0" parTransId="{792DDBF0-E392-4D35-A21D-9CF69E8ED915}" sibTransId="{E287F88B-4E65-4156-B607-72F861875F33}"/>
    <dgm:cxn modelId="{B91B0AD9-FFA4-4938-8F8E-6F3523590879}" type="presOf" srcId="{2254F05E-0163-4341-99DC-C54DCD530619}" destId="{2C792E69-61B2-4E74-8DCC-9DB9E5841CF7}" srcOrd="0" destOrd="0" presId="urn:microsoft.com/office/officeart/2009/3/layout/HorizontalOrganizationChart"/>
    <dgm:cxn modelId="{12FCCB44-6005-409A-8B52-8E4AAD27013A}" type="presOf" srcId="{E2358A01-5314-4749-BC8F-E8E857318CB1}" destId="{F8C7A798-62CF-4A47-80B1-ACA9D8A912DD}" srcOrd="0" destOrd="0" presId="urn:microsoft.com/office/officeart/2009/3/layout/HorizontalOrganizationChart"/>
    <dgm:cxn modelId="{25D3ED2B-0710-4A2F-B623-1BBE9F8F436B}" srcId="{037A6F16-E331-4476-B3DA-D7383BE44B08}" destId="{5C95602F-A113-4469-8C65-668C507E7CCA}" srcOrd="2" destOrd="0" parTransId="{4A538116-0390-4B7F-89A0-2401D46EF21A}" sibTransId="{CECE3D7B-BEF5-4338-8C81-DF0289AF2CEE}"/>
    <dgm:cxn modelId="{3B2E86E1-CECC-4A57-99A1-BDF834FDC555}" type="presOf" srcId="{BAA65351-9894-415D-A5C0-C43D5870C048}" destId="{6CE171CE-F7EE-4419-AA46-FEC1FD6F5130}" srcOrd="0" destOrd="0" presId="urn:microsoft.com/office/officeart/2009/3/layout/HorizontalOrganizationChart"/>
    <dgm:cxn modelId="{D824D4C8-5D00-484E-A4A4-30A252C551C6}" type="presOf" srcId="{4089DF8C-F97B-463A-A974-307DD2AF02F2}" destId="{42AA8CE8-1EBD-455D-85DC-DCD2FB0A20AF}" srcOrd="0" destOrd="0" presId="urn:microsoft.com/office/officeart/2009/3/layout/HorizontalOrganizationChart"/>
    <dgm:cxn modelId="{9574CA39-92A2-4435-A11B-B5E15EC709DF}" type="presOf" srcId="{DB95006D-5AC3-4693-8F61-74AFBD3E8443}" destId="{3CEB130E-AA78-4B94-89E5-C4989DD36B53}" srcOrd="1" destOrd="0" presId="urn:microsoft.com/office/officeart/2009/3/layout/HorizontalOrganizationChart"/>
    <dgm:cxn modelId="{2E610098-3B27-4981-B8F4-37FC3DF378DD}" type="presOf" srcId="{DB95006D-5AC3-4693-8F61-74AFBD3E8443}" destId="{E3D74861-CD59-4A5D-81F7-F2CA3862EC05}" srcOrd="0" destOrd="0" presId="urn:microsoft.com/office/officeart/2009/3/layout/HorizontalOrganizationChart"/>
    <dgm:cxn modelId="{6F1BDDD8-5156-4DEF-8798-2FAB54E929C4}" type="presOf" srcId="{D40BC5EA-C869-41C0-BBB8-74EC40993FB6}" destId="{DD565D58-E5AB-421C-9E7C-474798147BBA}" srcOrd="0" destOrd="0" presId="urn:microsoft.com/office/officeart/2009/3/layout/HorizontalOrganizationChart"/>
    <dgm:cxn modelId="{8DABF58D-4F02-4982-B39B-84C8E71B67B2}" srcId="{037A6F16-E331-4476-B3DA-D7383BE44B08}" destId="{B4D246A1-532A-443B-96DF-75DA60EC112A}" srcOrd="0" destOrd="0" parTransId="{4089DF8C-F97B-463A-A974-307DD2AF02F2}" sibTransId="{7ED007EF-7509-4350-B2CE-20DF6AC1941B}"/>
    <dgm:cxn modelId="{3148E24E-0B90-4715-9653-61A24B9909ED}" srcId="{037A6F16-E331-4476-B3DA-D7383BE44B08}" destId="{24ABFE42-A73E-4D98-A58B-A036827D76B5}" srcOrd="1" destOrd="0" parTransId="{E2358A01-5314-4749-BC8F-E8E857318CB1}" sibTransId="{CE1CC2E9-566F-4DAE-976B-EF37BA640AC3}"/>
    <dgm:cxn modelId="{CF131FDE-3613-4F71-B1FD-A2BF72049E67}" type="presOf" srcId="{B2103449-C19A-4347-870B-987166CD1866}" destId="{375F644C-94D0-4BB5-B2CF-9ADC33E84D84}" srcOrd="0" destOrd="0" presId="urn:microsoft.com/office/officeart/2009/3/layout/HorizontalOrganizationChart"/>
    <dgm:cxn modelId="{06075B6D-B0D7-48D7-824C-43B865C3C427}" type="presOf" srcId="{792DDBF0-E392-4D35-A21D-9CF69E8ED915}" destId="{5D66F17D-1012-474E-B812-AD5128D853E1}" srcOrd="0" destOrd="0" presId="urn:microsoft.com/office/officeart/2009/3/layout/HorizontalOrganizationChart"/>
    <dgm:cxn modelId="{6B7E8154-8634-4567-9220-2A8A8B7C97DC}" srcId="{DB95006D-5AC3-4693-8F61-74AFBD3E8443}" destId="{2254F05E-0163-4341-99DC-C54DCD530619}" srcOrd="3" destOrd="0" parTransId="{B2103449-C19A-4347-870B-987166CD1866}" sibTransId="{06CCDAF7-0445-42A1-B158-AA075A08C3B2}"/>
    <dgm:cxn modelId="{0143FA3D-05C9-4938-8D98-5BC6EF2800DB}" srcId="{DB95006D-5AC3-4693-8F61-74AFBD3E8443}" destId="{037A6F16-E331-4476-B3DA-D7383BE44B08}" srcOrd="1" destOrd="0" parTransId="{D40BC5EA-C869-41C0-BBB8-74EC40993FB6}" sibTransId="{FAAAC584-A810-4591-AFD3-465BA0C3091A}"/>
    <dgm:cxn modelId="{789B162B-2C05-4861-B2A4-D54CEC1FE056}" type="presOf" srcId="{24ABFE42-A73E-4D98-A58B-A036827D76B5}" destId="{1709B39D-393A-4261-ADE7-0C9A039E8E41}" srcOrd="1" destOrd="0" presId="urn:microsoft.com/office/officeart/2009/3/layout/HorizontalOrganizationChart"/>
    <dgm:cxn modelId="{DF35AFAD-19CB-4B4A-B491-7C0A22D17CAF}" type="presOf" srcId="{B4D246A1-532A-443B-96DF-75DA60EC112A}" destId="{88F4C514-6C58-4522-8F99-D1F575B3E102}" srcOrd="1" destOrd="0" presId="urn:microsoft.com/office/officeart/2009/3/layout/HorizontalOrganizationChart"/>
    <dgm:cxn modelId="{F51C6052-47BC-48DA-8A5A-1EF2295743EC}" type="presOf" srcId="{14F9F322-7812-42C9-B6DE-FE0CEF6294CD}" destId="{5FF74B7B-0D1C-436D-8640-2C1F2B0A4313}" srcOrd="1" destOrd="0" presId="urn:microsoft.com/office/officeart/2009/3/layout/HorizontalOrganizationChart"/>
    <dgm:cxn modelId="{C0F4F360-ECCB-4BE0-87D3-A2924DF3440B}" type="presOf" srcId="{B4D246A1-532A-443B-96DF-75DA60EC112A}" destId="{A886551B-AFF8-4C6C-8F17-C9974F86532A}" srcOrd="0" destOrd="0" presId="urn:microsoft.com/office/officeart/2009/3/layout/HorizontalOrganizationChart"/>
    <dgm:cxn modelId="{E92BC919-DC0A-4A60-8C1A-2772E422FE30}" type="presOf" srcId="{037A6F16-E331-4476-B3DA-D7383BE44B08}" destId="{4A597468-DDFF-4129-999A-92DD45C553E9}" srcOrd="1" destOrd="0" presId="urn:microsoft.com/office/officeart/2009/3/layout/HorizontalOrganizationChart"/>
    <dgm:cxn modelId="{6B26D050-779B-49FC-9844-ED8C77CF81A6}" type="presOf" srcId="{5C95602F-A113-4469-8C65-668C507E7CCA}" destId="{2C6A69C4-90DB-4866-967F-6DB58F0D7710}" srcOrd="0" destOrd="0" presId="urn:microsoft.com/office/officeart/2009/3/layout/HorizontalOrganizationChart"/>
    <dgm:cxn modelId="{8A211C0A-85A9-4ADD-85AE-1E912536BF42}" type="presOf" srcId="{9AA2DC5A-0A95-4F86-A1FF-77C976841996}" destId="{B0296D70-8683-4F96-9B98-A9D06C21F811}" srcOrd="1" destOrd="0" presId="urn:microsoft.com/office/officeart/2009/3/layout/HorizontalOrganizationChart"/>
    <dgm:cxn modelId="{9E4C60F6-39FF-43A2-8BE8-F39BBAAE67BC}" type="presOf" srcId="{9AA2DC5A-0A95-4F86-A1FF-77C976841996}" destId="{EA87D09E-D538-4003-979A-82EA6FDB4312}" srcOrd="0" destOrd="0" presId="urn:microsoft.com/office/officeart/2009/3/layout/HorizontalOrganizationChart"/>
    <dgm:cxn modelId="{628AE46F-1EA5-4A3A-AE2A-569B6004CBE7}" type="presOf" srcId="{4A538116-0390-4B7F-89A0-2401D46EF21A}" destId="{6363D0DC-7913-475C-A330-7B7935A6B0DD}" srcOrd="0" destOrd="0" presId="urn:microsoft.com/office/officeart/2009/3/layout/HorizontalOrganizationChart"/>
    <dgm:cxn modelId="{E87C7D18-2D26-4368-9FD6-6F4E5D3DEC7A}" srcId="{DB95006D-5AC3-4693-8F61-74AFBD3E8443}" destId="{9AA2DC5A-0A95-4F86-A1FF-77C976841996}" srcOrd="2" destOrd="0" parTransId="{BAA65351-9894-415D-A5C0-C43D5870C048}" sibTransId="{7C24F50F-8F5F-46FB-9AA3-7C4A6DA3FBB6}"/>
    <dgm:cxn modelId="{243CD166-B0BD-4ED4-8D8D-2CFF0A711274}" type="presOf" srcId="{FFE70FC5-C945-46D8-BA4B-F04FB01000F4}" destId="{D0114861-44FF-41BA-96D4-FF13115F0D72}" srcOrd="0" destOrd="0" presId="urn:microsoft.com/office/officeart/2009/3/layout/HorizontalOrganizationChart"/>
    <dgm:cxn modelId="{50DFB89E-5C41-47D3-84D9-D825960469A0}" type="presOf" srcId="{2254F05E-0163-4341-99DC-C54DCD530619}" destId="{18261BB6-4404-4AB8-B6A3-10ADA8CFC0E2}" srcOrd="1" destOrd="0" presId="urn:microsoft.com/office/officeart/2009/3/layout/HorizontalOrganizationChart"/>
    <dgm:cxn modelId="{D9F71ADE-257D-4F79-94EA-8326BA67C054}" type="presParOf" srcId="{D0114861-44FF-41BA-96D4-FF13115F0D72}" destId="{3452020F-6814-4DB3-97BC-FB02A7050B6B}" srcOrd="0" destOrd="0" presId="urn:microsoft.com/office/officeart/2009/3/layout/HorizontalOrganizationChart"/>
    <dgm:cxn modelId="{3F588B7A-5C18-4EE3-A78A-590B891DBCD9}" type="presParOf" srcId="{3452020F-6814-4DB3-97BC-FB02A7050B6B}" destId="{CBE2092A-1A6B-434B-B03D-3B2C170BD1E7}" srcOrd="0" destOrd="0" presId="urn:microsoft.com/office/officeart/2009/3/layout/HorizontalOrganizationChart"/>
    <dgm:cxn modelId="{DC5EE1EA-4254-49C6-AFC3-A148FA5A27F2}" type="presParOf" srcId="{CBE2092A-1A6B-434B-B03D-3B2C170BD1E7}" destId="{E3D74861-CD59-4A5D-81F7-F2CA3862EC05}" srcOrd="0" destOrd="0" presId="urn:microsoft.com/office/officeart/2009/3/layout/HorizontalOrganizationChart"/>
    <dgm:cxn modelId="{F5E64715-2F12-4E61-8DEE-31D19278452B}" type="presParOf" srcId="{CBE2092A-1A6B-434B-B03D-3B2C170BD1E7}" destId="{3CEB130E-AA78-4B94-89E5-C4989DD36B53}" srcOrd="1" destOrd="0" presId="urn:microsoft.com/office/officeart/2009/3/layout/HorizontalOrganizationChart"/>
    <dgm:cxn modelId="{3F733BCA-CEBA-4A73-9B3F-C5E213DB122C}" type="presParOf" srcId="{3452020F-6814-4DB3-97BC-FB02A7050B6B}" destId="{CE34EF79-DE26-4FDF-81A9-78EBEE6382B1}" srcOrd="1" destOrd="0" presId="urn:microsoft.com/office/officeart/2009/3/layout/HorizontalOrganizationChart"/>
    <dgm:cxn modelId="{9816F98A-F95A-49B7-9891-9B87098B3938}" type="presParOf" srcId="{CE34EF79-DE26-4FDF-81A9-78EBEE6382B1}" destId="{5D66F17D-1012-474E-B812-AD5128D853E1}" srcOrd="0" destOrd="0" presId="urn:microsoft.com/office/officeart/2009/3/layout/HorizontalOrganizationChart"/>
    <dgm:cxn modelId="{8B2065B8-02B7-4901-B494-431432F65F8B}" type="presParOf" srcId="{CE34EF79-DE26-4FDF-81A9-78EBEE6382B1}" destId="{0C1B4A1C-A4E9-4F7E-A80D-E9D43E8CB802}" srcOrd="1" destOrd="0" presId="urn:microsoft.com/office/officeart/2009/3/layout/HorizontalOrganizationChart"/>
    <dgm:cxn modelId="{25542A3C-40EB-4F7B-92A7-FFDF0B0D5D75}" type="presParOf" srcId="{0C1B4A1C-A4E9-4F7E-A80D-E9D43E8CB802}" destId="{99DE8A8E-F3CF-4776-B51F-782686E156A0}" srcOrd="0" destOrd="0" presId="urn:microsoft.com/office/officeart/2009/3/layout/HorizontalOrganizationChart"/>
    <dgm:cxn modelId="{94AA7A9F-613C-400C-BEA0-35FCCDCFCE7C}" type="presParOf" srcId="{99DE8A8E-F3CF-4776-B51F-782686E156A0}" destId="{10108689-A98C-40A6-A9F9-9921ECA10891}" srcOrd="0" destOrd="0" presId="urn:microsoft.com/office/officeart/2009/3/layout/HorizontalOrganizationChart"/>
    <dgm:cxn modelId="{0022D609-DB64-4362-A0D8-5049C2644D83}" type="presParOf" srcId="{99DE8A8E-F3CF-4776-B51F-782686E156A0}" destId="{5FF74B7B-0D1C-436D-8640-2C1F2B0A4313}" srcOrd="1" destOrd="0" presId="urn:microsoft.com/office/officeart/2009/3/layout/HorizontalOrganizationChart"/>
    <dgm:cxn modelId="{1EC3551E-6081-48C7-8037-87CE9E455634}" type="presParOf" srcId="{0C1B4A1C-A4E9-4F7E-A80D-E9D43E8CB802}" destId="{09395C68-6E84-42D7-86BF-76E62CD35C5E}" srcOrd="1" destOrd="0" presId="urn:microsoft.com/office/officeart/2009/3/layout/HorizontalOrganizationChart"/>
    <dgm:cxn modelId="{65B5417A-733D-4662-B3E6-8645D94C6484}" type="presParOf" srcId="{0C1B4A1C-A4E9-4F7E-A80D-E9D43E8CB802}" destId="{C18C83DC-D2A9-44DF-9408-8926E4CF8171}" srcOrd="2" destOrd="0" presId="urn:microsoft.com/office/officeart/2009/3/layout/HorizontalOrganizationChart"/>
    <dgm:cxn modelId="{1C46AA74-205E-4B6E-98D7-A642488046AF}" type="presParOf" srcId="{CE34EF79-DE26-4FDF-81A9-78EBEE6382B1}" destId="{DD565D58-E5AB-421C-9E7C-474798147BBA}" srcOrd="2" destOrd="0" presId="urn:microsoft.com/office/officeart/2009/3/layout/HorizontalOrganizationChart"/>
    <dgm:cxn modelId="{06AF2E49-D0ED-4AED-B2DB-8E58E7079787}" type="presParOf" srcId="{CE34EF79-DE26-4FDF-81A9-78EBEE6382B1}" destId="{D02EF2B7-5506-429D-9060-620D7AEF14DA}" srcOrd="3" destOrd="0" presId="urn:microsoft.com/office/officeart/2009/3/layout/HorizontalOrganizationChart"/>
    <dgm:cxn modelId="{F4DA2CE6-A5C7-44A7-AF4C-29A1EABCD664}" type="presParOf" srcId="{D02EF2B7-5506-429D-9060-620D7AEF14DA}" destId="{430E2EB6-88DC-4943-8A4F-8885DEFDACC5}" srcOrd="0" destOrd="0" presId="urn:microsoft.com/office/officeart/2009/3/layout/HorizontalOrganizationChart"/>
    <dgm:cxn modelId="{94A74521-9A7C-41EB-BF3C-D4831AB7C1F0}" type="presParOf" srcId="{430E2EB6-88DC-4943-8A4F-8885DEFDACC5}" destId="{E9E37723-A0EB-4881-9C1F-B778CC0DA59C}" srcOrd="0" destOrd="0" presId="urn:microsoft.com/office/officeart/2009/3/layout/HorizontalOrganizationChart"/>
    <dgm:cxn modelId="{3420D554-75B3-4733-BD5E-8230000965F8}" type="presParOf" srcId="{430E2EB6-88DC-4943-8A4F-8885DEFDACC5}" destId="{4A597468-DDFF-4129-999A-92DD45C553E9}" srcOrd="1" destOrd="0" presId="urn:microsoft.com/office/officeart/2009/3/layout/HorizontalOrganizationChart"/>
    <dgm:cxn modelId="{B87ECD31-A924-425D-82A4-F3B8A6E82160}" type="presParOf" srcId="{D02EF2B7-5506-429D-9060-620D7AEF14DA}" destId="{17F6E925-6559-4785-A897-836FD393143D}" srcOrd="1" destOrd="0" presId="urn:microsoft.com/office/officeart/2009/3/layout/HorizontalOrganizationChart"/>
    <dgm:cxn modelId="{510C48CA-731C-4054-B05E-5F2AC697FC83}" type="presParOf" srcId="{17F6E925-6559-4785-A897-836FD393143D}" destId="{42AA8CE8-1EBD-455D-85DC-DCD2FB0A20AF}" srcOrd="0" destOrd="0" presId="urn:microsoft.com/office/officeart/2009/3/layout/HorizontalOrganizationChart"/>
    <dgm:cxn modelId="{EAB73A1A-8994-4D35-90AF-051F328F5DF1}" type="presParOf" srcId="{17F6E925-6559-4785-A897-836FD393143D}" destId="{EF8DD4BA-CF64-4D9E-8453-0D6AB164F71A}" srcOrd="1" destOrd="0" presId="urn:microsoft.com/office/officeart/2009/3/layout/HorizontalOrganizationChart"/>
    <dgm:cxn modelId="{48ECE9E6-B252-49C9-8755-FD9327CAFC20}" type="presParOf" srcId="{EF8DD4BA-CF64-4D9E-8453-0D6AB164F71A}" destId="{FDE593D2-45BF-46E4-AE2E-5DB8F4031D54}" srcOrd="0" destOrd="0" presId="urn:microsoft.com/office/officeart/2009/3/layout/HorizontalOrganizationChart"/>
    <dgm:cxn modelId="{81D2C024-94E3-4687-BAAF-40A80C8115F3}" type="presParOf" srcId="{FDE593D2-45BF-46E4-AE2E-5DB8F4031D54}" destId="{A886551B-AFF8-4C6C-8F17-C9974F86532A}" srcOrd="0" destOrd="0" presId="urn:microsoft.com/office/officeart/2009/3/layout/HorizontalOrganizationChart"/>
    <dgm:cxn modelId="{A08E03C8-32D2-4F21-A4CF-40CA4631FAD1}" type="presParOf" srcId="{FDE593D2-45BF-46E4-AE2E-5DB8F4031D54}" destId="{88F4C514-6C58-4522-8F99-D1F575B3E102}" srcOrd="1" destOrd="0" presId="urn:microsoft.com/office/officeart/2009/3/layout/HorizontalOrganizationChart"/>
    <dgm:cxn modelId="{6132707C-30FF-4101-B73C-7CD0DE05FFB1}" type="presParOf" srcId="{EF8DD4BA-CF64-4D9E-8453-0D6AB164F71A}" destId="{48682F5F-E018-4F69-A6E4-6073AF823D20}" srcOrd="1" destOrd="0" presId="urn:microsoft.com/office/officeart/2009/3/layout/HorizontalOrganizationChart"/>
    <dgm:cxn modelId="{70162C44-83C0-4BC8-8AD4-AC81172D9517}" type="presParOf" srcId="{EF8DD4BA-CF64-4D9E-8453-0D6AB164F71A}" destId="{69B53FCB-FB12-439E-9626-E9850ABC7154}" srcOrd="2" destOrd="0" presId="urn:microsoft.com/office/officeart/2009/3/layout/HorizontalOrganizationChart"/>
    <dgm:cxn modelId="{4AAE7284-DDC7-40F4-9AF4-BFDDA1D58239}" type="presParOf" srcId="{17F6E925-6559-4785-A897-836FD393143D}" destId="{F8C7A798-62CF-4A47-80B1-ACA9D8A912DD}" srcOrd="2" destOrd="0" presId="urn:microsoft.com/office/officeart/2009/3/layout/HorizontalOrganizationChart"/>
    <dgm:cxn modelId="{FA91A0EC-2ADB-4110-8975-A4DC33D41E8E}" type="presParOf" srcId="{17F6E925-6559-4785-A897-836FD393143D}" destId="{02E7CC15-63A4-40A3-BD62-53BC400799E9}" srcOrd="3" destOrd="0" presId="urn:microsoft.com/office/officeart/2009/3/layout/HorizontalOrganizationChart"/>
    <dgm:cxn modelId="{B2D0E6C2-B0BC-47F5-98EF-49A661A10D0D}" type="presParOf" srcId="{02E7CC15-63A4-40A3-BD62-53BC400799E9}" destId="{87FDFE94-5838-4388-A717-F0A0C04832B7}" srcOrd="0" destOrd="0" presId="urn:microsoft.com/office/officeart/2009/3/layout/HorizontalOrganizationChart"/>
    <dgm:cxn modelId="{8F230B6D-0433-4C10-81C7-E34C7DE637EF}" type="presParOf" srcId="{87FDFE94-5838-4388-A717-F0A0C04832B7}" destId="{0E2AFB65-A809-499E-B4AC-6F0DBD26BC1A}" srcOrd="0" destOrd="0" presId="urn:microsoft.com/office/officeart/2009/3/layout/HorizontalOrganizationChart"/>
    <dgm:cxn modelId="{7D6E2E19-E413-4DDC-9F2E-45C35169B9BC}" type="presParOf" srcId="{87FDFE94-5838-4388-A717-F0A0C04832B7}" destId="{1709B39D-393A-4261-ADE7-0C9A039E8E41}" srcOrd="1" destOrd="0" presId="urn:microsoft.com/office/officeart/2009/3/layout/HorizontalOrganizationChart"/>
    <dgm:cxn modelId="{BFFDDB0C-954E-4DA7-9578-6E8C579037FC}" type="presParOf" srcId="{02E7CC15-63A4-40A3-BD62-53BC400799E9}" destId="{331A2205-E838-4A0D-B149-05EEEF32778D}" srcOrd="1" destOrd="0" presId="urn:microsoft.com/office/officeart/2009/3/layout/HorizontalOrganizationChart"/>
    <dgm:cxn modelId="{6D7BA708-C22A-4B1D-B985-E738230CC52A}" type="presParOf" srcId="{02E7CC15-63A4-40A3-BD62-53BC400799E9}" destId="{702E38D4-2FBC-4CE8-816E-10D9F4D7B23C}" srcOrd="2" destOrd="0" presId="urn:microsoft.com/office/officeart/2009/3/layout/HorizontalOrganizationChart"/>
    <dgm:cxn modelId="{23F73D98-DCA4-41E6-831F-36BEBDB3ECD4}" type="presParOf" srcId="{17F6E925-6559-4785-A897-836FD393143D}" destId="{6363D0DC-7913-475C-A330-7B7935A6B0DD}" srcOrd="4" destOrd="0" presId="urn:microsoft.com/office/officeart/2009/3/layout/HorizontalOrganizationChart"/>
    <dgm:cxn modelId="{D3979EAE-4657-46E9-8F2E-91A20034DFEF}" type="presParOf" srcId="{17F6E925-6559-4785-A897-836FD393143D}" destId="{5A100C2C-EAC7-4E52-B981-2402ED965C6F}" srcOrd="5" destOrd="0" presId="urn:microsoft.com/office/officeart/2009/3/layout/HorizontalOrganizationChart"/>
    <dgm:cxn modelId="{E614E6BD-BF38-49B3-9CDA-69D7F165B287}" type="presParOf" srcId="{5A100C2C-EAC7-4E52-B981-2402ED965C6F}" destId="{56D6BF2C-8E8C-412C-9DCA-9C18FEBDC7E7}" srcOrd="0" destOrd="0" presId="urn:microsoft.com/office/officeart/2009/3/layout/HorizontalOrganizationChart"/>
    <dgm:cxn modelId="{4F7EE2D2-C277-42F8-BC81-972515512118}" type="presParOf" srcId="{56D6BF2C-8E8C-412C-9DCA-9C18FEBDC7E7}" destId="{2C6A69C4-90DB-4866-967F-6DB58F0D7710}" srcOrd="0" destOrd="0" presId="urn:microsoft.com/office/officeart/2009/3/layout/HorizontalOrganizationChart"/>
    <dgm:cxn modelId="{3F851DE9-9EEE-4246-8CBD-87EAE6AD895D}" type="presParOf" srcId="{56D6BF2C-8E8C-412C-9DCA-9C18FEBDC7E7}" destId="{020306EA-3510-4E07-9FFF-D4840AA2CEC1}" srcOrd="1" destOrd="0" presId="urn:microsoft.com/office/officeart/2009/3/layout/HorizontalOrganizationChart"/>
    <dgm:cxn modelId="{F6C45ABE-746C-4A36-88C0-CD7DA622F459}" type="presParOf" srcId="{5A100C2C-EAC7-4E52-B981-2402ED965C6F}" destId="{B22E9358-985E-4D0D-AE7D-DE321E374BB7}" srcOrd="1" destOrd="0" presId="urn:microsoft.com/office/officeart/2009/3/layout/HorizontalOrganizationChart"/>
    <dgm:cxn modelId="{52A7C917-9955-4C3F-839D-C66C355FF5EC}" type="presParOf" srcId="{5A100C2C-EAC7-4E52-B981-2402ED965C6F}" destId="{3F72AD54-EE02-40EC-9338-116C063F557C}" srcOrd="2" destOrd="0" presId="urn:microsoft.com/office/officeart/2009/3/layout/HorizontalOrganizationChart"/>
    <dgm:cxn modelId="{2A19A1C4-0CBC-4236-A277-AE975C853A56}" type="presParOf" srcId="{D02EF2B7-5506-429D-9060-620D7AEF14DA}" destId="{27AD4109-6D8F-448F-B2B3-95A3BF817B6A}" srcOrd="2" destOrd="0" presId="urn:microsoft.com/office/officeart/2009/3/layout/HorizontalOrganizationChart"/>
    <dgm:cxn modelId="{B77FFA71-55D4-4EF1-9175-517C4CDCF3CA}" type="presParOf" srcId="{CE34EF79-DE26-4FDF-81A9-78EBEE6382B1}" destId="{6CE171CE-F7EE-4419-AA46-FEC1FD6F5130}" srcOrd="4" destOrd="0" presId="urn:microsoft.com/office/officeart/2009/3/layout/HorizontalOrganizationChart"/>
    <dgm:cxn modelId="{46E73693-FD8F-4B13-BF6B-30B29016E0E4}" type="presParOf" srcId="{CE34EF79-DE26-4FDF-81A9-78EBEE6382B1}" destId="{CC38802A-4D11-44FB-8830-3CFC5F9F82DB}" srcOrd="5" destOrd="0" presId="urn:microsoft.com/office/officeart/2009/3/layout/HorizontalOrganizationChart"/>
    <dgm:cxn modelId="{B759F5CF-B0C3-464B-A50D-892CA0609872}" type="presParOf" srcId="{CC38802A-4D11-44FB-8830-3CFC5F9F82DB}" destId="{34BD1FAD-8E46-4F9B-AFF7-E968C4F58A37}" srcOrd="0" destOrd="0" presId="urn:microsoft.com/office/officeart/2009/3/layout/HorizontalOrganizationChart"/>
    <dgm:cxn modelId="{876E2CB6-843F-4B8F-9E20-2E87FD82C2D6}" type="presParOf" srcId="{34BD1FAD-8E46-4F9B-AFF7-E968C4F58A37}" destId="{EA87D09E-D538-4003-979A-82EA6FDB4312}" srcOrd="0" destOrd="0" presId="urn:microsoft.com/office/officeart/2009/3/layout/HorizontalOrganizationChart"/>
    <dgm:cxn modelId="{9975EA35-4002-45A6-814A-35B5F3D2E6E9}" type="presParOf" srcId="{34BD1FAD-8E46-4F9B-AFF7-E968C4F58A37}" destId="{B0296D70-8683-4F96-9B98-A9D06C21F811}" srcOrd="1" destOrd="0" presId="urn:microsoft.com/office/officeart/2009/3/layout/HorizontalOrganizationChart"/>
    <dgm:cxn modelId="{D70FC54A-C9F7-489D-983E-9079A35CAB4B}" type="presParOf" srcId="{CC38802A-4D11-44FB-8830-3CFC5F9F82DB}" destId="{DF6C222E-21B7-4379-B821-D7F8C04F6B65}" srcOrd="1" destOrd="0" presId="urn:microsoft.com/office/officeart/2009/3/layout/HorizontalOrganizationChart"/>
    <dgm:cxn modelId="{1804B534-9E97-4EAA-8D97-A1DF883F9650}" type="presParOf" srcId="{CC38802A-4D11-44FB-8830-3CFC5F9F82DB}" destId="{0C65C6CA-F7E3-4B1E-824F-177CB36A35FA}" srcOrd="2" destOrd="0" presId="urn:microsoft.com/office/officeart/2009/3/layout/HorizontalOrganizationChart"/>
    <dgm:cxn modelId="{40338127-1CFD-49F6-93CB-835D41C9C53B}" type="presParOf" srcId="{CE34EF79-DE26-4FDF-81A9-78EBEE6382B1}" destId="{375F644C-94D0-4BB5-B2CF-9ADC33E84D84}" srcOrd="6" destOrd="0" presId="urn:microsoft.com/office/officeart/2009/3/layout/HorizontalOrganizationChart"/>
    <dgm:cxn modelId="{DDADB94C-5FD7-47ED-AE5D-34F9D2F82C7B}" type="presParOf" srcId="{CE34EF79-DE26-4FDF-81A9-78EBEE6382B1}" destId="{461C524D-565C-452A-AEAA-B5E24876210A}" srcOrd="7" destOrd="0" presId="urn:microsoft.com/office/officeart/2009/3/layout/HorizontalOrganizationChart"/>
    <dgm:cxn modelId="{059708A7-DF60-41F6-9552-69D328E21EB7}" type="presParOf" srcId="{461C524D-565C-452A-AEAA-B5E24876210A}" destId="{842C2504-26DC-40B3-A9B9-1E891C26CB63}" srcOrd="0" destOrd="0" presId="urn:microsoft.com/office/officeart/2009/3/layout/HorizontalOrganizationChart"/>
    <dgm:cxn modelId="{5A69D3CE-56F0-4638-ACAC-F4F60D08DB4C}" type="presParOf" srcId="{842C2504-26DC-40B3-A9B9-1E891C26CB63}" destId="{2C792E69-61B2-4E74-8DCC-9DB9E5841CF7}" srcOrd="0" destOrd="0" presId="urn:microsoft.com/office/officeart/2009/3/layout/HorizontalOrganizationChart"/>
    <dgm:cxn modelId="{2D235E9C-80FC-4934-8F1E-80EBDF2DD87A}" type="presParOf" srcId="{842C2504-26DC-40B3-A9B9-1E891C26CB63}" destId="{18261BB6-4404-4AB8-B6A3-10ADA8CFC0E2}" srcOrd="1" destOrd="0" presId="urn:microsoft.com/office/officeart/2009/3/layout/HorizontalOrganizationChart"/>
    <dgm:cxn modelId="{627E6155-D909-4D9E-8917-301E22AA0272}" type="presParOf" srcId="{461C524D-565C-452A-AEAA-B5E24876210A}" destId="{9C47116D-B811-46D8-B888-531C41968EF1}" srcOrd="1" destOrd="0" presId="urn:microsoft.com/office/officeart/2009/3/layout/HorizontalOrganizationChart"/>
    <dgm:cxn modelId="{4C2931CB-7015-4D70-A5AF-6C4C59235E6A}" type="presParOf" srcId="{461C524D-565C-452A-AEAA-B5E24876210A}" destId="{0AEC77B0-D086-4E3D-9B34-FECA2E449649}" srcOrd="2" destOrd="0" presId="urn:microsoft.com/office/officeart/2009/3/layout/HorizontalOrganizationChart"/>
    <dgm:cxn modelId="{41A3B629-8938-4DBA-88BF-196E8F2EA1B5}" type="presParOf" srcId="{3452020F-6814-4DB3-97BC-FB02A7050B6B}" destId="{0556181C-9881-4446-8189-935B3923D9E6}"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EFDC54-9132-480E-B148-4D2B196719F5}" type="doc">
      <dgm:prSet loTypeId="urn:microsoft.com/office/officeart/2009/3/layout/CircleRelationship" loCatId="relationship" qsTypeId="urn:microsoft.com/office/officeart/2005/8/quickstyle/simple1" qsCatId="simple" csTypeId="urn:microsoft.com/office/officeart/2005/8/colors/colorful1" csCatId="colorful" phldr="1"/>
      <dgm:spPr/>
      <dgm:t>
        <a:bodyPr/>
        <a:lstStyle/>
        <a:p>
          <a:endParaRPr lang="zh-CN" altLang="en-US"/>
        </a:p>
      </dgm:t>
    </dgm:pt>
    <dgm:pt modelId="{2DAEC6EE-4258-4AC9-B418-50B4EE785108}">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社会保险意外保险</a:t>
          </a:r>
          <a:endParaRPr lang="zh-CN" altLang="en-US" sz="1400" dirty="0">
            <a:latin typeface="微软雅黑" panose="020B0503020204020204" pitchFamily="34" charset="-122"/>
            <a:ea typeface="微软雅黑" panose="020B0503020204020204" pitchFamily="34" charset="-122"/>
          </a:endParaRPr>
        </a:p>
      </dgm:t>
    </dgm:pt>
    <dgm:pt modelId="{1C6DBD56-F506-4F63-8287-210EF15D89B0}" type="parTrans" cxnId="{4B68D8EE-4A95-4E16-9433-E9486D2BB007}">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90D0C83-BFB7-4925-BB9C-FBE05822DBAF}" type="sibTrans" cxnId="{4B68D8EE-4A95-4E16-9433-E9486D2BB007}">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F3F3F590-C57B-42E9-AFBD-4BCFB5BE615B}">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过节费  通讯费</a:t>
          </a:r>
          <a:endParaRPr lang="zh-CN" altLang="en-US" sz="1400" dirty="0">
            <a:latin typeface="微软雅黑" panose="020B0503020204020204" pitchFamily="34" charset="-122"/>
            <a:ea typeface="微软雅黑" panose="020B0503020204020204" pitchFamily="34" charset="-122"/>
          </a:endParaRPr>
        </a:p>
      </dgm:t>
    </dgm:pt>
    <dgm:pt modelId="{B81D03EB-8C29-4A37-A980-79A8B711A291}" type="parTrans" cxnId="{B9466391-B43B-44F7-8818-0AA617CE815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B0FA1297-A4F7-4479-8AA2-66617AEE33BD}" type="sibTrans" cxnId="{B9466391-B43B-44F7-8818-0AA617CE815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BFC4F6E-9FC9-4D60-A649-0217E0581A4D}">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生日活动部门活动</a:t>
          </a:r>
          <a:endParaRPr lang="zh-CN" altLang="en-US" sz="1400" dirty="0">
            <a:latin typeface="微软雅黑" panose="020B0503020204020204" pitchFamily="34" charset="-122"/>
            <a:ea typeface="微软雅黑" panose="020B0503020204020204" pitchFamily="34" charset="-122"/>
          </a:endParaRPr>
        </a:p>
      </dgm:t>
    </dgm:pt>
    <dgm:pt modelId="{90078859-2C0C-4032-8285-42B3D3CDAC5E}" type="parTrans" cxnId="{8E77ECDE-BA88-457D-BF0E-E2EF14D909C2}">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E83DA2E-0870-4D8E-BD8B-1618C656D48B}" type="sibTrans" cxnId="{8E77ECDE-BA88-457D-BF0E-E2EF14D909C2}">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A469EDA-EE16-4B8B-8DCC-1E09C7E28B48}">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年度体检</a:t>
          </a:r>
          <a:endParaRPr lang="zh-CN" altLang="en-US" sz="1400" dirty="0">
            <a:latin typeface="微软雅黑" panose="020B0503020204020204" pitchFamily="34" charset="-122"/>
            <a:ea typeface="微软雅黑" panose="020B0503020204020204" pitchFamily="34" charset="-122"/>
          </a:endParaRPr>
        </a:p>
      </dgm:t>
    </dgm:pt>
    <dgm:pt modelId="{0C3AAE17-C63D-44E7-A458-6C6562CB5A24}" type="parTrans" cxnId="{86687B6A-3BD5-4103-B3E0-470D3EF72F88}">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00BE053-5F57-46F8-AF4A-53C8C635B117}" type="sibTrans" cxnId="{86687B6A-3BD5-4103-B3E0-470D3EF72F88}">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2E875C6C-EE31-43F2-B7FB-C59CEB1AACE8}">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户口调动</a:t>
          </a:r>
          <a:endParaRPr lang="zh-CN" altLang="en-US" sz="1400" dirty="0">
            <a:latin typeface="微软雅黑" panose="020B0503020204020204" pitchFamily="34" charset="-122"/>
            <a:ea typeface="微软雅黑" panose="020B0503020204020204" pitchFamily="34" charset="-122"/>
          </a:endParaRPr>
        </a:p>
      </dgm:t>
    </dgm:pt>
    <dgm:pt modelId="{F515780A-D78D-49D0-B768-081A9F2F92A2}" type="parTrans" cxnId="{D502BAE1-669D-4125-8040-9D5789ED7E60}">
      <dgm:prSet/>
      <dgm:spPr/>
      <dgm:t>
        <a:bodyPr/>
        <a:lstStyle/>
        <a:p>
          <a:endParaRPr lang="zh-CN" altLang="en-US" sz="1600"/>
        </a:p>
      </dgm:t>
    </dgm:pt>
    <dgm:pt modelId="{E5A01FD1-8503-426C-871E-A5311EE45663}" type="sibTrans" cxnId="{D502BAE1-669D-4125-8040-9D5789ED7E60}">
      <dgm:prSet/>
      <dgm:spPr/>
      <dgm:t>
        <a:bodyPr/>
        <a:lstStyle/>
        <a:p>
          <a:endParaRPr lang="zh-CN" altLang="en-US" sz="1600"/>
        </a:p>
      </dgm:t>
    </dgm:pt>
    <dgm:pt modelId="{9C925148-55C1-49F1-A5E1-2D7DB42BC151}">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员工福利</a:t>
          </a:r>
          <a:endParaRPr lang="zh-CN" altLang="en-US" sz="1400" dirty="0">
            <a:latin typeface="微软雅黑" panose="020B0503020204020204" pitchFamily="34" charset="-122"/>
            <a:ea typeface="微软雅黑" panose="020B0503020204020204" pitchFamily="34" charset="-122"/>
          </a:endParaRPr>
        </a:p>
      </dgm:t>
    </dgm:pt>
    <dgm:pt modelId="{FDEF6496-DDC2-42A2-84A2-DBFA553C4DBC}" type="parTrans" cxnId="{77C5F264-65F6-4BA3-8455-6821ECDAA30D}">
      <dgm:prSet/>
      <dgm:spPr/>
      <dgm:t>
        <a:bodyPr/>
        <a:lstStyle/>
        <a:p>
          <a:endParaRPr lang="zh-CN" altLang="en-US" sz="1600"/>
        </a:p>
      </dgm:t>
    </dgm:pt>
    <dgm:pt modelId="{1D7AAC68-EE09-4384-8433-AEF1806301A8}" type="sibTrans" cxnId="{77C5F264-65F6-4BA3-8455-6821ECDAA30D}">
      <dgm:prSet/>
      <dgm:spPr/>
      <dgm:t>
        <a:bodyPr/>
        <a:lstStyle/>
        <a:p>
          <a:endParaRPr lang="zh-CN" altLang="en-US" sz="1600"/>
        </a:p>
      </dgm:t>
    </dgm:pt>
    <dgm:pt modelId="{F76BC08E-6836-47BB-98CD-7E65F05199E6}" type="pres">
      <dgm:prSet presAssocID="{B3EFDC54-9132-480E-B148-4D2B196719F5}" presName="Name0" presStyleCnt="0">
        <dgm:presLayoutVars>
          <dgm:chMax val="1"/>
          <dgm:chPref val="1"/>
        </dgm:presLayoutVars>
      </dgm:prSet>
      <dgm:spPr/>
      <dgm:t>
        <a:bodyPr/>
        <a:lstStyle/>
        <a:p>
          <a:endParaRPr lang="zh-CN" altLang="en-US"/>
        </a:p>
      </dgm:t>
    </dgm:pt>
    <dgm:pt modelId="{F4F84E98-3CB4-4BCA-8F3C-A546874644C8}" type="pres">
      <dgm:prSet presAssocID="{9C925148-55C1-49F1-A5E1-2D7DB42BC151}" presName="Parent" presStyleLbl="node0" presStyleIdx="0" presStyleCnt="1">
        <dgm:presLayoutVars>
          <dgm:chMax val="5"/>
          <dgm:chPref val="5"/>
        </dgm:presLayoutVars>
      </dgm:prSet>
      <dgm:spPr/>
      <dgm:t>
        <a:bodyPr/>
        <a:lstStyle/>
        <a:p>
          <a:endParaRPr lang="zh-CN" altLang="en-US"/>
        </a:p>
      </dgm:t>
    </dgm:pt>
    <dgm:pt modelId="{F3D4939C-8644-4E2B-A3F1-EC8E3A6D6D23}" type="pres">
      <dgm:prSet presAssocID="{9C925148-55C1-49F1-A5E1-2D7DB42BC151}" presName="Accent2" presStyleLbl="node1" presStyleIdx="0" presStyleCnt="19"/>
      <dgm:spPr/>
    </dgm:pt>
    <dgm:pt modelId="{9A680561-A30B-4C6C-B9FD-E076D36CE22D}" type="pres">
      <dgm:prSet presAssocID="{9C925148-55C1-49F1-A5E1-2D7DB42BC151}" presName="Accent3" presStyleLbl="node1" presStyleIdx="1" presStyleCnt="19"/>
      <dgm:spPr/>
    </dgm:pt>
    <dgm:pt modelId="{3A62792E-2D64-4D60-B227-65D444DE31C7}" type="pres">
      <dgm:prSet presAssocID="{9C925148-55C1-49F1-A5E1-2D7DB42BC151}" presName="Accent4" presStyleLbl="node1" presStyleIdx="2" presStyleCnt="19"/>
      <dgm:spPr/>
    </dgm:pt>
    <dgm:pt modelId="{C2D030A4-EF1B-4451-AEE9-1FE8EDB01923}" type="pres">
      <dgm:prSet presAssocID="{9C925148-55C1-49F1-A5E1-2D7DB42BC151}" presName="Accent5" presStyleLbl="node1" presStyleIdx="3" presStyleCnt="19"/>
      <dgm:spPr/>
    </dgm:pt>
    <dgm:pt modelId="{FA7106C0-A725-4F0D-8785-B0F89C255C32}" type="pres">
      <dgm:prSet presAssocID="{9C925148-55C1-49F1-A5E1-2D7DB42BC151}" presName="Accent6" presStyleLbl="node1" presStyleIdx="4" presStyleCnt="19"/>
      <dgm:spPr/>
    </dgm:pt>
    <dgm:pt modelId="{972F04F5-3F2D-48F7-BE9E-D4FCB1A6D4AC}" type="pres">
      <dgm:prSet presAssocID="{2DAEC6EE-4258-4AC9-B418-50B4EE785108}" presName="Child1" presStyleLbl="node1" presStyleIdx="5" presStyleCnt="19">
        <dgm:presLayoutVars>
          <dgm:chMax val="0"/>
          <dgm:chPref val="0"/>
        </dgm:presLayoutVars>
      </dgm:prSet>
      <dgm:spPr/>
      <dgm:t>
        <a:bodyPr/>
        <a:lstStyle/>
        <a:p>
          <a:endParaRPr lang="zh-CN" altLang="en-US"/>
        </a:p>
      </dgm:t>
    </dgm:pt>
    <dgm:pt modelId="{69909226-2E73-48C5-A3B3-6E1E42F14B3C}" type="pres">
      <dgm:prSet presAssocID="{2DAEC6EE-4258-4AC9-B418-50B4EE785108}" presName="Accent7" presStyleCnt="0"/>
      <dgm:spPr/>
    </dgm:pt>
    <dgm:pt modelId="{DD7CCB7F-9FE2-4589-B997-AA3418DE6AAC}" type="pres">
      <dgm:prSet presAssocID="{2DAEC6EE-4258-4AC9-B418-50B4EE785108}" presName="AccentHold1" presStyleLbl="node1" presStyleIdx="6" presStyleCnt="19"/>
      <dgm:spPr/>
    </dgm:pt>
    <dgm:pt modelId="{18C3BB5E-9B25-4E7B-8C3C-20F6111C3DB9}" type="pres">
      <dgm:prSet presAssocID="{2DAEC6EE-4258-4AC9-B418-50B4EE785108}" presName="Accent8" presStyleCnt="0"/>
      <dgm:spPr/>
    </dgm:pt>
    <dgm:pt modelId="{7EC33E11-A4E4-4A24-9090-915408DB809E}" type="pres">
      <dgm:prSet presAssocID="{2DAEC6EE-4258-4AC9-B418-50B4EE785108}" presName="AccentHold2" presStyleLbl="node1" presStyleIdx="7" presStyleCnt="19"/>
      <dgm:spPr/>
    </dgm:pt>
    <dgm:pt modelId="{E528F204-9929-4438-BD60-4D64A06CBFC9}" type="pres">
      <dgm:prSet presAssocID="{F3F3F590-C57B-42E9-AFBD-4BCFB5BE615B}" presName="Child2" presStyleLbl="node1" presStyleIdx="8" presStyleCnt="19">
        <dgm:presLayoutVars>
          <dgm:chMax val="0"/>
          <dgm:chPref val="0"/>
        </dgm:presLayoutVars>
      </dgm:prSet>
      <dgm:spPr/>
      <dgm:t>
        <a:bodyPr/>
        <a:lstStyle/>
        <a:p>
          <a:endParaRPr lang="zh-CN" altLang="en-US"/>
        </a:p>
      </dgm:t>
    </dgm:pt>
    <dgm:pt modelId="{5F1FA66B-2E0B-4F18-8E4E-E0DDE3C0070D}" type="pres">
      <dgm:prSet presAssocID="{F3F3F590-C57B-42E9-AFBD-4BCFB5BE615B}" presName="Accent9" presStyleCnt="0"/>
      <dgm:spPr/>
    </dgm:pt>
    <dgm:pt modelId="{51214680-538C-418D-9EF6-0D721C6BD5B5}" type="pres">
      <dgm:prSet presAssocID="{F3F3F590-C57B-42E9-AFBD-4BCFB5BE615B}" presName="AccentHold1" presStyleLbl="node1" presStyleIdx="9" presStyleCnt="19"/>
      <dgm:spPr/>
    </dgm:pt>
    <dgm:pt modelId="{2FF47ED9-9073-4678-9858-93B15CD6BF6C}" type="pres">
      <dgm:prSet presAssocID="{F3F3F590-C57B-42E9-AFBD-4BCFB5BE615B}" presName="Accent10" presStyleCnt="0"/>
      <dgm:spPr/>
    </dgm:pt>
    <dgm:pt modelId="{D961D28E-CB09-422F-93A6-FED6BEF6A73E}" type="pres">
      <dgm:prSet presAssocID="{F3F3F590-C57B-42E9-AFBD-4BCFB5BE615B}" presName="AccentHold2" presStyleLbl="node1" presStyleIdx="10" presStyleCnt="19"/>
      <dgm:spPr/>
    </dgm:pt>
    <dgm:pt modelId="{752A86D4-C4CD-4BB3-B221-EF708AB1832A}" type="pres">
      <dgm:prSet presAssocID="{F3F3F590-C57B-42E9-AFBD-4BCFB5BE615B}" presName="Accent11" presStyleCnt="0"/>
      <dgm:spPr/>
    </dgm:pt>
    <dgm:pt modelId="{9AABF840-C65F-475E-A4BD-E9200C3CCA71}" type="pres">
      <dgm:prSet presAssocID="{F3F3F590-C57B-42E9-AFBD-4BCFB5BE615B}" presName="AccentHold3" presStyleLbl="node1" presStyleIdx="11" presStyleCnt="19"/>
      <dgm:spPr/>
    </dgm:pt>
    <dgm:pt modelId="{556441FA-D49F-4BB4-9BC3-E38326DFB619}" type="pres">
      <dgm:prSet presAssocID="{3BFC4F6E-9FC9-4D60-A649-0217E0581A4D}" presName="Child3" presStyleLbl="node1" presStyleIdx="12" presStyleCnt="19">
        <dgm:presLayoutVars>
          <dgm:chMax val="0"/>
          <dgm:chPref val="0"/>
        </dgm:presLayoutVars>
      </dgm:prSet>
      <dgm:spPr/>
      <dgm:t>
        <a:bodyPr/>
        <a:lstStyle/>
        <a:p>
          <a:endParaRPr lang="zh-CN" altLang="en-US"/>
        </a:p>
      </dgm:t>
    </dgm:pt>
    <dgm:pt modelId="{49CF6916-F0C6-4180-8482-3B35B69A57FA}" type="pres">
      <dgm:prSet presAssocID="{3BFC4F6E-9FC9-4D60-A649-0217E0581A4D}" presName="Accent12" presStyleCnt="0"/>
      <dgm:spPr/>
    </dgm:pt>
    <dgm:pt modelId="{27FE7D5D-1B1A-4F8A-8517-E44082E5F9E6}" type="pres">
      <dgm:prSet presAssocID="{3BFC4F6E-9FC9-4D60-A649-0217E0581A4D}" presName="AccentHold1" presStyleLbl="node1" presStyleIdx="13" presStyleCnt="19"/>
      <dgm:spPr/>
    </dgm:pt>
    <dgm:pt modelId="{30AE877F-A065-4493-85E1-ED5956546CA4}" type="pres">
      <dgm:prSet presAssocID="{9A469EDA-EE16-4B8B-8DCC-1E09C7E28B48}" presName="Child4" presStyleLbl="node1" presStyleIdx="14" presStyleCnt="19">
        <dgm:presLayoutVars>
          <dgm:chMax val="0"/>
          <dgm:chPref val="0"/>
        </dgm:presLayoutVars>
      </dgm:prSet>
      <dgm:spPr/>
      <dgm:t>
        <a:bodyPr/>
        <a:lstStyle/>
        <a:p>
          <a:endParaRPr lang="zh-CN" altLang="en-US"/>
        </a:p>
      </dgm:t>
    </dgm:pt>
    <dgm:pt modelId="{5DBF5260-01BD-4F6F-B254-3A0675DF0A75}" type="pres">
      <dgm:prSet presAssocID="{9A469EDA-EE16-4B8B-8DCC-1E09C7E28B48}" presName="Accent13" presStyleCnt="0"/>
      <dgm:spPr/>
    </dgm:pt>
    <dgm:pt modelId="{D555534F-67B0-450B-AB80-BCED057E47E1}" type="pres">
      <dgm:prSet presAssocID="{9A469EDA-EE16-4B8B-8DCC-1E09C7E28B48}" presName="AccentHold1" presStyleLbl="node1" presStyleIdx="15" presStyleCnt="19"/>
      <dgm:spPr/>
    </dgm:pt>
    <dgm:pt modelId="{545E9091-4FA2-4BC0-9F8C-080E5CD58713}" type="pres">
      <dgm:prSet presAssocID="{2E875C6C-EE31-43F2-B7FB-C59CEB1AACE8}" presName="Child5" presStyleLbl="node1" presStyleIdx="16" presStyleCnt="19">
        <dgm:presLayoutVars>
          <dgm:chMax val="0"/>
          <dgm:chPref val="0"/>
        </dgm:presLayoutVars>
      </dgm:prSet>
      <dgm:spPr/>
      <dgm:t>
        <a:bodyPr/>
        <a:lstStyle/>
        <a:p>
          <a:endParaRPr lang="zh-CN" altLang="en-US"/>
        </a:p>
      </dgm:t>
    </dgm:pt>
    <dgm:pt modelId="{56B7BAD7-74D9-4E84-B59E-FDB1554BF104}" type="pres">
      <dgm:prSet presAssocID="{2E875C6C-EE31-43F2-B7FB-C59CEB1AACE8}" presName="Accent15" presStyleCnt="0"/>
      <dgm:spPr/>
    </dgm:pt>
    <dgm:pt modelId="{CEED0B2E-37BE-470E-B483-F37FB3C5F923}" type="pres">
      <dgm:prSet presAssocID="{2E875C6C-EE31-43F2-B7FB-C59CEB1AACE8}" presName="AccentHold2" presStyleLbl="node1" presStyleIdx="17" presStyleCnt="19"/>
      <dgm:spPr/>
    </dgm:pt>
    <dgm:pt modelId="{04205C44-175F-4AB9-8727-4DA793F4237D}" type="pres">
      <dgm:prSet presAssocID="{2E875C6C-EE31-43F2-B7FB-C59CEB1AACE8}" presName="Accent16" presStyleCnt="0"/>
      <dgm:spPr/>
    </dgm:pt>
    <dgm:pt modelId="{BBA5AED2-ADD1-452B-A56D-6A7E856EABE2}" type="pres">
      <dgm:prSet presAssocID="{2E875C6C-EE31-43F2-B7FB-C59CEB1AACE8}" presName="AccentHold3" presStyleLbl="node1" presStyleIdx="18" presStyleCnt="19"/>
      <dgm:spPr/>
    </dgm:pt>
  </dgm:ptLst>
  <dgm:cxnLst>
    <dgm:cxn modelId="{8E77ECDE-BA88-457D-BF0E-E2EF14D909C2}" srcId="{9C925148-55C1-49F1-A5E1-2D7DB42BC151}" destId="{3BFC4F6E-9FC9-4D60-A649-0217E0581A4D}" srcOrd="2" destOrd="0" parTransId="{90078859-2C0C-4032-8285-42B3D3CDAC5E}" sibTransId="{3E83DA2E-0870-4D8E-BD8B-1618C656D48B}"/>
    <dgm:cxn modelId="{B9466391-B43B-44F7-8818-0AA617CE8159}" srcId="{9C925148-55C1-49F1-A5E1-2D7DB42BC151}" destId="{F3F3F590-C57B-42E9-AFBD-4BCFB5BE615B}" srcOrd="1" destOrd="0" parTransId="{B81D03EB-8C29-4A37-A980-79A8B711A291}" sibTransId="{B0FA1297-A4F7-4479-8AA2-66617AEE33BD}"/>
    <dgm:cxn modelId="{027F3813-A3E2-44C8-BF9A-8CDC6F5BD38C}" type="presOf" srcId="{2DAEC6EE-4258-4AC9-B418-50B4EE785108}" destId="{972F04F5-3F2D-48F7-BE9E-D4FCB1A6D4AC}" srcOrd="0" destOrd="0" presId="urn:microsoft.com/office/officeart/2009/3/layout/CircleRelationship"/>
    <dgm:cxn modelId="{C8B018CD-EF1C-4F29-BD4E-E0168334DE2A}" type="presOf" srcId="{9C925148-55C1-49F1-A5E1-2D7DB42BC151}" destId="{F4F84E98-3CB4-4BCA-8F3C-A546874644C8}" srcOrd="0" destOrd="0" presId="urn:microsoft.com/office/officeart/2009/3/layout/CircleRelationship"/>
    <dgm:cxn modelId="{12BB6187-0ABC-445C-99EC-74721EE9D3AC}" type="presOf" srcId="{9A469EDA-EE16-4B8B-8DCC-1E09C7E28B48}" destId="{30AE877F-A065-4493-85E1-ED5956546CA4}" srcOrd="0" destOrd="0" presId="urn:microsoft.com/office/officeart/2009/3/layout/CircleRelationship"/>
    <dgm:cxn modelId="{4FAA021D-AFC9-41CA-9CA4-1BDFF1F12F10}" type="presOf" srcId="{F3F3F590-C57B-42E9-AFBD-4BCFB5BE615B}" destId="{E528F204-9929-4438-BD60-4D64A06CBFC9}" srcOrd="0" destOrd="0" presId="urn:microsoft.com/office/officeart/2009/3/layout/CircleRelationship"/>
    <dgm:cxn modelId="{628E9977-EAC3-46B4-86EB-3322CBBC78D5}" type="presOf" srcId="{B3EFDC54-9132-480E-B148-4D2B196719F5}" destId="{F76BC08E-6836-47BB-98CD-7E65F05199E6}" srcOrd="0" destOrd="0" presId="urn:microsoft.com/office/officeart/2009/3/layout/CircleRelationship"/>
    <dgm:cxn modelId="{77C5F264-65F6-4BA3-8455-6821ECDAA30D}" srcId="{B3EFDC54-9132-480E-B148-4D2B196719F5}" destId="{9C925148-55C1-49F1-A5E1-2D7DB42BC151}" srcOrd="0" destOrd="0" parTransId="{FDEF6496-DDC2-42A2-84A2-DBFA553C4DBC}" sibTransId="{1D7AAC68-EE09-4384-8433-AEF1806301A8}"/>
    <dgm:cxn modelId="{62CF2441-F7A1-45E7-BC0F-C6499EB8CCBF}" type="presOf" srcId="{2E875C6C-EE31-43F2-B7FB-C59CEB1AACE8}" destId="{545E9091-4FA2-4BC0-9F8C-080E5CD58713}" srcOrd="0" destOrd="0" presId="urn:microsoft.com/office/officeart/2009/3/layout/CircleRelationship"/>
    <dgm:cxn modelId="{38109B18-0B38-426B-8613-14CA723F1D88}" type="presOf" srcId="{3BFC4F6E-9FC9-4D60-A649-0217E0581A4D}" destId="{556441FA-D49F-4BB4-9BC3-E38326DFB619}" srcOrd="0" destOrd="0" presId="urn:microsoft.com/office/officeart/2009/3/layout/CircleRelationship"/>
    <dgm:cxn modelId="{4B68D8EE-4A95-4E16-9433-E9486D2BB007}" srcId="{9C925148-55C1-49F1-A5E1-2D7DB42BC151}" destId="{2DAEC6EE-4258-4AC9-B418-50B4EE785108}" srcOrd="0" destOrd="0" parTransId="{1C6DBD56-F506-4F63-8287-210EF15D89B0}" sibTransId="{490D0C83-BFB7-4925-BB9C-FBE05822DBAF}"/>
    <dgm:cxn modelId="{86687B6A-3BD5-4103-B3E0-470D3EF72F88}" srcId="{9C925148-55C1-49F1-A5E1-2D7DB42BC151}" destId="{9A469EDA-EE16-4B8B-8DCC-1E09C7E28B48}" srcOrd="3" destOrd="0" parTransId="{0C3AAE17-C63D-44E7-A458-6C6562CB5A24}" sibTransId="{A00BE053-5F57-46F8-AF4A-53C8C635B117}"/>
    <dgm:cxn modelId="{D502BAE1-669D-4125-8040-9D5789ED7E60}" srcId="{9C925148-55C1-49F1-A5E1-2D7DB42BC151}" destId="{2E875C6C-EE31-43F2-B7FB-C59CEB1AACE8}" srcOrd="4" destOrd="0" parTransId="{F515780A-D78D-49D0-B768-081A9F2F92A2}" sibTransId="{E5A01FD1-8503-426C-871E-A5311EE45663}"/>
    <dgm:cxn modelId="{871AF6DA-77F5-4A28-B168-65C130363F21}" type="presParOf" srcId="{F76BC08E-6836-47BB-98CD-7E65F05199E6}" destId="{F4F84E98-3CB4-4BCA-8F3C-A546874644C8}" srcOrd="0" destOrd="0" presId="urn:microsoft.com/office/officeart/2009/3/layout/CircleRelationship"/>
    <dgm:cxn modelId="{F1F88641-7FA9-4188-AB4F-6CDF97CAB16F}" type="presParOf" srcId="{F76BC08E-6836-47BB-98CD-7E65F05199E6}" destId="{F3D4939C-8644-4E2B-A3F1-EC8E3A6D6D23}" srcOrd="1" destOrd="0" presId="urn:microsoft.com/office/officeart/2009/3/layout/CircleRelationship"/>
    <dgm:cxn modelId="{B30CA1DC-0666-4F1E-90F9-A8E515B51613}" type="presParOf" srcId="{F76BC08E-6836-47BB-98CD-7E65F05199E6}" destId="{9A680561-A30B-4C6C-B9FD-E076D36CE22D}" srcOrd="2" destOrd="0" presId="urn:microsoft.com/office/officeart/2009/3/layout/CircleRelationship"/>
    <dgm:cxn modelId="{879FDB78-9A98-42D2-BFE8-CA6CAAEF44DC}" type="presParOf" srcId="{F76BC08E-6836-47BB-98CD-7E65F05199E6}" destId="{3A62792E-2D64-4D60-B227-65D444DE31C7}" srcOrd="3" destOrd="0" presId="urn:microsoft.com/office/officeart/2009/3/layout/CircleRelationship"/>
    <dgm:cxn modelId="{7183A227-EAFE-448B-9D97-84394717402B}" type="presParOf" srcId="{F76BC08E-6836-47BB-98CD-7E65F05199E6}" destId="{C2D030A4-EF1B-4451-AEE9-1FE8EDB01923}" srcOrd="4" destOrd="0" presId="urn:microsoft.com/office/officeart/2009/3/layout/CircleRelationship"/>
    <dgm:cxn modelId="{C9323D31-4261-4212-9144-AB9B34165C78}" type="presParOf" srcId="{F76BC08E-6836-47BB-98CD-7E65F05199E6}" destId="{FA7106C0-A725-4F0D-8785-B0F89C255C32}" srcOrd="5" destOrd="0" presId="urn:microsoft.com/office/officeart/2009/3/layout/CircleRelationship"/>
    <dgm:cxn modelId="{52B67F15-10F7-4B34-9585-FE1A7667200A}" type="presParOf" srcId="{F76BC08E-6836-47BB-98CD-7E65F05199E6}" destId="{972F04F5-3F2D-48F7-BE9E-D4FCB1A6D4AC}" srcOrd="6" destOrd="0" presId="urn:microsoft.com/office/officeart/2009/3/layout/CircleRelationship"/>
    <dgm:cxn modelId="{A2724871-E238-4B71-AFBA-E37B45C25E33}" type="presParOf" srcId="{F76BC08E-6836-47BB-98CD-7E65F05199E6}" destId="{69909226-2E73-48C5-A3B3-6E1E42F14B3C}" srcOrd="7" destOrd="0" presId="urn:microsoft.com/office/officeart/2009/3/layout/CircleRelationship"/>
    <dgm:cxn modelId="{82CDA2B1-4D35-4A0A-91F4-181A48355A83}" type="presParOf" srcId="{69909226-2E73-48C5-A3B3-6E1E42F14B3C}" destId="{DD7CCB7F-9FE2-4589-B997-AA3418DE6AAC}" srcOrd="0" destOrd="0" presId="urn:microsoft.com/office/officeart/2009/3/layout/CircleRelationship"/>
    <dgm:cxn modelId="{158A41E0-331A-404F-AF41-403066C159BE}" type="presParOf" srcId="{F76BC08E-6836-47BB-98CD-7E65F05199E6}" destId="{18C3BB5E-9B25-4E7B-8C3C-20F6111C3DB9}" srcOrd="8" destOrd="0" presId="urn:microsoft.com/office/officeart/2009/3/layout/CircleRelationship"/>
    <dgm:cxn modelId="{8CE39FE9-D7C0-4BD7-B9DA-C8E41B0F3ED0}" type="presParOf" srcId="{18C3BB5E-9B25-4E7B-8C3C-20F6111C3DB9}" destId="{7EC33E11-A4E4-4A24-9090-915408DB809E}" srcOrd="0" destOrd="0" presId="urn:microsoft.com/office/officeart/2009/3/layout/CircleRelationship"/>
    <dgm:cxn modelId="{C084A6CE-76B4-469D-8EE3-8F984869C366}" type="presParOf" srcId="{F76BC08E-6836-47BB-98CD-7E65F05199E6}" destId="{E528F204-9929-4438-BD60-4D64A06CBFC9}" srcOrd="9" destOrd="0" presId="urn:microsoft.com/office/officeart/2009/3/layout/CircleRelationship"/>
    <dgm:cxn modelId="{508D9B1C-E1AA-438D-9183-0FE1008E62E5}" type="presParOf" srcId="{F76BC08E-6836-47BB-98CD-7E65F05199E6}" destId="{5F1FA66B-2E0B-4F18-8E4E-E0DDE3C0070D}" srcOrd="10" destOrd="0" presId="urn:microsoft.com/office/officeart/2009/3/layout/CircleRelationship"/>
    <dgm:cxn modelId="{56855247-906B-4A8C-B135-50E376E2D344}" type="presParOf" srcId="{5F1FA66B-2E0B-4F18-8E4E-E0DDE3C0070D}" destId="{51214680-538C-418D-9EF6-0D721C6BD5B5}" srcOrd="0" destOrd="0" presId="urn:microsoft.com/office/officeart/2009/3/layout/CircleRelationship"/>
    <dgm:cxn modelId="{72B38E2B-F9F4-4935-A25C-D76ABA52C335}" type="presParOf" srcId="{F76BC08E-6836-47BB-98CD-7E65F05199E6}" destId="{2FF47ED9-9073-4678-9858-93B15CD6BF6C}" srcOrd="11" destOrd="0" presId="urn:microsoft.com/office/officeart/2009/3/layout/CircleRelationship"/>
    <dgm:cxn modelId="{1ADC3FD4-8C0C-4C99-BAB4-B0D7C89DC016}" type="presParOf" srcId="{2FF47ED9-9073-4678-9858-93B15CD6BF6C}" destId="{D961D28E-CB09-422F-93A6-FED6BEF6A73E}" srcOrd="0" destOrd="0" presId="urn:microsoft.com/office/officeart/2009/3/layout/CircleRelationship"/>
    <dgm:cxn modelId="{8C247731-0C2D-476C-B2F9-F98370B1760D}" type="presParOf" srcId="{F76BC08E-6836-47BB-98CD-7E65F05199E6}" destId="{752A86D4-C4CD-4BB3-B221-EF708AB1832A}" srcOrd="12" destOrd="0" presId="urn:microsoft.com/office/officeart/2009/3/layout/CircleRelationship"/>
    <dgm:cxn modelId="{4C9FA4EC-24E9-4881-AAE3-AA2FA769596A}" type="presParOf" srcId="{752A86D4-C4CD-4BB3-B221-EF708AB1832A}" destId="{9AABF840-C65F-475E-A4BD-E9200C3CCA71}" srcOrd="0" destOrd="0" presId="urn:microsoft.com/office/officeart/2009/3/layout/CircleRelationship"/>
    <dgm:cxn modelId="{56698868-CAE4-4960-A55B-47ABC07ABFE8}" type="presParOf" srcId="{F76BC08E-6836-47BB-98CD-7E65F05199E6}" destId="{556441FA-D49F-4BB4-9BC3-E38326DFB619}" srcOrd="13" destOrd="0" presId="urn:microsoft.com/office/officeart/2009/3/layout/CircleRelationship"/>
    <dgm:cxn modelId="{D3EB71AE-682B-4602-97DA-91D7B4206FD6}" type="presParOf" srcId="{F76BC08E-6836-47BB-98CD-7E65F05199E6}" destId="{49CF6916-F0C6-4180-8482-3B35B69A57FA}" srcOrd="14" destOrd="0" presId="urn:microsoft.com/office/officeart/2009/3/layout/CircleRelationship"/>
    <dgm:cxn modelId="{787A5374-C85A-4FC2-9FB0-D1426A655E55}" type="presParOf" srcId="{49CF6916-F0C6-4180-8482-3B35B69A57FA}" destId="{27FE7D5D-1B1A-4F8A-8517-E44082E5F9E6}" srcOrd="0" destOrd="0" presId="urn:microsoft.com/office/officeart/2009/3/layout/CircleRelationship"/>
    <dgm:cxn modelId="{74BA9EAA-43E3-4761-AF6E-B8CBACEE7AE4}" type="presParOf" srcId="{F76BC08E-6836-47BB-98CD-7E65F05199E6}" destId="{30AE877F-A065-4493-85E1-ED5956546CA4}" srcOrd="15" destOrd="0" presId="urn:microsoft.com/office/officeart/2009/3/layout/CircleRelationship"/>
    <dgm:cxn modelId="{A1CB0676-AC33-4E83-8A33-E48B3EF64913}" type="presParOf" srcId="{F76BC08E-6836-47BB-98CD-7E65F05199E6}" destId="{5DBF5260-01BD-4F6F-B254-3A0675DF0A75}" srcOrd="16" destOrd="0" presId="urn:microsoft.com/office/officeart/2009/3/layout/CircleRelationship"/>
    <dgm:cxn modelId="{03A90089-5601-432A-B65A-CB2C122CDAA1}" type="presParOf" srcId="{5DBF5260-01BD-4F6F-B254-3A0675DF0A75}" destId="{D555534F-67B0-450B-AB80-BCED057E47E1}" srcOrd="0" destOrd="0" presId="urn:microsoft.com/office/officeart/2009/3/layout/CircleRelationship"/>
    <dgm:cxn modelId="{20643B8A-82F8-4A5D-A932-797FFDB4D5EE}" type="presParOf" srcId="{F76BC08E-6836-47BB-98CD-7E65F05199E6}" destId="{545E9091-4FA2-4BC0-9F8C-080E5CD58713}" srcOrd="17" destOrd="0" presId="urn:microsoft.com/office/officeart/2009/3/layout/CircleRelationship"/>
    <dgm:cxn modelId="{04E08ED6-5724-4F71-9D34-331C76EF30E7}" type="presParOf" srcId="{F76BC08E-6836-47BB-98CD-7E65F05199E6}" destId="{56B7BAD7-74D9-4E84-B59E-FDB1554BF104}" srcOrd="18" destOrd="0" presId="urn:microsoft.com/office/officeart/2009/3/layout/CircleRelationship"/>
    <dgm:cxn modelId="{9710AD06-1A5F-4AF6-AE12-87C9304CD0FF}" type="presParOf" srcId="{56B7BAD7-74D9-4E84-B59E-FDB1554BF104}" destId="{CEED0B2E-37BE-470E-B483-F37FB3C5F923}" srcOrd="0" destOrd="0" presId="urn:microsoft.com/office/officeart/2009/3/layout/CircleRelationship"/>
    <dgm:cxn modelId="{D6FECC6B-3D6F-4574-BF17-661DE1DA6567}" type="presParOf" srcId="{F76BC08E-6836-47BB-98CD-7E65F05199E6}" destId="{04205C44-175F-4AB9-8727-4DA793F4237D}" srcOrd="19" destOrd="0" presId="urn:microsoft.com/office/officeart/2009/3/layout/CircleRelationship"/>
    <dgm:cxn modelId="{73638C10-293E-4A24-80BA-3763FD6FFA22}" type="presParOf" srcId="{04205C44-175F-4AB9-8727-4DA793F4237D}" destId="{BBA5AED2-ADD1-452B-A56D-6A7E856EABE2}"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9BDCC-2637-4D96-8A8A-73E00A30B46D}">
      <dsp:nvSpPr>
        <dsp:cNvPr id="0" name=""/>
        <dsp:cNvSpPr/>
      </dsp:nvSpPr>
      <dsp:spPr>
        <a:xfrm>
          <a:off x="3760526" y="788044"/>
          <a:ext cx="5266326" cy="5266326"/>
        </a:xfrm>
        <a:prstGeom prst="blockArc">
          <a:avLst>
            <a:gd name="adj1" fmla="val 11880000"/>
            <a:gd name="adj2" fmla="val 16200000"/>
            <a:gd name="adj3" fmla="val 4637"/>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14BA4B-8CB3-418F-9771-3F3AB85BC8A3}">
      <dsp:nvSpPr>
        <dsp:cNvPr id="0" name=""/>
        <dsp:cNvSpPr/>
      </dsp:nvSpPr>
      <dsp:spPr>
        <a:xfrm>
          <a:off x="3760526" y="788044"/>
          <a:ext cx="5266326" cy="5266326"/>
        </a:xfrm>
        <a:prstGeom prst="blockArc">
          <a:avLst>
            <a:gd name="adj1" fmla="val 7560000"/>
            <a:gd name="adj2" fmla="val 11880000"/>
            <a:gd name="adj3" fmla="val 4637"/>
          </a:avLst>
        </a:prstGeom>
        <a:solidFill>
          <a:schemeClr val="accent5">
            <a:hueOff val="-7450407"/>
            <a:satOff val="29858"/>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1660D2-B338-4BA9-B3A9-8CEBC43C11EB}">
      <dsp:nvSpPr>
        <dsp:cNvPr id="0" name=""/>
        <dsp:cNvSpPr/>
      </dsp:nvSpPr>
      <dsp:spPr>
        <a:xfrm>
          <a:off x="3760526" y="788044"/>
          <a:ext cx="5266326" cy="5266326"/>
        </a:xfrm>
        <a:prstGeom prst="blockArc">
          <a:avLst>
            <a:gd name="adj1" fmla="val 3240000"/>
            <a:gd name="adj2" fmla="val 7560000"/>
            <a:gd name="adj3" fmla="val 4637"/>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C39731-51FD-4C24-B866-824DC2DB531D}">
      <dsp:nvSpPr>
        <dsp:cNvPr id="0" name=""/>
        <dsp:cNvSpPr/>
      </dsp:nvSpPr>
      <dsp:spPr>
        <a:xfrm>
          <a:off x="3760526" y="788044"/>
          <a:ext cx="5266326" cy="5266326"/>
        </a:xfrm>
        <a:prstGeom prst="blockArc">
          <a:avLst>
            <a:gd name="adj1" fmla="val 20520000"/>
            <a:gd name="adj2" fmla="val 3240000"/>
            <a:gd name="adj3" fmla="val 4637"/>
          </a:avLst>
        </a:prstGeom>
        <a:solidFill>
          <a:schemeClr val="accent5">
            <a:hueOff val="-2483469"/>
            <a:satOff val="9953"/>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5A5E57-A89B-40F3-B849-CBABC6993F91}">
      <dsp:nvSpPr>
        <dsp:cNvPr id="0" name=""/>
        <dsp:cNvSpPr/>
      </dsp:nvSpPr>
      <dsp:spPr>
        <a:xfrm>
          <a:off x="3760526" y="788044"/>
          <a:ext cx="5266326" cy="5266326"/>
        </a:xfrm>
        <a:prstGeom prst="blockArc">
          <a:avLst>
            <a:gd name="adj1" fmla="val 16200000"/>
            <a:gd name="adj2" fmla="val 20520000"/>
            <a:gd name="adj3" fmla="val 4637"/>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F0ED3E-BAD0-472C-B09E-8A195D16023C}">
      <dsp:nvSpPr>
        <dsp:cNvPr id="0" name=""/>
        <dsp:cNvSpPr/>
      </dsp:nvSpPr>
      <dsp:spPr>
        <a:xfrm>
          <a:off x="5182385" y="2209902"/>
          <a:ext cx="2422609" cy="242260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altLang="zh-CN" sz="6500" b="1" kern="1200" dirty="0" smtClean="0">
              <a:latin typeface="微软雅黑" panose="020B0503020204020204" pitchFamily="34" charset="-122"/>
              <a:ea typeface="微软雅黑" panose="020B0503020204020204" pitchFamily="34" charset="-122"/>
            </a:rPr>
            <a:t>HR</a:t>
          </a:r>
          <a:endParaRPr lang="zh-CN" altLang="en-US" sz="6500" b="1" kern="1200" dirty="0">
            <a:latin typeface="微软雅黑" panose="020B0503020204020204" pitchFamily="34" charset="-122"/>
            <a:ea typeface="微软雅黑" panose="020B0503020204020204" pitchFamily="34" charset="-122"/>
          </a:endParaRPr>
        </a:p>
      </dsp:txBody>
      <dsp:txXfrm>
        <a:off x="5537168" y="2564685"/>
        <a:ext cx="1713043" cy="1713043"/>
      </dsp:txXfrm>
    </dsp:sp>
    <dsp:sp modelId="{018C0B66-0E2F-48A2-8D53-C420C56B10AC}">
      <dsp:nvSpPr>
        <dsp:cNvPr id="0" name=""/>
        <dsp:cNvSpPr/>
      </dsp:nvSpPr>
      <dsp:spPr>
        <a:xfrm>
          <a:off x="5545776" y="1180"/>
          <a:ext cx="1695826" cy="169582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人事管理制度</a:t>
          </a:r>
          <a:endParaRPr lang="zh-CN" altLang="en-US" sz="2000" b="1" kern="1200" dirty="0">
            <a:latin typeface="微软雅黑" panose="020B0503020204020204" pitchFamily="34" charset="-122"/>
            <a:ea typeface="微软雅黑" panose="020B0503020204020204" pitchFamily="34" charset="-122"/>
          </a:endParaRPr>
        </a:p>
      </dsp:txBody>
      <dsp:txXfrm>
        <a:off x="5794124" y="249528"/>
        <a:ext cx="1199130" cy="1199130"/>
      </dsp:txXfrm>
    </dsp:sp>
    <dsp:sp modelId="{CE3D5141-FEFF-4F12-9B6B-53ABDD8BD2FA}">
      <dsp:nvSpPr>
        <dsp:cNvPr id="0" name=""/>
        <dsp:cNvSpPr/>
      </dsp:nvSpPr>
      <dsp:spPr>
        <a:xfrm>
          <a:off x="7992002" y="1778467"/>
          <a:ext cx="1695826" cy="1695826"/>
        </a:xfrm>
        <a:prstGeom prst="ellipse">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1" kern="1200" dirty="0" smtClean="0">
              <a:latin typeface="微软雅黑" panose="020B0503020204020204" pitchFamily="34" charset="-122"/>
              <a:ea typeface="微软雅黑" panose="020B0503020204020204" pitchFamily="34" charset="-122"/>
            </a:rPr>
            <a:t>考勤管理制度</a:t>
          </a:r>
          <a:endParaRPr lang="zh-CN" altLang="en-US" sz="1900" b="1" kern="1200" dirty="0">
            <a:latin typeface="微软雅黑" panose="020B0503020204020204" pitchFamily="34" charset="-122"/>
            <a:ea typeface="微软雅黑" panose="020B0503020204020204" pitchFamily="34" charset="-122"/>
          </a:endParaRPr>
        </a:p>
      </dsp:txBody>
      <dsp:txXfrm>
        <a:off x="8240350" y="2026815"/>
        <a:ext cx="1199130" cy="1199130"/>
      </dsp:txXfrm>
    </dsp:sp>
    <dsp:sp modelId="{CFEEF6A2-D9CC-4279-A153-1EE69997579A}">
      <dsp:nvSpPr>
        <dsp:cNvPr id="0" name=""/>
        <dsp:cNvSpPr/>
      </dsp:nvSpPr>
      <dsp:spPr>
        <a:xfrm>
          <a:off x="7057627" y="4654177"/>
          <a:ext cx="1695826" cy="1695826"/>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5F5E5C"/>
              </a:solidFill>
              <a:latin typeface="微软雅黑" pitchFamily="34" charset="-122"/>
              <a:ea typeface="微软雅黑" pitchFamily="34" charset="-122"/>
            </a:rPr>
            <a:t>职位与任职资格管理制度</a:t>
          </a:r>
          <a:endParaRPr lang="zh-CN" altLang="en-US" sz="1900" b="1" kern="1200" dirty="0">
            <a:latin typeface="微软雅黑" panose="020B0503020204020204" pitchFamily="34" charset="-122"/>
            <a:ea typeface="微软雅黑" panose="020B0503020204020204" pitchFamily="34" charset="-122"/>
          </a:endParaRPr>
        </a:p>
      </dsp:txBody>
      <dsp:txXfrm>
        <a:off x="7305975" y="4902525"/>
        <a:ext cx="1199130" cy="1199130"/>
      </dsp:txXfrm>
    </dsp:sp>
    <dsp:sp modelId="{A89AF1D3-DD20-4439-B264-A4651826DCAE}">
      <dsp:nvSpPr>
        <dsp:cNvPr id="0" name=""/>
        <dsp:cNvSpPr/>
      </dsp:nvSpPr>
      <dsp:spPr>
        <a:xfrm>
          <a:off x="4033926" y="4654177"/>
          <a:ext cx="1695826" cy="1695826"/>
        </a:xfrm>
        <a:prstGeom prst="ellipse">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5F5E5C"/>
              </a:solidFill>
              <a:latin typeface="微软雅黑" pitchFamily="34" charset="-122"/>
              <a:ea typeface="微软雅黑" pitchFamily="34" charset="-122"/>
            </a:rPr>
            <a:t>绩效管理制度</a:t>
          </a:r>
          <a:endParaRPr lang="zh-CN" altLang="en-US" sz="1900" b="1" kern="1200" dirty="0">
            <a:latin typeface="微软雅黑" panose="020B0503020204020204" pitchFamily="34" charset="-122"/>
            <a:ea typeface="微软雅黑" panose="020B0503020204020204" pitchFamily="34" charset="-122"/>
          </a:endParaRPr>
        </a:p>
      </dsp:txBody>
      <dsp:txXfrm>
        <a:off x="4282274" y="4902525"/>
        <a:ext cx="1199130" cy="1199130"/>
      </dsp:txXfrm>
    </dsp:sp>
    <dsp:sp modelId="{751720B2-C2CA-4A5D-9BB5-7D798B90DA14}">
      <dsp:nvSpPr>
        <dsp:cNvPr id="0" name=""/>
        <dsp:cNvSpPr/>
      </dsp:nvSpPr>
      <dsp:spPr>
        <a:xfrm>
          <a:off x="3099551" y="1778467"/>
          <a:ext cx="1695826" cy="1695826"/>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1" kern="1200" dirty="0" smtClean="0">
              <a:latin typeface="微软雅黑" panose="020B0503020204020204" pitchFamily="34" charset="-122"/>
              <a:ea typeface="微软雅黑" panose="020B0503020204020204" pitchFamily="34" charset="-122"/>
            </a:rPr>
            <a:t>薪酬管理制度</a:t>
          </a:r>
          <a:endParaRPr lang="zh-CN" altLang="en-US" sz="1900" b="1" kern="1200" dirty="0">
            <a:latin typeface="微软雅黑" panose="020B0503020204020204" pitchFamily="34" charset="-122"/>
            <a:ea typeface="微软雅黑" panose="020B0503020204020204" pitchFamily="34" charset="-122"/>
          </a:endParaRPr>
        </a:p>
      </dsp:txBody>
      <dsp:txXfrm>
        <a:off x="3347899" y="2026815"/>
        <a:ext cx="1199130" cy="1199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5E4BA-7ABA-4030-87AB-B868B961D5D1}">
      <dsp:nvSpPr>
        <dsp:cNvPr id="0" name=""/>
        <dsp:cNvSpPr/>
      </dsp:nvSpPr>
      <dsp:spPr>
        <a:xfrm>
          <a:off x="4151" y="129607"/>
          <a:ext cx="1591489" cy="50531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管理族</a:t>
          </a:r>
          <a:endParaRPr lang="zh-CN" altLang="en-US" sz="1800" b="1" kern="1200" dirty="0">
            <a:latin typeface="微软雅黑" panose="020B0503020204020204" pitchFamily="34" charset="-122"/>
            <a:ea typeface="微软雅黑" panose="020B0503020204020204" pitchFamily="34" charset="-122"/>
          </a:endParaRPr>
        </a:p>
      </dsp:txBody>
      <dsp:txXfrm>
        <a:off x="4151" y="129607"/>
        <a:ext cx="1591489" cy="505310"/>
      </dsp:txXfrm>
    </dsp:sp>
    <dsp:sp modelId="{C3812203-8371-4804-BCEE-F610CFF1AD47}">
      <dsp:nvSpPr>
        <dsp:cNvPr id="0" name=""/>
        <dsp:cNvSpPr/>
      </dsp:nvSpPr>
      <dsp:spPr>
        <a:xfrm>
          <a:off x="4151" y="634917"/>
          <a:ext cx="1591489" cy="219051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团队管理：培养、发展、激励他人，通过他人来达成目标</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职能管理：协调、指导某个职能工作进行管理</a:t>
          </a:r>
          <a:endParaRPr lang="zh-CN" altLang="en-US" sz="1400" kern="1200" dirty="0">
            <a:latin typeface="微软雅黑" panose="020B0503020204020204" pitchFamily="34" charset="-122"/>
            <a:ea typeface="微软雅黑" panose="020B0503020204020204" pitchFamily="34" charset="-122"/>
          </a:endParaRPr>
        </a:p>
      </dsp:txBody>
      <dsp:txXfrm>
        <a:off x="4151" y="634917"/>
        <a:ext cx="1591489" cy="2190510"/>
      </dsp:txXfrm>
    </dsp:sp>
    <dsp:sp modelId="{B5DCD8C6-829D-4DE0-BF23-5D9C73E5D62A}">
      <dsp:nvSpPr>
        <dsp:cNvPr id="0" name=""/>
        <dsp:cNvSpPr/>
      </dsp:nvSpPr>
      <dsp:spPr>
        <a:xfrm>
          <a:off x="1818449" y="129607"/>
          <a:ext cx="1591489" cy="505310"/>
        </a:xfrm>
        <a:prstGeom prst="rect">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技术族</a:t>
          </a:r>
          <a:endParaRPr lang="zh-CN" altLang="en-US" sz="1800" b="1" kern="1200" dirty="0">
            <a:latin typeface="微软雅黑" panose="020B0503020204020204" pitchFamily="34" charset="-122"/>
            <a:ea typeface="微软雅黑" panose="020B0503020204020204" pitchFamily="34" charset="-122"/>
          </a:endParaRPr>
        </a:p>
      </dsp:txBody>
      <dsp:txXfrm>
        <a:off x="1818449" y="129607"/>
        <a:ext cx="1591489" cy="505310"/>
      </dsp:txXfrm>
    </dsp:sp>
    <dsp:sp modelId="{C652121B-4650-4817-A19E-CDC377CFB8D5}">
      <dsp:nvSpPr>
        <dsp:cNvPr id="0" name=""/>
        <dsp:cNvSpPr/>
      </dsp:nvSpPr>
      <dsp:spPr>
        <a:xfrm>
          <a:off x="1818449" y="634917"/>
          <a:ext cx="1591489" cy="2190510"/>
        </a:xfrm>
        <a:prstGeom prst="rect">
          <a:avLst/>
        </a:prstGeom>
        <a:solidFill>
          <a:schemeClr val="accent5">
            <a:tint val="40000"/>
            <a:alpha val="90000"/>
            <a:hueOff val="-2685120"/>
            <a:satOff val="12063"/>
            <a:lumOff val="829"/>
            <a:alphaOff val="0"/>
          </a:schemeClr>
        </a:solidFill>
        <a:ln w="25400" cap="flat" cmpd="sng" algn="ctr">
          <a:solidFill>
            <a:schemeClr val="accent5">
              <a:tint val="40000"/>
              <a:alpha val="90000"/>
              <a:hueOff val="-2685120"/>
              <a:satOff val="12063"/>
              <a:lumOff val="8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主要关注于公司研发相关工作，致力于完成项目、产品及技术方面的研发任务</a:t>
          </a:r>
          <a:endParaRPr lang="zh-CN" altLang="en-US" sz="1400" kern="1200" dirty="0">
            <a:latin typeface="微软雅黑" panose="020B0503020204020204" pitchFamily="34" charset="-122"/>
            <a:ea typeface="微软雅黑" panose="020B0503020204020204" pitchFamily="34" charset="-122"/>
          </a:endParaRPr>
        </a:p>
      </dsp:txBody>
      <dsp:txXfrm>
        <a:off x="1818449" y="634917"/>
        <a:ext cx="1591489" cy="2190510"/>
      </dsp:txXfrm>
    </dsp:sp>
    <dsp:sp modelId="{B58CAC9A-C825-46D9-BF64-685D467F7ED3}">
      <dsp:nvSpPr>
        <dsp:cNvPr id="0" name=""/>
        <dsp:cNvSpPr/>
      </dsp:nvSpPr>
      <dsp:spPr>
        <a:xfrm>
          <a:off x="3632747" y="129607"/>
          <a:ext cx="1591489" cy="505310"/>
        </a:xfrm>
        <a:prstGeom prst="rect">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专业族</a:t>
          </a:r>
          <a:endParaRPr lang="zh-CN" altLang="en-US" sz="1800" b="1" kern="1200" dirty="0">
            <a:latin typeface="微软雅黑" panose="020B0503020204020204" pitchFamily="34" charset="-122"/>
            <a:ea typeface="微软雅黑" panose="020B0503020204020204" pitchFamily="34" charset="-122"/>
          </a:endParaRPr>
        </a:p>
      </dsp:txBody>
      <dsp:txXfrm>
        <a:off x="3632747" y="129607"/>
        <a:ext cx="1591489" cy="505310"/>
      </dsp:txXfrm>
    </dsp:sp>
    <dsp:sp modelId="{E9B108CD-7599-49B0-93B7-7697DB60847A}">
      <dsp:nvSpPr>
        <dsp:cNvPr id="0" name=""/>
        <dsp:cNvSpPr/>
      </dsp:nvSpPr>
      <dsp:spPr>
        <a:xfrm>
          <a:off x="3632747" y="634917"/>
          <a:ext cx="1591489" cy="2190510"/>
        </a:xfrm>
        <a:prstGeom prst="rect">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关注公司内部专业性的工作</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专业性：指掌握某个专业的知识才能胜任工作</a:t>
          </a:r>
          <a:endParaRPr lang="zh-CN" altLang="en-US" sz="1400" kern="1200" dirty="0">
            <a:latin typeface="微软雅黑" panose="020B0503020204020204" pitchFamily="34" charset="-122"/>
            <a:ea typeface="微软雅黑" panose="020B0503020204020204" pitchFamily="34" charset="-122"/>
          </a:endParaRPr>
        </a:p>
      </dsp:txBody>
      <dsp:txXfrm>
        <a:off x="3632747" y="634917"/>
        <a:ext cx="1591489" cy="2190510"/>
      </dsp:txXfrm>
    </dsp:sp>
    <dsp:sp modelId="{0EF6354D-9003-4167-9535-485873914473}">
      <dsp:nvSpPr>
        <dsp:cNvPr id="0" name=""/>
        <dsp:cNvSpPr/>
      </dsp:nvSpPr>
      <dsp:spPr>
        <a:xfrm>
          <a:off x="5447045" y="129607"/>
          <a:ext cx="1591489" cy="505310"/>
        </a:xfrm>
        <a:prstGeom prst="rect">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营销族</a:t>
          </a:r>
          <a:endParaRPr lang="zh-CN" altLang="en-US" sz="1800" b="1" kern="1200" dirty="0">
            <a:latin typeface="微软雅黑" panose="020B0503020204020204" pitchFamily="34" charset="-122"/>
            <a:ea typeface="微软雅黑" panose="020B0503020204020204" pitchFamily="34" charset="-122"/>
          </a:endParaRPr>
        </a:p>
      </dsp:txBody>
      <dsp:txXfrm>
        <a:off x="5447045" y="129607"/>
        <a:ext cx="1591489" cy="505310"/>
      </dsp:txXfrm>
    </dsp:sp>
    <dsp:sp modelId="{5D3CA2DD-1803-4D90-9C63-20A5EECC109B}">
      <dsp:nvSpPr>
        <dsp:cNvPr id="0" name=""/>
        <dsp:cNvSpPr/>
      </dsp:nvSpPr>
      <dsp:spPr>
        <a:xfrm>
          <a:off x="5447045" y="634917"/>
          <a:ext cx="1591489" cy="2190510"/>
        </a:xfrm>
        <a:prstGeom prst="rect">
          <a:avLst/>
        </a:prstGeom>
        <a:solidFill>
          <a:schemeClr val="accent5">
            <a:tint val="40000"/>
            <a:alpha val="90000"/>
            <a:hueOff val="-8055361"/>
            <a:satOff val="36190"/>
            <a:lumOff val="2488"/>
            <a:alphaOff val="0"/>
          </a:schemeClr>
        </a:solidFill>
        <a:ln w="25400" cap="flat" cmpd="sng" algn="ctr">
          <a:solidFill>
            <a:schemeClr val="accent5">
              <a:tint val="40000"/>
              <a:alpha val="90000"/>
              <a:hueOff val="-8055361"/>
              <a:satOff val="36190"/>
              <a:lumOff val="24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关注公司销售及市场类工作</a:t>
          </a:r>
          <a:endParaRPr lang="zh-CN" altLang="en-US" sz="1400" kern="1200" dirty="0">
            <a:latin typeface="微软雅黑" panose="020B0503020204020204" pitchFamily="34" charset="-122"/>
            <a:ea typeface="微软雅黑" panose="020B0503020204020204" pitchFamily="34" charset="-122"/>
          </a:endParaRPr>
        </a:p>
      </dsp:txBody>
      <dsp:txXfrm>
        <a:off x="5447045" y="634917"/>
        <a:ext cx="1591489" cy="2190510"/>
      </dsp:txXfrm>
    </dsp:sp>
    <dsp:sp modelId="{60096B64-AEFF-496C-881A-3497C8E49210}">
      <dsp:nvSpPr>
        <dsp:cNvPr id="0" name=""/>
        <dsp:cNvSpPr/>
      </dsp:nvSpPr>
      <dsp:spPr>
        <a:xfrm>
          <a:off x="7261342" y="129607"/>
          <a:ext cx="1591489" cy="50531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业务族</a:t>
          </a:r>
          <a:endParaRPr lang="zh-CN" altLang="en-US" sz="1400" kern="1200" dirty="0">
            <a:latin typeface="微软雅黑" panose="020B0503020204020204" pitchFamily="34" charset="-122"/>
            <a:ea typeface="微软雅黑" panose="020B0503020204020204" pitchFamily="34" charset="-122"/>
          </a:endParaRPr>
        </a:p>
      </dsp:txBody>
      <dsp:txXfrm>
        <a:off x="7261342" y="129607"/>
        <a:ext cx="1591489" cy="505310"/>
      </dsp:txXfrm>
    </dsp:sp>
    <dsp:sp modelId="{9E953BD5-C6F2-454A-BE8C-2E969446CF9F}">
      <dsp:nvSpPr>
        <dsp:cNvPr id="0" name=""/>
        <dsp:cNvSpPr/>
      </dsp:nvSpPr>
      <dsp:spPr>
        <a:xfrm>
          <a:off x="7261342" y="634917"/>
          <a:ext cx="1591489" cy="2190510"/>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latin typeface="微软雅黑" panose="020B0503020204020204" pitchFamily="34" charset="-122"/>
              <a:ea typeface="微软雅黑" panose="020B0503020204020204" pitchFamily="34" charset="-122"/>
            </a:rPr>
            <a:t>关注于公司的业务类工作，致力于为客户提供业务发展所需要的咨询服务活动。</a:t>
          </a:r>
          <a:endParaRPr lang="zh-CN" altLang="en-US" sz="1400" kern="1200" dirty="0">
            <a:latin typeface="微软雅黑" panose="020B0503020204020204" pitchFamily="34" charset="-122"/>
            <a:ea typeface="微软雅黑" panose="020B0503020204020204" pitchFamily="34" charset="-122"/>
          </a:endParaRPr>
        </a:p>
      </dsp:txBody>
      <dsp:txXfrm>
        <a:off x="7261342" y="634917"/>
        <a:ext cx="1591489" cy="2190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72A62-A2A0-4035-A3BF-C017071FEE12}">
      <dsp:nvSpPr>
        <dsp:cNvPr id="0" name=""/>
        <dsp:cNvSpPr/>
      </dsp:nvSpPr>
      <dsp:spPr>
        <a:xfrm>
          <a:off x="38" y="201529"/>
          <a:ext cx="3701309" cy="547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zh-CN" altLang="en-US" sz="1900" b="1" kern="1200" dirty="0" smtClean="0">
              <a:latin typeface="微软雅黑" panose="020B0503020204020204" pitchFamily="34" charset="-122"/>
              <a:ea typeface="微软雅黑" panose="020B0503020204020204" pitchFamily="34" charset="-122"/>
            </a:rPr>
            <a:t>管理族</a:t>
          </a:r>
          <a:endParaRPr lang="zh-CN" altLang="en-US" sz="1900" kern="1200" dirty="0">
            <a:latin typeface="微软雅黑" panose="020B0503020204020204" pitchFamily="34" charset="-122"/>
            <a:ea typeface="微软雅黑" panose="020B0503020204020204" pitchFamily="34" charset="-122"/>
          </a:endParaRPr>
        </a:p>
      </dsp:txBody>
      <dsp:txXfrm>
        <a:off x="38" y="201529"/>
        <a:ext cx="3701309" cy="547200"/>
      </dsp:txXfrm>
    </dsp:sp>
    <dsp:sp modelId="{38F7513F-27D4-44D5-A223-1ED1982887DD}">
      <dsp:nvSpPr>
        <dsp:cNvPr id="0" name=""/>
        <dsp:cNvSpPr/>
      </dsp:nvSpPr>
      <dsp:spPr>
        <a:xfrm>
          <a:off x="38" y="748729"/>
          <a:ext cx="3701309" cy="3442229"/>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altLang="zh-CN" sz="1900" b="1" kern="1200" dirty="0" smtClean="0">
              <a:latin typeface="微软雅黑" panose="020B0503020204020204" pitchFamily="34" charset="-122"/>
              <a:ea typeface="微软雅黑" panose="020B0503020204020204" pitchFamily="34" charset="-122"/>
            </a:rPr>
            <a:t>1.</a:t>
          </a:r>
          <a:r>
            <a:rPr lang="zh-CN" altLang="en-US" sz="1900" b="1" kern="1200" dirty="0" smtClean="0">
              <a:latin typeface="微软雅黑" panose="020B0503020204020204" pitchFamily="34" charset="-122"/>
              <a:ea typeface="微软雅黑" panose="020B0503020204020204" pitchFamily="34" charset="-122"/>
            </a:rPr>
            <a:t>竞聘：</a:t>
          </a:r>
          <a:r>
            <a:rPr lang="zh-CN" altLang="en-US" sz="1900" kern="1200" dirty="0" smtClean="0">
              <a:latin typeface="微软雅黑" panose="020B0503020204020204" pitchFamily="34" charset="-122"/>
              <a:ea typeface="微软雅黑" panose="020B0503020204020204" pitchFamily="34" charset="-122"/>
            </a:rPr>
            <a:t>管理干部均需竞聘上岗，各管理岗位虚位以待；</a:t>
          </a:r>
          <a:endParaRPr lang="zh-CN" altLang="en-US" sz="1900" kern="1200" dirty="0">
            <a:latin typeface="微软雅黑" panose="020B0503020204020204" pitchFamily="34" charset="-122"/>
            <a:ea typeface="微软雅黑" panose="020B0503020204020204" pitchFamily="34" charset="-122"/>
          </a:endParaRPr>
        </a:p>
        <a:p>
          <a:pPr marL="171450" lvl="1" indent="-171450" algn="l" defTabSz="844550">
            <a:lnSpc>
              <a:spcPct val="90000"/>
            </a:lnSpc>
            <a:spcBef>
              <a:spcPct val="0"/>
            </a:spcBef>
            <a:spcAft>
              <a:spcPct val="15000"/>
            </a:spcAft>
            <a:buChar char="••"/>
          </a:pPr>
          <a:r>
            <a:rPr lang="en-US" altLang="zh-CN" sz="1900" b="1" kern="1200" dirty="0" smtClean="0">
              <a:latin typeface="微软雅黑" panose="020B0503020204020204" pitchFamily="34" charset="-122"/>
              <a:ea typeface="微软雅黑" panose="020B0503020204020204" pitchFamily="34" charset="-122"/>
            </a:rPr>
            <a:t>2.</a:t>
          </a:r>
          <a:r>
            <a:rPr lang="zh-CN" altLang="en-US" sz="1900" b="1" kern="1200" dirty="0" smtClean="0">
              <a:latin typeface="微软雅黑" panose="020B0503020204020204" pitchFamily="34" charset="-122"/>
              <a:ea typeface="微软雅黑" panose="020B0503020204020204" pitchFamily="34" charset="-122"/>
            </a:rPr>
            <a:t>领导力认证：</a:t>
          </a:r>
          <a:r>
            <a:rPr lang="zh-CN" altLang="en-US" sz="1900" kern="1200" dirty="0" smtClean="0">
              <a:latin typeface="微软雅黑" panose="020B0503020204020204" pitchFamily="34" charset="-122"/>
              <a:ea typeface="微软雅黑" panose="020B0503020204020204" pitchFamily="34" charset="-122"/>
            </a:rPr>
            <a:t>对领导能力进行测评，达到分数线任职资格等级上升一级；</a:t>
          </a:r>
          <a:endParaRPr lang="en-US" altLang="zh-CN" sz="1900" kern="1200" dirty="0">
            <a:latin typeface="微软雅黑" panose="020B0503020204020204" pitchFamily="34" charset="-122"/>
            <a:ea typeface="微软雅黑" panose="020B0503020204020204" pitchFamily="34" charset="-122"/>
          </a:endParaRPr>
        </a:p>
        <a:p>
          <a:pPr marL="171450" lvl="1" indent="-171450" algn="l" defTabSz="844550">
            <a:lnSpc>
              <a:spcPct val="90000"/>
            </a:lnSpc>
            <a:spcBef>
              <a:spcPct val="0"/>
            </a:spcBef>
            <a:spcAft>
              <a:spcPct val="15000"/>
            </a:spcAft>
            <a:buChar char="••"/>
          </a:pPr>
          <a:r>
            <a:rPr lang="en-US" altLang="zh-CN" sz="1900" b="1" kern="1200" dirty="0" smtClean="0">
              <a:latin typeface="微软雅黑" panose="020B0503020204020204" pitchFamily="34" charset="-122"/>
              <a:ea typeface="微软雅黑" panose="020B0503020204020204" pitchFamily="34" charset="-122"/>
            </a:rPr>
            <a:t>3.</a:t>
          </a:r>
          <a:r>
            <a:rPr lang="zh-CN" altLang="en-US" sz="1900" b="1" kern="1200" dirty="0" smtClean="0">
              <a:latin typeface="微软雅黑" panose="020B0503020204020204" pitchFamily="34" charset="-122"/>
              <a:ea typeface="微软雅黑" panose="020B0503020204020204" pitchFamily="34" charset="-122"/>
            </a:rPr>
            <a:t>领导力发展机会：</a:t>
          </a:r>
          <a:r>
            <a:rPr lang="zh-CN" altLang="en-US" sz="1900" kern="1200" dirty="0" smtClean="0">
              <a:latin typeface="微软雅黑" panose="020B0503020204020204" pitchFamily="34" charset="-122"/>
              <a:ea typeface="微软雅黑" panose="020B0503020204020204" pitchFamily="34" charset="-122"/>
            </a:rPr>
            <a:t>新晋管理者导师制、飞鹰训练营、基层管理者训练营、管理沙龙等；</a:t>
          </a:r>
          <a:endParaRPr lang="en-US" altLang="zh-CN" sz="1900" kern="1200" dirty="0" smtClean="0">
            <a:latin typeface="微软雅黑" panose="020B0503020204020204" pitchFamily="34" charset="-122"/>
            <a:ea typeface="微软雅黑" panose="020B0503020204020204" pitchFamily="34" charset="-122"/>
          </a:endParaRPr>
        </a:p>
      </dsp:txBody>
      <dsp:txXfrm>
        <a:off x="38" y="748729"/>
        <a:ext cx="3701309" cy="3442229"/>
      </dsp:txXfrm>
    </dsp:sp>
    <dsp:sp modelId="{34A6F60D-3FE2-4926-95D6-C30EC3A20BC9}">
      <dsp:nvSpPr>
        <dsp:cNvPr id="0" name=""/>
        <dsp:cNvSpPr/>
      </dsp:nvSpPr>
      <dsp:spPr>
        <a:xfrm>
          <a:off x="4219531" y="201529"/>
          <a:ext cx="3701309" cy="54720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技术族、专业族、营销</a:t>
          </a:r>
          <a:r>
            <a:rPr lang="zh-CN" altLang="en-US" sz="1800" b="1" kern="1200" dirty="0" smtClean="0">
              <a:latin typeface="微软雅黑" panose="020B0503020204020204" pitchFamily="34" charset="-122"/>
              <a:ea typeface="微软雅黑" panose="020B0503020204020204" pitchFamily="34" charset="-122"/>
            </a:rPr>
            <a:t>族、业务族</a:t>
          </a:r>
          <a:endParaRPr lang="zh-CN" altLang="en-US" sz="1800" kern="1200" dirty="0">
            <a:latin typeface="微软雅黑" panose="020B0503020204020204" pitchFamily="34" charset="-122"/>
            <a:ea typeface="微软雅黑" panose="020B0503020204020204" pitchFamily="34" charset="-122"/>
          </a:endParaRPr>
        </a:p>
      </dsp:txBody>
      <dsp:txXfrm>
        <a:off x="4219531" y="201529"/>
        <a:ext cx="3701309" cy="547200"/>
      </dsp:txXfrm>
    </dsp:sp>
    <dsp:sp modelId="{69B39107-093C-432A-9F09-EBB2B25064FA}">
      <dsp:nvSpPr>
        <dsp:cNvPr id="0" name=""/>
        <dsp:cNvSpPr/>
      </dsp:nvSpPr>
      <dsp:spPr>
        <a:xfrm>
          <a:off x="4219531" y="748729"/>
          <a:ext cx="3701309" cy="3442229"/>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altLang="zh-CN" sz="1900" b="1" kern="1200" dirty="0" smtClean="0">
              <a:latin typeface="微软雅黑" panose="020B0503020204020204" pitchFamily="34" charset="-122"/>
              <a:ea typeface="微软雅黑" panose="020B0503020204020204" pitchFamily="34" charset="-122"/>
            </a:rPr>
            <a:t>1.</a:t>
          </a:r>
          <a:r>
            <a:rPr lang="zh-CN" altLang="en-US" sz="1900" b="1" kern="1200" dirty="0" smtClean="0">
              <a:latin typeface="微软雅黑" panose="020B0503020204020204" pitchFamily="34" charset="-122"/>
              <a:ea typeface="微软雅黑" panose="020B0503020204020204" pitchFamily="34" charset="-122"/>
            </a:rPr>
            <a:t>任职资格认证：</a:t>
          </a:r>
          <a:r>
            <a:rPr lang="zh-CN" altLang="en-US" sz="1900" kern="1200" dirty="0" smtClean="0">
              <a:latin typeface="微软雅黑" panose="020B0503020204020204" pitchFamily="34" charset="-122"/>
              <a:ea typeface="微软雅黑" panose="020B0503020204020204" pitchFamily="34" charset="-122"/>
            </a:rPr>
            <a:t>由康拓普学院统一组织，进行任职资格等级的晋升考评，实现职业通道上升发展；</a:t>
          </a:r>
          <a:endParaRPr lang="zh-CN" altLang="en-US" sz="1900" kern="1200" dirty="0">
            <a:latin typeface="微软雅黑" panose="020B0503020204020204" pitchFamily="34" charset="-122"/>
            <a:ea typeface="微软雅黑" panose="020B0503020204020204" pitchFamily="34" charset="-122"/>
          </a:endParaRPr>
        </a:p>
        <a:p>
          <a:pPr marL="171450" lvl="1" indent="-171450" algn="l" defTabSz="844550">
            <a:lnSpc>
              <a:spcPct val="90000"/>
            </a:lnSpc>
            <a:spcBef>
              <a:spcPct val="0"/>
            </a:spcBef>
            <a:spcAft>
              <a:spcPct val="15000"/>
            </a:spcAft>
            <a:buChar char="••"/>
          </a:pPr>
          <a:r>
            <a:rPr lang="en-US" altLang="zh-CN" sz="1900" b="1" kern="1200" dirty="0" smtClean="0">
              <a:latin typeface="微软雅黑" panose="020B0503020204020204" pitchFamily="34" charset="-122"/>
              <a:ea typeface="微软雅黑" panose="020B0503020204020204" pitchFamily="34" charset="-122"/>
            </a:rPr>
            <a:t>2.</a:t>
          </a:r>
          <a:r>
            <a:rPr lang="zh-CN" altLang="en-US" sz="1900" b="1" kern="1200" dirty="0" smtClean="0">
              <a:latin typeface="微软雅黑" panose="020B0503020204020204" pitchFamily="34" charset="-122"/>
              <a:ea typeface="微软雅黑" panose="020B0503020204020204" pitchFamily="34" charset="-122"/>
            </a:rPr>
            <a:t>各职位族发展机会：</a:t>
          </a:r>
          <a:r>
            <a:rPr lang="zh-CN" altLang="en-US" sz="1900" kern="1200" dirty="0" smtClean="0">
              <a:latin typeface="微软雅黑" panose="020B0503020204020204" pitchFamily="34" charset="-122"/>
              <a:ea typeface="微软雅黑" panose="020B0503020204020204" pitchFamily="34" charset="-122"/>
            </a:rPr>
            <a:t>新员工导师制、各式沙龙、专业培训、通用培训、技术年会等；</a:t>
          </a:r>
          <a:endParaRPr lang="en-US" altLang="zh-CN" sz="1900" b="1" kern="1200" dirty="0" smtClean="0">
            <a:latin typeface="微软雅黑" panose="020B0503020204020204" pitchFamily="34" charset="-122"/>
            <a:ea typeface="微软雅黑" panose="020B0503020204020204" pitchFamily="34" charset="-122"/>
          </a:endParaRPr>
        </a:p>
      </dsp:txBody>
      <dsp:txXfrm>
        <a:off x="4219531" y="748729"/>
        <a:ext cx="3701309" cy="3442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5DBC4-AB9A-48F5-A88A-8B999EA5F96C}">
      <dsp:nvSpPr>
        <dsp:cNvPr id="0" name=""/>
        <dsp:cNvSpPr/>
      </dsp:nvSpPr>
      <dsp:spPr>
        <a:xfrm>
          <a:off x="0" y="44838"/>
          <a:ext cx="7416824" cy="94769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假如我是一名用户体验工程师，又管理着一个团队，我属于什么族的呢？</a:t>
          </a:r>
          <a:endParaRPr lang="zh-CN" altLang="en-US" sz="1800" b="1" kern="1200" dirty="0">
            <a:latin typeface="微软雅黑" panose="020B0503020204020204" pitchFamily="34" charset="-122"/>
            <a:ea typeface="微软雅黑" panose="020B0503020204020204" pitchFamily="34" charset="-122"/>
          </a:endParaRPr>
        </a:p>
      </dsp:txBody>
      <dsp:txXfrm>
        <a:off x="46263" y="91101"/>
        <a:ext cx="7324298" cy="855173"/>
      </dsp:txXfrm>
    </dsp:sp>
    <dsp:sp modelId="{ED86DA86-0348-4CF7-BCFA-06AE89882F75}">
      <dsp:nvSpPr>
        <dsp:cNvPr id="0" name=""/>
        <dsp:cNvSpPr/>
      </dsp:nvSpPr>
      <dsp:spPr>
        <a:xfrm>
          <a:off x="0" y="992538"/>
          <a:ext cx="7416824" cy="32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48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1" kern="1200" dirty="0" smtClean="0">
              <a:latin typeface="微软雅黑" panose="020B0503020204020204" pitchFamily="34" charset="-122"/>
              <a:ea typeface="微软雅黑" panose="020B0503020204020204" pitchFamily="34" charset="-122"/>
            </a:rPr>
            <a:t>管理族、技术族</a:t>
          </a:r>
          <a:endParaRPr lang="zh-CN" altLang="en-US" sz="1400" b="1" kern="1200" dirty="0">
            <a:latin typeface="微软雅黑" panose="020B0503020204020204" pitchFamily="34" charset="-122"/>
            <a:ea typeface="微软雅黑" panose="020B0503020204020204" pitchFamily="34" charset="-122"/>
          </a:endParaRPr>
        </a:p>
      </dsp:txBody>
      <dsp:txXfrm>
        <a:off x="0" y="992538"/>
        <a:ext cx="7416824" cy="326025"/>
      </dsp:txXfrm>
    </dsp:sp>
    <dsp:sp modelId="{CA6DA29D-E3C9-48B6-9C60-7640684BAB56}">
      <dsp:nvSpPr>
        <dsp:cNvPr id="0" name=""/>
        <dsp:cNvSpPr/>
      </dsp:nvSpPr>
      <dsp:spPr>
        <a:xfrm>
          <a:off x="0" y="1318563"/>
          <a:ext cx="7416824" cy="947699"/>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我是一名技术族的员工，是否可以切换到管理族、专业族或者市场族发展呢？</a:t>
          </a:r>
          <a:endParaRPr lang="zh-CN" altLang="en-US" sz="1800" b="1" kern="1200" dirty="0">
            <a:latin typeface="微软雅黑" panose="020B0503020204020204" pitchFamily="34" charset="-122"/>
            <a:ea typeface="微软雅黑" panose="020B0503020204020204" pitchFamily="34" charset="-122"/>
          </a:endParaRPr>
        </a:p>
      </dsp:txBody>
      <dsp:txXfrm>
        <a:off x="46263" y="1364826"/>
        <a:ext cx="7324298" cy="855173"/>
      </dsp:txXfrm>
    </dsp:sp>
    <dsp:sp modelId="{D718E897-0738-4D9C-BFE6-018F8E4A5E29}">
      <dsp:nvSpPr>
        <dsp:cNvPr id="0" name=""/>
        <dsp:cNvSpPr/>
      </dsp:nvSpPr>
      <dsp:spPr>
        <a:xfrm>
          <a:off x="0" y="2266263"/>
          <a:ext cx="7416824" cy="32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48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1" kern="1200" dirty="0" smtClean="0">
              <a:latin typeface="微软雅黑" panose="020B0503020204020204" pitchFamily="34" charset="-122"/>
              <a:ea typeface="微软雅黑" panose="020B0503020204020204" pitchFamily="34" charset="-122"/>
            </a:rPr>
            <a:t>可以</a:t>
          </a:r>
          <a:endParaRPr lang="zh-CN" altLang="en-US" sz="1400" b="1" kern="1200" dirty="0">
            <a:latin typeface="微软雅黑" panose="020B0503020204020204" pitchFamily="34" charset="-122"/>
            <a:ea typeface="微软雅黑" panose="020B0503020204020204" pitchFamily="34" charset="-122"/>
          </a:endParaRPr>
        </a:p>
      </dsp:txBody>
      <dsp:txXfrm>
        <a:off x="0" y="2266263"/>
        <a:ext cx="7416824" cy="326025"/>
      </dsp:txXfrm>
    </dsp:sp>
    <dsp:sp modelId="{1DC75914-768E-4F94-8D79-EEAB395B02C7}">
      <dsp:nvSpPr>
        <dsp:cNvPr id="0" name=""/>
        <dsp:cNvSpPr/>
      </dsp:nvSpPr>
      <dsp:spPr>
        <a:xfrm>
          <a:off x="0" y="2592288"/>
          <a:ext cx="7416824" cy="947699"/>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管理族该怎么发展呢？</a:t>
          </a:r>
          <a:endParaRPr lang="zh-CN" altLang="en-US" sz="1800" b="1" kern="1200" dirty="0">
            <a:latin typeface="微软雅黑" panose="020B0503020204020204" pitchFamily="34" charset="-122"/>
            <a:ea typeface="微软雅黑" panose="020B0503020204020204" pitchFamily="34" charset="-122"/>
          </a:endParaRPr>
        </a:p>
      </dsp:txBody>
      <dsp:txXfrm>
        <a:off x="46263" y="2638551"/>
        <a:ext cx="7324298" cy="855173"/>
      </dsp:txXfrm>
    </dsp:sp>
    <dsp:sp modelId="{A25EA3F3-1672-4C53-8D60-FDB9788A9028}">
      <dsp:nvSpPr>
        <dsp:cNvPr id="0" name=""/>
        <dsp:cNvSpPr/>
      </dsp:nvSpPr>
      <dsp:spPr>
        <a:xfrm>
          <a:off x="0" y="3539987"/>
          <a:ext cx="7416824" cy="32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48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1" kern="1200" dirty="0" smtClean="0">
              <a:latin typeface="微软雅黑" panose="020B0503020204020204" pitchFamily="34" charset="-122"/>
              <a:ea typeface="微软雅黑" panose="020B0503020204020204" pitchFamily="34" charset="-122"/>
            </a:rPr>
            <a:t>领导力认证、竞聘</a:t>
          </a:r>
          <a:endParaRPr lang="zh-CN" altLang="en-US" sz="1400" b="1" kern="1200" dirty="0">
            <a:latin typeface="微软雅黑" panose="020B0503020204020204" pitchFamily="34" charset="-122"/>
            <a:ea typeface="微软雅黑" panose="020B0503020204020204" pitchFamily="34" charset="-122"/>
          </a:endParaRPr>
        </a:p>
      </dsp:txBody>
      <dsp:txXfrm>
        <a:off x="0" y="3539987"/>
        <a:ext cx="7416824" cy="326025"/>
      </dsp:txXfrm>
    </dsp:sp>
    <dsp:sp modelId="{E538118C-A268-49A8-B3BC-002304157EC6}">
      <dsp:nvSpPr>
        <dsp:cNvPr id="0" name=""/>
        <dsp:cNvSpPr/>
      </dsp:nvSpPr>
      <dsp:spPr>
        <a:xfrm>
          <a:off x="0" y="3866013"/>
          <a:ext cx="7416824" cy="94769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技术族、专业族、营销族呢？</a:t>
          </a:r>
          <a:endParaRPr lang="zh-CN" altLang="en-US" sz="1800" b="1" kern="1200" dirty="0">
            <a:latin typeface="微软雅黑" panose="020B0503020204020204" pitchFamily="34" charset="-122"/>
            <a:ea typeface="微软雅黑" panose="020B0503020204020204" pitchFamily="34" charset="-122"/>
          </a:endParaRPr>
        </a:p>
      </dsp:txBody>
      <dsp:txXfrm>
        <a:off x="46263" y="3912276"/>
        <a:ext cx="7324298" cy="855173"/>
      </dsp:txXfrm>
    </dsp:sp>
    <dsp:sp modelId="{86B33663-9048-436B-866C-838BB37361EE}">
      <dsp:nvSpPr>
        <dsp:cNvPr id="0" name=""/>
        <dsp:cNvSpPr/>
      </dsp:nvSpPr>
      <dsp:spPr>
        <a:xfrm>
          <a:off x="0" y="4813713"/>
          <a:ext cx="7416824" cy="32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48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1" kern="1200" smtClean="0">
              <a:latin typeface="微软雅黑" panose="020B0503020204020204" pitchFamily="34" charset="-122"/>
              <a:ea typeface="微软雅黑" panose="020B0503020204020204" pitchFamily="34" charset="-122"/>
            </a:rPr>
            <a:t>部门、康拓普学院认证考核</a:t>
          </a:r>
          <a:endParaRPr lang="zh-CN" altLang="en-US" sz="1400" b="1" kern="1200" dirty="0">
            <a:latin typeface="微软雅黑" panose="020B0503020204020204" pitchFamily="34" charset="-122"/>
            <a:ea typeface="微软雅黑" panose="020B0503020204020204" pitchFamily="34" charset="-122"/>
          </a:endParaRPr>
        </a:p>
      </dsp:txBody>
      <dsp:txXfrm>
        <a:off x="0" y="4813713"/>
        <a:ext cx="7416824" cy="3260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C7969-BAB4-4763-8130-92D4BF1F7669}">
      <dsp:nvSpPr>
        <dsp:cNvPr id="0" name=""/>
        <dsp:cNvSpPr/>
      </dsp:nvSpPr>
      <dsp:spPr>
        <a:xfrm>
          <a:off x="0" y="139243"/>
          <a:ext cx="7446845" cy="72152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zh-CN" sz="2300" kern="1200" dirty="0" smtClean="0">
              <a:latin typeface="微软雅黑" panose="020B0503020204020204" pitchFamily="34" charset="-122"/>
              <a:ea typeface="微软雅黑" panose="020B0503020204020204" pitchFamily="34" charset="-122"/>
            </a:rPr>
            <a:t>业绩改善原则</a:t>
          </a:r>
          <a:endParaRPr lang="zh-CN" altLang="en-US" sz="2300" kern="1200" dirty="0">
            <a:latin typeface="微软雅黑" panose="020B0503020204020204" pitchFamily="34" charset="-122"/>
            <a:ea typeface="微软雅黑" panose="020B0503020204020204" pitchFamily="34" charset="-122"/>
          </a:endParaRPr>
        </a:p>
      </dsp:txBody>
      <dsp:txXfrm>
        <a:off x="35222" y="174465"/>
        <a:ext cx="7376401" cy="651080"/>
      </dsp:txXfrm>
    </dsp:sp>
    <dsp:sp modelId="{97D8C079-0E18-475D-B217-2851D822624E}">
      <dsp:nvSpPr>
        <dsp:cNvPr id="0" name=""/>
        <dsp:cNvSpPr/>
      </dsp:nvSpPr>
      <dsp:spPr>
        <a:xfrm>
          <a:off x="0" y="927008"/>
          <a:ext cx="7446845" cy="721524"/>
        </a:xfrm>
        <a:prstGeom prst="round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zh-CN" sz="2300" kern="1200" dirty="0" smtClean="0">
              <a:latin typeface="微软雅黑" panose="020B0503020204020204" pitchFamily="34" charset="-122"/>
              <a:ea typeface="微软雅黑" panose="020B0503020204020204" pitchFamily="34" charset="-122"/>
            </a:rPr>
            <a:t>目标一致性原则</a:t>
          </a:r>
          <a:endParaRPr lang="zh-CN" altLang="en-US" sz="2300" kern="1200" dirty="0">
            <a:latin typeface="微软雅黑" panose="020B0503020204020204" pitchFamily="34" charset="-122"/>
            <a:ea typeface="微软雅黑" panose="020B0503020204020204" pitchFamily="34" charset="-122"/>
          </a:endParaRPr>
        </a:p>
      </dsp:txBody>
      <dsp:txXfrm>
        <a:off x="35222" y="962230"/>
        <a:ext cx="7376401" cy="651080"/>
      </dsp:txXfrm>
    </dsp:sp>
    <dsp:sp modelId="{7A2CF7B6-D0C2-4D33-B0EC-DE0976D40B28}">
      <dsp:nvSpPr>
        <dsp:cNvPr id="0" name=""/>
        <dsp:cNvSpPr/>
      </dsp:nvSpPr>
      <dsp:spPr>
        <a:xfrm>
          <a:off x="0" y="1648532"/>
          <a:ext cx="7446845" cy="416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43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zh-CN" sz="1800" kern="1200" dirty="0" smtClean="0">
              <a:latin typeface="微软雅黑" panose="020B0503020204020204" pitchFamily="34" charset="-122"/>
              <a:ea typeface="微软雅黑" panose="020B0503020204020204" pitchFamily="34" charset="-122"/>
            </a:rPr>
            <a:t>上下一致、左右一致和前后一致</a:t>
          </a:r>
          <a:endParaRPr lang="zh-CN" altLang="en-US" sz="1800" kern="1200" dirty="0">
            <a:latin typeface="微软雅黑" panose="020B0503020204020204" pitchFamily="34" charset="-122"/>
            <a:ea typeface="微软雅黑" panose="020B0503020204020204" pitchFamily="34" charset="-122"/>
          </a:endParaRPr>
        </a:p>
      </dsp:txBody>
      <dsp:txXfrm>
        <a:off x="0" y="1648532"/>
        <a:ext cx="7446845" cy="416587"/>
      </dsp:txXfrm>
    </dsp:sp>
    <dsp:sp modelId="{29F831BD-377F-4A47-A1A5-EF1CFD3F3164}">
      <dsp:nvSpPr>
        <dsp:cNvPr id="0" name=""/>
        <dsp:cNvSpPr/>
      </dsp:nvSpPr>
      <dsp:spPr>
        <a:xfrm>
          <a:off x="0" y="2065119"/>
          <a:ext cx="7446845" cy="721524"/>
        </a:xfrm>
        <a:prstGeom prst="round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zh-CN" sz="2300" kern="1200" dirty="0" smtClean="0">
              <a:latin typeface="微软雅黑" panose="020B0503020204020204" pitchFamily="34" charset="-122"/>
              <a:ea typeface="微软雅黑" panose="020B0503020204020204" pitchFamily="34" charset="-122"/>
            </a:rPr>
            <a:t>结果导向、团队导向原则</a:t>
          </a:r>
          <a:endParaRPr lang="zh-CN" altLang="en-US" sz="2300" kern="1200" dirty="0">
            <a:latin typeface="微软雅黑" panose="020B0503020204020204" pitchFamily="34" charset="-122"/>
            <a:ea typeface="微软雅黑" panose="020B0503020204020204" pitchFamily="34" charset="-122"/>
          </a:endParaRPr>
        </a:p>
      </dsp:txBody>
      <dsp:txXfrm>
        <a:off x="35222" y="2100341"/>
        <a:ext cx="7376401" cy="651080"/>
      </dsp:txXfrm>
    </dsp:sp>
    <dsp:sp modelId="{38448FB8-DF33-4681-A8C9-F5BC5FCEF1C9}">
      <dsp:nvSpPr>
        <dsp:cNvPr id="0" name=""/>
        <dsp:cNvSpPr/>
      </dsp:nvSpPr>
      <dsp:spPr>
        <a:xfrm>
          <a:off x="0" y="2786644"/>
          <a:ext cx="7446845" cy="416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43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zh-CN" sz="1800" kern="1200" smtClean="0">
              <a:latin typeface="微软雅黑" panose="020B0503020204020204" pitchFamily="34" charset="-122"/>
              <a:ea typeface="微软雅黑" panose="020B0503020204020204" pitchFamily="34" charset="-122"/>
            </a:rPr>
            <a:t>绩效评价以完成结果为评价依据，个人绩效与团队、部门绩效相关联</a:t>
          </a:r>
          <a:endParaRPr lang="zh-CN" altLang="en-US" sz="1800" kern="1200" dirty="0">
            <a:latin typeface="微软雅黑" panose="020B0503020204020204" pitchFamily="34" charset="-122"/>
            <a:ea typeface="微软雅黑" panose="020B0503020204020204" pitchFamily="34" charset="-122"/>
          </a:endParaRPr>
        </a:p>
      </dsp:txBody>
      <dsp:txXfrm>
        <a:off x="0" y="2786644"/>
        <a:ext cx="7446845" cy="416587"/>
      </dsp:txXfrm>
    </dsp:sp>
    <dsp:sp modelId="{A7BB6803-8D9A-4FDE-A575-BCE1B277F718}">
      <dsp:nvSpPr>
        <dsp:cNvPr id="0" name=""/>
        <dsp:cNvSpPr/>
      </dsp:nvSpPr>
      <dsp:spPr>
        <a:xfrm>
          <a:off x="0" y="3203231"/>
          <a:ext cx="7446845" cy="721524"/>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zh-CN" sz="2300" kern="1200" smtClean="0">
              <a:latin typeface="微软雅黑" panose="020B0503020204020204" pitchFamily="34" charset="-122"/>
              <a:ea typeface="微软雅黑" panose="020B0503020204020204" pitchFamily="34" charset="-122"/>
            </a:rPr>
            <a:t>公平、公正原则</a:t>
          </a:r>
          <a:endParaRPr lang="zh-CN" altLang="en-US" sz="2300" kern="1200" dirty="0">
            <a:latin typeface="微软雅黑" panose="020B0503020204020204" pitchFamily="34" charset="-122"/>
            <a:ea typeface="微软雅黑" panose="020B0503020204020204" pitchFamily="34" charset="-122"/>
          </a:endParaRPr>
        </a:p>
      </dsp:txBody>
      <dsp:txXfrm>
        <a:off x="35222" y="3238453"/>
        <a:ext cx="7376401" cy="6510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E60A8-580A-46B5-BD81-A3744BB31598}">
      <dsp:nvSpPr>
        <dsp:cNvPr id="0" name=""/>
        <dsp:cNvSpPr/>
      </dsp:nvSpPr>
      <dsp:spPr>
        <a:xfrm>
          <a:off x="35" y="97035"/>
          <a:ext cx="3409533" cy="5184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绩效结果下发</a:t>
          </a:r>
          <a:endParaRPr lang="zh-CN" altLang="en-US" sz="1800" kern="1200" dirty="0">
            <a:latin typeface="微软雅黑" panose="020B0503020204020204" pitchFamily="34" charset="-122"/>
            <a:ea typeface="微软雅黑" panose="020B0503020204020204" pitchFamily="34" charset="-122"/>
          </a:endParaRPr>
        </a:p>
      </dsp:txBody>
      <dsp:txXfrm>
        <a:off x="35" y="97035"/>
        <a:ext cx="3409533" cy="518400"/>
      </dsp:txXfrm>
    </dsp:sp>
    <dsp:sp modelId="{44BA313A-63F0-4BD1-BD8E-BE062F95740E}">
      <dsp:nvSpPr>
        <dsp:cNvPr id="0" name=""/>
        <dsp:cNvSpPr/>
      </dsp:nvSpPr>
      <dsp:spPr>
        <a:xfrm>
          <a:off x="35" y="615435"/>
          <a:ext cx="3409533" cy="4199849"/>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考核结果最终确认后，人力资源部通过电子邮件的方式将员工的绩效考核结果及工作评语发送给员工。</a:t>
          </a:r>
          <a:endParaRPr lang="zh-CN" altLang="en-US" sz="1800" kern="1200" dirty="0">
            <a:latin typeface="微软雅黑" panose="020B0503020204020204" pitchFamily="34" charset="-122"/>
            <a:ea typeface="微软雅黑" panose="020B0503020204020204" pitchFamily="34" charset="-122"/>
          </a:endParaRPr>
        </a:p>
      </dsp:txBody>
      <dsp:txXfrm>
        <a:off x="35" y="615435"/>
        <a:ext cx="3409533" cy="4199849"/>
      </dsp:txXfrm>
    </dsp:sp>
    <dsp:sp modelId="{34B10BEA-9D63-4001-A112-9B22F951C8E8}">
      <dsp:nvSpPr>
        <dsp:cNvPr id="0" name=""/>
        <dsp:cNvSpPr/>
      </dsp:nvSpPr>
      <dsp:spPr>
        <a:xfrm>
          <a:off x="3886903" y="97035"/>
          <a:ext cx="3409533" cy="518400"/>
        </a:xfrm>
        <a:prstGeom prst="rect">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绩效结果申诉</a:t>
          </a:r>
          <a:endParaRPr lang="zh-CN" altLang="en-US" sz="1800" kern="1200" dirty="0">
            <a:latin typeface="微软雅黑" panose="020B0503020204020204" pitchFamily="34" charset="-122"/>
            <a:ea typeface="微软雅黑" panose="020B0503020204020204" pitchFamily="34" charset="-122"/>
          </a:endParaRPr>
        </a:p>
      </dsp:txBody>
      <dsp:txXfrm>
        <a:off x="3886903" y="97035"/>
        <a:ext cx="3409533" cy="518400"/>
      </dsp:txXfrm>
    </dsp:sp>
    <dsp:sp modelId="{2A006CF1-C2F3-4A3F-890A-D46FBF17FFC2}">
      <dsp:nvSpPr>
        <dsp:cNvPr id="0" name=""/>
        <dsp:cNvSpPr/>
      </dsp:nvSpPr>
      <dsp:spPr>
        <a:xfrm>
          <a:off x="3886903" y="615435"/>
          <a:ext cx="3409533" cy="4199849"/>
        </a:xfrm>
        <a:prstGeom prst="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zh-CN" sz="1800" kern="1200" dirty="0" smtClean="0">
              <a:latin typeface="微软雅黑" panose="020B0503020204020204" pitchFamily="34" charset="-122"/>
              <a:ea typeface="微软雅黑" panose="020B0503020204020204" pitchFamily="34" charset="-122"/>
              <a:cs typeface="宋体" panose="02010600030101010101" pitchFamily="2" charset="-122"/>
            </a:rPr>
            <a:t>各类考核结束后，被考核者有权了解自己的考核结果，考核者有向被考核者反馈和解释的职责。被考核者如对考核结果存在异议，应于结果发布之日起五个工作日向人力资源部提出异议，逾期视为接受本次考核的结果。人力资源部须在接到申诉后进行调查并在十个工作日内将处理结果反馈给申诉人。</a:t>
          </a:r>
          <a:endParaRPr lang="zh-CN" altLang="en-US" sz="1800" kern="1200" dirty="0">
            <a:latin typeface="微软雅黑" panose="020B0503020204020204" pitchFamily="34" charset="-122"/>
            <a:ea typeface="微软雅黑" panose="020B0503020204020204" pitchFamily="34" charset="-122"/>
          </a:endParaRPr>
        </a:p>
      </dsp:txBody>
      <dsp:txXfrm>
        <a:off x="3886903" y="615435"/>
        <a:ext cx="3409533" cy="41998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F644C-94D0-4BB5-B2CF-9ADC33E84D84}">
      <dsp:nvSpPr>
        <dsp:cNvPr id="0" name=""/>
        <dsp:cNvSpPr/>
      </dsp:nvSpPr>
      <dsp:spPr>
        <a:xfrm>
          <a:off x="2441806" y="1376040"/>
          <a:ext cx="344694" cy="1111638"/>
        </a:xfrm>
        <a:custGeom>
          <a:avLst/>
          <a:gdLst/>
          <a:ahLst/>
          <a:cxnLst/>
          <a:rect l="0" t="0" r="0" b="0"/>
          <a:pathLst>
            <a:path>
              <a:moveTo>
                <a:pt x="0" y="0"/>
              </a:moveTo>
              <a:lnTo>
                <a:pt x="172347" y="0"/>
              </a:lnTo>
              <a:lnTo>
                <a:pt x="172347" y="1111638"/>
              </a:lnTo>
              <a:lnTo>
                <a:pt x="344694" y="1111638"/>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E171CE-F7EE-4419-AA46-FEC1FD6F5130}">
      <dsp:nvSpPr>
        <dsp:cNvPr id="0" name=""/>
        <dsp:cNvSpPr/>
      </dsp:nvSpPr>
      <dsp:spPr>
        <a:xfrm>
          <a:off x="2441806" y="1376040"/>
          <a:ext cx="344694" cy="370546"/>
        </a:xfrm>
        <a:custGeom>
          <a:avLst/>
          <a:gdLst/>
          <a:ahLst/>
          <a:cxnLst/>
          <a:rect l="0" t="0" r="0" b="0"/>
          <a:pathLst>
            <a:path>
              <a:moveTo>
                <a:pt x="0" y="0"/>
              </a:moveTo>
              <a:lnTo>
                <a:pt x="172347" y="0"/>
              </a:lnTo>
              <a:lnTo>
                <a:pt x="172347" y="370546"/>
              </a:lnTo>
              <a:lnTo>
                <a:pt x="344694" y="370546"/>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63D0DC-7913-475C-A330-7B7935A6B0DD}">
      <dsp:nvSpPr>
        <dsp:cNvPr id="0" name=""/>
        <dsp:cNvSpPr/>
      </dsp:nvSpPr>
      <dsp:spPr>
        <a:xfrm>
          <a:off x="4509971" y="1005493"/>
          <a:ext cx="344694" cy="741092"/>
        </a:xfrm>
        <a:custGeom>
          <a:avLst/>
          <a:gdLst/>
          <a:ahLst/>
          <a:cxnLst/>
          <a:rect l="0" t="0" r="0" b="0"/>
          <a:pathLst>
            <a:path>
              <a:moveTo>
                <a:pt x="0" y="0"/>
              </a:moveTo>
              <a:lnTo>
                <a:pt x="172347" y="0"/>
              </a:lnTo>
              <a:lnTo>
                <a:pt x="172347" y="741092"/>
              </a:lnTo>
              <a:lnTo>
                <a:pt x="344694" y="741092"/>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7A798-62CF-4A47-80B1-ACA9D8A912DD}">
      <dsp:nvSpPr>
        <dsp:cNvPr id="0" name=""/>
        <dsp:cNvSpPr/>
      </dsp:nvSpPr>
      <dsp:spPr>
        <a:xfrm>
          <a:off x="4509971" y="959773"/>
          <a:ext cx="344694" cy="91440"/>
        </a:xfrm>
        <a:custGeom>
          <a:avLst/>
          <a:gdLst/>
          <a:ahLst/>
          <a:cxnLst/>
          <a:rect l="0" t="0" r="0" b="0"/>
          <a:pathLst>
            <a:path>
              <a:moveTo>
                <a:pt x="0" y="45720"/>
              </a:moveTo>
              <a:lnTo>
                <a:pt x="344694" y="4572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AA8CE8-1EBD-455D-85DC-DCD2FB0A20AF}">
      <dsp:nvSpPr>
        <dsp:cNvPr id="0" name=""/>
        <dsp:cNvSpPr/>
      </dsp:nvSpPr>
      <dsp:spPr>
        <a:xfrm>
          <a:off x="4509971" y="264401"/>
          <a:ext cx="344694" cy="741092"/>
        </a:xfrm>
        <a:custGeom>
          <a:avLst/>
          <a:gdLst/>
          <a:ahLst/>
          <a:cxnLst/>
          <a:rect l="0" t="0" r="0" b="0"/>
          <a:pathLst>
            <a:path>
              <a:moveTo>
                <a:pt x="0" y="741092"/>
              </a:moveTo>
              <a:lnTo>
                <a:pt x="172347" y="741092"/>
              </a:lnTo>
              <a:lnTo>
                <a:pt x="172347" y="0"/>
              </a:lnTo>
              <a:lnTo>
                <a:pt x="344694"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565D58-E5AB-421C-9E7C-474798147BBA}">
      <dsp:nvSpPr>
        <dsp:cNvPr id="0" name=""/>
        <dsp:cNvSpPr/>
      </dsp:nvSpPr>
      <dsp:spPr>
        <a:xfrm>
          <a:off x="2441806" y="1005493"/>
          <a:ext cx="344694" cy="370546"/>
        </a:xfrm>
        <a:custGeom>
          <a:avLst/>
          <a:gdLst/>
          <a:ahLst/>
          <a:cxnLst/>
          <a:rect l="0" t="0" r="0" b="0"/>
          <a:pathLst>
            <a:path>
              <a:moveTo>
                <a:pt x="0" y="370546"/>
              </a:moveTo>
              <a:lnTo>
                <a:pt x="172347" y="370546"/>
              </a:lnTo>
              <a:lnTo>
                <a:pt x="172347" y="0"/>
              </a:lnTo>
              <a:lnTo>
                <a:pt x="344694"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66F17D-1012-474E-B812-AD5128D853E1}">
      <dsp:nvSpPr>
        <dsp:cNvPr id="0" name=""/>
        <dsp:cNvSpPr/>
      </dsp:nvSpPr>
      <dsp:spPr>
        <a:xfrm>
          <a:off x="2441806" y="264401"/>
          <a:ext cx="344694" cy="1111638"/>
        </a:xfrm>
        <a:custGeom>
          <a:avLst/>
          <a:gdLst/>
          <a:ahLst/>
          <a:cxnLst/>
          <a:rect l="0" t="0" r="0" b="0"/>
          <a:pathLst>
            <a:path>
              <a:moveTo>
                <a:pt x="0" y="1111638"/>
              </a:moveTo>
              <a:lnTo>
                <a:pt x="172347" y="1111638"/>
              </a:lnTo>
              <a:lnTo>
                <a:pt x="172347" y="0"/>
              </a:lnTo>
              <a:lnTo>
                <a:pt x="344694"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4861-CD59-4A5D-81F7-F2CA3862EC05}">
      <dsp:nvSpPr>
        <dsp:cNvPr id="0" name=""/>
        <dsp:cNvSpPr/>
      </dsp:nvSpPr>
      <dsp:spPr>
        <a:xfrm>
          <a:off x="718335" y="1113210"/>
          <a:ext cx="1723470" cy="5256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latin typeface="微软雅黑" panose="020B0503020204020204" pitchFamily="34" charset="-122"/>
              <a:ea typeface="微软雅黑" panose="020B0503020204020204" pitchFamily="34" charset="-122"/>
            </a:rPr>
            <a:t> </a:t>
          </a:r>
          <a:r>
            <a:rPr lang="zh-CN" altLang="en-US" sz="2400" kern="1200" dirty="0" smtClean="0">
              <a:latin typeface="微软雅黑" panose="020B0503020204020204" pitchFamily="34" charset="-122"/>
              <a:ea typeface="微软雅黑" panose="020B0503020204020204" pitchFamily="34" charset="-122"/>
            </a:rPr>
            <a:t>薪酬</a:t>
          </a:r>
          <a:endParaRPr lang="zh-CN" altLang="en-US" sz="2400" kern="1200" dirty="0">
            <a:latin typeface="微软雅黑" panose="020B0503020204020204" pitchFamily="34" charset="-122"/>
            <a:ea typeface="微软雅黑" panose="020B0503020204020204" pitchFamily="34" charset="-122"/>
          </a:endParaRPr>
        </a:p>
      </dsp:txBody>
      <dsp:txXfrm>
        <a:off x="718335" y="1113210"/>
        <a:ext cx="1723470" cy="525658"/>
      </dsp:txXfrm>
    </dsp:sp>
    <dsp:sp modelId="{10108689-A98C-40A6-A9F9-9921ECA10891}">
      <dsp:nvSpPr>
        <dsp:cNvPr id="0" name=""/>
        <dsp:cNvSpPr/>
      </dsp:nvSpPr>
      <dsp:spPr>
        <a:xfrm>
          <a:off x="2786500" y="1571"/>
          <a:ext cx="1723470" cy="5256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标准工资</a:t>
          </a:r>
          <a:endParaRPr lang="zh-CN" altLang="en-US" sz="2400" kern="1200" dirty="0">
            <a:latin typeface="微软雅黑" panose="020B0503020204020204" pitchFamily="34" charset="-122"/>
            <a:ea typeface="微软雅黑" panose="020B0503020204020204" pitchFamily="34" charset="-122"/>
          </a:endParaRPr>
        </a:p>
      </dsp:txBody>
      <dsp:txXfrm>
        <a:off x="2786500" y="1571"/>
        <a:ext cx="1723470" cy="525658"/>
      </dsp:txXfrm>
    </dsp:sp>
    <dsp:sp modelId="{E9E37723-A0EB-4881-9C1F-B778CC0DA59C}">
      <dsp:nvSpPr>
        <dsp:cNvPr id="0" name=""/>
        <dsp:cNvSpPr/>
      </dsp:nvSpPr>
      <dsp:spPr>
        <a:xfrm>
          <a:off x="2786500" y="742664"/>
          <a:ext cx="1723470" cy="5256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latin typeface="微软雅黑" panose="020B0503020204020204" pitchFamily="34" charset="-122"/>
              <a:ea typeface="微软雅黑" panose="020B0503020204020204" pitchFamily="34" charset="-122"/>
            </a:rPr>
            <a:t>奖金</a:t>
          </a:r>
          <a:endParaRPr lang="zh-CN" altLang="en-US" sz="2400" kern="1200" dirty="0">
            <a:latin typeface="微软雅黑" panose="020B0503020204020204" pitchFamily="34" charset="-122"/>
            <a:ea typeface="微软雅黑" panose="020B0503020204020204" pitchFamily="34" charset="-122"/>
          </a:endParaRPr>
        </a:p>
      </dsp:txBody>
      <dsp:txXfrm>
        <a:off x="2786500" y="742664"/>
        <a:ext cx="1723470" cy="525658"/>
      </dsp:txXfrm>
    </dsp:sp>
    <dsp:sp modelId="{A886551B-AFF8-4C6C-8F17-C9974F86532A}">
      <dsp:nvSpPr>
        <dsp:cNvPr id="0" name=""/>
        <dsp:cNvSpPr/>
      </dsp:nvSpPr>
      <dsp:spPr>
        <a:xfrm>
          <a:off x="4854665" y="1571"/>
          <a:ext cx="1723470" cy="5256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季度绩效奖金</a:t>
          </a:r>
          <a:endParaRPr lang="zh-CN" altLang="en-US" sz="2000" kern="1200" dirty="0">
            <a:latin typeface="微软雅黑" panose="020B0503020204020204" pitchFamily="34" charset="-122"/>
            <a:ea typeface="微软雅黑" panose="020B0503020204020204" pitchFamily="34" charset="-122"/>
          </a:endParaRPr>
        </a:p>
      </dsp:txBody>
      <dsp:txXfrm>
        <a:off x="4854665" y="1571"/>
        <a:ext cx="1723470" cy="525658"/>
      </dsp:txXfrm>
    </dsp:sp>
    <dsp:sp modelId="{0E2AFB65-A809-499E-B4AC-6F0DBD26BC1A}">
      <dsp:nvSpPr>
        <dsp:cNvPr id="0" name=""/>
        <dsp:cNvSpPr/>
      </dsp:nvSpPr>
      <dsp:spPr>
        <a:xfrm>
          <a:off x="4854665" y="742664"/>
          <a:ext cx="1723470" cy="5256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年度效益奖金</a:t>
          </a:r>
          <a:endParaRPr lang="zh-CN" altLang="en-US" sz="2000" kern="1200" dirty="0">
            <a:latin typeface="微软雅黑" panose="020B0503020204020204" pitchFamily="34" charset="-122"/>
            <a:ea typeface="微软雅黑" panose="020B0503020204020204" pitchFamily="34" charset="-122"/>
          </a:endParaRPr>
        </a:p>
      </dsp:txBody>
      <dsp:txXfrm>
        <a:off x="4854665" y="742664"/>
        <a:ext cx="1723470" cy="525658"/>
      </dsp:txXfrm>
    </dsp:sp>
    <dsp:sp modelId="{2C6A69C4-90DB-4866-967F-6DB58F0D7710}">
      <dsp:nvSpPr>
        <dsp:cNvPr id="0" name=""/>
        <dsp:cNvSpPr/>
      </dsp:nvSpPr>
      <dsp:spPr>
        <a:xfrm>
          <a:off x="4854665" y="1483756"/>
          <a:ext cx="1723470" cy="5256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特殊贡献奖金</a:t>
          </a:r>
          <a:endParaRPr lang="zh-CN" altLang="en-US" sz="2000" kern="1200" dirty="0">
            <a:latin typeface="微软雅黑" panose="020B0503020204020204" pitchFamily="34" charset="-122"/>
            <a:ea typeface="微软雅黑" panose="020B0503020204020204" pitchFamily="34" charset="-122"/>
          </a:endParaRPr>
        </a:p>
      </dsp:txBody>
      <dsp:txXfrm>
        <a:off x="4854665" y="1483756"/>
        <a:ext cx="1723470" cy="525658"/>
      </dsp:txXfrm>
    </dsp:sp>
    <dsp:sp modelId="{EA87D09E-D538-4003-979A-82EA6FDB4312}">
      <dsp:nvSpPr>
        <dsp:cNvPr id="0" name=""/>
        <dsp:cNvSpPr/>
      </dsp:nvSpPr>
      <dsp:spPr>
        <a:xfrm>
          <a:off x="2786500" y="1483756"/>
          <a:ext cx="1723470" cy="5256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津贴</a:t>
          </a:r>
          <a:endParaRPr lang="zh-CN" altLang="en-US" sz="2400" kern="1200" dirty="0">
            <a:latin typeface="微软雅黑" panose="020B0503020204020204" pitchFamily="34" charset="-122"/>
            <a:ea typeface="微软雅黑" panose="020B0503020204020204" pitchFamily="34" charset="-122"/>
          </a:endParaRPr>
        </a:p>
      </dsp:txBody>
      <dsp:txXfrm>
        <a:off x="2786500" y="1483756"/>
        <a:ext cx="1723470" cy="525658"/>
      </dsp:txXfrm>
    </dsp:sp>
    <dsp:sp modelId="{2C792E69-61B2-4E74-8DCC-9DB9E5841CF7}">
      <dsp:nvSpPr>
        <dsp:cNvPr id="0" name=""/>
        <dsp:cNvSpPr/>
      </dsp:nvSpPr>
      <dsp:spPr>
        <a:xfrm>
          <a:off x="2786500" y="2224849"/>
          <a:ext cx="1723470" cy="52565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福利</a:t>
          </a:r>
          <a:endParaRPr lang="zh-CN" altLang="en-US" sz="2400" kern="1200" dirty="0">
            <a:latin typeface="微软雅黑" panose="020B0503020204020204" pitchFamily="34" charset="-122"/>
            <a:ea typeface="微软雅黑" panose="020B0503020204020204" pitchFamily="34" charset="-122"/>
          </a:endParaRPr>
        </a:p>
      </dsp:txBody>
      <dsp:txXfrm>
        <a:off x="2786500" y="2224849"/>
        <a:ext cx="1723470" cy="5256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84E98-3CB4-4BCA-8F3C-A546874644C8}">
      <dsp:nvSpPr>
        <dsp:cNvPr id="0" name=""/>
        <dsp:cNvSpPr/>
      </dsp:nvSpPr>
      <dsp:spPr>
        <a:xfrm>
          <a:off x="1723561" y="1002430"/>
          <a:ext cx="2941078" cy="29415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员工福利</a:t>
          </a:r>
          <a:endParaRPr lang="zh-CN" altLang="en-US" sz="1400" kern="1200" dirty="0">
            <a:latin typeface="微软雅黑" panose="020B0503020204020204" pitchFamily="34" charset="-122"/>
            <a:ea typeface="微软雅黑" panose="020B0503020204020204" pitchFamily="34" charset="-122"/>
          </a:endParaRPr>
        </a:p>
      </dsp:txBody>
      <dsp:txXfrm>
        <a:off x="2154272" y="1433215"/>
        <a:ext cx="2079656" cy="2080014"/>
      </dsp:txXfrm>
    </dsp:sp>
    <dsp:sp modelId="{F3D4939C-8644-4E2B-A3F1-EC8E3A6D6D23}">
      <dsp:nvSpPr>
        <dsp:cNvPr id="0" name=""/>
        <dsp:cNvSpPr/>
      </dsp:nvSpPr>
      <dsp:spPr>
        <a:xfrm>
          <a:off x="2627905" y="3725341"/>
          <a:ext cx="237096" cy="23707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680561-A30B-4C6C-B9FD-E076D36CE22D}">
      <dsp:nvSpPr>
        <dsp:cNvPr id="0" name=""/>
        <dsp:cNvSpPr/>
      </dsp:nvSpPr>
      <dsp:spPr>
        <a:xfrm>
          <a:off x="4854075" y="2196200"/>
          <a:ext cx="237096" cy="23707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62792E-2D64-4D60-B227-65D444DE31C7}">
      <dsp:nvSpPr>
        <dsp:cNvPr id="0" name=""/>
        <dsp:cNvSpPr/>
      </dsp:nvSpPr>
      <dsp:spPr>
        <a:xfrm>
          <a:off x="3721081" y="3977657"/>
          <a:ext cx="326987" cy="327485"/>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D030A4-EF1B-4451-AEE9-1FE8EDB01923}">
      <dsp:nvSpPr>
        <dsp:cNvPr id="0" name=""/>
        <dsp:cNvSpPr/>
      </dsp:nvSpPr>
      <dsp:spPr>
        <a:xfrm>
          <a:off x="2694267" y="1333069"/>
          <a:ext cx="237096" cy="23707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7106C0-A725-4F0D-8785-B0F89C255C32}">
      <dsp:nvSpPr>
        <dsp:cNvPr id="0" name=""/>
        <dsp:cNvSpPr/>
      </dsp:nvSpPr>
      <dsp:spPr>
        <a:xfrm>
          <a:off x="1947988" y="2689794"/>
          <a:ext cx="237096" cy="237071"/>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2F04F5-3F2D-48F7-BE9E-D4FCB1A6D4AC}">
      <dsp:nvSpPr>
        <dsp:cNvPr id="0" name=""/>
        <dsp:cNvSpPr/>
      </dsp:nvSpPr>
      <dsp:spPr>
        <a:xfrm>
          <a:off x="804134" y="1533345"/>
          <a:ext cx="1195736" cy="1195872"/>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社会保险意外保险</a:t>
          </a:r>
          <a:endParaRPr lang="zh-CN" altLang="en-US" sz="1400" kern="1200" dirty="0">
            <a:latin typeface="微软雅黑" panose="020B0503020204020204" pitchFamily="34" charset="-122"/>
            <a:ea typeface="微软雅黑" panose="020B0503020204020204" pitchFamily="34" charset="-122"/>
          </a:endParaRPr>
        </a:p>
      </dsp:txBody>
      <dsp:txXfrm>
        <a:off x="979245" y="1708476"/>
        <a:ext cx="845514" cy="845610"/>
      </dsp:txXfrm>
    </dsp:sp>
    <dsp:sp modelId="{DD7CCB7F-9FE2-4589-B997-AA3418DE6AAC}">
      <dsp:nvSpPr>
        <dsp:cNvPr id="0" name=""/>
        <dsp:cNvSpPr/>
      </dsp:nvSpPr>
      <dsp:spPr>
        <a:xfrm>
          <a:off x="3071329" y="1343582"/>
          <a:ext cx="326987" cy="32748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33E11-A4E4-4A24-9090-915408DB809E}">
      <dsp:nvSpPr>
        <dsp:cNvPr id="0" name=""/>
        <dsp:cNvSpPr/>
      </dsp:nvSpPr>
      <dsp:spPr>
        <a:xfrm>
          <a:off x="916951" y="3079306"/>
          <a:ext cx="591232" cy="591365"/>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8F204-9929-4438-BD60-4D64A06CBFC9}">
      <dsp:nvSpPr>
        <dsp:cNvPr id="0" name=""/>
        <dsp:cNvSpPr/>
      </dsp:nvSpPr>
      <dsp:spPr>
        <a:xfrm>
          <a:off x="4966891" y="970891"/>
          <a:ext cx="1195736" cy="1195872"/>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过节费  通讯费</a:t>
          </a:r>
          <a:endParaRPr lang="zh-CN" altLang="en-US" sz="1400" kern="1200" dirty="0">
            <a:latin typeface="微软雅黑" panose="020B0503020204020204" pitchFamily="34" charset="-122"/>
            <a:ea typeface="微软雅黑" panose="020B0503020204020204" pitchFamily="34" charset="-122"/>
          </a:endParaRPr>
        </a:p>
      </dsp:txBody>
      <dsp:txXfrm>
        <a:off x="5142002" y="1146022"/>
        <a:ext cx="845514" cy="845610"/>
      </dsp:txXfrm>
    </dsp:sp>
    <dsp:sp modelId="{51214680-538C-418D-9EF6-0D721C6BD5B5}">
      <dsp:nvSpPr>
        <dsp:cNvPr id="0" name=""/>
        <dsp:cNvSpPr/>
      </dsp:nvSpPr>
      <dsp:spPr>
        <a:xfrm>
          <a:off x="4432973" y="1796174"/>
          <a:ext cx="326987" cy="32748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61D28E-CB09-422F-93A6-FED6BEF6A73E}">
      <dsp:nvSpPr>
        <dsp:cNvPr id="0" name=""/>
        <dsp:cNvSpPr/>
      </dsp:nvSpPr>
      <dsp:spPr>
        <a:xfrm>
          <a:off x="691921" y="3783163"/>
          <a:ext cx="237096" cy="23707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ABF840-C65F-475E-A4BD-E9200C3CCA71}">
      <dsp:nvSpPr>
        <dsp:cNvPr id="0" name=""/>
        <dsp:cNvSpPr/>
      </dsp:nvSpPr>
      <dsp:spPr>
        <a:xfrm>
          <a:off x="3054436" y="3445690"/>
          <a:ext cx="237096" cy="23707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6441FA-D49F-4BB4-9BC3-E38326DFB619}">
      <dsp:nvSpPr>
        <dsp:cNvPr id="0" name=""/>
        <dsp:cNvSpPr/>
      </dsp:nvSpPr>
      <dsp:spPr>
        <a:xfrm>
          <a:off x="5529165" y="3037254"/>
          <a:ext cx="1195736" cy="1195872"/>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生日活动部门活动</a:t>
          </a:r>
          <a:endParaRPr lang="zh-CN" altLang="en-US" sz="1400" kern="1200" dirty="0">
            <a:latin typeface="微软雅黑" panose="020B0503020204020204" pitchFamily="34" charset="-122"/>
            <a:ea typeface="微软雅黑" panose="020B0503020204020204" pitchFamily="34" charset="-122"/>
          </a:endParaRPr>
        </a:p>
      </dsp:txBody>
      <dsp:txXfrm>
        <a:off x="5704276" y="3212385"/>
        <a:ext cx="845514" cy="845610"/>
      </dsp:txXfrm>
    </dsp:sp>
    <dsp:sp modelId="{27FE7D5D-1B1A-4F8A-8517-E44082E5F9E6}">
      <dsp:nvSpPr>
        <dsp:cNvPr id="0" name=""/>
        <dsp:cNvSpPr/>
      </dsp:nvSpPr>
      <dsp:spPr>
        <a:xfrm>
          <a:off x="5191922" y="2995727"/>
          <a:ext cx="237096" cy="23707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AE877F-A065-4493-85E1-ED5956546CA4}">
      <dsp:nvSpPr>
        <dsp:cNvPr id="0" name=""/>
        <dsp:cNvSpPr/>
      </dsp:nvSpPr>
      <dsp:spPr>
        <a:xfrm>
          <a:off x="2097002" y="4060711"/>
          <a:ext cx="1195736" cy="119587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年度体检</a:t>
          </a:r>
          <a:endParaRPr lang="zh-CN" altLang="en-US" sz="1400" kern="1200" dirty="0">
            <a:latin typeface="微软雅黑" panose="020B0503020204020204" pitchFamily="34" charset="-122"/>
            <a:ea typeface="微软雅黑" panose="020B0503020204020204" pitchFamily="34" charset="-122"/>
          </a:endParaRPr>
        </a:p>
      </dsp:txBody>
      <dsp:txXfrm>
        <a:off x="2272113" y="4235842"/>
        <a:ext cx="845514" cy="845610"/>
      </dsp:txXfrm>
    </dsp:sp>
    <dsp:sp modelId="{D555534F-67B0-450B-AB80-BCED057E47E1}">
      <dsp:nvSpPr>
        <dsp:cNvPr id="0" name=""/>
        <dsp:cNvSpPr/>
      </dsp:nvSpPr>
      <dsp:spPr>
        <a:xfrm>
          <a:off x="3164840" y="4020235"/>
          <a:ext cx="237096" cy="23707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5E9091-4FA2-4BC0-9F8C-080E5CD58713}">
      <dsp:nvSpPr>
        <dsp:cNvPr id="0" name=""/>
        <dsp:cNvSpPr/>
      </dsp:nvSpPr>
      <dsp:spPr>
        <a:xfrm>
          <a:off x="3237236" y="0"/>
          <a:ext cx="1195736" cy="1195872"/>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户口调动</a:t>
          </a:r>
          <a:endParaRPr lang="zh-CN" altLang="en-US" sz="1400" kern="1200" dirty="0">
            <a:latin typeface="微软雅黑" panose="020B0503020204020204" pitchFamily="34" charset="-122"/>
            <a:ea typeface="微软雅黑" panose="020B0503020204020204" pitchFamily="34" charset="-122"/>
          </a:endParaRPr>
        </a:p>
      </dsp:txBody>
      <dsp:txXfrm>
        <a:off x="3412347" y="175131"/>
        <a:ext cx="845514" cy="845610"/>
      </dsp:txXfrm>
    </dsp:sp>
    <dsp:sp modelId="{CEED0B2E-37BE-470E-B483-F37FB3C5F923}">
      <dsp:nvSpPr>
        <dsp:cNvPr id="0" name=""/>
        <dsp:cNvSpPr/>
      </dsp:nvSpPr>
      <dsp:spPr>
        <a:xfrm>
          <a:off x="1762775" y="1296273"/>
          <a:ext cx="237096" cy="23707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A5AED2-ADD1-452B-A56D-6A7E856EABE2}">
      <dsp:nvSpPr>
        <dsp:cNvPr id="0" name=""/>
        <dsp:cNvSpPr/>
      </dsp:nvSpPr>
      <dsp:spPr>
        <a:xfrm>
          <a:off x="4523467" y="294368"/>
          <a:ext cx="237096" cy="23707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FB4E9467-E0BC-4BFA-8409-375BAA135C65}" type="datetimeFigureOut">
              <a:rPr lang="zh-CN" altLang="en-US"/>
              <a:pPr>
                <a:defRPr/>
              </a:pPr>
              <a:t>2017/6/13</a:t>
            </a:fld>
            <a:endParaRPr lang="en-US" altLang="zh-CN"/>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C81F291D-947E-43E6-927A-2D4FF3476890}" type="slidenum">
              <a:rPr lang="zh-CN" altLang="en-US"/>
              <a:pPr>
                <a:defRPr/>
              </a:pPr>
              <a:t>‹#›</a:t>
            </a:fld>
            <a:endParaRPr lang="en-US" altLang="zh-CN"/>
          </a:p>
        </p:txBody>
      </p:sp>
    </p:spTree>
    <p:extLst>
      <p:ext uri="{BB962C8B-B14F-4D97-AF65-F5344CB8AC3E}">
        <p14:creationId xmlns:p14="http://schemas.microsoft.com/office/powerpoint/2010/main" val="3407998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各位新入职的同事，下午好。非常高兴在这里见到大家，我是人力资源部的同事</a:t>
            </a:r>
            <a:r>
              <a:rPr lang="en-US" altLang="zh-CN" dirty="0" smtClean="0"/>
              <a:t>-XXX</a:t>
            </a:r>
            <a:r>
              <a:rPr lang="zh-CN" altLang="en-US" dirty="0" smtClean="0"/>
              <a:t>，今天由我来给大家讲解人力资源管理制度。</a:t>
            </a:r>
            <a:endParaRPr lang="zh-CN" altLang="en-US" dirty="0"/>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1</a:t>
            </a:fld>
            <a:endParaRPr lang="en-US" altLang="zh-CN"/>
          </a:p>
        </p:txBody>
      </p:sp>
    </p:spTree>
    <p:extLst>
      <p:ext uri="{BB962C8B-B14F-4D97-AF65-F5344CB8AC3E}">
        <p14:creationId xmlns:p14="http://schemas.microsoft.com/office/powerpoint/2010/main" val="3916427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itchFamily="34" charset="0"/>
                <a:ea typeface="宋体" pitchFamily="2" charset="-122"/>
                <a:cs typeface="+mn-cs"/>
              </a:rPr>
              <a:t>第五条  本公司员工请假均需提前办理请假手续，具体参见《考勤管理制度》。因特殊原因不能提前办理请假手续的，必须提前向直接上级申请并征得口头同意后，在上班后</a:t>
            </a:r>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个工作日内应补办请假手续，逾期不办者按旷工处理。</a:t>
            </a:r>
          </a:p>
          <a:p>
            <a:r>
              <a:rPr lang="zh-CN" altLang="zh-CN" sz="1200" kern="1200" dirty="0" smtClean="0">
                <a:solidFill>
                  <a:schemeClr val="tx1"/>
                </a:solidFill>
                <a:effectLst/>
                <a:latin typeface="Calibri" pitchFamily="34" charset="0"/>
                <a:ea typeface="宋体" pitchFamily="2" charset="-122"/>
                <a:cs typeface="+mn-cs"/>
              </a:rPr>
              <a:t>第六条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本公司员工请假期届满未续假或虽续假尚未核准而擅不到岗者，除发生意外等不可抗力事由外，均以旷工论。</a:t>
            </a:r>
          </a:p>
          <a:p>
            <a:r>
              <a:rPr lang="zh-CN" altLang="zh-CN" sz="1200" kern="1200" dirty="0" smtClean="0">
                <a:solidFill>
                  <a:schemeClr val="tx1"/>
                </a:solidFill>
                <a:effectLst/>
                <a:latin typeface="Calibri" pitchFamily="34" charset="0"/>
                <a:ea typeface="宋体" pitchFamily="2" charset="-122"/>
                <a:cs typeface="+mn-cs"/>
              </a:rPr>
              <a:t>第七条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旷工是指员工未按公司规定办理相关审批手续而未到岗或擅自离岗，或相关审批手续尚未获核准而未到岗的（发生不可抗力因素除外）情形。</a:t>
            </a:r>
          </a:p>
          <a:p>
            <a:r>
              <a:rPr lang="zh-CN" altLang="zh-CN" sz="1200" kern="1200" dirty="0" smtClean="0">
                <a:solidFill>
                  <a:schemeClr val="tx1"/>
                </a:solidFill>
                <a:effectLst/>
                <a:latin typeface="Calibri" pitchFamily="34" charset="0"/>
                <a:ea typeface="宋体" pitchFamily="2" charset="-122"/>
                <a:cs typeface="+mn-cs"/>
              </a:rPr>
              <a:t>第八条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请假理由不充分，可酌情不予给假或缩短假期或令延期请假。</a:t>
            </a:r>
          </a:p>
          <a:p>
            <a:r>
              <a:rPr lang="zh-CN" altLang="zh-CN" sz="1200" kern="1200" dirty="0" smtClean="0">
                <a:solidFill>
                  <a:schemeClr val="tx1"/>
                </a:solidFill>
                <a:effectLst/>
                <a:latin typeface="Calibri" pitchFamily="34" charset="0"/>
                <a:ea typeface="宋体" pitchFamily="2" charset="-122"/>
                <a:cs typeface="+mn-cs"/>
              </a:rPr>
              <a:t>第九条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因业务需要可安排加班，加班前由用人部门做书面申请，经公司审批通过后方可安排加班。实际加班后由用人部门填写《加班审批表》，并经公司审批通过后执行。</a:t>
            </a:r>
            <a:endParaRPr lang="zh-CN" altLang="zh-CN" sz="1200" kern="1200" dirty="0">
              <a:solidFill>
                <a:schemeClr val="tx1"/>
              </a:solidFill>
              <a:effectLst/>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12</a:t>
            </a:fld>
            <a:endParaRPr lang="en-US" altLang="zh-CN"/>
          </a:p>
        </p:txBody>
      </p:sp>
    </p:spTree>
    <p:extLst>
      <p:ext uri="{BB962C8B-B14F-4D97-AF65-F5344CB8AC3E}">
        <p14:creationId xmlns:p14="http://schemas.microsoft.com/office/powerpoint/2010/main" val="3441309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13</a:t>
            </a:fld>
            <a:endParaRPr lang="en-US" altLang="zh-CN"/>
          </a:p>
        </p:txBody>
      </p:sp>
    </p:spTree>
    <p:extLst>
      <p:ext uri="{BB962C8B-B14F-4D97-AF65-F5344CB8AC3E}">
        <p14:creationId xmlns:p14="http://schemas.microsoft.com/office/powerpoint/2010/main" val="2717617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如因特殊原因不能提前办理请假手续的，必须提前向直接上级申请并征得口头同意后，在上班后</a:t>
            </a:r>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个工作日内应补办请假手续，逾期不办者按旷工处理。</a:t>
            </a:r>
            <a:endParaRPr lang="en-US" altLang="zh-CN" sz="1200" dirty="0" smtClean="0">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因公出差、因公外出后补的流程应在</a:t>
            </a:r>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个工作日内提交出来。</a:t>
            </a: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mn-ea"/>
              </a:rPr>
              <a:t>符合申请调休、晚到条件的员工，先向直接上级申请，经得同意后，由直接上级发申请邮件至人力资源部总监审批，并抄送给人力资源部考勤统计人员备案。</a:t>
            </a:r>
          </a:p>
          <a:p>
            <a:endParaRPr lang="zh-CN" altLang="en-US" dirty="0"/>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15</a:t>
            </a:fld>
            <a:endParaRPr lang="en-US" altLang="zh-CN"/>
          </a:p>
        </p:txBody>
      </p:sp>
    </p:spTree>
    <p:extLst>
      <p:ext uri="{BB962C8B-B14F-4D97-AF65-F5344CB8AC3E}">
        <p14:creationId xmlns:p14="http://schemas.microsoft.com/office/powerpoint/2010/main" val="3736781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21</a:t>
            </a:fld>
            <a:endParaRPr lang="en-US" altLang="zh-CN"/>
          </a:p>
        </p:txBody>
      </p:sp>
    </p:spTree>
    <p:extLst>
      <p:ext uri="{BB962C8B-B14F-4D97-AF65-F5344CB8AC3E}">
        <p14:creationId xmlns:p14="http://schemas.microsoft.com/office/powerpoint/2010/main" val="1724105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22</a:t>
            </a:fld>
            <a:endParaRPr lang="en-US" altLang="zh-CN"/>
          </a:p>
        </p:txBody>
      </p:sp>
    </p:spTree>
    <p:extLst>
      <p:ext uri="{BB962C8B-B14F-4D97-AF65-F5344CB8AC3E}">
        <p14:creationId xmlns:p14="http://schemas.microsoft.com/office/powerpoint/2010/main" val="3020756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lnSpc>
                <a:spcPct val="150000"/>
              </a:lnSpc>
              <a:spcAft>
                <a:spcPts val="0"/>
              </a:spcAft>
            </a:pPr>
            <a:r>
              <a:rPr lang="zh-CN" altLang="zh-CN" sz="1400" b="1" kern="0" dirty="0" smtClean="0">
                <a:latin typeface="Times New Roman" panose="02020603050405020304" pitchFamily="18" charset="0"/>
                <a:ea typeface="仿宋_GB2312"/>
                <a:cs typeface="黑体" panose="02010609060101010101" pitchFamily="49" charset="-122"/>
              </a:rPr>
              <a:t>第二章</a:t>
            </a:r>
            <a:r>
              <a:rPr lang="en-US" altLang="zh-CN" sz="1400" b="1" kern="0" dirty="0" smtClean="0">
                <a:latin typeface="Times New Roman" panose="02020603050405020304" pitchFamily="18" charset="0"/>
                <a:ea typeface="仿宋_GB2312"/>
                <a:cs typeface="黑体" panose="02010609060101010101" pitchFamily="49" charset="-122"/>
              </a:rPr>
              <a:t>  </a:t>
            </a:r>
            <a:r>
              <a:rPr lang="zh-CN" altLang="zh-CN" sz="1400" b="1" kern="0" dirty="0" smtClean="0">
                <a:latin typeface="Times New Roman" panose="02020603050405020304" pitchFamily="18" charset="0"/>
                <a:ea typeface="仿宋_GB2312"/>
                <a:cs typeface="黑体" panose="02010609060101010101" pitchFamily="49" charset="-122"/>
              </a:rPr>
              <a:t>绩效管理原则</a:t>
            </a:r>
            <a:endParaRPr lang="zh-CN" altLang="zh-CN" sz="1050" kern="100" dirty="0" smtClean="0">
              <a:latin typeface="Times New Roman" panose="02020603050405020304" pitchFamily="18" charset="0"/>
            </a:endParaRPr>
          </a:p>
          <a:p>
            <a:pPr marL="342900" lvl="0" indent="-342900">
              <a:lnSpc>
                <a:spcPct val="150000"/>
              </a:lnSpc>
              <a:spcAft>
                <a:spcPts val="0"/>
              </a:spcAft>
              <a:buFont typeface="+mj-ea"/>
              <a:buAutoNum type="ea1JpnKorPlain"/>
            </a:pPr>
            <a:r>
              <a:rPr lang="zh-CN" altLang="zh-CN" kern="0" dirty="0" smtClean="0">
                <a:solidFill>
                  <a:srgbClr val="FF0000"/>
                </a:solidFill>
                <a:latin typeface="Times New Roman" panose="02020603050405020304" pitchFamily="18" charset="0"/>
                <a:ea typeface="仿宋_GB2312"/>
                <a:cs typeface="宋体" panose="02010600030101010101" pitchFamily="2" charset="-122"/>
              </a:rPr>
              <a:t>业绩改善原则</a:t>
            </a:r>
            <a:endParaRPr lang="zh-CN" altLang="zh-CN" sz="1050" kern="100" dirty="0" smtClean="0">
              <a:solidFill>
                <a:srgbClr val="FF0000"/>
              </a:solidFill>
              <a:latin typeface="Times New Roman" panose="02020603050405020304" pitchFamily="18" charset="0"/>
            </a:endParaRPr>
          </a:p>
          <a:p>
            <a:pPr indent="266700">
              <a:lnSpc>
                <a:spcPct val="150000"/>
              </a:lnSpc>
              <a:spcAft>
                <a:spcPts val="0"/>
              </a:spcAft>
            </a:pPr>
            <a:r>
              <a:rPr lang="zh-CN" altLang="zh-CN" kern="100" dirty="0" smtClean="0">
                <a:latin typeface="Times New Roman" panose="02020603050405020304" pitchFamily="18" charset="0"/>
                <a:ea typeface="仿宋_GB2312"/>
              </a:rPr>
              <a:t>绩效管理过程以业绩改善为原则，通过持续不断沟通，帮助员工、团队发现工作中存在的问题，找到改进的方向，从而使组织、团队和员工达到更高的业绩水平。</a:t>
            </a:r>
            <a:endParaRPr lang="zh-CN" altLang="zh-CN" sz="1050" kern="100" dirty="0" smtClean="0">
              <a:latin typeface="Times New Roman" panose="02020603050405020304" pitchFamily="18" charset="0"/>
            </a:endParaRPr>
          </a:p>
          <a:p>
            <a:pPr marL="342900" lvl="0" indent="-342900">
              <a:lnSpc>
                <a:spcPct val="150000"/>
              </a:lnSpc>
              <a:spcAft>
                <a:spcPts val="0"/>
              </a:spcAft>
              <a:buFont typeface="+mj-ea"/>
              <a:buAutoNum type="ea1JpnKorPlain"/>
            </a:pPr>
            <a:r>
              <a:rPr lang="zh-CN" altLang="zh-CN" kern="0" dirty="0" smtClean="0">
                <a:solidFill>
                  <a:srgbClr val="FF0000"/>
                </a:solidFill>
                <a:latin typeface="Times New Roman" panose="02020603050405020304" pitchFamily="18" charset="0"/>
                <a:ea typeface="仿宋_GB2312"/>
                <a:cs typeface="宋体" panose="02010600030101010101" pitchFamily="2" charset="-122"/>
              </a:rPr>
              <a:t>目标一致性原则</a:t>
            </a:r>
            <a:endParaRPr lang="zh-CN" altLang="zh-CN" sz="1050" kern="100" dirty="0" smtClean="0">
              <a:solidFill>
                <a:srgbClr val="FF0000"/>
              </a:solidFill>
              <a:latin typeface="Times New Roman" panose="02020603050405020304" pitchFamily="18" charset="0"/>
            </a:endParaRPr>
          </a:p>
          <a:p>
            <a:pPr indent="304800">
              <a:lnSpc>
                <a:spcPct val="150000"/>
              </a:lnSpc>
              <a:spcAft>
                <a:spcPts val="0"/>
              </a:spcAft>
            </a:pPr>
            <a:r>
              <a:rPr lang="zh-CN" altLang="zh-CN" kern="100" dirty="0" smtClean="0">
                <a:latin typeface="Times New Roman" panose="02020603050405020304" pitchFamily="18" charset="0"/>
                <a:ea typeface="仿宋_GB2312"/>
              </a:rPr>
              <a:t>绩效目标设定以目标一致性为原则，在过程中保证绩效目标</a:t>
            </a:r>
            <a:r>
              <a:rPr lang="zh-CN" altLang="zh-CN" kern="100" dirty="0" smtClean="0">
                <a:solidFill>
                  <a:srgbClr val="FF0000"/>
                </a:solidFill>
                <a:latin typeface="Times New Roman" panose="02020603050405020304" pitchFamily="18" charset="0"/>
                <a:ea typeface="仿宋_GB2312"/>
              </a:rPr>
              <a:t>上下一致、左右一致和前后一致</a:t>
            </a:r>
            <a:r>
              <a:rPr lang="zh-CN" altLang="zh-CN" kern="100" dirty="0" smtClean="0">
                <a:latin typeface="Times New Roman" panose="02020603050405020304" pitchFamily="18" charset="0"/>
                <a:ea typeface="仿宋_GB2312"/>
              </a:rPr>
              <a:t>。上下一致，指的是下级目标要服从上级目标；左右一致，指的是同级或相关联岗位的目标要相互衔接和彼此配合；前后一致，指的是目标设计的延续性和相对稳定性。</a:t>
            </a:r>
            <a:endParaRPr lang="zh-CN" altLang="zh-CN" sz="1050" kern="100" dirty="0" smtClean="0">
              <a:latin typeface="Times New Roman" panose="02020603050405020304" pitchFamily="18" charset="0"/>
            </a:endParaRPr>
          </a:p>
          <a:p>
            <a:pPr marL="342900" lvl="0" indent="-342900">
              <a:lnSpc>
                <a:spcPct val="150000"/>
              </a:lnSpc>
              <a:spcAft>
                <a:spcPts val="0"/>
              </a:spcAft>
              <a:buFont typeface="+mj-ea"/>
              <a:buAutoNum type="ea1JpnKorPlain"/>
            </a:pPr>
            <a:r>
              <a:rPr lang="zh-CN" altLang="zh-CN" kern="0" dirty="0" smtClean="0">
                <a:solidFill>
                  <a:srgbClr val="FF0000"/>
                </a:solidFill>
                <a:latin typeface="Times New Roman" panose="02020603050405020304" pitchFamily="18" charset="0"/>
                <a:ea typeface="仿宋_GB2312"/>
                <a:cs typeface="宋体" panose="02010600030101010101" pitchFamily="2" charset="-122"/>
              </a:rPr>
              <a:t>结果导向、团队导向原则</a:t>
            </a:r>
            <a:endParaRPr lang="zh-CN" altLang="zh-CN" sz="1050" kern="100" dirty="0" smtClean="0">
              <a:solidFill>
                <a:srgbClr val="FF0000"/>
              </a:solidFill>
              <a:latin typeface="Times New Roman" panose="02020603050405020304" pitchFamily="18" charset="0"/>
            </a:endParaRPr>
          </a:p>
          <a:p>
            <a:pPr indent="266700">
              <a:lnSpc>
                <a:spcPct val="150000"/>
              </a:lnSpc>
              <a:spcAft>
                <a:spcPts val="0"/>
              </a:spcAft>
            </a:pPr>
            <a:r>
              <a:rPr lang="zh-CN" altLang="zh-CN" kern="100" dirty="0" smtClean="0">
                <a:solidFill>
                  <a:srgbClr val="FF0000"/>
                </a:solidFill>
                <a:latin typeface="Times New Roman" panose="02020603050405020304" pitchFamily="18" charset="0"/>
                <a:ea typeface="仿宋_GB2312"/>
              </a:rPr>
              <a:t>绩效评价以完成结果为评价依据，个人绩效与团队、部门绩效相关联</a:t>
            </a:r>
            <a:r>
              <a:rPr lang="zh-CN" altLang="zh-CN" kern="100" dirty="0" smtClean="0">
                <a:latin typeface="Times New Roman" panose="02020603050405020304" pitchFamily="18" charset="0"/>
                <a:ea typeface="仿宋_GB2312"/>
              </a:rPr>
              <a:t>。</a:t>
            </a:r>
            <a:endParaRPr lang="zh-CN" altLang="zh-CN" sz="1050" kern="100" dirty="0" smtClean="0">
              <a:latin typeface="Times New Roman" panose="02020603050405020304" pitchFamily="18" charset="0"/>
            </a:endParaRPr>
          </a:p>
          <a:p>
            <a:pPr marL="342900" lvl="0" indent="-342900">
              <a:lnSpc>
                <a:spcPct val="150000"/>
              </a:lnSpc>
              <a:spcAft>
                <a:spcPts val="0"/>
              </a:spcAft>
              <a:buFont typeface="+mj-ea"/>
              <a:buAutoNum type="ea1JpnKorPlain"/>
            </a:pPr>
            <a:r>
              <a:rPr lang="zh-CN" altLang="zh-CN" kern="0" dirty="0" smtClean="0">
                <a:solidFill>
                  <a:srgbClr val="FF0000"/>
                </a:solidFill>
                <a:latin typeface="Times New Roman" panose="02020603050405020304" pitchFamily="18" charset="0"/>
                <a:ea typeface="仿宋_GB2312"/>
                <a:cs typeface="宋体" panose="02010600030101010101" pitchFamily="2" charset="-122"/>
              </a:rPr>
              <a:t>公平、公正原则</a:t>
            </a:r>
            <a:endParaRPr lang="zh-CN" altLang="zh-CN" sz="1050" kern="100" dirty="0" smtClean="0">
              <a:solidFill>
                <a:srgbClr val="FF0000"/>
              </a:solidFill>
              <a:latin typeface="Times New Roman" panose="02020603050405020304" pitchFamily="18" charset="0"/>
            </a:endParaRPr>
          </a:p>
          <a:p>
            <a:pPr>
              <a:lnSpc>
                <a:spcPct val="150000"/>
              </a:lnSpc>
              <a:spcAft>
                <a:spcPts val="0"/>
              </a:spcAft>
            </a:pPr>
            <a:r>
              <a:rPr lang="zh-CN" altLang="zh-CN" kern="100" dirty="0" smtClean="0">
                <a:latin typeface="Times New Roman" panose="02020603050405020304" pitchFamily="18" charset="0"/>
                <a:ea typeface="仿宋_GB2312"/>
              </a:rPr>
              <a:t>绩效考核内容和流程向考核对象公开，以过程的公正保证结果的公正。</a:t>
            </a:r>
            <a:endParaRPr lang="zh-CN" altLang="zh-CN" sz="1050" kern="100" dirty="0" smtClean="0">
              <a:latin typeface="Times New Roman" panose="02020603050405020304" pitchFamily="18" charset="0"/>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26</a:t>
            </a:fld>
            <a:endParaRPr lang="en-US" altLang="zh-CN"/>
          </a:p>
        </p:txBody>
      </p:sp>
    </p:spTree>
    <p:extLst>
      <p:ext uri="{BB962C8B-B14F-4D97-AF65-F5344CB8AC3E}">
        <p14:creationId xmlns:p14="http://schemas.microsoft.com/office/powerpoint/2010/main" val="3656851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p:spPr>
        <p:txBody>
          <a:bodyPr/>
          <a:lstStyle/>
          <a:p>
            <a:pPr eaLnBrk="1" hangingPunct="1"/>
            <a:endParaRPr lang="zh-CN" altLang="en-US" smtClean="0"/>
          </a:p>
        </p:txBody>
      </p:sp>
      <p:sp>
        <p:nvSpPr>
          <p:cNvPr id="4403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012DB81E-3396-4D22-958D-F71D95414A2D}" type="slidenum">
              <a:rPr lang="zh-CN" altLang="en-US" sz="1200"/>
              <a:pPr algn="r" eaLnBrk="0" hangingPunct="0"/>
              <a:t>27</a:t>
            </a:fld>
            <a:endParaRPr lang="en-US" altLang="zh-CN" sz="1200"/>
          </a:p>
        </p:txBody>
      </p:sp>
    </p:spTree>
    <p:extLst>
      <p:ext uri="{BB962C8B-B14F-4D97-AF65-F5344CB8AC3E}">
        <p14:creationId xmlns:p14="http://schemas.microsoft.com/office/powerpoint/2010/main" val="2419853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29</a:t>
            </a:fld>
            <a:endParaRPr lang="en-US" altLang="zh-CN"/>
          </a:p>
        </p:txBody>
      </p:sp>
    </p:spTree>
    <p:extLst>
      <p:ext uri="{BB962C8B-B14F-4D97-AF65-F5344CB8AC3E}">
        <p14:creationId xmlns:p14="http://schemas.microsoft.com/office/powerpoint/2010/main" val="2361764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备注：</a:t>
            </a:r>
            <a:endParaRPr lang="en-US" altLang="zh-CN" dirty="0" smtClean="0"/>
          </a:p>
          <a:p>
            <a:r>
              <a:rPr lang="zh-CN" altLang="en-US" sz="1200" kern="1200" dirty="0" smtClean="0">
                <a:solidFill>
                  <a:schemeClr val="tx1"/>
                </a:solidFill>
                <a:latin typeface="Calibri" pitchFamily="34" charset="0"/>
                <a:ea typeface="宋体" pitchFamily="2" charset="-122"/>
                <a:cs typeface="+mn-cs"/>
              </a:rPr>
              <a:t>季度绩效奖金系数特别说明：</a:t>
            </a:r>
          </a:p>
          <a:p>
            <a:pPr lvl="0"/>
            <a:r>
              <a:rPr lang="en-US" altLang="zh-CN" sz="1200" kern="1200" dirty="0" smtClean="0">
                <a:solidFill>
                  <a:schemeClr val="tx1"/>
                </a:solidFill>
                <a:latin typeface="Calibri" pitchFamily="34" charset="0"/>
                <a:ea typeface="宋体" pitchFamily="2" charset="-122"/>
                <a:cs typeface="+mn-cs"/>
              </a:rPr>
              <a:t>1</a:t>
            </a:r>
            <a:r>
              <a:rPr lang="zh-CN" altLang="en-US" sz="1200" kern="1200" dirty="0" smtClean="0">
                <a:solidFill>
                  <a:schemeClr val="tx1"/>
                </a:solidFill>
                <a:latin typeface="Calibri" pitchFamily="34" charset="0"/>
                <a:ea typeface="宋体" pitchFamily="2" charset="-122"/>
                <a:cs typeface="+mn-cs"/>
              </a:rPr>
              <a:t>、当员工任职管理岗位且其同时具有与该管理岗位工作直接相关的非管理岗任职能力等级时，以其中高等级任职资格取绩效系数。</a:t>
            </a:r>
          </a:p>
          <a:p>
            <a:pPr lvl="0"/>
            <a:r>
              <a:rPr lang="en-US" altLang="zh-CN" sz="1200" kern="1200" dirty="0" smtClean="0">
                <a:solidFill>
                  <a:schemeClr val="tx1"/>
                </a:solidFill>
                <a:latin typeface="Calibri" pitchFamily="34" charset="0"/>
                <a:ea typeface="宋体" pitchFamily="2" charset="-122"/>
                <a:cs typeface="+mn-cs"/>
              </a:rPr>
              <a:t>2</a:t>
            </a:r>
            <a:r>
              <a:rPr lang="zh-CN" altLang="en-US" sz="1200" kern="1200" dirty="0" smtClean="0">
                <a:solidFill>
                  <a:schemeClr val="tx1"/>
                </a:solidFill>
                <a:latin typeface="Calibri" pitchFamily="34" charset="0"/>
                <a:ea typeface="宋体" pitchFamily="2" charset="-122"/>
                <a:cs typeface="+mn-cs"/>
              </a:rPr>
              <a:t>、当员工任职非管理岗位且其同时具有多个任职能力等级时，以现岗位所在职位类对应的任职资格等级取绩效系数。</a:t>
            </a:r>
          </a:p>
          <a:p>
            <a:r>
              <a:rPr lang="en-US" altLang="zh-CN" sz="1200" kern="1200" dirty="0" smtClean="0">
                <a:solidFill>
                  <a:schemeClr val="tx1"/>
                </a:solidFill>
                <a:latin typeface="Calibri" pitchFamily="34" charset="0"/>
                <a:ea typeface="宋体" pitchFamily="2" charset="-122"/>
                <a:cs typeface="+mn-cs"/>
              </a:rPr>
              <a:t>3</a:t>
            </a:r>
            <a:r>
              <a:rPr lang="zh-CN" altLang="en-US" sz="1200" kern="1200" dirty="0" smtClean="0">
                <a:solidFill>
                  <a:schemeClr val="tx1"/>
                </a:solidFill>
                <a:latin typeface="Calibri" pitchFamily="34" charset="0"/>
                <a:ea typeface="宋体" pitchFamily="2" charset="-122"/>
                <a:cs typeface="+mn-cs"/>
              </a:rPr>
              <a:t>、直接相关：指该管理岗位管理范围中包括的非管理岗位任职能力等级要求。</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33</a:t>
            </a:fld>
            <a:endParaRPr lang="en-US" altLang="zh-CN"/>
          </a:p>
        </p:txBody>
      </p:sp>
    </p:spTree>
    <p:extLst>
      <p:ext uri="{BB962C8B-B14F-4D97-AF65-F5344CB8AC3E}">
        <p14:creationId xmlns:p14="http://schemas.microsoft.com/office/powerpoint/2010/main" val="195963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该门课程对个人的意义非常重要，制度里的内容与个人息息相关。希望每个学员可以全面了解人事管理相关制度及考勤规定、熟悉绩效考核流程、明确薪酬收入构成及相关保密规定、了解职业发展通道等。</a:t>
            </a:r>
            <a:endParaRPr lang="zh-CN" altLang="en-US" dirty="0"/>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3</a:t>
            </a:fld>
            <a:endParaRPr lang="en-US" altLang="zh-CN"/>
          </a:p>
        </p:txBody>
      </p:sp>
    </p:spTree>
    <p:extLst>
      <p:ext uri="{BB962C8B-B14F-4D97-AF65-F5344CB8AC3E}">
        <p14:creationId xmlns:p14="http://schemas.microsoft.com/office/powerpoint/2010/main" val="116112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Calibri" pitchFamily="34" charset="0"/>
                <a:ea typeface="宋体" pitchFamily="2" charset="-122"/>
                <a:cs typeface="+mn-cs"/>
              </a:rPr>
              <a:t>新进人员经考试或面试合格批准录用后，由人力资源部办理录用、入职手续。</a:t>
            </a:r>
            <a:endParaRPr lang="en-US" altLang="zh-CN" sz="1200" kern="1200" dirty="0" smtClean="0">
              <a:solidFill>
                <a:schemeClr val="tx1"/>
              </a:solidFill>
              <a:effectLst/>
              <a:latin typeface="Calibri" pitchFamily="34"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Calibri" pitchFamily="34"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Calibri" pitchFamily="34" charset="0"/>
              <a:ea typeface="宋体" pitchFamily="2" charset="-122"/>
              <a:cs typeface="+mn-cs"/>
            </a:endParaRPr>
          </a:p>
          <a:p>
            <a:pPr>
              <a:lnSpc>
                <a:spcPct val="150000"/>
              </a:lnSpc>
            </a:pPr>
            <a:r>
              <a:rPr lang="zh-CN" altLang="zh-CN" sz="1200" dirty="0" smtClean="0"/>
              <a:t>在试用期内，用人部门如发现试用期员工不符合录用条件，用人部门应及时提出，并填写《员工试用期考核表》，提交人力资源部依据考核意见办理相关解职手续。</a:t>
            </a:r>
          </a:p>
          <a:p>
            <a:pPr>
              <a:lnSpc>
                <a:spcPct val="150000"/>
              </a:lnSpc>
            </a:pPr>
            <a:r>
              <a:rPr lang="zh-CN" altLang="zh-CN" sz="1200" dirty="0" smtClean="0"/>
              <a:t>所有试用员工试用期满前，均须参加试用期考核，由用人部门依据岗位录用条件进行考核。一般在试用期满前十天，由用人部门填写《员工试用期考核表》，写明具体的意见（试用期不合格</a:t>
            </a:r>
            <a:r>
              <a:rPr lang="en-US" altLang="zh-CN" sz="1200" dirty="0" smtClean="0"/>
              <a:t>/</a:t>
            </a:r>
            <a:r>
              <a:rPr lang="zh-CN" altLang="zh-CN" sz="1200" dirty="0" smtClean="0"/>
              <a:t>按期转正</a:t>
            </a:r>
            <a:r>
              <a:rPr lang="en-US" altLang="zh-CN" sz="1200" dirty="0" smtClean="0"/>
              <a:t>/</a:t>
            </a:r>
            <a:r>
              <a:rPr lang="zh-CN" altLang="zh-CN" sz="1200" dirty="0" smtClean="0"/>
              <a:t>提前转正）。</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smtClean="0">
              <a:solidFill>
                <a:schemeClr val="tx1"/>
              </a:solidFill>
              <a:effectLst/>
              <a:latin typeface="Calibri"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5</a:t>
            </a:fld>
            <a:endParaRPr lang="en-US" altLang="zh-CN"/>
          </a:p>
        </p:txBody>
      </p:sp>
    </p:spTree>
    <p:extLst>
      <p:ext uri="{BB962C8B-B14F-4D97-AF65-F5344CB8AC3E}">
        <p14:creationId xmlns:p14="http://schemas.microsoft.com/office/powerpoint/2010/main" val="110799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itchFamily="34" charset="0"/>
                <a:ea typeface="宋体" pitchFamily="2" charset="-122"/>
                <a:cs typeface="+mn-cs"/>
              </a:rPr>
              <a:t>非管理类人员岗位变动办理流程如下：</a:t>
            </a:r>
          </a:p>
          <a:p>
            <a:pPr lvl="0"/>
            <a:r>
              <a:rPr lang="zh-CN" altLang="zh-CN" sz="1200" kern="1200" dirty="0" smtClean="0">
                <a:solidFill>
                  <a:schemeClr val="tx1"/>
                </a:solidFill>
                <a:effectLst/>
                <a:latin typeface="Calibri" pitchFamily="34" charset="0"/>
                <a:ea typeface="宋体" pitchFamily="2" charset="-122"/>
                <a:cs typeface="+mn-cs"/>
              </a:rPr>
              <a:t>发生员工岗位变动前，由新部门提出变动需求，并与员工进行岗位变动事宜的沟通。</a:t>
            </a:r>
          </a:p>
          <a:p>
            <a:pPr lvl="0"/>
            <a:r>
              <a:rPr lang="zh-CN" altLang="zh-CN" sz="1200" kern="1200" dirty="0" smtClean="0">
                <a:solidFill>
                  <a:schemeClr val="tx1"/>
                </a:solidFill>
                <a:effectLst/>
                <a:latin typeface="Calibri" pitchFamily="34" charset="0"/>
                <a:ea typeface="宋体" pitchFamily="2" charset="-122"/>
                <a:cs typeface="+mn-cs"/>
              </a:rPr>
              <a:t>由新部门发起并填写《人员异动申请表》，经原部门和新部门审批通过后，交人力资源部审核后办理相应手续。</a:t>
            </a:r>
          </a:p>
          <a:p>
            <a:pPr lvl="0"/>
            <a:r>
              <a:rPr lang="zh-CN" altLang="zh-CN" sz="1200" kern="1200" dirty="0" smtClean="0">
                <a:solidFill>
                  <a:schemeClr val="tx1"/>
                </a:solidFill>
                <a:effectLst/>
                <a:latin typeface="Calibri" pitchFamily="34" charset="0"/>
                <a:ea typeface="宋体" pitchFamily="2" charset="-122"/>
                <a:cs typeface="+mn-cs"/>
              </a:rPr>
              <a:t>岗位变动人员原部门直接上级根据审批意见，安排员工办理岗位变动交接手续，制订《员工工作交接计划与审批表》中计划交接的内容、指定接手人，并确保无遗漏内容；员工依据各项交接内容，交接工作，并由接手人和直接上级签字；工作交接完毕后，方可正式调整岗位。</a:t>
            </a:r>
          </a:p>
          <a:p>
            <a:pPr lvl="0"/>
            <a:r>
              <a:rPr lang="zh-CN" altLang="zh-CN" sz="1200" kern="1200" dirty="0" smtClean="0">
                <a:solidFill>
                  <a:schemeClr val="tx1"/>
                </a:solidFill>
                <a:effectLst/>
                <a:latin typeface="Calibri" pitchFamily="34" charset="0"/>
                <a:ea typeface="宋体" pitchFamily="2" charset="-122"/>
                <a:cs typeface="+mn-cs"/>
              </a:rPr>
              <a:t>员工岗位变动时，公司可以根据员工的实际情况设置考察期或直接正式转岗。原则上无新岗位相关工作经历的均需设置考察期（岗位等级下调的除外）。员工岗位变动时，员工标准工资切换为在新岗位任职资格等级上对应的薪酬。处于学习岗的员工，工资按标准工资的</a:t>
            </a:r>
            <a:r>
              <a:rPr lang="en-US" altLang="zh-CN" sz="1200" kern="1200" dirty="0" smtClean="0">
                <a:solidFill>
                  <a:schemeClr val="tx1"/>
                </a:solidFill>
                <a:effectLst/>
                <a:latin typeface="Calibri" pitchFamily="34" charset="0"/>
                <a:ea typeface="宋体" pitchFamily="2" charset="-122"/>
                <a:cs typeface="+mn-cs"/>
              </a:rPr>
              <a:t>60%</a:t>
            </a:r>
            <a:r>
              <a:rPr lang="zh-CN" altLang="zh-CN" sz="1200" kern="1200" dirty="0" smtClean="0">
                <a:solidFill>
                  <a:schemeClr val="tx1"/>
                </a:solidFill>
                <a:effectLst/>
                <a:latin typeface="Calibri" pitchFamily="34" charset="0"/>
                <a:ea typeface="宋体" pitchFamily="2" charset="-122"/>
                <a:cs typeface="+mn-cs"/>
              </a:rPr>
              <a:t>发放。考察期满后须进行考核，并填写《人员异动考察期考核表》。对于需调整薪酬的由用人部门填写《员工调薪申请单》。</a:t>
            </a:r>
          </a:p>
          <a:p>
            <a:pPr lvl="0"/>
            <a:r>
              <a:rPr lang="zh-CN" altLang="zh-CN" sz="1200" kern="1200" dirty="0" smtClean="0">
                <a:solidFill>
                  <a:schemeClr val="tx1"/>
                </a:solidFill>
                <a:effectLst/>
                <a:latin typeface="Calibri" pitchFamily="34" charset="0"/>
                <a:ea typeface="宋体" pitchFamily="2" charset="-122"/>
                <a:cs typeface="+mn-cs"/>
              </a:rPr>
              <a:t>人力资源部通过公司网络办公平台、电子邮件、书面签字、邮件签收等方式送达《岗位变动通知单》给员工。员工对《岗位变动通知单》内容有异议的，应于《岗位变动通知单》送达后的五个工作日内提出异议，逾期视为接受《岗位变动通知单》所载的各项内容。对于五个工作日内提出异议的，人力资源部将与员工协商，并根据企业实际情况考虑员工的工作安排。在员工提出异议后的协商期间员工仍需按《岗位变动通知单》的所载内容执行。</a:t>
            </a:r>
            <a:endParaRPr lang="en-US" altLang="zh-CN" sz="1200" kern="1200" dirty="0" smtClean="0">
              <a:solidFill>
                <a:schemeClr val="tx1"/>
              </a:solidFill>
              <a:effectLst/>
              <a:latin typeface="Calibri" pitchFamily="34" charset="0"/>
              <a:ea typeface="宋体" pitchFamily="2" charset="-122"/>
              <a:cs typeface="+mn-cs"/>
            </a:endParaRPr>
          </a:p>
          <a:p>
            <a:pPr lvl="0"/>
            <a:endParaRPr lang="en-US" altLang="zh-CN" sz="1200" kern="1200" dirty="0" smtClean="0">
              <a:solidFill>
                <a:schemeClr val="tx1"/>
              </a:solidFill>
              <a:effectLst/>
              <a:latin typeface="Calibri" pitchFamily="34" charset="0"/>
              <a:ea typeface="宋体" pitchFamily="2" charset="-122"/>
              <a:cs typeface="+mn-cs"/>
            </a:endParaRPr>
          </a:p>
          <a:p>
            <a:pPr lvl="0"/>
            <a:r>
              <a:rPr lang="zh-CN" altLang="zh-CN" sz="1200" kern="1200" dirty="0" smtClean="0">
                <a:solidFill>
                  <a:schemeClr val="tx1"/>
                </a:solidFill>
                <a:effectLst/>
                <a:latin typeface="Calibri" pitchFamily="34" charset="0"/>
                <a:ea typeface="宋体" pitchFamily="2" charset="-122"/>
                <a:cs typeface="+mn-cs"/>
              </a:rPr>
              <a:t>非管理类人员调动办理流程如下：</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、部门内部进行人员调动的，由部门进行调整，并及时报部门负责人审批。</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、跨部门人员调动的，由新部门发起并填写《人员异动申请表》，经原部门和新部门审批通过后，交人力资源部审核后办理相应手续。</a:t>
            </a:r>
          </a:p>
          <a:p>
            <a:endParaRPr lang="en-US" altLang="zh-CN" sz="1200" kern="1200" dirty="0" smtClean="0">
              <a:solidFill>
                <a:schemeClr val="tx1"/>
              </a:solidFill>
              <a:effectLst/>
              <a:latin typeface="Calibri" pitchFamily="34" charset="0"/>
              <a:ea typeface="宋体" pitchFamily="2" charset="-122"/>
              <a:cs typeface="+mn-cs"/>
            </a:endParaRPr>
          </a:p>
          <a:p>
            <a:r>
              <a:rPr lang="zh-CN" altLang="zh-CN" sz="1200" kern="1200" dirty="0" smtClean="0">
                <a:solidFill>
                  <a:schemeClr val="tx1"/>
                </a:solidFill>
                <a:effectLst/>
                <a:latin typeface="Calibri" pitchFamily="34" charset="0"/>
                <a:ea typeface="宋体" pitchFamily="2" charset="-122"/>
                <a:cs typeface="+mn-cs"/>
              </a:rPr>
              <a:t>管理类人员的岗位变动</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人员调动及考察期办理流程参照《干部管理制度》办理。</a:t>
            </a:r>
          </a:p>
          <a:p>
            <a:endParaRPr lang="zh-CN" altLang="zh-CN" sz="1200" kern="1200" dirty="0">
              <a:solidFill>
                <a:schemeClr val="tx1"/>
              </a:solidFill>
              <a:effectLst/>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6</a:t>
            </a:fld>
            <a:endParaRPr lang="en-US" altLang="zh-CN"/>
          </a:p>
        </p:txBody>
      </p:sp>
    </p:spTree>
    <p:extLst>
      <p:ext uri="{BB962C8B-B14F-4D97-AF65-F5344CB8AC3E}">
        <p14:creationId xmlns:p14="http://schemas.microsoft.com/office/powerpoint/2010/main" val="16413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itchFamily="34" charset="0"/>
                <a:ea typeface="宋体" pitchFamily="2" charset="-122"/>
                <a:cs typeface="+mn-cs"/>
              </a:rPr>
              <a:t>本公司正式员工自请辞职者，应提前</a:t>
            </a:r>
            <a:r>
              <a:rPr lang="en-US" altLang="zh-CN" sz="1200" kern="1200" dirty="0" smtClean="0">
                <a:solidFill>
                  <a:schemeClr val="tx1"/>
                </a:solidFill>
                <a:effectLst/>
                <a:latin typeface="Calibri" pitchFamily="34" charset="0"/>
                <a:ea typeface="宋体" pitchFamily="2" charset="-122"/>
                <a:cs typeface="+mn-cs"/>
              </a:rPr>
              <a:t>30</a:t>
            </a:r>
            <a:r>
              <a:rPr lang="zh-CN" altLang="zh-CN" sz="1200" kern="1200" dirty="0" smtClean="0">
                <a:solidFill>
                  <a:schemeClr val="tx1"/>
                </a:solidFill>
                <a:effectLst/>
                <a:latin typeface="Calibri" pitchFamily="34" charset="0"/>
                <a:ea typeface="宋体" pitchFamily="2" charset="-122"/>
                <a:cs typeface="+mn-cs"/>
              </a:rPr>
              <a:t>天以书面形式提出辞职申请，经审批通过并办理完离职交接手续后方可正式离职，未按要求办理完离职交接手续擅自离职者以旷工论处。</a:t>
            </a:r>
          </a:p>
          <a:p>
            <a:r>
              <a:rPr lang="zh-CN" altLang="zh-CN" sz="1200" kern="1200" dirty="0" smtClean="0">
                <a:solidFill>
                  <a:schemeClr val="tx1"/>
                </a:solidFill>
                <a:effectLst/>
                <a:latin typeface="Calibri" pitchFamily="34" charset="0"/>
                <a:ea typeface="宋体" pitchFamily="2" charset="-122"/>
                <a:cs typeface="+mn-cs"/>
              </a:rPr>
              <a:t>第二条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本公司试用员工自请辞职者，应提前</a:t>
            </a:r>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天以书面形式提出辞职申请，经审批通过并办理完离职交接手续后方可正式离职，未按要求办理完离职交接手续擅自离职者以旷工论处。</a:t>
            </a:r>
          </a:p>
          <a:p>
            <a:r>
              <a:rPr lang="zh-CN" altLang="zh-CN" sz="1200" kern="1200" dirty="0" smtClean="0">
                <a:solidFill>
                  <a:schemeClr val="tx1"/>
                </a:solidFill>
                <a:effectLst/>
                <a:latin typeface="Calibri" pitchFamily="34" charset="0"/>
                <a:ea typeface="宋体" pitchFamily="2" charset="-122"/>
                <a:cs typeface="+mn-cs"/>
              </a:rPr>
              <a:t>第三条  对于员工不能胜任工作，经过培训或者调整工作岗位，仍不能胜任工作的；或者严重违反公司规章制度、严重失职的员工公司可以解除劳动合同。</a:t>
            </a:r>
          </a:p>
          <a:p>
            <a:r>
              <a:rPr lang="zh-CN" altLang="zh-CN" sz="1200" kern="1200" dirty="0" smtClean="0">
                <a:solidFill>
                  <a:schemeClr val="tx1"/>
                </a:solidFill>
                <a:effectLst/>
                <a:latin typeface="Calibri" pitchFamily="34" charset="0"/>
                <a:ea typeface="宋体" pitchFamily="2" charset="-122"/>
                <a:cs typeface="+mn-cs"/>
              </a:rPr>
              <a:t>对于试用期不符合录用条件或严重违反公司规章制度、严重失职的员工公司可以予以解除劳动合同。</a:t>
            </a:r>
          </a:p>
          <a:p>
            <a:r>
              <a:rPr lang="zh-CN" altLang="zh-CN" sz="1200" kern="1200" dirty="0" smtClean="0">
                <a:solidFill>
                  <a:schemeClr val="tx1"/>
                </a:solidFill>
                <a:effectLst/>
                <a:latin typeface="Calibri" pitchFamily="34" charset="0"/>
                <a:ea typeface="宋体" pitchFamily="2" charset="-122"/>
                <a:cs typeface="+mn-cs"/>
              </a:rPr>
              <a:t>第四条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试用期员工有下列情形之一的，属于不符合录用条件：</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、受到治安处罚或刑事处罚；</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、试用期考核结果不合格的；</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、试用期员工拒绝在入职一个月内与公司签订劳动合同的；</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、员工填报的个人信息与实际情况不符的。</a:t>
            </a:r>
          </a:p>
          <a:p>
            <a:r>
              <a:rPr lang="zh-CN" altLang="zh-CN" sz="1200" kern="1200" dirty="0" smtClean="0">
                <a:solidFill>
                  <a:schemeClr val="tx1"/>
                </a:solidFill>
                <a:effectLst/>
                <a:latin typeface="Calibri" pitchFamily="34" charset="0"/>
                <a:ea typeface="宋体" pitchFamily="2" charset="-122"/>
                <a:cs typeface="+mn-cs"/>
              </a:rPr>
              <a:t>第五条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员工有下列情形之一的，属于不能胜任工作：</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、一年内连续三次绩效考核结果为</a:t>
            </a:r>
            <a:r>
              <a:rPr lang="en-US" altLang="zh-CN" sz="1200" kern="1200" dirty="0" smtClean="0">
                <a:solidFill>
                  <a:schemeClr val="tx1"/>
                </a:solidFill>
                <a:effectLst/>
                <a:latin typeface="Calibri" pitchFamily="34" charset="0"/>
                <a:ea typeface="宋体" pitchFamily="2" charset="-122"/>
                <a:cs typeface="+mn-cs"/>
              </a:rPr>
              <a:t>B-</a:t>
            </a:r>
            <a:r>
              <a:rPr lang="zh-CN" altLang="zh-CN" sz="1200" kern="1200" dirty="0" smtClean="0">
                <a:solidFill>
                  <a:schemeClr val="tx1"/>
                </a:solidFill>
                <a:effectLst/>
                <a:latin typeface="Calibri" pitchFamily="34" charset="0"/>
                <a:ea typeface="宋体" pitchFamily="2" charset="-122"/>
                <a:cs typeface="+mn-cs"/>
              </a:rPr>
              <a:t>级的；</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、一年内连续二次绩效考核结果为</a:t>
            </a:r>
            <a:r>
              <a:rPr lang="en-US" altLang="zh-CN" sz="1200" kern="1200" dirty="0" smtClean="0">
                <a:solidFill>
                  <a:schemeClr val="tx1"/>
                </a:solidFill>
                <a:effectLst/>
                <a:latin typeface="Calibri" pitchFamily="34" charset="0"/>
                <a:ea typeface="宋体" pitchFamily="2" charset="-122"/>
                <a:cs typeface="+mn-cs"/>
              </a:rPr>
              <a:t>C</a:t>
            </a:r>
            <a:r>
              <a:rPr lang="zh-CN" altLang="zh-CN" sz="1200" kern="1200" dirty="0" smtClean="0">
                <a:solidFill>
                  <a:schemeClr val="tx1"/>
                </a:solidFill>
                <a:effectLst/>
                <a:latin typeface="Calibri" pitchFamily="34" charset="0"/>
                <a:ea typeface="宋体" pitchFamily="2" charset="-122"/>
                <a:cs typeface="+mn-cs"/>
              </a:rPr>
              <a:t>级的；</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、年终绩效考核结果为不合格的； </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、在考核周期内，公司</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部门</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团队可根据实际情况启动特殊考核并填写《考核评价表》，考核结果为不合格的（</a:t>
            </a:r>
            <a:r>
              <a:rPr lang="en-US" altLang="zh-CN" sz="1200" kern="1200" dirty="0" smtClean="0">
                <a:solidFill>
                  <a:schemeClr val="tx1"/>
                </a:solidFill>
                <a:effectLst/>
                <a:latin typeface="Calibri" pitchFamily="34" charset="0"/>
                <a:ea typeface="宋体" pitchFamily="2" charset="-122"/>
                <a:cs typeface="+mn-cs"/>
              </a:rPr>
              <a:t>C</a:t>
            </a:r>
            <a:r>
              <a:rPr lang="zh-CN" altLang="zh-CN" sz="1200" kern="1200" dirty="0" smtClean="0">
                <a:solidFill>
                  <a:schemeClr val="tx1"/>
                </a:solidFill>
                <a:effectLst/>
                <a:latin typeface="Calibri" pitchFamily="34" charset="0"/>
                <a:ea typeface="宋体" pitchFamily="2" charset="-122"/>
                <a:cs typeface="+mn-cs"/>
              </a:rPr>
              <a:t>级）；</a:t>
            </a:r>
          </a:p>
          <a:p>
            <a:r>
              <a:rPr lang="en-US" altLang="zh-CN" sz="1200" kern="1200" dirty="0" smtClean="0">
                <a:solidFill>
                  <a:schemeClr val="tx1"/>
                </a:solidFill>
                <a:effectLst/>
                <a:latin typeface="Calibri" pitchFamily="34" charset="0"/>
                <a:ea typeface="宋体" pitchFamily="2" charset="-122"/>
                <a:cs typeface="+mn-cs"/>
              </a:rPr>
              <a:t>5</a:t>
            </a:r>
            <a:r>
              <a:rPr lang="zh-CN" altLang="zh-CN" sz="1200" kern="1200" dirty="0" smtClean="0">
                <a:solidFill>
                  <a:schemeClr val="tx1"/>
                </a:solidFill>
                <a:effectLst/>
                <a:latin typeface="Calibri" pitchFamily="34" charset="0"/>
                <a:ea typeface="宋体" pitchFamily="2" charset="-122"/>
                <a:cs typeface="+mn-cs"/>
              </a:rPr>
              <a:t>、员工因不能胜任工作而进入学习岗培训，培训考核为不合格的。</a:t>
            </a:r>
          </a:p>
          <a:p>
            <a:r>
              <a:rPr lang="zh-CN" altLang="zh-CN" sz="1200" kern="1200" dirty="0" smtClean="0">
                <a:solidFill>
                  <a:schemeClr val="tx1"/>
                </a:solidFill>
                <a:effectLst/>
                <a:latin typeface="Calibri" pitchFamily="34" charset="0"/>
                <a:ea typeface="宋体" pitchFamily="2" charset="-122"/>
                <a:cs typeface="+mn-cs"/>
              </a:rPr>
              <a:t>第六条 有下列情形之一的，为严重违反公司规章制度的情形：</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、未经公司许可，乙方同时与其他用人单位建立劳动关系的；</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、连续旷工三日或全月累计旷工四日或一年旷工累计达五日的；</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、在职期间，受到治安管理处罚或刑事处罚的；</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、违反国家、省、市计划生育管理条例的；</a:t>
            </a:r>
          </a:p>
          <a:p>
            <a:r>
              <a:rPr lang="en-US" altLang="zh-CN" sz="1200" kern="1200" dirty="0" smtClean="0">
                <a:solidFill>
                  <a:schemeClr val="tx1"/>
                </a:solidFill>
                <a:effectLst/>
                <a:latin typeface="Calibri" pitchFamily="34" charset="0"/>
                <a:ea typeface="宋体" pitchFamily="2" charset="-122"/>
                <a:cs typeface="+mn-cs"/>
              </a:rPr>
              <a:t>5</a:t>
            </a:r>
            <a:r>
              <a:rPr lang="zh-CN" altLang="zh-CN" sz="1200" kern="1200" dirty="0" smtClean="0">
                <a:solidFill>
                  <a:schemeClr val="tx1"/>
                </a:solidFill>
                <a:effectLst/>
                <a:latin typeface="Calibri" pitchFamily="34" charset="0"/>
                <a:ea typeface="宋体" pitchFamily="2" charset="-122"/>
                <a:cs typeface="+mn-cs"/>
              </a:rPr>
              <a:t>、违反公司《薪酬管理制度》中对于薪酬保密相关规定的；</a:t>
            </a:r>
          </a:p>
          <a:p>
            <a:r>
              <a:rPr lang="en-US" altLang="zh-CN" sz="1200" kern="1200" dirty="0" smtClean="0">
                <a:solidFill>
                  <a:schemeClr val="tx1"/>
                </a:solidFill>
                <a:effectLst/>
                <a:latin typeface="Calibri" pitchFamily="34" charset="0"/>
                <a:ea typeface="宋体" pitchFamily="2" charset="-122"/>
                <a:cs typeface="+mn-cs"/>
              </a:rPr>
              <a:t>6</a:t>
            </a:r>
            <a:r>
              <a:rPr lang="zh-CN" altLang="zh-CN" sz="1200" kern="1200" dirty="0" smtClean="0">
                <a:solidFill>
                  <a:schemeClr val="tx1"/>
                </a:solidFill>
                <a:effectLst/>
                <a:latin typeface="Calibri" pitchFamily="34" charset="0"/>
                <a:ea typeface="宋体" pitchFamily="2" charset="-122"/>
                <a:cs typeface="+mn-cs"/>
              </a:rPr>
              <a:t>、违反《保密协议》相关约定的；</a:t>
            </a:r>
          </a:p>
          <a:p>
            <a:r>
              <a:rPr lang="en-US" altLang="zh-CN" sz="1200" kern="1200" dirty="0" smtClean="0">
                <a:solidFill>
                  <a:schemeClr val="tx1"/>
                </a:solidFill>
                <a:effectLst/>
                <a:latin typeface="Calibri" pitchFamily="34" charset="0"/>
                <a:ea typeface="宋体" pitchFamily="2" charset="-122"/>
                <a:cs typeface="+mn-cs"/>
              </a:rPr>
              <a:t>7</a:t>
            </a:r>
            <a:r>
              <a:rPr lang="zh-CN" altLang="zh-CN" sz="1200" kern="1200" dirty="0" smtClean="0">
                <a:solidFill>
                  <a:schemeClr val="tx1"/>
                </a:solidFill>
                <a:effectLst/>
                <a:latin typeface="Calibri" pitchFamily="34" charset="0"/>
                <a:ea typeface="宋体" pitchFamily="2" charset="-122"/>
                <a:cs typeface="+mn-cs"/>
              </a:rPr>
              <a:t>、伪造学历、工作经历、职称、医院证明、考勤</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打卡记录或其他证明文件的；</a:t>
            </a:r>
          </a:p>
          <a:p>
            <a:r>
              <a:rPr lang="en-US" altLang="zh-CN" sz="1200" kern="1200" dirty="0" smtClean="0">
                <a:solidFill>
                  <a:schemeClr val="tx1"/>
                </a:solidFill>
                <a:effectLst/>
                <a:latin typeface="Calibri" pitchFamily="34" charset="0"/>
                <a:ea typeface="宋体" pitchFamily="2" charset="-122"/>
                <a:cs typeface="+mn-cs"/>
              </a:rPr>
              <a:t>8</a:t>
            </a:r>
            <a:r>
              <a:rPr lang="zh-CN" altLang="zh-CN" sz="1200" kern="1200" dirty="0" smtClean="0">
                <a:solidFill>
                  <a:schemeClr val="tx1"/>
                </a:solidFill>
                <a:effectLst/>
                <a:latin typeface="Calibri" pitchFamily="34" charset="0"/>
                <a:ea typeface="宋体" pitchFamily="2" charset="-122"/>
                <a:cs typeface="+mn-cs"/>
              </a:rPr>
              <a:t>、涂改帐单，伪造帐目欺骗公司的，或毁、涂改公司重要文件的；</a:t>
            </a:r>
          </a:p>
          <a:p>
            <a:r>
              <a:rPr lang="en-US" altLang="zh-CN" sz="1200" kern="1200" dirty="0" smtClean="0">
                <a:solidFill>
                  <a:schemeClr val="tx1"/>
                </a:solidFill>
                <a:effectLst/>
                <a:latin typeface="Calibri" pitchFamily="34" charset="0"/>
                <a:ea typeface="宋体" pitchFamily="2" charset="-122"/>
                <a:cs typeface="+mn-cs"/>
              </a:rPr>
              <a:t>9</a:t>
            </a:r>
            <a:r>
              <a:rPr lang="zh-CN" altLang="zh-CN" sz="1200" kern="1200" dirty="0" smtClean="0">
                <a:solidFill>
                  <a:schemeClr val="tx1"/>
                </a:solidFill>
                <a:effectLst/>
                <a:latin typeface="Calibri" pitchFamily="34" charset="0"/>
                <a:ea typeface="宋体" pitchFamily="2" charset="-122"/>
                <a:cs typeface="+mn-cs"/>
              </a:rPr>
              <a:t>、不服从工作合理安排，或违反工作流程</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工作规范，对工作造成严重影响的；</a:t>
            </a:r>
          </a:p>
          <a:p>
            <a:r>
              <a:rPr lang="en-US" altLang="zh-CN" sz="1200" kern="1200" dirty="0" smtClean="0">
                <a:solidFill>
                  <a:schemeClr val="tx1"/>
                </a:solidFill>
                <a:effectLst/>
                <a:latin typeface="Calibri" pitchFamily="34" charset="0"/>
                <a:ea typeface="宋体" pitchFamily="2" charset="-122"/>
                <a:cs typeface="+mn-cs"/>
              </a:rPr>
              <a:t>10</a:t>
            </a:r>
            <a:r>
              <a:rPr lang="zh-CN" altLang="zh-CN" sz="1200" kern="1200" dirty="0" smtClean="0">
                <a:solidFill>
                  <a:schemeClr val="tx1"/>
                </a:solidFill>
                <a:effectLst/>
                <a:latin typeface="Calibri" pitchFamily="34" charset="0"/>
                <a:ea typeface="宋体" pitchFamily="2" charset="-122"/>
                <a:cs typeface="+mn-cs"/>
              </a:rPr>
              <a:t>、严重失职，营私舞弊，为公司造成损害的；</a:t>
            </a:r>
          </a:p>
          <a:p>
            <a:r>
              <a:rPr lang="en-US" altLang="zh-CN" sz="1200" kern="1200" dirty="0" smtClean="0">
                <a:solidFill>
                  <a:schemeClr val="tx1"/>
                </a:solidFill>
                <a:effectLst/>
                <a:latin typeface="Calibri" pitchFamily="34" charset="0"/>
                <a:ea typeface="宋体" pitchFamily="2" charset="-122"/>
                <a:cs typeface="+mn-cs"/>
              </a:rPr>
              <a:t>11</a:t>
            </a:r>
            <a:r>
              <a:rPr lang="zh-CN" altLang="zh-CN" sz="1200" kern="1200" dirty="0" smtClean="0">
                <a:solidFill>
                  <a:schemeClr val="tx1"/>
                </a:solidFill>
                <a:effectLst/>
                <a:latin typeface="Calibri" pitchFamily="34" charset="0"/>
                <a:ea typeface="宋体" pitchFamily="2" charset="-122"/>
                <a:cs typeface="+mn-cs"/>
              </a:rPr>
              <a:t>、对于仪器、设备、车辆和安全性要求较高的工具，未经同意或违反使用规定，擅自操作，给公司造成较大损失的；</a:t>
            </a:r>
          </a:p>
          <a:p>
            <a:r>
              <a:rPr lang="en-US" altLang="zh-CN" sz="1200" kern="1200" dirty="0" smtClean="0">
                <a:solidFill>
                  <a:schemeClr val="tx1"/>
                </a:solidFill>
                <a:effectLst/>
                <a:latin typeface="Calibri" pitchFamily="34" charset="0"/>
                <a:ea typeface="宋体" pitchFamily="2" charset="-122"/>
                <a:cs typeface="+mn-cs"/>
              </a:rPr>
              <a:t>12</a:t>
            </a:r>
            <a:r>
              <a:rPr lang="zh-CN" altLang="zh-CN" sz="1200" kern="1200" dirty="0" smtClean="0">
                <a:solidFill>
                  <a:schemeClr val="tx1"/>
                </a:solidFill>
                <a:effectLst/>
                <a:latin typeface="Calibri" pitchFamily="34" charset="0"/>
                <a:ea typeface="宋体" pitchFamily="2" charset="-122"/>
                <a:cs typeface="+mn-cs"/>
              </a:rPr>
              <a:t>、盗窃公司或同事的财物，或滥用</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蓄意破坏公司财产的；</a:t>
            </a:r>
          </a:p>
          <a:p>
            <a:r>
              <a:rPr lang="en-US" altLang="zh-CN" sz="1200" kern="1200" dirty="0" smtClean="0">
                <a:solidFill>
                  <a:schemeClr val="tx1"/>
                </a:solidFill>
                <a:effectLst/>
                <a:latin typeface="Calibri" pitchFamily="34" charset="0"/>
                <a:ea typeface="宋体" pitchFamily="2" charset="-122"/>
                <a:cs typeface="+mn-cs"/>
              </a:rPr>
              <a:t>13</a:t>
            </a:r>
            <a:r>
              <a:rPr lang="zh-CN" altLang="zh-CN" sz="1200" kern="1200" dirty="0" smtClean="0">
                <a:solidFill>
                  <a:schemeClr val="tx1"/>
                </a:solidFill>
                <a:effectLst/>
                <a:latin typeface="Calibri" pitchFamily="34" charset="0"/>
                <a:ea typeface="宋体" pitchFamily="2" charset="-122"/>
                <a:cs typeface="+mn-cs"/>
              </a:rPr>
              <a:t>、利用公司名义在外招摇撞骗，使公司名誉受损的；</a:t>
            </a:r>
          </a:p>
          <a:p>
            <a:r>
              <a:rPr lang="en-US" altLang="zh-CN" sz="1200" kern="1200" dirty="0" smtClean="0">
                <a:solidFill>
                  <a:schemeClr val="tx1"/>
                </a:solidFill>
                <a:effectLst/>
                <a:latin typeface="Calibri" pitchFamily="34" charset="0"/>
                <a:ea typeface="宋体" pitchFamily="2" charset="-122"/>
                <a:cs typeface="+mn-cs"/>
              </a:rPr>
              <a:t>14</a:t>
            </a:r>
            <a:r>
              <a:rPr lang="zh-CN" altLang="zh-CN" sz="1200" kern="1200" dirty="0" smtClean="0">
                <a:solidFill>
                  <a:schemeClr val="tx1"/>
                </a:solidFill>
                <a:effectLst/>
                <a:latin typeface="Calibri" pitchFamily="34" charset="0"/>
                <a:ea typeface="宋体" pitchFamily="2" charset="-122"/>
                <a:cs typeface="+mn-cs"/>
              </a:rPr>
              <a:t>、伪造或盗用公司印章的；</a:t>
            </a:r>
          </a:p>
          <a:p>
            <a:r>
              <a:rPr lang="en-US" altLang="zh-CN" sz="1200" kern="1200" dirty="0" smtClean="0">
                <a:solidFill>
                  <a:schemeClr val="tx1"/>
                </a:solidFill>
                <a:effectLst/>
                <a:latin typeface="Calibri" pitchFamily="34" charset="0"/>
                <a:ea typeface="宋体" pitchFamily="2" charset="-122"/>
                <a:cs typeface="+mn-cs"/>
              </a:rPr>
              <a:t>15</a:t>
            </a:r>
            <a:r>
              <a:rPr lang="zh-CN" altLang="zh-CN" sz="1200" kern="1200" dirty="0" smtClean="0">
                <a:solidFill>
                  <a:schemeClr val="tx1"/>
                </a:solidFill>
                <a:effectLst/>
                <a:latin typeface="Calibri" pitchFamily="34" charset="0"/>
                <a:ea typeface="宋体" pitchFamily="2" charset="-122"/>
                <a:cs typeface="+mn-cs"/>
              </a:rPr>
              <a:t>、造谣中伤、捏造事实者，或对同事暴力威胁、恐吓，殴打同仁，或相互斗殴，或影响团体工作秩序的；</a:t>
            </a:r>
          </a:p>
          <a:p>
            <a:r>
              <a:rPr lang="en-US" altLang="zh-CN" sz="1200" kern="1200" dirty="0" smtClean="0">
                <a:solidFill>
                  <a:schemeClr val="tx1"/>
                </a:solidFill>
                <a:effectLst/>
                <a:latin typeface="Calibri" pitchFamily="34" charset="0"/>
                <a:ea typeface="宋体" pitchFamily="2" charset="-122"/>
                <a:cs typeface="+mn-cs"/>
              </a:rPr>
              <a:t>16</a:t>
            </a:r>
            <a:r>
              <a:rPr lang="zh-CN" altLang="zh-CN" sz="1200" kern="1200" dirty="0" smtClean="0">
                <a:solidFill>
                  <a:schemeClr val="tx1"/>
                </a:solidFill>
                <a:effectLst/>
                <a:latin typeface="Calibri" pitchFamily="34" charset="0"/>
                <a:ea typeface="宋体" pitchFamily="2" charset="-122"/>
                <a:cs typeface="+mn-cs"/>
              </a:rPr>
              <a:t>、有不良行为，道德败坏，严重影响公司声誉或在公司内造成恶劣影响的；</a:t>
            </a:r>
          </a:p>
          <a:p>
            <a:r>
              <a:rPr lang="en-US" altLang="zh-CN" sz="1200" kern="1200" dirty="0" smtClean="0">
                <a:solidFill>
                  <a:schemeClr val="tx1"/>
                </a:solidFill>
                <a:effectLst/>
                <a:latin typeface="Calibri" pitchFamily="34" charset="0"/>
                <a:ea typeface="宋体" pitchFamily="2" charset="-122"/>
                <a:cs typeface="+mn-cs"/>
              </a:rPr>
              <a:t>17</a:t>
            </a:r>
            <a:r>
              <a:rPr lang="zh-CN" altLang="zh-CN" sz="1200" kern="1200" dirty="0" smtClean="0">
                <a:solidFill>
                  <a:schemeClr val="tx1"/>
                </a:solidFill>
                <a:effectLst/>
                <a:latin typeface="Calibri" pitchFamily="34" charset="0"/>
                <a:ea typeface="宋体" pitchFamily="2" charset="-122"/>
                <a:cs typeface="+mn-cs"/>
              </a:rPr>
              <a:t>、参加非法组织的；</a:t>
            </a:r>
          </a:p>
          <a:p>
            <a:r>
              <a:rPr lang="en-US" altLang="zh-CN" sz="1200" kern="1200" dirty="0" smtClean="0">
                <a:solidFill>
                  <a:schemeClr val="tx1"/>
                </a:solidFill>
                <a:effectLst/>
                <a:latin typeface="Calibri" pitchFamily="34" charset="0"/>
                <a:ea typeface="宋体" pitchFamily="2" charset="-122"/>
                <a:cs typeface="+mn-cs"/>
              </a:rPr>
              <a:t>18</a:t>
            </a:r>
            <a:r>
              <a:rPr lang="zh-CN" altLang="zh-CN" sz="1200" kern="1200" dirty="0" smtClean="0">
                <a:solidFill>
                  <a:schemeClr val="tx1"/>
                </a:solidFill>
                <a:effectLst/>
                <a:latin typeface="Calibri" pitchFamily="34" charset="0"/>
                <a:ea typeface="宋体" pitchFamily="2" charset="-122"/>
                <a:cs typeface="+mn-cs"/>
              </a:rPr>
              <a:t>、其它违反法律、法规或规定，情节严重的。</a:t>
            </a:r>
          </a:p>
          <a:p>
            <a:r>
              <a:rPr lang="en-US" altLang="zh-CN" sz="1200" kern="1200" dirty="0" smtClean="0">
                <a:solidFill>
                  <a:schemeClr val="tx1"/>
                </a:solidFill>
                <a:effectLst/>
                <a:latin typeface="Calibri" pitchFamily="34" charset="0"/>
                <a:ea typeface="宋体" pitchFamily="2" charset="-122"/>
                <a:cs typeface="+mn-cs"/>
              </a:rPr>
              <a:t> </a:t>
            </a:r>
            <a:endParaRPr lang="zh-CN" altLang="zh-CN" sz="1200" kern="1200" dirty="0" smtClean="0">
              <a:solidFill>
                <a:schemeClr val="tx1"/>
              </a:solidFill>
              <a:effectLst/>
              <a:latin typeface="Calibri" pitchFamily="34" charset="0"/>
              <a:ea typeface="宋体" pitchFamily="2" charset="-122"/>
              <a:cs typeface="+mn-cs"/>
            </a:endParaRPr>
          </a:p>
          <a:p>
            <a:r>
              <a:rPr lang="zh-CN" altLang="zh-CN" sz="1200" kern="1200" dirty="0" smtClean="0">
                <a:solidFill>
                  <a:schemeClr val="tx1"/>
                </a:solidFill>
                <a:effectLst/>
                <a:latin typeface="Calibri" pitchFamily="34" charset="0"/>
                <a:ea typeface="宋体" pitchFamily="2" charset="-122"/>
                <a:cs typeface="+mn-cs"/>
              </a:rPr>
              <a:t>第七条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本公司员工解职，均应办理交接手续，交接手续办理完毕后方可正式离职，具体解职流程如下：</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、对于自请离职的员工，提前</a:t>
            </a:r>
            <a:r>
              <a:rPr lang="en-US" altLang="zh-CN" sz="1200" kern="1200" dirty="0" smtClean="0">
                <a:solidFill>
                  <a:schemeClr val="tx1"/>
                </a:solidFill>
                <a:effectLst/>
                <a:latin typeface="Calibri" pitchFamily="34" charset="0"/>
                <a:ea typeface="宋体" pitchFamily="2" charset="-122"/>
                <a:cs typeface="+mn-cs"/>
              </a:rPr>
              <a:t>30</a:t>
            </a:r>
            <a:r>
              <a:rPr lang="zh-CN" altLang="zh-CN" sz="1200" kern="1200" dirty="0" smtClean="0">
                <a:solidFill>
                  <a:schemeClr val="tx1"/>
                </a:solidFill>
                <a:effectLst/>
                <a:latin typeface="Calibri" pitchFamily="34" charset="0"/>
                <a:ea typeface="宋体" pitchFamily="2" charset="-122"/>
                <a:cs typeface="+mn-cs"/>
              </a:rPr>
              <a:t>天提交《辞职申请表》并由各级负责人审核。</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、员工在辞职时由用人部门进行离职访谈，了解其离职的原因和想法，并进行记录。</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、对于可依法解除劳动关系的员工，由用人部门填写《员工辞退审批表》并由各级负责人审核。《员工辞退审批表》通过后由人力资源部向员工发放《解除劳动合同通知单》。</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、员工离职工作交接期间，由员工的直接上级与员工制订《员工工作交接计划与审批表》中计划交接的内容、指定接手人，并确保无遗漏内容；员工依据各项交接内容，交接工作，并由接手人和直接上级签字。</a:t>
            </a:r>
          </a:p>
          <a:p>
            <a:r>
              <a:rPr lang="en-US" altLang="zh-CN" sz="1200" kern="1200" dirty="0" smtClean="0">
                <a:solidFill>
                  <a:schemeClr val="tx1"/>
                </a:solidFill>
                <a:effectLst/>
                <a:latin typeface="Calibri" pitchFamily="34" charset="0"/>
                <a:ea typeface="宋体" pitchFamily="2" charset="-122"/>
                <a:cs typeface="+mn-cs"/>
              </a:rPr>
              <a:t>5</a:t>
            </a:r>
            <a:r>
              <a:rPr lang="zh-CN" altLang="zh-CN" sz="1200" kern="1200" dirty="0" smtClean="0">
                <a:solidFill>
                  <a:schemeClr val="tx1"/>
                </a:solidFill>
                <a:effectLst/>
                <a:latin typeface="Calibri" pitchFamily="34" charset="0"/>
                <a:ea typeface="宋体" pitchFamily="2" charset="-122"/>
                <a:cs typeface="+mn-cs"/>
              </a:rPr>
              <a:t>、在离职手续办理当天，离职员工应持已完成的《员工工作交接计划与审批表》到人力资源部领取《员工离职交接审批表》，员工根据《员工离职交接审批表》要求做好工作交接和资料交接，经各部门接收人签字确认后方可正式离职。解职交接手续办理完毕后由人力资源部对员工进行离职访谈，并填写《离职面谈表》。</a:t>
            </a:r>
          </a:p>
          <a:p>
            <a:r>
              <a:rPr lang="en-US" altLang="zh-CN" sz="1200" kern="1200" dirty="0" smtClean="0">
                <a:solidFill>
                  <a:schemeClr val="tx1"/>
                </a:solidFill>
                <a:effectLst/>
                <a:latin typeface="Calibri" pitchFamily="34" charset="0"/>
                <a:ea typeface="宋体" pitchFamily="2" charset="-122"/>
                <a:cs typeface="+mn-cs"/>
              </a:rPr>
              <a:t>6</a:t>
            </a:r>
            <a:r>
              <a:rPr lang="zh-CN" altLang="zh-CN" sz="1200" kern="1200" dirty="0" smtClean="0">
                <a:solidFill>
                  <a:schemeClr val="tx1"/>
                </a:solidFill>
                <a:effectLst/>
                <a:latin typeface="Calibri" pitchFamily="34" charset="0"/>
                <a:ea typeface="宋体" pitchFamily="2" charset="-122"/>
                <a:cs typeface="+mn-cs"/>
              </a:rPr>
              <a:t>、人力资源部在员工办理完毕离职手续后，向员工出具《离职证明》，《离职证明》一式两份，一份交给员工、一份进行备案存档。各种费用的结算，具体按有关劳动法律法规办理。</a:t>
            </a:r>
            <a:endParaRPr lang="zh-CN" altLang="zh-CN" sz="1200" kern="1200" dirty="0">
              <a:solidFill>
                <a:schemeClr val="tx1"/>
              </a:solidFill>
              <a:effectLst/>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7</a:t>
            </a:fld>
            <a:endParaRPr lang="en-US" altLang="zh-CN"/>
          </a:p>
        </p:txBody>
      </p:sp>
    </p:spTree>
    <p:extLst>
      <p:ext uri="{BB962C8B-B14F-4D97-AF65-F5344CB8AC3E}">
        <p14:creationId xmlns:p14="http://schemas.microsoft.com/office/powerpoint/2010/main" val="418041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itchFamily="34" charset="0"/>
                <a:ea typeface="宋体" pitchFamily="2" charset="-122"/>
                <a:cs typeface="+mn-cs"/>
              </a:rPr>
              <a:t>本公司正式员工自请辞职者，应提前</a:t>
            </a:r>
            <a:r>
              <a:rPr lang="en-US" altLang="zh-CN" sz="1200" kern="1200" dirty="0" smtClean="0">
                <a:solidFill>
                  <a:schemeClr val="tx1"/>
                </a:solidFill>
                <a:effectLst/>
                <a:latin typeface="Calibri" pitchFamily="34" charset="0"/>
                <a:ea typeface="宋体" pitchFamily="2" charset="-122"/>
                <a:cs typeface="+mn-cs"/>
              </a:rPr>
              <a:t>30</a:t>
            </a:r>
            <a:r>
              <a:rPr lang="zh-CN" altLang="zh-CN" sz="1200" kern="1200" dirty="0" smtClean="0">
                <a:solidFill>
                  <a:schemeClr val="tx1"/>
                </a:solidFill>
                <a:effectLst/>
                <a:latin typeface="Calibri" pitchFamily="34" charset="0"/>
                <a:ea typeface="宋体" pitchFamily="2" charset="-122"/>
                <a:cs typeface="+mn-cs"/>
              </a:rPr>
              <a:t>天以书面形式提出辞职申请，经审批通过并办理完离职交接手续后方可正式离职，未按要求办理完离职交接手续擅自离职者以旷工论处。</a:t>
            </a:r>
          </a:p>
          <a:p>
            <a:r>
              <a:rPr lang="zh-CN" altLang="zh-CN" sz="1200" kern="1200" dirty="0" smtClean="0">
                <a:solidFill>
                  <a:schemeClr val="tx1"/>
                </a:solidFill>
                <a:effectLst/>
                <a:latin typeface="Calibri" pitchFamily="34" charset="0"/>
                <a:ea typeface="宋体" pitchFamily="2" charset="-122"/>
                <a:cs typeface="+mn-cs"/>
              </a:rPr>
              <a:t>第二条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本公司试用员工自请辞职者，应提前</a:t>
            </a:r>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天以书面形式提出辞职申请，经审批通过并办理完离职交接手续后方可正式离职，未按要求办理完离职交接手续擅自离职者以旷工论处。</a:t>
            </a:r>
          </a:p>
          <a:p>
            <a:r>
              <a:rPr lang="zh-CN" altLang="zh-CN" sz="1200" kern="1200" dirty="0" smtClean="0">
                <a:solidFill>
                  <a:schemeClr val="tx1"/>
                </a:solidFill>
                <a:effectLst/>
                <a:latin typeface="Calibri" pitchFamily="34" charset="0"/>
                <a:ea typeface="宋体" pitchFamily="2" charset="-122"/>
                <a:cs typeface="+mn-cs"/>
              </a:rPr>
              <a:t>第三条  对于员工不能胜任工作，经过培训或者调整工作岗位，仍不能胜任工作的；或者严重违反公司规章制度、严重失职的员工公司可以解除劳动合同。</a:t>
            </a:r>
          </a:p>
          <a:p>
            <a:r>
              <a:rPr lang="zh-CN" altLang="zh-CN" sz="1200" kern="1200" dirty="0" smtClean="0">
                <a:solidFill>
                  <a:schemeClr val="tx1"/>
                </a:solidFill>
                <a:effectLst/>
                <a:latin typeface="Calibri" pitchFamily="34" charset="0"/>
                <a:ea typeface="宋体" pitchFamily="2" charset="-122"/>
                <a:cs typeface="+mn-cs"/>
              </a:rPr>
              <a:t>对于试用期不符合录用条件或严重违反公司规章制度、严重失职的员工公司可以予以解除劳动合同。</a:t>
            </a:r>
          </a:p>
          <a:p>
            <a:r>
              <a:rPr lang="zh-CN" altLang="zh-CN" sz="1200" kern="1200" dirty="0" smtClean="0">
                <a:solidFill>
                  <a:schemeClr val="tx1"/>
                </a:solidFill>
                <a:effectLst/>
                <a:latin typeface="Calibri" pitchFamily="34" charset="0"/>
                <a:ea typeface="宋体" pitchFamily="2" charset="-122"/>
                <a:cs typeface="+mn-cs"/>
              </a:rPr>
              <a:t>第四条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试用期员工有下列情形之一的，属于不符合录用条件：</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、受到治安处罚或刑事处罚；</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、试用期考核结果不合格的；</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、试用期员工拒绝在入职一个月内与公司签订劳动合同的；</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、员工填报的个人信息与实际情况不符的。</a:t>
            </a:r>
          </a:p>
          <a:p>
            <a:r>
              <a:rPr lang="zh-CN" altLang="zh-CN" sz="1200" kern="1200" dirty="0" smtClean="0">
                <a:solidFill>
                  <a:schemeClr val="tx1"/>
                </a:solidFill>
                <a:effectLst/>
                <a:latin typeface="Calibri" pitchFamily="34" charset="0"/>
                <a:ea typeface="宋体" pitchFamily="2" charset="-122"/>
                <a:cs typeface="+mn-cs"/>
              </a:rPr>
              <a:t>第五条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员工有下列情形之一的，属于不能胜任工作：</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、一年内连续三次绩效考核结果为</a:t>
            </a:r>
            <a:r>
              <a:rPr lang="en-US" altLang="zh-CN" sz="1200" kern="1200" dirty="0" smtClean="0">
                <a:solidFill>
                  <a:schemeClr val="tx1"/>
                </a:solidFill>
                <a:effectLst/>
                <a:latin typeface="Calibri" pitchFamily="34" charset="0"/>
                <a:ea typeface="宋体" pitchFamily="2" charset="-122"/>
                <a:cs typeface="+mn-cs"/>
              </a:rPr>
              <a:t>B-</a:t>
            </a:r>
            <a:r>
              <a:rPr lang="zh-CN" altLang="zh-CN" sz="1200" kern="1200" dirty="0" smtClean="0">
                <a:solidFill>
                  <a:schemeClr val="tx1"/>
                </a:solidFill>
                <a:effectLst/>
                <a:latin typeface="Calibri" pitchFamily="34" charset="0"/>
                <a:ea typeface="宋体" pitchFamily="2" charset="-122"/>
                <a:cs typeface="+mn-cs"/>
              </a:rPr>
              <a:t>级的；</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、一年内连续二次绩效考核结果为</a:t>
            </a:r>
            <a:r>
              <a:rPr lang="en-US" altLang="zh-CN" sz="1200" kern="1200" dirty="0" smtClean="0">
                <a:solidFill>
                  <a:schemeClr val="tx1"/>
                </a:solidFill>
                <a:effectLst/>
                <a:latin typeface="Calibri" pitchFamily="34" charset="0"/>
                <a:ea typeface="宋体" pitchFamily="2" charset="-122"/>
                <a:cs typeface="+mn-cs"/>
              </a:rPr>
              <a:t>C</a:t>
            </a:r>
            <a:r>
              <a:rPr lang="zh-CN" altLang="zh-CN" sz="1200" kern="1200" dirty="0" smtClean="0">
                <a:solidFill>
                  <a:schemeClr val="tx1"/>
                </a:solidFill>
                <a:effectLst/>
                <a:latin typeface="Calibri" pitchFamily="34" charset="0"/>
                <a:ea typeface="宋体" pitchFamily="2" charset="-122"/>
                <a:cs typeface="+mn-cs"/>
              </a:rPr>
              <a:t>级的；</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、年终绩效考核结果为不合格的； </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、在考核周期内，公司</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部门</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团队可根据实际情况启动特殊考核并填写《考核评价表》，考核结果为不合格的（</a:t>
            </a:r>
            <a:r>
              <a:rPr lang="en-US" altLang="zh-CN" sz="1200" kern="1200" dirty="0" smtClean="0">
                <a:solidFill>
                  <a:schemeClr val="tx1"/>
                </a:solidFill>
                <a:effectLst/>
                <a:latin typeface="Calibri" pitchFamily="34" charset="0"/>
                <a:ea typeface="宋体" pitchFamily="2" charset="-122"/>
                <a:cs typeface="+mn-cs"/>
              </a:rPr>
              <a:t>C</a:t>
            </a:r>
            <a:r>
              <a:rPr lang="zh-CN" altLang="zh-CN" sz="1200" kern="1200" dirty="0" smtClean="0">
                <a:solidFill>
                  <a:schemeClr val="tx1"/>
                </a:solidFill>
                <a:effectLst/>
                <a:latin typeface="Calibri" pitchFamily="34" charset="0"/>
                <a:ea typeface="宋体" pitchFamily="2" charset="-122"/>
                <a:cs typeface="+mn-cs"/>
              </a:rPr>
              <a:t>级）；</a:t>
            </a:r>
          </a:p>
          <a:p>
            <a:r>
              <a:rPr lang="en-US" altLang="zh-CN" sz="1200" kern="1200" dirty="0" smtClean="0">
                <a:solidFill>
                  <a:schemeClr val="tx1"/>
                </a:solidFill>
                <a:effectLst/>
                <a:latin typeface="Calibri" pitchFamily="34" charset="0"/>
                <a:ea typeface="宋体" pitchFamily="2" charset="-122"/>
                <a:cs typeface="+mn-cs"/>
              </a:rPr>
              <a:t>5</a:t>
            </a:r>
            <a:r>
              <a:rPr lang="zh-CN" altLang="zh-CN" sz="1200" kern="1200" dirty="0" smtClean="0">
                <a:solidFill>
                  <a:schemeClr val="tx1"/>
                </a:solidFill>
                <a:effectLst/>
                <a:latin typeface="Calibri" pitchFamily="34" charset="0"/>
                <a:ea typeface="宋体" pitchFamily="2" charset="-122"/>
                <a:cs typeface="+mn-cs"/>
              </a:rPr>
              <a:t>、员工因不能胜任工作而进入学习岗培训，培训考核为不合格的。</a:t>
            </a:r>
          </a:p>
          <a:p>
            <a:r>
              <a:rPr lang="zh-CN" altLang="zh-CN" sz="1200" kern="1200" dirty="0" smtClean="0">
                <a:solidFill>
                  <a:schemeClr val="tx1"/>
                </a:solidFill>
                <a:effectLst/>
                <a:latin typeface="Calibri" pitchFamily="34" charset="0"/>
                <a:ea typeface="宋体" pitchFamily="2" charset="-122"/>
                <a:cs typeface="+mn-cs"/>
              </a:rPr>
              <a:t>第六条 有下列情形之一的，为严重违反公司规章制度的情形：</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、未经公司许可，乙方同时与其他用人单位建立劳动关系的；</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、连续旷工三日或全月累计旷工四日或一年旷工累计达五日的；</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、在职期间，受到治安管理处罚或刑事处罚的；</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、违反国家、省、市计划生育管理条例的；</a:t>
            </a:r>
          </a:p>
          <a:p>
            <a:r>
              <a:rPr lang="en-US" altLang="zh-CN" sz="1200" kern="1200" dirty="0" smtClean="0">
                <a:solidFill>
                  <a:schemeClr val="tx1"/>
                </a:solidFill>
                <a:effectLst/>
                <a:latin typeface="Calibri" pitchFamily="34" charset="0"/>
                <a:ea typeface="宋体" pitchFamily="2" charset="-122"/>
                <a:cs typeface="+mn-cs"/>
              </a:rPr>
              <a:t>5</a:t>
            </a:r>
            <a:r>
              <a:rPr lang="zh-CN" altLang="zh-CN" sz="1200" kern="1200" dirty="0" smtClean="0">
                <a:solidFill>
                  <a:schemeClr val="tx1"/>
                </a:solidFill>
                <a:effectLst/>
                <a:latin typeface="Calibri" pitchFamily="34" charset="0"/>
                <a:ea typeface="宋体" pitchFamily="2" charset="-122"/>
                <a:cs typeface="+mn-cs"/>
              </a:rPr>
              <a:t>、违反公司《薪酬管理制度》中对于薪酬保密相关规定的；</a:t>
            </a:r>
          </a:p>
          <a:p>
            <a:r>
              <a:rPr lang="en-US" altLang="zh-CN" sz="1200" kern="1200" dirty="0" smtClean="0">
                <a:solidFill>
                  <a:schemeClr val="tx1"/>
                </a:solidFill>
                <a:effectLst/>
                <a:latin typeface="Calibri" pitchFamily="34" charset="0"/>
                <a:ea typeface="宋体" pitchFamily="2" charset="-122"/>
                <a:cs typeface="+mn-cs"/>
              </a:rPr>
              <a:t>6</a:t>
            </a:r>
            <a:r>
              <a:rPr lang="zh-CN" altLang="zh-CN" sz="1200" kern="1200" dirty="0" smtClean="0">
                <a:solidFill>
                  <a:schemeClr val="tx1"/>
                </a:solidFill>
                <a:effectLst/>
                <a:latin typeface="Calibri" pitchFamily="34" charset="0"/>
                <a:ea typeface="宋体" pitchFamily="2" charset="-122"/>
                <a:cs typeface="+mn-cs"/>
              </a:rPr>
              <a:t>、违反《保密协议》相关约定的；</a:t>
            </a:r>
          </a:p>
          <a:p>
            <a:r>
              <a:rPr lang="en-US" altLang="zh-CN" sz="1200" kern="1200" dirty="0" smtClean="0">
                <a:solidFill>
                  <a:schemeClr val="tx1"/>
                </a:solidFill>
                <a:effectLst/>
                <a:latin typeface="Calibri" pitchFamily="34" charset="0"/>
                <a:ea typeface="宋体" pitchFamily="2" charset="-122"/>
                <a:cs typeface="+mn-cs"/>
              </a:rPr>
              <a:t>7</a:t>
            </a:r>
            <a:r>
              <a:rPr lang="zh-CN" altLang="zh-CN" sz="1200" kern="1200" dirty="0" smtClean="0">
                <a:solidFill>
                  <a:schemeClr val="tx1"/>
                </a:solidFill>
                <a:effectLst/>
                <a:latin typeface="Calibri" pitchFamily="34" charset="0"/>
                <a:ea typeface="宋体" pitchFamily="2" charset="-122"/>
                <a:cs typeface="+mn-cs"/>
              </a:rPr>
              <a:t>、伪造学历、工作经历、职称、医院证明、考勤</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打卡记录或其他证明文件的；</a:t>
            </a:r>
          </a:p>
          <a:p>
            <a:r>
              <a:rPr lang="en-US" altLang="zh-CN" sz="1200" kern="1200" dirty="0" smtClean="0">
                <a:solidFill>
                  <a:schemeClr val="tx1"/>
                </a:solidFill>
                <a:effectLst/>
                <a:latin typeface="Calibri" pitchFamily="34" charset="0"/>
                <a:ea typeface="宋体" pitchFamily="2" charset="-122"/>
                <a:cs typeface="+mn-cs"/>
              </a:rPr>
              <a:t>8</a:t>
            </a:r>
            <a:r>
              <a:rPr lang="zh-CN" altLang="zh-CN" sz="1200" kern="1200" dirty="0" smtClean="0">
                <a:solidFill>
                  <a:schemeClr val="tx1"/>
                </a:solidFill>
                <a:effectLst/>
                <a:latin typeface="Calibri" pitchFamily="34" charset="0"/>
                <a:ea typeface="宋体" pitchFamily="2" charset="-122"/>
                <a:cs typeface="+mn-cs"/>
              </a:rPr>
              <a:t>、涂改帐单，伪造帐目欺骗公司的，或毁、涂改公司重要文件的；</a:t>
            </a:r>
          </a:p>
          <a:p>
            <a:r>
              <a:rPr lang="en-US" altLang="zh-CN" sz="1200" kern="1200" dirty="0" smtClean="0">
                <a:solidFill>
                  <a:schemeClr val="tx1"/>
                </a:solidFill>
                <a:effectLst/>
                <a:latin typeface="Calibri" pitchFamily="34" charset="0"/>
                <a:ea typeface="宋体" pitchFamily="2" charset="-122"/>
                <a:cs typeface="+mn-cs"/>
              </a:rPr>
              <a:t>9</a:t>
            </a:r>
            <a:r>
              <a:rPr lang="zh-CN" altLang="zh-CN" sz="1200" kern="1200" dirty="0" smtClean="0">
                <a:solidFill>
                  <a:schemeClr val="tx1"/>
                </a:solidFill>
                <a:effectLst/>
                <a:latin typeface="Calibri" pitchFamily="34" charset="0"/>
                <a:ea typeface="宋体" pitchFamily="2" charset="-122"/>
                <a:cs typeface="+mn-cs"/>
              </a:rPr>
              <a:t>、不服从工作合理安排，或违反工作流程</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工作规范，对工作造成严重影响的；</a:t>
            </a:r>
          </a:p>
          <a:p>
            <a:r>
              <a:rPr lang="en-US" altLang="zh-CN" sz="1200" kern="1200" dirty="0" smtClean="0">
                <a:solidFill>
                  <a:schemeClr val="tx1"/>
                </a:solidFill>
                <a:effectLst/>
                <a:latin typeface="Calibri" pitchFamily="34" charset="0"/>
                <a:ea typeface="宋体" pitchFamily="2" charset="-122"/>
                <a:cs typeface="+mn-cs"/>
              </a:rPr>
              <a:t>10</a:t>
            </a:r>
            <a:r>
              <a:rPr lang="zh-CN" altLang="zh-CN" sz="1200" kern="1200" dirty="0" smtClean="0">
                <a:solidFill>
                  <a:schemeClr val="tx1"/>
                </a:solidFill>
                <a:effectLst/>
                <a:latin typeface="Calibri" pitchFamily="34" charset="0"/>
                <a:ea typeface="宋体" pitchFamily="2" charset="-122"/>
                <a:cs typeface="+mn-cs"/>
              </a:rPr>
              <a:t>、严重失职，营私舞弊，为公司造成损害的；</a:t>
            </a:r>
          </a:p>
          <a:p>
            <a:r>
              <a:rPr lang="en-US" altLang="zh-CN" sz="1200" kern="1200" dirty="0" smtClean="0">
                <a:solidFill>
                  <a:schemeClr val="tx1"/>
                </a:solidFill>
                <a:effectLst/>
                <a:latin typeface="Calibri" pitchFamily="34" charset="0"/>
                <a:ea typeface="宋体" pitchFamily="2" charset="-122"/>
                <a:cs typeface="+mn-cs"/>
              </a:rPr>
              <a:t>11</a:t>
            </a:r>
            <a:r>
              <a:rPr lang="zh-CN" altLang="zh-CN" sz="1200" kern="1200" dirty="0" smtClean="0">
                <a:solidFill>
                  <a:schemeClr val="tx1"/>
                </a:solidFill>
                <a:effectLst/>
                <a:latin typeface="Calibri" pitchFamily="34" charset="0"/>
                <a:ea typeface="宋体" pitchFamily="2" charset="-122"/>
                <a:cs typeface="+mn-cs"/>
              </a:rPr>
              <a:t>、对于仪器、设备、车辆和安全性要求较高的工具，未经同意或违反使用规定，擅自操作，给公司造成较大损失的；</a:t>
            </a:r>
          </a:p>
          <a:p>
            <a:r>
              <a:rPr lang="en-US" altLang="zh-CN" sz="1200" kern="1200" dirty="0" smtClean="0">
                <a:solidFill>
                  <a:schemeClr val="tx1"/>
                </a:solidFill>
                <a:effectLst/>
                <a:latin typeface="Calibri" pitchFamily="34" charset="0"/>
                <a:ea typeface="宋体" pitchFamily="2" charset="-122"/>
                <a:cs typeface="+mn-cs"/>
              </a:rPr>
              <a:t>12</a:t>
            </a:r>
            <a:r>
              <a:rPr lang="zh-CN" altLang="zh-CN" sz="1200" kern="1200" dirty="0" smtClean="0">
                <a:solidFill>
                  <a:schemeClr val="tx1"/>
                </a:solidFill>
                <a:effectLst/>
                <a:latin typeface="Calibri" pitchFamily="34" charset="0"/>
                <a:ea typeface="宋体" pitchFamily="2" charset="-122"/>
                <a:cs typeface="+mn-cs"/>
              </a:rPr>
              <a:t>、盗窃公司或同事的财物，或滥用</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蓄意破坏公司财产的；</a:t>
            </a:r>
          </a:p>
          <a:p>
            <a:r>
              <a:rPr lang="en-US" altLang="zh-CN" sz="1200" kern="1200" dirty="0" smtClean="0">
                <a:solidFill>
                  <a:schemeClr val="tx1"/>
                </a:solidFill>
                <a:effectLst/>
                <a:latin typeface="Calibri" pitchFamily="34" charset="0"/>
                <a:ea typeface="宋体" pitchFamily="2" charset="-122"/>
                <a:cs typeface="+mn-cs"/>
              </a:rPr>
              <a:t>13</a:t>
            </a:r>
            <a:r>
              <a:rPr lang="zh-CN" altLang="zh-CN" sz="1200" kern="1200" dirty="0" smtClean="0">
                <a:solidFill>
                  <a:schemeClr val="tx1"/>
                </a:solidFill>
                <a:effectLst/>
                <a:latin typeface="Calibri" pitchFamily="34" charset="0"/>
                <a:ea typeface="宋体" pitchFamily="2" charset="-122"/>
                <a:cs typeface="+mn-cs"/>
              </a:rPr>
              <a:t>、利用公司名义在外招摇撞骗，使公司名誉受损的；</a:t>
            </a:r>
          </a:p>
          <a:p>
            <a:r>
              <a:rPr lang="en-US" altLang="zh-CN" sz="1200" kern="1200" dirty="0" smtClean="0">
                <a:solidFill>
                  <a:schemeClr val="tx1"/>
                </a:solidFill>
                <a:effectLst/>
                <a:latin typeface="Calibri" pitchFamily="34" charset="0"/>
                <a:ea typeface="宋体" pitchFamily="2" charset="-122"/>
                <a:cs typeface="+mn-cs"/>
              </a:rPr>
              <a:t>14</a:t>
            </a:r>
            <a:r>
              <a:rPr lang="zh-CN" altLang="zh-CN" sz="1200" kern="1200" dirty="0" smtClean="0">
                <a:solidFill>
                  <a:schemeClr val="tx1"/>
                </a:solidFill>
                <a:effectLst/>
                <a:latin typeface="Calibri" pitchFamily="34" charset="0"/>
                <a:ea typeface="宋体" pitchFamily="2" charset="-122"/>
                <a:cs typeface="+mn-cs"/>
              </a:rPr>
              <a:t>、伪造或盗用公司印章的；</a:t>
            </a:r>
          </a:p>
          <a:p>
            <a:r>
              <a:rPr lang="en-US" altLang="zh-CN" sz="1200" kern="1200" dirty="0" smtClean="0">
                <a:solidFill>
                  <a:schemeClr val="tx1"/>
                </a:solidFill>
                <a:effectLst/>
                <a:latin typeface="Calibri" pitchFamily="34" charset="0"/>
                <a:ea typeface="宋体" pitchFamily="2" charset="-122"/>
                <a:cs typeface="+mn-cs"/>
              </a:rPr>
              <a:t>15</a:t>
            </a:r>
            <a:r>
              <a:rPr lang="zh-CN" altLang="zh-CN" sz="1200" kern="1200" dirty="0" smtClean="0">
                <a:solidFill>
                  <a:schemeClr val="tx1"/>
                </a:solidFill>
                <a:effectLst/>
                <a:latin typeface="Calibri" pitchFamily="34" charset="0"/>
                <a:ea typeface="宋体" pitchFamily="2" charset="-122"/>
                <a:cs typeface="+mn-cs"/>
              </a:rPr>
              <a:t>、造谣中伤、捏造事实者，或对同事暴力威胁、恐吓，殴打同仁，或相互斗殴，或影响团体工作秩序的；</a:t>
            </a:r>
          </a:p>
          <a:p>
            <a:r>
              <a:rPr lang="en-US" altLang="zh-CN" sz="1200" kern="1200" dirty="0" smtClean="0">
                <a:solidFill>
                  <a:schemeClr val="tx1"/>
                </a:solidFill>
                <a:effectLst/>
                <a:latin typeface="Calibri" pitchFamily="34" charset="0"/>
                <a:ea typeface="宋体" pitchFamily="2" charset="-122"/>
                <a:cs typeface="+mn-cs"/>
              </a:rPr>
              <a:t>16</a:t>
            </a:r>
            <a:r>
              <a:rPr lang="zh-CN" altLang="zh-CN" sz="1200" kern="1200" dirty="0" smtClean="0">
                <a:solidFill>
                  <a:schemeClr val="tx1"/>
                </a:solidFill>
                <a:effectLst/>
                <a:latin typeface="Calibri" pitchFamily="34" charset="0"/>
                <a:ea typeface="宋体" pitchFamily="2" charset="-122"/>
                <a:cs typeface="+mn-cs"/>
              </a:rPr>
              <a:t>、有不良行为，道德败坏，严重影响公司声誉或在公司内造成恶劣影响的；</a:t>
            </a:r>
          </a:p>
          <a:p>
            <a:r>
              <a:rPr lang="en-US" altLang="zh-CN" sz="1200" kern="1200" dirty="0" smtClean="0">
                <a:solidFill>
                  <a:schemeClr val="tx1"/>
                </a:solidFill>
                <a:effectLst/>
                <a:latin typeface="Calibri" pitchFamily="34" charset="0"/>
                <a:ea typeface="宋体" pitchFamily="2" charset="-122"/>
                <a:cs typeface="+mn-cs"/>
              </a:rPr>
              <a:t>17</a:t>
            </a:r>
            <a:r>
              <a:rPr lang="zh-CN" altLang="zh-CN" sz="1200" kern="1200" dirty="0" smtClean="0">
                <a:solidFill>
                  <a:schemeClr val="tx1"/>
                </a:solidFill>
                <a:effectLst/>
                <a:latin typeface="Calibri" pitchFamily="34" charset="0"/>
                <a:ea typeface="宋体" pitchFamily="2" charset="-122"/>
                <a:cs typeface="+mn-cs"/>
              </a:rPr>
              <a:t>、参加非法组织的；</a:t>
            </a:r>
          </a:p>
          <a:p>
            <a:r>
              <a:rPr lang="en-US" altLang="zh-CN" sz="1200" kern="1200" dirty="0" smtClean="0">
                <a:solidFill>
                  <a:schemeClr val="tx1"/>
                </a:solidFill>
                <a:effectLst/>
                <a:latin typeface="Calibri" pitchFamily="34" charset="0"/>
                <a:ea typeface="宋体" pitchFamily="2" charset="-122"/>
                <a:cs typeface="+mn-cs"/>
              </a:rPr>
              <a:t>18</a:t>
            </a:r>
            <a:r>
              <a:rPr lang="zh-CN" altLang="zh-CN" sz="1200" kern="1200" dirty="0" smtClean="0">
                <a:solidFill>
                  <a:schemeClr val="tx1"/>
                </a:solidFill>
                <a:effectLst/>
                <a:latin typeface="Calibri" pitchFamily="34" charset="0"/>
                <a:ea typeface="宋体" pitchFamily="2" charset="-122"/>
                <a:cs typeface="+mn-cs"/>
              </a:rPr>
              <a:t>、其它违反法律、法规或规定，情节严重的。</a:t>
            </a:r>
          </a:p>
          <a:p>
            <a:r>
              <a:rPr lang="en-US" altLang="zh-CN" sz="1200" kern="1200" dirty="0" smtClean="0">
                <a:solidFill>
                  <a:schemeClr val="tx1"/>
                </a:solidFill>
                <a:effectLst/>
                <a:latin typeface="Calibri" pitchFamily="34" charset="0"/>
                <a:ea typeface="宋体" pitchFamily="2" charset="-122"/>
                <a:cs typeface="+mn-cs"/>
              </a:rPr>
              <a:t> </a:t>
            </a:r>
            <a:endParaRPr lang="zh-CN" altLang="zh-CN" sz="1200" kern="1200" dirty="0" smtClean="0">
              <a:solidFill>
                <a:schemeClr val="tx1"/>
              </a:solidFill>
              <a:effectLst/>
              <a:latin typeface="Calibri" pitchFamily="34" charset="0"/>
              <a:ea typeface="宋体" pitchFamily="2" charset="-122"/>
              <a:cs typeface="+mn-cs"/>
            </a:endParaRPr>
          </a:p>
          <a:p>
            <a:r>
              <a:rPr lang="zh-CN" altLang="zh-CN" sz="1200" kern="1200" dirty="0" smtClean="0">
                <a:solidFill>
                  <a:schemeClr val="tx1"/>
                </a:solidFill>
                <a:effectLst/>
                <a:latin typeface="Calibri" pitchFamily="34" charset="0"/>
                <a:ea typeface="宋体" pitchFamily="2" charset="-122"/>
                <a:cs typeface="+mn-cs"/>
              </a:rPr>
              <a:t>第七条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本公司员工解职，均应办理交接手续，交接手续办理完毕后方可正式离职，具体解职流程如下：</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、对于自请离职的员工，提前</a:t>
            </a:r>
            <a:r>
              <a:rPr lang="en-US" altLang="zh-CN" sz="1200" kern="1200" dirty="0" smtClean="0">
                <a:solidFill>
                  <a:schemeClr val="tx1"/>
                </a:solidFill>
                <a:effectLst/>
                <a:latin typeface="Calibri" pitchFamily="34" charset="0"/>
                <a:ea typeface="宋体" pitchFamily="2" charset="-122"/>
                <a:cs typeface="+mn-cs"/>
              </a:rPr>
              <a:t>30</a:t>
            </a:r>
            <a:r>
              <a:rPr lang="zh-CN" altLang="zh-CN" sz="1200" kern="1200" dirty="0" smtClean="0">
                <a:solidFill>
                  <a:schemeClr val="tx1"/>
                </a:solidFill>
                <a:effectLst/>
                <a:latin typeface="Calibri" pitchFamily="34" charset="0"/>
                <a:ea typeface="宋体" pitchFamily="2" charset="-122"/>
                <a:cs typeface="+mn-cs"/>
              </a:rPr>
              <a:t>天提交《辞职申请表》并由各级负责人审核。</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、员工在辞职时由用人部门进行离职访谈，了解其离职的原因和想法，并进行记录。</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、对于可依法解除劳动关系的员工，由用人部门填写《员工辞退审批表》并由各级负责人审核。《员工辞退审批表》通过后由人力资源部向员工发放《解除劳动合同通知单》。</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、员工离职工作交接期间，由员工的直接上级与员工制订《员工工作交接计划与审批表》中计划交接的内容、指定接手人，并确保无遗漏内容；员工依据各项交接内容，交接工作，并由接手人和直接上级签字。</a:t>
            </a:r>
          </a:p>
          <a:p>
            <a:r>
              <a:rPr lang="en-US" altLang="zh-CN" sz="1200" kern="1200" dirty="0" smtClean="0">
                <a:solidFill>
                  <a:schemeClr val="tx1"/>
                </a:solidFill>
                <a:effectLst/>
                <a:latin typeface="Calibri" pitchFamily="34" charset="0"/>
                <a:ea typeface="宋体" pitchFamily="2" charset="-122"/>
                <a:cs typeface="+mn-cs"/>
              </a:rPr>
              <a:t>5</a:t>
            </a:r>
            <a:r>
              <a:rPr lang="zh-CN" altLang="zh-CN" sz="1200" kern="1200" dirty="0" smtClean="0">
                <a:solidFill>
                  <a:schemeClr val="tx1"/>
                </a:solidFill>
                <a:effectLst/>
                <a:latin typeface="Calibri" pitchFamily="34" charset="0"/>
                <a:ea typeface="宋体" pitchFamily="2" charset="-122"/>
                <a:cs typeface="+mn-cs"/>
              </a:rPr>
              <a:t>、在离职手续办理当天，离职员工应持已完成的《员工工作交接计划与审批表》到人力资源部领取《员工离职交接审批表》，员工根据《员工离职交接审批表》要求做好工作交接和资料交接，经各部门接收人签字确认后方可正式离职。解职交接手续办理完毕后由人力资源部对员工进行离职访谈，并填写《离职面谈表》。</a:t>
            </a:r>
          </a:p>
          <a:p>
            <a:r>
              <a:rPr lang="en-US" altLang="zh-CN" sz="1200" kern="1200" dirty="0" smtClean="0">
                <a:solidFill>
                  <a:schemeClr val="tx1"/>
                </a:solidFill>
                <a:effectLst/>
                <a:latin typeface="Calibri" pitchFamily="34" charset="0"/>
                <a:ea typeface="宋体" pitchFamily="2" charset="-122"/>
                <a:cs typeface="+mn-cs"/>
              </a:rPr>
              <a:t>6</a:t>
            </a:r>
            <a:r>
              <a:rPr lang="zh-CN" altLang="zh-CN" sz="1200" kern="1200" dirty="0" smtClean="0">
                <a:solidFill>
                  <a:schemeClr val="tx1"/>
                </a:solidFill>
                <a:effectLst/>
                <a:latin typeface="Calibri" pitchFamily="34" charset="0"/>
                <a:ea typeface="宋体" pitchFamily="2" charset="-122"/>
                <a:cs typeface="+mn-cs"/>
              </a:rPr>
              <a:t>、人力资源部在员工办理完毕离职手续后，向员工出具《离职证明》，《离职证明》一式两份，一份交给员工、一份进行备案存档。各种费用的结算，具体按有关劳动法律法规办理。</a:t>
            </a:r>
            <a:endParaRPr lang="zh-CN" altLang="zh-CN" sz="1200" kern="1200" dirty="0">
              <a:solidFill>
                <a:schemeClr val="tx1"/>
              </a:solidFill>
              <a:effectLst/>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8</a:t>
            </a:fld>
            <a:endParaRPr lang="en-US" altLang="zh-CN"/>
          </a:p>
        </p:txBody>
      </p:sp>
    </p:spTree>
    <p:extLst>
      <p:ext uri="{BB962C8B-B14F-4D97-AF65-F5344CB8AC3E}">
        <p14:creationId xmlns:p14="http://schemas.microsoft.com/office/powerpoint/2010/main" val="2738070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itchFamily="34" charset="0"/>
                <a:ea typeface="宋体" pitchFamily="2" charset="-122"/>
                <a:cs typeface="+mn-cs"/>
              </a:rPr>
              <a:t>本公司正式员工自请辞职者，应提前</a:t>
            </a:r>
            <a:r>
              <a:rPr lang="en-US" altLang="zh-CN" sz="1200" kern="1200" dirty="0" smtClean="0">
                <a:solidFill>
                  <a:schemeClr val="tx1"/>
                </a:solidFill>
                <a:effectLst/>
                <a:latin typeface="Calibri" pitchFamily="34" charset="0"/>
                <a:ea typeface="宋体" pitchFamily="2" charset="-122"/>
                <a:cs typeface="+mn-cs"/>
              </a:rPr>
              <a:t>30</a:t>
            </a:r>
            <a:r>
              <a:rPr lang="zh-CN" altLang="zh-CN" sz="1200" kern="1200" dirty="0" smtClean="0">
                <a:solidFill>
                  <a:schemeClr val="tx1"/>
                </a:solidFill>
                <a:effectLst/>
                <a:latin typeface="Calibri" pitchFamily="34" charset="0"/>
                <a:ea typeface="宋体" pitchFamily="2" charset="-122"/>
                <a:cs typeface="+mn-cs"/>
              </a:rPr>
              <a:t>天以书面形式提出辞职申请，经审批通过并办理完离职交接手续后方可正式离职，未按要求办理完离职交接手续擅自离职者以旷工论处。</a:t>
            </a:r>
          </a:p>
          <a:p>
            <a:r>
              <a:rPr lang="zh-CN" altLang="zh-CN" sz="1200" kern="1200" dirty="0" smtClean="0">
                <a:solidFill>
                  <a:schemeClr val="tx1"/>
                </a:solidFill>
                <a:effectLst/>
                <a:latin typeface="Calibri" pitchFamily="34" charset="0"/>
                <a:ea typeface="宋体" pitchFamily="2" charset="-122"/>
                <a:cs typeface="+mn-cs"/>
              </a:rPr>
              <a:t>第二条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本公司试用员工自请辞职者，应提前</a:t>
            </a:r>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天以书面形式提出辞职申请，经审批通过并办理完离职交接手续后方可正式离职，未按要求办理完离职交接手续擅自离职者以旷工论处。</a:t>
            </a:r>
          </a:p>
          <a:p>
            <a:r>
              <a:rPr lang="zh-CN" altLang="zh-CN" sz="1200" kern="1200" dirty="0" smtClean="0">
                <a:solidFill>
                  <a:schemeClr val="tx1"/>
                </a:solidFill>
                <a:effectLst/>
                <a:latin typeface="Calibri" pitchFamily="34" charset="0"/>
                <a:ea typeface="宋体" pitchFamily="2" charset="-122"/>
                <a:cs typeface="+mn-cs"/>
              </a:rPr>
              <a:t>第三条  对于员工不能胜任工作，经过培训或者调整工作岗位，仍不能胜任工作的；或者严重违反公司规章制度、严重失职的员工公司可以解除劳动合同。</a:t>
            </a:r>
          </a:p>
          <a:p>
            <a:r>
              <a:rPr lang="zh-CN" altLang="zh-CN" sz="1200" kern="1200" dirty="0" smtClean="0">
                <a:solidFill>
                  <a:schemeClr val="tx1"/>
                </a:solidFill>
                <a:effectLst/>
                <a:latin typeface="Calibri" pitchFamily="34" charset="0"/>
                <a:ea typeface="宋体" pitchFamily="2" charset="-122"/>
                <a:cs typeface="+mn-cs"/>
              </a:rPr>
              <a:t>对于试用期不符合录用条件或严重违反公司规章制度、严重失职的员工公司可以予以解除劳动合同。</a:t>
            </a:r>
          </a:p>
          <a:p>
            <a:r>
              <a:rPr lang="zh-CN" altLang="zh-CN" sz="1200" kern="1200" dirty="0" smtClean="0">
                <a:solidFill>
                  <a:schemeClr val="tx1"/>
                </a:solidFill>
                <a:effectLst/>
                <a:latin typeface="Calibri" pitchFamily="34" charset="0"/>
                <a:ea typeface="宋体" pitchFamily="2" charset="-122"/>
                <a:cs typeface="+mn-cs"/>
              </a:rPr>
              <a:t>第四条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试用期员工有下列情形之一的，属于不符合录用条件：</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、受到治安处罚或刑事处罚；</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、试用期考核结果不合格的；</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、试用期员工拒绝在入职一个月内与公司签订劳动合同的；</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、员工填报的个人信息与实际情况不符的。</a:t>
            </a:r>
          </a:p>
          <a:p>
            <a:r>
              <a:rPr lang="zh-CN" altLang="zh-CN" sz="1200" kern="1200" dirty="0" smtClean="0">
                <a:solidFill>
                  <a:schemeClr val="tx1"/>
                </a:solidFill>
                <a:effectLst/>
                <a:latin typeface="Calibri" pitchFamily="34" charset="0"/>
                <a:ea typeface="宋体" pitchFamily="2" charset="-122"/>
                <a:cs typeface="+mn-cs"/>
              </a:rPr>
              <a:t>第五条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员工有下列情形之一的，属于不能胜任工作：</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、一年内连续三次绩效考核结果为</a:t>
            </a:r>
            <a:r>
              <a:rPr lang="en-US" altLang="zh-CN" sz="1200" kern="1200" dirty="0" smtClean="0">
                <a:solidFill>
                  <a:schemeClr val="tx1"/>
                </a:solidFill>
                <a:effectLst/>
                <a:latin typeface="Calibri" pitchFamily="34" charset="0"/>
                <a:ea typeface="宋体" pitchFamily="2" charset="-122"/>
                <a:cs typeface="+mn-cs"/>
              </a:rPr>
              <a:t>B-</a:t>
            </a:r>
            <a:r>
              <a:rPr lang="zh-CN" altLang="zh-CN" sz="1200" kern="1200" dirty="0" smtClean="0">
                <a:solidFill>
                  <a:schemeClr val="tx1"/>
                </a:solidFill>
                <a:effectLst/>
                <a:latin typeface="Calibri" pitchFamily="34" charset="0"/>
                <a:ea typeface="宋体" pitchFamily="2" charset="-122"/>
                <a:cs typeface="+mn-cs"/>
              </a:rPr>
              <a:t>级的；</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、一年内连续二次绩效考核结果为</a:t>
            </a:r>
            <a:r>
              <a:rPr lang="en-US" altLang="zh-CN" sz="1200" kern="1200" dirty="0" smtClean="0">
                <a:solidFill>
                  <a:schemeClr val="tx1"/>
                </a:solidFill>
                <a:effectLst/>
                <a:latin typeface="Calibri" pitchFamily="34" charset="0"/>
                <a:ea typeface="宋体" pitchFamily="2" charset="-122"/>
                <a:cs typeface="+mn-cs"/>
              </a:rPr>
              <a:t>C</a:t>
            </a:r>
            <a:r>
              <a:rPr lang="zh-CN" altLang="zh-CN" sz="1200" kern="1200" dirty="0" smtClean="0">
                <a:solidFill>
                  <a:schemeClr val="tx1"/>
                </a:solidFill>
                <a:effectLst/>
                <a:latin typeface="Calibri" pitchFamily="34" charset="0"/>
                <a:ea typeface="宋体" pitchFamily="2" charset="-122"/>
                <a:cs typeface="+mn-cs"/>
              </a:rPr>
              <a:t>级的；</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、年终绩效考核结果为不合格的； </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、在考核周期内，公司</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部门</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团队可根据实际情况启动特殊考核并填写《考核评价表》，考核结果为不合格的（</a:t>
            </a:r>
            <a:r>
              <a:rPr lang="en-US" altLang="zh-CN" sz="1200" kern="1200" dirty="0" smtClean="0">
                <a:solidFill>
                  <a:schemeClr val="tx1"/>
                </a:solidFill>
                <a:effectLst/>
                <a:latin typeface="Calibri" pitchFamily="34" charset="0"/>
                <a:ea typeface="宋体" pitchFamily="2" charset="-122"/>
                <a:cs typeface="+mn-cs"/>
              </a:rPr>
              <a:t>C</a:t>
            </a:r>
            <a:r>
              <a:rPr lang="zh-CN" altLang="zh-CN" sz="1200" kern="1200" dirty="0" smtClean="0">
                <a:solidFill>
                  <a:schemeClr val="tx1"/>
                </a:solidFill>
                <a:effectLst/>
                <a:latin typeface="Calibri" pitchFamily="34" charset="0"/>
                <a:ea typeface="宋体" pitchFamily="2" charset="-122"/>
                <a:cs typeface="+mn-cs"/>
              </a:rPr>
              <a:t>级）；</a:t>
            </a:r>
          </a:p>
          <a:p>
            <a:r>
              <a:rPr lang="en-US" altLang="zh-CN" sz="1200" kern="1200" dirty="0" smtClean="0">
                <a:solidFill>
                  <a:schemeClr val="tx1"/>
                </a:solidFill>
                <a:effectLst/>
                <a:latin typeface="Calibri" pitchFamily="34" charset="0"/>
                <a:ea typeface="宋体" pitchFamily="2" charset="-122"/>
                <a:cs typeface="+mn-cs"/>
              </a:rPr>
              <a:t>5</a:t>
            </a:r>
            <a:r>
              <a:rPr lang="zh-CN" altLang="zh-CN" sz="1200" kern="1200" dirty="0" smtClean="0">
                <a:solidFill>
                  <a:schemeClr val="tx1"/>
                </a:solidFill>
                <a:effectLst/>
                <a:latin typeface="Calibri" pitchFamily="34" charset="0"/>
                <a:ea typeface="宋体" pitchFamily="2" charset="-122"/>
                <a:cs typeface="+mn-cs"/>
              </a:rPr>
              <a:t>、员工因不能胜任工作而进入学习岗培训，培训考核为不合格的。</a:t>
            </a:r>
          </a:p>
          <a:p>
            <a:r>
              <a:rPr lang="zh-CN" altLang="zh-CN" sz="1200" kern="1200" dirty="0" smtClean="0">
                <a:solidFill>
                  <a:schemeClr val="tx1"/>
                </a:solidFill>
                <a:effectLst/>
                <a:latin typeface="Calibri" pitchFamily="34" charset="0"/>
                <a:ea typeface="宋体" pitchFamily="2" charset="-122"/>
                <a:cs typeface="+mn-cs"/>
              </a:rPr>
              <a:t>第六条 有下列情形之一的，为严重违反公司规章制度的情形：</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、未经公司许可，乙方同时与其他用人单位建立劳动关系的；</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、连续旷工三日或全月累计旷工四日或一年旷工累计达五日的；</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、在职期间，受到治安管理处罚或刑事处罚的；</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、违反国家、省、市计划生育管理条例的；</a:t>
            </a:r>
          </a:p>
          <a:p>
            <a:r>
              <a:rPr lang="en-US" altLang="zh-CN" sz="1200" kern="1200" dirty="0" smtClean="0">
                <a:solidFill>
                  <a:schemeClr val="tx1"/>
                </a:solidFill>
                <a:effectLst/>
                <a:latin typeface="Calibri" pitchFamily="34" charset="0"/>
                <a:ea typeface="宋体" pitchFamily="2" charset="-122"/>
                <a:cs typeface="+mn-cs"/>
              </a:rPr>
              <a:t>5</a:t>
            </a:r>
            <a:r>
              <a:rPr lang="zh-CN" altLang="zh-CN" sz="1200" kern="1200" dirty="0" smtClean="0">
                <a:solidFill>
                  <a:schemeClr val="tx1"/>
                </a:solidFill>
                <a:effectLst/>
                <a:latin typeface="Calibri" pitchFamily="34" charset="0"/>
                <a:ea typeface="宋体" pitchFamily="2" charset="-122"/>
                <a:cs typeface="+mn-cs"/>
              </a:rPr>
              <a:t>、违反公司《薪酬管理制度》中对于薪酬保密相关规定的；</a:t>
            </a:r>
          </a:p>
          <a:p>
            <a:r>
              <a:rPr lang="en-US" altLang="zh-CN" sz="1200" kern="1200" dirty="0" smtClean="0">
                <a:solidFill>
                  <a:schemeClr val="tx1"/>
                </a:solidFill>
                <a:effectLst/>
                <a:latin typeface="Calibri" pitchFamily="34" charset="0"/>
                <a:ea typeface="宋体" pitchFamily="2" charset="-122"/>
                <a:cs typeface="+mn-cs"/>
              </a:rPr>
              <a:t>6</a:t>
            </a:r>
            <a:r>
              <a:rPr lang="zh-CN" altLang="zh-CN" sz="1200" kern="1200" dirty="0" smtClean="0">
                <a:solidFill>
                  <a:schemeClr val="tx1"/>
                </a:solidFill>
                <a:effectLst/>
                <a:latin typeface="Calibri" pitchFamily="34" charset="0"/>
                <a:ea typeface="宋体" pitchFamily="2" charset="-122"/>
                <a:cs typeface="+mn-cs"/>
              </a:rPr>
              <a:t>、违反《保密协议》相关约定的；</a:t>
            </a:r>
          </a:p>
          <a:p>
            <a:r>
              <a:rPr lang="en-US" altLang="zh-CN" sz="1200" kern="1200" dirty="0" smtClean="0">
                <a:solidFill>
                  <a:schemeClr val="tx1"/>
                </a:solidFill>
                <a:effectLst/>
                <a:latin typeface="Calibri" pitchFamily="34" charset="0"/>
                <a:ea typeface="宋体" pitchFamily="2" charset="-122"/>
                <a:cs typeface="+mn-cs"/>
              </a:rPr>
              <a:t>7</a:t>
            </a:r>
            <a:r>
              <a:rPr lang="zh-CN" altLang="zh-CN" sz="1200" kern="1200" dirty="0" smtClean="0">
                <a:solidFill>
                  <a:schemeClr val="tx1"/>
                </a:solidFill>
                <a:effectLst/>
                <a:latin typeface="Calibri" pitchFamily="34" charset="0"/>
                <a:ea typeface="宋体" pitchFamily="2" charset="-122"/>
                <a:cs typeface="+mn-cs"/>
              </a:rPr>
              <a:t>、伪造学历、工作经历、职称、医院证明、考勤</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打卡记录或其他证明文件的；</a:t>
            </a:r>
          </a:p>
          <a:p>
            <a:r>
              <a:rPr lang="en-US" altLang="zh-CN" sz="1200" kern="1200" dirty="0" smtClean="0">
                <a:solidFill>
                  <a:schemeClr val="tx1"/>
                </a:solidFill>
                <a:effectLst/>
                <a:latin typeface="Calibri" pitchFamily="34" charset="0"/>
                <a:ea typeface="宋体" pitchFamily="2" charset="-122"/>
                <a:cs typeface="+mn-cs"/>
              </a:rPr>
              <a:t>8</a:t>
            </a:r>
            <a:r>
              <a:rPr lang="zh-CN" altLang="zh-CN" sz="1200" kern="1200" dirty="0" smtClean="0">
                <a:solidFill>
                  <a:schemeClr val="tx1"/>
                </a:solidFill>
                <a:effectLst/>
                <a:latin typeface="Calibri" pitchFamily="34" charset="0"/>
                <a:ea typeface="宋体" pitchFamily="2" charset="-122"/>
                <a:cs typeface="+mn-cs"/>
              </a:rPr>
              <a:t>、涂改帐单，伪造帐目欺骗公司的，或毁、涂改公司重要文件的；</a:t>
            </a:r>
          </a:p>
          <a:p>
            <a:r>
              <a:rPr lang="en-US" altLang="zh-CN" sz="1200" kern="1200" dirty="0" smtClean="0">
                <a:solidFill>
                  <a:schemeClr val="tx1"/>
                </a:solidFill>
                <a:effectLst/>
                <a:latin typeface="Calibri" pitchFamily="34" charset="0"/>
                <a:ea typeface="宋体" pitchFamily="2" charset="-122"/>
                <a:cs typeface="+mn-cs"/>
              </a:rPr>
              <a:t>9</a:t>
            </a:r>
            <a:r>
              <a:rPr lang="zh-CN" altLang="zh-CN" sz="1200" kern="1200" dirty="0" smtClean="0">
                <a:solidFill>
                  <a:schemeClr val="tx1"/>
                </a:solidFill>
                <a:effectLst/>
                <a:latin typeface="Calibri" pitchFamily="34" charset="0"/>
                <a:ea typeface="宋体" pitchFamily="2" charset="-122"/>
                <a:cs typeface="+mn-cs"/>
              </a:rPr>
              <a:t>、不服从工作合理安排，或违反工作流程</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工作规范，对工作造成严重影响的；</a:t>
            </a:r>
          </a:p>
          <a:p>
            <a:r>
              <a:rPr lang="en-US" altLang="zh-CN" sz="1200" kern="1200" dirty="0" smtClean="0">
                <a:solidFill>
                  <a:schemeClr val="tx1"/>
                </a:solidFill>
                <a:effectLst/>
                <a:latin typeface="Calibri" pitchFamily="34" charset="0"/>
                <a:ea typeface="宋体" pitchFamily="2" charset="-122"/>
                <a:cs typeface="+mn-cs"/>
              </a:rPr>
              <a:t>10</a:t>
            </a:r>
            <a:r>
              <a:rPr lang="zh-CN" altLang="zh-CN" sz="1200" kern="1200" dirty="0" smtClean="0">
                <a:solidFill>
                  <a:schemeClr val="tx1"/>
                </a:solidFill>
                <a:effectLst/>
                <a:latin typeface="Calibri" pitchFamily="34" charset="0"/>
                <a:ea typeface="宋体" pitchFamily="2" charset="-122"/>
                <a:cs typeface="+mn-cs"/>
              </a:rPr>
              <a:t>、严重失职，营私舞弊，为公司造成损害的；</a:t>
            </a:r>
          </a:p>
          <a:p>
            <a:r>
              <a:rPr lang="en-US" altLang="zh-CN" sz="1200" kern="1200" dirty="0" smtClean="0">
                <a:solidFill>
                  <a:schemeClr val="tx1"/>
                </a:solidFill>
                <a:effectLst/>
                <a:latin typeface="Calibri" pitchFamily="34" charset="0"/>
                <a:ea typeface="宋体" pitchFamily="2" charset="-122"/>
                <a:cs typeface="+mn-cs"/>
              </a:rPr>
              <a:t>11</a:t>
            </a:r>
            <a:r>
              <a:rPr lang="zh-CN" altLang="zh-CN" sz="1200" kern="1200" dirty="0" smtClean="0">
                <a:solidFill>
                  <a:schemeClr val="tx1"/>
                </a:solidFill>
                <a:effectLst/>
                <a:latin typeface="Calibri" pitchFamily="34" charset="0"/>
                <a:ea typeface="宋体" pitchFamily="2" charset="-122"/>
                <a:cs typeface="+mn-cs"/>
              </a:rPr>
              <a:t>、对于仪器、设备、车辆和安全性要求较高的工具，未经同意或违反使用规定，擅自操作，给公司造成较大损失的；</a:t>
            </a:r>
          </a:p>
          <a:p>
            <a:r>
              <a:rPr lang="en-US" altLang="zh-CN" sz="1200" kern="1200" dirty="0" smtClean="0">
                <a:solidFill>
                  <a:schemeClr val="tx1"/>
                </a:solidFill>
                <a:effectLst/>
                <a:latin typeface="Calibri" pitchFamily="34" charset="0"/>
                <a:ea typeface="宋体" pitchFamily="2" charset="-122"/>
                <a:cs typeface="+mn-cs"/>
              </a:rPr>
              <a:t>12</a:t>
            </a:r>
            <a:r>
              <a:rPr lang="zh-CN" altLang="zh-CN" sz="1200" kern="1200" dirty="0" smtClean="0">
                <a:solidFill>
                  <a:schemeClr val="tx1"/>
                </a:solidFill>
                <a:effectLst/>
                <a:latin typeface="Calibri" pitchFamily="34" charset="0"/>
                <a:ea typeface="宋体" pitchFamily="2" charset="-122"/>
                <a:cs typeface="+mn-cs"/>
              </a:rPr>
              <a:t>、盗窃公司或同事的财物，或滥用</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蓄意破坏公司财产的；</a:t>
            </a:r>
          </a:p>
          <a:p>
            <a:r>
              <a:rPr lang="en-US" altLang="zh-CN" sz="1200" kern="1200" dirty="0" smtClean="0">
                <a:solidFill>
                  <a:schemeClr val="tx1"/>
                </a:solidFill>
                <a:effectLst/>
                <a:latin typeface="Calibri" pitchFamily="34" charset="0"/>
                <a:ea typeface="宋体" pitchFamily="2" charset="-122"/>
                <a:cs typeface="+mn-cs"/>
              </a:rPr>
              <a:t>13</a:t>
            </a:r>
            <a:r>
              <a:rPr lang="zh-CN" altLang="zh-CN" sz="1200" kern="1200" dirty="0" smtClean="0">
                <a:solidFill>
                  <a:schemeClr val="tx1"/>
                </a:solidFill>
                <a:effectLst/>
                <a:latin typeface="Calibri" pitchFamily="34" charset="0"/>
                <a:ea typeface="宋体" pitchFamily="2" charset="-122"/>
                <a:cs typeface="+mn-cs"/>
              </a:rPr>
              <a:t>、利用公司名义在外招摇撞骗，使公司名誉受损的；</a:t>
            </a:r>
          </a:p>
          <a:p>
            <a:r>
              <a:rPr lang="en-US" altLang="zh-CN" sz="1200" kern="1200" dirty="0" smtClean="0">
                <a:solidFill>
                  <a:schemeClr val="tx1"/>
                </a:solidFill>
                <a:effectLst/>
                <a:latin typeface="Calibri" pitchFamily="34" charset="0"/>
                <a:ea typeface="宋体" pitchFamily="2" charset="-122"/>
                <a:cs typeface="+mn-cs"/>
              </a:rPr>
              <a:t>14</a:t>
            </a:r>
            <a:r>
              <a:rPr lang="zh-CN" altLang="zh-CN" sz="1200" kern="1200" dirty="0" smtClean="0">
                <a:solidFill>
                  <a:schemeClr val="tx1"/>
                </a:solidFill>
                <a:effectLst/>
                <a:latin typeface="Calibri" pitchFamily="34" charset="0"/>
                <a:ea typeface="宋体" pitchFamily="2" charset="-122"/>
                <a:cs typeface="+mn-cs"/>
              </a:rPr>
              <a:t>、伪造或盗用公司印章的；</a:t>
            </a:r>
          </a:p>
          <a:p>
            <a:r>
              <a:rPr lang="en-US" altLang="zh-CN" sz="1200" kern="1200" dirty="0" smtClean="0">
                <a:solidFill>
                  <a:schemeClr val="tx1"/>
                </a:solidFill>
                <a:effectLst/>
                <a:latin typeface="Calibri" pitchFamily="34" charset="0"/>
                <a:ea typeface="宋体" pitchFamily="2" charset="-122"/>
                <a:cs typeface="+mn-cs"/>
              </a:rPr>
              <a:t>15</a:t>
            </a:r>
            <a:r>
              <a:rPr lang="zh-CN" altLang="zh-CN" sz="1200" kern="1200" dirty="0" smtClean="0">
                <a:solidFill>
                  <a:schemeClr val="tx1"/>
                </a:solidFill>
                <a:effectLst/>
                <a:latin typeface="Calibri" pitchFamily="34" charset="0"/>
                <a:ea typeface="宋体" pitchFamily="2" charset="-122"/>
                <a:cs typeface="+mn-cs"/>
              </a:rPr>
              <a:t>、造谣中伤、捏造事实者，或对同事暴力威胁、恐吓，殴打同仁，或相互斗殴，或影响团体工作秩序的；</a:t>
            </a:r>
          </a:p>
          <a:p>
            <a:r>
              <a:rPr lang="en-US" altLang="zh-CN" sz="1200" kern="1200" dirty="0" smtClean="0">
                <a:solidFill>
                  <a:schemeClr val="tx1"/>
                </a:solidFill>
                <a:effectLst/>
                <a:latin typeface="Calibri" pitchFamily="34" charset="0"/>
                <a:ea typeface="宋体" pitchFamily="2" charset="-122"/>
                <a:cs typeface="+mn-cs"/>
              </a:rPr>
              <a:t>16</a:t>
            </a:r>
            <a:r>
              <a:rPr lang="zh-CN" altLang="zh-CN" sz="1200" kern="1200" dirty="0" smtClean="0">
                <a:solidFill>
                  <a:schemeClr val="tx1"/>
                </a:solidFill>
                <a:effectLst/>
                <a:latin typeface="Calibri" pitchFamily="34" charset="0"/>
                <a:ea typeface="宋体" pitchFamily="2" charset="-122"/>
                <a:cs typeface="+mn-cs"/>
              </a:rPr>
              <a:t>、有不良行为，道德败坏，严重影响公司声誉或在公司内造成恶劣影响的；</a:t>
            </a:r>
          </a:p>
          <a:p>
            <a:r>
              <a:rPr lang="en-US" altLang="zh-CN" sz="1200" kern="1200" dirty="0" smtClean="0">
                <a:solidFill>
                  <a:schemeClr val="tx1"/>
                </a:solidFill>
                <a:effectLst/>
                <a:latin typeface="Calibri" pitchFamily="34" charset="0"/>
                <a:ea typeface="宋体" pitchFamily="2" charset="-122"/>
                <a:cs typeface="+mn-cs"/>
              </a:rPr>
              <a:t>17</a:t>
            </a:r>
            <a:r>
              <a:rPr lang="zh-CN" altLang="zh-CN" sz="1200" kern="1200" dirty="0" smtClean="0">
                <a:solidFill>
                  <a:schemeClr val="tx1"/>
                </a:solidFill>
                <a:effectLst/>
                <a:latin typeface="Calibri" pitchFamily="34" charset="0"/>
                <a:ea typeface="宋体" pitchFamily="2" charset="-122"/>
                <a:cs typeface="+mn-cs"/>
              </a:rPr>
              <a:t>、参加非法组织的；</a:t>
            </a:r>
          </a:p>
          <a:p>
            <a:r>
              <a:rPr lang="en-US" altLang="zh-CN" sz="1200" kern="1200" dirty="0" smtClean="0">
                <a:solidFill>
                  <a:schemeClr val="tx1"/>
                </a:solidFill>
                <a:effectLst/>
                <a:latin typeface="Calibri" pitchFamily="34" charset="0"/>
                <a:ea typeface="宋体" pitchFamily="2" charset="-122"/>
                <a:cs typeface="+mn-cs"/>
              </a:rPr>
              <a:t>18</a:t>
            </a:r>
            <a:r>
              <a:rPr lang="zh-CN" altLang="zh-CN" sz="1200" kern="1200" dirty="0" smtClean="0">
                <a:solidFill>
                  <a:schemeClr val="tx1"/>
                </a:solidFill>
                <a:effectLst/>
                <a:latin typeface="Calibri" pitchFamily="34" charset="0"/>
                <a:ea typeface="宋体" pitchFamily="2" charset="-122"/>
                <a:cs typeface="+mn-cs"/>
              </a:rPr>
              <a:t>、其它违反法律、法规或规定，情节严重的。</a:t>
            </a:r>
          </a:p>
          <a:p>
            <a:r>
              <a:rPr lang="en-US" altLang="zh-CN" sz="1200" kern="1200" dirty="0" smtClean="0">
                <a:solidFill>
                  <a:schemeClr val="tx1"/>
                </a:solidFill>
                <a:effectLst/>
                <a:latin typeface="Calibri" pitchFamily="34" charset="0"/>
                <a:ea typeface="宋体" pitchFamily="2" charset="-122"/>
                <a:cs typeface="+mn-cs"/>
              </a:rPr>
              <a:t> </a:t>
            </a:r>
            <a:endParaRPr lang="zh-CN" altLang="zh-CN" sz="1200" kern="1200" dirty="0" smtClean="0">
              <a:solidFill>
                <a:schemeClr val="tx1"/>
              </a:solidFill>
              <a:effectLst/>
              <a:latin typeface="Calibri" pitchFamily="34" charset="0"/>
              <a:ea typeface="宋体" pitchFamily="2" charset="-122"/>
              <a:cs typeface="+mn-cs"/>
            </a:endParaRPr>
          </a:p>
          <a:p>
            <a:r>
              <a:rPr lang="zh-CN" altLang="zh-CN" sz="1200" kern="1200" dirty="0" smtClean="0">
                <a:solidFill>
                  <a:schemeClr val="tx1"/>
                </a:solidFill>
                <a:effectLst/>
                <a:latin typeface="Calibri" pitchFamily="34" charset="0"/>
                <a:ea typeface="宋体" pitchFamily="2" charset="-122"/>
                <a:cs typeface="+mn-cs"/>
              </a:rPr>
              <a:t>第七条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本公司员工解职，均应办理交接手续，交接手续办理完毕后方可正式离职，具体解职流程如下：</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、对于自请离职的员工，提前</a:t>
            </a:r>
            <a:r>
              <a:rPr lang="en-US" altLang="zh-CN" sz="1200" kern="1200" dirty="0" smtClean="0">
                <a:solidFill>
                  <a:schemeClr val="tx1"/>
                </a:solidFill>
                <a:effectLst/>
                <a:latin typeface="Calibri" pitchFamily="34" charset="0"/>
                <a:ea typeface="宋体" pitchFamily="2" charset="-122"/>
                <a:cs typeface="+mn-cs"/>
              </a:rPr>
              <a:t>30</a:t>
            </a:r>
            <a:r>
              <a:rPr lang="zh-CN" altLang="zh-CN" sz="1200" kern="1200" dirty="0" smtClean="0">
                <a:solidFill>
                  <a:schemeClr val="tx1"/>
                </a:solidFill>
                <a:effectLst/>
                <a:latin typeface="Calibri" pitchFamily="34" charset="0"/>
                <a:ea typeface="宋体" pitchFamily="2" charset="-122"/>
                <a:cs typeface="+mn-cs"/>
              </a:rPr>
              <a:t>天提交《辞职申请表》并由各级负责人审核。</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、员工在辞职时由用人部门进行离职访谈，了解其离职的原因和想法，并进行记录。</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、对于可依法解除劳动关系的员工，由用人部门填写《员工辞退审批表》并由各级负责人审核。《员工辞退审批表》通过后由人力资源部向员工发放《解除劳动合同通知单》。</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、员工离职工作交接期间，由员工的直接上级与员工制订《员工工作交接计划与审批表》中计划交接的内容、指定接手人，并确保无遗漏内容；员工依据各项交接内容，交接工作，并由接手人和直接上级签字。</a:t>
            </a:r>
          </a:p>
          <a:p>
            <a:r>
              <a:rPr lang="en-US" altLang="zh-CN" sz="1200" kern="1200" dirty="0" smtClean="0">
                <a:solidFill>
                  <a:schemeClr val="tx1"/>
                </a:solidFill>
                <a:effectLst/>
                <a:latin typeface="Calibri" pitchFamily="34" charset="0"/>
                <a:ea typeface="宋体" pitchFamily="2" charset="-122"/>
                <a:cs typeface="+mn-cs"/>
              </a:rPr>
              <a:t>5</a:t>
            </a:r>
            <a:r>
              <a:rPr lang="zh-CN" altLang="zh-CN" sz="1200" kern="1200" dirty="0" smtClean="0">
                <a:solidFill>
                  <a:schemeClr val="tx1"/>
                </a:solidFill>
                <a:effectLst/>
                <a:latin typeface="Calibri" pitchFamily="34" charset="0"/>
                <a:ea typeface="宋体" pitchFamily="2" charset="-122"/>
                <a:cs typeface="+mn-cs"/>
              </a:rPr>
              <a:t>、在离职手续办理当天，离职员工应持已完成的《员工工作交接计划与审批表》到人力资源部领取《员工离职交接审批表》，员工根据《员工离职交接审批表》要求做好工作交接和资料交接，经各部门接收人签字确认后方可正式离职。解职交接手续办理完毕后由人力资源部对员工进行离职访谈，并填写《离职面谈表》。</a:t>
            </a:r>
          </a:p>
          <a:p>
            <a:r>
              <a:rPr lang="en-US" altLang="zh-CN" sz="1200" kern="1200" dirty="0" smtClean="0">
                <a:solidFill>
                  <a:schemeClr val="tx1"/>
                </a:solidFill>
                <a:effectLst/>
                <a:latin typeface="Calibri" pitchFamily="34" charset="0"/>
                <a:ea typeface="宋体" pitchFamily="2" charset="-122"/>
                <a:cs typeface="+mn-cs"/>
              </a:rPr>
              <a:t>6</a:t>
            </a:r>
            <a:r>
              <a:rPr lang="zh-CN" altLang="zh-CN" sz="1200" kern="1200" dirty="0" smtClean="0">
                <a:solidFill>
                  <a:schemeClr val="tx1"/>
                </a:solidFill>
                <a:effectLst/>
                <a:latin typeface="Calibri" pitchFamily="34" charset="0"/>
                <a:ea typeface="宋体" pitchFamily="2" charset="-122"/>
                <a:cs typeface="+mn-cs"/>
              </a:rPr>
              <a:t>、人力资源部在员工办理完毕离职手续后，向员工出具《离职证明》，《离职证明》一式两份，一份交给员工、一份进行备案存档。各种费用的结算，具体按有关劳动法律法规办理。</a:t>
            </a:r>
            <a:endParaRPr lang="zh-CN" altLang="zh-CN" sz="1200" kern="1200" dirty="0">
              <a:solidFill>
                <a:schemeClr val="tx1"/>
              </a:solidFill>
              <a:effectLst/>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9</a:t>
            </a:fld>
            <a:endParaRPr lang="en-US" altLang="zh-CN"/>
          </a:p>
        </p:txBody>
      </p:sp>
    </p:spTree>
    <p:extLst>
      <p:ext uri="{BB962C8B-B14F-4D97-AF65-F5344CB8AC3E}">
        <p14:creationId xmlns:p14="http://schemas.microsoft.com/office/powerpoint/2010/main" val="3424193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itchFamily="34" charset="0"/>
                <a:ea typeface="宋体" pitchFamily="2" charset="-122"/>
                <a:cs typeface="+mn-cs"/>
              </a:rPr>
              <a:t>新员工劳动合同首次签订期限为三年。新员工应在入职一个月内签订劳动合同，拒绝在一个月内签订劳动合同的，视同员工自愿与公司解除劳动关系。</a:t>
            </a:r>
          </a:p>
          <a:p>
            <a:r>
              <a:rPr lang="zh-CN" altLang="zh-CN" sz="1200" kern="1200" dirty="0" smtClean="0">
                <a:solidFill>
                  <a:schemeClr val="tx1"/>
                </a:solidFill>
                <a:effectLst/>
                <a:latin typeface="Calibri" pitchFamily="34" charset="0"/>
                <a:ea typeface="宋体" pitchFamily="2" charset="-122"/>
                <a:cs typeface="+mn-cs"/>
              </a:rPr>
              <a:t>第四条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自</a:t>
            </a:r>
            <a:r>
              <a:rPr lang="en-US" altLang="zh-CN" sz="1200" kern="1200" dirty="0" smtClean="0">
                <a:solidFill>
                  <a:schemeClr val="tx1"/>
                </a:solidFill>
                <a:effectLst/>
                <a:latin typeface="Calibri" pitchFamily="34" charset="0"/>
                <a:ea typeface="宋体" pitchFamily="2" charset="-122"/>
                <a:cs typeface="+mn-cs"/>
              </a:rPr>
              <a:t>2008</a:t>
            </a:r>
            <a:r>
              <a:rPr lang="zh-CN" altLang="zh-CN" sz="1200" kern="1200" dirty="0" smtClean="0">
                <a:solidFill>
                  <a:schemeClr val="tx1"/>
                </a:solidFill>
                <a:effectLst/>
                <a:latin typeface="Calibri" pitchFamily="34" charset="0"/>
                <a:ea typeface="宋体" pitchFamily="2" charset="-122"/>
                <a:cs typeface="+mn-cs"/>
              </a:rPr>
              <a:t>年</a:t>
            </a:r>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月</a:t>
            </a:r>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日以后员工合同期满者，第一次续签合同时，合同期限根据具体情况确定签订年限；第二次续签合同时，除员工要求签订固定期限合同外，均签订无固定期限劳动合同。</a:t>
            </a:r>
          </a:p>
          <a:p>
            <a:r>
              <a:rPr lang="zh-CN" altLang="zh-CN" sz="1200" kern="1200" dirty="0" smtClean="0">
                <a:solidFill>
                  <a:schemeClr val="tx1"/>
                </a:solidFill>
                <a:effectLst/>
                <a:latin typeface="Calibri" pitchFamily="34" charset="0"/>
                <a:ea typeface="宋体" pitchFamily="2" charset="-122"/>
                <a:cs typeface="+mn-cs"/>
              </a:rPr>
              <a:t>第五条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员工本人在合同期满不愿意续签劳动合同的，需提前十个工作日提交书面的《不续签劳动合同的说明》至人力资源部，未提交的视为员工自愿与公司终止劳动关系，并需在合同期满前办理完解职交接手续。</a:t>
            </a:r>
          </a:p>
          <a:p>
            <a:r>
              <a:rPr lang="zh-CN" altLang="zh-CN" sz="1200" kern="1200" dirty="0" smtClean="0">
                <a:solidFill>
                  <a:schemeClr val="tx1"/>
                </a:solidFill>
                <a:effectLst/>
                <a:latin typeface="Calibri" pitchFamily="34" charset="0"/>
                <a:ea typeface="宋体" pitchFamily="2" charset="-122"/>
                <a:cs typeface="+mn-cs"/>
              </a:rPr>
              <a:t>第六条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劳动合同签订、续签、终止手续办理流程如下：</a:t>
            </a:r>
          </a:p>
          <a:p>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、合同签订时限设置：每年</a:t>
            </a:r>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月</a:t>
            </a:r>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日到每年</a:t>
            </a:r>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月</a:t>
            </a:r>
            <a:r>
              <a:rPr lang="en-US" altLang="zh-CN" sz="1200" kern="1200" dirty="0" smtClean="0">
                <a:solidFill>
                  <a:schemeClr val="tx1"/>
                </a:solidFill>
                <a:effectLst/>
                <a:latin typeface="Calibri" pitchFamily="34" charset="0"/>
                <a:ea typeface="宋体" pitchFamily="2" charset="-122"/>
                <a:cs typeface="+mn-cs"/>
              </a:rPr>
              <a:t>30</a:t>
            </a:r>
            <a:r>
              <a:rPr lang="zh-CN" altLang="zh-CN" sz="1200" kern="1200" dirty="0" smtClean="0">
                <a:solidFill>
                  <a:schemeClr val="tx1"/>
                </a:solidFill>
                <a:effectLst/>
                <a:latin typeface="Calibri" pitchFamily="34" charset="0"/>
                <a:ea typeface="宋体" pitchFamily="2" charset="-122"/>
                <a:cs typeface="+mn-cs"/>
              </a:rPr>
              <a:t>日之间入职的员工，合同时间为入职日期到第</a:t>
            </a:r>
            <a:r>
              <a:rPr lang="en-US" altLang="zh-CN" sz="1200" kern="1200" dirty="0" smtClean="0">
                <a:solidFill>
                  <a:schemeClr val="tx1"/>
                </a:solidFill>
                <a:effectLst/>
                <a:latin typeface="Calibri" pitchFamily="34" charset="0"/>
                <a:ea typeface="宋体" pitchFamily="2" charset="-122"/>
                <a:cs typeface="+mn-cs"/>
              </a:rPr>
              <a:t>XX</a:t>
            </a:r>
            <a:r>
              <a:rPr lang="zh-CN" altLang="zh-CN" sz="1200" kern="1200" dirty="0" smtClean="0">
                <a:solidFill>
                  <a:schemeClr val="tx1"/>
                </a:solidFill>
                <a:effectLst/>
                <a:latin typeface="Calibri" pitchFamily="34" charset="0"/>
                <a:ea typeface="宋体" pitchFamily="2" charset="-122"/>
                <a:cs typeface="+mn-cs"/>
              </a:rPr>
              <a:t>年</a:t>
            </a:r>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月</a:t>
            </a:r>
            <a:r>
              <a:rPr lang="en-US" altLang="zh-CN" sz="1200" kern="1200" dirty="0" smtClean="0">
                <a:solidFill>
                  <a:schemeClr val="tx1"/>
                </a:solidFill>
                <a:effectLst/>
                <a:latin typeface="Calibri" pitchFamily="34" charset="0"/>
                <a:ea typeface="宋体" pitchFamily="2" charset="-122"/>
                <a:cs typeface="+mn-cs"/>
              </a:rPr>
              <a:t>30</a:t>
            </a:r>
            <a:r>
              <a:rPr lang="zh-CN" altLang="zh-CN" sz="1200" kern="1200" dirty="0" smtClean="0">
                <a:solidFill>
                  <a:schemeClr val="tx1"/>
                </a:solidFill>
                <a:effectLst/>
                <a:latin typeface="Calibri" pitchFamily="34" charset="0"/>
                <a:ea typeface="宋体" pitchFamily="2" charset="-122"/>
                <a:cs typeface="+mn-cs"/>
              </a:rPr>
              <a:t>日；每年</a:t>
            </a:r>
            <a:r>
              <a:rPr lang="en-US" altLang="zh-CN" sz="1200" kern="1200" dirty="0" smtClean="0">
                <a:solidFill>
                  <a:schemeClr val="tx1"/>
                </a:solidFill>
                <a:effectLst/>
                <a:latin typeface="Calibri" pitchFamily="34" charset="0"/>
                <a:ea typeface="宋体" pitchFamily="2" charset="-122"/>
                <a:cs typeface="+mn-cs"/>
              </a:rPr>
              <a:t>5</a:t>
            </a:r>
            <a:r>
              <a:rPr lang="zh-CN" altLang="zh-CN" sz="1200" kern="1200" dirty="0" smtClean="0">
                <a:solidFill>
                  <a:schemeClr val="tx1"/>
                </a:solidFill>
                <a:effectLst/>
                <a:latin typeface="Calibri" pitchFamily="34" charset="0"/>
                <a:ea typeface="宋体" pitchFamily="2" charset="-122"/>
                <a:cs typeface="+mn-cs"/>
              </a:rPr>
              <a:t>月</a:t>
            </a:r>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日到每年</a:t>
            </a:r>
            <a:r>
              <a:rPr lang="en-US" altLang="zh-CN" sz="1200" kern="1200" dirty="0" smtClean="0">
                <a:solidFill>
                  <a:schemeClr val="tx1"/>
                </a:solidFill>
                <a:effectLst/>
                <a:latin typeface="Calibri" pitchFamily="34" charset="0"/>
                <a:ea typeface="宋体" pitchFamily="2" charset="-122"/>
                <a:cs typeface="+mn-cs"/>
              </a:rPr>
              <a:t>8</a:t>
            </a:r>
            <a:r>
              <a:rPr lang="zh-CN" altLang="zh-CN" sz="1200" kern="1200" dirty="0" smtClean="0">
                <a:solidFill>
                  <a:schemeClr val="tx1"/>
                </a:solidFill>
                <a:effectLst/>
                <a:latin typeface="Calibri" pitchFamily="34" charset="0"/>
                <a:ea typeface="宋体" pitchFamily="2" charset="-122"/>
                <a:cs typeface="+mn-cs"/>
              </a:rPr>
              <a:t>月</a:t>
            </a:r>
            <a:r>
              <a:rPr lang="en-US" altLang="zh-CN" sz="1200" kern="1200" dirty="0" smtClean="0">
                <a:solidFill>
                  <a:schemeClr val="tx1"/>
                </a:solidFill>
                <a:effectLst/>
                <a:latin typeface="Calibri" pitchFamily="34" charset="0"/>
                <a:ea typeface="宋体" pitchFamily="2" charset="-122"/>
                <a:cs typeface="+mn-cs"/>
              </a:rPr>
              <a:t>31</a:t>
            </a:r>
            <a:r>
              <a:rPr lang="zh-CN" altLang="zh-CN" sz="1200" kern="1200" dirty="0" smtClean="0">
                <a:solidFill>
                  <a:schemeClr val="tx1"/>
                </a:solidFill>
                <a:effectLst/>
                <a:latin typeface="Calibri" pitchFamily="34" charset="0"/>
                <a:ea typeface="宋体" pitchFamily="2" charset="-122"/>
                <a:cs typeface="+mn-cs"/>
              </a:rPr>
              <a:t>日之间入职的人员，合同时间为入职日期到第</a:t>
            </a:r>
            <a:r>
              <a:rPr lang="en-US" altLang="zh-CN" sz="1200" kern="1200" dirty="0" smtClean="0">
                <a:solidFill>
                  <a:schemeClr val="tx1"/>
                </a:solidFill>
                <a:effectLst/>
                <a:latin typeface="Calibri" pitchFamily="34" charset="0"/>
                <a:ea typeface="宋体" pitchFamily="2" charset="-122"/>
                <a:cs typeface="+mn-cs"/>
              </a:rPr>
              <a:t>XX</a:t>
            </a:r>
            <a:r>
              <a:rPr lang="zh-CN" altLang="zh-CN" sz="1200" kern="1200" dirty="0" smtClean="0">
                <a:solidFill>
                  <a:schemeClr val="tx1"/>
                </a:solidFill>
                <a:effectLst/>
                <a:latin typeface="Calibri" pitchFamily="34" charset="0"/>
                <a:ea typeface="宋体" pitchFamily="2" charset="-122"/>
                <a:cs typeface="+mn-cs"/>
              </a:rPr>
              <a:t>年</a:t>
            </a:r>
            <a:r>
              <a:rPr lang="en-US" altLang="zh-CN" sz="1200" kern="1200" dirty="0" smtClean="0">
                <a:solidFill>
                  <a:schemeClr val="tx1"/>
                </a:solidFill>
                <a:effectLst/>
                <a:latin typeface="Calibri" pitchFamily="34" charset="0"/>
                <a:ea typeface="宋体" pitchFamily="2" charset="-122"/>
                <a:cs typeface="+mn-cs"/>
              </a:rPr>
              <a:t>8</a:t>
            </a:r>
            <a:r>
              <a:rPr lang="zh-CN" altLang="zh-CN" sz="1200" kern="1200" dirty="0" smtClean="0">
                <a:solidFill>
                  <a:schemeClr val="tx1"/>
                </a:solidFill>
                <a:effectLst/>
                <a:latin typeface="Calibri" pitchFamily="34" charset="0"/>
                <a:ea typeface="宋体" pitchFamily="2" charset="-122"/>
                <a:cs typeface="+mn-cs"/>
              </a:rPr>
              <a:t>月</a:t>
            </a:r>
            <a:r>
              <a:rPr lang="en-US" altLang="zh-CN" sz="1200" kern="1200" dirty="0" smtClean="0">
                <a:solidFill>
                  <a:schemeClr val="tx1"/>
                </a:solidFill>
                <a:effectLst/>
                <a:latin typeface="Calibri" pitchFamily="34" charset="0"/>
                <a:ea typeface="宋体" pitchFamily="2" charset="-122"/>
                <a:cs typeface="+mn-cs"/>
              </a:rPr>
              <a:t>31</a:t>
            </a:r>
            <a:r>
              <a:rPr lang="zh-CN" altLang="zh-CN" sz="1200" kern="1200" dirty="0" smtClean="0">
                <a:solidFill>
                  <a:schemeClr val="tx1"/>
                </a:solidFill>
                <a:effectLst/>
                <a:latin typeface="Calibri" pitchFamily="34" charset="0"/>
                <a:ea typeface="宋体" pitchFamily="2" charset="-122"/>
                <a:cs typeface="+mn-cs"/>
              </a:rPr>
              <a:t>日；每年</a:t>
            </a:r>
            <a:r>
              <a:rPr lang="en-US" altLang="zh-CN" sz="1200" kern="1200" dirty="0" smtClean="0">
                <a:solidFill>
                  <a:schemeClr val="tx1"/>
                </a:solidFill>
                <a:effectLst/>
                <a:latin typeface="Calibri" pitchFamily="34" charset="0"/>
                <a:ea typeface="宋体" pitchFamily="2" charset="-122"/>
                <a:cs typeface="+mn-cs"/>
              </a:rPr>
              <a:t>9</a:t>
            </a:r>
            <a:r>
              <a:rPr lang="zh-CN" altLang="zh-CN" sz="1200" kern="1200" dirty="0" smtClean="0">
                <a:solidFill>
                  <a:schemeClr val="tx1"/>
                </a:solidFill>
                <a:effectLst/>
                <a:latin typeface="Calibri" pitchFamily="34" charset="0"/>
                <a:ea typeface="宋体" pitchFamily="2" charset="-122"/>
                <a:cs typeface="+mn-cs"/>
              </a:rPr>
              <a:t>月</a:t>
            </a:r>
            <a:r>
              <a:rPr lang="en-US" altLang="zh-CN" sz="1200" kern="1200" dirty="0" smtClean="0">
                <a:solidFill>
                  <a:schemeClr val="tx1"/>
                </a:solidFill>
                <a:effectLst/>
                <a:latin typeface="Calibri" pitchFamily="34" charset="0"/>
                <a:ea typeface="宋体" pitchFamily="2" charset="-122"/>
                <a:cs typeface="+mn-cs"/>
              </a:rPr>
              <a:t>1</a:t>
            </a:r>
            <a:r>
              <a:rPr lang="zh-CN" altLang="zh-CN" sz="1200" kern="1200" dirty="0" smtClean="0">
                <a:solidFill>
                  <a:schemeClr val="tx1"/>
                </a:solidFill>
                <a:effectLst/>
                <a:latin typeface="Calibri" pitchFamily="34" charset="0"/>
                <a:ea typeface="宋体" pitchFamily="2" charset="-122"/>
                <a:cs typeface="+mn-cs"/>
              </a:rPr>
              <a:t>日到每年</a:t>
            </a:r>
            <a:r>
              <a:rPr lang="en-US" altLang="zh-CN" sz="1200" kern="1200" dirty="0" smtClean="0">
                <a:solidFill>
                  <a:schemeClr val="tx1"/>
                </a:solidFill>
                <a:effectLst/>
                <a:latin typeface="Calibri" pitchFamily="34" charset="0"/>
                <a:ea typeface="宋体" pitchFamily="2" charset="-122"/>
                <a:cs typeface="+mn-cs"/>
              </a:rPr>
              <a:t>12</a:t>
            </a:r>
            <a:r>
              <a:rPr lang="zh-CN" altLang="zh-CN" sz="1200" kern="1200" dirty="0" smtClean="0">
                <a:solidFill>
                  <a:schemeClr val="tx1"/>
                </a:solidFill>
                <a:effectLst/>
                <a:latin typeface="Calibri" pitchFamily="34" charset="0"/>
                <a:ea typeface="宋体" pitchFamily="2" charset="-122"/>
                <a:cs typeface="+mn-cs"/>
              </a:rPr>
              <a:t>月</a:t>
            </a:r>
            <a:r>
              <a:rPr lang="en-US" altLang="zh-CN" sz="1200" kern="1200" dirty="0" smtClean="0">
                <a:solidFill>
                  <a:schemeClr val="tx1"/>
                </a:solidFill>
                <a:effectLst/>
                <a:latin typeface="Calibri" pitchFamily="34" charset="0"/>
                <a:ea typeface="宋体" pitchFamily="2" charset="-122"/>
                <a:cs typeface="+mn-cs"/>
              </a:rPr>
              <a:t>31</a:t>
            </a:r>
            <a:r>
              <a:rPr lang="zh-CN" altLang="zh-CN" sz="1200" kern="1200" dirty="0" smtClean="0">
                <a:solidFill>
                  <a:schemeClr val="tx1"/>
                </a:solidFill>
                <a:effectLst/>
                <a:latin typeface="Calibri" pitchFamily="34" charset="0"/>
                <a:ea typeface="宋体" pitchFamily="2" charset="-122"/>
                <a:cs typeface="+mn-cs"/>
              </a:rPr>
              <a:t>日之间入职的人员，合同时间为入职日期到第</a:t>
            </a:r>
            <a:r>
              <a:rPr lang="en-US" altLang="zh-CN" sz="1200" kern="1200" dirty="0" smtClean="0">
                <a:solidFill>
                  <a:schemeClr val="tx1"/>
                </a:solidFill>
                <a:effectLst/>
                <a:latin typeface="Calibri" pitchFamily="34" charset="0"/>
                <a:ea typeface="宋体" pitchFamily="2" charset="-122"/>
                <a:cs typeface="+mn-cs"/>
              </a:rPr>
              <a:t>XX</a:t>
            </a:r>
            <a:r>
              <a:rPr lang="zh-CN" altLang="zh-CN" sz="1200" kern="1200" dirty="0" smtClean="0">
                <a:solidFill>
                  <a:schemeClr val="tx1"/>
                </a:solidFill>
                <a:effectLst/>
                <a:latin typeface="Calibri" pitchFamily="34" charset="0"/>
                <a:ea typeface="宋体" pitchFamily="2" charset="-122"/>
                <a:cs typeface="+mn-cs"/>
              </a:rPr>
              <a:t>年</a:t>
            </a:r>
            <a:r>
              <a:rPr lang="en-US" altLang="zh-CN" sz="1200" kern="1200" dirty="0" smtClean="0">
                <a:solidFill>
                  <a:schemeClr val="tx1"/>
                </a:solidFill>
                <a:effectLst/>
                <a:latin typeface="Calibri" pitchFamily="34" charset="0"/>
                <a:ea typeface="宋体" pitchFamily="2" charset="-122"/>
                <a:cs typeface="+mn-cs"/>
              </a:rPr>
              <a:t>12</a:t>
            </a:r>
            <a:r>
              <a:rPr lang="zh-CN" altLang="zh-CN" sz="1200" kern="1200" dirty="0" smtClean="0">
                <a:solidFill>
                  <a:schemeClr val="tx1"/>
                </a:solidFill>
                <a:effectLst/>
                <a:latin typeface="Calibri" pitchFamily="34" charset="0"/>
                <a:ea typeface="宋体" pitchFamily="2" charset="-122"/>
                <a:cs typeface="+mn-cs"/>
              </a:rPr>
              <a:t>月</a:t>
            </a:r>
            <a:r>
              <a:rPr lang="en-US" altLang="zh-CN" sz="1200" kern="1200" dirty="0" smtClean="0">
                <a:solidFill>
                  <a:schemeClr val="tx1"/>
                </a:solidFill>
                <a:effectLst/>
                <a:latin typeface="Calibri" pitchFamily="34" charset="0"/>
                <a:ea typeface="宋体" pitchFamily="2" charset="-122"/>
                <a:cs typeface="+mn-cs"/>
              </a:rPr>
              <a:t>31</a:t>
            </a:r>
            <a:r>
              <a:rPr lang="zh-CN" altLang="zh-CN" sz="1200" kern="1200" dirty="0" smtClean="0">
                <a:solidFill>
                  <a:schemeClr val="tx1"/>
                </a:solidFill>
                <a:effectLst/>
                <a:latin typeface="Calibri" pitchFamily="34" charset="0"/>
                <a:ea typeface="宋体" pitchFamily="2" charset="-122"/>
                <a:cs typeface="+mn-cs"/>
              </a:rPr>
              <a:t>日。</a:t>
            </a:r>
          </a:p>
          <a:p>
            <a:r>
              <a:rPr lang="en-US" altLang="zh-CN" sz="1200" kern="1200" dirty="0" smtClean="0">
                <a:solidFill>
                  <a:schemeClr val="tx1"/>
                </a:solidFill>
                <a:effectLst/>
                <a:latin typeface="Calibri" pitchFamily="34" charset="0"/>
                <a:ea typeface="宋体" pitchFamily="2" charset="-122"/>
                <a:cs typeface="+mn-cs"/>
              </a:rPr>
              <a:t>2</a:t>
            </a:r>
            <a:r>
              <a:rPr lang="zh-CN" altLang="zh-CN" sz="1200" kern="1200" dirty="0" smtClean="0">
                <a:solidFill>
                  <a:schemeClr val="tx1"/>
                </a:solidFill>
                <a:effectLst/>
                <a:latin typeface="Calibri" pitchFamily="34" charset="0"/>
                <a:ea typeface="宋体" pitchFamily="2" charset="-122"/>
                <a:cs typeface="+mn-cs"/>
              </a:rPr>
              <a:t>、每月进行一次合同新签，于每月最后一周安排当月新入职人员签订劳动合同。</a:t>
            </a:r>
          </a:p>
          <a:p>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、每年进行三次合同续签，分别在每年</a:t>
            </a:r>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月、</a:t>
            </a:r>
            <a:r>
              <a:rPr lang="en-US" altLang="zh-CN" sz="1200" kern="1200" dirty="0" smtClean="0">
                <a:solidFill>
                  <a:schemeClr val="tx1"/>
                </a:solidFill>
                <a:effectLst/>
                <a:latin typeface="Calibri" pitchFamily="34" charset="0"/>
                <a:ea typeface="宋体" pitchFamily="2" charset="-122"/>
                <a:cs typeface="+mn-cs"/>
              </a:rPr>
              <a:t>8</a:t>
            </a:r>
            <a:r>
              <a:rPr lang="zh-CN" altLang="zh-CN" sz="1200" kern="1200" dirty="0" smtClean="0">
                <a:solidFill>
                  <a:schemeClr val="tx1"/>
                </a:solidFill>
                <a:effectLst/>
                <a:latin typeface="Calibri" pitchFamily="34" charset="0"/>
                <a:ea typeface="宋体" pitchFamily="2" charset="-122"/>
                <a:cs typeface="+mn-cs"/>
              </a:rPr>
              <a:t>月和</a:t>
            </a:r>
            <a:r>
              <a:rPr lang="en-US" altLang="zh-CN" sz="1200" kern="1200" dirty="0" smtClean="0">
                <a:solidFill>
                  <a:schemeClr val="tx1"/>
                </a:solidFill>
                <a:effectLst/>
                <a:latin typeface="Calibri" pitchFamily="34" charset="0"/>
                <a:ea typeface="宋体" pitchFamily="2" charset="-122"/>
                <a:cs typeface="+mn-cs"/>
              </a:rPr>
              <a:t>12</a:t>
            </a:r>
            <a:r>
              <a:rPr lang="zh-CN" altLang="zh-CN" sz="1200" kern="1200" dirty="0" smtClean="0">
                <a:solidFill>
                  <a:schemeClr val="tx1"/>
                </a:solidFill>
                <a:effectLst/>
                <a:latin typeface="Calibri" pitchFamily="34" charset="0"/>
                <a:ea typeface="宋体" pitchFamily="2" charset="-122"/>
                <a:cs typeface="+mn-cs"/>
              </a:rPr>
              <a:t>月。</a:t>
            </a:r>
          </a:p>
          <a:p>
            <a:r>
              <a:rPr lang="en-US" altLang="zh-CN" sz="1200" kern="1200" dirty="0" smtClean="0">
                <a:solidFill>
                  <a:schemeClr val="tx1"/>
                </a:solidFill>
                <a:effectLst/>
                <a:latin typeface="Calibri" pitchFamily="34" charset="0"/>
                <a:ea typeface="宋体" pitchFamily="2" charset="-122"/>
                <a:cs typeface="+mn-cs"/>
              </a:rPr>
              <a:t>4</a:t>
            </a:r>
            <a:r>
              <a:rPr lang="zh-CN" altLang="zh-CN" sz="1200" kern="1200" dirty="0" smtClean="0">
                <a:solidFill>
                  <a:schemeClr val="tx1"/>
                </a:solidFill>
                <a:effectLst/>
                <a:latin typeface="Calibri" pitchFamily="34" charset="0"/>
                <a:ea typeface="宋体" pitchFamily="2" charset="-122"/>
                <a:cs typeface="+mn-cs"/>
              </a:rPr>
              <a:t>、员工合同期满前一个月，由人力资源部与各部门经理</a:t>
            </a:r>
            <a:r>
              <a:rPr lang="en-US" altLang="zh-CN" sz="1200" kern="1200" dirty="0" smtClean="0">
                <a:solidFill>
                  <a:schemeClr val="tx1"/>
                </a:solidFill>
                <a:effectLst/>
                <a:latin typeface="Calibri" pitchFamily="34" charset="0"/>
                <a:ea typeface="宋体" pitchFamily="2" charset="-122"/>
                <a:cs typeface="+mn-cs"/>
              </a:rPr>
              <a:t>/</a:t>
            </a:r>
            <a:r>
              <a:rPr lang="zh-CN" altLang="zh-CN" sz="1200" kern="1200" dirty="0" smtClean="0">
                <a:solidFill>
                  <a:schemeClr val="tx1"/>
                </a:solidFill>
                <a:effectLst/>
                <a:latin typeface="Calibri" pitchFamily="34" charset="0"/>
                <a:ea typeface="宋体" pitchFamily="2" charset="-122"/>
                <a:cs typeface="+mn-cs"/>
              </a:rPr>
              <a:t>分管负责人确认是否与该员工续签合同及合同续签年限，依据《劳动合同续签审批表》的审核结果执行。经用人部门确认不予续签合同的人员，由人力资源部为其发放《终止劳动合同通知单》，在合同期满时办理解职手续；对于合同期满继续续签合同人员，由人力资源部发放《续签合同通知单》，通知员工在合同到期前一个月内续签合同，《续签合同通知单》的内容包括续签合同年限、与原合同签订条件对比变化情况、续签合同时间等。</a:t>
            </a:r>
            <a:endParaRPr lang="zh-CN" altLang="zh-CN" sz="1200" kern="1200" dirty="0">
              <a:solidFill>
                <a:schemeClr val="tx1"/>
              </a:solidFill>
              <a:effectLst/>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10</a:t>
            </a:fld>
            <a:endParaRPr lang="en-US" altLang="zh-CN"/>
          </a:p>
        </p:txBody>
      </p:sp>
    </p:spTree>
    <p:extLst>
      <p:ext uri="{BB962C8B-B14F-4D97-AF65-F5344CB8AC3E}">
        <p14:creationId xmlns:p14="http://schemas.microsoft.com/office/powerpoint/2010/main" val="959965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itchFamily="34" charset="0"/>
                <a:ea typeface="宋体" pitchFamily="2" charset="-122"/>
                <a:cs typeface="+mn-cs"/>
              </a:rPr>
              <a:t>第五条  本公司员工请假均需提前办理请假手续，具体参见《考勤管理制度》。因特殊原因不能提前办理请假手续的，必须提前向直接上级申请并征得口头同意后，在上班后</a:t>
            </a:r>
            <a:r>
              <a:rPr lang="en-US" altLang="zh-CN" sz="1200" kern="1200" dirty="0" smtClean="0">
                <a:solidFill>
                  <a:schemeClr val="tx1"/>
                </a:solidFill>
                <a:effectLst/>
                <a:latin typeface="Calibri" pitchFamily="34" charset="0"/>
                <a:ea typeface="宋体" pitchFamily="2" charset="-122"/>
                <a:cs typeface="+mn-cs"/>
              </a:rPr>
              <a:t>3</a:t>
            </a:r>
            <a:r>
              <a:rPr lang="zh-CN" altLang="zh-CN" sz="1200" kern="1200" dirty="0" smtClean="0">
                <a:solidFill>
                  <a:schemeClr val="tx1"/>
                </a:solidFill>
                <a:effectLst/>
                <a:latin typeface="Calibri" pitchFamily="34" charset="0"/>
                <a:ea typeface="宋体" pitchFamily="2" charset="-122"/>
                <a:cs typeface="+mn-cs"/>
              </a:rPr>
              <a:t>个工作日内应补办请假手续，逾期不办者按旷工处理。</a:t>
            </a:r>
          </a:p>
          <a:p>
            <a:r>
              <a:rPr lang="zh-CN" altLang="zh-CN" sz="1200" kern="1200" dirty="0" smtClean="0">
                <a:solidFill>
                  <a:schemeClr val="tx1"/>
                </a:solidFill>
                <a:effectLst/>
                <a:latin typeface="Calibri" pitchFamily="34" charset="0"/>
                <a:ea typeface="宋体" pitchFamily="2" charset="-122"/>
                <a:cs typeface="+mn-cs"/>
              </a:rPr>
              <a:t>第六条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本公司员工请假期届满未续假或虽续假尚未核准而擅不到岗者，除发生意外等不可抗力事由外，均以旷工论。</a:t>
            </a:r>
          </a:p>
          <a:p>
            <a:r>
              <a:rPr lang="zh-CN" altLang="zh-CN" sz="1200" kern="1200" dirty="0" smtClean="0">
                <a:solidFill>
                  <a:schemeClr val="tx1"/>
                </a:solidFill>
                <a:effectLst/>
                <a:latin typeface="Calibri" pitchFamily="34" charset="0"/>
                <a:ea typeface="宋体" pitchFamily="2" charset="-122"/>
                <a:cs typeface="+mn-cs"/>
              </a:rPr>
              <a:t>第七条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旷工是指员工未按公司规定办理相关审批手续而未到岗或擅自离岗，或相关审批手续尚未获核准而未到岗的（发生不可抗力因素除外）情形。</a:t>
            </a:r>
          </a:p>
          <a:p>
            <a:r>
              <a:rPr lang="zh-CN" altLang="zh-CN" sz="1200" kern="1200" dirty="0" smtClean="0">
                <a:solidFill>
                  <a:schemeClr val="tx1"/>
                </a:solidFill>
                <a:effectLst/>
                <a:latin typeface="Calibri" pitchFamily="34" charset="0"/>
                <a:ea typeface="宋体" pitchFamily="2" charset="-122"/>
                <a:cs typeface="+mn-cs"/>
              </a:rPr>
              <a:t>第八条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请假理由不充分，可酌情不予给假或缩短假期或令延期请假。</a:t>
            </a:r>
          </a:p>
          <a:p>
            <a:r>
              <a:rPr lang="zh-CN" altLang="zh-CN" sz="1200" kern="1200" dirty="0" smtClean="0">
                <a:solidFill>
                  <a:schemeClr val="tx1"/>
                </a:solidFill>
                <a:effectLst/>
                <a:latin typeface="Calibri" pitchFamily="34" charset="0"/>
                <a:ea typeface="宋体" pitchFamily="2" charset="-122"/>
                <a:cs typeface="+mn-cs"/>
              </a:rPr>
              <a:t>第九条</a:t>
            </a:r>
            <a:r>
              <a:rPr lang="en-US" altLang="zh-CN" sz="1200" kern="1200" dirty="0" smtClean="0">
                <a:solidFill>
                  <a:schemeClr val="tx1"/>
                </a:solidFill>
                <a:effectLst/>
                <a:latin typeface="Calibri" pitchFamily="34" charset="0"/>
                <a:ea typeface="宋体" pitchFamily="2" charset="-122"/>
                <a:cs typeface="+mn-cs"/>
              </a:rPr>
              <a:t>  </a:t>
            </a:r>
            <a:r>
              <a:rPr lang="zh-CN" altLang="zh-CN" sz="1200" kern="1200" dirty="0" smtClean="0">
                <a:solidFill>
                  <a:schemeClr val="tx1"/>
                </a:solidFill>
                <a:effectLst/>
                <a:latin typeface="Calibri" pitchFamily="34" charset="0"/>
                <a:ea typeface="宋体" pitchFamily="2" charset="-122"/>
                <a:cs typeface="+mn-cs"/>
              </a:rPr>
              <a:t>因业务需要可安排加班，加班前由用人部门做书面申请，经公司审批通过后方可安排加班。实际加班后由用人部门填写《加班审批表》，并经公司审批通过后执行。</a:t>
            </a:r>
            <a:endParaRPr lang="zh-CN" altLang="zh-CN" sz="1200" kern="1200" dirty="0">
              <a:solidFill>
                <a:schemeClr val="tx1"/>
              </a:solidFill>
              <a:effectLst/>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81F291D-947E-43E6-927A-2D4FF3476890}" type="slidenum">
              <a:rPr lang="zh-CN" altLang="en-US" smtClean="0"/>
              <a:pPr>
                <a:defRPr/>
              </a:pPr>
              <a:t>11</a:t>
            </a:fld>
            <a:endParaRPr lang="en-US" altLang="zh-CN"/>
          </a:p>
        </p:txBody>
      </p:sp>
    </p:spTree>
    <p:extLst>
      <p:ext uri="{BB962C8B-B14F-4D97-AF65-F5344CB8AC3E}">
        <p14:creationId xmlns:p14="http://schemas.microsoft.com/office/powerpoint/2010/main" val="196314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4C2D468-8CEF-4798-8652-C0E82A8ADC06}" type="datetimeFigureOut">
              <a:rPr lang="zh-CN" altLang="en-US"/>
              <a:pPr>
                <a:defRPr/>
              </a:pPr>
              <a:t>2017/6/13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5564F28-E8D4-450E-B78A-73336F6A8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ABC4A4-5627-46A9-85A7-E917836BA059}" type="datetimeFigureOut">
              <a:rPr lang="zh-CN" altLang="en-US"/>
              <a:pPr>
                <a:defRPr/>
              </a:pPr>
              <a:t>2017/6/13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0084E7-DB67-44F7-9EF3-20F60CFAE74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6166E1C-72AC-4E12-BD69-C53DECF88C7A}" type="datetimeFigureOut">
              <a:rPr lang="zh-CN" altLang="en-US"/>
              <a:pPr>
                <a:defRPr/>
              </a:pPr>
              <a:t>2017/6/13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9AFC20-F58A-47BE-BB84-60B3525065B7}"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EFF3D80-0ED9-4C70-A926-BF65C04E01C5}" type="datetimeFigureOut">
              <a:rPr lang="zh-CN" altLang="en-US"/>
              <a:pPr>
                <a:defRPr/>
              </a:pPr>
              <a:t>2017/6/13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0D12085-1AD5-4081-BF7C-6F4393DAF7F2}"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FFB4F42-3333-4BDF-9BB6-9BEB5A5925E6}" type="datetimeFigureOut">
              <a:rPr lang="zh-CN" altLang="en-US"/>
              <a:pPr>
                <a:defRPr/>
              </a:pPr>
              <a:t>2017/6/13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0305F2-1499-4DFC-B27D-5F65C447BAB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35BFC83-55E4-4BE2-9BC5-01460B5A801D}" type="datetimeFigureOut">
              <a:rPr lang="zh-CN" altLang="en-US"/>
              <a:pPr>
                <a:defRPr/>
              </a:pPr>
              <a:t>2017/6/13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09C5EBF-E9D2-4EEB-8F00-098551A0A07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81883DA-6FF0-4520-A2D1-5104B9EC8833}" type="datetimeFigureOut">
              <a:rPr lang="zh-CN" altLang="en-US"/>
              <a:pPr>
                <a:defRPr/>
              </a:pPr>
              <a:t>2017/6/13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D8C4D1E-34D0-4007-948F-BE9522E1244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D423FA2-A639-4D6B-BDD8-9027ECC57EEB}" type="datetimeFigureOut">
              <a:rPr lang="zh-CN" altLang="en-US"/>
              <a:pPr>
                <a:defRPr/>
              </a:pPr>
              <a:t>2017/6/13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885D76A-904B-47B5-A7B5-1BB876C3616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D434A6B-4B5E-4120-80F5-B066F2DA5E68}" type="datetimeFigureOut">
              <a:rPr lang="zh-CN" altLang="en-US"/>
              <a:pPr>
                <a:defRPr/>
              </a:pPr>
              <a:t>2017/6/13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A27E917-E878-44E5-9FF2-BE30844C04E1}"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E1B50C8-D6F5-4C8C-8F86-93F4F0C58C95}" type="datetimeFigureOut">
              <a:rPr lang="zh-CN" altLang="en-US"/>
              <a:pPr>
                <a:defRPr/>
              </a:pPr>
              <a:t>2017/6/13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C77DA5D-82D9-4933-B59A-D21C1E2079D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F698790-5E0C-4BE3-8ED4-6145CF8A249D}" type="datetimeFigureOut">
              <a:rPr lang="zh-CN" altLang="en-US"/>
              <a:pPr>
                <a:defRPr/>
              </a:pPr>
              <a:t>2017/6/13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BD2EB55-3727-440D-AE02-1F2D511EE07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07F1869-97B3-43B2-8BB6-4B42700DDA6F}" type="datetimeFigureOut">
              <a:rPr lang="zh-CN" altLang="en-US"/>
              <a:pPr>
                <a:defRPr/>
              </a:pPr>
              <a:t>2017/6/13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EF56F9C-AF40-4DB8-9AD4-27E9C98149A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chart" Target="../charts/chart1.xml"/><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png"/><Relationship Id="rId7" Type="http://schemas.openxmlformats.org/officeDocument/2006/relationships/diagramColors" Target="../diagrams/colors5.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标题 1"/>
          <p:cNvSpPr>
            <a:spLocks noGrp="1"/>
          </p:cNvSpPr>
          <p:nvPr>
            <p:ph type="ctrTitle"/>
          </p:nvPr>
        </p:nvSpPr>
        <p:spPr>
          <a:xfrm>
            <a:off x="1223963" y="4113213"/>
            <a:ext cx="7920037" cy="900112"/>
          </a:xfrm>
        </p:spPr>
        <p:txBody>
          <a:bodyPr/>
          <a:lstStyle/>
          <a:p>
            <a:r>
              <a:rPr lang="zh-CN" altLang="en-US" sz="4000" b="1" dirty="0" smtClean="0">
                <a:latin typeface="微软雅黑" pitchFamily="34" charset="-122"/>
                <a:ea typeface="微软雅黑" pitchFamily="34" charset="-122"/>
              </a:rPr>
              <a:t>人力资源管理制度</a:t>
            </a:r>
          </a:p>
        </p:txBody>
      </p:sp>
      <p:pic>
        <p:nvPicPr>
          <p:cNvPr id="3075" name="Picture 8"/>
          <p:cNvPicPr>
            <a:picLocks noChangeAspect="1" noChangeArrowheads="1"/>
          </p:cNvPicPr>
          <p:nvPr/>
        </p:nvPicPr>
        <p:blipFill>
          <a:blip r:embed="rId4"/>
          <a:srcRect/>
          <a:stretch>
            <a:fillRect/>
          </a:stretch>
        </p:blipFill>
        <p:spPr bwMode="auto">
          <a:xfrm>
            <a:off x="800100" y="3773488"/>
            <a:ext cx="1528763" cy="152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512" y="155789"/>
            <a:ext cx="1080120" cy="1041259"/>
          </a:xfrm>
          <a:prstGeom prst="rect">
            <a:avLst/>
          </a:prstGeom>
        </p:spPr>
      </p:pic>
      <p:sp>
        <p:nvSpPr>
          <p:cNvPr id="5" name="文本框 4"/>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人事管理制度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403648" y="2132856"/>
            <a:ext cx="7416824" cy="440120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25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rPr>
              <a:t>新员工劳动合同首次签订期限为三年。</a:t>
            </a:r>
            <a:r>
              <a:rPr lang="zh-CN" altLang="en-US" sz="1600" dirty="0">
                <a:solidFill>
                  <a:schemeClr val="tx1"/>
                </a:solidFill>
                <a:latin typeface="微软雅黑" panose="020B0503020204020204" pitchFamily="34" charset="-122"/>
                <a:ea typeface="微软雅黑" panose="020B0503020204020204" pitchFamily="34" charset="-122"/>
              </a:rPr>
              <a:t>新员工应在入职一个月内签订劳动合同，</a:t>
            </a:r>
            <a:r>
              <a:rPr lang="zh-CN" altLang="en-US" sz="1600" dirty="0">
                <a:solidFill>
                  <a:srgbClr val="FF0000"/>
                </a:solidFill>
                <a:latin typeface="微软雅黑" panose="020B0503020204020204" pitchFamily="34" charset="-122"/>
                <a:ea typeface="微软雅黑" panose="020B0503020204020204" pitchFamily="34" charset="-122"/>
              </a:rPr>
              <a:t>拒绝在一个月内签订劳动合同的，视同员工自愿与公司解除劳动关系</a:t>
            </a:r>
            <a:r>
              <a:rPr lang="zh-CN" altLang="en-US" sz="1600" dirty="0">
                <a:solidFill>
                  <a:schemeClr val="tx1"/>
                </a:solidFill>
                <a:latin typeface="微软雅黑" panose="020B0503020204020204" pitchFamily="34" charset="-122"/>
                <a:ea typeface="微软雅黑" panose="020B0503020204020204" pitchFamily="34" charset="-122"/>
              </a:rPr>
              <a:t>。</a:t>
            </a:r>
          </a:p>
          <a:p>
            <a:pPr marL="285750" indent="-285750">
              <a:lnSpc>
                <a:spcPct val="125000"/>
              </a:lnSpc>
              <a:buFont typeface="Arial" panose="020B0604020202020204" pitchFamily="34" charset="0"/>
              <a:buChar char="•"/>
            </a:pPr>
            <a:r>
              <a:rPr lang="zh-CN" altLang="en-US" sz="1600" dirty="0" smtClean="0">
                <a:solidFill>
                  <a:schemeClr val="tx1"/>
                </a:solidFill>
                <a:latin typeface="微软雅黑" panose="020B0503020204020204" pitchFamily="34" charset="-122"/>
                <a:ea typeface="微软雅黑" panose="020B0503020204020204" pitchFamily="34" charset="-122"/>
              </a:rPr>
              <a:t>自</a:t>
            </a:r>
            <a:r>
              <a:rPr lang="en-US" altLang="zh-CN" sz="1600" dirty="0">
                <a:solidFill>
                  <a:schemeClr val="tx1"/>
                </a:solidFill>
                <a:latin typeface="微软雅黑" panose="020B0503020204020204" pitchFamily="34" charset="-122"/>
                <a:ea typeface="微软雅黑" panose="020B0503020204020204" pitchFamily="34" charset="-122"/>
              </a:rPr>
              <a:t>2008</a:t>
            </a:r>
            <a:r>
              <a:rPr lang="zh-CN" altLang="en-US" sz="1600" dirty="0">
                <a:solidFill>
                  <a:schemeClr val="tx1"/>
                </a:solidFill>
                <a:latin typeface="微软雅黑" panose="020B0503020204020204" pitchFamily="34" charset="-122"/>
                <a:ea typeface="微软雅黑" panose="020B0503020204020204" pitchFamily="34" charset="-122"/>
              </a:rPr>
              <a:t>年</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月</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日以后员工合同期满者，第一次续签合同时，合同期限根据具体情况确定签订年限；第二次续签合同时，除员工要求签订固定期限合同外，均签订无固定期限劳动合同。</a:t>
            </a:r>
          </a:p>
          <a:p>
            <a:pPr marL="285750" indent="-285750">
              <a:lnSpc>
                <a:spcPct val="125000"/>
              </a:lnSpc>
              <a:buFont typeface="Arial" panose="020B0604020202020204" pitchFamily="34" charset="0"/>
              <a:buChar char="•"/>
            </a:pPr>
            <a:r>
              <a:rPr lang="zh-CN" altLang="en-US" sz="1600" dirty="0" smtClean="0">
                <a:solidFill>
                  <a:schemeClr val="tx1"/>
                </a:solidFill>
                <a:latin typeface="微软雅黑" panose="020B0503020204020204" pitchFamily="34" charset="-122"/>
                <a:ea typeface="微软雅黑" panose="020B0503020204020204" pitchFamily="34" charset="-122"/>
              </a:rPr>
              <a:t>员工</a:t>
            </a:r>
            <a:r>
              <a:rPr lang="zh-CN" altLang="en-US" sz="1600" dirty="0">
                <a:solidFill>
                  <a:schemeClr val="tx1"/>
                </a:solidFill>
                <a:latin typeface="微软雅黑" panose="020B0503020204020204" pitchFamily="34" charset="-122"/>
                <a:ea typeface="微软雅黑" panose="020B0503020204020204" pitchFamily="34" charset="-122"/>
              </a:rPr>
              <a:t>本人在合同期满不愿意续签劳动合同的，需提前十个工作日提交书面的</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不续签劳动合同的说明</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至人力资源部，未提交的视为员工自愿与公司终止劳动关系，并需在合同期满前办理完解职交接手续</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劳动合同签订、续签、终止手续办理流程如下：</a:t>
            </a:r>
          </a:p>
          <a:p>
            <a:pPr>
              <a:lnSpc>
                <a:spcPct val="125000"/>
              </a:lnSpc>
            </a:pPr>
            <a:r>
              <a:rPr lang="en-US" altLang="zh-CN" sz="1600" dirty="0" smtClean="0">
                <a:solidFill>
                  <a:schemeClr val="tx1"/>
                </a:solidFill>
                <a:latin typeface="微软雅黑" panose="020B0503020204020204" pitchFamily="34" charset="-122"/>
                <a:ea typeface="微软雅黑" panose="020B0503020204020204" pitchFamily="34" charset="-122"/>
              </a:rPr>
              <a:t>1</a:t>
            </a:r>
            <a:r>
              <a:rPr lang="zh-CN" altLang="en-US" sz="1600" dirty="0" smtClean="0">
                <a:solidFill>
                  <a:schemeClr val="tx1"/>
                </a:solidFill>
                <a:latin typeface="微软雅黑" panose="020B0503020204020204" pitchFamily="34" charset="-122"/>
                <a:ea typeface="微软雅黑" panose="020B0503020204020204" pitchFamily="34" charset="-122"/>
              </a:rPr>
              <a:t>、合同签订时限设置：</a:t>
            </a:r>
            <a:r>
              <a:rPr lang="en-US" altLang="zh-CN" sz="1600" dirty="0" smtClean="0">
                <a:solidFill>
                  <a:schemeClr val="tx1"/>
                </a:solidFill>
                <a:latin typeface="微软雅黑" panose="020B0503020204020204" pitchFamily="34" charset="-122"/>
                <a:ea typeface="微软雅黑" panose="020B0503020204020204" pitchFamily="34" charset="-122"/>
              </a:rPr>
              <a:t>1</a:t>
            </a:r>
            <a:r>
              <a:rPr lang="zh-CN" altLang="en-US" sz="1600" dirty="0" smtClean="0">
                <a:solidFill>
                  <a:schemeClr val="tx1"/>
                </a:solidFill>
                <a:latin typeface="微软雅黑" panose="020B0503020204020204" pitchFamily="34" charset="-122"/>
                <a:ea typeface="微软雅黑" panose="020B0503020204020204" pitchFamily="34" charset="-122"/>
              </a:rPr>
              <a:t>月到</a:t>
            </a:r>
            <a:r>
              <a:rPr lang="en-US" altLang="zh-CN" sz="1600" dirty="0" smtClean="0">
                <a:solidFill>
                  <a:schemeClr val="tx1"/>
                </a:solidFill>
                <a:latin typeface="微软雅黑" panose="020B0503020204020204" pitchFamily="34" charset="-122"/>
                <a:ea typeface="微软雅黑" panose="020B0503020204020204" pitchFamily="34" charset="-122"/>
              </a:rPr>
              <a:t>4</a:t>
            </a:r>
            <a:r>
              <a:rPr lang="zh-CN" altLang="en-US" sz="1600" dirty="0" smtClean="0">
                <a:solidFill>
                  <a:schemeClr val="tx1"/>
                </a:solidFill>
                <a:latin typeface="微软雅黑" panose="020B0503020204020204" pitchFamily="34" charset="-122"/>
                <a:ea typeface="微软雅黑" panose="020B0503020204020204" pitchFamily="34" charset="-122"/>
              </a:rPr>
              <a:t>月之间入职的员工，合同时间为入职日期到第</a:t>
            </a:r>
            <a:r>
              <a:rPr lang="en-US" altLang="zh-CN" sz="1600" dirty="0" smtClean="0">
                <a:solidFill>
                  <a:schemeClr val="tx1"/>
                </a:solidFill>
                <a:latin typeface="微软雅黑" panose="020B0503020204020204" pitchFamily="34" charset="-122"/>
                <a:ea typeface="微软雅黑" panose="020B0503020204020204" pitchFamily="34" charset="-122"/>
              </a:rPr>
              <a:t>XX</a:t>
            </a:r>
            <a:r>
              <a:rPr lang="zh-CN" altLang="en-US" sz="1600" dirty="0" smtClean="0">
                <a:solidFill>
                  <a:schemeClr val="tx1"/>
                </a:solidFill>
                <a:latin typeface="微软雅黑" panose="020B0503020204020204" pitchFamily="34" charset="-122"/>
                <a:ea typeface="微软雅黑" panose="020B0503020204020204" pitchFamily="34" charset="-122"/>
              </a:rPr>
              <a:t>年</a:t>
            </a:r>
            <a:r>
              <a:rPr lang="en-US" altLang="zh-CN" sz="1600" dirty="0" smtClean="0">
                <a:solidFill>
                  <a:schemeClr val="tx1"/>
                </a:solidFill>
                <a:latin typeface="微软雅黑" panose="020B0503020204020204" pitchFamily="34" charset="-122"/>
                <a:ea typeface="微软雅黑" panose="020B0503020204020204" pitchFamily="34" charset="-122"/>
              </a:rPr>
              <a:t>4</a:t>
            </a:r>
            <a:r>
              <a:rPr lang="zh-CN" altLang="en-US" sz="1600" dirty="0" smtClean="0">
                <a:solidFill>
                  <a:schemeClr val="tx1"/>
                </a:solidFill>
                <a:latin typeface="微软雅黑" panose="020B0503020204020204" pitchFamily="34" charset="-122"/>
                <a:ea typeface="微软雅黑" panose="020B0503020204020204" pitchFamily="34" charset="-122"/>
              </a:rPr>
              <a:t>月</a:t>
            </a:r>
            <a:r>
              <a:rPr lang="en-US" altLang="zh-CN" sz="1600" dirty="0" smtClean="0">
                <a:solidFill>
                  <a:schemeClr val="tx1"/>
                </a:solidFill>
                <a:latin typeface="微软雅黑" panose="020B0503020204020204" pitchFamily="34" charset="-122"/>
                <a:ea typeface="微软雅黑" panose="020B0503020204020204" pitchFamily="34" charset="-122"/>
              </a:rPr>
              <a:t>30</a:t>
            </a:r>
            <a:r>
              <a:rPr lang="zh-CN" altLang="en-US" sz="1600" dirty="0" smtClean="0">
                <a:solidFill>
                  <a:schemeClr val="tx1"/>
                </a:solidFill>
                <a:latin typeface="微软雅黑" panose="020B0503020204020204" pitchFamily="34" charset="-122"/>
                <a:ea typeface="微软雅黑" panose="020B0503020204020204" pitchFamily="34" charset="-122"/>
              </a:rPr>
              <a:t>日；</a:t>
            </a:r>
            <a:r>
              <a:rPr lang="en-US" altLang="zh-CN" sz="1600" dirty="0" smtClean="0">
                <a:solidFill>
                  <a:schemeClr val="tx1"/>
                </a:solidFill>
                <a:latin typeface="微软雅黑" panose="020B0503020204020204" pitchFamily="34" charset="-122"/>
                <a:ea typeface="微软雅黑" panose="020B0503020204020204" pitchFamily="34" charset="-122"/>
              </a:rPr>
              <a:t>5</a:t>
            </a:r>
            <a:r>
              <a:rPr lang="zh-CN" altLang="en-US" sz="1600" dirty="0" smtClean="0">
                <a:solidFill>
                  <a:schemeClr val="tx1"/>
                </a:solidFill>
                <a:latin typeface="微软雅黑" panose="020B0503020204020204" pitchFamily="34" charset="-122"/>
                <a:ea typeface="微软雅黑" panose="020B0503020204020204" pitchFamily="34" charset="-122"/>
              </a:rPr>
              <a:t>月到</a:t>
            </a:r>
            <a:r>
              <a:rPr lang="en-US" altLang="zh-CN" sz="1600" dirty="0" smtClean="0">
                <a:solidFill>
                  <a:schemeClr val="tx1"/>
                </a:solidFill>
                <a:latin typeface="微软雅黑" panose="020B0503020204020204" pitchFamily="34" charset="-122"/>
                <a:ea typeface="微软雅黑" panose="020B0503020204020204" pitchFamily="34" charset="-122"/>
              </a:rPr>
              <a:t>8</a:t>
            </a:r>
            <a:r>
              <a:rPr lang="zh-CN" altLang="en-US" sz="1600" dirty="0" smtClean="0">
                <a:solidFill>
                  <a:schemeClr val="tx1"/>
                </a:solidFill>
                <a:latin typeface="微软雅黑" panose="020B0503020204020204" pitchFamily="34" charset="-122"/>
                <a:ea typeface="微软雅黑" panose="020B0503020204020204" pitchFamily="34" charset="-122"/>
              </a:rPr>
              <a:t>月之间入职的人员，合同时间为入职日期到第</a:t>
            </a:r>
            <a:r>
              <a:rPr lang="en-US" altLang="zh-CN" sz="1600" dirty="0" smtClean="0">
                <a:solidFill>
                  <a:schemeClr val="tx1"/>
                </a:solidFill>
                <a:latin typeface="微软雅黑" panose="020B0503020204020204" pitchFamily="34" charset="-122"/>
                <a:ea typeface="微软雅黑" panose="020B0503020204020204" pitchFamily="34" charset="-122"/>
              </a:rPr>
              <a:t>XX</a:t>
            </a:r>
            <a:r>
              <a:rPr lang="zh-CN" altLang="en-US" sz="1600" dirty="0" smtClean="0">
                <a:solidFill>
                  <a:schemeClr val="tx1"/>
                </a:solidFill>
                <a:latin typeface="微软雅黑" panose="020B0503020204020204" pitchFamily="34" charset="-122"/>
                <a:ea typeface="微软雅黑" panose="020B0503020204020204" pitchFamily="34" charset="-122"/>
              </a:rPr>
              <a:t>年</a:t>
            </a:r>
            <a:r>
              <a:rPr lang="en-US" altLang="zh-CN" sz="1600" dirty="0" smtClean="0">
                <a:solidFill>
                  <a:schemeClr val="tx1"/>
                </a:solidFill>
                <a:latin typeface="微软雅黑" panose="020B0503020204020204" pitchFamily="34" charset="-122"/>
                <a:ea typeface="微软雅黑" panose="020B0503020204020204" pitchFamily="34" charset="-122"/>
              </a:rPr>
              <a:t>8</a:t>
            </a:r>
            <a:r>
              <a:rPr lang="zh-CN" altLang="en-US" sz="1600" dirty="0" smtClean="0">
                <a:solidFill>
                  <a:schemeClr val="tx1"/>
                </a:solidFill>
                <a:latin typeface="微软雅黑" panose="020B0503020204020204" pitchFamily="34" charset="-122"/>
                <a:ea typeface="微软雅黑" panose="020B0503020204020204" pitchFamily="34" charset="-122"/>
              </a:rPr>
              <a:t>月</a:t>
            </a:r>
            <a:r>
              <a:rPr lang="en-US" altLang="zh-CN" sz="1600" dirty="0" smtClean="0">
                <a:solidFill>
                  <a:schemeClr val="tx1"/>
                </a:solidFill>
                <a:latin typeface="微软雅黑" panose="020B0503020204020204" pitchFamily="34" charset="-122"/>
                <a:ea typeface="微软雅黑" panose="020B0503020204020204" pitchFamily="34" charset="-122"/>
              </a:rPr>
              <a:t>31</a:t>
            </a:r>
            <a:r>
              <a:rPr lang="zh-CN" altLang="en-US" sz="1600" dirty="0" smtClean="0">
                <a:solidFill>
                  <a:schemeClr val="tx1"/>
                </a:solidFill>
                <a:latin typeface="微软雅黑" panose="020B0503020204020204" pitchFamily="34" charset="-122"/>
                <a:ea typeface="微软雅黑" panose="020B0503020204020204" pitchFamily="34" charset="-122"/>
              </a:rPr>
              <a:t>日；</a:t>
            </a:r>
            <a:r>
              <a:rPr lang="en-US" altLang="zh-CN" sz="1600" dirty="0" smtClean="0">
                <a:solidFill>
                  <a:schemeClr val="tx1"/>
                </a:solidFill>
                <a:latin typeface="微软雅黑" panose="020B0503020204020204" pitchFamily="34" charset="-122"/>
                <a:ea typeface="微软雅黑" panose="020B0503020204020204" pitchFamily="34" charset="-122"/>
              </a:rPr>
              <a:t>9</a:t>
            </a:r>
            <a:r>
              <a:rPr lang="zh-CN" altLang="en-US" sz="1600" dirty="0" smtClean="0">
                <a:solidFill>
                  <a:schemeClr val="tx1"/>
                </a:solidFill>
                <a:latin typeface="微软雅黑" panose="020B0503020204020204" pitchFamily="34" charset="-122"/>
                <a:ea typeface="微软雅黑" panose="020B0503020204020204" pitchFamily="34" charset="-122"/>
              </a:rPr>
              <a:t>月到</a:t>
            </a:r>
            <a:r>
              <a:rPr lang="en-US" altLang="zh-CN" sz="1600" dirty="0" smtClean="0">
                <a:solidFill>
                  <a:schemeClr val="tx1"/>
                </a:solidFill>
                <a:latin typeface="微软雅黑" panose="020B0503020204020204" pitchFamily="34" charset="-122"/>
                <a:ea typeface="微软雅黑" panose="020B0503020204020204" pitchFamily="34" charset="-122"/>
              </a:rPr>
              <a:t>12</a:t>
            </a:r>
            <a:r>
              <a:rPr lang="zh-CN" altLang="en-US" sz="1600" dirty="0" smtClean="0">
                <a:solidFill>
                  <a:schemeClr val="tx1"/>
                </a:solidFill>
                <a:latin typeface="微软雅黑" panose="020B0503020204020204" pitchFamily="34" charset="-122"/>
                <a:ea typeface="微软雅黑" panose="020B0503020204020204" pitchFamily="34" charset="-122"/>
              </a:rPr>
              <a:t>月之间入职的人员，合同时间为入职日期到第</a:t>
            </a:r>
            <a:r>
              <a:rPr lang="en-US" altLang="zh-CN" sz="1600" dirty="0" smtClean="0">
                <a:solidFill>
                  <a:schemeClr val="tx1"/>
                </a:solidFill>
                <a:latin typeface="微软雅黑" panose="020B0503020204020204" pitchFamily="34" charset="-122"/>
                <a:ea typeface="微软雅黑" panose="020B0503020204020204" pitchFamily="34" charset="-122"/>
              </a:rPr>
              <a:t>XX</a:t>
            </a:r>
            <a:r>
              <a:rPr lang="zh-CN" altLang="en-US" sz="1600" dirty="0" smtClean="0">
                <a:solidFill>
                  <a:schemeClr val="tx1"/>
                </a:solidFill>
                <a:latin typeface="微软雅黑" panose="020B0503020204020204" pitchFamily="34" charset="-122"/>
                <a:ea typeface="微软雅黑" panose="020B0503020204020204" pitchFamily="34" charset="-122"/>
              </a:rPr>
              <a:t>年</a:t>
            </a:r>
            <a:r>
              <a:rPr lang="en-US" altLang="zh-CN" sz="1600" dirty="0" smtClean="0">
                <a:solidFill>
                  <a:schemeClr val="tx1"/>
                </a:solidFill>
                <a:latin typeface="微软雅黑" panose="020B0503020204020204" pitchFamily="34" charset="-122"/>
                <a:ea typeface="微软雅黑" panose="020B0503020204020204" pitchFamily="34" charset="-122"/>
              </a:rPr>
              <a:t>12</a:t>
            </a:r>
            <a:r>
              <a:rPr lang="zh-CN" altLang="en-US" sz="1600" dirty="0" smtClean="0">
                <a:solidFill>
                  <a:schemeClr val="tx1"/>
                </a:solidFill>
                <a:latin typeface="微软雅黑" panose="020B0503020204020204" pitchFamily="34" charset="-122"/>
                <a:ea typeface="微软雅黑" panose="020B0503020204020204" pitchFamily="34" charset="-122"/>
              </a:rPr>
              <a:t>月</a:t>
            </a:r>
            <a:r>
              <a:rPr lang="en-US" altLang="zh-CN" sz="1600" dirty="0" smtClean="0">
                <a:solidFill>
                  <a:schemeClr val="tx1"/>
                </a:solidFill>
                <a:latin typeface="微软雅黑" panose="020B0503020204020204" pitchFamily="34" charset="-122"/>
                <a:ea typeface="微软雅黑" panose="020B0503020204020204" pitchFamily="34" charset="-122"/>
              </a:rPr>
              <a:t>31</a:t>
            </a:r>
            <a:r>
              <a:rPr lang="zh-CN" altLang="en-US" sz="1600" dirty="0" smtClean="0">
                <a:solidFill>
                  <a:schemeClr val="tx1"/>
                </a:solidFill>
                <a:latin typeface="微软雅黑" panose="020B0503020204020204" pitchFamily="34" charset="-122"/>
                <a:ea typeface="微软雅黑" panose="020B0503020204020204" pitchFamily="34" charset="-122"/>
              </a:rPr>
              <a:t>日。</a:t>
            </a:r>
          </a:p>
          <a:p>
            <a:pPr>
              <a:lnSpc>
                <a:spcPct val="125000"/>
              </a:lnSpc>
            </a:pPr>
            <a:r>
              <a:rPr lang="en-US" altLang="zh-CN" sz="1600" dirty="0" smtClean="0">
                <a:solidFill>
                  <a:schemeClr val="tx1"/>
                </a:solidFill>
                <a:latin typeface="微软雅黑" panose="020B0503020204020204" pitchFamily="34" charset="-122"/>
                <a:ea typeface="微软雅黑" panose="020B0503020204020204" pitchFamily="34" charset="-122"/>
              </a:rPr>
              <a:t>2</a:t>
            </a:r>
            <a:r>
              <a:rPr lang="zh-CN" altLang="en-US" sz="1600" dirty="0" smtClean="0">
                <a:solidFill>
                  <a:schemeClr val="tx1"/>
                </a:solidFill>
                <a:latin typeface="微软雅黑" panose="020B0503020204020204" pitchFamily="34" charset="-122"/>
                <a:ea typeface="微软雅黑" panose="020B0503020204020204" pitchFamily="34" charset="-122"/>
              </a:rPr>
              <a:t>、每月进行一次合同新签，于每月最后一周安排当月新入职人员签订劳动合同。</a:t>
            </a:r>
          </a:p>
          <a:p>
            <a:pPr>
              <a:lnSpc>
                <a:spcPct val="125000"/>
              </a:lnSpc>
            </a:pPr>
            <a:r>
              <a:rPr lang="en-US" altLang="zh-CN" sz="1600" dirty="0" smtClean="0">
                <a:solidFill>
                  <a:schemeClr val="tx1"/>
                </a:solidFill>
                <a:latin typeface="微软雅黑" panose="020B0503020204020204" pitchFamily="34" charset="-122"/>
                <a:ea typeface="微软雅黑" panose="020B0503020204020204" pitchFamily="34" charset="-122"/>
              </a:rPr>
              <a:t>3</a:t>
            </a:r>
            <a:r>
              <a:rPr lang="zh-CN" altLang="en-US" sz="1600" dirty="0" smtClean="0">
                <a:solidFill>
                  <a:schemeClr val="tx1"/>
                </a:solidFill>
                <a:latin typeface="微软雅黑" panose="020B0503020204020204" pitchFamily="34" charset="-122"/>
                <a:ea typeface="微软雅黑" panose="020B0503020204020204" pitchFamily="34" charset="-122"/>
              </a:rPr>
              <a:t>、每年进行三次合同续签，</a:t>
            </a:r>
            <a:r>
              <a:rPr lang="zh-CN" altLang="en-US" sz="1600" dirty="0" smtClean="0">
                <a:solidFill>
                  <a:srgbClr val="FF0000"/>
                </a:solidFill>
                <a:latin typeface="微软雅黑" panose="020B0503020204020204" pitchFamily="34" charset="-122"/>
                <a:ea typeface="微软雅黑" panose="020B0503020204020204" pitchFamily="34" charset="-122"/>
              </a:rPr>
              <a:t>分别在每年</a:t>
            </a:r>
            <a:r>
              <a:rPr lang="en-US" altLang="zh-CN" sz="1600" dirty="0" smtClean="0">
                <a:solidFill>
                  <a:srgbClr val="FF0000"/>
                </a:solidFill>
                <a:latin typeface="微软雅黑" panose="020B0503020204020204" pitchFamily="34" charset="-122"/>
                <a:ea typeface="微软雅黑" panose="020B0503020204020204" pitchFamily="34" charset="-122"/>
              </a:rPr>
              <a:t>4</a:t>
            </a:r>
            <a:r>
              <a:rPr lang="zh-CN" altLang="en-US" sz="1600" dirty="0" smtClean="0">
                <a:solidFill>
                  <a:srgbClr val="FF0000"/>
                </a:solidFill>
                <a:latin typeface="微软雅黑" panose="020B0503020204020204" pitchFamily="34" charset="-122"/>
                <a:ea typeface="微软雅黑" panose="020B0503020204020204" pitchFamily="34" charset="-122"/>
              </a:rPr>
              <a:t>月、</a:t>
            </a:r>
            <a:r>
              <a:rPr lang="en-US" altLang="zh-CN" sz="1600" dirty="0" smtClean="0">
                <a:solidFill>
                  <a:srgbClr val="FF0000"/>
                </a:solidFill>
                <a:latin typeface="微软雅黑" panose="020B0503020204020204" pitchFamily="34" charset="-122"/>
                <a:ea typeface="微软雅黑" panose="020B0503020204020204" pitchFamily="34" charset="-122"/>
              </a:rPr>
              <a:t>8</a:t>
            </a:r>
            <a:r>
              <a:rPr lang="zh-CN" altLang="en-US" sz="1600" dirty="0" smtClean="0">
                <a:solidFill>
                  <a:srgbClr val="FF0000"/>
                </a:solidFill>
                <a:latin typeface="微软雅黑" panose="020B0503020204020204" pitchFamily="34" charset="-122"/>
                <a:ea typeface="微软雅黑" panose="020B0503020204020204" pitchFamily="34" charset="-122"/>
              </a:rPr>
              <a:t>月和</a:t>
            </a:r>
            <a:r>
              <a:rPr lang="en-US" altLang="zh-CN" sz="1600" dirty="0" smtClean="0">
                <a:solidFill>
                  <a:srgbClr val="FF0000"/>
                </a:solidFill>
                <a:latin typeface="微软雅黑" panose="020B0503020204020204" pitchFamily="34" charset="-122"/>
                <a:ea typeface="微软雅黑" panose="020B0503020204020204" pitchFamily="34" charset="-122"/>
              </a:rPr>
              <a:t>12</a:t>
            </a:r>
            <a:r>
              <a:rPr lang="zh-CN" altLang="en-US" sz="1600" dirty="0" smtClean="0">
                <a:solidFill>
                  <a:srgbClr val="FF0000"/>
                </a:solidFill>
                <a:latin typeface="微软雅黑" panose="020B0503020204020204" pitchFamily="34" charset="-122"/>
                <a:ea typeface="微软雅黑" panose="020B0503020204020204" pitchFamily="34" charset="-122"/>
              </a:rPr>
              <a:t>月</a:t>
            </a:r>
            <a:r>
              <a:rPr lang="zh-CN" altLang="en-US" sz="1600" dirty="0" smtClean="0">
                <a:solidFill>
                  <a:schemeClr val="tx1"/>
                </a:solidFill>
                <a:latin typeface="微软雅黑" panose="020B0503020204020204" pitchFamily="34" charset="-122"/>
                <a:ea typeface="微软雅黑" panose="020B0503020204020204" pitchFamily="34" charset="-122"/>
              </a:rPr>
              <a:t>。</a:t>
            </a:r>
          </a:p>
        </p:txBody>
      </p:sp>
      <p:sp>
        <p:nvSpPr>
          <p:cNvPr id="8" name="文本框 7"/>
          <p:cNvSpPr txBox="1"/>
          <p:nvPr/>
        </p:nvSpPr>
        <p:spPr>
          <a:xfrm>
            <a:off x="1403648" y="1268760"/>
            <a:ext cx="7416824" cy="645228"/>
          </a:xfrm>
          <a:prstGeom prst="rect">
            <a:avLst/>
          </a:prstGeom>
          <a:solidFill>
            <a:srgbClr val="4BACC6"/>
          </a:solidFill>
        </p:spPr>
        <p:style>
          <a:lnRef idx="1">
            <a:schemeClr val="accent5"/>
          </a:lnRef>
          <a:fillRef idx="3">
            <a:schemeClr val="accent5"/>
          </a:fillRef>
          <a:effectRef idx="2">
            <a:schemeClr val="accent5"/>
          </a:effectRef>
          <a:fontRef idx="minor">
            <a:schemeClr val="lt1"/>
          </a:fontRef>
        </p:style>
        <p:txBody>
          <a:bodyPr vert="horz" wrap="none" rtlCol="0" anchor="ctr">
            <a:noAutofit/>
          </a:bodyPr>
          <a:lstStyle/>
          <a:p>
            <a:pPr algn="dist">
              <a:lnSpc>
                <a:spcPct val="150000"/>
              </a:lnSpc>
            </a:pPr>
            <a:r>
              <a:rPr lang="zh-CN" altLang="en-US" sz="2800" dirty="0" smtClean="0">
                <a:latin typeface="微软雅黑" panose="020B0503020204020204" pitchFamily="34" charset="-122"/>
                <a:ea typeface="微软雅黑" panose="020B0503020204020204" pitchFamily="34" charset="-122"/>
              </a:rPr>
              <a:t>劳动合同</a:t>
            </a:r>
            <a:r>
              <a:rPr lang="zh-CN" altLang="zh-CN" sz="2800" dirty="0" smtClean="0">
                <a:latin typeface="微软雅黑" panose="020B0503020204020204" pitchFamily="34" charset="-122"/>
                <a:ea typeface="微软雅黑" panose="020B0503020204020204" pitchFamily="34" charset="-122"/>
              </a:rPr>
              <a:t>管理</a:t>
            </a:r>
            <a:endParaRPr lang="zh-CN" altLang="en-US" sz="2800"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04644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512" y="155789"/>
            <a:ext cx="1080120" cy="1041259"/>
          </a:xfrm>
          <a:prstGeom prst="rect">
            <a:avLst/>
          </a:prstGeom>
        </p:spPr>
      </p:pic>
      <p:sp>
        <p:nvSpPr>
          <p:cNvPr id="5" name="文本框 4"/>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人事管理制度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403648" y="2130011"/>
            <a:ext cx="7416824" cy="440120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25000"/>
              </a:lnSpc>
              <a:buFont typeface="Arial" panose="020B0604020202020204" pitchFamily="34" charset="0"/>
              <a:buChar char="•"/>
            </a:pPr>
            <a:r>
              <a:rPr lang="zh-CN" altLang="en-US" sz="1400" dirty="0" smtClean="0">
                <a:solidFill>
                  <a:srgbClr val="0000FF"/>
                </a:solidFill>
                <a:latin typeface="微软雅黑" panose="020B0503020204020204" pitchFamily="34" charset="-122"/>
                <a:ea typeface="微软雅黑" panose="020B0503020204020204" pitchFamily="34" charset="-122"/>
              </a:rPr>
              <a:t>事假</a:t>
            </a:r>
            <a:r>
              <a:rPr lang="zh-CN" altLang="en-US" sz="1400" dirty="0">
                <a:solidFill>
                  <a:schemeClr val="tx1"/>
                </a:solidFill>
                <a:latin typeface="微软雅黑" panose="020B0503020204020204" pitchFamily="34" charset="-122"/>
                <a:ea typeface="微软雅黑" panose="020B0503020204020204" pitchFamily="34" charset="-122"/>
              </a:rPr>
              <a:t>：因事必须本人处理者可请事假。员工每年度内一次性连续申请事假最长不能超过</a:t>
            </a:r>
            <a:r>
              <a:rPr lang="en-US" altLang="zh-CN" sz="1400" dirty="0">
                <a:solidFill>
                  <a:schemeClr val="tx1"/>
                </a:solidFill>
                <a:latin typeface="微软雅黑" panose="020B0503020204020204" pitchFamily="34" charset="-122"/>
                <a:ea typeface="微软雅黑" panose="020B0503020204020204" pitchFamily="34" charset="-122"/>
              </a:rPr>
              <a:t>30</a:t>
            </a:r>
            <a:r>
              <a:rPr lang="zh-CN" altLang="en-US" sz="1400" dirty="0">
                <a:solidFill>
                  <a:schemeClr val="tx1"/>
                </a:solidFill>
                <a:latin typeface="微软雅黑" panose="020B0503020204020204" pitchFamily="34" charset="-122"/>
                <a:ea typeface="微软雅黑" panose="020B0503020204020204" pitchFamily="34" charset="-122"/>
              </a:rPr>
              <a:t>天，有特殊情况并经公司特别核准者不在此限。</a:t>
            </a:r>
          </a:p>
          <a:p>
            <a:pPr marL="285750" indent="-285750">
              <a:lnSpc>
                <a:spcPct val="125000"/>
              </a:lnSpc>
              <a:buFont typeface="Arial" panose="020B0604020202020204" pitchFamily="34" charset="0"/>
              <a:buChar char="•"/>
            </a:pPr>
            <a:r>
              <a:rPr lang="zh-CN" altLang="en-US" sz="1400" dirty="0" smtClean="0">
                <a:solidFill>
                  <a:srgbClr val="0000FF"/>
                </a:solidFill>
                <a:latin typeface="微软雅黑" panose="020B0503020204020204" pitchFamily="34" charset="-122"/>
                <a:ea typeface="微软雅黑" panose="020B0503020204020204" pitchFamily="34" charset="-122"/>
              </a:rPr>
              <a:t>病假</a:t>
            </a:r>
            <a:r>
              <a:rPr lang="zh-CN" altLang="en-US" sz="1400" dirty="0">
                <a:solidFill>
                  <a:schemeClr val="tx1"/>
                </a:solidFill>
                <a:latin typeface="微软雅黑" panose="020B0503020204020204" pitchFamily="34" charset="-122"/>
                <a:ea typeface="微软雅黑" panose="020B0503020204020204" pitchFamily="34" charset="-122"/>
              </a:rPr>
              <a:t>：因身体不适或因病需治疗的可请病假，请病假一天以上者须提供医院证明。</a:t>
            </a:r>
          </a:p>
          <a:p>
            <a:pPr marL="285750" indent="-285750">
              <a:lnSpc>
                <a:spcPct val="125000"/>
              </a:lnSpc>
              <a:buFont typeface="Arial" panose="020B0604020202020204" pitchFamily="34" charset="0"/>
              <a:buChar char="•"/>
            </a:pPr>
            <a:r>
              <a:rPr lang="zh-CN" altLang="en-US" sz="1400" dirty="0" smtClean="0">
                <a:solidFill>
                  <a:srgbClr val="0000FF"/>
                </a:solidFill>
                <a:latin typeface="微软雅黑" panose="020B0503020204020204" pitchFamily="34" charset="-122"/>
                <a:ea typeface="微软雅黑" panose="020B0503020204020204" pitchFamily="34" charset="-122"/>
              </a:rPr>
              <a:t>婚假</a:t>
            </a:r>
            <a:r>
              <a:rPr lang="zh-CN" altLang="en-US" sz="1400" dirty="0" smtClean="0">
                <a:solidFill>
                  <a:schemeClr val="tx1"/>
                </a:solidFill>
                <a:latin typeface="微软雅黑" panose="020B0503020204020204" pitchFamily="34" charset="-122"/>
                <a:ea typeface="微软雅黑" panose="020B0503020204020204" pitchFamily="34" charset="-122"/>
              </a:rPr>
              <a:t>：员工结婚</a:t>
            </a:r>
            <a:r>
              <a:rPr lang="zh-CN" altLang="en-US" sz="1400" dirty="0">
                <a:solidFill>
                  <a:schemeClr val="tx1"/>
                </a:solidFill>
                <a:latin typeface="微软雅黑" panose="020B0503020204020204" pitchFamily="34" charset="-122"/>
                <a:ea typeface="微软雅黑" panose="020B0503020204020204" pitchFamily="34" charset="-122"/>
              </a:rPr>
              <a:t>可请婚假</a:t>
            </a:r>
            <a:r>
              <a:rPr lang="en-US" altLang="zh-CN" sz="1400" dirty="0">
                <a:solidFill>
                  <a:schemeClr val="tx1"/>
                </a:solidFill>
                <a:latin typeface="微软雅黑" panose="020B0503020204020204" pitchFamily="34" charset="-122"/>
                <a:ea typeface="微软雅黑" panose="020B0503020204020204" pitchFamily="34" charset="-122"/>
              </a:rPr>
              <a:t>3</a:t>
            </a:r>
            <a:r>
              <a:rPr lang="zh-CN" altLang="en-US" sz="1400" dirty="0" smtClean="0">
                <a:solidFill>
                  <a:schemeClr val="tx1"/>
                </a:solidFill>
                <a:latin typeface="微软雅黑" panose="020B0503020204020204" pitchFamily="34" charset="-122"/>
                <a:ea typeface="微软雅黑" panose="020B0503020204020204" pitchFamily="34" charset="-122"/>
              </a:rPr>
              <a:t>天。</a:t>
            </a:r>
            <a:endParaRPr lang="zh-CN" altLang="en-US" sz="14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400" dirty="0" smtClean="0">
                <a:solidFill>
                  <a:srgbClr val="0000FF"/>
                </a:solidFill>
                <a:latin typeface="微软雅黑" panose="020B0503020204020204" pitchFamily="34" charset="-122"/>
                <a:ea typeface="微软雅黑" panose="020B0503020204020204" pitchFamily="34" charset="-122"/>
              </a:rPr>
              <a:t>丧假</a:t>
            </a:r>
            <a:r>
              <a:rPr lang="zh-CN" altLang="en-US" sz="1400" dirty="0">
                <a:solidFill>
                  <a:schemeClr val="tx1"/>
                </a:solidFill>
                <a:latin typeface="微软雅黑" panose="020B0503020204020204" pitchFamily="34" charset="-122"/>
                <a:ea typeface="微软雅黑" panose="020B0503020204020204" pitchFamily="34" charset="-122"/>
              </a:rPr>
              <a:t>：</a:t>
            </a:r>
            <a:r>
              <a:rPr lang="zh-CN" altLang="en-US" sz="1400" dirty="0" smtClean="0">
                <a:solidFill>
                  <a:schemeClr val="tx1"/>
                </a:solidFill>
                <a:latin typeface="微软雅黑" panose="020B0503020204020204" pitchFamily="34" charset="-122"/>
                <a:ea typeface="微软雅黑" panose="020B0503020204020204" pitchFamily="34" charset="-122"/>
              </a:rPr>
              <a:t>员工</a:t>
            </a:r>
            <a:r>
              <a:rPr lang="zh-CN" altLang="en-US" sz="1400" dirty="0">
                <a:solidFill>
                  <a:schemeClr val="tx1"/>
                </a:solidFill>
                <a:latin typeface="微软雅黑" panose="020B0503020204020204" pitchFamily="34" charset="-122"/>
                <a:ea typeface="微软雅黑" panose="020B0503020204020204" pitchFamily="34" charset="-122"/>
              </a:rPr>
              <a:t>的直系亲属（父母、配偶、子女）死亡，可给予</a:t>
            </a:r>
            <a:r>
              <a:rPr lang="en-US" altLang="zh-CN" sz="1400" dirty="0">
                <a:solidFill>
                  <a:schemeClr val="tx1"/>
                </a:solidFill>
                <a:latin typeface="微软雅黑" panose="020B0503020204020204" pitchFamily="34" charset="-122"/>
                <a:ea typeface="微软雅黑" panose="020B0503020204020204" pitchFamily="34" charset="-122"/>
              </a:rPr>
              <a:t>5</a:t>
            </a:r>
            <a:r>
              <a:rPr lang="zh-CN" altLang="en-US" sz="1400" dirty="0">
                <a:solidFill>
                  <a:schemeClr val="tx1"/>
                </a:solidFill>
                <a:latin typeface="微软雅黑" panose="020B0503020204020204" pitchFamily="34" charset="-122"/>
                <a:ea typeface="微软雅黑" panose="020B0503020204020204" pitchFamily="34" charset="-122"/>
              </a:rPr>
              <a:t>天以内的丧假。员工配偶的父母死亡，经公司批准，可给予</a:t>
            </a:r>
            <a:r>
              <a:rPr lang="en-US" altLang="zh-CN" sz="1400" dirty="0">
                <a:solidFill>
                  <a:schemeClr val="tx1"/>
                </a:solidFill>
                <a:latin typeface="微软雅黑" panose="020B0503020204020204" pitchFamily="34" charset="-122"/>
                <a:ea typeface="微软雅黑" panose="020B0503020204020204" pitchFamily="34" charset="-122"/>
              </a:rPr>
              <a:t>3</a:t>
            </a:r>
            <a:r>
              <a:rPr lang="zh-CN" altLang="en-US" sz="1400" dirty="0">
                <a:solidFill>
                  <a:schemeClr val="tx1"/>
                </a:solidFill>
                <a:latin typeface="微软雅黑" panose="020B0503020204020204" pitchFamily="34" charset="-122"/>
                <a:ea typeface="微软雅黑" panose="020B0503020204020204" pitchFamily="34" charset="-122"/>
              </a:rPr>
              <a:t>天以内丧假。</a:t>
            </a:r>
          </a:p>
          <a:p>
            <a:pPr marL="285750" indent="-285750">
              <a:lnSpc>
                <a:spcPct val="125000"/>
              </a:lnSpc>
              <a:buFont typeface="Arial" panose="020B0604020202020204" pitchFamily="34" charset="0"/>
              <a:buChar char="•"/>
            </a:pPr>
            <a:r>
              <a:rPr lang="zh-CN" altLang="en-US" sz="1400" dirty="0" smtClean="0">
                <a:solidFill>
                  <a:srgbClr val="0000FF"/>
                </a:solidFill>
                <a:latin typeface="微软雅黑" panose="020B0503020204020204" pitchFamily="34" charset="-122"/>
                <a:ea typeface="微软雅黑" panose="020B0503020204020204" pitchFamily="34" charset="-122"/>
              </a:rPr>
              <a:t>产假</a:t>
            </a:r>
            <a:r>
              <a:rPr lang="zh-CN" altLang="en-US" sz="1400" dirty="0">
                <a:solidFill>
                  <a:srgbClr val="0000FF"/>
                </a:solidFill>
                <a:latin typeface="微软雅黑" panose="020B0503020204020204" pitchFamily="34" charset="-122"/>
                <a:ea typeface="微软雅黑" panose="020B0503020204020204" pitchFamily="34" charset="-122"/>
              </a:rPr>
              <a:t>、看护</a:t>
            </a:r>
            <a:r>
              <a:rPr lang="zh-CN" altLang="en-US" sz="1400" dirty="0" smtClean="0">
                <a:solidFill>
                  <a:srgbClr val="0000FF"/>
                </a:solidFill>
                <a:latin typeface="微软雅黑" panose="020B0503020204020204" pitchFamily="34" charset="-122"/>
                <a:ea typeface="微软雅黑" panose="020B0503020204020204" pitchFamily="34" charset="-122"/>
              </a:rPr>
              <a:t>假</a:t>
            </a:r>
            <a:r>
              <a:rPr lang="en-US" altLang="zh-CN" sz="1400" dirty="0" smtClean="0">
                <a:solidFill>
                  <a:schemeClr val="tx1"/>
                </a:solidFill>
                <a:latin typeface="微软雅黑" panose="020B0503020204020204" pitchFamily="34" charset="-122"/>
                <a:ea typeface="微软雅黑" panose="020B0503020204020204" pitchFamily="34" charset="-122"/>
              </a:rPr>
              <a:t>:</a:t>
            </a:r>
            <a:r>
              <a:rPr lang="zh-CN" altLang="en-US" sz="1400" dirty="0" smtClean="0">
                <a:solidFill>
                  <a:schemeClr val="tx1"/>
                </a:solidFill>
                <a:latin typeface="微软雅黑" panose="020B0503020204020204" pitchFamily="34" charset="-122"/>
                <a:ea typeface="微软雅黑" panose="020B0503020204020204" pitchFamily="34" charset="-122"/>
              </a:rPr>
              <a:t>女</a:t>
            </a:r>
            <a:r>
              <a:rPr lang="zh-CN" altLang="en-US" sz="1400" dirty="0">
                <a:solidFill>
                  <a:schemeClr val="tx1"/>
                </a:solidFill>
                <a:latin typeface="微软雅黑" panose="020B0503020204020204" pitchFamily="34" charset="-122"/>
                <a:ea typeface="微软雅黑" panose="020B0503020204020204" pitchFamily="34" charset="-122"/>
              </a:rPr>
              <a:t>员工生育可</a:t>
            </a:r>
            <a:r>
              <a:rPr lang="zh-CN" altLang="en-US" sz="1400" dirty="0" smtClean="0">
                <a:solidFill>
                  <a:schemeClr val="tx1"/>
                </a:solidFill>
                <a:latin typeface="微软雅黑" panose="020B0503020204020204" pitchFamily="34" charset="-122"/>
                <a:ea typeface="微软雅黑" panose="020B0503020204020204" pitchFamily="34" charset="-122"/>
              </a:rPr>
              <a:t>请假</a:t>
            </a:r>
            <a:r>
              <a:rPr lang="en-US" altLang="zh-CN" sz="1400" dirty="0" smtClean="0">
                <a:solidFill>
                  <a:schemeClr val="tx1"/>
                </a:solidFill>
                <a:latin typeface="微软雅黑" panose="020B0503020204020204" pitchFamily="34" charset="-122"/>
                <a:ea typeface="微软雅黑" panose="020B0503020204020204" pitchFamily="34" charset="-122"/>
              </a:rPr>
              <a:t>128</a:t>
            </a:r>
            <a:r>
              <a:rPr lang="zh-CN" altLang="en-US" sz="1400" dirty="0">
                <a:solidFill>
                  <a:schemeClr val="tx1"/>
                </a:solidFill>
                <a:latin typeface="微软雅黑" panose="020B0503020204020204" pitchFamily="34" charset="-122"/>
                <a:ea typeface="微软雅黑" panose="020B0503020204020204" pitchFamily="34" charset="-122"/>
              </a:rPr>
              <a:t>天，其中产前休假</a:t>
            </a:r>
            <a:r>
              <a:rPr lang="en-US" altLang="zh-CN" sz="1400" dirty="0">
                <a:solidFill>
                  <a:schemeClr val="tx1"/>
                </a:solidFill>
                <a:latin typeface="微软雅黑" panose="020B0503020204020204" pitchFamily="34" charset="-122"/>
                <a:ea typeface="微软雅黑" panose="020B0503020204020204" pitchFamily="34" charset="-122"/>
              </a:rPr>
              <a:t>15</a:t>
            </a:r>
            <a:r>
              <a:rPr lang="zh-CN" altLang="en-US" sz="1400" dirty="0">
                <a:solidFill>
                  <a:schemeClr val="tx1"/>
                </a:solidFill>
                <a:latin typeface="微软雅黑" panose="020B0503020204020204" pitchFamily="34" charset="-122"/>
                <a:ea typeface="微软雅黑" panose="020B0503020204020204" pitchFamily="34" charset="-122"/>
              </a:rPr>
              <a:t>天；难产的增加产假</a:t>
            </a:r>
            <a:r>
              <a:rPr lang="en-US" altLang="zh-CN" sz="1400" dirty="0">
                <a:solidFill>
                  <a:schemeClr val="tx1"/>
                </a:solidFill>
                <a:latin typeface="微软雅黑" panose="020B0503020204020204" pitchFamily="34" charset="-122"/>
                <a:ea typeface="微软雅黑" panose="020B0503020204020204" pitchFamily="34" charset="-122"/>
              </a:rPr>
              <a:t>30</a:t>
            </a:r>
            <a:r>
              <a:rPr lang="zh-CN" altLang="en-US" sz="1400" dirty="0">
                <a:solidFill>
                  <a:schemeClr val="tx1"/>
                </a:solidFill>
                <a:latin typeface="微软雅黑" panose="020B0503020204020204" pitchFamily="34" charset="-122"/>
                <a:ea typeface="微软雅黑" panose="020B0503020204020204" pitchFamily="34" charset="-122"/>
              </a:rPr>
              <a:t>天。多胞胎生育的，每多生育一个婴儿增加产假</a:t>
            </a:r>
            <a:r>
              <a:rPr lang="en-US" altLang="zh-CN" sz="1400" dirty="0">
                <a:solidFill>
                  <a:schemeClr val="tx1"/>
                </a:solidFill>
                <a:latin typeface="微软雅黑" panose="020B0503020204020204" pitchFamily="34" charset="-122"/>
                <a:ea typeface="微软雅黑" panose="020B0503020204020204" pitchFamily="34" charset="-122"/>
              </a:rPr>
              <a:t>15</a:t>
            </a:r>
            <a:r>
              <a:rPr lang="zh-CN" altLang="en-US" sz="1400" dirty="0">
                <a:solidFill>
                  <a:schemeClr val="tx1"/>
                </a:solidFill>
                <a:latin typeface="微软雅黑" panose="020B0503020204020204" pitchFamily="34" charset="-122"/>
                <a:ea typeface="微软雅黑" panose="020B0503020204020204" pitchFamily="34" charset="-122"/>
              </a:rPr>
              <a:t>天</a:t>
            </a:r>
            <a:r>
              <a:rPr lang="zh-CN" altLang="en-US" sz="1400" dirty="0" smtClean="0">
                <a:solidFill>
                  <a:schemeClr val="tx1"/>
                </a:solidFill>
                <a:latin typeface="微软雅黑" panose="020B0503020204020204" pitchFamily="34" charset="-122"/>
                <a:ea typeface="微软雅黑" panose="020B0503020204020204" pitchFamily="34" charset="-122"/>
              </a:rPr>
              <a:t>。男</a:t>
            </a:r>
            <a:r>
              <a:rPr lang="zh-CN" altLang="en-US" sz="1400" dirty="0">
                <a:solidFill>
                  <a:schemeClr val="tx1"/>
                </a:solidFill>
                <a:latin typeface="微软雅黑" panose="020B0503020204020204" pitchFamily="34" charset="-122"/>
                <a:ea typeface="微软雅黑" panose="020B0503020204020204" pitchFamily="34" charset="-122"/>
              </a:rPr>
              <a:t>员工配偶产假期间，给予男员工看护假</a:t>
            </a:r>
            <a:r>
              <a:rPr lang="en-US" altLang="zh-CN" sz="1400" dirty="0" smtClean="0">
                <a:solidFill>
                  <a:schemeClr val="tx1"/>
                </a:solidFill>
                <a:latin typeface="微软雅黑" panose="020B0503020204020204" pitchFamily="34" charset="-122"/>
                <a:ea typeface="微软雅黑" panose="020B0503020204020204" pitchFamily="34" charset="-122"/>
              </a:rPr>
              <a:t>15</a:t>
            </a:r>
            <a:r>
              <a:rPr lang="zh-CN" altLang="en-US" sz="1400" dirty="0" smtClean="0">
                <a:solidFill>
                  <a:schemeClr val="tx1"/>
                </a:solidFill>
                <a:latin typeface="微软雅黑" panose="020B0503020204020204" pitchFamily="34" charset="-122"/>
                <a:ea typeface="微软雅黑" panose="020B0503020204020204" pitchFamily="34" charset="-122"/>
              </a:rPr>
              <a:t>天</a:t>
            </a:r>
            <a:r>
              <a:rPr lang="zh-CN" altLang="en-US" sz="1400" dirty="0">
                <a:solidFill>
                  <a:schemeClr val="tx1"/>
                </a:solidFill>
                <a:latin typeface="微软雅黑" panose="020B0503020204020204" pitchFamily="34" charset="-122"/>
                <a:ea typeface="微软雅黑" panose="020B0503020204020204" pitchFamily="34" charset="-122"/>
              </a:rPr>
              <a:t>。</a:t>
            </a:r>
          </a:p>
          <a:p>
            <a:pPr marL="285750" indent="-285750">
              <a:lnSpc>
                <a:spcPct val="125000"/>
              </a:lnSpc>
              <a:buFont typeface="Arial" panose="020B0604020202020204" pitchFamily="34" charset="0"/>
              <a:buChar char="•"/>
            </a:pPr>
            <a:r>
              <a:rPr lang="zh-CN" altLang="en-US" sz="1400" dirty="0">
                <a:solidFill>
                  <a:srgbClr val="FF0000"/>
                </a:solidFill>
                <a:latin typeface="微软雅黑" panose="020B0503020204020204" pitchFamily="34" charset="-122"/>
                <a:ea typeface="微软雅黑" panose="020B0503020204020204" pitchFamily="34" charset="-122"/>
              </a:rPr>
              <a:t>以上假期均须提供相应证明材料，婚假、丧假、产假、看护假应一次性连续安排，假期内遇公休假日的，均不另加假期</a:t>
            </a:r>
            <a:r>
              <a:rPr lang="zh-CN" altLang="en-US" sz="1400" dirty="0" smtClean="0">
                <a:solidFill>
                  <a:srgbClr val="FF0000"/>
                </a:solidFill>
                <a:latin typeface="微软雅黑" panose="020B0503020204020204" pitchFamily="34" charset="-122"/>
                <a:ea typeface="微软雅黑" panose="020B0503020204020204" pitchFamily="34" charset="-122"/>
              </a:rPr>
              <a:t>天数。</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400" dirty="0">
                <a:solidFill>
                  <a:schemeClr val="tx1"/>
                </a:solidFill>
                <a:latin typeface="微软雅黑" panose="020B0503020204020204" pitchFamily="34" charset="-122"/>
                <a:ea typeface="微软雅黑" panose="020B0503020204020204" pitchFamily="34" charset="-122"/>
              </a:rPr>
              <a:t>请事假者</a:t>
            </a:r>
            <a:r>
              <a:rPr lang="zh-CN" altLang="en-US" sz="1400" dirty="0" smtClean="0">
                <a:solidFill>
                  <a:schemeClr val="tx1"/>
                </a:solidFill>
                <a:latin typeface="微软雅黑" panose="020B0503020204020204" pitchFamily="34" charset="-122"/>
                <a:ea typeface="微软雅黑" panose="020B0503020204020204" pitchFamily="34" charset="-122"/>
              </a:rPr>
              <a:t>按正常工作时间工资标准</a:t>
            </a:r>
            <a:r>
              <a:rPr lang="zh-CN" altLang="en-US" sz="1400" dirty="0">
                <a:solidFill>
                  <a:srgbClr val="FF0000"/>
                </a:solidFill>
                <a:latin typeface="微软雅黑" panose="020B0503020204020204" pitchFamily="34" charset="-122"/>
                <a:ea typeface="微软雅黑" panose="020B0503020204020204" pitchFamily="34" charset="-122"/>
              </a:rPr>
              <a:t>按日计扣工资（标准工资</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当月工作日天数）</a:t>
            </a:r>
            <a:r>
              <a:rPr lang="zh-CN" altLang="en-US" sz="1400" dirty="0" smtClean="0">
                <a:solidFill>
                  <a:schemeClr val="tx1"/>
                </a:solidFill>
                <a:latin typeface="微软雅黑" panose="020B0503020204020204" pitchFamily="34" charset="-122"/>
                <a:ea typeface="微软雅黑" panose="020B0503020204020204" pitchFamily="34" charset="-122"/>
              </a:rPr>
              <a:t>，病假扣工资</a:t>
            </a:r>
            <a:r>
              <a:rPr lang="en-US" altLang="zh-CN" sz="1400" dirty="0" smtClean="0">
                <a:solidFill>
                  <a:srgbClr val="FF0000"/>
                </a:solidFill>
                <a:latin typeface="微软雅黑" panose="020B0503020204020204" pitchFamily="34" charset="-122"/>
                <a:ea typeface="微软雅黑" panose="020B0503020204020204" pitchFamily="34" charset="-122"/>
              </a:rPr>
              <a:t>30%</a:t>
            </a:r>
            <a:r>
              <a:rPr lang="zh-CN" altLang="en-US" sz="1400" dirty="0">
                <a:solidFill>
                  <a:srgbClr val="FF0000"/>
                </a:solidFill>
                <a:latin typeface="微软雅黑" panose="020B0503020204020204" pitchFamily="34" charset="-122"/>
                <a:ea typeface="微软雅黑" panose="020B0503020204020204" pitchFamily="34" charset="-122"/>
              </a:rPr>
              <a:t> （标准工资</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当月工作日</a:t>
            </a:r>
            <a:r>
              <a:rPr lang="zh-CN" altLang="en-US" sz="1400" dirty="0" smtClean="0">
                <a:solidFill>
                  <a:srgbClr val="FF0000"/>
                </a:solidFill>
                <a:latin typeface="微软雅黑" panose="020B0503020204020204" pitchFamily="34" charset="-122"/>
                <a:ea typeface="微软雅黑" panose="020B0503020204020204" pitchFamily="34" charset="-122"/>
              </a:rPr>
              <a:t>天数*</a:t>
            </a:r>
            <a:r>
              <a:rPr lang="en-US" altLang="zh-CN" sz="1400" dirty="0" smtClean="0">
                <a:solidFill>
                  <a:srgbClr val="FF0000"/>
                </a:solidFill>
                <a:latin typeface="微软雅黑" panose="020B0503020204020204" pitchFamily="34" charset="-122"/>
                <a:ea typeface="微软雅黑" panose="020B0503020204020204" pitchFamily="34" charset="-122"/>
              </a:rPr>
              <a:t>30%</a:t>
            </a:r>
            <a:r>
              <a:rPr lang="zh-CN" altLang="en-US" sz="1400" dirty="0" smtClean="0">
                <a:solidFill>
                  <a:srgbClr val="FF0000"/>
                </a:solidFill>
                <a:latin typeface="微软雅黑" panose="020B0503020204020204" pitchFamily="34" charset="-122"/>
                <a:ea typeface="微软雅黑" panose="020B0503020204020204" pitchFamily="34" charset="-122"/>
              </a:rPr>
              <a:t>）</a:t>
            </a:r>
            <a:r>
              <a:rPr lang="zh-CN" altLang="en-US" sz="1400" dirty="0" smtClean="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休病假时长超过劳动法规规定的医疗期的，不计发任何</a:t>
            </a:r>
            <a:r>
              <a:rPr lang="zh-CN" altLang="en-US" sz="1400" dirty="0" smtClean="0">
                <a:solidFill>
                  <a:schemeClr val="tx1"/>
                </a:solidFill>
                <a:latin typeface="微软雅黑" panose="020B0503020204020204" pitchFamily="34" charset="-122"/>
                <a:ea typeface="微软雅黑" panose="020B0503020204020204" pitchFamily="34" charset="-122"/>
              </a:rPr>
              <a:t>工资。</a:t>
            </a: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400" dirty="0">
                <a:solidFill>
                  <a:schemeClr val="tx1"/>
                </a:solidFill>
                <a:latin typeface="微软雅黑" panose="020B0503020204020204" pitchFamily="34" charset="-122"/>
                <a:ea typeface="微软雅黑" panose="020B0503020204020204" pitchFamily="34" charset="-122"/>
              </a:rPr>
              <a:t>因公负伤休假者，在医疗期间的待遇按</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广东省工伤保险条例</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smtClean="0">
                <a:solidFill>
                  <a:schemeClr val="tx1"/>
                </a:solidFill>
                <a:latin typeface="微软雅黑" panose="020B0503020204020204" pitchFamily="34" charset="-122"/>
                <a:ea typeface="微软雅黑" panose="020B0503020204020204" pitchFamily="34" charset="-122"/>
              </a:rPr>
              <a:t>办理。</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403648" y="1268760"/>
            <a:ext cx="7416824" cy="645228"/>
          </a:xfrm>
          <a:prstGeom prst="rect">
            <a:avLst/>
          </a:prstGeom>
          <a:solidFill>
            <a:srgbClr val="4BACC6"/>
          </a:solidFill>
        </p:spPr>
        <p:style>
          <a:lnRef idx="1">
            <a:schemeClr val="accent5"/>
          </a:lnRef>
          <a:fillRef idx="3">
            <a:schemeClr val="accent5"/>
          </a:fillRef>
          <a:effectRef idx="2">
            <a:schemeClr val="accent5"/>
          </a:effectRef>
          <a:fontRef idx="minor">
            <a:schemeClr val="lt1"/>
          </a:fontRef>
        </p:style>
        <p:txBody>
          <a:bodyPr vert="horz" wrap="none" rtlCol="0" anchor="ctr">
            <a:noAutofit/>
          </a:bodyPr>
          <a:lstStyle/>
          <a:p>
            <a:pPr algn="dist">
              <a:lnSpc>
                <a:spcPct val="150000"/>
              </a:lnSpc>
            </a:pPr>
            <a:r>
              <a:rPr lang="zh-CN" altLang="en-US" sz="2800" dirty="0">
                <a:latin typeface="微软雅黑" panose="020B0503020204020204" pitchFamily="34" charset="-122"/>
                <a:ea typeface="微软雅黑" panose="020B0503020204020204" pitchFamily="34" charset="-122"/>
              </a:rPr>
              <a:t>请假、休假、加班管理</a:t>
            </a:r>
          </a:p>
        </p:txBody>
      </p:sp>
      <p:sp>
        <p:nvSpPr>
          <p:cNvPr id="16" name="矩形 15"/>
          <p:cNvSpPr/>
          <p:nvPr/>
        </p:nvSpPr>
        <p:spPr>
          <a:xfrm>
            <a:off x="1403648" y="2130011"/>
            <a:ext cx="7416824" cy="4708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25000"/>
              </a:lnSpc>
              <a:buFont typeface="Arial" panose="020B0604020202020204" pitchFamily="34" charset="0"/>
              <a:buChar char="•"/>
            </a:pPr>
            <a:r>
              <a:rPr lang="zh-CN" altLang="en-US" sz="2000" dirty="0" smtClean="0">
                <a:solidFill>
                  <a:schemeClr val="tx1"/>
                </a:solidFill>
                <a:latin typeface="微软雅黑" panose="020B0503020204020204" pitchFamily="34" charset="-122"/>
                <a:ea typeface="微软雅黑" panose="020B0503020204020204" pitchFamily="34" charset="-122"/>
              </a:rPr>
              <a:t>事假、病假示例说明：</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000" dirty="0">
              <a:solidFill>
                <a:schemeClr val="tx1"/>
              </a:solidFill>
              <a:latin typeface="微软雅黑" panose="020B0503020204020204" pitchFamily="34" charset="-122"/>
              <a:ea typeface="微软雅黑" panose="020B0503020204020204" pitchFamily="34" charset="-122"/>
            </a:endParaRPr>
          </a:p>
          <a:p>
            <a:pPr lvl="1">
              <a:lnSpc>
                <a:spcPct val="125000"/>
              </a:lnSpc>
            </a:pPr>
            <a:r>
              <a:rPr lang="zh-CN" altLang="en-US" sz="2000" dirty="0" smtClean="0">
                <a:solidFill>
                  <a:schemeClr val="tx1"/>
                </a:solidFill>
                <a:latin typeface="微软雅黑" panose="020B0503020204020204" pitchFamily="34" charset="-122"/>
                <a:ea typeface="微软雅黑" panose="020B0503020204020204" pitchFamily="34" charset="-122"/>
              </a:rPr>
              <a:t>小明标准工资是</a:t>
            </a:r>
            <a:r>
              <a:rPr lang="en-US" altLang="zh-CN" sz="2000" dirty="0" smtClean="0">
                <a:solidFill>
                  <a:schemeClr val="tx1"/>
                </a:solidFill>
                <a:latin typeface="微软雅黑" panose="020B0503020204020204" pitchFamily="34" charset="-122"/>
                <a:ea typeface="微软雅黑" panose="020B0503020204020204" pitchFamily="34" charset="-122"/>
              </a:rPr>
              <a:t>2100</a:t>
            </a:r>
            <a:r>
              <a:rPr lang="zh-CN" altLang="en-US" sz="2000" dirty="0" smtClean="0">
                <a:solidFill>
                  <a:schemeClr val="tx1"/>
                </a:solidFill>
                <a:latin typeface="微软雅黑" panose="020B0503020204020204" pitchFamily="34" charset="-122"/>
                <a:ea typeface="微软雅黑" panose="020B0503020204020204" pitchFamily="34" charset="-122"/>
              </a:rPr>
              <a:t>元，</a:t>
            </a:r>
            <a:r>
              <a:rPr lang="en-US" altLang="zh-CN" sz="2000" dirty="0" smtClean="0">
                <a:solidFill>
                  <a:schemeClr val="tx1"/>
                </a:solidFill>
                <a:latin typeface="微软雅黑" panose="020B0503020204020204" pitchFamily="34" charset="-122"/>
                <a:ea typeface="微软雅黑" panose="020B0503020204020204" pitchFamily="34" charset="-122"/>
              </a:rPr>
              <a:t>5</a:t>
            </a:r>
            <a:r>
              <a:rPr lang="zh-CN" altLang="en-US" sz="2000" dirty="0" smtClean="0">
                <a:solidFill>
                  <a:schemeClr val="tx1"/>
                </a:solidFill>
                <a:latin typeface="微软雅黑" panose="020B0503020204020204" pitchFamily="34" charset="-122"/>
                <a:ea typeface="微软雅黑" panose="020B0503020204020204" pitchFamily="34" charset="-122"/>
              </a:rPr>
              <a:t>月请了</a:t>
            </a:r>
            <a:r>
              <a:rPr lang="zh-CN" altLang="en-US" sz="2000" dirty="0">
                <a:solidFill>
                  <a:schemeClr val="tx1"/>
                </a:solidFill>
                <a:latin typeface="微软雅黑" panose="020B0503020204020204" pitchFamily="34" charset="-122"/>
                <a:ea typeface="微软雅黑" panose="020B0503020204020204" pitchFamily="34" charset="-122"/>
              </a:rPr>
              <a:t>事</a:t>
            </a:r>
            <a:r>
              <a:rPr lang="zh-CN" altLang="en-US" sz="2000" dirty="0" smtClean="0">
                <a:solidFill>
                  <a:schemeClr val="tx1"/>
                </a:solidFill>
                <a:latin typeface="微软雅黑" panose="020B0503020204020204" pitchFamily="34" charset="-122"/>
                <a:ea typeface="微软雅黑" panose="020B0503020204020204" pitchFamily="34" charset="-122"/>
              </a:rPr>
              <a:t>假</a:t>
            </a:r>
            <a:r>
              <a:rPr lang="en-US" altLang="zh-CN" sz="2000" dirty="0" smtClean="0">
                <a:solidFill>
                  <a:schemeClr val="tx1"/>
                </a:solidFill>
                <a:latin typeface="微软雅黑" panose="020B0503020204020204" pitchFamily="34" charset="-122"/>
                <a:ea typeface="微软雅黑" panose="020B0503020204020204" pitchFamily="34" charset="-122"/>
              </a:rPr>
              <a:t>1</a:t>
            </a:r>
            <a:r>
              <a:rPr lang="zh-CN" altLang="en-US" sz="2000" dirty="0" smtClean="0">
                <a:solidFill>
                  <a:schemeClr val="tx1"/>
                </a:solidFill>
                <a:latin typeface="微软雅黑" panose="020B0503020204020204" pitchFamily="34" charset="-122"/>
                <a:ea typeface="微软雅黑" panose="020B0503020204020204" pitchFamily="34" charset="-122"/>
              </a:rPr>
              <a:t>天，病假</a:t>
            </a:r>
            <a:r>
              <a:rPr lang="en-US" altLang="zh-CN" sz="2000" dirty="0" smtClean="0">
                <a:solidFill>
                  <a:schemeClr val="tx1"/>
                </a:solidFill>
                <a:latin typeface="微软雅黑" panose="020B0503020204020204" pitchFamily="34" charset="-122"/>
                <a:ea typeface="微软雅黑" panose="020B0503020204020204" pitchFamily="34" charset="-122"/>
              </a:rPr>
              <a:t>1</a:t>
            </a:r>
            <a:r>
              <a:rPr lang="zh-CN" altLang="en-US" sz="2000" dirty="0" smtClean="0">
                <a:solidFill>
                  <a:schemeClr val="tx1"/>
                </a:solidFill>
                <a:latin typeface="微软雅黑" panose="020B0503020204020204" pitchFamily="34" charset="-122"/>
                <a:ea typeface="微软雅黑" panose="020B0503020204020204" pitchFamily="34" charset="-122"/>
              </a:rPr>
              <a:t>天，请问小明</a:t>
            </a:r>
            <a:r>
              <a:rPr lang="en-US" altLang="zh-CN" sz="2000" dirty="0" smtClean="0">
                <a:solidFill>
                  <a:schemeClr val="tx1"/>
                </a:solidFill>
                <a:latin typeface="微软雅黑" panose="020B0503020204020204" pitchFamily="34" charset="-122"/>
                <a:ea typeface="微软雅黑" panose="020B0503020204020204" pitchFamily="34" charset="-122"/>
              </a:rPr>
              <a:t>5</a:t>
            </a:r>
            <a:r>
              <a:rPr lang="zh-CN" altLang="en-US" sz="2000" dirty="0" smtClean="0">
                <a:solidFill>
                  <a:schemeClr val="tx1"/>
                </a:solidFill>
                <a:latin typeface="微软雅黑" panose="020B0503020204020204" pitchFamily="34" charset="-122"/>
                <a:ea typeface="微软雅黑" panose="020B0503020204020204" pitchFamily="34" charset="-122"/>
              </a:rPr>
              <a:t>月因请假扣工资多少？</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lvl="1">
              <a:lnSpc>
                <a:spcPct val="125000"/>
              </a:lnSpc>
            </a:pPr>
            <a:endParaRPr lang="en-US" altLang="zh-CN" sz="2000" dirty="0" smtClean="0">
              <a:solidFill>
                <a:schemeClr val="tx1"/>
              </a:solidFill>
              <a:latin typeface="微软雅黑" panose="020B0503020204020204" pitchFamily="34" charset="-122"/>
              <a:ea typeface="微软雅黑" panose="020B0503020204020204" pitchFamily="34" charset="-122"/>
            </a:endParaRPr>
          </a:p>
          <a:p>
            <a:pPr lvl="1">
              <a:lnSpc>
                <a:spcPct val="125000"/>
              </a:lnSpc>
            </a:pPr>
            <a:endParaRPr lang="en-US" altLang="zh-CN" sz="2000" dirty="0">
              <a:solidFill>
                <a:schemeClr val="tx1"/>
              </a:solidFill>
              <a:latin typeface="微软雅黑" panose="020B0503020204020204" pitchFamily="34" charset="-122"/>
              <a:ea typeface="微软雅黑" panose="020B0503020204020204" pitchFamily="34" charset="-122"/>
            </a:endParaRPr>
          </a:p>
          <a:p>
            <a:pPr lvl="1">
              <a:lnSpc>
                <a:spcPct val="125000"/>
              </a:lnSpc>
            </a:pPr>
            <a:endParaRPr lang="en-US" altLang="zh-CN" sz="2000" dirty="0" smtClean="0">
              <a:solidFill>
                <a:schemeClr val="tx1"/>
              </a:solidFill>
              <a:latin typeface="微软雅黑" panose="020B0503020204020204" pitchFamily="34" charset="-122"/>
              <a:ea typeface="微软雅黑" panose="020B0503020204020204" pitchFamily="34" charset="-122"/>
            </a:endParaRPr>
          </a:p>
          <a:p>
            <a:pPr lvl="1">
              <a:lnSpc>
                <a:spcPct val="125000"/>
              </a:lnSpc>
            </a:pPr>
            <a:endParaRPr lang="en-US" altLang="zh-CN" sz="2000" dirty="0">
              <a:solidFill>
                <a:schemeClr val="tx1"/>
              </a:solidFill>
              <a:latin typeface="微软雅黑" panose="020B0503020204020204" pitchFamily="34" charset="-122"/>
              <a:ea typeface="微软雅黑" panose="020B0503020204020204" pitchFamily="34" charset="-122"/>
            </a:endParaRPr>
          </a:p>
          <a:p>
            <a:pPr lvl="1">
              <a:lnSpc>
                <a:spcPct val="125000"/>
              </a:lnSpc>
            </a:pPr>
            <a:endParaRPr lang="en-US" altLang="zh-CN" sz="2000" dirty="0" smtClean="0">
              <a:solidFill>
                <a:schemeClr val="tx1"/>
              </a:solidFill>
              <a:latin typeface="微软雅黑" panose="020B0503020204020204" pitchFamily="34" charset="-122"/>
              <a:ea typeface="微软雅黑" panose="020B0503020204020204" pitchFamily="34" charset="-122"/>
            </a:endParaRPr>
          </a:p>
          <a:p>
            <a:pPr lvl="1">
              <a:lnSpc>
                <a:spcPct val="125000"/>
              </a:lnSpc>
            </a:pPr>
            <a:endParaRPr lang="en-US" altLang="zh-CN" sz="2000" dirty="0" smtClean="0">
              <a:solidFill>
                <a:schemeClr val="tx1"/>
              </a:solidFill>
              <a:latin typeface="微软雅黑" panose="020B0503020204020204" pitchFamily="34" charset="-122"/>
              <a:ea typeface="微软雅黑" panose="020B0503020204020204" pitchFamily="34" charset="-122"/>
            </a:endParaRPr>
          </a:p>
          <a:p>
            <a:pPr lvl="1">
              <a:lnSpc>
                <a:spcPct val="125000"/>
              </a:lnSpc>
            </a:pP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1691680" y="3861048"/>
            <a:ext cx="6624736" cy="240065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marL="266700" lvl="1">
              <a:lnSpc>
                <a:spcPct val="125000"/>
              </a:lnSpc>
            </a:pPr>
            <a:r>
              <a:rPr lang="en-US" altLang="zh-CN" sz="2000" dirty="0">
                <a:solidFill>
                  <a:srgbClr val="0070C0"/>
                </a:solidFill>
                <a:latin typeface="微软雅黑" panose="020B0503020204020204" pitchFamily="34" charset="-122"/>
                <a:ea typeface="微软雅黑" panose="020B0503020204020204" pitchFamily="34" charset="-122"/>
              </a:rPr>
              <a:t>5</a:t>
            </a:r>
            <a:r>
              <a:rPr lang="zh-CN" altLang="en-US" sz="2000" dirty="0">
                <a:solidFill>
                  <a:srgbClr val="0070C0"/>
                </a:solidFill>
                <a:latin typeface="微软雅黑" panose="020B0503020204020204" pitchFamily="34" charset="-122"/>
                <a:ea typeface="微软雅黑" panose="020B0503020204020204" pitchFamily="34" charset="-122"/>
              </a:rPr>
              <a:t>月的工作日天数是 </a:t>
            </a:r>
            <a:r>
              <a:rPr lang="en-US" altLang="zh-CN" sz="2000" dirty="0" smtClean="0">
                <a:solidFill>
                  <a:srgbClr val="0070C0"/>
                </a:solidFill>
                <a:latin typeface="微软雅黑" panose="020B0503020204020204" pitchFamily="34" charset="-122"/>
                <a:ea typeface="微软雅黑" panose="020B0503020204020204" pitchFamily="34" charset="-122"/>
              </a:rPr>
              <a:t>21</a:t>
            </a:r>
          </a:p>
          <a:p>
            <a:pPr marL="266700" lvl="1">
              <a:lnSpc>
                <a:spcPct val="125000"/>
              </a:lnSpc>
            </a:pPr>
            <a:r>
              <a:rPr lang="zh-CN" altLang="en-US" sz="2000" dirty="0" smtClean="0">
                <a:solidFill>
                  <a:srgbClr val="0070C0"/>
                </a:solidFill>
                <a:latin typeface="微软雅黑" panose="020B0503020204020204" pitchFamily="34" charset="-122"/>
                <a:ea typeface="微软雅黑" panose="020B0503020204020204" pitchFamily="34" charset="-122"/>
              </a:rPr>
              <a:t>事假</a:t>
            </a:r>
            <a:r>
              <a:rPr lang="zh-CN" altLang="en-US" sz="2000" dirty="0">
                <a:solidFill>
                  <a:srgbClr val="0070C0"/>
                </a:solidFill>
                <a:latin typeface="微软雅黑" panose="020B0503020204020204" pitchFamily="34" charset="-122"/>
                <a:ea typeface="微软雅黑" panose="020B0503020204020204" pitchFamily="34" charset="-122"/>
              </a:rPr>
              <a:t>扣工资 </a:t>
            </a:r>
            <a:r>
              <a:rPr lang="en-US" altLang="zh-CN" sz="2000" dirty="0">
                <a:solidFill>
                  <a:srgbClr val="0070C0"/>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 </a:t>
            </a:r>
            <a:r>
              <a:rPr lang="en-US" altLang="zh-CN" sz="2000" dirty="0">
                <a:solidFill>
                  <a:srgbClr val="0070C0"/>
                </a:solidFill>
                <a:latin typeface="微软雅黑" panose="020B0503020204020204" pitchFamily="34" charset="-122"/>
                <a:ea typeface="微软雅黑" panose="020B0503020204020204" pitchFamily="34" charset="-122"/>
              </a:rPr>
              <a:t>2100/21*1 = </a:t>
            </a:r>
            <a:r>
              <a:rPr lang="en-US" altLang="zh-CN" sz="2000" dirty="0" smtClean="0">
                <a:solidFill>
                  <a:srgbClr val="0070C0"/>
                </a:solidFill>
                <a:latin typeface="微软雅黑" panose="020B0503020204020204" pitchFamily="34" charset="-122"/>
                <a:ea typeface="微软雅黑" panose="020B0503020204020204" pitchFamily="34" charset="-122"/>
              </a:rPr>
              <a:t>100</a:t>
            </a:r>
          </a:p>
          <a:p>
            <a:pPr marL="266700" lvl="1">
              <a:lnSpc>
                <a:spcPct val="125000"/>
              </a:lnSpc>
            </a:pPr>
            <a:r>
              <a:rPr lang="zh-CN" altLang="en-US" sz="2000" dirty="0" smtClean="0">
                <a:solidFill>
                  <a:srgbClr val="0070C0"/>
                </a:solidFill>
                <a:latin typeface="微软雅黑" panose="020B0503020204020204" pitchFamily="34" charset="-122"/>
                <a:ea typeface="微软雅黑" panose="020B0503020204020204" pitchFamily="34" charset="-122"/>
              </a:rPr>
              <a:t>病假</a:t>
            </a:r>
            <a:r>
              <a:rPr lang="zh-CN" altLang="en-US" sz="2000" dirty="0">
                <a:solidFill>
                  <a:srgbClr val="0070C0"/>
                </a:solidFill>
                <a:latin typeface="微软雅黑" panose="020B0503020204020204" pitchFamily="34" charset="-122"/>
                <a:ea typeface="微软雅黑" panose="020B0503020204020204" pitchFamily="34" charset="-122"/>
              </a:rPr>
              <a:t>扣工资 </a:t>
            </a:r>
            <a:r>
              <a:rPr lang="en-US" altLang="zh-CN" sz="2000" dirty="0">
                <a:solidFill>
                  <a:srgbClr val="0070C0"/>
                </a:solidFill>
                <a:latin typeface="微软雅黑" panose="020B0503020204020204" pitchFamily="34" charset="-122"/>
                <a:ea typeface="微软雅黑" panose="020B0503020204020204" pitchFamily="34" charset="-122"/>
              </a:rPr>
              <a:t>= 2100/21</a:t>
            </a:r>
            <a:r>
              <a:rPr lang="zh-CN" altLang="en-US" sz="2000" dirty="0">
                <a:solidFill>
                  <a:srgbClr val="0070C0"/>
                </a:solidFill>
                <a:latin typeface="微软雅黑" panose="020B0503020204020204" pitchFamily="34" charset="-122"/>
                <a:ea typeface="微软雅黑" panose="020B0503020204020204" pitchFamily="34" charset="-122"/>
              </a:rPr>
              <a:t>*</a:t>
            </a:r>
            <a:r>
              <a:rPr lang="en-US" altLang="zh-CN" sz="2000" dirty="0">
                <a:solidFill>
                  <a:srgbClr val="0070C0"/>
                </a:solidFill>
                <a:latin typeface="微软雅黑" panose="020B0503020204020204" pitchFamily="34" charset="-122"/>
                <a:ea typeface="微软雅黑" panose="020B0503020204020204" pitchFamily="34" charset="-122"/>
              </a:rPr>
              <a:t>30% = </a:t>
            </a:r>
            <a:r>
              <a:rPr lang="en-US" altLang="zh-CN" sz="2000" dirty="0" smtClean="0">
                <a:solidFill>
                  <a:srgbClr val="0070C0"/>
                </a:solidFill>
                <a:latin typeface="微软雅黑" panose="020B0503020204020204" pitchFamily="34" charset="-122"/>
                <a:ea typeface="微软雅黑" panose="020B0503020204020204" pitchFamily="34" charset="-122"/>
              </a:rPr>
              <a:t>30</a:t>
            </a:r>
          </a:p>
          <a:p>
            <a:pPr marL="266700" lvl="1">
              <a:lnSpc>
                <a:spcPct val="125000"/>
              </a:lnSpc>
            </a:pPr>
            <a:r>
              <a:rPr lang="zh-CN" altLang="en-US" sz="2000" dirty="0" smtClean="0">
                <a:solidFill>
                  <a:srgbClr val="0070C0"/>
                </a:solidFill>
                <a:latin typeface="微软雅黑" panose="020B0503020204020204" pitchFamily="34" charset="-122"/>
                <a:ea typeface="微软雅黑" panose="020B0503020204020204" pitchFamily="34" charset="-122"/>
              </a:rPr>
              <a:t>请假</a:t>
            </a:r>
            <a:r>
              <a:rPr lang="zh-CN" altLang="en-US" sz="2000" dirty="0">
                <a:solidFill>
                  <a:srgbClr val="0070C0"/>
                </a:solidFill>
                <a:latin typeface="微软雅黑" panose="020B0503020204020204" pitchFamily="34" charset="-122"/>
                <a:ea typeface="微软雅黑" panose="020B0503020204020204" pitchFamily="34" charset="-122"/>
              </a:rPr>
              <a:t>扣工资 </a:t>
            </a:r>
            <a:r>
              <a:rPr lang="en-US" altLang="zh-CN" sz="2000" dirty="0">
                <a:solidFill>
                  <a:srgbClr val="0070C0"/>
                </a:solidFill>
                <a:latin typeface="微软雅黑" panose="020B0503020204020204" pitchFamily="34" charset="-122"/>
                <a:ea typeface="微软雅黑" panose="020B0503020204020204" pitchFamily="34" charset="-122"/>
              </a:rPr>
              <a:t>= 100 +30 = </a:t>
            </a:r>
            <a:r>
              <a:rPr lang="en-US" altLang="zh-CN" sz="2000" dirty="0" smtClean="0">
                <a:solidFill>
                  <a:srgbClr val="0070C0"/>
                </a:solidFill>
                <a:latin typeface="微软雅黑" panose="020B0503020204020204" pitchFamily="34" charset="-122"/>
                <a:ea typeface="微软雅黑" panose="020B0503020204020204" pitchFamily="34" charset="-122"/>
              </a:rPr>
              <a:t>130</a:t>
            </a:r>
          </a:p>
          <a:p>
            <a:pPr lvl="1">
              <a:lnSpc>
                <a:spcPct val="125000"/>
              </a:lnSpc>
            </a:pP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2094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512" y="155789"/>
            <a:ext cx="1080120" cy="1041259"/>
          </a:xfrm>
          <a:prstGeom prst="rect">
            <a:avLst/>
          </a:prstGeom>
        </p:spPr>
      </p:pic>
      <p:sp>
        <p:nvSpPr>
          <p:cNvPr id="5" name="文本框 4"/>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人事管理制度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403648" y="2213943"/>
            <a:ext cx="7416824" cy="461664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sz="1400" dirty="0" smtClean="0">
                <a:solidFill>
                  <a:srgbClr val="0000FF"/>
                </a:solidFill>
                <a:latin typeface="微软雅黑" panose="020B0503020204020204" pitchFamily="34" charset="-122"/>
                <a:ea typeface="微软雅黑" panose="020B0503020204020204" pitchFamily="34" charset="-122"/>
              </a:rPr>
              <a:t>年假</a:t>
            </a:r>
            <a:r>
              <a:rPr lang="zh-CN" altLang="en-US" sz="1400" dirty="0" smtClean="0">
                <a:solidFill>
                  <a:schemeClr val="tx1"/>
                </a:solidFill>
                <a:latin typeface="微软雅黑" panose="020B0503020204020204" pitchFamily="34" charset="-122"/>
                <a:ea typeface="微软雅黑" panose="020B0503020204020204" pitchFamily="34" charset="-122"/>
              </a:rPr>
              <a:t>：公司年休假的计算周期为每年</a:t>
            </a:r>
            <a:r>
              <a:rPr lang="en-US" altLang="zh-CN" sz="1400" dirty="0" smtClean="0">
                <a:solidFill>
                  <a:schemeClr val="tx1"/>
                </a:solidFill>
                <a:latin typeface="微软雅黑" panose="020B0503020204020204" pitchFamily="34" charset="-122"/>
                <a:ea typeface="微软雅黑" panose="020B0503020204020204" pitchFamily="34" charset="-122"/>
              </a:rPr>
              <a:t>1</a:t>
            </a:r>
            <a:r>
              <a:rPr lang="zh-CN" altLang="en-US" sz="1400" dirty="0" smtClean="0">
                <a:solidFill>
                  <a:schemeClr val="tx1"/>
                </a:solidFill>
                <a:latin typeface="微软雅黑" panose="020B0503020204020204" pitchFamily="34" charset="-122"/>
                <a:ea typeface="微软雅黑" panose="020B0503020204020204" pitchFamily="34" charset="-122"/>
              </a:rPr>
              <a:t>月</a:t>
            </a:r>
            <a:r>
              <a:rPr lang="en-US" altLang="zh-CN" sz="1400" dirty="0" smtClean="0">
                <a:solidFill>
                  <a:schemeClr val="tx1"/>
                </a:solidFill>
                <a:latin typeface="微软雅黑" panose="020B0503020204020204" pitchFamily="34" charset="-122"/>
                <a:ea typeface="微软雅黑" panose="020B0503020204020204" pitchFamily="34" charset="-122"/>
              </a:rPr>
              <a:t>1</a:t>
            </a:r>
            <a:r>
              <a:rPr lang="zh-CN" altLang="en-US" sz="1400" dirty="0" smtClean="0">
                <a:solidFill>
                  <a:schemeClr val="tx1"/>
                </a:solidFill>
                <a:latin typeface="微软雅黑" panose="020B0503020204020204" pitchFamily="34" charset="-122"/>
                <a:ea typeface="微软雅黑" panose="020B0503020204020204" pitchFamily="34" charset="-122"/>
              </a:rPr>
              <a:t>日至</a:t>
            </a:r>
            <a:r>
              <a:rPr lang="en-US" altLang="zh-CN" sz="1400" dirty="0" smtClean="0">
                <a:solidFill>
                  <a:schemeClr val="tx1"/>
                </a:solidFill>
                <a:latin typeface="微软雅黑" panose="020B0503020204020204" pitchFamily="34" charset="-122"/>
                <a:ea typeface="微软雅黑" panose="020B0503020204020204" pitchFamily="34" charset="-122"/>
              </a:rPr>
              <a:t>12</a:t>
            </a:r>
            <a:r>
              <a:rPr lang="zh-CN" altLang="en-US" sz="1400" dirty="0" smtClean="0">
                <a:solidFill>
                  <a:schemeClr val="tx1"/>
                </a:solidFill>
                <a:latin typeface="微软雅黑" panose="020B0503020204020204" pitchFamily="34" charset="-122"/>
                <a:ea typeface="微软雅黑" panose="020B0503020204020204" pitchFamily="34" charset="-122"/>
              </a:rPr>
              <a:t>月</a:t>
            </a:r>
            <a:r>
              <a:rPr lang="en-US" altLang="zh-CN" sz="1400" dirty="0" smtClean="0">
                <a:solidFill>
                  <a:schemeClr val="tx1"/>
                </a:solidFill>
                <a:latin typeface="微软雅黑" panose="020B0503020204020204" pitchFamily="34" charset="-122"/>
                <a:ea typeface="微软雅黑" panose="020B0503020204020204" pitchFamily="34" charset="-122"/>
              </a:rPr>
              <a:t>31</a:t>
            </a:r>
            <a:r>
              <a:rPr lang="zh-CN" altLang="en-US" sz="1400" dirty="0" smtClean="0">
                <a:solidFill>
                  <a:schemeClr val="tx1"/>
                </a:solidFill>
                <a:latin typeface="微软雅黑" panose="020B0503020204020204" pitchFamily="34" charset="-122"/>
                <a:ea typeface="微软雅黑" panose="020B0503020204020204" pitchFamily="34" charset="-122"/>
              </a:rPr>
              <a:t>日，根据年限可享受年假天数如下</a:t>
            </a: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rgbClr val="FF0000"/>
                </a:solidFill>
                <a:latin typeface="微软雅黑" panose="020B0503020204020204" pitchFamily="34" charset="-122"/>
                <a:ea typeface="微软雅黑" panose="020B0503020204020204" pitchFamily="34" charset="-122"/>
              </a:rPr>
              <a:t>年假不可预支，公司统一安排除外，如春节。</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rgbClr val="0000FF"/>
                </a:solidFill>
                <a:latin typeface="微软雅黑" panose="020B0503020204020204" pitchFamily="34" charset="-122"/>
                <a:ea typeface="微软雅黑" panose="020B0503020204020204" pitchFamily="34" charset="-122"/>
              </a:rPr>
              <a:t>例如：小明</a:t>
            </a:r>
            <a:r>
              <a:rPr lang="en-US" altLang="zh-CN" sz="1400" dirty="0" smtClean="0">
                <a:solidFill>
                  <a:srgbClr val="0000FF"/>
                </a:solidFill>
                <a:latin typeface="微软雅黑" panose="020B0503020204020204" pitchFamily="34" charset="-122"/>
                <a:ea typeface="微软雅黑" panose="020B0503020204020204" pitchFamily="34" charset="-122"/>
              </a:rPr>
              <a:t>2013</a:t>
            </a:r>
            <a:r>
              <a:rPr lang="zh-CN" altLang="en-US" sz="1400" dirty="0" smtClean="0">
                <a:solidFill>
                  <a:srgbClr val="0000FF"/>
                </a:solidFill>
                <a:latin typeface="微软雅黑" panose="020B0503020204020204" pitchFamily="34" charset="-122"/>
                <a:ea typeface="微软雅黑" panose="020B0503020204020204" pitchFamily="34" charset="-122"/>
              </a:rPr>
              <a:t>年</a:t>
            </a:r>
            <a:r>
              <a:rPr lang="en-US" altLang="zh-CN" sz="1400" dirty="0" smtClean="0">
                <a:solidFill>
                  <a:srgbClr val="0000FF"/>
                </a:solidFill>
                <a:latin typeface="微软雅黑" panose="020B0503020204020204" pitchFamily="34" charset="-122"/>
                <a:ea typeface="微软雅黑" panose="020B0503020204020204" pitchFamily="34" charset="-122"/>
              </a:rPr>
              <a:t>5</a:t>
            </a:r>
            <a:r>
              <a:rPr lang="zh-CN" altLang="en-US" sz="1400" dirty="0" smtClean="0">
                <a:solidFill>
                  <a:srgbClr val="0000FF"/>
                </a:solidFill>
                <a:latin typeface="微软雅黑" panose="020B0503020204020204" pitchFamily="34" charset="-122"/>
                <a:ea typeface="微软雅黑" panose="020B0503020204020204" pitchFamily="34" charset="-122"/>
              </a:rPr>
              <a:t>月</a:t>
            </a:r>
            <a:r>
              <a:rPr lang="en-US" altLang="zh-CN" sz="1400" dirty="0" smtClean="0">
                <a:solidFill>
                  <a:srgbClr val="0000FF"/>
                </a:solidFill>
                <a:latin typeface="微软雅黑" panose="020B0503020204020204" pitchFamily="34" charset="-122"/>
                <a:ea typeface="微软雅黑" panose="020B0503020204020204" pitchFamily="34" charset="-122"/>
              </a:rPr>
              <a:t>1</a:t>
            </a:r>
            <a:r>
              <a:rPr lang="zh-CN" altLang="en-US" sz="1400" dirty="0" smtClean="0">
                <a:solidFill>
                  <a:srgbClr val="0000FF"/>
                </a:solidFill>
                <a:latin typeface="微软雅黑" panose="020B0503020204020204" pitchFamily="34" charset="-122"/>
                <a:ea typeface="微软雅黑" panose="020B0503020204020204" pitchFamily="34" charset="-122"/>
              </a:rPr>
              <a:t>日入职，到</a:t>
            </a:r>
            <a:r>
              <a:rPr lang="en-US" altLang="zh-CN" sz="1400" dirty="0" smtClean="0">
                <a:solidFill>
                  <a:srgbClr val="0000FF"/>
                </a:solidFill>
                <a:latin typeface="微软雅黑" panose="020B0503020204020204" pitchFamily="34" charset="-122"/>
                <a:ea typeface="微软雅黑" panose="020B0503020204020204" pitchFamily="34" charset="-122"/>
              </a:rPr>
              <a:t>2014</a:t>
            </a:r>
            <a:r>
              <a:rPr lang="zh-CN" altLang="en-US" sz="1400" dirty="0" smtClean="0">
                <a:solidFill>
                  <a:srgbClr val="0000FF"/>
                </a:solidFill>
                <a:latin typeface="微软雅黑" panose="020B0503020204020204" pitchFamily="34" charset="-122"/>
                <a:ea typeface="微软雅黑" panose="020B0503020204020204" pitchFamily="34" charset="-122"/>
              </a:rPr>
              <a:t>年</a:t>
            </a:r>
            <a:r>
              <a:rPr lang="en-US" altLang="zh-CN" sz="1400" dirty="0" smtClean="0">
                <a:solidFill>
                  <a:srgbClr val="0000FF"/>
                </a:solidFill>
                <a:latin typeface="微软雅黑" panose="020B0503020204020204" pitchFamily="34" charset="-122"/>
                <a:ea typeface="微软雅黑" panose="020B0503020204020204" pitchFamily="34" charset="-122"/>
              </a:rPr>
              <a:t>12</a:t>
            </a:r>
            <a:r>
              <a:rPr lang="zh-CN" altLang="en-US" sz="1400" dirty="0" smtClean="0">
                <a:solidFill>
                  <a:srgbClr val="0000FF"/>
                </a:solidFill>
                <a:latin typeface="微软雅黑" panose="020B0503020204020204" pitchFamily="34" charset="-122"/>
                <a:ea typeface="微软雅黑" panose="020B0503020204020204" pitchFamily="34" charset="-122"/>
              </a:rPr>
              <a:t>曰</a:t>
            </a:r>
            <a:r>
              <a:rPr lang="en-US" altLang="zh-CN" sz="1400" dirty="0" smtClean="0">
                <a:solidFill>
                  <a:srgbClr val="0000FF"/>
                </a:solidFill>
                <a:latin typeface="微软雅黑" panose="020B0503020204020204" pitchFamily="34" charset="-122"/>
                <a:ea typeface="微软雅黑" panose="020B0503020204020204" pitchFamily="34" charset="-122"/>
              </a:rPr>
              <a:t>31</a:t>
            </a:r>
            <a:r>
              <a:rPr lang="zh-CN" altLang="en-US" sz="1400" dirty="0" smtClean="0">
                <a:solidFill>
                  <a:srgbClr val="0000FF"/>
                </a:solidFill>
                <a:latin typeface="微软雅黑" panose="020B0503020204020204" pitchFamily="34" charset="-122"/>
                <a:ea typeface="微软雅黑" panose="020B0503020204020204" pitchFamily="34" charset="-122"/>
              </a:rPr>
              <a:t>日，小明在公司服务</a:t>
            </a:r>
            <a:r>
              <a:rPr lang="en-US" altLang="zh-CN" sz="1400" dirty="0" smtClean="0">
                <a:solidFill>
                  <a:srgbClr val="0000FF"/>
                </a:solidFill>
                <a:latin typeface="微软雅黑" panose="020B0503020204020204" pitchFamily="34" charset="-122"/>
                <a:ea typeface="微软雅黑" panose="020B0503020204020204" pitchFamily="34" charset="-122"/>
              </a:rPr>
              <a:t>1</a:t>
            </a:r>
            <a:r>
              <a:rPr lang="zh-CN" altLang="en-US" sz="1400" dirty="0" smtClean="0">
                <a:solidFill>
                  <a:srgbClr val="0000FF"/>
                </a:solidFill>
                <a:latin typeface="微软雅黑" panose="020B0503020204020204" pitchFamily="34" charset="-122"/>
                <a:ea typeface="微软雅黑" panose="020B0503020204020204" pitchFamily="34" charset="-122"/>
              </a:rPr>
              <a:t>年</a:t>
            </a:r>
            <a:r>
              <a:rPr lang="en-US" altLang="zh-CN" sz="1400" dirty="0" smtClean="0">
                <a:solidFill>
                  <a:srgbClr val="0000FF"/>
                </a:solidFill>
                <a:latin typeface="微软雅黑" panose="020B0503020204020204" pitchFamily="34" charset="-122"/>
                <a:ea typeface="微软雅黑" panose="020B0503020204020204" pitchFamily="34" charset="-122"/>
              </a:rPr>
              <a:t>8</a:t>
            </a:r>
            <a:r>
              <a:rPr lang="zh-CN" altLang="en-US" sz="1400" dirty="0">
                <a:solidFill>
                  <a:srgbClr val="0000FF"/>
                </a:solidFill>
                <a:latin typeface="微软雅黑" panose="020B0503020204020204" pitchFamily="34" charset="-122"/>
                <a:ea typeface="微软雅黑" panose="020B0503020204020204" pitchFamily="34" charset="-122"/>
              </a:rPr>
              <a:t>个</a:t>
            </a:r>
            <a:r>
              <a:rPr lang="zh-CN" altLang="en-US" sz="1400" dirty="0" smtClean="0">
                <a:solidFill>
                  <a:srgbClr val="0000FF"/>
                </a:solidFill>
                <a:latin typeface="微软雅黑" panose="020B0503020204020204" pitchFamily="34" charset="-122"/>
                <a:ea typeface="微软雅黑" panose="020B0503020204020204" pitchFamily="34" charset="-122"/>
              </a:rPr>
              <a:t>月，年休假为 </a:t>
            </a:r>
            <a:r>
              <a:rPr lang="en-US" altLang="zh-CN" sz="1400" dirty="0" smtClean="0">
                <a:solidFill>
                  <a:srgbClr val="0000FF"/>
                </a:solidFill>
                <a:latin typeface="微软雅黑" panose="020B0503020204020204" pitchFamily="34" charset="-122"/>
                <a:ea typeface="微软雅黑" panose="020B0503020204020204" pitchFamily="34" charset="-122"/>
              </a:rPr>
              <a:t>5</a:t>
            </a:r>
            <a:r>
              <a:rPr lang="zh-CN" altLang="en-US" sz="1400" dirty="0" smtClean="0">
                <a:solidFill>
                  <a:srgbClr val="0000FF"/>
                </a:solidFill>
                <a:latin typeface="微软雅黑" panose="020B0503020204020204" pitchFamily="34" charset="-122"/>
                <a:ea typeface="微软雅黑" panose="020B0503020204020204" pitchFamily="34" charset="-122"/>
              </a:rPr>
              <a:t>*（</a:t>
            </a:r>
            <a:r>
              <a:rPr lang="en-US" altLang="zh-CN" sz="1400" dirty="0" smtClean="0">
                <a:solidFill>
                  <a:srgbClr val="0000FF"/>
                </a:solidFill>
                <a:latin typeface="微软雅黑" panose="020B0503020204020204" pitchFamily="34" charset="-122"/>
                <a:ea typeface="微软雅黑" panose="020B0503020204020204" pitchFamily="34" charset="-122"/>
              </a:rPr>
              <a:t>1+8/12</a:t>
            </a:r>
            <a:r>
              <a:rPr lang="zh-CN" altLang="en-US" sz="1400" dirty="0" smtClean="0">
                <a:solidFill>
                  <a:srgbClr val="0000FF"/>
                </a:solidFill>
                <a:latin typeface="微软雅黑" panose="020B0503020204020204" pitchFamily="34" charset="-122"/>
                <a:ea typeface="微软雅黑" panose="020B0503020204020204" pitchFamily="34" charset="-122"/>
              </a:rPr>
              <a:t>）</a:t>
            </a:r>
            <a:r>
              <a:rPr lang="en-US" altLang="zh-CN" sz="1400" dirty="0" smtClean="0">
                <a:solidFill>
                  <a:srgbClr val="0000FF"/>
                </a:solidFill>
                <a:latin typeface="微软雅黑" panose="020B0503020204020204" pitchFamily="34" charset="-122"/>
                <a:ea typeface="微软雅黑" panose="020B0503020204020204" pitchFamily="34" charset="-122"/>
              </a:rPr>
              <a:t>≈ 8.33</a:t>
            </a:r>
            <a:r>
              <a:rPr lang="zh-CN" altLang="en-US" sz="1400" dirty="0" smtClean="0">
                <a:solidFill>
                  <a:srgbClr val="0000FF"/>
                </a:solidFill>
                <a:latin typeface="微软雅黑" panose="020B0503020204020204" pitchFamily="34" charset="-122"/>
                <a:ea typeface="微软雅黑" panose="020B0503020204020204" pitchFamily="34" charset="-122"/>
              </a:rPr>
              <a:t>天</a:t>
            </a:r>
            <a:r>
              <a:rPr lang="en-US" altLang="zh-CN" sz="1400" dirty="0" smtClean="0">
                <a:solidFill>
                  <a:srgbClr val="0000FF"/>
                </a:solidFill>
                <a:latin typeface="微软雅黑" panose="020B0503020204020204" pitchFamily="34" charset="-122"/>
                <a:ea typeface="微软雅黑" panose="020B0503020204020204" pitchFamily="34" charset="-122"/>
              </a:rPr>
              <a:t> ,</a:t>
            </a:r>
            <a:r>
              <a:rPr lang="zh-CN" altLang="en-US" sz="1400" dirty="0" smtClean="0">
                <a:solidFill>
                  <a:srgbClr val="0000FF"/>
                </a:solidFill>
                <a:latin typeface="微软雅黑" panose="020B0503020204020204" pitchFamily="34" charset="-122"/>
                <a:ea typeface="微软雅黑" panose="020B0503020204020204" pitchFamily="34" charset="-122"/>
              </a:rPr>
              <a:t>因</a:t>
            </a:r>
            <a:r>
              <a:rPr lang="en-US" altLang="zh-CN" sz="1400" dirty="0" smtClean="0">
                <a:solidFill>
                  <a:srgbClr val="0000FF"/>
                </a:solidFill>
                <a:latin typeface="微软雅黑" panose="020B0503020204020204" pitchFamily="34" charset="-122"/>
                <a:ea typeface="微软雅黑" panose="020B0503020204020204" pitchFamily="34" charset="-122"/>
              </a:rPr>
              <a:t>2014</a:t>
            </a:r>
            <a:r>
              <a:rPr lang="zh-CN" altLang="en-US" sz="1400" dirty="0" smtClean="0">
                <a:solidFill>
                  <a:srgbClr val="0000FF"/>
                </a:solidFill>
                <a:latin typeface="微软雅黑" panose="020B0503020204020204" pitchFamily="34" charset="-122"/>
                <a:ea typeface="微软雅黑" panose="020B0503020204020204" pitchFamily="34" charset="-122"/>
              </a:rPr>
              <a:t>年春节，公司统一安排春节假期减去</a:t>
            </a:r>
            <a:r>
              <a:rPr lang="en-US" altLang="zh-CN" sz="1400" dirty="0" smtClean="0">
                <a:solidFill>
                  <a:srgbClr val="0000FF"/>
                </a:solidFill>
                <a:latin typeface="微软雅黑" panose="020B0503020204020204" pitchFamily="34" charset="-122"/>
                <a:ea typeface="微软雅黑" panose="020B0503020204020204" pitchFamily="34" charset="-122"/>
              </a:rPr>
              <a:t>3</a:t>
            </a:r>
            <a:r>
              <a:rPr lang="zh-CN" altLang="en-US" sz="1400" dirty="0" smtClean="0">
                <a:solidFill>
                  <a:srgbClr val="0000FF"/>
                </a:solidFill>
                <a:latin typeface="微软雅黑" panose="020B0503020204020204" pitchFamily="34" charset="-122"/>
                <a:ea typeface="微软雅黑" panose="020B0503020204020204" pitchFamily="34" charset="-122"/>
              </a:rPr>
              <a:t>天，小明的年休假实际为</a:t>
            </a:r>
            <a:r>
              <a:rPr lang="en-US" altLang="zh-CN" sz="1400" dirty="0" smtClean="0">
                <a:solidFill>
                  <a:srgbClr val="0000FF"/>
                </a:solidFill>
                <a:latin typeface="微软雅黑" panose="020B0503020204020204" pitchFamily="34" charset="-122"/>
                <a:ea typeface="微软雅黑" panose="020B0503020204020204" pitchFamily="34" charset="-122"/>
              </a:rPr>
              <a:t>5.33</a:t>
            </a:r>
            <a:r>
              <a:rPr lang="zh-CN" altLang="en-US" sz="1400" dirty="0" smtClean="0">
                <a:solidFill>
                  <a:srgbClr val="0000FF"/>
                </a:solidFill>
                <a:latin typeface="微软雅黑" panose="020B0503020204020204" pitchFamily="34" charset="-122"/>
                <a:ea typeface="微软雅黑" panose="020B0503020204020204" pitchFamily="34" charset="-122"/>
              </a:rPr>
              <a:t>天。</a:t>
            </a:r>
            <a:endParaRPr lang="en-US" altLang="zh-CN" sz="1400" dirty="0" smtClean="0">
              <a:solidFill>
                <a:srgbClr val="0000FF"/>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tx1"/>
                </a:solidFill>
                <a:latin typeface="微软雅黑" panose="020B0503020204020204" pitchFamily="34" charset="-122"/>
                <a:ea typeface="微软雅黑" panose="020B0503020204020204" pitchFamily="34" charset="-122"/>
              </a:rPr>
              <a:t>到</a:t>
            </a:r>
            <a:r>
              <a:rPr lang="en-US" altLang="zh-CN" sz="1400" dirty="0" smtClean="0">
                <a:solidFill>
                  <a:schemeClr val="tx1"/>
                </a:solidFill>
                <a:latin typeface="微软雅黑" panose="020B0503020204020204" pitchFamily="34" charset="-122"/>
                <a:ea typeface="微软雅黑" panose="020B0503020204020204" pitchFamily="34" charset="-122"/>
              </a:rPr>
              <a:t>2014</a:t>
            </a:r>
            <a:r>
              <a:rPr lang="zh-CN" altLang="en-US" sz="1400" dirty="0" smtClean="0">
                <a:solidFill>
                  <a:schemeClr val="tx1"/>
                </a:solidFill>
                <a:latin typeface="微软雅黑" panose="020B0503020204020204" pitchFamily="34" charset="-122"/>
                <a:ea typeface="微软雅黑" panose="020B0503020204020204" pitchFamily="34" charset="-122"/>
              </a:rPr>
              <a:t>年</a:t>
            </a:r>
            <a:r>
              <a:rPr lang="en-US" altLang="zh-CN" sz="1400" dirty="0" smtClean="0">
                <a:solidFill>
                  <a:schemeClr val="tx1"/>
                </a:solidFill>
                <a:latin typeface="微软雅黑" panose="020B0503020204020204" pitchFamily="34" charset="-122"/>
                <a:ea typeface="微软雅黑" panose="020B0503020204020204" pitchFamily="34" charset="-122"/>
              </a:rPr>
              <a:t>12</a:t>
            </a:r>
            <a:r>
              <a:rPr lang="zh-CN" altLang="en-US" sz="1400" dirty="0" smtClean="0">
                <a:solidFill>
                  <a:schemeClr val="tx1"/>
                </a:solidFill>
                <a:latin typeface="微软雅黑" panose="020B0503020204020204" pitchFamily="34" charset="-122"/>
                <a:ea typeface="微软雅黑" panose="020B0503020204020204" pitchFamily="34" charset="-122"/>
              </a:rPr>
              <a:t>月</a:t>
            </a:r>
            <a:r>
              <a:rPr lang="en-US" altLang="zh-CN" sz="1400" dirty="0" smtClean="0">
                <a:solidFill>
                  <a:schemeClr val="tx1"/>
                </a:solidFill>
                <a:latin typeface="微软雅黑" panose="020B0503020204020204" pitchFamily="34" charset="-122"/>
                <a:ea typeface="微软雅黑" panose="020B0503020204020204" pitchFamily="34" charset="-122"/>
              </a:rPr>
              <a:t>31</a:t>
            </a:r>
            <a:r>
              <a:rPr lang="zh-CN" altLang="en-US" sz="1400" dirty="0" smtClean="0">
                <a:solidFill>
                  <a:schemeClr val="tx1"/>
                </a:solidFill>
                <a:latin typeface="微软雅黑" panose="020B0503020204020204" pitchFamily="34" charset="-122"/>
                <a:ea typeface="微软雅黑" panose="020B0503020204020204" pitchFamily="34" charset="-122"/>
              </a:rPr>
              <a:t>日，小明的年休假有多少天？</a:t>
            </a: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tx1"/>
                </a:solidFill>
                <a:latin typeface="微软雅黑" panose="020B0503020204020204" pitchFamily="34" charset="-122"/>
                <a:ea typeface="微软雅黑" panose="020B0503020204020204" pitchFamily="34" charset="-122"/>
              </a:rPr>
              <a:t>到</a:t>
            </a:r>
            <a:r>
              <a:rPr lang="en-US" altLang="zh-CN" sz="1400" dirty="0" smtClean="0">
                <a:solidFill>
                  <a:schemeClr val="tx1"/>
                </a:solidFill>
                <a:latin typeface="微软雅黑" panose="020B0503020204020204" pitchFamily="34" charset="-122"/>
                <a:ea typeface="微软雅黑" panose="020B0503020204020204" pitchFamily="34" charset="-122"/>
              </a:rPr>
              <a:t>2015</a:t>
            </a:r>
            <a:r>
              <a:rPr lang="zh-CN" altLang="en-US" sz="1400" dirty="0" smtClean="0">
                <a:solidFill>
                  <a:schemeClr val="tx1"/>
                </a:solidFill>
                <a:latin typeface="微软雅黑" panose="020B0503020204020204" pitchFamily="34" charset="-122"/>
                <a:ea typeface="微软雅黑" panose="020B0503020204020204" pitchFamily="34" charset="-122"/>
              </a:rPr>
              <a:t>年</a:t>
            </a:r>
            <a:r>
              <a:rPr lang="en-US" altLang="zh-CN" sz="1400" dirty="0" smtClean="0">
                <a:solidFill>
                  <a:schemeClr val="tx1"/>
                </a:solidFill>
                <a:latin typeface="微软雅黑" panose="020B0503020204020204" pitchFamily="34" charset="-122"/>
                <a:ea typeface="微软雅黑" panose="020B0503020204020204" pitchFamily="34" charset="-122"/>
              </a:rPr>
              <a:t>5</a:t>
            </a:r>
            <a:r>
              <a:rPr lang="zh-CN" altLang="en-US" sz="1400" dirty="0" smtClean="0">
                <a:solidFill>
                  <a:schemeClr val="tx1"/>
                </a:solidFill>
                <a:latin typeface="微软雅黑" panose="020B0503020204020204" pitchFamily="34" charset="-122"/>
                <a:ea typeface="微软雅黑" panose="020B0503020204020204" pitchFamily="34" charset="-122"/>
              </a:rPr>
              <a:t>月</a:t>
            </a:r>
            <a:r>
              <a:rPr lang="en-US" altLang="zh-CN" sz="1400" dirty="0" smtClean="0">
                <a:solidFill>
                  <a:schemeClr val="tx1"/>
                </a:solidFill>
                <a:latin typeface="微软雅黑" panose="020B0503020204020204" pitchFamily="34" charset="-122"/>
                <a:ea typeface="微软雅黑" panose="020B0503020204020204" pitchFamily="34" charset="-122"/>
              </a:rPr>
              <a:t>31</a:t>
            </a:r>
            <a:r>
              <a:rPr lang="zh-CN" altLang="en-US" sz="1400" dirty="0" smtClean="0">
                <a:solidFill>
                  <a:schemeClr val="tx1"/>
                </a:solidFill>
                <a:latin typeface="微软雅黑" panose="020B0503020204020204" pitchFamily="34" charset="-122"/>
                <a:ea typeface="微软雅黑" panose="020B0503020204020204" pitchFamily="34" charset="-122"/>
              </a:rPr>
              <a:t>日，小明的年休假有多少天？</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82112235"/>
              </p:ext>
            </p:extLst>
          </p:nvPr>
        </p:nvGraphicFramePr>
        <p:xfrm>
          <a:off x="2267744" y="2708920"/>
          <a:ext cx="6048671" cy="640080"/>
        </p:xfrm>
        <a:graphic>
          <a:graphicData uri="http://schemas.openxmlformats.org/drawingml/2006/table">
            <a:tbl>
              <a:tblPr firstRow="1" firstCol="1" lastRow="1" lastCol="1" bandRow="1" bandCol="1">
                <a:tableStyleId>{5C22544A-7EE6-4342-B048-85BDC9FD1C3A}</a:tableStyleId>
              </a:tblPr>
              <a:tblGrid>
                <a:gridCol w="1434785"/>
                <a:gridCol w="1385192"/>
                <a:gridCol w="1639999"/>
                <a:gridCol w="1588695"/>
              </a:tblGrid>
              <a:tr h="0">
                <a:tc>
                  <a:txBody>
                    <a:bodyPr/>
                    <a:lstStyle/>
                    <a:p>
                      <a:pPr algn="ctr">
                        <a:lnSpc>
                          <a:spcPct val="150000"/>
                        </a:lnSpc>
                        <a:spcAft>
                          <a:spcPts val="0"/>
                        </a:spcAft>
                      </a:pPr>
                      <a:r>
                        <a:rPr lang="zh-CN" sz="1400" kern="100" dirty="0" smtClean="0">
                          <a:effectLst/>
                          <a:latin typeface="微软雅黑" panose="020B0503020204020204" pitchFamily="34" charset="-122"/>
                          <a:ea typeface="微软雅黑" panose="020B0503020204020204" pitchFamily="34" charset="-122"/>
                        </a:rPr>
                        <a:t>年限</a:t>
                      </a:r>
                      <a:endParaRPr lang="zh-CN" sz="1050" kern="100" dirty="0">
                        <a:effectLst/>
                        <a:latin typeface="微软雅黑" panose="020B0503020204020204" pitchFamily="34" charset="-122"/>
                        <a:ea typeface="微软雅黑" panose="020B0503020204020204" pitchFamily="34" charset="-122"/>
                      </a:endParaRPr>
                    </a:p>
                  </a:txBody>
                  <a:tcPr marL="68580" marR="68580" marT="0" marB="0">
                    <a:solidFill>
                      <a:srgbClr val="4BACC6"/>
                    </a:solidFill>
                  </a:tcP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1</a:t>
                      </a:r>
                      <a:r>
                        <a:rPr lang="zh-CN" sz="1400" kern="100">
                          <a:effectLst/>
                          <a:latin typeface="微软雅黑" panose="020B0503020204020204" pitchFamily="34" charset="-122"/>
                          <a:ea typeface="微软雅黑" panose="020B0503020204020204" pitchFamily="34" charset="-122"/>
                        </a:rPr>
                        <a:t>年至</a:t>
                      </a:r>
                      <a:r>
                        <a:rPr lang="en-US" sz="1400" kern="100">
                          <a:effectLst/>
                          <a:latin typeface="微软雅黑" panose="020B0503020204020204" pitchFamily="34" charset="-122"/>
                          <a:ea typeface="微软雅黑" panose="020B0503020204020204" pitchFamily="34" charset="-122"/>
                        </a:rPr>
                        <a:t>5</a:t>
                      </a:r>
                      <a:r>
                        <a:rPr lang="zh-CN" sz="1400" kern="100">
                          <a:effectLst/>
                          <a:latin typeface="微软雅黑" panose="020B0503020204020204" pitchFamily="34" charset="-122"/>
                          <a:ea typeface="微软雅黑" panose="020B0503020204020204" pitchFamily="34" charset="-122"/>
                        </a:rPr>
                        <a:t>年</a:t>
                      </a:r>
                      <a:endParaRPr lang="zh-CN" sz="1050" kern="100">
                        <a:effectLst/>
                        <a:latin typeface="微软雅黑" panose="020B0503020204020204" pitchFamily="34" charset="-122"/>
                        <a:ea typeface="微软雅黑" panose="020B0503020204020204" pitchFamily="34" charset="-122"/>
                      </a:endParaRPr>
                    </a:p>
                  </a:txBody>
                  <a:tcPr marL="68580" marR="68580" marT="0" marB="0">
                    <a:solidFill>
                      <a:srgbClr val="4BACC6"/>
                    </a:solidFill>
                  </a:tcP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5</a:t>
                      </a:r>
                      <a:r>
                        <a:rPr lang="zh-CN" sz="1400" kern="100">
                          <a:effectLst/>
                          <a:latin typeface="微软雅黑" panose="020B0503020204020204" pitchFamily="34" charset="-122"/>
                          <a:ea typeface="微软雅黑" panose="020B0503020204020204" pitchFamily="34" charset="-122"/>
                        </a:rPr>
                        <a:t>年至</a:t>
                      </a:r>
                      <a:r>
                        <a:rPr lang="en-US" sz="1400" kern="100">
                          <a:effectLst/>
                          <a:latin typeface="微软雅黑" panose="020B0503020204020204" pitchFamily="34" charset="-122"/>
                          <a:ea typeface="微软雅黑" panose="020B0503020204020204" pitchFamily="34" charset="-122"/>
                        </a:rPr>
                        <a:t>10</a:t>
                      </a:r>
                      <a:r>
                        <a:rPr lang="zh-CN" sz="1400" kern="100">
                          <a:effectLst/>
                          <a:latin typeface="微软雅黑" panose="020B0503020204020204" pitchFamily="34" charset="-122"/>
                          <a:ea typeface="微软雅黑" panose="020B0503020204020204" pitchFamily="34" charset="-122"/>
                        </a:rPr>
                        <a:t>年</a:t>
                      </a:r>
                      <a:endParaRPr lang="zh-CN" sz="1050" kern="100">
                        <a:effectLst/>
                        <a:latin typeface="微软雅黑" panose="020B0503020204020204" pitchFamily="34" charset="-122"/>
                        <a:ea typeface="微软雅黑" panose="020B0503020204020204" pitchFamily="34" charset="-122"/>
                      </a:endParaRPr>
                    </a:p>
                  </a:txBody>
                  <a:tcPr marL="68580" marR="68580" marT="0" marB="0">
                    <a:solidFill>
                      <a:srgbClr val="4BACC6"/>
                    </a:solidFill>
                  </a:tcP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10</a:t>
                      </a:r>
                      <a:r>
                        <a:rPr lang="zh-CN" sz="1400" kern="100">
                          <a:effectLst/>
                          <a:latin typeface="微软雅黑" panose="020B0503020204020204" pitchFamily="34" charset="-122"/>
                          <a:ea typeface="微软雅黑" panose="020B0503020204020204" pitchFamily="34" charset="-122"/>
                        </a:rPr>
                        <a:t>年以上</a:t>
                      </a:r>
                      <a:endParaRPr lang="zh-CN" sz="1050" kern="100">
                        <a:effectLst/>
                        <a:latin typeface="微软雅黑" panose="020B0503020204020204" pitchFamily="34" charset="-122"/>
                        <a:ea typeface="微软雅黑" panose="020B0503020204020204" pitchFamily="34" charset="-122"/>
                      </a:endParaRPr>
                    </a:p>
                  </a:txBody>
                  <a:tcPr marL="68580" marR="68580" marT="0" marB="0">
                    <a:solidFill>
                      <a:srgbClr val="4BACC6"/>
                    </a:solidFill>
                  </a:tcPr>
                </a:tc>
              </a:tr>
              <a:tr h="0">
                <a:tc>
                  <a:txBody>
                    <a:bodyPr/>
                    <a:lstStyle/>
                    <a:p>
                      <a:pPr algn="ctr">
                        <a:lnSpc>
                          <a:spcPct val="150000"/>
                        </a:lnSpc>
                        <a:spcAft>
                          <a:spcPts val="0"/>
                        </a:spcAft>
                      </a:pPr>
                      <a:r>
                        <a:rPr lang="zh-CN" sz="1400" kern="100">
                          <a:effectLst/>
                          <a:latin typeface="微软雅黑" panose="020B0503020204020204" pitchFamily="34" charset="-122"/>
                          <a:ea typeface="微软雅黑" panose="020B0503020204020204" pitchFamily="34" charset="-122"/>
                        </a:rPr>
                        <a:t>年休假天数</a:t>
                      </a:r>
                      <a:endParaRPr lang="zh-CN" sz="1050" kern="100">
                        <a:effectLst/>
                        <a:latin typeface="微软雅黑" panose="020B0503020204020204" pitchFamily="34" charset="-122"/>
                        <a:ea typeface="微软雅黑" panose="020B0503020204020204" pitchFamily="34" charset="-122"/>
                      </a:endParaRPr>
                    </a:p>
                  </a:txBody>
                  <a:tcPr marL="68580" marR="68580" marT="0" marB="0">
                    <a:solidFill>
                      <a:srgbClr val="4BACC6"/>
                    </a:solidFill>
                  </a:tcP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5</a:t>
                      </a:r>
                      <a:r>
                        <a:rPr lang="zh-CN" sz="1400" kern="100">
                          <a:effectLst/>
                          <a:latin typeface="微软雅黑" panose="020B0503020204020204" pitchFamily="34" charset="-122"/>
                          <a:ea typeface="微软雅黑" panose="020B0503020204020204" pitchFamily="34" charset="-122"/>
                        </a:rPr>
                        <a:t>天</a:t>
                      </a:r>
                      <a:endParaRPr lang="zh-CN" sz="1050" kern="100">
                        <a:effectLst/>
                        <a:latin typeface="微软雅黑" panose="020B0503020204020204" pitchFamily="34" charset="-122"/>
                        <a:ea typeface="微软雅黑" panose="020B0503020204020204" pitchFamily="34" charset="-122"/>
                      </a:endParaRPr>
                    </a:p>
                  </a:txBody>
                  <a:tcPr marL="68580" marR="68580" marT="0" marB="0">
                    <a:solidFill>
                      <a:srgbClr val="4BACC6"/>
                    </a:solidFill>
                  </a:tcP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10</a:t>
                      </a:r>
                      <a:r>
                        <a:rPr lang="zh-CN" sz="1400" kern="100" dirty="0">
                          <a:effectLst/>
                          <a:latin typeface="微软雅黑" panose="020B0503020204020204" pitchFamily="34" charset="-122"/>
                          <a:ea typeface="微软雅黑" panose="020B0503020204020204" pitchFamily="34" charset="-122"/>
                        </a:rPr>
                        <a:t>天</a:t>
                      </a:r>
                      <a:endParaRPr lang="zh-CN" sz="1050" kern="100" dirty="0">
                        <a:effectLst/>
                        <a:latin typeface="微软雅黑" panose="020B0503020204020204" pitchFamily="34" charset="-122"/>
                        <a:ea typeface="微软雅黑" panose="020B0503020204020204" pitchFamily="34" charset="-122"/>
                      </a:endParaRPr>
                    </a:p>
                  </a:txBody>
                  <a:tcPr marL="68580" marR="68580" marT="0" marB="0">
                    <a:solidFill>
                      <a:srgbClr val="4BACC6"/>
                    </a:solidFill>
                  </a:tcP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15</a:t>
                      </a:r>
                      <a:r>
                        <a:rPr lang="zh-CN" sz="1400" kern="100" dirty="0">
                          <a:effectLst/>
                          <a:latin typeface="微软雅黑" panose="020B0503020204020204" pitchFamily="34" charset="-122"/>
                          <a:ea typeface="微软雅黑" panose="020B0503020204020204" pitchFamily="34" charset="-122"/>
                        </a:rPr>
                        <a:t>天</a:t>
                      </a:r>
                      <a:endParaRPr lang="zh-CN" sz="1050" kern="100" dirty="0">
                        <a:effectLst/>
                        <a:latin typeface="微软雅黑" panose="020B0503020204020204" pitchFamily="34" charset="-122"/>
                        <a:ea typeface="微软雅黑" panose="020B0503020204020204" pitchFamily="34" charset="-122"/>
                      </a:endParaRPr>
                    </a:p>
                  </a:txBody>
                  <a:tcPr marL="68580" marR="68580" marT="0" marB="0">
                    <a:solidFill>
                      <a:srgbClr val="4BACC6"/>
                    </a:solidFill>
                  </a:tcPr>
                </a:tc>
              </a:tr>
            </a:tbl>
          </a:graphicData>
        </a:graphic>
      </p:graphicFrame>
      <p:sp>
        <p:nvSpPr>
          <p:cNvPr id="8" name="文本框 7"/>
          <p:cNvSpPr txBox="1"/>
          <p:nvPr/>
        </p:nvSpPr>
        <p:spPr>
          <a:xfrm>
            <a:off x="1403648" y="1268760"/>
            <a:ext cx="7416824" cy="645228"/>
          </a:xfrm>
          <a:prstGeom prst="rect">
            <a:avLst/>
          </a:prstGeom>
          <a:solidFill>
            <a:srgbClr val="4BACC6"/>
          </a:solidFill>
        </p:spPr>
        <p:style>
          <a:lnRef idx="1">
            <a:schemeClr val="accent5"/>
          </a:lnRef>
          <a:fillRef idx="3">
            <a:schemeClr val="accent5"/>
          </a:fillRef>
          <a:effectRef idx="2">
            <a:schemeClr val="accent5"/>
          </a:effectRef>
          <a:fontRef idx="minor">
            <a:schemeClr val="lt1"/>
          </a:fontRef>
        </p:style>
        <p:txBody>
          <a:bodyPr vert="horz" wrap="none" rtlCol="0" anchor="ctr">
            <a:noAutofit/>
          </a:bodyPr>
          <a:lstStyle/>
          <a:p>
            <a:pPr algn="dist">
              <a:lnSpc>
                <a:spcPct val="150000"/>
              </a:lnSpc>
            </a:pPr>
            <a:r>
              <a:rPr lang="zh-CN" altLang="en-US" sz="2800" dirty="0">
                <a:latin typeface="微软雅黑" panose="020B0503020204020204" pitchFamily="34" charset="-122"/>
                <a:ea typeface="微软雅黑" panose="020B0503020204020204" pitchFamily="34" charset="-122"/>
              </a:rPr>
              <a:t>请假、休假、加班管理</a:t>
            </a:r>
          </a:p>
        </p:txBody>
      </p:sp>
      <p:cxnSp>
        <p:nvCxnSpPr>
          <p:cNvPr id="9" name="直接连接符 8"/>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31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wipe(up)">
                                      <p:cBhvr>
                                        <p:cTn id="7" dur="500"/>
                                        <p:tgtEl>
                                          <p:spTgt spid="7">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9" end="9"/>
                                            </p:txEl>
                                          </p:spTgt>
                                        </p:tgtEl>
                                        <p:attrNameLst>
                                          <p:attrName>style.visibility</p:attrName>
                                        </p:attrNameLst>
                                      </p:cBhvr>
                                      <p:to>
                                        <p:strVal val="visible"/>
                                      </p:to>
                                    </p:set>
                                    <p:animEffect transition="in" filter="wipe(up)">
                                      <p:cBhvr>
                                        <p:cTn id="12" dur="500"/>
                                        <p:tgtEl>
                                          <p:spTgt spid="7">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animEffect transition="in" filter="wipe(up)">
                                      <p:cBhvr>
                                        <p:cTn id="1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512" y="155789"/>
            <a:ext cx="1080120" cy="1041259"/>
          </a:xfrm>
          <a:prstGeom prst="rect">
            <a:avLst/>
          </a:prstGeom>
        </p:spPr>
      </p:pic>
      <p:sp>
        <p:nvSpPr>
          <p:cNvPr id="5" name="文本框 4"/>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人事管理制度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323528" y="1560554"/>
            <a:ext cx="7416824" cy="52091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25000"/>
              </a:lnSpc>
              <a:buFont typeface="Arial" panose="020B0604020202020204" pitchFamily="34" charset="0"/>
              <a:buChar char="•"/>
            </a:pPr>
            <a:r>
              <a:rPr lang="zh-CN" altLang="en-US" sz="1400" dirty="0">
                <a:solidFill>
                  <a:schemeClr val="tx1"/>
                </a:solidFill>
                <a:latin typeface="微软雅黑" panose="020B0503020204020204" pitchFamily="34" charset="-122"/>
                <a:ea typeface="微软雅黑" panose="020B0503020204020204" pitchFamily="34" charset="-122"/>
              </a:rPr>
              <a:t>根据员工需要，公司可依据实际情况向员工开具工作相关证明</a:t>
            </a:r>
            <a:r>
              <a:rPr lang="zh-CN" altLang="en-US" sz="1400" dirty="0">
                <a:solidFill>
                  <a:srgbClr val="FF0000"/>
                </a:solidFill>
                <a:latin typeface="微软雅黑" panose="020B0503020204020204" pitchFamily="34" charset="-122"/>
                <a:ea typeface="微软雅黑" panose="020B0503020204020204" pitchFamily="34" charset="-122"/>
              </a:rPr>
              <a:t>。公司不开具任何虚假证明、不开具任何与工作无关的证明</a:t>
            </a:r>
            <a:r>
              <a:rPr lang="zh-CN" altLang="en-US" sz="1400" dirty="0" smtClean="0">
                <a:solidFill>
                  <a:srgbClr val="FF0000"/>
                </a:solidFill>
                <a:latin typeface="微软雅黑" panose="020B0503020204020204" pitchFamily="34" charset="-122"/>
                <a:ea typeface="微软雅黑" panose="020B0503020204020204" pitchFamily="34" charset="-122"/>
              </a:rPr>
              <a:t>，如</a:t>
            </a:r>
            <a:r>
              <a:rPr lang="zh-CN" altLang="en-US" sz="1400" dirty="0">
                <a:solidFill>
                  <a:srgbClr val="FF0000"/>
                </a:solidFill>
                <a:latin typeface="微软雅黑" panose="020B0503020204020204" pitchFamily="34" charset="-122"/>
                <a:ea typeface="微软雅黑" panose="020B0503020204020204" pitchFamily="34" charset="-122"/>
              </a:rPr>
              <a:t>未犯罪</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未参加非法组织的证明、计划生育方面的证明</a:t>
            </a:r>
            <a:r>
              <a:rPr lang="zh-CN" altLang="en-US" sz="1400" dirty="0" smtClean="0">
                <a:solidFill>
                  <a:srgbClr val="FF0000"/>
                </a:solidFill>
                <a:latin typeface="微软雅黑" panose="020B0503020204020204" pitchFamily="34" charset="-122"/>
                <a:ea typeface="微软雅黑" panose="020B0503020204020204" pitchFamily="34" charset="-122"/>
              </a:rPr>
              <a:t>。</a:t>
            </a:r>
            <a:r>
              <a:rPr lang="zh-CN" altLang="en-US" sz="1400" dirty="0" smtClean="0">
                <a:solidFill>
                  <a:schemeClr val="tx1"/>
                </a:solidFill>
                <a:latin typeface="微软雅黑" panose="020B0503020204020204" pitchFamily="34" charset="-122"/>
                <a:ea typeface="微软雅黑" panose="020B0503020204020204" pitchFamily="34" charset="-122"/>
              </a:rPr>
              <a:t>可以开具的证明材料如下：</a:t>
            </a: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035136" y="1560554"/>
            <a:ext cx="754887" cy="5188153"/>
          </a:xfrm>
          <a:prstGeom prst="rect">
            <a:avLst/>
          </a:prstGeom>
          <a:solidFill>
            <a:srgbClr val="4BACC6"/>
          </a:solidFill>
        </p:spPr>
        <p:style>
          <a:lnRef idx="1">
            <a:schemeClr val="accent5"/>
          </a:lnRef>
          <a:fillRef idx="3">
            <a:schemeClr val="accent5"/>
          </a:fillRef>
          <a:effectRef idx="2">
            <a:schemeClr val="accent5"/>
          </a:effectRef>
          <a:fontRef idx="minor">
            <a:schemeClr val="lt1"/>
          </a:fontRef>
        </p:style>
        <p:txBody>
          <a:bodyPr vert="eaVert" wrap="square" rtlCol="0" anchor="ctr">
            <a:spAutoFit/>
          </a:bodyPr>
          <a:lstStyle/>
          <a:p>
            <a:pPr algn="dist">
              <a:lnSpc>
                <a:spcPct val="150000"/>
              </a:lnSpc>
            </a:pPr>
            <a:r>
              <a:rPr lang="zh-CN" altLang="en-US" sz="2800" dirty="0">
                <a:latin typeface="微软雅黑" panose="020B0503020204020204" pitchFamily="34" charset="-122"/>
                <a:ea typeface="微软雅黑" panose="020B0503020204020204" pitchFamily="34" charset="-122"/>
              </a:rPr>
              <a:t>人事工作印章使用规定</a:t>
            </a:r>
          </a:p>
        </p:txBody>
      </p:sp>
      <p:graphicFrame>
        <p:nvGraphicFramePr>
          <p:cNvPr id="3" name="表格 2"/>
          <p:cNvGraphicFramePr>
            <a:graphicFrameLocks noGrp="1"/>
          </p:cNvGraphicFramePr>
          <p:nvPr>
            <p:extLst>
              <p:ext uri="{D42A27DB-BD31-4B8C-83A1-F6EECF244321}">
                <p14:modId xmlns:p14="http://schemas.microsoft.com/office/powerpoint/2010/main" val="4005837352"/>
              </p:ext>
            </p:extLst>
          </p:nvPr>
        </p:nvGraphicFramePr>
        <p:xfrm>
          <a:off x="352556" y="2442576"/>
          <a:ext cx="7344816" cy="4255812"/>
        </p:xfrm>
        <a:graphic>
          <a:graphicData uri="http://schemas.openxmlformats.org/drawingml/2006/table">
            <a:tbl>
              <a:tblPr firstRow="1" firstCol="1" bandRow="1">
                <a:tableStyleId>{5C22544A-7EE6-4342-B048-85BDC9FD1C3A}</a:tableStyleId>
              </a:tblPr>
              <a:tblGrid>
                <a:gridCol w="1526835"/>
                <a:gridCol w="5817981"/>
              </a:tblGrid>
              <a:tr h="472868">
                <a:tc>
                  <a:txBody>
                    <a:bodyPr/>
                    <a:lstStyle/>
                    <a:p>
                      <a:pPr algn="ctr" fontAlgn="base">
                        <a:lnSpc>
                          <a:spcPct val="150000"/>
                        </a:lnSpc>
                        <a:spcAft>
                          <a:spcPts val="0"/>
                        </a:spcAft>
                        <a:tabLst>
                          <a:tab pos="1257300" algn="l"/>
                        </a:tabLst>
                      </a:pPr>
                      <a:r>
                        <a:rPr lang="zh-CN" sz="1400" kern="100" dirty="0">
                          <a:effectLst/>
                          <a:latin typeface="微软雅黑" panose="020B0503020204020204" pitchFamily="34" charset="-122"/>
                          <a:ea typeface="微软雅黑" panose="020B0503020204020204" pitchFamily="34" charset="-122"/>
                        </a:rPr>
                        <a:t>类别</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base">
                        <a:lnSpc>
                          <a:spcPct val="150000"/>
                        </a:lnSpc>
                        <a:spcAft>
                          <a:spcPts val="0"/>
                        </a:spcAft>
                        <a:tabLst>
                          <a:tab pos="1257300" algn="l"/>
                        </a:tabLst>
                      </a:pPr>
                      <a:r>
                        <a:rPr lang="zh-CN" sz="1400" kern="100" dirty="0">
                          <a:effectLst/>
                          <a:latin typeface="微软雅黑" panose="020B0503020204020204" pitchFamily="34" charset="-122"/>
                          <a:ea typeface="微软雅黑" panose="020B0503020204020204" pitchFamily="34" charset="-122"/>
                        </a:rPr>
                        <a:t>形式或内容</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tc>
              </a:tr>
              <a:tr h="1418604">
                <a:tc>
                  <a:txBody>
                    <a:bodyPr/>
                    <a:lstStyle/>
                    <a:p>
                      <a:pPr algn="ctr" fontAlgn="base">
                        <a:lnSpc>
                          <a:spcPct val="150000"/>
                        </a:lnSpc>
                        <a:spcAft>
                          <a:spcPts val="0"/>
                        </a:spcAft>
                        <a:tabLst>
                          <a:tab pos="1257300" algn="l"/>
                        </a:tabLst>
                      </a:pPr>
                      <a:r>
                        <a:rPr lang="zh-CN" sz="1400" kern="100">
                          <a:effectLst/>
                          <a:latin typeface="微软雅黑" panose="020B0503020204020204" pitchFamily="34" charset="-122"/>
                          <a:ea typeface="微软雅黑" panose="020B0503020204020204" pitchFamily="34" charset="-122"/>
                        </a:rPr>
                        <a:t>工作类证明</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fontAlgn="base">
                        <a:lnSpc>
                          <a:spcPct val="150000"/>
                        </a:lnSpc>
                        <a:spcAft>
                          <a:spcPts val="0"/>
                        </a:spcAft>
                        <a:tabLst>
                          <a:tab pos="1257300" algn="l"/>
                        </a:tabLst>
                      </a:pPr>
                      <a:r>
                        <a:rPr lang="zh-CN" sz="1400" kern="100" dirty="0">
                          <a:effectLst/>
                          <a:latin typeface="微软雅黑" panose="020B0503020204020204" pitchFamily="34" charset="-122"/>
                          <a:ea typeface="微软雅黑" panose="020B0503020204020204" pitchFamily="34" charset="-122"/>
                        </a:rPr>
                        <a:t>工作证明、在职证明、离职证明、实习证明、工作（或考试）介绍信、考试报名表、专业技术资格申请或转正定级申请、港澳通行证申请、居住证申请、办理独生子女证申请表等</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tc>
              </a:tr>
              <a:tr h="472868">
                <a:tc>
                  <a:txBody>
                    <a:bodyPr/>
                    <a:lstStyle/>
                    <a:p>
                      <a:pPr algn="ctr" fontAlgn="base">
                        <a:lnSpc>
                          <a:spcPct val="150000"/>
                        </a:lnSpc>
                        <a:spcAft>
                          <a:spcPts val="0"/>
                        </a:spcAft>
                        <a:tabLst>
                          <a:tab pos="1257300" algn="l"/>
                        </a:tabLst>
                      </a:pPr>
                      <a:r>
                        <a:rPr lang="zh-CN" sz="1400" kern="100">
                          <a:effectLst/>
                          <a:latin typeface="微软雅黑" panose="020B0503020204020204" pitchFamily="34" charset="-122"/>
                          <a:ea typeface="微软雅黑" panose="020B0503020204020204" pitchFamily="34" charset="-122"/>
                        </a:rPr>
                        <a:t>收入类证明</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fontAlgn="base">
                        <a:lnSpc>
                          <a:spcPct val="150000"/>
                        </a:lnSpc>
                        <a:spcAft>
                          <a:spcPts val="0"/>
                        </a:spcAft>
                        <a:tabLst>
                          <a:tab pos="1257300" algn="l"/>
                        </a:tabLst>
                      </a:pPr>
                      <a:r>
                        <a:rPr lang="zh-CN" sz="1400" kern="100">
                          <a:effectLst/>
                          <a:latin typeface="微软雅黑" panose="020B0503020204020204" pitchFamily="34" charset="-122"/>
                          <a:ea typeface="微软雅黑" panose="020B0503020204020204" pitchFamily="34" charset="-122"/>
                        </a:rPr>
                        <a:t>对月工资、月平均收入、年收入的证明等</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r>
              <a:tr h="1891472">
                <a:tc>
                  <a:txBody>
                    <a:bodyPr/>
                    <a:lstStyle/>
                    <a:p>
                      <a:pPr algn="ctr" fontAlgn="base">
                        <a:lnSpc>
                          <a:spcPct val="150000"/>
                        </a:lnSpc>
                        <a:spcAft>
                          <a:spcPts val="0"/>
                        </a:spcAft>
                        <a:tabLst>
                          <a:tab pos="1257300" algn="l"/>
                        </a:tabLst>
                      </a:pPr>
                      <a:r>
                        <a:rPr lang="zh-CN" sz="1400" kern="100">
                          <a:effectLst/>
                          <a:latin typeface="微软雅黑" panose="020B0503020204020204" pitchFamily="34" charset="-122"/>
                          <a:ea typeface="微软雅黑" panose="020B0503020204020204" pitchFamily="34" charset="-122"/>
                        </a:rPr>
                        <a:t>人事例行工作类材料</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fontAlgn="base">
                        <a:lnSpc>
                          <a:spcPct val="150000"/>
                        </a:lnSpc>
                        <a:spcAft>
                          <a:spcPts val="0"/>
                        </a:spcAft>
                        <a:tabLst>
                          <a:tab pos="1257300" algn="l"/>
                        </a:tabLst>
                      </a:pPr>
                      <a:r>
                        <a:rPr lang="zh-CN" sz="1400" kern="100" dirty="0">
                          <a:effectLst/>
                          <a:latin typeface="微软雅黑" panose="020B0503020204020204" pitchFamily="34" charset="-122"/>
                          <a:ea typeface="微软雅黑" panose="020B0503020204020204" pitchFamily="34" charset="-122"/>
                        </a:rPr>
                        <a:t>签订或续签《劳动合同》、意外险办理材料、月度或年度例行的社保</a:t>
                      </a:r>
                      <a:r>
                        <a:rPr 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公积金办理材料、月度劳动用工备案材料、年度例行就业登记手续、年度例行的集体户办理材料、员工户口调转材料、社保清单证明材料、市租房补贴办理材料等日常人事事务性材料等</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cxnSp>
        <p:nvCxnSpPr>
          <p:cNvPr id="9" name="直接连接符 8"/>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74632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2"/>
          <a:stretch>
            <a:fillRect/>
          </a:stretch>
        </p:blipFill>
        <p:spPr>
          <a:xfrm>
            <a:off x="755576" y="2222141"/>
            <a:ext cx="3251110" cy="3134141"/>
          </a:xfrm>
          <a:prstGeom prst="rect">
            <a:avLst/>
          </a:prstGeom>
        </p:spPr>
      </p:pic>
      <p:cxnSp>
        <p:nvCxnSpPr>
          <p:cNvPr id="64" name="直接连接符 63"/>
          <p:cNvCxnSpPr/>
          <p:nvPr/>
        </p:nvCxnSpPr>
        <p:spPr>
          <a:xfrm>
            <a:off x="4006686" y="3501008"/>
            <a:ext cx="4608512" cy="0"/>
          </a:xfrm>
          <a:prstGeom prst="line">
            <a:avLst/>
          </a:prstGeom>
          <a:ln w="28575">
            <a:solidFill>
              <a:srgbClr val="48D491"/>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4051970" y="3636425"/>
            <a:ext cx="4464496" cy="584775"/>
          </a:xfrm>
          <a:prstGeom prst="rect">
            <a:avLst/>
          </a:prstGeom>
          <a:noFill/>
        </p:spPr>
        <p:txBody>
          <a:bodyPr wrap="square" rtlCol="0">
            <a:spAutoFit/>
          </a:bodyPr>
          <a:lstStyle/>
          <a:p>
            <a:pPr algn="ct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第二部分</a:t>
            </a: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 考勤管理制度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278173" y="2353743"/>
            <a:ext cx="2012089" cy="101566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考勤规则</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考勤违纪处理</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805798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6"/>
          <p:cNvSpPr>
            <a:spLocks noChangeArrowheads="1"/>
          </p:cNvSpPr>
          <p:nvPr/>
        </p:nvSpPr>
        <p:spPr bwMode="auto">
          <a:xfrm>
            <a:off x="1402532" y="2130011"/>
            <a:ext cx="7417940" cy="4251317"/>
          </a:xfrm>
          <a:prstGeom prst="rect">
            <a:avLst/>
          </a:prstGeom>
          <a:noFill/>
          <a:ln w="9525" algn="ctr">
            <a:noFill/>
            <a:miter lim="800000"/>
            <a:headEnd/>
            <a:tailEnd/>
          </a:ln>
        </p:spPr>
        <p:txBody>
          <a:bodyPr wrap="square" anchor="t" anchorCtr="0">
            <a:noAutofit/>
          </a:bodyPr>
          <a:lstStyle/>
          <a:p>
            <a:pPr marL="285750" indent="-285750">
              <a:lnSpc>
                <a:spcPct val="150000"/>
              </a:lnSpc>
              <a:buFont typeface="Arial" panose="020B0604020202020204" pitchFamily="34" charset="0"/>
              <a:buChar char="•"/>
              <a:tabLst>
                <a:tab pos="495300" algn="l"/>
              </a:tabLst>
              <a:defRPr/>
            </a:pPr>
            <a:r>
              <a:rPr lang="zh-CN" altLang="en-US" sz="1400" dirty="0" smtClean="0">
                <a:latin typeface="微软雅黑" panose="020B0503020204020204" pitchFamily="34" charset="-122"/>
                <a:ea typeface="微软雅黑" panose="020B0503020204020204" pitchFamily="34" charset="-122"/>
              </a:rPr>
              <a:t>公司</a:t>
            </a:r>
            <a:r>
              <a:rPr lang="zh-CN" altLang="en-US" sz="1400" dirty="0">
                <a:latin typeface="微软雅黑" panose="020B0503020204020204" pitchFamily="34" charset="-122"/>
                <a:ea typeface="微软雅黑" panose="020B0503020204020204" pitchFamily="34" charset="-122"/>
              </a:rPr>
              <a:t>考勤</a:t>
            </a:r>
            <a:r>
              <a:rPr lang="zh-CN" altLang="en-US" sz="1400" dirty="0" smtClean="0">
                <a:latin typeface="微软雅黑" panose="020B0503020204020204" pitchFamily="34" charset="-122"/>
                <a:ea typeface="微软雅黑" panose="020B0503020204020204" pitchFamily="34" charset="-122"/>
              </a:rPr>
              <a:t>采取打卡</a:t>
            </a:r>
            <a:r>
              <a:rPr lang="zh-CN" altLang="en-US" sz="1400" dirty="0">
                <a:latin typeface="微软雅黑" panose="020B0503020204020204" pitchFamily="34" charset="-122"/>
                <a:ea typeface="微软雅黑" panose="020B0503020204020204" pitchFamily="34" charset="-122"/>
              </a:rPr>
              <a:t>制，员工在上下班时均应亲自打卡</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tabLst>
                <a:tab pos="495300" algn="l"/>
              </a:tabLst>
              <a:defRPr/>
            </a:pPr>
            <a:r>
              <a:rPr lang="zh-CN" altLang="en-US" sz="1400" dirty="0" smtClean="0">
                <a:latin typeface="微软雅黑" panose="020B0503020204020204" pitchFamily="34" charset="-122"/>
                <a:ea typeface="微软雅黑" panose="020B0503020204020204" pitchFamily="34" charset="-122"/>
              </a:rPr>
              <a:t>公司</a:t>
            </a:r>
            <a:r>
              <a:rPr lang="zh-CN" altLang="en-US" sz="1400" dirty="0">
                <a:latin typeface="微软雅黑" panose="020B0503020204020204" pitchFamily="34" charset="-122"/>
                <a:ea typeface="微软雅黑" panose="020B0503020204020204" pitchFamily="34" charset="-122"/>
              </a:rPr>
              <a:t>上班时间为上午</a:t>
            </a:r>
            <a:r>
              <a:rPr lang="en-US" altLang="zh-CN" sz="1400" dirty="0">
                <a:solidFill>
                  <a:srgbClr val="FF0000"/>
                </a:solidFill>
                <a:latin typeface="微软雅黑" panose="020B0503020204020204" pitchFamily="34" charset="-122"/>
                <a:ea typeface="微软雅黑" panose="020B0503020204020204" pitchFamily="34" charset="-122"/>
              </a:rPr>
              <a:t>9:00—12:00  </a:t>
            </a:r>
            <a:r>
              <a:rPr lang="zh-CN" altLang="en-US" sz="1400" dirty="0">
                <a:latin typeface="微软雅黑" panose="020B0503020204020204" pitchFamily="34" charset="-122"/>
                <a:ea typeface="微软雅黑" panose="020B0503020204020204" pitchFamily="34" charset="-122"/>
              </a:rPr>
              <a:t>下午</a:t>
            </a:r>
            <a:r>
              <a:rPr lang="en-US" altLang="zh-CN" sz="1400" dirty="0">
                <a:solidFill>
                  <a:srgbClr val="FF0000"/>
                </a:solidFill>
                <a:latin typeface="微软雅黑" panose="020B0503020204020204" pitchFamily="34" charset="-122"/>
                <a:ea typeface="微软雅黑" panose="020B0503020204020204" pitchFamily="34" charset="-122"/>
              </a:rPr>
              <a:t>14:00—18:00 </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tabLst>
                <a:tab pos="495300" algn="l"/>
              </a:tabLst>
              <a:defRPr/>
            </a:pPr>
            <a:r>
              <a:rPr lang="zh-CN" altLang="en-US" sz="1400" dirty="0" smtClean="0">
                <a:latin typeface="微软雅黑" panose="020B0503020204020204" pitchFamily="34" charset="-122"/>
                <a:ea typeface="微软雅黑" panose="020B0503020204020204" pitchFamily="34" charset="-122"/>
              </a:rPr>
              <a:t>系统集成</a:t>
            </a:r>
            <a:r>
              <a:rPr lang="zh-CN" altLang="en-US" sz="1400" dirty="0">
                <a:latin typeface="微软雅黑" panose="020B0503020204020204" pitchFamily="34" charset="-122"/>
                <a:ea typeface="微软雅黑" panose="020B0503020204020204" pitchFamily="34" charset="-122"/>
              </a:rPr>
              <a:t>部、生产</a:t>
            </a:r>
            <a:r>
              <a:rPr lang="zh-CN" altLang="en-US" sz="1400" dirty="0" smtClean="0">
                <a:latin typeface="微软雅黑" panose="020B0503020204020204" pitchFamily="34" charset="-122"/>
                <a:ea typeface="微软雅黑" panose="020B0503020204020204" pitchFamily="34" charset="-122"/>
              </a:rPr>
              <a:t>系统产品部</a:t>
            </a:r>
            <a:r>
              <a:rPr lang="en-US" sz="1400" dirty="0">
                <a:latin typeface="微软雅黑" panose="020B0503020204020204" pitchFamily="34" charset="-122"/>
                <a:ea typeface="微软雅黑" panose="020B0503020204020204" pitchFamily="34" charset="-122"/>
              </a:rPr>
              <a:t>GIS</a:t>
            </a:r>
            <a:r>
              <a:rPr lang="zh-CN" altLang="en-US" sz="1400" dirty="0">
                <a:latin typeface="微软雅黑" panose="020B0503020204020204" pitchFamily="34" charset="-122"/>
                <a:ea typeface="微软雅黑" panose="020B0503020204020204" pitchFamily="34" charset="-122"/>
              </a:rPr>
              <a:t>数据录入人员上班时间为上午</a:t>
            </a:r>
            <a:r>
              <a:rPr lang="en-US" altLang="zh-CN" sz="1400" dirty="0">
                <a:latin typeface="微软雅黑" panose="020B0503020204020204" pitchFamily="34" charset="-122"/>
                <a:ea typeface="微软雅黑" panose="020B0503020204020204" pitchFamily="34" charset="-122"/>
              </a:rPr>
              <a:t>8:30—12:00  </a:t>
            </a:r>
            <a:r>
              <a:rPr lang="zh-CN" altLang="en-US" sz="1400" dirty="0">
                <a:latin typeface="微软雅黑" panose="020B0503020204020204" pitchFamily="34" charset="-122"/>
                <a:ea typeface="微软雅黑" panose="020B0503020204020204" pitchFamily="34" charset="-122"/>
              </a:rPr>
              <a:t>下午</a:t>
            </a:r>
            <a:r>
              <a:rPr lang="en-US" altLang="zh-CN" sz="1400" dirty="0">
                <a:latin typeface="微软雅黑" panose="020B0503020204020204" pitchFamily="34" charset="-122"/>
                <a:ea typeface="微软雅黑" panose="020B0503020204020204" pitchFamily="34" charset="-122"/>
              </a:rPr>
              <a:t>14:00—17:30</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tabLst>
                <a:tab pos="495300" algn="l"/>
              </a:tabLst>
              <a:defRPr/>
            </a:pPr>
            <a:r>
              <a:rPr lang="zh-CN" altLang="en-US" sz="1400" dirty="0">
                <a:latin typeface="微软雅黑" panose="020B0503020204020204" pitchFamily="34" charset="-122"/>
                <a:ea typeface="微软雅黑" panose="020B0503020204020204" pitchFamily="34" charset="-122"/>
              </a:rPr>
              <a:t>因故请假、因公出差、因公外出，需要在公司办公系统平台上填写相关申请并经核准</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defRPr/>
            </a:pPr>
            <a:r>
              <a:rPr lang="zh-CN" altLang="en-US" sz="1400" dirty="0" smtClean="0">
                <a:latin typeface="微软雅黑" panose="020B0503020204020204" pitchFamily="34" charset="-122"/>
                <a:ea typeface="微软雅黑" panose="020B0503020204020204" pitchFamily="34" charset="-122"/>
              </a:rPr>
              <a:t>因</a:t>
            </a:r>
            <a:r>
              <a:rPr lang="zh-CN" altLang="en-US" sz="1400" dirty="0">
                <a:latin typeface="微软雅黑" panose="020B0503020204020204" pitchFamily="34" charset="-122"/>
                <a:ea typeface="微软雅黑" panose="020B0503020204020204" pitchFamily="34" charset="-122"/>
              </a:rPr>
              <a:t>工作原因</a:t>
            </a:r>
            <a:r>
              <a:rPr lang="en-US" altLang="zh-CN" sz="1400" dirty="0">
                <a:latin typeface="微软雅黑" panose="020B0503020204020204" pitchFamily="34" charset="-122"/>
                <a:ea typeface="微软雅黑" panose="020B0503020204020204" pitchFamily="34" charset="-122"/>
              </a:rPr>
              <a:t>22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30</a:t>
            </a:r>
            <a:r>
              <a:rPr lang="zh-CN" altLang="en-US" sz="1400" dirty="0">
                <a:latin typeface="微软雅黑" panose="020B0503020204020204" pitchFamily="34" charset="-122"/>
                <a:ea typeface="微软雅黑" panose="020B0503020204020204" pitchFamily="34" charset="-122"/>
              </a:rPr>
              <a:t>以后离开工作岗位的，第二天可晚到</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小时，以打卡记录为准。因特殊情况更晚离开者，可由直接上级酌情申请调整第二天到岗时间。</a:t>
            </a:r>
          </a:p>
          <a:p>
            <a:pPr marL="285750" indent="-285750">
              <a:lnSpc>
                <a:spcPct val="150000"/>
              </a:lnSpc>
              <a:buFont typeface="Arial" panose="020B0604020202020204" pitchFamily="34" charset="0"/>
              <a:buChar char="•"/>
              <a:defRPr/>
            </a:pPr>
            <a:r>
              <a:rPr lang="zh-CN" altLang="en-US" sz="1400" dirty="0" smtClean="0">
                <a:latin typeface="微软雅黑" panose="020B0503020204020204" pitchFamily="34" charset="-122"/>
                <a:ea typeface="微软雅黑" panose="020B0503020204020204" pitchFamily="34" charset="-122"/>
              </a:rPr>
              <a:t>因</a:t>
            </a:r>
            <a:r>
              <a:rPr lang="zh-CN" altLang="en-US" sz="1400" dirty="0">
                <a:latin typeface="微软雅黑" panose="020B0503020204020204" pitchFamily="34" charset="-122"/>
                <a:ea typeface="微软雅黑" panose="020B0503020204020204" pitchFamily="34" charset="-122"/>
              </a:rPr>
              <a:t>工作</a:t>
            </a:r>
            <a:r>
              <a:rPr lang="zh-CN" altLang="en-US" sz="1400" dirty="0" smtClean="0">
                <a:latin typeface="微软雅黑" panose="020B0503020204020204" pitchFamily="34" charset="-122"/>
                <a:ea typeface="微软雅黑" panose="020B0503020204020204" pitchFamily="34" charset="-122"/>
              </a:rPr>
              <a:t>原因安排</a:t>
            </a:r>
            <a:r>
              <a:rPr lang="zh-CN" altLang="en-US" sz="1400" dirty="0">
                <a:latin typeface="微软雅黑" panose="020B0503020204020204" pitchFamily="34" charset="-122"/>
                <a:ea typeface="微软雅黑" panose="020B0503020204020204" pitchFamily="34" charset="-122"/>
              </a:rPr>
              <a:t>周末连续两天上班的，可在下周工作日内安排员工调休一天。如特殊情况不能安排休假的，可以适当延期。</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defRPr/>
            </a:pPr>
            <a:r>
              <a:rPr lang="zh-CN" altLang="en-US" sz="1400" dirty="0" smtClean="0">
                <a:latin typeface="微软雅黑" panose="020B0503020204020204" pitchFamily="34" charset="-122"/>
                <a:ea typeface="微软雅黑" panose="020B0503020204020204" pitchFamily="34" charset="-122"/>
              </a:rPr>
              <a:t>因</a:t>
            </a:r>
            <a:r>
              <a:rPr lang="zh-CN" altLang="en-US" sz="1400" dirty="0">
                <a:latin typeface="微软雅黑" panose="020B0503020204020204" pitchFamily="34" charset="-122"/>
                <a:ea typeface="微软雅黑" panose="020B0503020204020204" pitchFamily="34" charset="-122"/>
              </a:rPr>
              <a:t>公司业务原因必须安排员工在法定节假日工作的，由用人部门提前提交申请，经审批通过后，确在法定节假日工作的，公司将按国家相关规定，支付加班费</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defRPr/>
            </a:pPr>
            <a:r>
              <a:rPr lang="zh-CN" altLang="en-US" sz="1400" dirty="0" smtClean="0">
                <a:solidFill>
                  <a:srgbClr val="FF0000"/>
                </a:solidFill>
                <a:latin typeface="微软雅黑" panose="020B0503020204020204" pitchFamily="34" charset="-122"/>
                <a:ea typeface="微软雅黑" panose="020B0503020204020204" pitchFamily="34" charset="-122"/>
              </a:rPr>
              <a:t>销假操作：</a:t>
            </a:r>
            <a:r>
              <a:rPr lang="zh-CN" altLang="en-US" sz="1400" dirty="0">
                <a:solidFill>
                  <a:srgbClr val="FF0000"/>
                </a:solidFill>
                <a:latin typeface="微软雅黑" panose="020B0503020204020204" pitchFamily="34" charset="-122"/>
                <a:ea typeface="微软雅黑" panose="020B0503020204020204" pitchFamily="34" charset="-122"/>
              </a:rPr>
              <a:t>拷贝“原单编号”、新建请假单（填实际请假时间）将覆盖原单</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defRPr/>
            </a:pPr>
            <a:endParaRPr lang="zh-CN" altLang="en-US" sz="14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179512" y="155789"/>
            <a:ext cx="1080120" cy="1041259"/>
          </a:xfrm>
          <a:prstGeom prst="rect">
            <a:avLst/>
          </a:prstGeom>
        </p:spPr>
      </p:pic>
      <p:sp>
        <p:nvSpPr>
          <p:cNvPr id="12" name="文本框 11"/>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考勤</a:t>
            </a: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403648" y="1268760"/>
            <a:ext cx="7416824" cy="645228"/>
          </a:xfrm>
          <a:prstGeom prst="rect">
            <a:avLst/>
          </a:prstGeom>
          <a:solidFill>
            <a:srgbClr val="48D491"/>
          </a:solidFill>
        </p:spPr>
        <p:style>
          <a:lnRef idx="1">
            <a:schemeClr val="accent5"/>
          </a:lnRef>
          <a:fillRef idx="3">
            <a:schemeClr val="accent5"/>
          </a:fillRef>
          <a:effectRef idx="2">
            <a:schemeClr val="accent5"/>
          </a:effectRef>
          <a:fontRef idx="minor">
            <a:schemeClr val="lt1"/>
          </a:fontRef>
        </p:style>
        <p:txBody>
          <a:bodyPr vert="horz" wrap="none" rtlCol="0" anchor="ctr">
            <a:noAutofit/>
          </a:bodyPr>
          <a:lstStyle/>
          <a:p>
            <a:pPr algn="dist">
              <a:lnSpc>
                <a:spcPct val="150000"/>
              </a:lnSpc>
            </a:pPr>
            <a:r>
              <a:rPr lang="zh-CN" altLang="en-US" sz="2800" dirty="0" smtClean="0">
                <a:latin typeface="微软雅黑" panose="020B0503020204020204" pitchFamily="34" charset="-122"/>
                <a:ea typeface="微软雅黑" panose="020B0503020204020204" pitchFamily="34" charset="-122"/>
              </a:rPr>
              <a:t>考勤规则</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341805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6"/>
          <p:cNvSpPr>
            <a:spLocks noChangeArrowheads="1"/>
          </p:cNvSpPr>
          <p:nvPr/>
        </p:nvSpPr>
        <p:spPr bwMode="auto">
          <a:xfrm>
            <a:off x="1403647" y="2130011"/>
            <a:ext cx="7416825" cy="4901726"/>
          </a:xfrm>
          <a:prstGeom prst="rect">
            <a:avLst/>
          </a:prstGeom>
          <a:noFill/>
          <a:ln w="9525" algn="ctr">
            <a:noFill/>
            <a:miter lim="800000"/>
            <a:headEnd/>
            <a:tailEnd/>
          </a:ln>
        </p:spPr>
        <p:txBody>
          <a:bodyPr wrap="square" anchor="t">
            <a:spAutoFit/>
          </a:bodyPr>
          <a:lstStyle/>
          <a:p>
            <a:pPr>
              <a:lnSpc>
                <a:spcPct val="145000"/>
              </a:lnSpc>
              <a:defRPr/>
            </a:pPr>
            <a:r>
              <a:rPr lang="zh-CN" altLang="en-US" sz="1400" dirty="0" smtClean="0">
                <a:latin typeface="微软雅黑" panose="020B0503020204020204" pitchFamily="34" charset="-122"/>
                <a:ea typeface="微软雅黑" panose="020B0503020204020204" pitchFamily="34" charset="-122"/>
              </a:rPr>
              <a:t>考勤</a:t>
            </a:r>
            <a:r>
              <a:rPr lang="zh-CN" altLang="en-US" sz="1400" b="1" dirty="0" smtClean="0">
                <a:latin typeface="微软雅黑" panose="020B0503020204020204" pitchFamily="34" charset="-122"/>
                <a:ea typeface="微软雅黑" panose="020B0503020204020204" pitchFamily="34" charset="-122"/>
              </a:rPr>
              <a:t>违纪</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p>
            <a:pPr marL="285750" indent="-285750">
              <a:lnSpc>
                <a:spcPct val="145000"/>
              </a:lnSpc>
              <a:buFont typeface="Arial" panose="020B0604020202020204" pitchFamily="34" charset="0"/>
              <a:buChar char="•"/>
              <a:defRPr/>
            </a:pPr>
            <a:r>
              <a:rPr lang="zh-CN" altLang="en-US" sz="1400" dirty="0" smtClean="0">
                <a:latin typeface="微软雅黑" panose="020B0503020204020204" pitchFamily="34" charset="-122"/>
                <a:ea typeface="微软雅黑" panose="020B0503020204020204" pitchFamily="34" charset="-122"/>
              </a:rPr>
              <a:t>早上</a:t>
            </a:r>
            <a:r>
              <a:rPr lang="en-US" altLang="zh-CN" sz="1400" dirty="0">
                <a:latin typeface="微软雅黑" panose="020B0503020204020204" pitchFamily="34" charset="-122"/>
                <a:ea typeface="微软雅黑" panose="020B0503020204020204" pitchFamily="34" charset="-122"/>
              </a:rPr>
              <a:t>9:00</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8:30</a:t>
            </a:r>
            <a:r>
              <a:rPr lang="zh-CN" altLang="en-US" sz="1400" dirty="0">
                <a:latin typeface="微软雅黑" panose="020B0503020204020204" pitchFamily="34" charset="-122"/>
                <a:ea typeface="微软雅黑" panose="020B0503020204020204" pitchFamily="34" charset="-122"/>
              </a:rPr>
              <a:t>）以后打卡的视为</a:t>
            </a:r>
            <a:r>
              <a:rPr lang="zh-CN" altLang="en-US" sz="1400" b="1" dirty="0">
                <a:solidFill>
                  <a:srgbClr val="FF0000"/>
                </a:solidFill>
                <a:latin typeface="微软雅黑" panose="020B0503020204020204" pitchFamily="34" charset="-122"/>
                <a:ea typeface="微软雅黑" panose="020B0503020204020204" pitchFamily="34" charset="-122"/>
              </a:rPr>
              <a:t>迟到</a:t>
            </a:r>
            <a:r>
              <a:rPr lang="zh-CN" altLang="en-US" sz="1400" dirty="0">
                <a:latin typeface="微软雅黑" panose="020B0503020204020204" pitchFamily="34" charset="-122"/>
                <a:ea typeface="微软雅黑" panose="020B0503020204020204" pitchFamily="34" charset="-122"/>
              </a:rPr>
              <a:t>；未办理申请手续提前下班者视为</a:t>
            </a:r>
            <a:r>
              <a:rPr lang="zh-CN" altLang="en-US" sz="1400" b="1" dirty="0">
                <a:solidFill>
                  <a:srgbClr val="FF0000"/>
                </a:solidFill>
                <a:latin typeface="微软雅黑" panose="020B0503020204020204" pitchFamily="34" charset="-122"/>
                <a:ea typeface="微软雅黑" panose="020B0503020204020204" pitchFamily="34" charset="-122"/>
              </a:rPr>
              <a:t>早退</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lnSpc>
                <a:spcPct val="145000"/>
              </a:lnSpc>
              <a:buFont typeface="Arial" panose="020B0604020202020204" pitchFamily="34" charset="0"/>
              <a:buChar char="•"/>
              <a:defRPr/>
            </a:pPr>
            <a:r>
              <a:rPr lang="zh-CN" altLang="en-US" sz="1400" b="1" dirty="0" smtClean="0">
                <a:solidFill>
                  <a:srgbClr val="FF0000"/>
                </a:solidFill>
                <a:latin typeface="微软雅黑" panose="020B0503020204020204" pitchFamily="34" charset="-122"/>
                <a:ea typeface="微软雅黑" panose="020B0503020204020204" pitchFamily="34" charset="-122"/>
              </a:rPr>
              <a:t>旷工</a:t>
            </a:r>
            <a:r>
              <a:rPr lang="zh-CN" altLang="en-US" sz="1400" dirty="0">
                <a:latin typeface="微软雅黑" panose="020B0503020204020204" pitchFamily="34" charset="-122"/>
                <a:ea typeface="微软雅黑" panose="020B0503020204020204" pitchFamily="34" charset="-122"/>
              </a:rPr>
              <a:t>是指员工未按公司规定办理相关审批手续而未到岗或擅自离岗，或相关审批手续尚未获核准而未到岗的（发生不可抗力因素除外）情形</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45000"/>
              </a:lnSpc>
              <a:buFont typeface="Arial" panose="020B0604020202020204" pitchFamily="34" charset="0"/>
              <a:buChar char="•"/>
              <a:defRPr/>
            </a:pPr>
            <a:r>
              <a:rPr lang="zh-CN" altLang="en-US" sz="1400" dirty="0" smtClean="0">
                <a:solidFill>
                  <a:srgbClr val="FF0000"/>
                </a:solidFill>
                <a:latin typeface="微软雅黑" panose="020B0503020204020204" pitchFamily="34" charset="-122"/>
                <a:ea typeface="微软雅黑" panose="020B0503020204020204" pitchFamily="34" charset="-122"/>
              </a:rPr>
              <a:t>每月</a:t>
            </a:r>
            <a:r>
              <a:rPr lang="zh-CN" altLang="en-US" sz="1400" dirty="0">
                <a:solidFill>
                  <a:srgbClr val="FF0000"/>
                </a:solidFill>
                <a:latin typeface="微软雅黑" panose="020B0503020204020204" pitchFamily="34" charset="-122"/>
                <a:ea typeface="微软雅黑" panose="020B0503020204020204" pitchFamily="34" charset="-122"/>
              </a:rPr>
              <a:t>迟到、早退累计超过</a:t>
            </a:r>
            <a:r>
              <a:rPr lang="en-US" altLang="en-US" sz="1400" dirty="0">
                <a:solidFill>
                  <a:srgbClr val="FF0000"/>
                </a:solidFill>
                <a:latin typeface="微软雅黑" panose="020B0503020204020204" pitchFamily="34" charset="-122"/>
                <a:ea typeface="微软雅黑" panose="020B0503020204020204" pitchFamily="34" charset="-122"/>
              </a:rPr>
              <a:t>1</a:t>
            </a:r>
            <a:r>
              <a:rPr lang="zh-CN" altLang="en-US" sz="1400" dirty="0">
                <a:solidFill>
                  <a:srgbClr val="FF0000"/>
                </a:solidFill>
                <a:latin typeface="微软雅黑" panose="020B0503020204020204" pitchFamily="34" charset="-122"/>
                <a:ea typeface="微软雅黑" panose="020B0503020204020204" pitchFamily="34" charset="-122"/>
              </a:rPr>
              <a:t>小时的部分将按事假计扣相应工资</a:t>
            </a:r>
            <a:r>
              <a:rPr lang="zh-CN" altLang="en-US" sz="1400" dirty="0" smtClean="0">
                <a:solidFill>
                  <a:srgbClr val="FF0000"/>
                </a:solidFill>
                <a:latin typeface="微软雅黑" panose="020B0503020204020204" pitchFamily="34" charset="-122"/>
                <a:ea typeface="微软雅黑" panose="020B0503020204020204" pitchFamily="34" charset="-122"/>
              </a:rPr>
              <a:t>。</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lnSpc>
                <a:spcPct val="145000"/>
              </a:lnSpc>
              <a:buFont typeface="Arial" panose="020B0604020202020204" pitchFamily="34" charset="0"/>
              <a:buChar char="•"/>
              <a:defRPr/>
            </a:pPr>
            <a:r>
              <a:rPr lang="zh-CN" altLang="en-US" sz="1400" dirty="0" smtClean="0">
                <a:solidFill>
                  <a:srgbClr val="FF0000"/>
                </a:solidFill>
                <a:latin typeface="微软雅黑" panose="020B0503020204020204" pitchFamily="34" charset="-122"/>
                <a:ea typeface="微软雅黑" panose="020B0503020204020204" pitchFamily="34" charset="-122"/>
              </a:rPr>
              <a:t>每次迟到或早退时间超过</a:t>
            </a:r>
            <a:r>
              <a:rPr lang="en-US" altLang="zh-CN" sz="1400" dirty="0" smtClean="0">
                <a:solidFill>
                  <a:srgbClr val="FF0000"/>
                </a:solidFill>
                <a:latin typeface="微软雅黑" panose="020B0503020204020204" pitchFamily="34" charset="-122"/>
                <a:ea typeface="微软雅黑" panose="020B0503020204020204" pitchFamily="34" charset="-122"/>
              </a:rPr>
              <a:t>2</a:t>
            </a:r>
            <a:r>
              <a:rPr lang="zh-CN" altLang="en-US" sz="1400" dirty="0" smtClean="0">
                <a:solidFill>
                  <a:srgbClr val="FF0000"/>
                </a:solidFill>
                <a:latin typeface="微软雅黑" panose="020B0503020204020204" pitchFamily="34" charset="-122"/>
                <a:ea typeface="微软雅黑" panose="020B0503020204020204" pitchFamily="34" charset="-122"/>
              </a:rPr>
              <a:t>小时的计为旷工一次。</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nSpc>
                <a:spcPct val="145000"/>
              </a:lnSpc>
              <a:defRPr/>
            </a:pPr>
            <a:r>
              <a:rPr lang="zh-CN" altLang="en-US" sz="1400" b="1" dirty="0" smtClean="0">
                <a:latin typeface="微软雅黑" panose="020B0503020204020204" pitchFamily="34" charset="-122"/>
                <a:ea typeface="微软雅黑" panose="020B0503020204020204" pitchFamily="34" charset="-122"/>
              </a:rPr>
              <a:t>违纪处理：</a:t>
            </a:r>
            <a:endParaRPr lang="zh-CN" altLang="en-US" sz="1400" b="1" dirty="0">
              <a:latin typeface="微软雅黑" panose="020B0503020204020204" pitchFamily="34" charset="-122"/>
              <a:ea typeface="微软雅黑" panose="020B0503020204020204" pitchFamily="34" charset="-122"/>
            </a:endParaRPr>
          </a:p>
          <a:p>
            <a:pPr marL="285750" indent="-285750">
              <a:lnSpc>
                <a:spcPct val="145000"/>
              </a:lnSpc>
              <a:buFont typeface="Arial" panose="020B0604020202020204" pitchFamily="34" charset="0"/>
              <a:buChar char="•"/>
              <a:defRPr/>
            </a:pPr>
            <a:r>
              <a:rPr lang="zh-CN" altLang="en-US" sz="1400" dirty="0" smtClean="0">
                <a:latin typeface="微软雅黑" panose="020B0503020204020204" pitchFamily="34" charset="-122"/>
                <a:ea typeface="微软雅黑" panose="020B0503020204020204" pitchFamily="34" charset="-122"/>
              </a:rPr>
              <a:t>公司</a:t>
            </a:r>
            <a:r>
              <a:rPr lang="zh-CN" altLang="en-US" sz="1400" dirty="0">
                <a:latin typeface="微软雅黑" panose="020B0503020204020204" pitchFamily="34" charset="-122"/>
                <a:ea typeface="微软雅黑" panose="020B0503020204020204" pitchFamily="34" charset="-122"/>
              </a:rPr>
              <a:t>员工旷工的，除扣发旷工期间工资外，并予以通报批评。</a:t>
            </a:r>
          </a:p>
          <a:p>
            <a:pPr marL="285750" indent="-285750">
              <a:lnSpc>
                <a:spcPct val="145000"/>
              </a:lnSpc>
              <a:buFont typeface="Arial" panose="020B0604020202020204" pitchFamily="34" charset="0"/>
              <a:buChar char="•"/>
              <a:defRPr/>
            </a:pPr>
            <a:r>
              <a:rPr lang="zh-CN" altLang="en-US" sz="1400" dirty="0" smtClean="0">
                <a:latin typeface="微软雅黑" panose="020B0503020204020204" pitchFamily="34" charset="-122"/>
                <a:ea typeface="微软雅黑" panose="020B0503020204020204" pitchFamily="34" charset="-122"/>
              </a:rPr>
              <a:t>员工</a:t>
            </a:r>
            <a:r>
              <a:rPr lang="zh-CN" altLang="en-US" sz="1400" dirty="0">
                <a:latin typeface="微软雅黑" panose="020B0503020204020204" pitchFamily="34" charset="-122"/>
                <a:ea typeface="微软雅黑" panose="020B0503020204020204" pitchFamily="34" charset="-122"/>
              </a:rPr>
              <a:t>每季度内累计旷工达三天的，当季度绩效降级。</a:t>
            </a:r>
          </a:p>
          <a:p>
            <a:pPr marL="285750" indent="-285750">
              <a:lnSpc>
                <a:spcPct val="145000"/>
              </a:lnSpc>
              <a:buFont typeface="Arial" panose="020B0604020202020204" pitchFamily="34" charset="0"/>
              <a:buChar char="•"/>
              <a:defRPr/>
            </a:pPr>
            <a:r>
              <a:rPr lang="zh-CN" altLang="en-US" sz="1400" dirty="0" smtClean="0">
                <a:solidFill>
                  <a:srgbClr val="FF0000"/>
                </a:solidFill>
                <a:latin typeface="微软雅黑" panose="020B0503020204020204" pitchFamily="34" charset="-122"/>
                <a:ea typeface="微软雅黑" panose="020B0503020204020204" pitchFamily="34" charset="-122"/>
              </a:rPr>
              <a:t>连续旷工三日</a:t>
            </a:r>
            <a:r>
              <a:rPr lang="zh-CN" altLang="en-US" sz="1400" dirty="0">
                <a:solidFill>
                  <a:srgbClr val="FF0000"/>
                </a:solidFill>
                <a:latin typeface="微软雅黑" panose="020B0503020204020204" pitchFamily="34" charset="-122"/>
                <a:ea typeface="微软雅黑" panose="020B0503020204020204" pitchFamily="34" charset="-122"/>
              </a:rPr>
              <a:t>或季度累计</a:t>
            </a:r>
            <a:r>
              <a:rPr lang="zh-CN" altLang="en-US" sz="1400" dirty="0" smtClean="0">
                <a:solidFill>
                  <a:srgbClr val="FF0000"/>
                </a:solidFill>
                <a:latin typeface="微软雅黑" panose="020B0503020204020204" pitchFamily="34" charset="-122"/>
                <a:ea typeface="微软雅黑" panose="020B0503020204020204" pitchFamily="34" charset="-122"/>
              </a:rPr>
              <a:t>旷工四日</a:t>
            </a:r>
            <a:r>
              <a:rPr lang="zh-CN" altLang="en-US" sz="1400" dirty="0">
                <a:solidFill>
                  <a:srgbClr val="FF0000"/>
                </a:solidFill>
                <a:latin typeface="微软雅黑" panose="020B0503020204020204" pitchFamily="34" charset="-122"/>
                <a:ea typeface="微软雅黑" panose="020B0503020204020204" pitchFamily="34" charset="-122"/>
              </a:rPr>
              <a:t>或一年旷工累计</a:t>
            </a:r>
            <a:r>
              <a:rPr lang="zh-CN" altLang="en-US" sz="1400" dirty="0" smtClean="0">
                <a:solidFill>
                  <a:srgbClr val="FF0000"/>
                </a:solidFill>
                <a:latin typeface="微软雅黑" panose="020B0503020204020204" pitchFamily="34" charset="-122"/>
                <a:ea typeface="微软雅黑" panose="020B0503020204020204" pitchFamily="34" charset="-122"/>
              </a:rPr>
              <a:t>达五日，公司可以解除劳动合同</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lvl="0" indent="-285750">
              <a:lnSpc>
                <a:spcPct val="145000"/>
              </a:lnSpc>
              <a:buFont typeface="Arial" panose="020B0604020202020204" pitchFamily="34" charset="0"/>
              <a:buChar char="•"/>
              <a:defRPr/>
            </a:pPr>
            <a:r>
              <a:rPr lang="zh-CN" altLang="en-US" sz="1400" dirty="0" smtClean="0">
                <a:solidFill>
                  <a:srgbClr val="FF0000"/>
                </a:solidFill>
                <a:latin typeface="微软雅黑" panose="020B0503020204020204" pitchFamily="34" charset="-122"/>
                <a:ea typeface="微软雅黑" panose="020B0503020204020204" pitchFamily="34" charset="-122"/>
              </a:rPr>
              <a:t>以任何形式伪造打卡记录或提供虚假证明者，属于严重违反公司规章制度的情形，公司可以解除劳动合同。</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45000"/>
              </a:lnSpc>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人力资源</a:t>
            </a:r>
            <a:r>
              <a:rPr lang="zh-CN" altLang="en-US" sz="1400" dirty="0">
                <a:latin typeface="微软雅黑" panose="020B0503020204020204" pitchFamily="34" charset="-122"/>
                <a:ea typeface="微软雅黑" panose="020B0503020204020204" pitchFamily="34" charset="-122"/>
              </a:rPr>
              <a:t>部定期对考勤违纪行为进行记录，对于以下违反考勤纪律者，将予以通报批评</a:t>
            </a:r>
            <a:r>
              <a:rPr lang="zh-CN" altLang="en-US" sz="1400" dirty="0" smtClean="0">
                <a:latin typeface="微软雅黑" panose="020B0503020204020204" pitchFamily="34" charset="-122"/>
                <a:ea typeface="微软雅黑" panose="020B0503020204020204" pitchFamily="34" charset="-122"/>
              </a:rPr>
              <a:t>：</a:t>
            </a:r>
            <a:r>
              <a:rPr lang="zh-CN" altLang="en-US" sz="1400" dirty="0" smtClean="0">
                <a:solidFill>
                  <a:srgbClr val="FF0000"/>
                </a:solidFill>
                <a:latin typeface="微软雅黑" panose="020B0503020204020204" pitchFamily="34" charset="-122"/>
                <a:ea typeface="微软雅黑" panose="020B0503020204020204" pitchFamily="34" charset="-122"/>
              </a:rPr>
              <a:t>①</a:t>
            </a:r>
            <a:r>
              <a:rPr lang="zh-CN" altLang="zh-CN" sz="1400" dirty="0" smtClean="0">
                <a:solidFill>
                  <a:srgbClr val="FF0000"/>
                </a:solidFill>
                <a:latin typeface="微软雅黑" panose="020B0503020204020204" pitchFamily="34" charset="-122"/>
                <a:ea typeface="微软雅黑" panose="020B0503020204020204" pitchFamily="34" charset="-122"/>
              </a:rPr>
              <a:t>月度</a:t>
            </a:r>
            <a:r>
              <a:rPr lang="zh-CN" altLang="zh-CN" sz="1400" dirty="0">
                <a:solidFill>
                  <a:srgbClr val="FF0000"/>
                </a:solidFill>
                <a:latin typeface="微软雅黑" panose="020B0503020204020204" pitchFamily="34" charset="-122"/>
                <a:ea typeface="微软雅黑" panose="020B0503020204020204" pitchFamily="34" charset="-122"/>
              </a:rPr>
              <a:t>迟到、早退、未打卡次数累计达</a:t>
            </a:r>
            <a:r>
              <a:rPr lang="en-US" altLang="zh-CN" sz="1400" dirty="0">
                <a:solidFill>
                  <a:srgbClr val="FF0000"/>
                </a:solidFill>
                <a:latin typeface="微软雅黑" panose="020B0503020204020204" pitchFamily="34" charset="-122"/>
                <a:ea typeface="微软雅黑" panose="020B0503020204020204" pitchFamily="34" charset="-122"/>
              </a:rPr>
              <a:t>10</a:t>
            </a:r>
            <a:r>
              <a:rPr lang="zh-CN" altLang="zh-CN" sz="1400" dirty="0">
                <a:solidFill>
                  <a:srgbClr val="FF0000"/>
                </a:solidFill>
                <a:latin typeface="微软雅黑" panose="020B0503020204020204" pitchFamily="34" charset="-122"/>
                <a:ea typeface="微软雅黑" panose="020B0503020204020204" pitchFamily="34" charset="-122"/>
              </a:rPr>
              <a:t>次及以上者</a:t>
            </a:r>
            <a:r>
              <a:rPr lang="zh-CN" altLang="zh-CN" sz="1400" dirty="0" smtClean="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②</a:t>
            </a:r>
            <a:r>
              <a:rPr lang="zh-CN" altLang="zh-CN" sz="1400" dirty="0" smtClean="0">
                <a:latin typeface="微软雅黑" panose="020B0503020204020204" pitchFamily="34" charset="-122"/>
                <a:ea typeface="微软雅黑" panose="020B0503020204020204" pitchFamily="34" charset="-122"/>
              </a:rPr>
              <a:t>旷工</a:t>
            </a:r>
            <a:r>
              <a:rPr lang="zh-CN" altLang="zh-CN" sz="1400" dirty="0">
                <a:latin typeface="微软雅黑" panose="020B0503020204020204" pitchFamily="34" charset="-122"/>
                <a:ea typeface="微软雅黑" panose="020B0503020204020204" pitchFamily="34" charset="-122"/>
              </a:rPr>
              <a:t>者</a:t>
            </a:r>
            <a:r>
              <a:rPr lang="zh-CN" altLang="zh-CN"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③</a:t>
            </a:r>
            <a:r>
              <a:rPr lang="zh-CN" altLang="zh-CN" sz="1400" dirty="0" smtClean="0">
                <a:latin typeface="微软雅黑" panose="020B0503020204020204" pitchFamily="34" charset="-122"/>
                <a:ea typeface="微软雅黑" panose="020B0503020204020204" pitchFamily="34" charset="-122"/>
              </a:rPr>
              <a:t>以</a:t>
            </a:r>
            <a:r>
              <a:rPr lang="zh-CN" altLang="zh-CN" sz="1400" dirty="0">
                <a:latin typeface="微软雅黑" panose="020B0503020204020204" pitchFamily="34" charset="-122"/>
                <a:ea typeface="微软雅黑" panose="020B0503020204020204" pitchFamily="34" charset="-122"/>
              </a:rPr>
              <a:t>任何形式伪造打卡记录或提供虚假证明者</a:t>
            </a:r>
            <a:r>
              <a:rPr lang="zh-CN"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179512" y="155789"/>
            <a:ext cx="1080120" cy="1041259"/>
          </a:xfrm>
          <a:prstGeom prst="rect">
            <a:avLst/>
          </a:prstGeom>
        </p:spPr>
      </p:pic>
      <p:sp>
        <p:nvSpPr>
          <p:cNvPr id="12" name="文本框 11"/>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考勤</a:t>
            </a: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648" y="1268760"/>
            <a:ext cx="7416824" cy="645228"/>
          </a:xfrm>
          <a:prstGeom prst="rect">
            <a:avLst/>
          </a:prstGeom>
          <a:solidFill>
            <a:srgbClr val="48D491"/>
          </a:solidFill>
        </p:spPr>
        <p:style>
          <a:lnRef idx="1">
            <a:schemeClr val="accent5"/>
          </a:lnRef>
          <a:fillRef idx="3">
            <a:schemeClr val="accent5"/>
          </a:fillRef>
          <a:effectRef idx="2">
            <a:schemeClr val="accent5"/>
          </a:effectRef>
          <a:fontRef idx="minor">
            <a:schemeClr val="lt1"/>
          </a:fontRef>
        </p:style>
        <p:txBody>
          <a:bodyPr vert="horz" wrap="none" rtlCol="0" anchor="ctr">
            <a:noAutofit/>
          </a:bodyPr>
          <a:lstStyle/>
          <a:p>
            <a:pPr algn="dist">
              <a:lnSpc>
                <a:spcPct val="150000"/>
              </a:lnSpc>
            </a:pPr>
            <a:r>
              <a:rPr lang="zh-CN" altLang="en-US" sz="2800" dirty="0" smtClean="0">
                <a:latin typeface="微软雅黑" panose="020B0503020204020204" pitchFamily="34" charset="-122"/>
                <a:ea typeface="微软雅黑" panose="020B0503020204020204" pitchFamily="34" charset="-122"/>
              </a:rPr>
              <a:t>考勤违纪处理</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550792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2"/>
          <a:stretch>
            <a:fillRect/>
          </a:stretch>
        </p:blipFill>
        <p:spPr>
          <a:xfrm>
            <a:off x="755576" y="188640"/>
            <a:ext cx="3251110" cy="3134141"/>
          </a:xfrm>
          <a:prstGeom prst="rect">
            <a:avLst/>
          </a:prstGeom>
        </p:spPr>
      </p:pic>
      <p:cxnSp>
        <p:nvCxnSpPr>
          <p:cNvPr id="64" name="直接连接符 63"/>
          <p:cNvCxnSpPr/>
          <p:nvPr/>
        </p:nvCxnSpPr>
        <p:spPr>
          <a:xfrm>
            <a:off x="4006686" y="3501008"/>
            <a:ext cx="4608512" cy="0"/>
          </a:xfrm>
          <a:prstGeom prst="line">
            <a:avLst/>
          </a:prstGeom>
          <a:ln w="28575">
            <a:solidFill>
              <a:srgbClr val="60E146"/>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4051970" y="3636425"/>
            <a:ext cx="4840510" cy="1077218"/>
          </a:xfrm>
          <a:prstGeom prst="rect">
            <a:avLst/>
          </a:prstGeom>
          <a:noFill/>
        </p:spPr>
        <p:txBody>
          <a:bodyPr wrap="square" rtlCol="0">
            <a:spAutoFit/>
          </a:bodyPr>
          <a:lstStyle/>
          <a:p>
            <a:pPr algn="ct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第三</a:t>
            </a: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部分 </a:t>
            </a:r>
            <a:endParaRPr lang="en-US" altLang="zh-CN" sz="3200" b="1"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职位</a:t>
            </a: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与任职资格管理制度</a:t>
            </a:r>
          </a:p>
        </p:txBody>
      </p:sp>
      <p:sp>
        <p:nvSpPr>
          <p:cNvPr id="69" name="文本框 68"/>
          <p:cNvSpPr txBox="1"/>
          <p:nvPr/>
        </p:nvSpPr>
        <p:spPr>
          <a:xfrm>
            <a:off x="4356043" y="1490008"/>
            <a:ext cx="4320413" cy="193899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职位体系构成</a:t>
            </a:r>
          </a:p>
          <a:p>
            <a:pPr marL="285750" indent="-285750">
              <a:lnSpc>
                <a:spcPct val="150000"/>
              </a:lnSpc>
              <a:buFont typeface="Arial" panose="020B0604020202020204" pitchFamily="34" charset="0"/>
              <a:buChar char="•"/>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职位族的任职资格等级及职位</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对应</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任职资格标准</a:t>
            </a:r>
          </a:p>
          <a:p>
            <a:pPr marL="285750" indent="-285750">
              <a:lnSpc>
                <a:spcPct val="150000"/>
              </a:lnSpc>
              <a:buFont typeface="Arial" panose="020B0604020202020204" pitchFamily="34" charset="0"/>
              <a:buChar char="•"/>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任职资格等级</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评定</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165748" y="2857760"/>
            <a:ext cx="848122" cy="643248"/>
          </a:xfrm>
          <a:prstGeom prst="line">
            <a:avLst/>
          </a:prstGeom>
          <a:ln w="28575">
            <a:solidFill>
              <a:srgbClr val="60E1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51605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79512" y="155789"/>
            <a:ext cx="1080120" cy="1041259"/>
          </a:xfrm>
          <a:prstGeom prst="rect">
            <a:avLst/>
          </a:prstGeom>
        </p:spPr>
      </p:pic>
      <p:sp>
        <p:nvSpPr>
          <p:cNvPr id="12" name="文本框 11"/>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职位与任职资格管理制度</a:t>
            </a:r>
          </a:p>
        </p:txBody>
      </p:sp>
      <p:cxnSp>
        <p:nvCxnSpPr>
          <p:cNvPr id="14" name="直接连接符 13"/>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图示 21"/>
          <p:cNvGraphicFramePr/>
          <p:nvPr>
            <p:extLst>
              <p:ext uri="{D42A27DB-BD31-4B8C-83A1-F6EECF244321}">
                <p14:modId xmlns:p14="http://schemas.microsoft.com/office/powerpoint/2010/main" val="2529803984"/>
              </p:ext>
            </p:extLst>
          </p:nvPr>
        </p:nvGraphicFramePr>
        <p:xfrm>
          <a:off x="179636" y="1698101"/>
          <a:ext cx="8856984" cy="2955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ectangle 34"/>
          <p:cNvSpPr>
            <a:spLocks/>
          </p:cNvSpPr>
          <p:nvPr/>
        </p:nvSpPr>
        <p:spPr bwMode="auto">
          <a:xfrm>
            <a:off x="3251657" y="1136668"/>
            <a:ext cx="2832511" cy="503237"/>
          </a:xfrm>
          <a:prstGeom prst="rect">
            <a:avLst/>
          </a:prstGeom>
          <a:noFill/>
          <a:ln w="9525">
            <a:noFill/>
            <a:miter lim="800000"/>
            <a:headEnd/>
            <a:tailEnd/>
          </a:ln>
        </p:spPr>
        <p:txBody>
          <a:bodyPr anchor="ctr"/>
          <a:lstStyle/>
          <a:p>
            <a:pPr eaLnBrk="0" hangingPunct="0"/>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职位族类别及</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典型职位</a:t>
            </a:r>
          </a:p>
        </p:txBody>
      </p:sp>
      <p:grpSp>
        <p:nvGrpSpPr>
          <p:cNvPr id="24" name="组合 23"/>
          <p:cNvGrpSpPr/>
          <p:nvPr/>
        </p:nvGrpSpPr>
        <p:grpSpPr>
          <a:xfrm>
            <a:off x="179512" y="4929244"/>
            <a:ext cx="1584176" cy="1796812"/>
            <a:chOff x="3064" y="728123"/>
            <a:chExt cx="2002601" cy="1796812"/>
          </a:xfrm>
        </p:grpSpPr>
        <p:sp>
          <p:nvSpPr>
            <p:cNvPr id="25" name="矩形 24"/>
            <p:cNvSpPr/>
            <p:nvPr/>
          </p:nvSpPr>
          <p:spPr>
            <a:xfrm>
              <a:off x="3064" y="728123"/>
              <a:ext cx="2002335" cy="1712880"/>
            </a:xfrm>
            <a:prstGeom prst="rect">
              <a:avLst/>
            </a:prstGeom>
          </p:spPr>
          <p:style>
            <a:lnRef idx="2">
              <a:schemeClr val="accent5"/>
            </a:lnRef>
            <a:fillRef idx="1">
              <a:schemeClr val="lt1"/>
            </a:fillRef>
            <a:effectRef idx="0">
              <a:schemeClr val="accent5"/>
            </a:effectRef>
            <a:fontRef idx="minor">
              <a:schemeClr val="dk1"/>
            </a:fontRef>
          </p:style>
          <p:txBody>
            <a:bodyPr/>
            <a:lstStyle/>
            <a:p>
              <a:r>
                <a:rPr lang="zh-CN" altLang="en-US" b="1" dirty="0" smtClean="0">
                  <a:latin typeface="微软雅黑" panose="020B0503020204020204" pitchFamily="34" charset="-122"/>
                  <a:ea typeface="微软雅黑" panose="020B0503020204020204" pitchFamily="34" charset="-122"/>
                </a:rPr>
                <a:t>典型职位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**组长</a:t>
              </a:r>
              <a:endParaRPr lang="en-US" altLang="zh-CN" sz="1500"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**项目经理</a:t>
              </a:r>
              <a:endParaRPr lang="en-US" altLang="zh-CN" sz="1500"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**部门经理</a:t>
              </a:r>
              <a:endParaRPr lang="en-US" altLang="zh-CN" sz="1500"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等</a:t>
              </a:r>
              <a:endParaRPr lang="en-US" altLang="zh-CN" sz="15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3330" y="812055"/>
              <a:ext cx="2002335" cy="17128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endParaRPr lang="zh-CN" altLang="en-US" sz="1400" kern="1200" dirty="0">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1979713" y="4925880"/>
            <a:ext cx="1584176" cy="1712880"/>
            <a:chOff x="3330" y="812055"/>
            <a:chExt cx="2002335" cy="1712880"/>
          </a:xfrm>
        </p:grpSpPr>
        <p:sp>
          <p:nvSpPr>
            <p:cNvPr id="28" name="矩形 27"/>
            <p:cNvSpPr/>
            <p:nvPr/>
          </p:nvSpPr>
          <p:spPr>
            <a:xfrm>
              <a:off x="3330" y="812055"/>
              <a:ext cx="2002335" cy="1712880"/>
            </a:xfrm>
            <a:prstGeom prst="rect">
              <a:avLst/>
            </a:prstGeom>
            <a:ln>
              <a:solidFill>
                <a:srgbClr val="47D872"/>
              </a:solidFill>
            </a:ln>
          </p:spPr>
          <p:style>
            <a:lnRef idx="2">
              <a:schemeClr val="accent4"/>
            </a:lnRef>
            <a:fillRef idx="1">
              <a:schemeClr val="lt1"/>
            </a:fillRef>
            <a:effectRef idx="0">
              <a:schemeClr val="accent4"/>
            </a:effectRef>
            <a:fontRef idx="minor">
              <a:schemeClr val="dk1"/>
            </a:fontRef>
          </p:style>
          <p:txBody>
            <a:bodyPr/>
            <a:lstStyle/>
            <a:p>
              <a:r>
                <a:rPr lang="zh-CN" altLang="en-US" b="1" dirty="0" smtClean="0">
                  <a:latin typeface="微软雅黑" panose="020B0503020204020204" pitchFamily="34" charset="-122"/>
                  <a:ea typeface="微软雅黑" panose="020B0503020204020204" pitchFamily="34" charset="-122"/>
                </a:rPr>
                <a:t>典型职位：</a:t>
              </a:r>
              <a:endParaRPr lang="en-US" altLang="zh-CN" b="1"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软件开发工程师</a:t>
              </a:r>
              <a:endParaRPr lang="en-US" altLang="zh-CN" sz="1500"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软件测试工程师</a:t>
              </a:r>
              <a:endParaRPr lang="en-US" altLang="zh-CN" sz="1500"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等</a:t>
              </a:r>
              <a:endParaRPr lang="zh-CN" altLang="en-US" sz="1500" dirty="0">
                <a:latin typeface="微软雅黑" panose="020B0503020204020204" pitchFamily="34" charset="-122"/>
                <a:ea typeface="微软雅黑" panose="020B0503020204020204" pitchFamily="34" charset="-122"/>
              </a:endParaRPr>
            </a:p>
          </p:txBody>
        </p:sp>
        <p:sp>
          <p:nvSpPr>
            <p:cNvPr id="29" name="矩形 28"/>
            <p:cNvSpPr/>
            <p:nvPr/>
          </p:nvSpPr>
          <p:spPr>
            <a:xfrm>
              <a:off x="3330" y="812055"/>
              <a:ext cx="2002335" cy="17128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endParaRPr lang="zh-CN" altLang="en-US" sz="1400" kern="1200" dirty="0">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3779914" y="4925880"/>
            <a:ext cx="1656182" cy="1712880"/>
            <a:chOff x="3330" y="812055"/>
            <a:chExt cx="2002335" cy="1712880"/>
          </a:xfrm>
        </p:grpSpPr>
        <p:sp>
          <p:nvSpPr>
            <p:cNvPr id="31" name="矩形 30"/>
            <p:cNvSpPr/>
            <p:nvPr/>
          </p:nvSpPr>
          <p:spPr>
            <a:xfrm>
              <a:off x="3330" y="812055"/>
              <a:ext cx="2002335" cy="1712880"/>
            </a:xfrm>
            <a:prstGeom prst="rect">
              <a:avLst/>
            </a:prstGeom>
            <a:ln>
              <a:solidFill>
                <a:srgbClr val="ACE946"/>
              </a:solidFill>
            </a:ln>
          </p:spPr>
          <p:style>
            <a:lnRef idx="2">
              <a:schemeClr val="accent3"/>
            </a:lnRef>
            <a:fillRef idx="1">
              <a:schemeClr val="lt1"/>
            </a:fillRef>
            <a:effectRef idx="0">
              <a:schemeClr val="accent3"/>
            </a:effectRef>
            <a:fontRef idx="minor">
              <a:schemeClr val="dk1"/>
            </a:fontRef>
          </p:style>
          <p:txBody>
            <a:bodyPr/>
            <a:lstStyle/>
            <a:p>
              <a:r>
                <a:rPr lang="zh-CN" altLang="en-US" b="1" dirty="0" smtClean="0">
                  <a:latin typeface="微软雅黑" panose="020B0503020204020204" pitchFamily="34" charset="-122"/>
                  <a:ea typeface="微软雅黑" panose="020B0503020204020204" pitchFamily="34" charset="-122"/>
                </a:rPr>
                <a:t>典型职位：</a:t>
              </a:r>
              <a:endParaRPr lang="en-US" altLang="zh-CN" b="1"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会计</a:t>
              </a:r>
              <a:r>
                <a:rPr lang="zh-CN" altLang="en-US" sz="1500" dirty="0">
                  <a:latin typeface="微软雅黑" panose="020B0503020204020204" pitchFamily="34" charset="-122"/>
                  <a:ea typeface="微软雅黑" panose="020B0503020204020204" pitchFamily="34" charset="-122"/>
                </a:rPr>
                <a:t>、</a:t>
              </a:r>
              <a:r>
                <a:rPr lang="zh-CN" altLang="en-US" sz="1500" dirty="0" smtClean="0">
                  <a:latin typeface="微软雅黑" panose="020B0503020204020204" pitchFamily="34" charset="-122"/>
                  <a:ea typeface="微软雅黑" panose="020B0503020204020204" pitchFamily="34" charset="-122"/>
                </a:rPr>
                <a:t>出纳</a:t>
              </a:r>
              <a:endParaRPr lang="en-US" altLang="zh-CN" sz="1500" dirty="0" smtClean="0">
                <a:latin typeface="微软雅黑" panose="020B0503020204020204" pitchFamily="34" charset="-122"/>
                <a:ea typeface="微软雅黑" panose="020B0503020204020204" pitchFamily="34" charset="-122"/>
              </a:endParaRPr>
            </a:p>
            <a:p>
              <a:r>
                <a:rPr lang="zh-CN" altLang="en-US" sz="1500" dirty="0">
                  <a:latin typeface="微软雅黑" panose="020B0503020204020204" pitchFamily="34" charset="-122"/>
                  <a:ea typeface="微软雅黑" panose="020B0503020204020204" pitchFamily="34" charset="-122"/>
                </a:rPr>
                <a:t>行政文书</a:t>
              </a:r>
              <a:r>
                <a:rPr lang="zh-CN" altLang="en-US" sz="1500" dirty="0" smtClean="0">
                  <a:latin typeface="微软雅黑" panose="020B0503020204020204" pitchFamily="34" charset="-122"/>
                  <a:ea typeface="微软雅黑" panose="020B0503020204020204" pitchFamily="34" charset="-122"/>
                </a:rPr>
                <a:t>专员</a:t>
              </a:r>
              <a:endParaRPr lang="en-US" altLang="zh-CN" sz="1500"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行政专员</a:t>
              </a:r>
              <a:endParaRPr lang="en-US" altLang="zh-CN" sz="1500"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等</a:t>
              </a:r>
              <a:endParaRPr lang="en-US" altLang="zh-CN" sz="1500" dirty="0" smtClean="0">
                <a:latin typeface="微软雅黑" panose="020B0503020204020204" pitchFamily="34" charset="-122"/>
                <a:ea typeface="微软雅黑" panose="020B0503020204020204" pitchFamily="34" charset="-122"/>
              </a:endParaRPr>
            </a:p>
          </p:txBody>
        </p:sp>
        <p:sp>
          <p:nvSpPr>
            <p:cNvPr id="32" name="矩形 31"/>
            <p:cNvSpPr/>
            <p:nvPr/>
          </p:nvSpPr>
          <p:spPr>
            <a:xfrm>
              <a:off x="3330" y="812055"/>
              <a:ext cx="2002335" cy="17128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endParaRPr lang="zh-CN" altLang="en-US" sz="1400" kern="1200" dirty="0">
                <a:latin typeface="微软雅黑" panose="020B0503020204020204" pitchFamily="34" charset="-122"/>
                <a:ea typeface="微软雅黑" panose="020B0503020204020204" pitchFamily="34" charset="-122"/>
              </a:endParaRPr>
            </a:p>
          </p:txBody>
        </p:sp>
      </p:grpSp>
      <p:sp>
        <p:nvSpPr>
          <p:cNvPr id="33" name="矩形 32"/>
          <p:cNvSpPr/>
          <p:nvPr/>
        </p:nvSpPr>
        <p:spPr>
          <a:xfrm>
            <a:off x="7452320" y="4929244"/>
            <a:ext cx="1584176" cy="1712880"/>
          </a:xfrm>
          <a:prstGeom prst="rect">
            <a:avLst/>
          </a:prstGeom>
          <a:ln>
            <a:solidFill>
              <a:srgbClr val="F79646"/>
            </a:solidFill>
          </a:ln>
        </p:spPr>
        <p:style>
          <a:lnRef idx="2">
            <a:schemeClr val="accent6"/>
          </a:lnRef>
          <a:fillRef idx="1">
            <a:schemeClr val="lt1"/>
          </a:fillRef>
          <a:effectRef idx="0">
            <a:schemeClr val="accent6"/>
          </a:effectRef>
          <a:fontRef idx="minor">
            <a:schemeClr val="dk1"/>
          </a:fontRef>
        </p:style>
        <p:txBody>
          <a:bodyPr/>
          <a:lstStyle/>
          <a:p>
            <a:r>
              <a:rPr lang="zh-CN" altLang="en-US" b="1" dirty="0" smtClean="0">
                <a:latin typeface="微软雅黑" panose="020B0503020204020204" pitchFamily="34" charset="-122"/>
                <a:ea typeface="微软雅黑" panose="020B0503020204020204" pitchFamily="34" charset="-122"/>
              </a:rPr>
              <a:t>典型职位：</a:t>
            </a:r>
            <a:endParaRPr lang="en-US" altLang="zh-CN" b="1" dirty="0" smtClean="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产品运营经理、产品运营</a:t>
            </a:r>
            <a:r>
              <a:rPr lang="zh-CN" altLang="zh-CN" sz="1400" dirty="0" smtClean="0">
                <a:latin typeface="微软雅黑" panose="020B0503020204020204" pitchFamily="34" charset="-122"/>
                <a:ea typeface="微软雅黑" panose="020B0503020204020204" pitchFamily="34" charset="-122"/>
              </a:rPr>
              <a:t>工程师</a:t>
            </a:r>
            <a:endParaRPr lang="en-US" altLang="zh-CN" sz="1400"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软件</a:t>
            </a:r>
            <a:r>
              <a:rPr lang="zh-CN" altLang="en-US" sz="1500" dirty="0">
                <a:latin typeface="微软雅黑" panose="020B0503020204020204" pitchFamily="34" charset="-122"/>
                <a:ea typeface="微软雅黑" panose="020B0503020204020204" pitchFamily="34" charset="-122"/>
              </a:rPr>
              <a:t>实施工程师</a:t>
            </a:r>
            <a:endParaRPr lang="en-US" altLang="zh-CN" sz="1500" dirty="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售</a:t>
            </a:r>
            <a:r>
              <a:rPr lang="zh-CN" altLang="en-US" sz="1500" dirty="0" smtClean="0">
                <a:latin typeface="微软雅黑" panose="020B0503020204020204" pitchFamily="34" charset="-122"/>
                <a:ea typeface="微软雅黑" panose="020B0503020204020204" pitchFamily="34" charset="-122"/>
              </a:rPr>
              <a:t>前工程师</a:t>
            </a:r>
            <a:endParaRPr lang="en-US" altLang="zh-CN" sz="1500"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等</a:t>
            </a:r>
            <a:endParaRPr lang="en-US" altLang="zh-CN" sz="1500" dirty="0" smtClean="0">
              <a:latin typeface="微软雅黑" panose="020B0503020204020204" pitchFamily="34" charset="-122"/>
              <a:ea typeface="微软雅黑" panose="020B0503020204020204" pitchFamily="34" charset="-122"/>
            </a:endParaRPr>
          </a:p>
        </p:txBody>
      </p:sp>
      <p:sp>
        <p:nvSpPr>
          <p:cNvPr id="17" name="矩形 16"/>
          <p:cNvSpPr/>
          <p:nvPr/>
        </p:nvSpPr>
        <p:spPr>
          <a:xfrm>
            <a:off x="5651909" y="4925880"/>
            <a:ext cx="1584176" cy="1712880"/>
          </a:xfrm>
          <a:prstGeom prst="rect">
            <a:avLst/>
          </a:prstGeom>
          <a:ln>
            <a:solidFill>
              <a:srgbClr val="F79646"/>
            </a:solidFill>
          </a:ln>
        </p:spPr>
        <p:style>
          <a:lnRef idx="2">
            <a:schemeClr val="accent6"/>
          </a:lnRef>
          <a:fillRef idx="1">
            <a:schemeClr val="lt1"/>
          </a:fillRef>
          <a:effectRef idx="0">
            <a:schemeClr val="accent6"/>
          </a:effectRef>
          <a:fontRef idx="minor">
            <a:schemeClr val="dk1"/>
          </a:fontRef>
        </p:style>
        <p:txBody>
          <a:bodyPr/>
          <a:lstStyle/>
          <a:p>
            <a:r>
              <a:rPr lang="zh-CN" altLang="en-US" b="1" dirty="0" smtClean="0">
                <a:latin typeface="微软雅黑" panose="020B0503020204020204" pitchFamily="34" charset="-122"/>
                <a:ea typeface="微软雅黑" panose="020B0503020204020204" pitchFamily="34" charset="-122"/>
              </a:rPr>
              <a:t>典型职位：</a:t>
            </a:r>
            <a:endParaRPr lang="en-US" altLang="zh-CN" b="1"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销售经理</a:t>
            </a:r>
            <a:endParaRPr lang="en-US" altLang="zh-CN" sz="1500" dirty="0" smtClean="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商务专员</a:t>
            </a:r>
            <a:endParaRPr lang="en-US" altLang="zh-CN" sz="1500" dirty="0">
              <a:latin typeface="微软雅黑" panose="020B0503020204020204" pitchFamily="34" charset="-122"/>
              <a:ea typeface="微软雅黑" panose="020B0503020204020204" pitchFamily="34" charset="-122"/>
            </a:endParaRPr>
          </a:p>
          <a:p>
            <a:r>
              <a:rPr lang="zh-CN" altLang="en-US" sz="1500" dirty="0" smtClean="0">
                <a:latin typeface="微软雅黑" panose="020B0503020204020204" pitchFamily="34" charset="-122"/>
                <a:ea typeface="微软雅黑" panose="020B0503020204020204" pitchFamily="34" charset="-122"/>
              </a:rPr>
              <a:t>等</a:t>
            </a:r>
            <a:endParaRPr lang="en-US" altLang="zh-CN" sz="15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2930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79512" y="155789"/>
            <a:ext cx="1080120" cy="1041259"/>
          </a:xfrm>
          <a:prstGeom prst="rect">
            <a:avLst/>
          </a:prstGeom>
        </p:spPr>
      </p:pic>
      <p:sp>
        <p:nvSpPr>
          <p:cNvPr id="6" name="文本框 5"/>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职位与任职资格管理制度</a:t>
            </a:r>
          </a:p>
        </p:txBody>
      </p:sp>
      <p:cxnSp>
        <p:nvCxnSpPr>
          <p:cNvPr id="7" name="直接连接符 6"/>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3531461906"/>
              </p:ext>
            </p:extLst>
          </p:nvPr>
        </p:nvGraphicFramePr>
        <p:xfrm>
          <a:off x="107505" y="1676397"/>
          <a:ext cx="8928990" cy="4632921"/>
        </p:xfrm>
        <a:graphic>
          <a:graphicData uri="http://schemas.openxmlformats.org/drawingml/2006/table">
            <a:tbl>
              <a:tblPr>
                <a:tableStyleId>{0505E3EF-67EA-436B-97B2-0124C06EBD24}</a:tableStyleId>
              </a:tblPr>
              <a:tblGrid>
                <a:gridCol w="715765"/>
                <a:gridCol w="724394"/>
                <a:gridCol w="720080"/>
                <a:gridCol w="576064"/>
                <a:gridCol w="648072"/>
                <a:gridCol w="840327"/>
                <a:gridCol w="588036"/>
                <a:gridCol w="588036"/>
                <a:gridCol w="588036"/>
                <a:gridCol w="588036"/>
                <a:gridCol w="588036"/>
                <a:gridCol w="588036"/>
                <a:gridCol w="588036"/>
                <a:gridCol w="588036"/>
              </a:tblGrid>
              <a:tr h="391514">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管理族</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gridSpan="6">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技术族</a:t>
                      </a:r>
                      <a:r>
                        <a:rPr lang="en-US" altLang="zh-CN" sz="1400" u="none" strike="noStrike" dirty="0">
                          <a:effectLst/>
                          <a:latin typeface="微软雅黑" panose="020B0503020204020204" pitchFamily="34" charset="-122"/>
                          <a:ea typeface="微软雅黑" panose="020B0503020204020204" pitchFamily="34" charset="-122"/>
                        </a:rPr>
                        <a:t>(</a:t>
                      </a:r>
                      <a:r>
                        <a:rPr lang="en-US" sz="1400" u="none" strike="noStrike" dirty="0">
                          <a:effectLst/>
                          <a:latin typeface="微软雅黑" panose="020B0503020204020204" pitchFamily="34" charset="-122"/>
                          <a:ea typeface="微软雅黑" panose="020B0503020204020204" pitchFamily="34" charset="-122"/>
                        </a:rPr>
                        <a:t>T)</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专业族</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营销族</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hMerge="1">
                  <a:txBody>
                    <a:bodyPr/>
                    <a:lstStyle/>
                    <a:p>
                      <a:endParaRPr lang="zh-CN" altLang="en-US"/>
                    </a:p>
                  </a:txBody>
                  <a:tcPr/>
                </a:tc>
                <a:tc hMerge="1">
                  <a:txBody>
                    <a:bodyPr/>
                    <a:lstStyle/>
                    <a:p>
                      <a:endParaRPr lang="zh-CN" altLang="en-US"/>
                    </a:p>
                  </a:txBody>
                  <a:tcPr/>
                </a:tc>
              </a:tr>
              <a:tr h="495918">
                <a:tc>
                  <a:txBody>
                    <a:bodyPr/>
                    <a:lstStyle/>
                    <a:p>
                      <a:pPr algn="ctr" rtl="0" fontAlgn="ctr"/>
                      <a:r>
                        <a:rPr lang="zh-CN" altLang="en-US" sz="1100" u="none" strike="noStrike" dirty="0">
                          <a:effectLst/>
                          <a:latin typeface="微软雅黑" panose="020B0503020204020204" pitchFamily="34" charset="-122"/>
                          <a:ea typeface="微软雅黑" panose="020B0503020204020204" pitchFamily="34" charset="-122"/>
                        </a:rPr>
                        <a:t>管理类</a:t>
                      </a:r>
                      <a:endParaRPr lang="zh-CN" alt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dirty="0">
                          <a:effectLst/>
                          <a:latin typeface="微软雅黑" panose="020B0503020204020204" pitchFamily="34" charset="-122"/>
                          <a:ea typeface="微软雅黑" panose="020B0503020204020204" pitchFamily="34" charset="-122"/>
                        </a:rPr>
                        <a:t>分析</a:t>
                      </a:r>
                      <a:r>
                        <a:rPr lang="en-US" altLang="zh-CN" sz="1100" u="none" strike="noStrike" dirty="0">
                          <a:effectLst/>
                          <a:latin typeface="微软雅黑" panose="020B0503020204020204" pitchFamily="34" charset="-122"/>
                          <a:ea typeface="微软雅黑" panose="020B0503020204020204" pitchFamily="34" charset="-122"/>
                        </a:rPr>
                        <a:t>/</a:t>
                      </a:r>
                      <a:r>
                        <a:rPr lang="zh-CN" altLang="en-US" sz="1100" u="none" strike="noStrike" dirty="0">
                          <a:effectLst/>
                          <a:latin typeface="微软雅黑" panose="020B0503020204020204" pitchFamily="34" charset="-122"/>
                          <a:ea typeface="微软雅黑" panose="020B0503020204020204" pitchFamily="34" charset="-122"/>
                        </a:rPr>
                        <a:t>架构类</a:t>
                      </a:r>
                      <a:endParaRPr lang="zh-CN" alt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dirty="0">
                          <a:effectLst/>
                          <a:latin typeface="微软雅黑" panose="020B0503020204020204" pitchFamily="34" charset="-122"/>
                          <a:ea typeface="微软雅黑" panose="020B0503020204020204" pitchFamily="34" charset="-122"/>
                        </a:rPr>
                        <a:t>用户体验类</a:t>
                      </a:r>
                      <a:endParaRPr lang="zh-CN" alt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dirty="0">
                          <a:effectLst/>
                          <a:latin typeface="微软雅黑" panose="020B0503020204020204" pitchFamily="34" charset="-122"/>
                          <a:ea typeface="微软雅黑" panose="020B0503020204020204" pitchFamily="34" charset="-122"/>
                        </a:rPr>
                        <a:t>开发类</a:t>
                      </a:r>
                      <a:endParaRPr lang="zh-CN" alt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dirty="0">
                          <a:effectLst/>
                          <a:latin typeface="微软雅黑" panose="020B0503020204020204" pitchFamily="34" charset="-122"/>
                          <a:ea typeface="微软雅黑" panose="020B0503020204020204" pitchFamily="34" charset="-122"/>
                        </a:rPr>
                        <a:t>集成类</a:t>
                      </a:r>
                      <a:endParaRPr lang="zh-CN" alt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质量管控类</a:t>
                      </a:r>
                      <a:endParaRPr lang="zh-CN" altLang="en-US" sz="1100" b="1"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技术支持类</a:t>
                      </a:r>
                      <a:endParaRPr lang="zh-CN" altLang="en-US" sz="1100" b="1"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财务类</a:t>
                      </a:r>
                      <a:endParaRPr lang="zh-CN" altLang="en-US" sz="1100" b="1"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人力资源类</a:t>
                      </a:r>
                      <a:endParaRPr lang="zh-CN" altLang="en-US" sz="1100" b="1"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经营管理类</a:t>
                      </a:r>
                      <a:endParaRPr lang="zh-CN" altLang="en-US" sz="1100" b="1"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行政后勤类</a:t>
                      </a:r>
                      <a:endParaRPr lang="zh-CN" altLang="en-US" sz="1100" b="1"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销售类</a:t>
                      </a:r>
                      <a:endParaRPr lang="zh-CN" altLang="en-US" sz="1100" b="1"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市场类</a:t>
                      </a:r>
                      <a:endParaRPr lang="zh-CN" altLang="en-US" sz="1100" b="1"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zh-CN" altLang="en-US" sz="1100" u="none" strike="noStrike">
                          <a:effectLst/>
                          <a:latin typeface="微软雅黑" panose="020B0503020204020204" pitchFamily="34" charset="-122"/>
                          <a:ea typeface="微软雅黑" panose="020B0503020204020204" pitchFamily="34" charset="-122"/>
                        </a:rPr>
                        <a:t>商务类</a:t>
                      </a:r>
                      <a:endParaRPr lang="zh-CN" altLang="en-US" sz="1100" b="1"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r>
              <a:tr h="339313">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6</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6</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6</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6</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6</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6</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6</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6</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6</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6</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6</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6</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6</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r>
              <a:tr h="365413">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5</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5</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5</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5</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5</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5</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5</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5</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5</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5</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5</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5</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5</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r>
              <a:tr h="313213">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r>
              <a:tr h="365413">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3-1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4-1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4-1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r>
              <a:tr h="378465">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3-2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3-2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3-2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3-2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r>
              <a:tr h="495918">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3-1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3-1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3-1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3-1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r>
              <a:tr h="495918">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2-2</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2-2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2-2</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r>
              <a:tr h="495918">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2-1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2-1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2-1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r>
              <a:tr h="495918">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1-0</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a:effectLst/>
                          <a:latin typeface="微软雅黑" panose="020B0503020204020204" pitchFamily="34" charset="-122"/>
                          <a:ea typeface="微软雅黑" panose="020B0503020204020204" pitchFamily="34" charset="-122"/>
                        </a:rPr>
                        <a:t>1</a:t>
                      </a:r>
                      <a:r>
                        <a:rPr lang="zh-CN" altLang="en-US" sz="1100" u="none" strike="noStrike">
                          <a:effectLst/>
                          <a:latin typeface="微软雅黑" panose="020B0503020204020204" pitchFamily="34" charset="-122"/>
                          <a:ea typeface="微软雅黑" panose="020B0503020204020204" pitchFamily="34" charset="-122"/>
                        </a:rPr>
                        <a:t>级</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c>
                  <a:txBody>
                    <a:bodyPr/>
                    <a:lstStyle/>
                    <a:p>
                      <a:pPr algn="ctr" rtl="0" fontAlgn="ctr"/>
                      <a:r>
                        <a:rPr lang="en-US" altLang="zh-CN" sz="1100" u="none" strike="noStrike" dirty="0">
                          <a:effectLst/>
                          <a:latin typeface="微软雅黑" panose="020B0503020204020204" pitchFamily="34" charset="-122"/>
                          <a:ea typeface="微软雅黑" panose="020B0503020204020204" pitchFamily="34" charset="-122"/>
                        </a:rPr>
                        <a:t>1</a:t>
                      </a:r>
                      <a:r>
                        <a:rPr lang="zh-CN" altLang="en-US" sz="1100" u="none" strike="noStrike" dirty="0">
                          <a:effectLst/>
                          <a:latin typeface="微软雅黑" panose="020B0503020204020204" pitchFamily="34" charset="-122"/>
                          <a:ea typeface="微软雅黑" panose="020B0503020204020204" pitchFamily="34" charset="-122"/>
                        </a:rPr>
                        <a:t>级</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665" marR="6665" marT="6665" marB="0" anchor="ctr"/>
                </a:tc>
              </a:tr>
            </a:tbl>
          </a:graphicData>
        </a:graphic>
      </p:graphicFrame>
      <p:sp>
        <p:nvSpPr>
          <p:cNvPr id="9" name="Rectangle 34"/>
          <p:cNvSpPr>
            <a:spLocks/>
          </p:cNvSpPr>
          <p:nvPr/>
        </p:nvSpPr>
        <p:spPr bwMode="auto">
          <a:xfrm>
            <a:off x="3251657" y="1136668"/>
            <a:ext cx="2832511" cy="503237"/>
          </a:xfrm>
          <a:prstGeom prst="rect">
            <a:avLst/>
          </a:prstGeom>
          <a:noFill/>
          <a:ln w="9525">
            <a:noFill/>
            <a:miter lim="800000"/>
            <a:headEnd/>
            <a:tailEnd/>
          </a:ln>
        </p:spPr>
        <p:txBody>
          <a:bodyPr anchor="ctr"/>
          <a:lstStyle/>
          <a:p>
            <a:pPr eaLnBrk="0" hangingPunct="0"/>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各职位族职位发展通道</a:t>
            </a:r>
          </a:p>
        </p:txBody>
      </p:sp>
      <p:sp>
        <p:nvSpPr>
          <p:cNvPr id="2" name="矩形 1"/>
          <p:cNvSpPr/>
          <p:nvPr/>
        </p:nvSpPr>
        <p:spPr>
          <a:xfrm>
            <a:off x="2411760" y="6093296"/>
            <a:ext cx="4304383" cy="584775"/>
          </a:xfrm>
          <a:prstGeom prst="rect">
            <a:avLst/>
          </a:prstGeom>
          <a:noFill/>
        </p:spPr>
        <p:txBody>
          <a:bodyPr wrap="none" lIns="91440" tIns="45720" rIns="91440" bIns="45720">
            <a:spAutoFit/>
          </a:bodyPr>
          <a:lstStyle/>
          <a:p>
            <a:pPr algn="ctr"/>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rPr>
              <a:t>提供多通道的发展方式</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581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525543938"/>
              </p:ext>
            </p:extLst>
          </p:nvPr>
        </p:nvGraphicFramePr>
        <p:xfrm>
          <a:off x="-1806668" y="271270"/>
          <a:ext cx="12787380" cy="6398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08302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79512" y="155789"/>
            <a:ext cx="1080120" cy="1041259"/>
          </a:xfrm>
          <a:prstGeom prst="rect">
            <a:avLst/>
          </a:prstGeom>
        </p:spPr>
      </p:pic>
      <p:sp>
        <p:nvSpPr>
          <p:cNvPr id="6" name="文本框 5"/>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职位与任职资格管理制度</a:t>
            </a:r>
          </a:p>
        </p:txBody>
      </p:sp>
      <p:cxnSp>
        <p:nvCxnSpPr>
          <p:cNvPr id="7" name="直接连接符 6"/>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366031591"/>
              </p:ext>
            </p:extLst>
          </p:nvPr>
        </p:nvGraphicFramePr>
        <p:xfrm>
          <a:off x="899592" y="2348880"/>
          <a:ext cx="7272808" cy="3240362"/>
        </p:xfrm>
        <a:graphic>
          <a:graphicData uri="http://schemas.openxmlformats.org/drawingml/2006/table">
            <a:tbl>
              <a:tblPr firstRow="1" firstCol="1" bandRow="1">
                <a:tableStyleId>{5C22544A-7EE6-4342-B048-85BDC9FD1C3A}</a:tableStyleId>
              </a:tblPr>
              <a:tblGrid>
                <a:gridCol w="1294243"/>
                <a:gridCol w="1486291"/>
                <a:gridCol w="1486291"/>
                <a:gridCol w="1569791"/>
                <a:gridCol w="1436192"/>
              </a:tblGrid>
              <a:tr h="636018">
                <a:tc>
                  <a:txBody>
                    <a:bodyPr/>
                    <a:lstStyle/>
                    <a:p>
                      <a:pPr algn="ctr" fontAlgn="auto">
                        <a:lnSpc>
                          <a:spcPts val="1800"/>
                        </a:lnSpc>
                        <a:spcAft>
                          <a:spcPts val="0"/>
                        </a:spcAft>
                      </a:pPr>
                      <a:r>
                        <a:rPr lang="zh-CN" sz="1600" kern="0" dirty="0">
                          <a:effectLst/>
                          <a:latin typeface="微软雅黑" panose="020B0503020204020204" pitchFamily="34" charset="-122"/>
                          <a:ea typeface="微软雅黑" panose="020B0503020204020204" pitchFamily="34" charset="-122"/>
                        </a:rPr>
                        <a:t>任职资格</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技术族</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业务族</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专业族</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营销族</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r>
              <a:tr h="651086">
                <a:tc>
                  <a:txBody>
                    <a:bodyPr/>
                    <a:lstStyle/>
                    <a:p>
                      <a:pPr algn="ctr" fontAlgn="auto">
                        <a:lnSpc>
                          <a:spcPts val="1800"/>
                        </a:lnSpc>
                        <a:spcAft>
                          <a:spcPts val="0"/>
                        </a:spcAft>
                      </a:pPr>
                      <a:r>
                        <a:rPr lang="en-US" sz="1600" kern="0">
                          <a:effectLst/>
                          <a:latin typeface="微软雅黑" panose="020B0503020204020204" pitchFamily="34" charset="-122"/>
                          <a:ea typeface="微软雅黑" panose="020B0503020204020204" pitchFamily="34" charset="-122"/>
                        </a:rPr>
                        <a:t>4-1</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dirty="0">
                          <a:effectLst/>
                          <a:latin typeface="微软雅黑" panose="020B0503020204020204" pitchFamily="34" charset="-122"/>
                          <a:ea typeface="微软雅黑" panose="020B0503020204020204" pitchFamily="34" charset="-122"/>
                        </a:rPr>
                        <a:t>高级工程师</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高级工程师</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高级专员</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高级专员</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r>
              <a:tr h="651086">
                <a:tc>
                  <a:txBody>
                    <a:bodyPr/>
                    <a:lstStyle/>
                    <a:p>
                      <a:pPr algn="ctr" fontAlgn="auto">
                        <a:lnSpc>
                          <a:spcPts val="1800"/>
                        </a:lnSpc>
                        <a:spcAft>
                          <a:spcPts val="0"/>
                        </a:spcAft>
                      </a:pPr>
                      <a:r>
                        <a:rPr lang="en-US" sz="1600" kern="0">
                          <a:effectLst/>
                          <a:latin typeface="微软雅黑" panose="020B0503020204020204" pitchFamily="34" charset="-122"/>
                          <a:ea typeface="微软雅黑" panose="020B0503020204020204" pitchFamily="34" charset="-122"/>
                        </a:rPr>
                        <a:t>4-2</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dirty="0">
                          <a:effectLst/>
                          <a:latin typeface="微软雅黑" panose="020B0503020204020204" pitchFamily="34" charset="-122"/>
                          <a:ea typeface="微软雅黑" panose="020B0503020204020204" pitchFamily="34" charset="-122"/>
                        </a:rPr>
                        <a:t>专家</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dirty="0">
                          <a:effectLst/>
                          <a:latin typeface="微软雅黑" panose="020B0503020204020204" pitchFamily="34" charset="-122"/>
                          <a:ea typeface="微软雅黑" panose="020B0503020204020204" pitchFamily="34" charset="-122"/>
                        </a:rPr>
                        <a:t>顾问</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en-US" sz="1600" kern="0" dirty="0">
                          <a:effectLst/>
                          <a:latin typeface="微软雅黑" panose="020B0503020204020204" pitchFamily="34" charset="-122"/>
                          <a:ea typeface="微软雅黑" panose="020B0503020204020204" pitchFamily="34" charset="-122"/>
                        </a:rPr>
                        <a:t>XX</a:t>
                      </a:r>
                      <a:r>
                        <a:rPr lang="zh-CN" sz="1600" kern="0" dirty="0">
                          <a:effectLst/>
                          <a:latin typeface="微软雅黑" panose="020B0503020204020204" pitchFamily="34" charset="-122"/>
                          <a:ea typeface="微软雅黑" panose="020B0503020204020204" pitchFamily="34" charset="-122"/>
                        </a:rPr>
                        <a:t>师</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en-US" sz="1600" kern="0">
                          <a:effectLst/>
                          <a:latin typeface="微软雅黑" panose="020B0503020204020204" pitchFamily="34" charset="-122"/>
                          <a:ea typeface="微软雅黑" panose="020B0503020204020204" pitchFamily="34" charset="-122"/>
                        </a:rPr>
                        <a:t>XX</a:t>
                      </a:r>
                      <a:r>
                        <a:rPr lang="zh-CN" sz="1600" kern="0">
                          <a:effectLst/>
                          <a:latin typeface="微软雅黑" panose="020B0503020204020204" pitchFamily="34" charset="-122"/>
                          <a:ea typeface="微软雅黑" panose="020B0503020204020204" pitchFamily="34" charset="-122"/>
                        </a:rPr>
                        <a:t>师</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r>
              <a:tr h="651086">
                <a:tc>
                  <a:txBody>
                    <a:bodyPr/>
                    <a:lstStyle/>
                    <a:p>
                      <a:pPr algn="ctr" fontAlgn="auto">
                        <a:lnSpc>
                          <a:spcPts val="1800"/>
                        </a:lnSpc>
                        <a:spcAft>
                          <a:spcPts val="0"/>
                        </a:spcAft>
                      </a:pPr>
                      <a:r>
                        <a:rPr lang="en-US" sz="1600" kern="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资深专家</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资深顾问</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dirty="0">
                          <a:effectLst/>
                          <a:latin typeface="微软雅黑" panose="020B0503020204020204" pitchFamily="34" charset="-122"/>
                          <a:ea typeface="微软雅黑" panose="020B0503020204020204" pitchFamily="34" charset="-122"/>
                        </a:rPr>
                        <a:t>资深</a:t>
                      </a:r>
                      <a:r>
                        <a:rPr lang="en-US" sz="1600" kern="0" dirty="0">
                          <a:effectLst/>
                          <a:latin typeface="微软雅黑" panose="020B0503020204020204" pitchFamily="34" charset="-122"/>
                          <a:ea typeface="微软雅黑" panose="020B0503020204020204" pitchFamily="34" charset="-122"/>
                        </a:rPr>
                        <a:t>XX</a:t>
                      </a:r>
                      <a:r>
                        <a:rPr lang="zh-CN" sz="1600" kern="0" dirty="0">
                          <a:effectLst/>
                          <a:latin typeface="微软雅黑" panose="020B0503020204020204" pitchFamily="34" charset="-122"/>
                          <a:ea typeface="微软雅黑" panose="020B0503020204020204" pitchFamily="34" charset="-122"/>
                        </a:rPr>
                        <a:t>师</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资深</a:t>
                      </a:r>
                      <a:r>
                        <a:rPr lang="en-US" sz="1600" kern="0">
                          <a:effectLst/>
                          <a:latin typeface="微软雅黑" panose="020B0503020204020204" pitchFamily="34" charset="-122"/>
                          <a:ea typeface="微软雅黑" panose="020B0503020204020204" pitchFamily="34" charset="-122"/>
                        </a:rPr>
                        <a:t>XX</a:t>
                      </a:r>
                      <a:r>
                        <a:rPr lang="zh-CN" sz="1600" kern="0">
                          <a:effectLst/>
                          <a:latin typeface="微软雅黑" panose="020B0503020204020204" pitchFamily="34" charset="-122"/>
                          <a:ea typeface="微软雅黑" panose="020B0503020204020204" pitchFamily="34" charset="-122"/>
                        </a:rPr>
                        <a:t>师</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r>
              <a:tr h="651086">
                <a:tc>
                  <a:txBody>
                    <a:bodyPr/>
                    <a:lstStyle/>
                    <a:p>
                      <a:pPr algn="ctr" fontAlgn="auto">
                        <a:lnSpc>
                          <a:spcPts val="1800"/>
                        </a:lnSpc>
                        <a:spcAft>
                          <a:spcPts val="0"/>
                        </a:spcAft>
                      </a:pPr>
                      <a:r>
                        <a:rPr lang="en-US" sz="1600" kern="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首席专家</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a:effectLst/>
                          <a:latin typeface="微软雅黑" panose="020B0503020204020204" pitchFamily="34" charset="-122"/>
                          <a:ea typeface="微软雅黑" panose="020B0503020204020204" pitchFamily="34" charset="-122"/>
                        </a:rPr>
                        <a:t>首席顾问</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dirty="0">
                          <a:effectLst/>
                          <a:latin typeface="微软雅黑" panose="020B0503020204020204" pitchFamily="34" charset="-122"/>
                          <a:ea typeface="微软雅黑" panose="020B0503020204020204" pitchFamily="34" charset="-122"/>
                        </a:rPr>
                        <a:t>首席</a:t>
                      </a:r>
                      <a:r>
                        <a:rPr lang="en-US" sz="1600" kern="0" dirty="0">
                          <a:effectLst/>
                          <a:latin typeface="微软雅黑" panose="020B0503020204020204" pitchFamily="34" charset="-122"/>
                          <a:ea typeface="微软雅黑" panose="020B0503020204020204" pitchFamily="34" charset="-122"/>
                        </a:rPr>
                        <a:t>XX</a:t>
                      </a:r>
                      <a:r>
                        <a:rPr lang="zh-CN" sz="1600" kern="0" dirty="0">
                          <a:effectLst/>
                          <a:latin typeface="微软雅黑" panose="020B0503020204020204" pitchFamily="34" charset="-122"/>
                          <a:ea typeface="微软雅黑" panose="020B0503020204020204" pitchFamily="34" charset="-122"/>
                        </a:rPr>
                        <a:t>师</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fontAlgn="auto">
                        <a:lnSpc>
                          <a:spcPts val="1800"/>
                        </a:lnSpc>
                        <a:spcAft>
                          <a:spcPts val="0"/>
                        </a:spcAft>
                      </a:pPr>
                      <a:r>
                        <a:rPr lang="zh-CN" sz="1600" kern="0" dirty="0">
                          <a:effectLst/>
                          <a:latin typeface="微软雅黑" panose="020B0503020204020204" pitchFamily="34" charset="-122"/>
                          <a:ea typeface="微软雅黑" panose="020B0503020204020204" pitchFamily="34" charset="-122"/>
                        </a:rPr>
                        <a:t>首席</a:t>
                      </a:r>
                      <a:r>
                        <a:rPr lang="en-US" sz="1600" kern="0" dirty="0">
                          <a:effectLst/>
                          <a:latin typeface="微软雅黑" panose="020B0503020204020204" pitchFamily="34" charset="-122"/>
                          <a:ea typeface="微软雅黑" panose="020B0503020204020204" pitchFamily="34" charset="-122"/>
                        </a:rPr>
                        <a:t>XX</a:t>
                      </a:r>
                      <a:r>
                        <a:rPr lang="zh-CN" sz="1600" kern="0" dirty="0">
                          <a:effectLst/>
                          <a:latin typeface="微软雅黑" panose="020B0503020204020204" pitchFamily="34" charset="-122"/>
                          <a:ea typeface="微软雅黑" panose="020B0503020204020204" pitchFamily="34" charset="-122"/>
                        </a:rPr>
                        <a:t>师</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
        <p:nvSpPr>
          <p:cNvPr id="8" name="Rectangle 1"/>
          <p:cNvSpPr>
            <a:spLocks noChangeArrowheads="1"/>
          </p:cNvSpPr>
          <p:nvPr/>
        </p:nvSpPr>
        <p:spPr bwMode="auto">
          <a:xfrm>
            <a:off x="395536" y="1722760"/>
            <a:ext cx="41344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职称定义及各职位族、任职资格对应表</a:t>
            </a:r>
            <a:endParaRPr kumimoji="0" lang="zh-CN"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0223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4"/>
          <p:cNvSpPr>
            <a:spLocks/>
          </p:cNvSpPr>
          <p:nvPr/>
        </p:nvSpPr>
        <p:spPr bwMode="auto">
          <a:xfrm>
            <a:off x="3635897" y="1340768"/>
            <a:ext cx="2592288" cy="503237"/>
          </a:xfrm>
          <a:prstGeom prst="rect">
            <a:avLst/>
          </a:prstGeom>
          <a:noFill/>
          <a:ln w="9525">
            <a:noFill/>
            <a:miter lim="800000"/>
            <a:headEnd/>
            <a:tailEnd/>
          </a:ln>
        </p:spPr>
        <p:txBody>
          <a:bodyPr anchor="ctr"/>
          <a:lstStyle/>
          <a:p>
            <a:pPr eaLnBrk="0" hangingPunct="0"/>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各职位族的发展方式</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179512" y="155789"/>
            <a:ext cx="1080120" cy="1041259"/>
          </a:xfrm>
          <a:prstGeom prst="rect">
            <a:avLst/>
          </a:prstGeom>
        </p:spPr>
      </p:pic>
      <p:sp>
        <p:nvSpPr>
          <p:cNvPr id="8" name="文本框 7"/>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职位与任职资格管理制度</a:t>
            </a:r>
          </a:p>
        </p:txBody>
      </p:sp>
      <p:cxnSp>
        <p:nvCxnSpPr>
          <p:cNvPr id="9" name="直接连接符 8"/>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图示 4"/>
          <p:cNvGraphicFramePr/>
          <p:nvPr>
            <p:extLst>
              <p:ext uri="{D42A27DB-BD31-4B8C-83A1-F6EECF244321}">
                <p14:modId xmlns:p14="http://schemas.microsoft.com/office/powerpoint/2010/main" val="1683321359"/>
              </p:ext>
            </p:extLst>
          </p:nvPr>
        </p:nvGraphicFramePr>
        <p:xfrm>
          <a:off x="899592" y="1988840"/>
          <a:ext cx="7920880" cy="43924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789889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512" y="155789"/>
            <a:ext cx="1080120" cy="1041259"/>
          </a:xfrm>
          <a:prstGeom prst="rect">
            <a:avLst/>
          </a:prstGeom>
        </p:spPr>
      </p:pic>
      <p:sp>
        <p:nvSpPr>
          <p:cNvPr id="3" name="文本框 145"/>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职位与任职资格管理制度</a:t>
            </a:r>
          </a:p>
        </p:txBody>
      </p:sp>
      <p:cxnSp>
        <p:nvCxnSpPr>
          <p:cNvPr id="4" name="直接连接符 3"/>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30857" y="1556792"/>
            <a:ext cx="4829175" cy="4848225"/>
            <a:chOff x="4079" y="1556792"/>
            <a:chExt cx="4829175" cy="4848225"/>
          </a:xfrm>
        </p:grpSpPr>
        <p:grpSp>
          <p:nvGrpSpPr>
            <p:cNvPr id="22" name="组合 21"/>
            <p:cNvGrpSpPr/>
            <p:nvPr/>
          </p:nvGrpSpPr>
          <p:grpSpPr>
            <a:xfrm>
              <a:off x="4079" y="1556792"/>
              <a:ext cx="4829175" cy="4848225"/>
              <a:chOff x="30857" y="1340768"/>
              <a:chExt cx="4829175" cy="4848225"/>
            </a:xfrm>
          </p:grpSpPr>
          <p:grpSp>
            <p:nvGrpSpPr>
              <p:cNvPr id="20" name="组合 19"/>
              <p:cNvGrpSpPr/>
              <p:nvPr/>
            </p:nvGrpSpPr>
            <p:grpSpPr>
              <a:xfrm>
                <a:off x="30857" y="1340768"/>
                <a:ext cx="4829175" cy="4848225"/>
                <a:chOff x="30857" y="1340768"/>
                <a:chExt cx="4829175" cy="4848225"/>
              </a:xfrm>
            </p:grpSpPr>
            <p:grpSp>
              <p:nvGrpSpPr>
                <p:cNvPr id="19" name="组合 18"/>
                <p:cNvGrpSpPr/>
                <p:nvPr/>
              </p:nvGrpSpPr>
              <p:grpSpPr>
                <a:xfrm>
                  <a:off x="30857" y="1340768"/>
                  <a:ext cx="4829175" cy="4848225"/>
                  <a:chOff x="30857" y="1340768"/>
                  <a:chExt cx="4829175" cy="4848225"/>
                </a:xfrm>
              </p:grpSpPr>
              <p:grpSp>
                <p:nvGrpSpPr>
                  <p:cNvPr id="18" name="组合 17"/>
                  <p:cNvGrpSpPr/>
                  <p:nvPr/>
                </p:nvGrpSpPr>
                <p:grpSpPr>
                  <a:xfrm>
                    <a:off x="30857" y="1340768"/>
                    <a:ext cx="4829175" cy="4848225"/>
                    <a:chOff x="30857" y="1340768"/>
                    <a:chExt cx="4829175" cy="4848225"/>
                  </a:xfrm>
                </p:grpSpPr>
                <p:pic>
                  <p:nvPicPr>
                    <p:cNvPr id="38914"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857" y="1340768"/>
                      <a:ext cx="4829175"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9712" y="3236469"/>
                      <a:ext cx="1008112" cy="1261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8916" name="Picture 4"/>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7864" y="2685426"/>
                    <a:ext cx="524613" cy="599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8918" name="Picture 6"/>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7824" y="4797152"/>
                  <a:ext cx="553908"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组合 20"/>
              <p:cNvGrpSpPr/>
              <p:nvPr/>
            </p:nvGrpSpPr>
            <p:grpSpPr>
              <a:xfrm>
                <a:off x="849740" y="2163272"/>
                <a:ext cx="1129972" cy="2622296"/>
                <a:chOff x="849740" y="2163272"/>
                <a:chExt cx="1129972" cy="2622296"/>
              </a:xfrm>
            </p:grpSpPr>
            <p:pic>
              <p:nvPicPr>
                <p:cNvPr id="26" name="Picture 6"/>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9740" y="4209504"/>
                  <a:ext cx="697924"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6"/>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98702" y="2163272"/>
                  <a:ext cx="781010" cy="68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3891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883" y="3460579"/>
              <a:ext cx="923925" cy="1120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 name="矩形 22"/>
          <p:cNvSpPr/>
          <p:nvPr/>
        </p:nvSpPr>
        <p:spPr>
          <a:xfrm>
            <a:off x="2911177" y="2625540"/>
            <a:ext cx="1656184" cy="1323439"/>
          </a:xfrm>
          <a:prstGeom prst="rect">
            <a:avLst/>
          </a:prstGeom>
        </p:spPr>
        <p:txBody>
          <a:bodyPr wrap="square">
            <a:spAutoFit/>
          </a:bodyPr>
          <a:lstStyle/>
          <a:p>
            <a:pPr eaLnBrk="1" fontAlgn="auto" hangingPunct="1">
              <a:spcBef>
                <a:spcPts val="0"/>
              </a:spcBef>
              <a:spcAft>
                <a:spcPts val="0"/>
              </a:spcAft>
              <a:defRPr/>
            </a:pPr>
            <a:r>
              <a:rPr lang="en-US" altLang="zh-CN" sz="1600" kern="0" dirty="0">
                <a:solidFill>
                  <a:schemeClr val="bg1"/>
                </a:solidFill>
                <a:latin typeface="微软雅黑" panose="020B0503020204020204" pitchFamily="34" charset="-122"/>
                <a:ea typeface="微软雅黑" panose="020B0503020204020204" pitchFamily="34" charset="-122"/>
              </a:rPr>
              <a:t>1</a:t>
            </a:r>
            <a:r>
              <a:rPr lang="zh-CN" altLang="en-US" sz="1600" kern="0" dirty="0">
                <a:solidFill>
                  <a:schemeClr val="bg1"/>
                </a:solidFill>
                <a:latin typeface="微软雅黑" panose="020B0503020204020204" pitchFamily="34" charset="-122"/>
                <a:ea typeface="微软雅黑" panose="020B0503020204020204" pitchFamily="34" charset="-122"/>
              </a:rPr>
              <a:t>、</a:t>
            </a:r>
            <a:r>
              <a:rPr lang="zh-CN" altLang="en-US" sz="1600" kern="0" dirty="0" smtClean="0">
                <a:solidFill>
                  <a:schemeClr val="bg1"/>
                </a:solidFill>
                <a:latin typeface="微软雅黑" panose="020B0503020204020204" pitchFamily="34" charset="-122"/>
                <a:ea typeface="微软雅黑" panose="020B0503020204020204" pitchFamily="34" charset="-122"/>
              </a:rPr>
              <a:t>查看</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600" kern="0" dirty="0" smtClean="0">
                <a:solidFill>
                  <a:schemeClr val="bg1"/>
                </a:solidFill>
                <a:latin typeface="微软雅黑" panose="020B0503020204020204" pitchFamily="34" charset="-122"/>
                <a:ea typeface="微软雅黑" panose="020B0503020204020204" pitchFamily="34" charset="-122"/>
              </a:rPr>
              <a:t>职业</a:t>
            </a:r>
            <a:r>
              <a:rPr lang="zh-CN" altLang="en-US" sz="1600" kern="0" dirty="0">
                <a:solidFill>
                  <a:schemeClr val="bg1"/>
                </a:solidFill>
                <a:latin typeface="微软雅黑" panose="020B0503020204020204" pitchFamily="34" charset="-122"/>
                <a:ea typeface="微软雅黑" panose="020B0503020204020204" pitchFamily="34" charset="-122"/>
              </a:rPr>
              <a:t>通道</a:t>
            </a:r>
            <a:r>
              <a:rPr lang="zh-CN" altLang="en-US" sz="1600" kern="0" dirty="0" smtClean="0">
                <a:solidFill>
                  <a:schemeClr val="bg1"/>
                </a:solidFill>
                <a:latin typeface="微软雅黑" panose="020B0503020204020204" pitchFamily="34" charset="-122"/>
                <a:ea typeface="微软雅黑" panose="020B0503020204020204" pitchFamily="34" charset="-122"/>
              </a:rPr>
              <a:t>和</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600" kern="0" dirty="0">
                <a:solidFill>
                  <a:schemeClr val="bg1"/>
                </a:solidFill>
                <a:latin typeface="微软雅黑" panose="020B0503020204020204" pitchFamily="34" charset="-122"/>
                <a:ea typeface="微软雅黑" panose="020B0503020204020204" pitchFamily="34" charset="-122"/>
              </a:rPr>
              <a:t> </a:t>
            </a:r>
            <a:r>
              <a:rPr lang="en-US" altLang="zh-CN" sz="1600" kern="0" dirty="0" smtClean="0">
                <a:solidFill>
                  <a:schemeClr val="bg1"/>
                </a:solidFill>
                <a:latin typeface="微软雅黑" panose="020B0503020204020204" pitchFamily="34" charset="-122"/>
                <a:ea typeface="微软雅黑" panose="020B0503020204020204" pitchFamily="34" charset="-122"/>
              </a:rPr>
              <a:t>   </a:t>
            </a:r>
            <a:r>
              <a:rPr lang="zh-CN" altLang="en-US" sz="1600" kern="0" dirty="0" smtClean="0">
                <a:solidFill>
                  <a:schemeClr val="bg1"/>
                </a:solidFill>
                <a:latin typeface="微软雅黑" panose="020B0503020204020204" pitchFamily="34" charset="-122"/>
                <a:ea typeface="微软雅黑" panose="020B0503020204020204" pitchFamily="34" charset="-122"/>
              </a:rPr>
              <a:t>能力</a:t>
            </a:r>
            <a:r>
              <a:rPr lang="zh-CN" altLang="en-US" sz="1600" kern="0" dirty="0">
                <a:solidFill>
                  <a:schemeClr val="bg1"/>
                </a:solidFill>
                <a:latin typeface="微软雅黑" panose="020B0503020204020204" pitchFamily="34" charset="-122"/>
                <a:ea typeface="微软雅黑" panose="020B0503020204020204" pitchFamily="34" charset="-122"/>
              </a:rPr>
              <a:t>要求，</a:t>
            </a:r>
          </a:p>
          <a:p>
            <a:pPr eaLnBrk="1" fontAlgn="auto" hangingPunct="1">
              <a:spcBef>
                <a:spcPts val="0"/>
              </a:spcBef>
              <a:spcAft>
                <a:spcPts val="0"/>
              </a:spcAft>
              <a:defRPr/>
            </a:pPr>
            <a:r>
              <a:rPr lang="zh-CN" altLang="en-US" sz="1600" kern="0" dirty="0" smtClean="0">
                <a:solidFill>
                  <a:schemeClr val="bg1"/>
                </a:solidFill>
                <a:latin typeface="微软雅黑" panose="020B0503020204020204" pitchFamily="34" charset="-122"/>
                <a:ea typeface="微软雅黑" panose="020B0503020204020204" pitchFamily="34" charset="-122"/>
              </a:rPr>
              <a:t>      确定发展</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600" kern="0" dirty="0">
                <a:solidFill>
                  <a:schemeClr val="bg1"/>
                </a:solidFill>
                <a:latin typeface="微软雅黑" panose="020B0503020204020204" pitchFamily="34" charset="-122"/>
                <a:ea typeface="微软雅黑" panose="020B0503020204020204" pitchFamily="34" charset="-122"/>
              </a:rPr>
              <a:t> </a:t>
            </a:r>
            <a:r>
              <a:rPr lang="en-US" altLang="zh-CN" sz="1600" kern="0" dirty="0" smtClean="0">
                <a:solidFill>
                  <a:schemeClr val="bg1"/>
                </a:solidFill>
                <a:latin typeface="微软雅黑" panose="020B0503020204020204" pitchFamily="34" charset="-122"/>
                <a:ea typeface="微软雅黑" panose="020B0503020204020204" pitchFamily="34" charset="-122"/>
              </a:rPr>
              <a:t>       </a:t>
            </a:r>
            <a:r>
              <a:rPr lang="zh-CN" altLang="en-US" sz="1600" kern="0" dirty="0" smtClean="0">
                <a:solidFill>
                  <a:schemeClr val="bg1"/>
                </a:solidFill>
                <a:latin typeface="微软雅黑" panose="020B0503020204020204" pitchFamily="34" charset="-122"/>
                <a:ea typeface="微软雅黑" panose="020B0503020204020204" pitchFamily="34" charset="-122"/>
              </a:rPr>
              <a:t>目标</a:t>
            </a:r>
            <a:endParaRPr lang="zh-CN" altLang="en-US" sz="1600" kern="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695153" y="4809926"/>
            <a:ext cx="1225015" cy="830997"/>
          </a:xfrm>
          <a:prstGeom prst="rect">
            <a:avLst/>
          </a:prstGeom>
        </p:spPr>
        <p:txBody>
          <a:bodyPr wrap="none">
            <a:spAutoFit/>
          </a:bodyPr>
          <a:lstStyle/>
          <a:p>
            <a:pPr eaLnBrk="1" fontAlgn="auto" hangingPunct="1">
              <a:spcBef>
                <a:spcPts val="0"/>
              </a:spcBef>
              <a:spcAft>
                <a:spcPts val="0"/>
              </a:spcAft>
              <a:defRPr/>
            </a:pPr>
            <a:r>
              <a:rPr lang="en-US" altLang="zh-CN" sz="1600" kern="0" dirty="0" smtClean="0">
                <a:solidFill>
                  <a:schemeClr val="bg1"/>
                </a:solidFill>
                <a:latin typeface="微软雅黑" panose="020B0503020204020204" pitchFamily="34" charset="-122"/>
                <a:ea typeface="微软雅黑" panose="020B0503020204020204" pitchFamily="34" charset="-122"/>
              </a:rPr>
              <a:t>     2</a:t>
            </a:r>
            <a:r>
              <a:rPr lang="zh-CN" altLang="en-US" sz="1600" kern="0" dirty="0">
                <a:solidFill>
                  <a:schemeClr val="bg1"/>
                </a:solidFill>
                <a:latin typeface="微软雅黑" panose="020B0503020204020204" pitchFamily="34" charset="-122"/>
                <a:ea typeface="微软雅黑" panose="020B0503020204020204" pitchFamily="34" charset="-122"/>
              </a:rPr>
              <a:t>、</a:t>
            </a:r>
            <a:r>
              <a:rPr lang="zh-CN" altLang="en-US" sz="1600" kern="0" dirty="0" smtClean="0">
                <a:solidFill>
                  <a:schemeClr val="bg1"/>
                </a:solidFill>
                <a:latin typeface="微软雅黑" panose="020B0503020204020204" pitchFamily="34" charset="-122"/>
                <a:ea typeface="微软雅黑" panose="020B0503020204020204" pitchFamily="34" charset="-122"/>
              </a:rPr>
              <a:t>员工</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600" kern="0" dirty="0" smtClean="0">
                <a:solidFill>
                  <a:schemeClr val="bg1"/>
                </a:solidFill>
                <a:latin typeface="微软雅黑" panose="020B0503020204020204" pitchFamily="34" charset="-122"/>
                <a:ea typeface="微软雅黑" panose="020B0503020204020204" pitchFamily="34" charset="-122"/>
              </a:rPr>
              <a:t>进行差距</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600" kern="0" dirty="0" smtClean="0">
                <a:solidFill>
                  <a:schemeClr val="bg1"/>
                </a:solidFill>
                <a:latin typeface="微软雅黑" panose="020B0503020204020204" pitchFamily="34" charset="-122"/>
                <a:ea typeface="微软雅黑" panose="020B0503020204020204" pitchFamily="34" charset="-122"/>
              </a:rPr>
              <a:t>分析</a:t>
            </a:r>
            <a:endParaRPr lang="zh-CN" altLang="en-US" sz="1600" kern="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606921" y="4244895"/>
            <a:ext cx="1271502" cy="1077218"/>
          </a:xfrm>
          <a:prstGeom prst="rect">
            <a:avLst/>
          </a:prstGeom>
        </p:spPr>
        <p:txBody>
          <a:bodyPr wrap="none">
            <a:spAutoFit/>
          </a:bodyPr>
          <a:lstStyle/>
          <a:p>
            <a:pPr eaLnBrk="1" fontAlgn="auto" hangingPunct="1">
              <a:spcBef>
                <a:spcPts val="0"/>
              </a:spcBef>
              <a:spcAft>
                <a:spcPts val="0"/>
              </a:spcAft>
              <a:defRPr/>
            </a:pPr>
            <a:r>
              <a:rPr lang="en-US" altLang="zh-CN" sz="1600" kern="0" dirty="0">
                <a:solidFill>
                  <a:schemeClr val="bg1"/>
                </a:solidFill>
                <a:latin typeface="微软雅黑" panose="020B0503020204020204" pitchFamily="34" charset="-122"/>
                <a:ea typeface="微软雅黑" panose="020B0503020204020204" pitchFamily="34" charset="-122"/>
              </a:rPr>
              <a:t>3</a:t>
            </a:r>
            <a:r>
              <a:rPr lang="zh-CN" altLang="en-US" sz="1600" kern="0" dirty="0">
                <a:solidFill>
                  <a:schemeClr val="bg1"/>
                </a:solidFill>
                <a:latin typeface="微软雅黑" panose="020B0503020204020204" pitchFamily="34" charset="-122"/>
                <a:ea typeface="微软雅黑" panose="020B0503020204020204" pitchFamily="34" charset="-122"/>
              </a:rPr>
              <a:t>、</a:t>
            </a:r>
            <a:r>
              <a:rPr lang="zh-CN" altLang="en-US" sz="1600" kern="0" dirty="0" smtClean="0">
                <a:solidFill>
                  <a:schemeClr val="bg1"/>
                </a:solidFill>
                <a:latin typeface="微软雅黑" panose="020B0503020204020204" pitchFamily="34" charset="-122"/>
                <a:ea typeface="微软雅黑" panose="020B0503020204020204" pitchFamily="34" charset="-122"/>
              </a:rPr>
              <a:t>形成</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600" kern="0" dirty="0" smtClean="0">
                <a:solidFill>
                  <a:schemeClr val="bg1"/>
                </a:solidFill>
                <a:latin typeface="微软雅黑" panose="020B0503020204020204" pitchFamily="34" charset="-122"/>
                <a:ea typeface="微软雅黑" panose="020B0503020204020204" pitchFamily="34" charset="-122"/>
              </a:rPr>
              <a:t> 发展</a:t>
            </a:r>
            <a:r>
              <a:rPr lang="zh-CN" altLang="en-US" sz="1600" kern="0" dirty="0">
                <a:solidFill>
                  <a:schemeClr val="bg1"/>
                </a:solidFill>
                <a:latin typeface="微软雅黑" panose="020B0503020204020204" pitchFamily="34" charset="-122"/>
                <a:ea typeface="微软雅黑" panose="020B0503020204020204" pitchFamily="34" charset="-122"/>
              </a:rPr>
              <a:t>计划</a:t>
            </a:r>
            <a:r>
              <a:rPr lang="zh-CN" altLang="en-US" sz="1600" kern="0" dirty="0" smtClean="0">
                <a:solidFill>
                  <a:schemeClr val="bg1"/>
                </a:solidFill>
                <a:latin typeface="微软雅黑" panose="020B0503020204020204" pitchFamily="34" charset="-122"/>
                <a:ea typeface="微软雅黑" panose="020B0503020204020204" pitchFamily="34" charset="-122"/>
              </a:rPr>
              <a:t>，</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600" kern="0" dirty="0">
                <a:solidFill>
                  <a:schemeClr val="bg1"/>
                </a:solidFill>
                <a:latin typeface="微软雅黑" panose="020B0503020204020204" pitchFamily="34" charset="-122"/>
                <a:ea typeface="微软雅黑" panose="020B0503020204020204" pitchFamily="34" charset="-122"/>
              </a:rPr>
              <a:t> </a:t>
            </a:r>
            <a:r>
              <a:rPr lang="en-US" altLang="zh-CN" sz="1600" kern="0" dirty="0" smtClean="0">
                <a:solidFill>
                  <a:schemeClr val="bg1"/>
                </a:solidFill>
                <a:latin typeface="微软雅黑" panose="020B0503020204020204" pitchFamily="34" charset="-122"/>
                <a:ea typeface="微软雅黑" panose="020B0503020204020204" pitchFamily="34" charset="-122"/>
              </a:rPr>
              <a:t> </a:t>
            </a:r>
            <a:r>
              <a:rPr lang="zh-CN" altLang="en-US" sz="1600" kern="0" dirty="0" smtClean="0">
                <a:solidFill>
                  <a:schemeClr val="bg1"/>
                </a:solidFill>
                <a:latin typeface="微软雅黑" panose="020B0503020204020204" pitchFamily="34" charset="-122"/>
                <a:ea typeface="微软雅黑" panose="020B0503020204020204" pitchFamily="34" charset="-122"/>
              </a:rPr>
              <a:t>提供培训</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600" kern="0" dirty="0">
                <a:solidFill>
                  <a:schemeClr val="bg1"/>
                </a:solidFill>
                <a:latin typeface="微软雅黑" panose="020B0503020204020204" pitchFamily="34" charset="-122"/>
                <a:ea typeface="微软雅黑" panose="020B0503020204020204" pitchFamily="34" charset="-122"/>
              </a:rPr>
              <a:t> </a:t>
            </a:r>
            <a:r>
              <a:rPr lang="en-US" altLang="zh-CN" sz="1600" kern="0" dirty="0" smtClean="0">
                <a:solidFill>
                  <a:schemeClr val="bg1"/>
                </a:solidFill>
                <a:latin typeface="微软雅黑" panose="020B0503020204020204" pitchFamily="34" charset="-122"/>
                <a:ea typeface="微软雅黑" panose="020B0503020204020204" pitchFamily="34" charset="-122"/>
              </a:rPr>
              <a:t>    </a:t>
            </a:r>
            <a:r>
              <a:rPr lang="zh-CN" altLang="en-US" sz="1600" kern="0" dirty="0" smtClean="0">
                <a:solidFill>
                  <a:schemeClr val="bg1"/>
                </a:solidFill>
                <a:latin typeface="微软雅黑" panose="020B0503020204020204" pitchFamily="34" charset="-122"/>
                <a:ea typeface="微软雅黑" panose="020B0503020204020204" pitchFamily="34" charset="-122"/>
              </a:rPr>
              <a:t>基础</a:t>
            </a:r>
            <a:endParaRPr lang="zh-CN" altLang="en-US" sz="1600" kern="0"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920646" y="2276872"/>
            <a:ext cx="1491114" cy="1107996"/>
          </a:xfrm>
          <a:prstGeom prst="rect">
            <a:avLst/>
          </a:prstGeom>
        </p:spPr>
        <p:txBody>
          <a:bodyPr wrap="none">
            <a:spAutoFit/>
          </a:bodyPr>
          <a:lstStyle/>
          <a:p>
            <a:pPr eaLnBrk="1" fontAlgn="auto" hangingPunct="1">
              <a:spcBef>
                <a:spcPts val="0"/>
              </a:spcBef>
              <a:spcAft>
                <a:spcPts val="0"/>
              </a:spcAft>
              <a:defRPr/>
            </a:pPr>
            <a:r>
              <a:rPr lang="en-US" altLang="zh-CN" sz="1600" kern="0" dirty="0" smtClean="0">
                <a:solidFill>
                  <a:schemeClr val="bg1"/>
                </a:solidFill>
                <a:latin typeface="微软雅黑" panose="020B0503020204020204" pitchFamily="34" charset="-122"/>
                <a:ea typeface="微软雅黑" panose="020B0503020204020204" pitchFamily="34" charset="-122"/>
              </a:rPr>
              <a:t>      4</a:t>
            </a:r>
            <a:r>
              <a:rPr lang="zh-CN" altLang="en-US" sz="1600" kern="0" dirty="0">
                <a:solidFill>
                  <a:schemeClr val="bg1"/>
                </a:solidFill>
                <a:latin typeface="微软雅黑" panose="020B0503020204020204" pitchFamily="34" charset="-122"/>
                <a:ea typeface="微软雅黑" panose="020B0503020204020204" pitchFamily="34" charset="-122"/>
              </a:rPr>
              <a:t>、进行</a:t>
            </a:r>
            <a:r>
              <a:rPr lang="zh-CN" altLang="en-US" sz="1600" kern="0" dirty="0" smtClean="0">
                <a:solidFill>
                  <a:schemeClr val="bg1"/>
                </a:solidFill>
                <a:latin typeface="微软雅黑" panose="020B0503020204020204" pitchFamily="34" charset="-122"/>
                <a:ea typeface="微软雅黑" panose="020B0503020204020204" pitchFamily="34" charset="-122"/>
              </a:rPr>
              <a:t>能</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600" kern="0" dirty="0" smtClean="0">
                <a:solidFill>
                  <a:schemeClr val="bg1"/>
                </a:solidFill>
                <a:latin typeface="微软雅黑" panose="020B0503020204020204" pitchFamily="34" charset="-122"/>
                <a:ea typeface="微软雅黑" panose="020B0503020204020204" pitchFamily="34" charset="-122"/>
              </a:rPr>
              <a:t>   力</a:t>
            </a:r>
            <a:r>
              <a:rPr lang="zh-CN" altLang="en-US" sz="1600" kern="0" dirty="0">
                <a:solidFill>
                  <a:schemeClr val="bg1"/>
                </a:solidFill>
                <a:latin typeface="微软雅黑" panose="020B0503020204020204" pitchFamily="34" charset="-122"/>
                <a:ea typeface="微软雅黑" panose="020B0503020204020204" pitchFamily="34" charset="-122"/>
              </a:rPr>
              <a:t>认证，</a:t>
            </a:r>
            <a:r>
              <a:rPr lang="zh-CN" altLang="en-US" sz="1600" kern="0" dirty="0" smtClean="0">
                <a:solidFill>
                  <a:schemeClr val="bg1"/>
                </a:solidFill>
                <a:latin typeface="微软雅黑" panose="020B0503020204020204" pitchFamily="34" charset="-122"/>
                <a:ea typeface="微软雅黑" panose="020B0503020204020204" pitchFamily="34" charset="-122"/>
              </a:rPr>
              <a:t>并</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600" kern="0" dirty="0" smtClean="0">
                <a:solidFill>
                  <a:schemeClr val="bg1"/>
                </a:solidFill>
                <a:latin typeface="微软雅黑" panose="020B0503020204020204" pitchFamily="34" charset="-122"/>
                <a:ea typeface="微软雅黑" panose="020B0503020204020204" pitchFamily="34" charset="-122"/>
              </a:rPr>
              <a:t> 进行晋升</a:t>
            </a:r>
            <a:endParaRPr lang="en-US" altLang="zh-CN" sz="1600" kern="0" dirty="0" smtClean="0">
              <a:solidFill>
                <a:schemeClr val="bg1"/>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600" kern="0" dirty="0" smtClean="0">
                <a:solidFill>
                  <a:schemeClr val="bg1"/>
                </a:solidFill>
                <a:latin typeface="微软雅黑" panose="020B0503020204020204" pitchFamily="34" charset="-122"/>
                <a:ea typeface="微软雅黑" panose="020B0503020204020204" pitchFamily="34" charset="-122"/>
              </a:rPr>
              <a:t>和</a:t>
            </a:r>
            <a:r>
              <a:rPr lang="zh-CN" altLang="en-US" sz="1600" kern="0" dirty="0">
                <a:solidFill>
                  <a:schemeClr val="bg1"/>
                </a:solidFill>
                <a:latin typeface="微软雅黑" panose="020B0503020204020204" pitchFamily="34" charset="-122"/>
                <a:ea typeface="微软雅黑" panose="020B0503020204020204" pitchFamily="34" charset="-122"/>
              </a:rPr>
              <a:t>选聘</a:t>
            </a:r>
          </a:p>
        </p:txBody>
      </p:sp>
      <p:sp>
        <p:nvSpPr>
          <p:cNvPr id="66" name="Rectangle 34"/>
          <p:cNvSpPr>
            <a:spLocks/>
          </p:cNvSpPr>
          <p:nvPr/>
        </p:nvSpPr>
        <p:spPr bwMode="auto">
          <a:xfrm>
            <a:off x="719572" y="1273815"/>
            <a:ext cx="3744118" cy="503237"/>
          </a:xfrm>
          <a:prstGeom prst="rect">
            <a:avLst/>
          </a:prstGeom>
          <a:noFill/>
          <a:ln w="9525">
            <a:noFill/>
            <a:miter lim="800000"/>
            <a:headEnd/>
            <a:tailEnd/>
          </a:ln>
        </p:spPr>
        <p:txBody>
          <a:bodyPr anchor="ctr"/>
          <a:lstStyle/>
          <a:p>
            <a:pPr eaLnBrk="0" hangingPunct="0"/>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在康拓普如何进行职业发展</a:t>
            </a:r>
          </a:p>
        </p:txBody>
      </p:sp>
      <p:pic>
        <p:nvPicPr>
          <p:cNvPr id="3892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4048" y="1268760"/>
            <a:ext cx="3934154" cy="2972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8274" y="2187061"/>
            <a:ext cx="396044" cy="87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组合 32"/>
          <p:cNvGrpSpPr/>
          <p:nvPr/>
        </p:nvGrpSpPr>
        <p:grpSpPr>
          <a:xfrm>
            <a:off x="6336196" y="1387054"/>
            <a:ext cx="900100" cy="1753914"/>
            <a:chOff x="6336196" y="1387054"/>
            <a:chExt cx="900100" cy="1753914"/>
          </a:xfrm>
        </p:grpSpPr>
        <p:pic>
          <p:nvPicPr>
            <p:cNvPr id="3892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08" y="1387054"/>
              <a:ext cx="792088" cy="175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6196" y="2192002"/>
              <a:ext cx="396044" cy="87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32" name="表格 31"/>
          <p:cNvGraphicFramePr>
            <a:graphicFrameLocks noGrp="1"/>
          </p:cNvGraphicFramePr>
          <p:nvPr>
            <p:extLst>
              <p:ext uri="{D42A27DB-BD31-4B8C-83A1-F6EECF244321}">
                <p14:modId xmlns:p14="http://schemas.microsoft.com/office/powerpoint/2010/main" val="3285438809"/>
              </p:ext>
            </p:extLst>
          </p:nvPr>
        </p:nvGraphicFramePr>
        <p:xfrm>
          <a:off x="5148064" y="4077072"/>
          <a:ext cx="3672408" cy="2367280"/>
        </p:xfrm>
        <a:graphic>
          <a:graphicData uri="http://schemas.openxmlformats.org/drawingml/2006/table">
            <a:tbl>
              <a:tblPr firstRow="1" bandRow="1">
                <a:tableStyleId>{5C22544A-7EE6-4342-B048-85BDC9FD1C3A}</a:tableStyleId>
              </a:tblPr>
              <a:tblGrid>
                <a:gridCol w="1008112"/>
                <a:gridCol w="1008112"/>
                <a:gridCol w="660553"/>
                <a:gridCol w="995631"/>
              </a:tblGrid>
              <a:tr h="163820">
                <a:tc gridSpan="4">
                  <a:txBody>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软件工程师任职资格标准</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tc hMerge="1">
                  <a:txBody>
                    <a:bodyPr/>
                    <a:lstStyle/>
                    <a:p>
                      <a:endParaRPr lang="zh-CN" altLang="en-US" dirty="0"/>
                    </a:p>
                  </a:txBody>
                  <a:tcPr>
                    <a:solidFill>
                      <a:schemeClr val="bg1"/>
                    </a:solidFill>
                  </a:tcPr>
                </a:tc>
                <a:tc hMerge="1">
                  <a:txBody>
                    <a:bodyPr/>
                    <a:lstStyle/>
                    <a:p>
                      <a:endParaRPr lang="zh-CN" altLang="en-US" dirty="0"/>
                    </a:p>
                  </a:txBody>
                  <a:tcPr>
                    <a:solidFill>
                      <a:schemeClr val="bg1"/>
                    </a:solidFill>
                  </a:tcPr>
                </a:tc>
                <a:tc hMerge="1">
                  <a:txBody>
                    <a:bodyPr/>
                    <a:lstStyle/>
                    <a:p>
                      <a:endParaRPr lang="zh-CN" altLang="en-US" dirty="0"/>
                    </a:p>
                  </a:txBody>
                  <a:tcPr>
                    <a:solidFill>
                      <a:schemeClr val="bg1"/>
                    </a:solidFill>
                  </a:tcPr>
                </a:tc>
              </a:tr>
              <a:tr h="370840">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solidFill>
                      <a:srgbClr val="00B0F0"/>
                    </a:solidFill>
                  </a:tcPr>
                </a:tc>
                <a:tc>
                  <a:txBody>
                    <a:bodyPr/>
                    <a:lstStyle/>
                    <a:p>
                      <a:pPr algn="ct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级工程师</a:t>
                      </a:r>
                      <a:endParaRPr lang="zh-CN" altLang="en-US" sz="1400" dirty="0">
                        <a:latin typeface="微软雅黑" panose="020B0503020204020204" pitchFamily="34" charset="-122"/>
                        <a:ea typeface="微软雅黑" panose="020B0503020204020204" pitchFamily="34" charset="-122"/>
                      </a:endParaRPr>
                    </a:p>
                  </a:txBody>
                  <a:tcPr>
                    <a:solidFill>
                      <a:srgbClr val="00B0F0"/>
                    </a:solidFill>
                  </a:tcPr>
                </a:tc>
                <a:tc>
                  <a:txBody>
                    <a:bodyPr/>
                    <a:lstStyle/>
                    <a:p>
                      <a:pPr algn="ct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solidFill>
                      <a:srgbClr val="00B0F0"/>
                    </a:solidFill>
                  </a:tcPr>
                </a:tc>
                <a:tc>
                  <a:txBody>
                    <a:bodyPr/>
                    <a:lstStyle/>
                    <a:p>
                      <a:pPr algn="ctr"/>
                      <a:r>
                        <a:rPr lang="en-US" altLang="zh-CN" sz="1400" dirty="0" smtClean="0">
                          <a:latin typeface="微软雅黑" panose="020B0503020204020204" pitchFamily="34" charset="-122"/>
                          <a:ea typeface="微软雅黑" panose="020B0503020204020204" pitchFamily="34" charset="-122"/>
                        </a:rPr>
                        <a:t>5</a:t>
                      </a:r>
                      <a:r>
                        <a:rPr lang="zh-CN" altLang="en-US" sz="1400" dirty="0" smtClean="0">
                          <a:latin typeface="微软雅黑" panose="020B0503020204020204" pitchFamily="34" charset="-122"/>
                          <a:ea typeface="微软雅黑" panose="020B0503020204020204" pitchFamily="34" charset="-122"/>
                        </a:rPr>
                        <a:t>级工程师</a:t>
                      </a:r>
                      <a:endParaRPr lang="zh-CN" altLang="en-US" sz="1400" dirty="0">
                        <a:latin typeface="微软雅黑" panose="020B0503020204020204" pitchFamily="34" charset="-122"/>
                        <a:ea typeface="微软雅黑" panose="020B0503020204020204" pitchFamily="34" charset="-122"/>
                      </a:endParaRPr>
                    </a:p>
                  </a:txBody>
                  <a:tcPr>
                    <a:solidFill>
                      <a:srgbClr val="00B0F0"/>
                    </a:solidFill>
                  </a:tcPr>
                </a:tc>
              </a:tr>
              <a:tr h="370840">
                <a:tc>
                  <a:txBody>
                    <a:bodyPr/>
                    <a:lstStyle/>
                    <a:p>
                      <a:pPr algn="ctr"/>
                      <a:r>
                        <a:rPr lang="zh-CN" altLang="en-US" sz="1400" dirty="0" smtClean="0">
                          <a:latin typeface="微软雅黑" panose="020B0503020204020204" pitchFamily="34" charset="-122"/>
                          <a:ea typeface="微软雅黑" panose="020B0503020204020204" pitchFamily="34" charset="-122"/>
                        </a:rPr>
                        <a:t>角色定义</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smtClean="0">
                          <a:latin typeface="微软雅黑" panose="020B0503020204020204" pitchFamily="34" charset="-122"/>
                          <a:ea typeface="微软雅黑" panose="020B0503020204020204" pitchFamily="34" charset="-122"/>
                        </a:rPr>
                        <a:t>专业知识</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smtClean="0">
                          <a:latin typeface="微软雅黑" panose="020B0503020204020204" pitchFamily="34" charset="-122"/>
                          <a:ea typeface="微软雅黑" panose="020B0503020204020204" pitchFamily="34" charset="-122"/>
                        </a:rPr>
                        <a:t>业务知识</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smtClean="0">
                          <a:latin typeface="微软雅黑" panose="020B0503020204020204" pitchFamily="34" charset="-122"/>
                          <a:ea typeface="微软雅黑" panose="020B0503020204020204" pitchFamily="34" charset="-122"/>
                        </a:rPr>
                        <a:t>能力标准</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txBody>
                  <a:tcPr/>
                </a:tc>
              </a:tr>
            </a:tbl>
          </a:graphicData>
        </a:graphic>
      </p:graphicFrame>
      <p:grpSp>
        <p:nvGrpSpPr>
          <p:cNvPr id="142" name="组合 141"/>
          <p:cNvGrpSpPr/>
          <p:nvPr/>
        </p:nvGrpSpPr>
        <p:grpSpPr>
          <a:xfrm>
            <a:off x="3804592" y="1340768"/>
            <a:ext cx="6096000" cy="5265876"/>
            <a:chOff x="0" y="1043444"/>
            <a:chExt cx="6096000" cy="5265876"/>
          </a:xfrm>
        </p:grpSpPr>
        <p:grpSp>
          <p:nvGrpSpPr>
            <p:cNvPr id="143" name="组合 142"/>
            <p:cNvGrpSpPr/>
            <p:nvPr/>
          </p:nvGrpSpPr>
          <p:grpSpPr>
            <a:xfrm>
              <a:off x="0" y="1342475"/>
              <a:ext cx="6096000" cy="4966845"/>
              <a:chOff x="0" y="478379"/>
              <a:chExt cx="6096000" cy="4966845"/>
            </a:xfrm>
          </p:grpSpPr>
          <p:grpSp>
            <p:nvGrpSpPr>
              <p:cNvPr id="145" name="组合 144"/>
              <p:cNvGrpSpPr/>
              <p:nvPr/>
            </p:nvGrpSpPr>
            <p:grpSpPr>
              <a:xfrm>
                <a:off x="0" y="478379"/>
                <a:ext cx="6096000" cy="4064000"/>
                <a:chOff x="0" y="478379"/>
                <a:chExt cx="6096000" cy="4064000"/>
              </a:xfrm>
            </p:grpSpPr>
            <p:graphicFrame>
              <p:nvGraphicFramePr>
                <p:cNvPr id="150" name="图表 149"/>
                <p:cNvGraphicFramePr/>
                <p:nvPr>
                  <p:extLst>
                    <p:ext uri="{D42A27DB-BD31-4B8C-83A1-F6EECF244321}">
                      <p14:modId xmlns:p14="http://schemas.microsoft.com/office/powerpoint/2010/main" val="3446182512"/>
                    </p:ext>
                  </p:extLst>
                </p:nvPr>
              </p:nvGraphicFramePr>
              <p:xfrm>
                <a:off x="0" y="478379"/>
                <a:ext cx="6096000" cy="4064000"/>
              </p:xfrm>
              <a:graphic>
                <a:graphicData uri="http://schemas.openxmlformats.org/drawingml/2006/chart">
                  <c:chart xmlns:c="http://schemas.openxmlformats.org/drawingml/2006/chart" xmlns:r="http://schemas.openxmlformats.org/officeDocument/2006/relationships" r:id="rId11"/>
                </a:graphicData>
              </a:graphic>
            </p:graphicFrame>
            <p:grpSp>
              <p:nvGrpSpPr>
                <p:cNvPr id="151" name="组合 150"/>
                <p:cNvGrpSpPr/>
                <p:nvPr/>
              </p:nvGrpSpPr>
              <p:grpSpPr>
                <a:xfrm>
                  <a:off x="1403648" y="952131"/>
                  <a:ext cx="3240359" cy="3124941"/>
                  <a:chOff x="6429777" y="0"/>
                  <a:chExt cx="3240359" cy="3124941"/>
                </a:xfrm>
              </p:grpSpPr>
              <p:sp>
                <p:nvSpPr>
                  <p:cNvPr id="152" name="Freeform 268"/>
                  <p:cNvSpPr>
                    <a:spLocks/>
                  </p:cNvSpPr>
                  <p:nvPr/>
                </p:nvSpPr>
                <p:spPr bwMode="auto">
                  <a:xfrm>
                    <a:off x="6933833" y="720080"/>
                    <a:ext cx="1873625" cy="1728192"/>
                  </a:xfrm>
                  <a:custGeom>
                    <a:avLst/>
                    <a:gdLst>
                      <a:gd name="T0" fmla="*/ 781 w 912"/>
                      <a:gd name="T1" fmla="*/ 1669 h 940"/>
                      <a:gd name="T2" fmla="*/ 515 w 912"/>
                      <a:gd name="T3" fmla="*/ 1109 h 940"/>
                      <a:gd name="T4" fmla="*/ 0 w 912"/>
                      <a:gd name="T5" fmla="*/ 696 h 940"/>
                      <a:gd name="T6" fmla="*/ 404 w 912"/>
                      <a:gd name="T7" fmla="*/ 328 h 940"/>
                      <a:gd name="T8" fmla="*/ 1649 w 912"/>
                      <a:gd name="T9" fmla="*/ 0 h 940"/>
                      <a:gd name="T10" fmla="*/ 1554 w 912"/>
                      <a:gd name="T11" fmla="*/ 860 h 940"/>
                      <a:gd name="T12" fmla="*/ 781 w 912"/>
                      <a:gd name="T13" fmla="*/ 1669 h 940"/>
                      <a:gd name="T14" fmla="*/ 0 60000 65536"/>
                      <a:gd name="T15" fmla="*/ 0 60000 65536"/>
                      <a:gd name="T16" fmla="*/ 0 60000 65536"/>
                      <a:gd name="T17" fmla="*/ 0 60000 65536"/>
                      <a:gd name="T18" fmla="*/ 0 60000 65536"/>
                      <a:gd name="T19" fmla="*/ 0 60000 65536"/>
                      <a:gd name="T20" fmla="*/ 0 60000 65536"/>
                      <a:gd name="T21" fmla="*/ 0 w 912"/>
                      <a:gd name="T22" fmla="*/ 0 h 940"/>
                      <a:gd name="T23" fmla="*/ 912 w 912"/>
                      <a:gd name="T24" fmla="*/ 940 h 9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940">
                        <a:moveTo>
                          <a:pt x="432" y="940"/>
                        </a:moveTo>
                        <a:lnTo>
                          <a:pt x="284" y="624"/>
                        </a:lnTo>
                        <a:lnTo>
                          <a:pt x="0" y="392"/>
                        </a:lnTo>
                        <a:lnTo>
                          <a:pt x="224" y="184"/>
                        </a:lnTo>
                        <a:lnTo>
                          <a:pt x="912" y="0"/>
                        </a:lnTo>
                        <a:lnTo>
                          <a:pt x="860" y="484"/>
                        </a:lnTo>
                        <a:lnTo>
                          <a:pt x="432" y="940"/>
                        </a:lnTo>
                        <a:close/>
                      </a:path>
                    </a:pathLst>
                  </a:custGeom>
                  <a:solidFill>
                    <a:schemeClr val="accent6"/>
                  </a:solidFill>
                  <a:ln w="9525">
                    <a:solidFill>
                      <a:sysClr val="windowText" lastClr="000000"/>
                    </a:solidFill>
                    <a:prstDash val="dash"/>
                    <a:round/>
                    <a:headEnd/>
                    <a:tailEnd/>
                  </a:ln>
                  <a:extLst/>
                </p:spPr>
                <p:txBody>
                  <a:bodyPr lIns="0" tIns="0" rIns="0" bIns="0"/>
                  <a:lstStyle/>
                  <a:p>
                    <a:pPr fontAlgn="auto">
                      <a:spcBef>
                        <a:spcPts val="0"/>
                      </a:spcBef>
                      <a:spcAft>
                        <a:spcPts val="0"/>
                      </a:spcAft>
                      <a:defRPr/>
                    </a:pPr>
                    <a:endParaRPr lang="zh-CN" altLang="en-US" sz="3200" kern="0">
                      <a:solidFill>
                        <a:prstClr val="black"/>
                      </a:solidFill>
                      <a:latin typeface="微软雅黑" panose="020B0503020204020204" pitchFamily="34" charset="-122"/>
                      <a:ea typeface="微软雅黑" panose="020B0503020204020204" pitchFamily="34" charset="-122"/>
                    </a:endParaRPr>
                  </a:p>
                </p:txBody>
              </p:sp>
              <p:sp>
                <p:nvSpPr>
                  <p:cNvPr id="153" name="任意多边形 152"/>
                  <p:cNvSpPr/>
                  <p:nvPr/>
                </p:nvSpPr>
                <p:spPr>
                  <a:xfrm>
                    <a:off x="7460343" y="899886"/>
                    <a:ext cx="1175657" cy="1320800"/>
                  </a:xfrm>
                  <a:custGeom>
                    <a:avLst/>
                    <a:gdLst>
                      <a:gd name="connsiteX0" fmla="*/ 174171 w 1175657"/>
                      <a:gd name="connsiteY0" fmla="*/ 304800 h 1320800"/>
                      <a:gd name="connsiteX1" fmla="*/ 638628 w 1175657"/>
                      <a:gd name="connsiteY1" fmla="*/ 145143 h 1320800"/>
                      <a:gd name="connsiteX2" fmla="*/ 1175657 w 1175657"/>
                      <a:gd name="connsiteY2" fmla="*/ 0 h 1320800"/>
                      <a:gd name="connsiteX3" fmla="*/ 957943 w 1175657"/>
                      <a:gd name="connsiteY3" fmla="*/ 696685 h 1320800"/>
                      <a:gd name="connsiteX4" fmla="*/ 711200 w 1175657"/>
                      <a:gd name="connsiteY4" fmla="*/ 812800 h 1320800"/>
                      <a:gd name="connsiteX5" fmla="*/ 449943 w 1175657"/>
                      <a:gd name="connsiteY5" fmla="*/ 1320800 h 1320800"/>
                      <a:gd name="connsiteX6" fmla="*/ 261257 w 1175657"/>
                      <a:gd name="connsiteY6" fmla="*/ 856343 h 1320800"/>
                      <a:gd name="connsiteX7" fmla="*/ 0 w 1175657"/>
                      <a:gd name="connsiteY7" fmla="*/ 609600 h 1320800"/>
                      <a:gd name="connsiteX8" fmla="*/ 174171 w 1175657"/>
                      <a:gd name="connsiteY8" fmla="*/ 304800 h 1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657" h="1320800">
                        <a:moveTo>
                          <a:pt x="174171" y="304800"/>
                        </a:moveTo>
                        <a:lnTo>
                          <a:pt x="638628" y="145143"/>
                        </a:lnTo>
                        <a:lnTo>
                          <a:pt x="1175657" y="0"/>
                        </a:lnTo>
                        <a:lnTo>
                          <a:pt x="957943" y="696685"/>
                        </a:lnTo>
                        <a:lnTo>
                          <a:pt x="711200" y="812800"/>
                        </a:lnTo>
                        <a:lnTo>
                          <a:pt x="449943" y="1320800"/>
                        </a:lnTo>
                        <a:lnTo>
                          <a:pt x="261257" y="856343"/>
                        </a:lnTo>
                        <a:lnTo>
                          <a:pt x="0" y="609600"/>
                        </a:lnTo>
                        <a:lnTo>
                          <a:pt x="174171" y="3048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54" name="组合 153"/>
                  <p:cNvGrpSpPr/>
                  <p:nvPr/>
                </p:nvGrpSpPr>
                <p:grpSpPr>
                  <a:xfrm>
                    <a:off x="6429777" y="0"/>
                    <a:ext cx="3240359" cy="3124941"/>
                    <a:chOff x="6429777" y="0"/>
                    <a:chExt cx="3240359" cy="3124941"/>
                  </a:xfrm>
                </p:grpSpPr>
                <p:sp>
                  <p:nvSpPr>
                    <p:cNvPr id="155" name="Line 263"/>
                    <p:cNvSpPr>
                      <a:spLocks noChangeShapeType="1"/>
                    </p:cNvSpPr>
                    <p:nvPr/>
                  </p:nvSpPr>
                  <p:spPr bwMode="auto">
                    <a:xfrm flipH="1" flipV="1">
                      <a:off x="6789817" y="533644"/>
                      <a:ext cx="1285466" cy="1015545"/>
                    </a:xfrm>
                    <a:prstGeom prst="line">
                      <a:avLst/>
                    </a:prstGeom>
                    <a:solidFill>
                      <a:schemeClr val="bg1"/>
                    </a:solidFill>
                    <a:ln w="9525">
                      <a:solidFill>
                        <a:sysClr val="windowText" lastClr="000000"/>
                      </a:solidFill>
                      <a:prstDash val="dash"/>
                      <a:round/>
                      <a:headEnd/>
                      <a:tailEnd/>
                    </a:ln>
                    <a:extLst/>
                  </p:spPr>
                  <p:txBody>
                    <a:bodyPr lIns="0" tIns="0" rIns="0" bIns="0"/>
                    <a:lstStyle/>
                    <a:p>
                      <a:pPr fontAlgn="auto">
                        <a:spcBef>
                          <a:spcPts val="0"/>
                        </a:spcBef>
                        <a:spcAft>
                          <a:spcPts val="0"/>
                        </a:spcAft>
                        <a:defRPr/>
                      </a:pPr>
                      <a:endParaRPr lang="zh-CN" altLang="en-US" sz="3200" kern="0">
                        <a:solidFill>
                          <a:prstClr val="black"/>
                        </a:solidFill>
                        <a:latin typeface="微软雅黑" panose="020B0503020204020204" pitchFamily="34" charset="-122"/>
                        <a:ea typeface="微软雅黑" panose="020B0503020204020204" pitchFamily="34" charset="-122"/>
                      </a:endParaRPr>
                    </a:p>
                  </p:txBody>
                </p:sp>
                <p:sp>
                  <p:nvSpPr>
                    <p:cNvPr id="156" name="Line 263"/>
                    <p:cNvSpPr>
                      <a:spLocks noChangeShapeType="1"/>
                    </p:cNvSpPr>
                    <p:nvPr/>
                  </p:nvSpPr>
                  <p:spPr bwMode="auto">
                    <a:xfrm flipH="1" flipV="1">
                      <a:off x="6429777" y="1368151"/>
                      <a:ext cx="1645506" cy="181038"/>
                    </a:xfrm>
                    <a:prstGeom prst="line">
                      <a:avLst/>
                    </a:prstGeom>
                    <a:solidFill>
                      <a:schemeClr val="bg1"/>
                    </a:solidFill>
                    <a:ln w="9525">
                      <a:solidFill>
                        <a:sysClr val="windowText" lastClr="000000"/>
                      </a:solidFill>
                      <a:prstDash val="dash"/>
                      <a:round/>
                      <a:headEnd/>
                      <a:tailEnd/>
                    </a:ln>
                    <a:extLst/>
                  </p:spPr>
                  <p:txBody>
                    <a:bodyPr lIns="0" tIns="0" rIns="0" bIns="0"/>
                    <a:lstStyle/>
                    <a:p>
                      <a:pPr fontAlgn="auto">
                        <a:spcBef>
                          <a:spcPts val="0"/>
                        </a:spcBef>
                        <a:spcAft>
                          <a:spcPts val="0"/>
                        </a:spcAft>
                        <a:defRPr/>
                      </a:pPr>
                      <a:endParaRPr lang="zh-CN" altLang="en-US" sz="3200" kern="0">
                        <a:solidFill>
                          <a:prstClr val="black"/>
                        </a:solidFill>
                        <a:latin typeface="微软雅黑" panose="020B0503020204020204" pitchFamily="34" charset="-122"/>
                        <a:ea typeface="微软雅黑" panose="020B0503020204020204" pitchFamily="34" charset="-122"/>
                      </a:endParaRPr>
                    </a:p>
                  </p:txBody>
                </p:sp>
                <p:sp>
                  <p:nvSpPr>
                    <p:cNvPr id="157" name="Line 263"/>
                    <p:cNvSpPr>
                      <a:spLocks noChangeShapeType="1"/>
                    </p:cNvSpPr>
                    <p:nvPr/>
                  </p:nvSpPr>
                  <p:spPr bwMode="auto">
                    <a:xfrm flipH="1">
                      <a:off x="6645801" y="1549190"/>
                      <a:ext cx="1429482" cy="754928"/>
                    </a:xfrm>
                    <a:prstGeom prst="line">
                      <a:avLst/>
                    </a:prstGeom>
                    <a:solidFill>
                      <a:schemeClr val="bg1"/>
                    </a:solidFill>
                    <a:ln w="9525">
                      <a:solidFill>
                        <a:sysClr val="windowText" lastClr="000000"/>
                      </a:solidFill>
                      <a:prstDash val="dash"/>
                      <a:round/>
                      <a:headEnd/>
                      <a:tailEnd/>
                    </a:ln>
                    <a:extLst/>
                  </p:spPr>
                  <p:txBody>
                    <a:bodyPr lIns="0" tIns="0" rIns="0" bIns="0"/>
                    <a:lstStyle/>
                    <a:p>
                      <a:pPr fontAlgn="auto">
                        <a:spcBef>
                          <a:spcPts val="0"/>
                        </a:spcBef>
                        <a:spcAft>
                          <a:spcPts val="0"/>
                        </a:spcAft>
                        <a:defRPr/>
                      </a:pPr>
                      <a:endParaRPr lang="zh-CN" altLang="en-US" sz="3200" kern="0">
                        <a:solidFill>
                          <a:prstClr val="black"/>
                        </a:solidFill>
                        <a:latin typeface="微软雅黑" panose="020B0503020204020204" pitchFamily="34" charset="-122"/>
                        <a:ea typeface="微软雅黑" panose="020B0503020204020204" pitchFamily="34" charset="-122"/>
                      </a:endParaRPr>
                    </a:p>
                  </p:txBody>
                </p:sp>
                <p:sp>
                  <p:nvSpPr>
                    <p:cNvPr id="158" name="Line 263"/>
                    <p:cNvSpPr>
                      <a:spLocks noChangeShapeType="1"/>
                    </p:cNvSpPr>
                    <p:nvPr/>
                  </p:nvSpPr>
                  <p:spPr bwMode="auto">
                    <a:xfrm flipH="1">
                      <a:off x="7653913" y="1549189"/>
                      <a:ext cx="421370" cy="1575752"/>
                    </a:xfrm>
                    <a:prstGeom prst="line">
                      <a:avLst/>
                    </a:prstGeom>
                    <a:solidFill>
                      <a:schemeClr val="bg1"/>
                    </a:solidFill>
                    <a:ln w="9525">
                      <a:solidFill>
                        <a:sysClr val="windowText" lastClr="000000"/>
                      </a:solidFill>
                      <a:prstDash val="dash"/>
                      <a:round/>
                      <a:headEnd/>
                      <a:tailEnd/>
                    </a:ln>
                    <a:extLst/>
                  </p:spPr>
                  <p:txBody>
                    <a:bodyPr lIns="0" tIns="0" rIns="0" bIns="0"/>
                    <a:lstStyle/>
                    <a:p>
                      <a:pPr fontAlgn="auto">
                        <a:spcBef>
                          <a:spcPts val="0"/>
                        </a:spcBef>
                        <a:spcAft>
                          <a:spcPts val="0"/>
                        </a:spcAft>
                        <a:defRPr/>
                      </a:pPr>
                      <a:endParaRPr lang="zh-CN" altLang="en-US" sz="3200" kern="0">
                        <a:solidFill>
                          <a:prstClr val="black"/>
                        </a:solidFill>
                        <a:latin typeface="微软雅黑" panose="020B0503020204020204" pitchFamily="34" charset="-122"/>
                        <a:ea typeface="微软雅黑" panose="020B0503020204020204" pitchFamily="34" charset="-122"/>
                      </a:endParaRPr>
                    </a:p>
                  </p:txBody>
                </p:sp>
                <p:sp>
                  <p:nvSpPr>
                    <p:cNvPr id="159" name="Line 263"/>
                    <p:cNvSpPr>
                      <a:spLocks noChangeShapeType="1"/>
                    </p:cNvSpPr>
                    <p:nvPr/>
                  </p:nvSpPr>
                  <p:spPr bwMode="auto">
                    <a:xfrm>
                      <a:off x="8075282" y="1584176"/>
                      <a:ext cx="732175" cy="1396971"/>
                    </a:xfrm>
                    <a:prstGeom prst="line">
                      <a:avLst/>
                    </a:prstGeom>
                    <a:solidFill>
                      <a:schemeClr val="bg1"/>
                    </a:solidFill>
                    <a:ln w="9525">
                      <a:solidFill>
                        <a:sysClr val="windowText" lastClr="000000"/>
                      </a:solidFill>
                      <a:prstDash val="dash"/>
                      <a:round/>
                      <a:headEnd/>
                      <a:tailEnd/>
                    </a:ln>
                    <a:extLst/>
                  </p:spPr>
                  <p:txBody>
                    <a:bodyPr lIns="0" tIns="0" rIns="0" bIns="0"/>
                    <a:lstStyle/>
                    <a:p>
                      <a:pPr fontAlgn="auto">
                        <a:spcBef>
                          <a:spcPts val="0"/>
                        </a:spcBef>
                        <a:spcAft>
                          <a:spcPts val="0"/>
                        </a:spcAft>
                        <a:defRPr/>
                      </a:pPr>
                      <a:endParaRPr lang="zh-CN" altLang="en-US" sz="3200" kern="0">
                        <a:solidFill>
                          <a:prstClr val="black"/>
                        </a:solidFill>
                        <a:latin typeface="微软雅黑" panose="020B0503020204020204" pitchFamily="34" charset="-122"/>
                        <a:ea typeface="微软雅黑" panose="020B0503020204020204" pitchFamily="34" charset="-122"/>
                      </a:endParaRPr>
                    </a:p>
                  </p:txBody>
                </p:sp>
                <p:sp>
                  <p:nvSpPr>
                    <p:cNvPr id="160" name="Line 263"/>
                    <p:cNvSpPr>
                      <a:spLocks noChangeShapeType="1"/>
                    </p:cNvSpPr>
                    <p:nvPr/>
                  </p:nvSpPr>
                  <p:spPr bwMode="auto">
                    <a:xfrm>
                      <a:off x="8075283" y="1549191"/>
                      <a:ext cx="1594853" cy="179002"/>
                    </a:xfrm>
                    <a:prstGeom prst="line">
                      <a:avLst/>
                    </a:prstGeom>
                    <a:solidFill>
                      <a:schemeClr val="bg1"/>
                    </a:solidFill>
                    <a:ln w="9525">
                      <a:solidFill>
                        <a:sysClr val="windowText" lastClr="000000"/>
                      </a:solidFill>
                      <a:prstDash val="dash"/>
                      <a:round/>
                      <a:headEnd/>
                      <a:tailEnd/>
                    </a:ln>
                    <a:extLst/>
                  </p:spPr>
                  <p:txBody>
                    <a:bodyPr lIns="0" tIns="0" rIns="0" bIns="0"/>
                    <a:lstStyle/>
                    <a:p>
                      <a:pPr fontAlgn="auto">
                        <a:spcBef>
                          <a:spcPts val="0"/>
                        </a:spcBef>
                        <a:spcAft>
                          <a:spcPts val="0"/>
                        </a:spcAft>
                        <a:defRPr/>
                      </a:pPr>
                      <a:endParaRPr lang="zh-CN" altLang="en-US" sz="3200" kern="0">
                        <a:solidFill>
                          <a:prstClr val="black"/>
                        </a:solidFill>
                        <a:latin typeface="微软雅黑" panose="020B0503020204020204" pitchFamily="34" charset="-122"/>
                        <a:ea typeface="微软雅黑" panose="020B0503020204020204" pitchFamily="34" charset="-122"/>
                      </a:endParaRPr>
                    </a:p>
                  </p:txBody>
                </p:sp>
                <p:sp>
                  <p:nvSpPr>
                    <p:cNvPr id="161" name="Line 263"/>
                    <p:cNvSpPr>
                      <a:spLocks noChangeShapeType="1"/>
                    </p:cNvSpPr>
                    <p:nvPr/>
                  </p:nvSpPr>
                  <p:spPr bwMode="auto">
                    <a:xfrm flipV="1">
                      <a:off x="8075283" y="360041"/>
                      <a:ext cx="1018790" cy="1224136"/>
                    </a:xfrm>
                    <a:prstGeom prst="line">
                      <a:avLst/>
                    </a:prstGeom>
                    <a:solidFill>
                      <a:schemeClr val="bg1"/>
                    </a:solidFill>
                    <a:ln w="9525">
                      <a:solidFill>
                        <a:sysClr val="windowText" lastClr="000000"/>
                      </a:solidFill>
                      <a:prstDash val="dash"/>
                      <a:round/>
                      <a:headEnd/>
                      <a:tailEnd/>
                    </a:ln>
                    <a:extLst/>
                  </p:spPr>
                  <p:txBody>
                    <a:bodyPr lIns="0" tIns="0" rIns="0" bIns="0"/>
                    <a:lstStyle/>
                    <a:p>
                      <a:pPr fontAlgn="auto">
                        <a:spcBef>
                          <a:spcPts val="0"/>
                        </a:spcBef>
                        <a:spcAft>
                          <a:spcPts val="0"/>
                        </a:spcAft>
                        <a:defRPr/>
                      </a:pPr>
                      <a:endParaRPr lang="zh-CN" altLang="en-US" sz="3200" kern="0">
                        <a:solidFill>
                          <a:prstClr val="black"/>
                        </a:solidFill>
                        <a:latin typeface="微软雅黑" panose="020B0503020204020204" pitchFamily="34" charset="-122"/>
                        <a:ea typeface="微软雅黑" panose="020B0503020204020204" pitchFamily="34" charset="-122"/>
                      </a:endParaRPr>
                    </a:p>
                  </p:txBody>
                </p:sp>
                <p:sp>
                  <p:nvSpPr>
                    <p:cNvPr id="162" name="Line 263"/>
                    <p:cNvSpPr>
                      <a:spLocks noChangeShapeType="1"/>
                    </p:cNvSpPr>
                    <p:nvPr/>
                  </p:nvSpPr>
                  <p:spPr bwMode="auto">
                    <a:xfrm flipV="1">
                      <a:off x="8075282" y="0"/>
                      <a:ext cx="1" cy="1584176"/>
                    </a:xfrm>
                    <a:prstGeom prst="line">
                      <a:avLst/>
                    </a:prstGeom>
                    <a:solidFill>
                      <a:schemeClr val="bg1"/>
                    </a:solidFill>
                    <a:ln w="9525">
                      <a:solidFill>
                        <a:sysClr val="windowText" lastClr="000000"/>
                      </a:solidFill>
                      <a:prstDash val="dash"/>
                      <a:round/>
                      <a:headEnd/>
                      <a:tailEnd/>
                    </a:ln>
                    <a:extLst/>
                  </p:spPr>
                  <p:txBody>
                    <a:bodyPr lIns="0" tIns="0" rIns="0" bIns="0"/>
                    <a:lstStyle/>
                    <a:p>
                      <a:pPr fontAlgn="auto">
                        <a:spcBef>
                          <a:spcPts val="0"/>
                        </a:spcBef>
                        <a:spcAft>
                          <a:spcPts val="0"/>
                        </a:spcAft>
                        <a:defRPr/>
                      </a:pPr>
                      <a:endParaRPr lang="zh-CN" altLang="en-US" sz="3200" kern="0">
                        <a:solidFill>
                          <a:prstClr val="black"/>
                        </a:solidFill>
                        <a:latin typeface="微软雅黑" panose="020B0503020204020204" pitchFamily="34" charset="-122"/>
                        <a:ea typeface="微软雅黑" panose="020B0503020204020204" pitchFamily="34" charset="-122"/>
                      </a:endParaRPr>
                    </a:p>
                  </p:txBody>
                </p:sp>
              </p:grpSp>
            </p:grpSp>
          </p:grpSp>
          <p:sp>
            <p:nvSpPr>
              <p:cNvPr id="146" name="矩形 145"/>
              <p:cNvSpPr/>
              <p:nvPr/>
            </p:nvSpPr>
            <p:spPr>
              <a:xfrm>
                <a:off x="1835696" y="4859423"/>
                <a:ext cx="648072" cy="180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7" name="矩形 146"/>
              <p:cNvSpPr/>
              <p:nvPr/>
            </p:nvSpPr>
            <p:spPr>
              <a:xfrm>
                <a:off x="1835696" y="5181592"/>
                <a:ext cx="648072" cy="180000"/>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8" name="TextBox 147"/>
              <p:cNvSpPr txBox="1"/>
              <p:nvPr/>
            </p:nvSpPr>
            <p:spPr>
              <a:xfrm>
                <a:off x="2483768" y="4820479"/>
                <a:ext cx="179486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职位要求的技能</a:t>
                </a:r>
                <a:endParaRPr lang="zh-CN" altLang="en-US" sz="1400" dirty="0">
                  <a:latin typeface="微软雅黑" panose="020B0503020204020204" pitchFamily="34" charset="-122"/>
                  <a:ea typeface="微软雅黑" panose="020B0503020204020204" pitchFamily="34" charset="-122"/>
                </a:endParaRPr>
              </a:p>
            </p:txBody>
          </p:sp>
          <p:sp>
            <p:nvSpPr>
              <p:cNvPr id="149" name="TextBox 148"/>
              <p:cNvSpPr txBox="1"/>
              <p:nvPr/>
            </p:nvSpPr>
            <p:spPr>
              <a:xfrm>
                <a:off x="2483768" y="5137447"/>
                <a:ext cx="179486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员工目前的技能</a:t>
                </a:r>
                <a:endParaRPr lang="zh-CN" altLang="en-US" sz="1400" dirty="0">
                  <a:latin typeface="微软雅黑" panose="020B0503020204020204" pitchFamily="34" charset="-122"/>
                  <a:ea typeface="微软雅黑" panose="020B0503020204020204" pitchFamily="34" charset="-122"/>
                </a:endParaRPr>
              </a:p>
            </p:txBody>
          </p:sp>
        </p:grpSp>
        <p:sp>
          <p:nvSpPr>
            <p:cNvPr id="144" name="TextBox 143"/>
            <p:cNvSpPr txBox="1"/>
            <p:nvPr/>
          </p:nvSpPr>
          <p:spPr>
            <a:xfrm>
              <a:off x="1727685" y="1043444"/>
              <a:ext cx="2700299" cy="369332"/>
            </a:xfrm>
            <a:prstGeom prst="rect">
              <a:avLst/>
            </a:prstGeom>
            <a:noFill/>
          </p:spPr>
          <p:txBody>
            <a:bodyPr wrap="square" rtlCol="0">
              <a:spAutoFit/>
            </a:bodyPr>
            <a:lstStyle/>
            <a:p>
              <a:pPr eaLnBrk="0" hangingPunct="0"/>
              <a:r>
                <a:rPr lang="zh-CN" altLang="en-US" b="1" dirty="0">
                  <a:solidFill>
                    <a:schemeClr val="bg1">
                      <a:lumMod val="50000"/>
                    </a:schemeClr>
                  </a:solidFill>
                  <a:latin typeface="微软雅黑" panose="020B0503020204020204" pitchFamily="34" charset="-122"/>
                  <a:ea typeface="微软雅黑" panose="020B0503020204020204" pitchFamily="34" charset="-122"/>
                </a:rPr>
                <a:t>员工能力与职位差距分析</a:t>
              </a:r>
            </a:p>
          </p:txBody>
        </p:sp>
      </p:grpSp>
      <p:sp>
        <p:nvSpPr>
          <p:cNvPr id="163" name="Rectangle 195"/>
          <p:cNvSpPr>
            <a:spLocks noChangeArrowheads="1"/>
          </p:cNvSpPr>
          <p:nvPr/>
        </p:nvSpPr>
        <p:spPr bwMode="auto">
          <a:xfrm>
            <a:off x="5292081" y="1628800"/>
            <a:ext cx="3240359" cy="4585409"/>
          </a:xfrm>
          <a:prstGeom prst="rect">
            <a:avLst/>
          </a:prstGeom>
          <a:ln>
            <a:solidFill>
              <a:schemeClr val="tx1"/>
            </a:solidFill>
            <a:headEnd/>
            <a:tailEnd/>
          </a:ln>
          <a:extLst/>
        </p:spPr>
        <p:style>
          <a:lnRef idx="2">
            <a:schemeClr val="accent1"/>
          </a:lnRef>
          <a:fillRef idx="1">
            <a:schemeClr val="lt1"/>
          </a:fillRef>
          <a:effectRef idx="0">
            <a:schemeClr val="accent1"/>
          </a:effectRef>
          <a:fontRef idx="minor">
            <a:schemeClr val="dk1"/>
          </a:fontRef>
        </p:style>
        <p:txBody>
          <a:bodyPr wrap="none"/>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fontAlgn="auto" hangingPunct="1">
              <a:spcBef>
                <a:spcPct val="50000"/>
              </a:spcBef>
              <a:spcAft>
                <a:spcPts val="0"/>
              </a:spcAft>
              <a:defRPr/>
            </a:pPr>
            <a:endParaRPr lang="en-US" altLang="zh-CN" sz="1800" b="1" kern="0" dirty="0" smtClean="0">
              <a:solidFill>
                <a:prstClr val="black"/>
              </a:solidFill>
              <a:latin typeface="微软雅黑" panose="020B0503020204020204" pitchFamily="34" charset="-122"/>
              <a:ea typeface="微软雅黑" panose="020B0503020204020204" pitchFamily="34" charset="-122"/>
            </a:endParaRPr>
          </a:p>
          <a:p>
            <a:pPr algn="ctr" eaLnBrk="1" fontAlgn="auto" hangingPunct="1">
              <a:spcBef>
                <a:spcPct val="50000"/>
              </a:spcBef>
              <a:spcAft>
                <a:spcPts val="0"/>
              </a:spcAft>
              <a:defRPr/>
            </a:pPr>
            <a:r>
              <a:rPr lang="zh-CN" altLang="en-US" sz="1800" b="1" kern="0" dirty="0" smtClean="0">
                <a:solidFill>
                  <a:srgbClr val="0070C0"/>
                </a:solidFill>
                <a:latin typeface="微软雅黑" panose="020B0503020204020204" pitchFamily="34" charset="-122"/>
                <a:ea typeface="微软雅黑" panose="020B0503020204020204" pitchFamily="34" charset="-122"/>
              </a:rPr>
              <a:t>员工发展计划书</a:t>
            </a:r>
          </a:p>
          <a:p>
            <a:pPr algn="ctr" eaLnBrk="1" fontAlgn="auto" hangingPunct="1">
              <a:spcBef>
                <a:spcPct val="80000"/>
              </a:spcBef>
              <a:spcAft>
                <a:spcPts val="0"/>
              </a:spcAft>
              <a:defRPr/>
            </a:pPr>
            <a:r>
              <a:rPr lang="zh-CN" altLang="en-US" sz="1600" b="1" kern="0" dirty="0" smtClean="0">
                <a:solidFill>
                  <a:schemeClr val="accent5"/>
                </a:solidFill>
                <a:latin typeface="微软雅黑" panose="020B0503020204020204" pitchFamily="34" charset="-122"/>
                <a:ea typeface="微软雅黑" panose="020B0503020204020204" pitchFamily="34" charset="-122"/>
              </a:rPr>
              <a:t>短期目标</a:t>
            </a:r>
          </a:p>
          <a:p>
            <a:pPr algn="ctr" eaLnBrk="1" fontAlgn="auto" hangingPunct="1">
              <a:spcBef>
                <a:spcPct val="20000"/>
              </a:spcBef>
              <a:spcAft>
                <a:spcPts val="0"/>
              </a:spcAft>
              <a:defRPr/>
            </a:pPr>
            <a:r>
              <a:rPr lang="en-US" altLang="zh-CN" sz="1200" kern="0" dirty="0" smtClean="0">
                <a:solidFill>
                  <a:prstClr val="black"/>
                </a:solidFill>
                <a:latin typeface="微软雅黑" panose="020B0503020204020204" pitchFamily="34" charset="-122"/>
                <a:ea typeface="微软雅黑" panose="020B0503020204020204" pitchFamily="34" charset="-122"/>
              </a:rPr>
              <a:t>×××××××××××××××</a:t>
            </a:r>
          </a:p>
          <a:p>
            <a:pPr algn="ctr" eaLnBrk="1" fontAlgn="auto" hangingPunct="1">
              <a:spcBef>
                <a:spcPct val="20000"/>
              </a:spcBef>
              <a:spcAft>
                <a:spcPts val="0"/>
              </a:spcAft>
              <a:defRPr/>
            </a:pPr>
            <a:r>
              <a:rPr lang="en-US" altLang="zh-CN" sz="1200" kern="0" dirty="0" smtClean="0">
                <a:solidFill>
                  <a:prstClr val="black"/>
                </a:solidFill>
                <a:latin typeface="微软雅黑" panose="020B0503020204020204" pitchFamily="34" charset="-122"/>
                <a:ea typeface="微软雅黑" panose="020B0503020204020204" pitchFamily="34" charset="-122"/>
              </a:rPr>
              <a:t>×××××××××××××</a:t>
            </a:r>
          </a:p>
          <a:p>
            <a:pPr algn="ctr" eaLnBrk="1" fontAlgn="auto" hangingPunct="1">
              <a:spcBef>
                <a:spcPct val="80000"/>
              </a:spcBef>
              <a:spcAft>
                <a:spcPts val="0"/>
              </a:spcAft>
              <a:defRPr/>
            </a:pPr>
            <a:endParaRPr lang="en-US" altLang="zh-CN" sz="1100" kern="0" dirty="0" smtClean="0">
              <a:solidFill>
                <a:prstClr val="black"/>
              </a:solidFill>
              <a:latin typeface="微软雅黑" panose="020B0503020204020204" pitchFamily="34" charset="-122"/>
              <a:ea typeface="微软雅黑" panose="020B0503020204020204" pitchFamily="34" charset="-122"/>
            </a:endParaRPr>
          </a:p>
          <a:p>
            <a:pPr algn="ctr" eaLnBrk="1" fontAlgn="auto" hangingPunct="1">
              <a:spcBef>
                <a:spcPct val="80000"/>
              </a:spcBef>
              <a:spcAft>
                <a:spcPts val="0"/>
              </a:spcAft>
              <a:defRPr/>
            </a:pPr>
            <a:r>
              <a:rPr lang="zh-CN" altLang="en-US" sz="1600" b="1" kern="0" dirty="0" smtClean="0">
                <a:solidFill>
                  <a:schemeClr val="accent6"/>
                </a:solidFill>
                <a:latin typeface="微软雅黑" panose="020B0503020204020204" pitchFamily="34" charset="-122"/>
                <a:ea typeface="微软雅黑" panose="020B0503020204020204" pitchFamily="34" charset="-122"/>
              </a:rPr>
              <a:t>提升计划</a:t>
            </a:r>
            <a:endParaRPr lang="en-US" altLang="zh-CN" sz="1600" b="1" kern="0" dirty="0" smtClean="0">
              <a:solidFill>
                <a:schemeClr val="accent6"/>
              </a:solidFill>
              <a:latin typeface="微软雅黑" panose="020B0503020204020204" pitchFamily="34" charset="-122"/>
              <a:ea typeface="微软雅黑" panose="020B0503020204020204" pitchFamily="34" charset="-122"/>
            </a:endParaRPr>
          </a:p>
          <a:p>
            <a:pPr algn="ctr" eaLnBrk="1" fontAlgn="auto" hangingPunct="1">
              <a:spcBef>
                <a:spcPct val="20000"/>
              </a:spcBef>
              <a:spcAft>
                <a:spcPts val="0"/>
              </a:spcAft>
              <a:defRPr/>
            </a:pPr>
            <a:r>
              <a:rPr lang="en-US" altLang="zh-CN" sz="1200" kern="0" dirty="0" smtClean="0">
                <a:solidFill>
                  <a:prstClr val="black"/>
                </a:solidFill>
                <a:latin typeface="微软雅黑" panose="020B0503020204020204" pitchFamily="34" charset="-122"/>
                <a:ea typeface="微软雅黑" panose="020B0503020204020204" pitchFamily="34" charset="-122"/>
              </a:rPr>
              <a:t>×××××××××××××××</a:t>
            </a:r>
          </a:p>
          <a:p>
            <a:pPr algn="ctr" eaLnBrk="1" fontAlgn="auto" hangingPunct="1">
              <a:spcBef>
                <a:spcPct val="20000"/>
              </a:spcBef>
              <a:spcAft>
                <a:spcPts val="0"/>
              </a:spcAft>
              <a:defRPr/>
            </a:pPr>
            <a:r>
              <a:rPr lang="en-US" altLang="zh-CN" sz="1200" kern="0" dirty="0" smtClean="0">
                <a:solidFill>
                  <a:prstClr val="black"/>
                </a:solidFill>
                <a:latin typeface="微软雅黑" panose="020B0503020204020204" pitchFamily="34" charset="-122"/>
                <a:ea typeface="微软雅黑" panose="020B0503020204020204" pitchFamily="34" charset="-122"/>
              </a:rPr>
              <a:t>×××××××××××××</a:t>
            </a:r>
          </a:p>
          <a:p>
            <a:pPr algn="ctr" eaLnBrk="1" fontAlgn="auto" hangingPunct="1">
              <a:spcBef>
                <a:spcPct val="20000"/>
              </a:spcBef>
              <a:spcAft>
                <a:spcPts val="0"/>
              </a:spcAft>
              <a:defRPr/>
            </a:pPr>
            <a:endParaRPr lang="en-US" altLang="zh-CN" sz="11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spcBef>
                <a:spcPct val="80000"/>
              </a:spcBef>
              <a:spcAft>
                <a:spcPts val="0"/>
              </a:spcAft>
              <a:defRPr/>
            </a:pPr>
            <a:r>
              <a:rPr lang="zh-CN" altLang="en-US" sz="1600" b="1" kern="0" dirty="0">
                <a:solidFill>
                  <a:schemeClr val="accent4"/>
                </a:solidFill>
                <a:latin typeface="微软雅黑" panose="020B0503020204020204" pitchFamily="34" charset="-122"/>
                <a:ea typeface="微软雅黑" panose="020B0503020204020204" pitchFamily="34" charset="-122"/>
              </a:rPr>
              <a:t>具体</a:t>
            </a:r>
            <a:r>
              <a:rPr lang="zh-CN" altLang="en-US" sz="1600" b="1" kern="0" dirty="0" smtClean="0">
                <a:solidFill>
                  <a:schemeClr val="accent4"/>
                </a:solidFill>
                <a:latin typeface="微软雅黑" panose="020B0503020204020204" pitchFamily="34" charset="-122"/>
                <a:ea typeface="微软雅黑" panose="020B0503020204020204" pitchFamily="34" charset="-122"/>
              </a:rPr>
              <a:t>措施</a:t>
            </a:r>
            <a:endParaRPr lang="en-US" altLang="zh-CN" sz="1600" b="1" kern="0" dirty="0" smtClean="0">
              <a:solidFill>
                <a:schemeClr val="accent4"/>
              </a:solidFill>
              <a:latin typeface="微软雅黑" panose="020B0503020204020204" pitchFamily="34" charset="-122"/>
              <a:ea typeface="微软雅黑" panose="020B0503020204020204" pitchFamily="34" charset="-122"/>
            </a:endParaRPr>
          </a:p>
          <a:p>
            <a:pPr algn="ctr" eaLnBrk="1" fontAlgn="auto" hangingPunct="1">
              <a:spcBef>
                <a:spcPct val="20000"/>
              </a:spcBef>
              <a:spcAft>
                <a:spcPts val="0"/>
              </a:spcAft>
              <a:defRPr/>
            </a:pPr>
            <a:r>
              <a:rPr lang="en-US" altLang="zh-CN" sz="1200" kern="0" dirty="0">
                <a:solidFill>
                  <a:prstClr val="black"/>
                </a:solidFill>
                <a:latin typeface="微软雅黑" panose="020B0503020204020204" pitchFamily="34" charset="-122"/>
                <a:ea typeface="微软雅黑" panose="020B0503020204020204" pitchFamily="34" charset="-122"/>
              </a:rPr>
              <a:t>×××××××××××××××</a:t>
            </a:r>
          </a:p>
          <a:p>
            <a:pPr algn="ctr" eaLnBrk="1" fontAlgn="auto" hangingPunct="1">
              <a:spcBef>
                <a:spcPct val="20000"/>
              </a:spcBef>
              <a:spcAft>
                <a:spcPts val="0"/>
              </a:spcAft>
              <a:defRPr/>
            </a:pPr>
            <a:r>
              <a:rPr lang="en-US" altLang="zh-CN" sz="1200" kern="0" dirty="0">
                <a:solidFill>
                  <a:prstClr val="black"/>
                </a:solidFill>
                <a:latin typeface="微软雅黑" panose="020B0503020204020204" pitchFamily="34" charset="-122"/>
                <a:ea typeface="微软雅黑" panose="020B0503020204020204" pitchFamily="34" charset="-122"/>
              </a:rPr>
              <a:t>×××××××××××××</a:t>
            </a:r>
          </a:p>
          <a:p>
            <a:pPr algn="ctr" eaLnBrk="1" fontAlgn="auto" hangingPunct="1">
              <a:spcBef>
                <a:spcPct val="80000"/>
              </a:spcBef>
              <a:spcAft>
                <a:spcPts val="0"/>
              </a:spcAft>
              <a:defRPr/>
            </a:pPr>
            <a:endParaRPr lang="en-US" altLang="zh-CN" sz="16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spcBef>
                <a:spcPct val="20000"/>
              </a:spcBef>
              <a:spcAft>
                <a:spcPts val="0"/>
              </a:spcAft>
              <a:defRPr/>
            </a:pPr>
            <a:endParaRPr lang="en-US" altLang="zh-CN" sz="12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spcBef>
                <a:spcPct val="20000"/>
              </a:spcBef>
              <a:spcAft>
                <a:spcPts val="0"/>
              </a:spcAft>
              <a:defRPr/>
            </a:pPr>
            <a:endParaRPr lang="en-US" altLang="zh-CN" sz="12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spcBef>
                <a:spcPct val="80000"/>
              </a:spcBef>
              <a:spcAft>
                <a:spcPts val="0"/>
              </a:spcAft>
              <a:defRPr/>
            </a:pPr>
            <a:endParaRPr lang="zh-CN" altLang="en-US" sz="1600" kern="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0220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30"/>
                                  </p:stCondLst>
                                  <p:childTnLst>
                                    <p:set>
                                      <p:cBhvr>
                                        <p:cTn id="9" dur="1" fill="hold">
                                          <p:stCondLst>
                                            <p:cond delay="0"/>
                                          </p:stCondLst>
                                        </p:cTn>
                                        <p:tgtEl>
                                          <p:spTgt spid="38920"/>
                                        </p:tgtEl>
                                        <p:attrNameLst>
                                          <p:attrName>style.visibility</p:attrName>
                                        </p:attrNameLst>
                                      </p:cBhvr>
                                      <p:to>
                                        <p:strVal val="visible"/>
                                      </p:to>
                                    </p:set>
                                    <p:animEffect transition="in" filter="fade">
                                      <p:cBhvr>
                                        <p:cTn id="10" dur="500"/>
                                        <p:tgtEl>
                                          <p:spTgt spid="38920"/>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5400000">
                                      <p:cBhvr>
                                        <p:cTn id="14" dur="1000" fill="hold"/>
                                        <p:tgtEl>
                                          <p:spTgt spid="25"/>
                                        </p:tgtEl>
                                        <p:attrNameLst>
                                          <p:attrName>r</p:attrName>
                                        </p:attrNameLst>
                                      </p:cBhvr>
                                    </p:animRot>
                                  </p:childTnLst>
                                </p:cTn>
                              </p:par>
                              <p:par>
                                <p:cTn id="15" presetID="1" presetClass="exit" presetSubtype="0" fill="hold"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8920"/>
                                        </p:tgtEl>
                                        <p:attrNameLst>
                                          <p:attrName>style.visibility</p:attrName>
                                        </p:attrNameLst>
                                      </p:cBhvr>
                                      <p:to>
                                        <p:strVal val="hidden"/>
                                      </p:to>
                                    </p:set>
                                  </p:childTnLst>
                                </p:cTn>
                              </p:par>
                              <p:par>
                                <p:cTn id="19" presetID="10" presetClass="entr" presetSubtype="0" fill="hold" nodeType="withEffect">
                                  <p:stCondLst>
                                    <p:cond delay="30"/>
                                  </p:stCondLst>
                                  <p:childTnLst>
                                    <p:set>
                                      <p:cBhvr>
                                        <p:cTn id="20" dur="1" fill="hold">
                                          <p:stCondLst>
                                            <p:cond delay="0"/>
                                          </p:stCondLst>
                                        </p:cTn>
                                        <p:tgtEl>
                                          <p:spTgt spid="142"/>
                                        </p:tgtEl>
                                        <p:attrNameLst>
                                          <p:attrName>style.visibility</p:attrName>
                                        </p:attrNameLst>
                                      </p:cBhvr>
                                      <p:to>
                                        <p:strVal val="visible"/>
                                      </p:to>
                                    </p:set>
                                    <p:animEffect transition="in" filter="fade">
                                      <p:cBhvr>
                                        <p:cTn id="21" dur="500"/>
                                        <p:tgtEl>
                                          <p:spTgt spid="142"/>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nodeType="clickEffect">
                                  <p:stCondLst>
                                    <p:cond delay="0"/>
                                  </p:stCondLst>
                                  <p:childTnLst>
                                    <p:animRot by="5400000">
                                      <p:cBhvr>
                                        <p:cTn id="25" dur="1000" fill="hold"/>
                                        <p:tgtEl>
                                          <p:spTgt spid="25"/>
                                        </p:tgtEl>
                                        <p:attrNameLst>
                                          <p:attrName>r</p:attrName>
                                        </p:attrNameLst>
                                      </p:cBhvr>
                                    </p:animRot>
                                  </p:childTnLst>
                                </p:cTn>
                              </p:par>
                              <p:par>
                                <p:cTn id="26" presetID="1" presetClass="exit" presetSubtype="0" fill="hold" nodeType="withEffect">
                                  <p:stCondLst>
                                    <p:cond delay="0"/>
                                  </p:stCondLst>
                                  <p:childTnLst>
                                    <p:set>
                                      <p:cBhvr>
                                        <p:cTn id="27" dur="1" fill="hold">
                                          <p:stCondLst>
                                            <p:cond delay="0"/>
                                          </p:stCondLst>
                                        </p:cTn>
                                        <p:tgtEl>
                                          <p:spTgt spid="142"/>
                                        </p:tgtEl>
                                        <p:attrNameLst>
                                          <p:attrName>style.visibility</p:attrName>
                                        </p:attrNameLst>
                                      </p:cBhvr>
                                      <p:to>
                                        <p:strVal val="hidden"/>
                                      </p:to>
                                    </p:set>
                                  </p:childTnLst>
                                </p:cTn>
                              </p:par>
                              <p:par>
                                <p:cTn id="28" presetID="10" presetClass="entr" presetSubtype="0" fill="hold" grpId="0" nodeType="withEffect">
                                  <p:stCondLst>
                                    <p:cond delay="30"/>
                                  </p:stCondLst>
                                  <p:childTnLst>
                                    <p:set>
                                      <p:cBhvr>
                                        <p:cTn id="29" dur="1" fill="hold">
                                          <p:stCondLst>
                                            <p:cond delay="0"/>
                                          </p:stCondLst>
                                        </p:cTn>
                                        <p:tgtEl>
                                          <p:spTgt spid="163"/>
                                        </p:tgtEl>
                                        <p:attrNameLst>
                                          <p:attrName>style.visibility</p:attrName>
                                        </p:attrNameLst>
                                      </p:cBhvr>
                                      <p:to>
                                        <p:strVal val="visible"/>
                                      </p:to>
                                    </p:set>
                                    <p:animEffect transition="in" filter="fade">
                                      <p:cBhvr>
                                        <p:cTn id="30" dur="500"/>
                                        <p:tgtEl>
                                          <p:spTgt spid="163"/>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nodeType="clickEffect">
                                  <p:stCondLst>
                                    <p:cond delay="0"/>
                                  </p:stCondLst>
                                  <p:childTnLst>
                                    <p:animRot by="5400000">
                                      <p:cBhvr>
                                        <p:cTn id="34" dur="1000" fill="hold"/>
                                        <p:tgtEl>
                                          <p:spTgt spid="25"/>
                                        </p:tgtEl>
                                        <p:attrNameLst>
                                          <p:attrName>r</p:attrName>
                                        </p:attrNameLst>
                                      </p:cBhvr>
                                    </p:animRot>
                                  </p:childTnLst>
                                </p:cTn>
                              </p:par>
                              <p:par>
                                <p:cTn id="35" presetID="1" presetClass="exit" presetSubtype="0" fill="hold" grpId="1" nodeType="withEffect">
                                  <p:stCondLst>
                                    <p:cond delay="0"/>
                                  </p:stCondLst>
                                  <p:childTnLst>
                                    <p:set>
                                      <p:cBhvr>
                                        <p:cTn id="36" dur="1" fill="hold">
                                          <p:stCondLst>
                                            <p:cond delay="0"/>
                                          </p:stCondLst>
                                        </p:cTn>
                                        <p:tgtEl>
                                          <p:spTgt spid="1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79512" y="155789"/>
            <a:ext cx="1080120" cy="1041259"/>
          </a:xfrm>
          <a:prstGeom prst="rect">
            <a:avLst/>
          </a:prstGeom>
        </p:spPr>
      </p:pic>
      <p:sp>
        <p:nvSpPr>
          <p:cNvPr id="12" name="文本框 11"/>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职位与任职资格管理制度</a:t>
            </a:r>
          </a:p>
        </p:txBody>
      </p:sp>
      <p:cxnSp>
        <p:nvCxnSpPr>
          <p:cNvPr id="13" name="直接连接符 12"/>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图示 2"/>
          <p:cNvGraphicFramePr/>
          <p:nvPr>
            <p:extLst>
              <p:ext uri="{D42A27DB-BD31-4B8C-83A1-F6EECF244321}">
                <p14:modId xmlns:p14="http://schemas.microsoft.com/office/powerpoint/2010/main" val="469099020"/>
              </p:ext>
            </p:extLst>
          </p:nvPr>
        </p:nvGraphicFramePr>
        <p:xfrm>
          <a:off x="1403648" y="1556792"/>
          <a:ext cx="7416824"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7405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graphicEl>
                                              <a:dgm id="{24C5DBC4-AB9A-48F5-A88A-8B999EA5F96C}"/>
                                            </p:graphicEl>
                                          </p:spTgt>
                                        </p:tgtEl>
                                        <p:attrNameLst>
                                          <p:attrName>style.visibility</p:attrName>
                                        </p:attrNameLst>
                                      </p:cBhvr>
                                      <p:to>
                                        <p:strVal val="visible"/>
                                      </p:to>
                                    </p:set>
                                    <p:animEffect transition="in" filter="wipe(up)">
                                      <p:cBhvr>
                                        <p:cTn id="7" dur="500"/>
                                        <p:tgtEl>
                                          <p:spTgt spid="3">
                                            <p:graphicEl>
                                              <a:dgm id="{24C5DBC4-AB9A-48F5-A88A-8B999EA5F96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graphicEl>
                                              <a:dgm id="{ED86DA86-0348-4CF7-BCFA-06AE89882F75}"/>
                                            </p:graphicEl>
                                          </p:spTgt>
                                        </p:tgtEl>
                                        <p:attrNameLst>
                                          <p:attrName>style.visibility</p:attrName>
                                        </p:attrNameLst>
                                      </p:cBhvr>
                                      <p:to>
                                        <p:strVal val="visible"/>
                                      </p:to>
                                    </p:set>
                                    <p:animEffect transition="in" filter="wipe(up)">
                                      <p:cBhvr>
                                        <p:cTn id="12" dur="500"/>
                                        <p:tgtEl>
                                          <p:spTgt spid="3">
                                            <p:graphicEl>
                                              <a:dgm id="{ED86DA86-0348-4CF7-BCFA-06AE89882F7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graphicEl>
                                              <a:dgm id="{CA6DA29D-E3C9-48B6-9C60-7640684BAB56}"/>
                                            </p:graphicEl>
                                          </p:spTgt>
                                        </p:tgtEl>
                                        <p:attrNameLst>
                                          <p:attrName>style.visibility</p:attrName>
                                        </p:attrNameLst>
                                      </p:cBhvr>
                                      <p:to>
                                        <p:strVal val="visible"/>
                                      </p:to>
                                    </p:set>
                                    <p:animEffect transition="in" filter="wipe(up)">
                                      <p:cBhvr>
                                        <p:cTn id="17" dur="500"/>
                                        <p:tgtEl>
                                          <p:spTgt spid="3">
                                            <p:graphicEl>
                                              <a:dgm id="{CA6DA29D-E3C9-48B6-9C60-7640684BAB5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graphicEl>
                                              <a:dgm id="{D718E897-0738-4D9C-BFE6-018F8E4A5E29}"/>
                                            </p:graphicEl>
                                          </p:spTgt>
                                        </p:tgtEl>
                                        <p:attrNameLst>
                                          <p:attrName>style.visibility</p:attrName>
                                        </p:attrNameLst>
                                      </p:cBhvr>
                                      <p:to>
                                        <p:strVal val="visible"/>
                                      </p:to>
                                    </p:set>
                                    <p:animEffect transition="in" filter="wipe(up)">
                                      <p:cBhvr>
                                        <p:cTn id="22" dur="500"/>
                                        <p:tgtEl>
                                          <p:spTgt spid="3">
                                            <p:graphicEl>
                                              <a:dgm id="{D718E897-0738-4D9C-BFE6-018F8E4A5E29}"/>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graphicEl>
                                              <a:dgm id="{1DC75914-768E-4F94-8D79-EEAB395B02C7}"/>
                                            </p:graphicEl>
                                          </p:spTgt>
                                        </p:tgtEl>
                                        <p:attrNameLst>
                                          <p:attrName>style.visibility</p:attrName>
                                        </p:attrNameLst>
                                      </p:cBhvr>
                                      <p:to>
                                        <p:strVal val="visible"/>
                                      </p:to>
                                    </p:set>
                                    <p:animEffect transition="in" filter="wipe(up)">
                                      <p:cBhvr>
                                        <p:cTn id="27" dur="500"/>
                                        <p:tgtEl>
                                          <p:spTgt spid="3">
                                            <p:graphicEl>
                                              <a:dgm id="{1DC75914-768E-4F94-8D79-EEAB395B02C7}"/>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graphicEl>
                                              <a:dgm id="{A25EA3F3-1672-4C53-8D60-FDB9788A9028}"/>
                                            </p:graphicEl>
                                          </p:spTgt>
                                        </p:tgtEl>
                                        <p:attrNameLst>
                                          <p:attrName>style.visibility</p:attrName>
                                        </p:attrNameLst>
                                      </p:cBhvr>
                                      <p:to>
                                        <p:strVal val="visible"/>
                                      </p:to>
                                    </p:set>
                                    <p:animEffect transition="in" filter="wipe(up)">
                                      <p:cBhvr>
                                        <p:cTn id="32" dur="500"/>
                                        <p:tgtEl>
                                          <p:spTgt spid="3">
                                            <p:graphicEl>
                                              <a:dgm id="{A25EA3F3-1672-4C53-8D60-FDB9788A902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graphicEl>
                                              <a:dgm id="{E538118C-A268-49A8-B3BC-002304157EC6}"/>
                                            </p:graphicEl>
                                          </p:spTgt>
                                        </p:tgtEl>
                                        <p:attrNameLst>
                                          <p:attrName>style.visibility</p:attrName>
                                        </p:attrNameLst>
                                      </p:cBhvr>
                                      <p:to>
                                        <p:strVal val="visible"/>
                                      </p:to>
                                    </p:set>
                                    <p:animEffect transition="in" filter="wipe(up)">
                                      <p:cBhvr>
                                        <p:cTn id="37" dur="500"/>
                                        <p:tgtEl>
                                          <p:spTgt spid="3">
                                            <p:graphicEl>
                                              <a:dgm id="{E538118C-A268-49A8-B3BC-002304157EC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graphicEl>
                                              <a:dgm id="{86B33663-9048-436B-866C-838BB37361EE}"/>
                                            </p:graphicEl>
                                          </p:spTgt>
                                        </p:tgtEl>
                                        <p:attrNameLst>
                                          <p:attrName>style.visibility</p:attrName>
                                        </p:attrNameLst>
                                      </p:cBhvr>
                                      <p:to>
                                        <p:strVal val="visible"/>
                                      </p:to>
                                    </p:set>
                                    <p:animEffect transition="in" filter="wipe(up)">
                                      <p:cBhvr>
                                        <p:cTn id="42" dur="500"/>
                                        <p:tgtEl>
                                          <p:spTgt spid="3">
                                            <p:graphicEl>
                                              <a:dgm id="{86B33663-9048-436B-866C-838BB37361E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2"/>
          <a:stretch>
            <a:fillRect/>
          </a:stretch>
        </p:blipFill>
        <p:spPr>
          <a:xfrm>
            <a:off x="5364088" y="188640"/>
            <a:ext cx="3251110" cy="3134141"/>
          </a:xfrm>
          <a:prstGeom prst="rect">
            <a:avLst/>
          </a:prstGeom>
        </p:spPr>
      </p:pic>
      <p:cxnSp>
        <p:nvCxnSpPr>
          <p:cNvPr id="64" name="直接连接符 63"/>
          <p:cNvCxnSpPr/>
          <p:nvPr/>
        </p:nvCxnSpPr>
        <p:spPr>
          <a:xfrm>
            <a:off x="323528" y="3501008"/>
            <a:ext cx="4907294" cy="0"/>
          </a:xfrm>
          <a:prstGeom prst="line">
            <a:avLst/>
          </a:prstGeom>
          <a:ln w="28575">
            <a:solidFill>
              <a:srgbClr val="D5EC46"/>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443583" y="2611270"/>
            <a:ext cx="4840510" cy="584775"/>
          </a:xfrm>
          <a:prstGeom prst="rect">
            <a:avLst/>
          </a:prstGeom>
          <a:noFill/>
        </p:spPr>
        <p:txBody>
          <a:bodyPr wrap="square" rtlCol="0">
            <a:spAutoFit/>
          </a:bodyPr>
          <a:lstStyle/>
          <a:p>
            <a:pPr algn="ct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第四部分 绩效管理</a:t>
            </a: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制度</a:t>
            </a:r>
          </a:p>
        </p:txBody>
      </p:sp>
      <p:sp>
        <p:nvSpPr>
          <p:cNvPr id="69" name="文本框 68"/>
          <p:cNvSpPr txBox="1"/>
          <p:nvPr/>
        </p:nvSpPr>
        <p:spPr>
          <a:xfrm>
            <a:off x="1857793" y="3768077"/>
            <a:ext cx="2012089" cy="193899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绩效管理目的</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绩效管理原则</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绩效管理</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过程</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绩效</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考核方案</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5204098" y="2996952"/>
            <a:ext cx="1024086" cy="504056"/>
          </a:xfrm>
          <a:prstGeom prst="line">
            <a:avLst/>
          </a:prstGeom>
          <a:ln w="28575">
            <a:solidFill>
              <a:srgbClr val="D5EC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63960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1556792"/>
            <a:ext cx="7416824" cy="4893647"/>
          </a:xfrm>
          <a:prstGeom prst="rect">
            <a:avLst/>
          </a:prstGeom>
          <a:ln>
            <a:solidFill>
              <a:srgbClr val="D5EC46"/>
            </a:solidFill>
          </a:ln>
        </p:spPr>
        <p:txBody>
          <a:bodyPr wrap="square">
            <a:noAutofit/>
          </a:bodyPr>
          <a:lstStyle/>
          <a:p>
            <a:pPr indent="449263">
              <a:lnSpc>
                <a:spcPct val="150000"/>
              </a:lnSpc>
              <a:spcBef>
                <a:spcPts val="1200"/>
              </a:spcBef>
              <a:spcAft>
                <a:spcPts val="0"/>
              </a:spcAf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为建立和优化公司绩效管理体系，客观评价员工绩效，完善和提升公司管理和控制手段，使员工的贡献得到认可并提高员工的绩效，促进公司战略目标实现，特制定本制度，具体目标如下：</a:t>
            </a:r>
          </a:p>
          <a:p>
            <a:pPr indent="266700">
              <a:lnSpc>
                <a:spcPct val="150000"/>
              </a:lnSpc>
              <a:spcBef>
                <a:spcPts val="1200"/>
              </a:spcBef>
              <a:spcAft>
                <a:spcPts val="0"/>
              </a:spcAf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（一）落实公司经营战略，明确业绩要求，</a:t>
            </a:r>
            <a:r>
              <a:rPr lang="zh-CN" altLang="zh-CN" sz="16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传递组织战略目标</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p>
          <a:p>
            <a:pPr indent="266700">
              <a:lnSpc>
                <a:spcPct val="150000"/>
              </a:lnSpc>
              <a:spcBef>
                <a:spcPts val="1200"/>
              </a:spcBef>
              <a:spcAft>
                <a:spcPts val="0"/>
              </a:spcAf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（二）规范公司各级绩效管理，</a:t>
            </a:r>
            <a:r>
              <a:rPr lang="zh-CN" altLang="zh-CN" sz="16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促进公司经营目标的实现</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p>
          <a:p>
            <a:pPr indent="266700">
              <a:lnSpc>
                <a:spcPct val="150000"/>
              </a:lnSpc>
              <a:spcBef>
                <a:spcPts val="1200"/>
              </a:spcBef>
              <a:spcAft>
                <a:spcPts val="0"/>
              </a:spcAf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（三）客观、公正地评价员工的绩效和贡献，</a:t>
            </a:r>
            <a:r>
              <a:rPr lang="zh-CN" altLang="zh-CN" sz="16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为薪酬调整、奖金发放、职位等级晋升（降）和岗位调配等人事决策提供依据</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p>
          <a:p>
            <a:pPr indent="266700">
              <a:lnSpc>
                <a:spcPct val="150000"/>
              </a:lnSpc>
              <a:spcBef>
                <a:spcPts val="1200"/>
              </a:spcBef>
              <a:spcAft>
                <a:spcPts val="0"/>
              </a:spcAf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（四）加强绩效过程管理，强化管理者的管理责任，促进其指导、帮助、约束与激励下属。</a:t>
            </a:r>
          </a:p>
          <a:p>
            <a:pPr indent="266700">
              <a:lnSpc>
                <a:spcPct val="150000"/>
              </a:lnSpc>
              <a:spcBef>
                <a:spcPts val="1200"/>
              </a:spcBef>
              <a:spcAft>
                <a:spcPts val="0"/>
              </a:spcAf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（五）改善各级员工工作表现，及时发现与改进工作中的不足，达到培养员工、提升员工能力，提升绩效，提高工作成就感的目的。</a:t>
            </a:r>
            <a:endParaRPr lang="zh-CN" altLang="zh-CN" sz="1600" dirty="0">
              <a:effectLst/>
              <a:latin typeface="微软雅黑" panose="020B0503020204020204" pitchFamily="34" charset="-122"/>
              <a:ea typeface="微软雅黑" panose="020B0503020204020204" pitchFamily="34"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79512" y="155789"/>
            <a:ext cx="1080120" cy="1041259"/>
          </a:xfrm>
          <a:prstGeom prst="rect">
            <a:avLst/>
          </a:prstGeom>
        </p:spPr>
      </p:pic>
      <p:sp>
        <p:nvSpPr>
          <p:cNvPr id="4" name="文本框 3"/>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绩效管理制度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85473" y="1556793"/>
            <a:ext cx="830997" cy="4893646"/>
          </a:xfrm>
          <a:prstGeom prst="rect">
            <a:avLst/>
          </a:prstGeom>
          <a:solidFill>
            <a:srgbClr val="D5EC46"/>
          </a:solidFill>
          <a:ln>
            <a:solidFill>
              <a:srgbClr val="D5EC46"/>
            </a:solidFill>
          </a:ln>
        </p:spPr>
        <p:style>
          <a:lnRef idx="1">
            <a:schemeClr val="accent5"/>
          </a:lnRef>
          <a:fillRef idx="3">
            <a:schemeClr val="accent5"/>
          </a:fillRef>
          <a:effectRef idx="2">
            <a:schemeClr val="accent5"/>
          </a:effectRef>
          <a:fontRef idx="minor">
            <a:schemeClr val="lt1"/>
          </a:fontRef>
        </p:style>
        <p:txBody>
          <a:bodyPr vert="eaVert" wrap="none" rtlCol="0" anchor="ctr">
            <a:noAutofit/>
          </a:bodyPr>
          <a:lstStyle/>
          <a:p>
            <a:pPr>
              <a:lnSpc>
                <a:spcPct val="150000"/>
              </a:lnSpc>
            </a:pPr>
            <a:r>
              <a:rPr lang="zh-CN" altLang="en-US" sz="2800" dirty="0" smtClean="0">
                <a:solidFill>
                  <a:schemeClr val="tx2"/>
                </a:solidFill>
                <a:latin typeface="微软雅黑" panose="020B0503020204020204" pitchFamily="34" charset="-122"/>
                <a:ea typeface="微软雅黑" panose="020B0503020204020204" pitchFamily="34" charset="-122"/>
              </a:rPr>
              <a:t>绩效管理的目的</a:t>
            </a:r>
            <a:endParaRPr lang="zh-CN" altLang="en-US" sz="2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776015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79512" y="155789"/>
            <a:ext cx="1080120" cy="1041259"/>
          </a:xfrm>
          <a:prstGeom prst="rect">
            <a:avLst/>
          </a:prstGeom>
        </p:spPr>
      </p:pic>
      <p:sp>
        <p:nvSpPr>
          <p:cNvPr id="4" name="文本框 3"/>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绩效管理制度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403648" y="1268760"/>
            <a:ext cx="7416824" cy="645228"/>
          </a:xfrm>
          <a:prstGeom prst="rect">
            <a:avLst/>
          </a:prstGeom>
          <a:solidFill>
            <a:srgbClr val="D5EC46"/>
          </a:solidFill>
          <a:ln>
            <a:solidFill>
              <a:srgbClr val="D5EC46"/>
            </a:solidFill>
          </a:ln>
        </p:spPr>
        <p:style>
          <a:lnRef idx="1">
            <a:schemeClr val="accent5"/>
          </a:lnRef>
          <a:fillRef idx="3">
            <a:schemeClr val="accent5"/>
          </a:fillRef>
          <a:effectRef idx="2">
            <a:schemeClr val="accent5"/>
          </a:effectRef>
          <a:fontRef idx="minor">
            <a:schemeClr val="lt1"/>
          </a:fontRef>
        </p:style>
        <p:txBody>
          <a:bodyPr vert="horz" wrap="none" rtlCol="0" anchor="ctr">
            <a:noAutofit/>
          </a:bodyPr>
          <a:lstStyle/>
          <a:p>
            <a:pPr algn="dist">
              <a:lnSpc>
                <a:spcPct val="150000"/>
              </a:lnSpc>
            </a:pPr>
            <a:r>
              <a:rPr lang="zh-CN" altLang="en-US" sz="2800" dirty="0">
                <a:solidFill>
                  <a:schemeClr val="tx2"/>
                </a:solidFill>
                <a:latin typeface="微软雅黑" panose="020B0503020204020204" pitchFamily="34" charset="-122"/>
                <a:ea typeface="微软雅黑" panose="020B0503020204020204" pitchFamily="34" charset="-122"/>
              </a:rPr>
              <a:t>绩效</a:t>
            </a:r>
            <a:r>
              <a:rPr lang="zh-CN" altLang="en-US" sz="2800" dirty="0" smtClean="0">
                <a:solidFill>
                  <a:schemeClr val="tx2"/>
                </a:solidFill>
                <a:latin typeface="微软雅黑" panose="020B0503020204020204" pitchFamily="34" charset="-122"/>
                <a:ea typeface="微软雅黑" panose="020B0503020204020204" pitchFamily="34" charset="-122"/>
              </a:rPr>
              <a:t>管理的原则</a:t>
            </a:r>
            <a:endParaRPr lang="zh-CN" altLang="en-US" sz="2800" dirty="0">
              <a:solidFill>
                <a:schemeClr val="tx2"/>
              </a:solidFill>
              <a:latin typeface="微软雅黑" panose="020B0503020204020204" pitchFamily="34" charset="-122"/>
              <a:ea typeface="微软雅黑" panose="020B0503020204020204" pitchFamily="34" charset="-122"/>
            </a:endParaRPr>
          </a:p>
        </p:txBody>
      </p:sp>
      <p:graphicFrame>
        <p:nvGraphicFramePr>
          <p:cNvPr id="8" name="图示 7"/>
          <p:cNvGraphicFramePr/>
          <p:nvPr>
            <p:extLst>
              <p:ext uri="{D42A27DB-BD31-4B8C-83A1-F6EECF244321}">
                <p14:modId xmlns:p14="http://schemas.microsoft.com/office/powerpoint/2010/main" val="1679919647"/>
              </p:ext>
            </p:extLst>
          </p:nvPr>
        </p:nvGraphicFramePr>
        <p:xfrm>
          <a:off x="1373626" y="2132856"/>
          <a:ext cx="7446845"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971904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1588" y="5033963"/>
            <a:ext cx="9144000" cy="1792287"/>
            <a:chOff x="247" y="4566"/>
            <a:chExt cx="3829" cy="1431"/>
          </a:xfrm>
        </p:grpSpPr>
        <p:grpSp>
          <p:nvGrpSpPr>
            <p:cNvPr id="15366" name="Group 3"/>
            <p:cNvGrpSpPr>
              <a:grpSpLocks/>
            </p:cNvGrpSpPr>
            <p:nvPr/>
          </p:nvGrpSpPr>
          <p:grpSpPr bwMode="auto">
            <a:xfrm>
              <a:off x="2161" y="4566"/>
              <a:ext cx="1915" cy="1431"/>
              <a:chOff x="2854" y="1824"/>
              <a:chExt cx="2622" cy="1882"/>
            </a:xfrm>
          </p:grpSpPr>
          <p:sp>
            <p:nvSpPr>
              <p:cNvPr id="15405" name="Line 4"/>
              <p:cNvSpPr>
                <a:spLocks noChangeShapeType="1"/>
              </p:cNvSpPr>
              <p:nvPr/>
            </p:nvSpPr>
            <p:spPr bwMode="auto">
              <a:xfrm>
                <a:off x="2854" y="1824"/>
                <a:ext cx="2622" cy="143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06" name="Line 5"/>
              <p:cNvSpPr>
                <a:spLocks noChangeShapeType="1"/>
              </p:cNvSpPr>
              <p:nvPr/>
            </p:nvSpPr>
            <p:spPr bwMode="auto">
              <a:xfrm>
                <a:off x="2854" y="1824"/>
                <a:ext cx="2622" cy="1687"/>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07" name="Line 6"/>
              <p:cNvSpPr>
                <a:spLocks noChangeShapeType="1"/>
              </p:cNvSpPr>
              <p:nvPr/>
            </p:nvSpPr>
            <p:spPr bwMode="auto">
              <a:xfrm>
                <a:off x="2854" y="1824"/>
                <a:ext cx="2487"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08" name="Line 7"/>
              <p:cNvSpPr>
                <a:spLocks noChangeShapeType="1"/>
              </p:cNvSpPr>
              <p:nvPr/>
            </p:nvSpPr>
            <p:spPr bwMode="auto">
              <a:xfrm>
                <a:off x="2854" y="1824"/>
                <a:ext cx="2083"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09" name="Line 8"/>
              <p:cNvSpPr>
                <a:spLocks noChangeShapeType="1"/>
              </p:cNvSpPr>
              <p:nvPr/>
            </p:nvSpPr>
            <p:spPr bwMode="auto">
              <a:xfrm>
                <a:off x="2854" y="1824"/>
                <a:ext cx="1704"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10" name="Line 9"/>
              <p:cNvSpPr>
                <a:spLocks noChangeShapeType="1"/>
              </p:cNvSpPr>
              <p:nvPr/>
            </p:nvSpPr>
            <p:spPr bwMode="auto">
              <a:xfrm>
                <a:off x="2854" y="1824"/>
                <a:ext cx="1322"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11" name="Line 10"/>
              <p:cNvSpPr>
                <a:spLocks noChangeShapeType="1"/>
              </p:cNvSpPr>
              <p:nvPr/>
            </p:nvSpPr>
            <p:spPr bwMode="auto">
              <a:xfrm>
                <a:off x="2854" y="1824"/>
                <a:ext cx="986"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12" name="Line 11"/>
              <p:cNvSpPr>
                <a:spLocks noChangeShapeType="1"/>
              </p:cNvSpPr>
              <p:nvPr/>
            </p:nvSpPr>
            <p:spPr bwMode="auto">
              <a:xfrm>
                <a:off x="2854" y="1824"/>
                <a:ext cx="651"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13" name="Line 12"/>
              <p:cNvSpPr>
                <a:spLocks noChangeShapeType="1"/>
              </p:cNvSpPr>
              <p:nvPr/>
            </p:nvSpPr>
            <p:spPr bwMode="auto">
              <a:xfrm>
                <a:off x="2854" y="1824"/>
                <a:ext cx="314"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14" name="Line 13"/>
              <p:cNvSpPr>
                <a:spLocks noChangeShapeType="1"/>
              </p:cNvSpPr>
              <p:nvPr/>
            </p:nvSpPr>
            <p:spPr bwMode="auto">
              <a:xfrm>
                <a:off x="2854" y="1824"/>
                <a:ext cx="0"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15" name="Line 14"/>
              <p:cNvSpPr>
                <a:spLocks noChangeShapeType="1"/>
              </p:cNvSpPr>
              <p:nvPr/>
            </p:nvSpPr>
            <p:spPr bwMode="auto">
              <a:xfrm>
                <a:off x="2854" y="1824"/>
                <a:ext cx="2622" cy="1239"/>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16" name="Line 15"/>
              <p:cNvSpPr>
                <a:spLocks noChangeShapeType="1"/>
              </p:cNvSpPr>
              <p:nvPr/>
            </p:nvSpPr>
            <p:spPr bwMode="auto">
              <a:xfrm>
                <a:off x="2854" y="1824"/>
                <a:ext cx="2622" cy="1067"/>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17" name="Line 16"/>
              <p:cNvSpPr>
                <a:spLocks noChangeShapeType="1"/>
              </p:cNvSpPr>
              <p:nvPr/>
            </p:nvSpPr>
            <p:spPr bwMode="auto">
              <a:xfrm>
                <a:off x="2854" y="1824"/>
                <a:ext cx="2622" cy="919"/>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18" name="Line 17"/>
              <p:cNvSpPr>
                <a:spLocks noChangeShapeType="1"/>
              </p:cNvSpPr>
              <p:nvPr/>
            </p:nvSpPr>
            <p:spPr bwMode="auto">
              <a:xfrm>
                <a:off x="2854" y="1824"/>
                <a:ext cx="2622" cy="77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19" name="Line 18"/>
              <p:cNvSpPr>
                <a:spLocks noChangeShapeType="1"/>
              </p:cNvSpPr>
              <p:nvPr/>
            </p:nvSpPr>
            <p:spPr bwMode="auto">
              <a:xfrm>
                <a:off x="2877" y="1824"/>
                <a:ext cx="2599" cy="64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20" name="Line 19"/>
              <p:cNvSpPr>
                <a:spLocks noChangeShapeType="1"/>
              </p:cNvSpPr>
              <p:nvPr/>
            </p:nvSpPr>
            <p:spPr bwMode="auto">
              <a:xfrm>
                <a:off x="2854" y="1824"/>
                <a:ext cx="2622" cy="514"/>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21" name="Line 20"/>
              <p:cNvSpPr>
                <a:spLocks noChangeShapeType="1"/>
              </p:cNvSpPr>
              <p:nvPr/>
            </p:nvSpPr>
            <p:spPr bwMode="auto">
              <a:xfrm>
                <a:off x="2854" y="1824"/>
                <a:ext cx="2622" cy="405"/>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22" name="Line 21"/>
              <p:cNvSpPr>
                <a:spLocks noChangeShapeType="1"/>
              </p:cNvSpPr>
              <p:nvPr/>
            </p:nvSpPr>
            <p:spPr bwMode="auto">
              <a:xfrm>
                <a:off x="2854" y="1824"/>
                <a:ext cx="2622" cy="298"/>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23" name="Line 22"/>
              <p:cNvSpPr>
                <a:spLocks noChangeShapeType="1"/>
              </p:cNvSpPr>
              <p:nvPr/>
            </p:nvSpPr>
            <p:spPr bwMode="auto">
              <a:xfrm>
                <a:off x="2854" y="1824"/>
                <a:ext cx="2622" cy="213"/>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24" name="Line 23"/>
              <p:cNvSpPr>
                <a:spLocks noChangeShapeType="1"/>
              </p:cNvSpPr>
              <p:nvPr/>
            </p:nvSpPr>
            <p:spPr bwMode="auto">
              <a:xfrm>
                <a:off x="2854" y="1824"/>
                <a:ext cx="2622" cy="126"/>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25" name="Line 24"/>
              <p:cNvSpPr>
                <a:spLocks noChangeShapeType="1"/>
              </p:cNvSpPr>
              <p:nvPr/>
            </p:nvSpPr>
            <p:spPr bwMode="auto">
              <a:xfrm>
                <a:off x="2854" y="1824"/>
                <a:ext cx="2622" cy="63"/>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grpSp>
        <p:grpSp>
          <p:nvGrpSpPr>
            <p:cNvPr id="15367" name="Group 25"/>
            <p:cNvGrpSpPr>
              <a:grpSpLocks/>
            </p:cNvGrpSpPr>
            <p:nvPr/>
          </p:nvGrpSpPr>
          <p:grpSpPr bwMode="auto">
            <a:xfrm>
              <a:off x="247" y="4566"/>
              <a:ext cx="1914" cy="1431"/>
              <a:chOff x="235" y="1824"/>
              <a:chExt cx="2619" cy="1882"/>
            </a:xfrm>
          </p:grpSpPr>
          <p:sp>
            <p:nvSpPr>
              <p:cNvPr id="15384" name="Line 26"/>
              <p:cNvSpPr>
                <a:spLocks noChangeShapeType="1"/>
              </p:cNvSpPr>
              <p:nvPr/>
            </p:nvSpPr>
            <p:spPr bwMode="auto">
              <a:xfrm flipH="1">
                <a:off x="235" y="1824"/>
                <a:ext cx="2619" cy="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85" name="Line 27"/>
              <p:cNvSpPr>
                <a:spLocks noChangeShapeType="1"/>
              </p:cNvSpPr>
              <p:nvPr/>
            </p:nvSpPr>
            <p:spPr bwMode="auto">
              <a:xfrm flipH="1">
                <a:off x="235" y="1824"/>
                <a:ext cx="2619" cy="143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86" name="Line 28"/>
              <p:cNvSpPr>
                <a:spLocks noChangeShapeType="1"/>
              </p:cNvSpPr>
              <p:nvPr/>
            </p:nvSpPr>
            <p:spPr bwMode="auto">
              <a:xfrm flipH="1">
                <a:off x="235" y="1824"/>
                <a:ext cx="2619" cy="1687"/>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87" name="Line 29"/>
              <p:cNvSpPr>
                <a:spLocks noChangeShapeType="1"/>
              </p:cNvSpPr>
              <p:nvPr/>
            </p:nvSpPr>
            <p:spPr bwMode="auto">
              <a:xfrm flipH="1">
                <a:off x="371" y="1824"/>
                <a:ext cx="2483"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88" name="Line 30"/>
              <p:cNvSpPr>
                <a:spLocks noChangeShapeType="1"/>
              </p:cNvSpPr>
              <p:nvPr/>
            </p:nvSpPr>
            <p:spPr bwMode="auto">
              <a:xfrm flipH="1">
                <a:off x="774" y="1824"/>
                <a:ext cx="2080"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89" name="Line 31"/>
              <p:cNvSpPr>
                <a:spLocks noChangeShapeType="1"/>
              </p:cNvSpPr>
              <p:nvPr/>
            </p:nvSpPr>
            <p:spPr bwMode="auto">
              <a:xfrm flipH="1">
                <a:off x="1153" y="1824"/>
                <a:ext cx="1701"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90" name="Line 32"/>
              <p:cNvSpPr>
                <a:spLocks noChangeShapeType="1"/>
              </p:cNvSpPr>
              <p:nvPr/>
            </p:nvSpPr>
            <p:spPr bwMode="auto">
              <a:xfrm flipH="1">
                <a:off x="1534" y="1824"/>
                <a:ext cx="1320"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91" name="Line 33"/>
              <p:cNvSpPr>
                <a:spLocks noChangeShapeType="1"/>
              </p:cNvSpPr>
              <p:nvPr/>
            </p:nvSpPr>
            <p:spPr bwMode="auto">
              <a:xfrm flipH="1">
                <a:off x="1872" y="1824"/>
                <a:ext cx="982"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92" name="Line 34"/>
              <p:cNvSpPr>
                <a:spLocks noChangeShapeType="1"/>
              </p:cNvSpPr>
              <p:nvPr/>
            </p:nvSpPr>
            <p:spPr bwMode="auto">
              <a:xfrm flipH="1">
                <a:off x="2206" y="1824"/>
                <a:ext cx="648"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93" name="Line 35"/>
              <p:cNvSpPr>
                <a:spLocks noChangeShapeType="1"/>
              </p:cNvSpPr>
              <p:nvPr/>
            </p:nvSpPr>
            <p:spPr bwMode="auto">
              <a:xfrm flipH="1">
                <a:off x="2543" y="1824"/>
                <a:ext cx="311" cy="188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94" name="Line 36"/>
              <p:cNvSpPr>
                <a:spLocks noChangeShapeType="1"/>
              </p:cNvSpPr>
              <p:nvPr/>
            </p:nvSpPr>
            <p:spPr bwMode="auto">
              <a:xfrm flipH="1">
                <a:off x="235" y="1824"/>
                <a:ext cx="2619" cy="1239"/>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95" name="Line 37"/>
              <p:cNvSpPr>
                <a:spLocks noChangeShapeType="1"/>
              </p:cNvSpPr>
              <p:nvPr/>
            </p:nvSpPr>
            <p:spPr bwMode="auto">
              <a:xfrm flipH="1">
                <a:off x="235" y="1824"/>
                <a:ext cx="2619" cy="1067"/>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96" name="Line 38"/>
              <p:cNvSpPr>
                <a:spLocks noChangeShapeType="1"/>
              </p:cNvSpPr>
              <p:nvPr/>
            </p:nvSpPr>
            <p:spPr bwMode="auto">
              <a:xfrm flipH="1">
                <a:off x="235" y="1824"/>
                <a:ext cx="2619" cy="919"/>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97" name="Line 39"/>
              <p:cNvSpPr>
                <a:spLocks noChangeShapeType="1"/>
              </p:cNvSpPr>
              <p:nvPr/>
            </p:nvSpPr>
            <p:spPr bwMode="auto">
              <a:xfrm flipH="1">
                <a:off x="235" y="1824"/>
                <a:ext cx="2619" cy="77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98" name="Line 40"/>
              <p:cNvSpPr>
                <a:spLocks noChangeShapeType="1"/>
              </p:cNvSpPr>
              <p:nvPr/>
            </p:nvSpPr>
            <p:spPr bwMode="auto">
              <a:xfrm flipH="1">
                <a:off x="235" y="1824"/>
                <a:ext cx="2597" cy="642"/>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99" name="Line 41"/>
              <p:cNvSpPr>
                <a:spLocks noChangeShapeType="1"/>
              </p:cNvSpPr>
              <p:nvPr/>
            </p:nvSpPr>
            <p:spPr bwMode="auto">
              <a:xfrm flipH="1">
                <a:off x="235" y="1824"/>
                <a:ext cx="2619" cy="514"/>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00" name="Line 42"/>
              <p:cNvSpPr>
                <a:spLocks noChangeShapeType="1"/>
              </p:cNvSpPr>
              <p:nvPr/>
            </p:nvSpPr>
            <p:spPr bwMode="auto">
              <a:xfrm flipH="1">
                <a:off x="235" y="1824"/>
                <a:ext cx="2619" cy="405"/>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01" name="Line 43"/>
              <p:cNvSpPr>
                <a:spLocks noChangeShapeType="1"/>
              </p:cNvSpPr>
              <p:nvPr/>
            </p:nvSpPr>
            <p:spPr bwMode="auto">
              <a:xfrm flipH="1">
                <a:off x="235" y="1824"/>
                <a:ext cx="2619" cy="298"/>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02" name="Line 44"/>
              <p:cNvSpPr>
                <a:spLocks noChangeShapeType="1"/>
              </p:cNvSpPr>
              <p:nvPr/>
            </p:nvSpPr>
            <p:spPr bwMode="auto">
              <a:xfrm flipH="1">
                <a:off x="235" y="1824"/>
                <a:ext cx="2619" cy="213"/>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03" name="Line 45"/>
              <p:cNvSpPr>
                <a:spLocks noChangeShapeType="1"/>
              </p:cNvSpPr>
              <p:nvPr/>
            </p:nvSpPr>
            <p:spPr bwMode="auto">
              <a:xfrm flipH="1">
                <a:off x="235" y="1824"/>
                <a:ext cx="2619" cy="126"/>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404" name="Line 46"/>
              <p:cNvSpPr>
                <a:spLocks noChangeShapeType="1"/>
              </p:cNvSpPr>
              <p:nvPr/>
            </p:nvSpPr>
            <p:spPr bwMode="auto">
              <a:xfrm flipH="1">
                <a:off x="235" y="1824"/>
                <a:ext cx="2619" cy="63"/>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grpSp>
        <p:grpSp>
          <p:nvGrpSpPr>
            <p:cNvPr id="15368" name="Group 47"/>
            <p:cNvGrpSpPr>
              <a:grpSpLocks/>
            </p:cNvGrpSpPr>
            <p:nvPr/>
          </p:nvGrpSpPr>
          <p:grpSpPr bwMode="auto">
            <a:xfrm>
              <a:off x="247" y="4581"/>
              <a:ext cx="3829" cy="1220"/>
              <a:chOff x="235" y="1844"/>
              <a:chExt cx="5241" cy="1605"/>
            </a:xfrm>
          </p:grpSpPr>
          <p:grpSp>
            <p:nvGrpSpPr>
              <p:cNvPr id="15369" name="Group 48"/>
              <p:cNvGrpSpPr>
                <a:grpSpLocks/>
              </p:cNvGrpSpPr>
              <p:nvPr/>
            </p:nvGrpSpPr>
            <p:grpSpPr bwMode="auto">
              <a:xfrm>
                <a:off x="235" y="2750"/>
                <a:ext cx="5241" cy="699"/>
                <a:chOff x="235" y="2750"/>
                <a:chExt cx="5241" cy="699"/>
              </a:xfrm>
            </p:grpSpPr>
            <p:sp>
              <p:nvSpPr>
                <p:cNvPr id="15380" name="Line 49"/>
                <p:cNvSpPr>
                  <a:spLocks noChangeShapeType="1"/>
                </p:cNvSpPr>
                <p:nvPr/>
              </p:nvSpPr>
              <p:spPr bwMode="auto">
                <a:xfrm>
                  <a:off x="235" y="3449"/>
                  <a:ext cx="5241" cy="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81" name="Line 50"/>
                <p:cNvSpPr>
                  <a:spLocks noChangeShapeType="1"/>
                </p:cNvSpPr>
                <p:nvPr/>
              </p:nvSpPr>
              <p:spPr bwMode="auto">
                <a:xfrm>
                  <a:off x="235" y="3191"/>
                  <a:ext cx="5241" cy="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82" name="Line 51"/>
                <p:cNvSpPr>
                  <a:spLocks noChangeShapeType="1"/>
                </p:cNvSpPr>
                <p:nvPr/>
              </p:nvSpPr>
              <p:spPr bwMode="auto">
                <a:xfrm>
                  <a:off x="235" y="2958"/>
                  <a:ext cx="5239" cy="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83" name="Line 52"/>
                <p:cNvSpPr>
                  <a:spLocks noChangeShapeType="1"/>
                </p:cNvSpPr>
                <p:nvPr/>
              </p:nvSpPr>
              <p:spPr bwMode="auto">
                <a:xfrm>
                  <a:off x="235" y="2750"/>
                  <a:ext cx="5239" cy="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grpSp>
          <p:grpSp>
            <p:nvGrpSpPr>
              <p:cNvPr id="15370" name="Group 53"/>
              <p:cNvGrpSpPr>
                <a:grpSpLocks/>
              </p:cNvGrpSpPr>
              <p:nvPr/>
            </p:nvGrpSpPr>
            <p:grpSpPr bwMode="auto">
              <a:xfrm>
                <a:off x="235" y="1844"/>
                <a:ext cx="5241" cy="728"/>
                <a:chOff x="235" y="1844"/>
                <a:chExt cx="5241" cy="728"/>
              </a:xfrm>
            </p:grpSpPr>
            <p:sp>
              <p:nvSpPr>
                <p:cNvPr id="15371" name="Line 54"/>
                <p:cNvSpPr>
                  <a:spLocks noChangeShapeType="1"/>
                </p:cNvSpPr>
                <p:nvPr/>
              </p:nvSpPr>
              <p:spPr bwMode="auto">
                <a:xfrm>
                  <a:off x="235" y="2572"/>
                  <a:ext cx="5241" cy="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72" name="Line 55"/>
                <p:cNvSpPr>
                  <a:spLocks noChangeShapeType="1"/>
                </p:cNvSpPr>
                <p:nvPr/>
              </p:nvSpPr>
              <p:spPr bwMode="auto">
                <a:xfrm flipV="1">
                  <a:off x="235" y="2401"/>
                  <a:ext cx="5241" cy="1"/>
                </a:xfrm>
                <a:prstGeom prst="line">
                  <a:avLst/>
                </a:prstGeom>
                <a:noFill/>
                <a:ln w="3175">
                  <a:solidFill>
                    <a:schemeClr val="hlink">
                      <a:alpha val="10196"/>
                    </a:schemeClr>
                  </a:solidFill>
                  <a:round/>
                  <a:headEnd type="none" w="sm" len="sm"/>
                  <a:tailEnd type="none" w="sm" len="sm"/>
                </a:ln>
              </p:spPr>
              <p:txBody>
                <a:bodyPr wrap="none" anchor="ctr"/>
                <a:lstStyle/>
                <a:p>
                  <a:endParaRPr lang="zh-CN" altLang="en-US"/>
                </a:p>
              </p:txBody>
            </p:sp>
            <p:sp>
              <p:nvSpPr>
                <p:cNvPr id="15373" name="Line 56"/>
                <p:cNvSpPr>
                  <a:spLocks noChangeShapeType="1"/>
                </p:cNvSpPr>
                <p:nvPr/>
              </p:nvSpPr>
              <p:spPr bwMode="auto">
                <a:xfrm>
                  <a:off x="235" y="2245"/>
                  <a:ext cx="5241" cy="5"/>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74" name="Line 57"/>
                <p:cNvSpPr>
                  <a:spLocks noChangeShapeType="1"/>
                </p:cNvSpPr>
                <p:nvPr/>
              </p:nvSpPr>
              <p:spPr bwMode="auto">
                <a:xfrm>
                  <a:off x="235" y="2121"/>
                  <a:ext cx="5217" cy="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75" name="Line 58"/>
                <p:cNvSpPr>
                  <a:spLocks noChangeShapeType="1"/>
                </p:cNvSpPr>
                <p:nvPr/>
              </p:nvSpPr>
              <p:spPr bwMode="auto">
                <a:xfrm flipV="1">
                  <a:off x="235" y="2015"/>
                  <a:ext cx="5241" cy="6"/>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76" name="Line 59"/>
                <p:cNvSpPr>
                  <a:spLocks noChangeShapeType="1"/>
                </p:cNvSpPr>
                <p:nvPr/>
              </p:nvSpPr>
              <p:spPr bwMode="auto">
                <a:xfrm>
                  <a:off x="235" y="1946"/>
                  <a:ext cx="5241" cy="4"/>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77" name="Line 60"/>
                <p:cNvSpPr>
                  <a:spLocks noChangeShapeType="1"/>
                </p:cNvSpPr>
                <p:nvPr/>
              </p:nvSpPr>
              <p:spPr bwMode="auto">
                <a:xfrm flipV="1">
                  <a:off x="235" y="1908"/>
                  <a:ext cx="5241" cy="1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78" name="Line 61"/>
                <p:cNvSpPr>
                  <a:spLocks noChangeShapeType="1"/>
                </p:cNvSpPr>
                <p:nvPr/>
              </p:nvSpPr>
              <p:spPr bwMode="auto">
                <a:xfrm>
                  <a:off x="258" y="1866"/>
                  <a:ext cx="5218" cy="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sp>
              <p:nvSpPr>
                <p:cNvPr id="15379" name="Line 62"/>
                <p:cNvSpPr>
                  <a:spLocks noChangeShapeType="1"/>
                </p:cNvSpPr>
                <p:nvPr/>
              </p:nvSpPr>
              <p:spPr bwMode="auto">
                <a:xfrm>
                  <a:off x="235" y="1844"/>
                  <a:ext cx="5241" cy="0"/>
                </a:xfrm>
                <a:prstGeom prst="line">
                  <a:avLst/>
                </a:prstGeom>
                <a:noFill/>
                <a:ln w="3175">
                  <a:solidFill>
                    <a:srgbClr val="000000">
                      <a:alpha val="10196"/>
                    </a:srgbClr>
                  </a:solidFill>
                  <a:round/>
                  <a:headEnd type="none" w="sm" len="sm"/>
                  <a:tailEnd type="none" w="sm" len="sm"/>
                </a:ln>
              </p:spPr>
              <p:txBody>
                <a:bodyPr wrap="none" anchor="ctr"/>
                <a:lstStyle/>
                <a:p>
                  <a:endParaRPr lang="zh-CN" altLang="en-US"/>
                </a:p>
              </p:txBody>
            </p:sp>
          </p:grpSp>
        </p:grpSp>
      </p:grpSp>
      <p:sp>
        <p:nvSpPr>
          <p:cNvPr id="3" name="任意多边形 2"/>
          <p:cNvSpPr/>
          <p:nvPr/>
        </p:nvSpPr>
        <p:spPr>
          <a:xfrm>
            <a:off x="5968668" y="4748156"/>
            <a:ext cx="2347748" cy="1520808"/>
          </a:xfrm>
          <a:custGeom>
            <a:avLst/>
            <a:gdLst>
              <a:gd name="connsiteX0" fmla="*/ 0 w 2347748"/>
              <a:gd name="connsiteY0" fmla="*/ 152081 h 1520808"/>
              <a:gd name="connsiteX1" fmla="*/ 152081 w 2347748"/>
              <a:gd name="connsiteY1" fmla="*/ 0 h 1520808"/>
              <a:gd name="connsiteX2" fmla="*/ 2195667 w 2347748"/>
              <a:gd name="connsiteY2" fmla="*/ 0 h 1520808"/>
              <a:gd name="connsiteX3" fmla="*/ 2347748 w 2347748"/>
              <a:gd name="connsiteY3" fmla="*/ 152081 h 1520808"/>
              <a:gd name="connsiteX4" fmla="*/ 2347748 w 2347748"/>
              <a:gd name="connsiteY4" fmla="*/ 1368727 h 1520808"/>
              <a:gd name="connsiteX5" fmla="*/ 2195667 w 2347748"/>
              <a:gd name="connsiteY5" fmla="*/ 1520808 h 1520808"/>
              <a:gd name="connsiteX6" fmla="*/ 152081 w 2347748"/>
              <a:gd name="connsiteY6" fmla="*/ 1520808 h 1520808"/>
              <a:gd name="connsiteX7" fmla="*/ 0 w 2347748"/>
              <a:gd name="connsiteY7" fmla="*/ 1368727 h 1520808"/>
              <a:gd name="connsiteX8" fmla="*/ 0 w 2347748"/>
              <a:gd name="connsiteY8" fmla="*/ 152081 h 1520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7748" h="1520808">
                <a:moveTo>
                  <a:pt x="0" y="152081"/>
                </a:moveTo>
                <a:cubicBezTo>
                  <a:pt x="0" y="68089"/>
                  <a:pt x="68089" y="0"/>
                  <a:pt x="152081" y="0"/>
                </a:cubicBezTo>
                <a:lnTo>
                  <a:pt x="2195667" y="0"/>
                </a:lnTo>
                <a:cubicBezTo>
                  <a:pt x="2279659" y="0"/>
                  <a:pt x="2347748" y="68089"/>
                  <a:pt x="2347748" y="152081"/>
                </a:cubicBezTo>
                <a:lnTo>
                  <a:pt x="2347748" y="1368727"/>
                </a:lnTo>
                <a:cubicBezTo>
                  <a:pt x="2347748" y="1452719"/>
                  <a:pt x="2279659" y="1520808"/>
                  <a:pt x="2195667" y="1520808"/>
                </a:cubicBezTo>
                <a:lnTo>
                  <a:pt x="152081" y="1520808"/>
                </a:lnTo>
                <a:cubicBezTo>
                  <a:pt x="68089" y="1520808"/>
                  <a:pt x="0" y="1452719"/>
                  <a:pt x="0" y="1368727"/>
                </a:cubicBezTo>
                <a:lnTo>
                  <a:pt x="0" y="152081"/>
                </a:lnTo>
                <a:close/>
              </a:path>
            </a:pathLst>
          </a:custGeom>
          <a:gradFill>
            <a:gsLst>
              <a:gs pos="0">
                <a:schemeClr val="accent4"/>
              </a:gs>
              <a:gs pos="100000">
                <a:schemeClr val="bg1"/>
              </a:gs>
            </a:gsLst>
            <a:lin ang="0" scaled="1"/>
          </a:gradFill>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1071" tIns="466949" rIns="86747" bIns="86747" numCol="1" spcCol="1270" anchor="t" anchorCtr="0">
            <a:noAutofit/>
          </a:bodyPr>
          <a:lstStyle/>
          <a:p>
            <a:pPr marL="114300" lvl="1" indent="-114300" defTabSz="622300">
              <a:lnSpc>
                <a:spcPts val="1700"/>
              </a:lnSpc>
              <a:spcAft>
                <a:spcPct val="15000"/>
              </a:spcAft>
              <a:buChar char="••"/>
            </a:pPr>
            <a:r>
              <a:rPr lang="zh-CN" altLang="en-US" sz="1400" dirty="0">
                <a:latin typeface="微软雅黑" panose="020B0503020204020204" pitchFamily="34" charset="-122"/>
                <a:ea typeface="微软雅黑" panose="020B0503020204020204" pitchFamily="34" charset="-122"/>
              </a:rPr>
              <a:t>每个季度末，直接上级根据员工本期表现对员工本期绩效进行打分和评价</a:t>
            </a:r>
          </a:p>
        </p:txBody>
      </p:sp>
      <p:sp>
        <p:nvSpPr>
          <p:cNvPr id="4" name="任意多边形 3"/>
          <p:cNvSpPr/>
          <p:nvPr/>
        </p:nvSpPr>
        <p:spPr>
          <a:xfrm>
            <a:off x="1619678" y="4779987"/>
            <a:ext cx="2347748" cy="1520808"/>
          </a:xfrm>
          <a:custGeom>
            <a:avLst/>
            <a:gdLst>
              <a:gd name="connsiteX0" fmla="*/ 0 w 2347748"/>
              <a:gd name="connsiteY0" fmla="*/ 152081 h 1520808"/>
              <a:gd name="connsiteX1" fmla="*/ 152081 w 2347748"/>
              <a:gd name="connsiteY1" fmla="*/ 0 h 1520808"/>
              <a:gd name="connsiteX2" fmla="*/ 2195667 w 2347748"/>
              <a:gd name="connsiteY2" fmla="*/ 0 h 1520808"/>
              <a:gd name="connsiteX3" fmla="*/ 2347748 w 2347748"/>
              <a:gd name="connsiteY3" fmla="*/ 152081 h 1520808"/>
              <a:gd name="connsiteX4" fmla="*/ 2347748 w 2347748"/>
              <a:gd name="connsiteY4" fmla="*/ 1368727 h 1520808"/>
              <a:gd name="connsiteX5" fmla="*/ 2195667 w 2347748"/>
              <a:gd name="connsiteY5" fmla="*/ 1520808 h 1520808"/>
              <a:gd name="connsiteX6" fmla="*/ 152081 w 2347748"/>
              <a:gd name="connsiteY6" fmla="*/ 1520808 h 1520808"/>
              <a:gd name="connsiteX7" fmla="*/ 0 w 2347748"/>
              <a:gd name="connsiteY7" fmla="*/ 1368727 h 1520808"/>
              <a:gd name="connsiteX8" fmla="*/ 0 w 2347748"/>
              <a:gd name="connsiteY8" fmla="*/ 152081 h 1520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7748" h="1520808">
                <a:moveTo>
                  <a:pt x="0" y="152081"/>
                </a:moveTo>
                <a:cubicBezTo>
                  <a:pt x="0" y="68089"/>
                  <a:pt x="68089" y="0"/>
                  <a:pt x="152081" y="0"/>
                </a:cubicBezTo>
                <a:lnTo>
                  <a:pt x="2195667" y="0"/>
                </a:lnTo>
                <a:cubicBezTo>
                  <a:pt x="2279659" y="0"/>
                  <a:pt x="2347748" y="68089"/>
                  <a:pt x="2347748" y="152081"/>
                </a:cubicBezTo>
                <a:lnTo>
                  <a:pt x="2347748" y="1368727"/>
                </a:lnTo>
                <a:cubicBezTo>
                  <a:pt x="2347748" y="1452719"/>
                  <a:pt x="2279659" y="1520808"/>
                  <a:pt x="2195667" y="1520808"/>
                </a:cubicBezTo>
                <a:lnTo>
                  <a:pt x="152081" y="1520808"/>
                </a:lnTo>
                <a:cubicBezTo>
                  <a:pt x="68089" y="1520808"/>
                  <a:pt x="0" y="1452719"/>
                  <a:pt x="0" y="1368727"/>
                </a:cubicBezTo>
                <a:lnTo>
                  <a:pt x="0" y="152081"/>
                </a:lnTo>
                <a:close/>
              </a:path>
            </a:pathLst>
          </a:custGeom>
          <a:gradFill>
            <a:gsLst>
              <a:gs pos="0">
                <a:schemeClr val="bg1"/>
              </a:gs>
              <a:gs pos="100000">
                <a:schemeClr val="accent5"/>
              </a:gs>
            </a:gsLst>
            <a:lin ang="0" scaled="1"/>
          </a:gradFill>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747" tIns="466949" rIns="791071" bIns="86747" numCol="1" spcCol="1270" anchor="t" anchorCtr="0">
            <a:noAutofit/>
          </a:bodyPr>
          <a:lstStyle/>
          <a:p>
            <a:pPr marL="114300" lvl="1" indent="-114300" defTabSz="622300">
              <a:lnSpc>
                <a:spcPts val="1700"/>
              </a:lnSpc>
              <a:spcAft>
                <a:spcPct val="15000"/>
              </a:spcAft>
              <a:buChar char="••"/>
            </a:pPr>
            <a:r>
              <a:rPr lang="zh-CN" altLang="en-US" sz="1400" dirty="0">
                <a:latin typeface="微软雅黑" panose="020B0503020204020204" pitchFamily="34" charset="-122"/>
                <a:ea typeface="微软雅黑" panose="020B0503020204020204" pitchFamily="34" charset="-122"/>
              </a:rPr>
              <a:t>完成季度考核后，直接上级必须与被考核者进行面对面的绩效反馈面谈工作</a:t>
            </a:r>
          </a:p>
        </p:txBody>
      </p:sp>
      <p:sp>
        <p:nvSpPr>
          <p:cNvPr id="5" name="任意多边形 4"/>
          <p:cNvSpPr/>
          <p:nvPr/>
        </p:nvSpPr>
        <p:spPr>
          <a:xfrm>
            <a:off x="5823929" y="1556792"/>
            <a:ext cx="2492487" cy="1503760"/>
          </a:xfrm>
          <a:custGeom>
            <a:avLst/>
            <a:gdLst>
              <a:gd name="connsiteX0" fmla="*/ 0 w 2492487"/>
              <a:gd name="connsiteY0" fmla="*/ 150376 h 1503760"/>
              <a:gd name="connsiteX1" fmla="*/ 150376 w 2492487"/>
              <a:gd name="connsiteY1" fmla="*/ 0 h 1503760"/>
              <a:gd name="connsiteX2" fmla="*/ 2342111 w 2492487"/>
              <a:gd name="connsiteY2" fmla="*/ 0 h 1503760"/>
              <a:gd name="connsiteX3" fmla="*/ 2492487 w 2492487"/>
              <a:gd name="connsiteY3" fmla="*/ 150376 h 1503760"/>
              <a:gd name="connsiteX4" fmla="*/ 2492487 w 2492487"/>
              <a:gd name="connsiteY4" fmla="*/ 1353384 h 1503760"/>
              <a:gd name="connsiteX5" fmla="*/ 2342111 w 2492487"/>
              <a:gd name="connsiteY5" fmla="*/ 1503760 h 1503760"/>
              <a:gd name="connsiteX6" fmla="*/ 150376 w 2492487"/>
              <a:gd name="connsiteY6" fmla="*/ 1503760 h 1503760"/>
              <a:gd name="connsiteX7" fmla="*/ 0 w 2492487"/>
              <a:gd name="connsiteY7" fmla="*/ 1353384 h 1503760"/>
              <a:gd name="connsiteX8" fmla="*/ 0 w 2492487"/>
              <a:gd name="connsiteY8" fmla="*/ 150376 h 150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2487" h="1503760">
                <a:moveTo>
                  <a:pt x="0" y="150376"/>
                </a:moveTo>
                <a:cubicBezTo>
                  <a:pt x="0" y="67326"/>
                  <a:pt x="67326" y="0"/>
                  <a:pt x="150376" y="0"/>
                </a:cubicBezTo>
                <a:lnTo>
                  <a:pt x="2342111" y="0"/>
                </a:lnTo>
                <a:cubicBezTo>
                  <a:pt x="2425161" y="0"/>
                  <a:pt x="2492487" y="67326"/>
                  <a:pt x="2492487" y="150376"/>
                </a:cubicBezTo>
                <a:lnTo>
                  <a:pt x="2492487" y="1353384"/>
                </a:lnTo>
                <a:cubicBezTo>
                  <a:pt x="2492487" y="1436434"/>
                  <a:pt x="2425161" y="1503760"/>
                  <a:pt x="2342111" y="1503760"/>
                </a:cubicBezTo>
                <a:lnTo>
                  <a:pt x="150376" y="1503760"/>
                </a:lnTo>
                <a:cubicBezTo>
                  <a:pt x="67326" y="1503760"/>
                  <a:pt x="0" y="1436434"/>
                  <a:pt x="0" y="1353384"/>
                </a:cubicBezTo>
                <a:lnTo>
                  <a:pt x="0" y="150376"/>
                </a:lnTo>
                <a:close/>
              </a:path>
            </a:pathLst>
          </a:custGeom>
          <a:gradFill>
            <a:gsLst>
              <a:gs pos="0">
                <a:schemeClr val="accent3"/>
              </a:gs>
              <a:gs pos="100000">
                <a:schemeClr val="bg1"/>
              </a:gs>
            </a:gsLst>
            <a:lin ang="0" scaled="1"/>
          </a:gradFill>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4119" tIns="86373" rIns="86373" bIns="462313" numCol="1" spcCol="1270" anchor="t" anchorCtr="0">
            <a:noAutofit/>
          </a:bodyPr>
          <a:lstStyle/>
          <a:p>
            <a:pPr marL="114300" lvl="1" indent="-114300" defTabSz="622300">
              <a:lnSpc>
                <a:spcPts val="1700"/>
              </a:lnSpc>
              <a:spcAft>
                <a:spcPct val="15000"/>
              </a:spcAft>
              <a:buChar char="••"/>
            </a:pPr>
            <a:r>
              <a:rPr lang="zh-CN" altLang="en-US" sz="1400" dirty="0">
                <a:latin typeface="微软雅黑" panose="020B0503020204020204" pitchFamily="34" charset="-122"/>
                <a:ea typeface="微软雅黑" panose="020B0503020204020204" pitchFamily="34" charset="-122"/>
              </a:rPr>
              <a:t>在每季度工作过程中，上级主管应对员工在执行工作计划时给予辅导和支持</a:t>
            </a:r>
          </a:p>
        </p:txBody>
      </p:sp>
      <p:sp>
        <p:nvSpPr>
          <p:cNvPr id="6" name="任意多边形 5"/>
          <p:cNvSpPr/>
          <p:nvPr/>
        </p:nvSpPr>
        <p:spPr>
          <a:xfrm>
            <a:off x="1575752" y="1566715"/>
            <a:ext cx="2347748" cy="1520808"/>
          </a:xfrm>
          <a:custGeom>
            <a:avLst/>
            <a:gdLst>
              <a:gd name="connsiteX0" fmla="*/ 0 w 2347748"/>
              <a:gd name="connsiteY0" fmla="*/ 152081 h 1520808"/>
              <a:gd name="connsiteX1" fmla="*/ 152081 w 2347748"/>
              <a:gd name="connsiteY1" fmla="*/ 0 h 1520808"/>
              <a:gd name="connsiteX2" fmla="*/ 2195667 w 2347748"/>
              <a:gd name="connsiteY2" fmla="*/ 0 h 1520808"/>
              <a:gd name="connsiteX3" fmla="*/ 2347748 w 2347748"/>
              <a:gd name="connsiteY3" fmla="*/ 152081 h 1520808"/>
              <a:gd name="connsiteX4" fmla="*/ 2347748 w 2347748"/>
              <a:gd name="connsiteY4" fmla="*/ 1368727 h 1520808"/>
              <a:gd name="connsiteX5" fmla="*/ 2195667 w 2347748"/>
              <a:gd name="connsiteY5" fmla="*/ 1520808 h 1520808"/>
              <a:gd name="connsiteX6" fmla="*/ 152081 w 2347748"/>
              <a:gd name="connsiteY6" fmla="*/ 1520808 h 1520808"/>
              <a:gd name="connsiteX7" fmla="*/ 0 w 2347748"/>
              <a:gd name="connsiteY7" fmla="*/ 1368727 h 1520808"/>
              <a:gd name="connsiteX8" fmla="*/ 0 w 2347748"/>
              <a:gd name="connsiteY8" fmla="*/ 152081 h 1520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7748" h="1520808">
                <a:moveTo>
                  <a:pt x="0" y="152081"/>
                </a:moveTo>
                <a:cubicBezTo>
                  <a:pt x="0" y="68089"/>
                  <a:pt x="68089" y="0"/>
                  <a:pt x="152081" y="0"/>
                </a:cubicBezTo>
                <a:lnTo>
                  <a:pt x="2195667" y="0"/>
                </a:lnTo>
                <a:cubicBezTo>
                  <a:pt x="2279659" y="0"/>
                  <a:pt x="2347748" y="68089"/>
                  <a:pt x="2347748" y="152081"/>
                </a:cubicBezTo>
                <a:lnTo>
                  <a:pt x="2347748" y="1368727"/>
                </a:lnTo>
                <a:cubicBezTo>
                  <a:pt x="2347748" y="1452719"/>
                  <a:pt x="2279659" y="1520808"/>
                  <a:pt x="2195667" y="1520808"/>
                </a:cubicBezTo>
                <a:lnTo>
                  <a:pt x="152081" y="1520808"/>
                </a:lnTo>
                <a:cubicBezTo>
                  <a:pt x="68089" y="1520808"/>
                  <a:pt x="0" y="1452719"/>
                  <a:pt x="0" y="1368727"/>
                </a:cubicBezTo>
                <a:lnTo>
                  <a:pt x="0" y="152081"/>
                </a:lnTo>
                <a:close/>
              </a:path>
            </a:pathLst>
          </a:custGeom>
          <a:gradFill>
            <a:gsLst>
              <a:gs pos="0">
                <a:schemeClr val="bg1"/>
              </a:gs>
              <a:gs pos="100000">
                <a:schemeClr val="accent2"/>
              </a:gs>
            </a:gsLst>
            <a:lin ang="0" scaled="1"/>
          </a:gradFill>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747" tIns="86747" rIns="791071" bIns="466949" numCol="1" spcCol="1270" anchor="t" anchorCtr="0">
            <a:noAutofit/>
          </a:bodyPr>
          <a:lstStyle/>
          <a:p>
            <a:pPr marL="114300" lvl="1" indent="-114300" defTabSz="622300">
              <a:lnSpc>
                <a:spcPts val="1700"/>
              </a:lnSpc>
              <a:spcAft>
                <a:spcPct val="15000"/>
              </a:spcAft>
              <a:buChar char="••"/>
            </a:pPr>
            <a:r>
              <a:rPr lang="zh-CN" altLang="en-US" sz="1400" dirty="0">
                <a:latin typeface="微软雅黑" panose="020B0503020204020204" pitchFamily="34" charset="-122"/>
                <a:ea typeface="微软雅黑" panose="020B0503020204020204" pitchFamily="34" charset="-122"/>
              </a:rPr>
              <a:t>每季度初由直接上级领导与被考核者确定当季度工作目标</a:t>
            </a:r>
          </a:p>
        </p:txBody>
      </p:sp>
      <p:grpSp>
        <p:nvGrpSpPr>
          <p:cNvPr id="13" name="组合 12"/>
          <p:cNvGrpSpPr/>
          <p:nvPr/>
        </p:nvGrpSpPr>
        <p:grpSpPr>
          <a:xfrm>
            <a:off x="2790667" y="1819162"/>
            <a:ext cx="4210740" cy="4210739"/>
            <a:chOff x="2358618" y="1611662"/>
            <a:chExt cx="4210740" cy="4210739"/>
          </a:xfrm>
        </p:grpSpPr>
        <p:sp>
          <p:nvSpPr>
            <p:cNvPr id="7" name="任意多边形 6"/>
            <p:cNvSpPr/>
            <p:nvPr/>
          </p:nvSpPr>
          <p:spPr>
            <a:xfrm>
              <a:off x="2358618" y="1611662"/>
              <a:ext cx="2057844" cy="2057844"/>
            </a:xfrm>
            <a:custGeom>
              <a:avLst/>
              <a:gdLst>
                <a:gd name="connsiteX0" fmla="*/ 0 w 2057844"/>
                <a:gd name="connsiteY0" fmla="*/ 2057844 h 2057844"/>
                <a:gd name="connsiteX1" fmla="*/ 2057844 w 2057844"/>
                <a:gd name="connsiteY1" fmla="*/ 0 h 2057844"/>
                <a:gd name="connsiteX2" fmla="*/ 2057844 w 2057844"/>
                <a:gd name="connsiteY2" fmla="*/ 2057844 h 2057844"/>
                <a:gd name="connsiteX3" fmla="*/ 0 w 2057844"/>
                <a:gd name="connsiteY3" fmla="*/ 2057844 h 2057844"/>
              </a:gdLst>
              <a:ahLst/>
              <a:cxnLst>
                <a:cxn ang="0">
                  <a:pos x="connsiteX0" y="connsiteY0"/>
                </a:cxn>
                <a:cxn ang="0">
                  <a:pos x="connsiteX1" y="connsiteY1"/>
                </a:cxn>
                <a:cxn ang="0">
                  <a:pos x="connsiteX2" y="connsiteY2"/>
                </a:cxn>
                <a:cxn ang="0">
                  <a:pos x="connsiteX3" y="connsiteY3"/>
                </a:cxn>
              </a:cxnLst>
              <a:rect l="l" t="t" r="r" b="b"/>
              <a:pathLst>
                <a:path w="2057844" h="2057844">
                  <a:moveTo>
                    <a:pt x="0" y="2057844"/>
                  </a:moveTo>
                  <a:cubicBezTo>
                    <a:pt x="0" y="921328"/>
                    <a:pt x="921328" y="0"/>
                    <a:pt x="2057844" y="0"/>
                  </a:cubicBezTo>
                  <a:lnTo>
                    <a:pt x="2057844" y="2057844"/>
                  </a:lnTo>
                  <a:lnTo>
                    <a:pt x="0" y="2057844"/>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37425" tIns="837425" rIns="234696" bIns="234696" numCol="1" spcCol="1270" anchor="ctr" anchorCtr="0">
              <a:noAutofit/>
            </a:bodyPr>
            <a:lstStyle/>
            <a:p>
              <a:pPr lvl="0" algn="ctr"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绩效计划</a:t>
              </a:r>
              <a:endParaRPr lang="zh-CN" altLang="en-US" sz="3300" kern="1200" dirty="0">
                <a:latin typeface="微软雅黑" panose="020B0503020204020204" pitchFamily="34" charset="-122"/>
                <a:ea typeface="微软雅黑" panose="020B0503020204020204" pitchFamily="34" charset="-122"/>
              </a:endParaRPr>
            </a:p>
          </p:txBody>
        </p:sp>
        <p:sp>
          <p:nvSpPr>
            <p:cNvPr id="8" name="任意多边形 7"/>
            <p:cNvSpPr/>
            <p:nvPr/>
          </p:nvSpPr>
          <p:spPr>
            <a:xfrm>
              <a:off x="4511513" y="1611662"/>
              <a:ext cx="2057844" cy="2057844"/>
            </a:xfrm>
            <a:custGeom>
              <a:avLst/>
              <a:gdLst>
                <a:gd name="connsiteX0" fmla="*/ 0 w 2057844"/>
                <a:gd name="connsiteY0" fmla="*/ 2057844 h 2057844"/>
                <a:gd name="connsiteX1" fmla="*/ 2057844 w 2057844"/>
                <a:gd name="connsiteY1" fmla="*/ 0 h 2057844"/>
                <a:gd name="connsiteX2" fmla="*/ 2057844 w 2057844"/>
                <a:gd name="connsiteY2" fmla="*/ 2057844 h 2057844"/>
                <a:gd name="connsiteX3" fmla="*/ 0 w 2057844"/>
                <a:gd name="connsiteY3" fmla="*/ 2057844 h 2057844"/>
              </a:gdLst>
              <a:ahLst/>
              <a:cxnLst>
                <a:cxn ang="0">
                  <a:pos x="connsiteX0" y="connsiteY0"/>
                </a:cxn>
                <a:cxn ang="0">
                  <a:pos x="connsiteX1" y="connsiteY1"/>
                </a:cxn>
                <a:cxn ang="0">
                  <a:pos x="connsiteX2" y="connsiteY2"/>
                </a:cxn>
                <a:cxn ang="0">
                  <a:pos x="connsiteX3" y="connsiteY3"/>
                </a:cxn>
              </a:cxnLst>
              <a:rect l="l" t="t" r="r" b="b"/>
              <a:pathLst>
                <a:path w="2057844" h="2057844">
                  <a:moveTo>
                    <a:pt x="0" y="0"/>
                  </a:moveTo>
                  <a:cubicBezTo>
                    <a:pt x="1136516" y="0"/>
                    <a:pt x="2057844" y="921328"/>
                    <a:pt x="2057844" y="2057844"/>
                  </a:cubicBezTo>
                  <a:lnTo>
                    <a:pt x="0" y="2057844"/>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34696" tIns="837425" rIns="837425" bIns="234696" numCol="1" spcCol="1270" anchor="ctr" anchorCtr="0">
              <a:noAutofit/>
            </a:bodyPr>
            <a:lstStyle/>
            <a:p>
              <a:pPr lvl="0" algn="ctr"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绩效辅导</a:t>
              </a:r>
              <a:endParaRPr lang="zh-CN" altLang="en-US" sz="3300" kern="1200" dirty="0">
                <a:latin typeface="微软雅黑" panose="020B0503020204020204" pitchFamily="34" charset="-122"/>
                <a:ea typeface="微软雅黑" panose="020B0503020204020204" pitchFamily="34" charset="-122"/>
              </a:endParaRPr>
            </a:p>
          </p:txBody>
        </p:sp>
        <p:sp>
          <p:nvSpPr>
            <p:cNvPr id="9" name="任意多边形 8"/>
            <p:cNvSpPr/>
            <p:nvPr/>
          </p:nvSpPr>
          <p:spPr>
            <a:xfrm>
              <a:off x="4511513" y="3764556"/>
              <a:ext cx="2057845" cy="2057845"/>
            </a:xfrm>
            <a:custGeom>
              <a:avLst/>
              <a:gdLst>
                <a:gd name="connsiteX0" fmla="*/ 0 w 2057844"/>
                <a:gd name="connsiteY0" fmla="*/ 2057844 h 2057844"/>
                <a:gd name="connsiteX1" fmla="*/ 2057844 w 2057844"/>
                <a:gd name="connsiteY1" fmla="*/ 0 h 2057844"/>
                <a:gd name="connsiteX2" fmla="*/ 2057844 w 2057844"/>
                <a:gd name="connsiteY2" fmla="*/ 2057844 h 2057844"/>
                <a:gd name="connsiteX3" fmla="*/ 0 w 2057844"/>
                <a:gd name="connsiteY3" fmla="*/ 2057844 h 2057844"/>
              </a:gdLst>
              <a:ahLst/>
              <a:cxnLst>
                <a:cxn ang="0">
                  <a:pos x="connsiteX0" y="connsiteY0"/>
                </a:cxn>
                <a:cxn ang="0">
                  <a:pos x="connsiteX1" y="connsiteY1"/>
                </a:cxn>
                <a:cxn ang="0">
                  <a:pos x="connsiteX2" y="connsiteY2"/>
                </a:cxn>
                <a:cxn ang="0">
                  <a:pos x="connsiteX3" y="connsiteY3"/>
                </a:cxn>
              </a:cxnLst>
              <a:rect l="l" t="t" r="r" b="b"/>
              <a:pathLst>
                <a:path w="2057844" h="2057844">
                  <a:moveTo>
                    <a:pt x="2057844" y="0"/>
                  </a:moveTo>
                  <a:cubicBezTo>
                    <a:pt x="2057844" y="1136516"/>
                    <a:pt x="1136516" y="2057844"/>
                    <a:pt x="0" y="2057844"/>
                  </a:cubicBezTo>
                  <a:lnTo>
                    <a:pt x="0" y="0"/>
                  </a:lnTo>
                  <a:lnTo>
                    <a:pt x="2057844"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34696" tIns="234697" rIns="837426" bIns="837425" numCol="1" spcCol="1270" anchor="ctr" anchorCtr="0">
              <a:noAutofit/>
            </a:bodyPr>
            <a:lstStyle/>
            <a:p>
              <a:pPr lvl="0" algn="ctr"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绩效考核</a:t>
              </a:r>
              <a:endParaRPr lang="zh-CN" altLang="en-US" sz="3300"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2358618" y="3764557"/>
              <a:ext cx="2057844" cy="2057844"/>
            </a:xfrm>
            <a:custGeom>
              <a:avLst/>
              <a:gdLst>
                <a:gd name="connsiteX0" fmla="*/ 0 w 2057844"/>
                <a:gd name="connsiteY0" fmla="*/ 2057844 h 2057844"/>
                <a:gd name="connsiteX1" fmla="*/ 2057844 w 2057844"/>
                <a:gd name="connsiteY1" fmla="*/ 0 h 2057844"/>
                <a:gd name="connsiteX2" fmla="*/ 2057844 w 2057844"/>
                <a:gd name="connsiteY2" fmla="*/ 2057844 h 2057844"/>
                <a:gd name="connsiteX3" fmla="*/ 0 w 2057844"/>
                <a:gd name="connsiteY3" fmla="*/ 2057844 h 2057844"/>
              </a:gdLst>
              <a:ahLst/>
              <a:cxnLst>
                <a:cxn ang="0">
                  <a:pos x="connsiteX0" y="connsiteY0"/>
                </a:cxn>
                <a:cxn ang="0">
                  <a:pos x="connsiteX1" y="connsiteY1"/>
                </a:cxn>
                <a:cxn ang="0">
                  <a:pos x="connsiteX2" y="connsiteY2"/>
                </a:cxn>
                <a:cxn ang="0">
                  <a:pos x="connsiteX3" y="connsiteY3"/>
                </a:cxn>
              </a:cxnLst>
              <a:rect l="l" t="t" r="r" b="b"/>
              <a:pathLst>
                <a:path w="2057844" h="2057844">
                  <a:moveTo>
                    <a:pt x="2057844" y="2057844"/>
                  </a:moveTo>
                  <a:cubicBezTo>
                    <a:pt x="921328" y="2057844"/>
                    <a:pt x="0" y="1136516"/>
                    <a:pt x="0" y="0"/>
                  </a:cubicBezTo>
                  <a:lnTo>
                    <a:pt x="2057844" y="0"/>
                  </a:lnTo>
                  <a:lnTo>
                    <a:pt x="2057844" y="2057844"/>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37425" tIns="234696" rIns="234696" bIns="837425" numCol="1" spcCol="1270" anchor="ctr" anchorCtr="0">
              <a:noAutofit/>
            </a:bodyPr>
            <a:lstStyle/>
            <a:p>
              <a:pPr lvl="0" algn="ctr"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绩效反馈</a:t>
              </a:r>
              <a:endParaRPr lang="zh-CN" altLang="en-US" sz="3300" kern="1200" dirty="0">
                <a:latin typeface="微软雅黑" panose="020B0503020204020204" pitchFamily="34" charset="-122"/>
                <a:ea typeface="微软雅黑" panose="020B0503020204020204" pitchFamily="34" charset="-122"/>
              </a:endParaRPr>
            </a:p>
          </p:txBody>
        </p:sp>
        <p:sp>
          <p:nvSpPr>
            <p:cNvPr id="11" name="环形箭头 10"/>
            <p:cNvSpPr/>
            <p:nvPr/>
          </p:nvSpPr>
          <p:spPr>
            <a:xfrm>
              <a:off x="4108736" y="3289304"/>
              <a:ext cx="710502" cy="617828"/>
            </a:xfrm>
            <a:prstGeom prst="circularArrow">
              <a:avLst/>
            </a:prstGeom>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环形箭头 11"/>
            <p:cNvSpPr/>
            <p:nvPr/>
          </p:nvSpPr>
          <p:spPr>
            <a:xfrm rot="10800000">
              <a:off x="4108736" y="3526930"/>
              <a:ext cx="710502" cy="617828"/>
            </a:xfrm>
            <a:prstGeom prst="circularArrow">
              <a:avLst/>
            </a:prstGeom>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pic>
        <p:nvPicPr>
          <p:cNvPr id="76" name="图片 75"/>
          <p:cNvPicPr>
            <a:picLocks noChangeAspect="1"/>
          </p:cNvPicPr>
          <p:nvPr/>
        </p:nvPicPr>
        <p:blipFill>
          <a:blip r:embed="rId3"/>
          <a:stretch>
            <a:fillRect/>
          </a:stretch>
        </p:blipFill>
        <p:spPr>
          <a:xfrm>
            <a:off x="179512" y="155789"/>
            <a:ext cx="1080120" cy="1041259"/>
          </a:xfrm>
          <a:prstGeom prst="rect">
            <a:avLst/>
          </a:prstGeom>
        </p:spPr>
      </p:pic>
      <p:sp>
        <p:nvSpPr>
          <p:cNvPr id="77" name="文本框 76"/>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绩效管理制度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78" name="直接连接符 77"/>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285473" y="1556793"/>
            <a:ext cx="830997" cy="4893646"/>
          </a:xfrm>
          <a:prstGeom prst="rect">
            <a:avLst/>
          </a:prstGeom>
          <a:solidFill>
            <a:srgbClr val="D5EC46"/>
          </a:solidFill>
          <a:ln>
            <a:solidFill>
              <a:srgbClr val="D5EC46"/>
            </a:solidFill>
          </a:ln>
        </p:spPr>
        <p:style>
          <a:lnRef idx="1">
            <a:schemeClr val="accent5"/>
          </a:lnRef>
          <a:fillRef idx="3">
            <a:schemeClr val="accent5"/>
          </a:fillRef>
          <a:effectRef idx="2">
            <a:schemeClr val="accent5"/>
          </a:effectRef>
          <a:fontRef idx="minor">
            <a:schemeClr val="lt1"/>
          </a:fontRef>
        </p:style>
        <p:txBody>
          <a:bodyPr vert="eaVert" wrap="none" rtlCol="0" anchor="ctr">
            <a:noAutofit/>
          </a:bodyPr>
          <a:lstStyle/>
          <a:p>
            <a:pPr>
              <a:lnSpc>
                <a:spcPct val="150000"/>
              </a:lnSpc>
            </a:pPr>
            <a:r>
              <a:rPr lang="zh-CN" altLang="en-US" sz="2800" dirty="0" smtClean="0">
                <a:solidFill>
                  <a:schemeClr val="tx2"/>
                </a:solidFill>
                <a:latin typeface="微软雅黑" panose="020B0503020204020204" pitchFamily="34" charset="-122"/>
                <a:ea typeface="微软雅黑" panose="020B0503020204020204" pitchFamily="34" charset="-122"/>
              </a:rPr>
              <a:t>绩效管理过程</a:t>
            </a:r>
            <a:endParaRPr lang="zh-CN" altLang="en-US" sz="2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4496745"/>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3648" y="2060848"/>
            <a:ext cx="7416824" cy="584200"/>
          </a:xfrm>
          <a:prstGeom prst="rect">
            <a:avLst/>
          </a:prstGeom>
          <a:noFill/>
        </p:spPr>
        <p:txBody>
          <a:bodyPr wrap="square">
            <a:spAutoFit/>
          </a:bodyPr>
          <a:lstStyle/>
          <a:p>
            <a:pPr>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公司考核分为季度考核、年终考核两种，特殊情况下会启动事件驱动考核方式（通常不使用），分别对应不同的考核方案及考核对象，具体如下：</a:t>
            </a:r>
          </a:p>
        </p:txBody>
      </p:sp>
      <p:graphicFrame>
        <p:nvGraphicFramePr>
          <p:cNvPr id="6" name="表格 5"/>
          <p:cNvGraphicFramePr>
            <a:graphicFrameLocks noGrp="1"/>
          </p:cNvGraphicFramePr>
          <p:nvPr>
            <p:extLst>
              <p:ext uri="{D42A27DB-BD31-4B8C-83A1-F6EECF244321}">
                <p14:modId xmlns:p14="http://schemas.microsoft.com/office/powerpoint/2010/main" val="4093440111"/>
              </p:ext>
            </p:extLst>
          </p:nvPr>
        </p:nvGraphicFramePr>
        <p:xfrm>
          <a:off x="1403648" y="2780928"/>
          <a:ext cx="7416824" cy="3960440"/>
        </p:xfrm>
        <a:graphic>
          <a:graphicData uri="http://schemas.openxmlformats.org/drawingml/2006/table">
            <a:tbl>
              <a:tblPr>
                <a:tableStyleId>{69C7853C-536D-4A76-A0AE-DD22124D55A5}</a:tableStyleId>
              </a:tblPr>
              <a:tblGrid>
                <a:gridCol w="988166"/>
                <a:gridCol w="1128199"/>
                <a:gridCol w="2931881"/>
                <a:gridCol w="2368578"/>
              </a:tblGrid>
              <a:tr h="504711">
                <a:tc>
                  <a:txBody>
                    <a:bodyPr/>
                    <a:lstStyle/>
                    <a:p>
                      <a:pPr algn="ctr">
                        <a:spcAft>
                          <a:spcPts val="0"/>
                        </a:spcAft>
                        <a:tabLst>
                          <a:tab pos="342900" algn="l"/>
                        </a:tabLst>
                      </a:pPr>
                      <a:r>
                        <a:rPr lang="zh-CN" sz="1400" kern="100" dirty="0">
                          <a:latin typeface="微软雅黑" panose="020B0503020204020204" pitchFamily="34" charset="-122"/>
                          <a:ea typeface="微软雅黑" panose="020B0503020204020204" pitchFamily="34" charset="-122"/>
                        </a:rPr>
                        <a:t>考核周期</a:t>
                      </a:r>
                      <a:endParaRPr lang="zh-CN" sz="1400" kern="100" dirty="0">
                        <a:solidFill>
                          <a:schemeClr val="bg1"/>
                        </a:solidFill>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tabLst>
                          <a:tab pos="342900" algn="l"/>
                        </a:tabLst>
                      </a:pPr>
                      <a:r>
                        <a:rPr lang="zh-CN" sz="1400" kern="100" dirty="0">
                          <a:latin typeface="微软雅黑" panose="020B0503020204020204" pitchFamily="34" charset="-122"/>
                          <a:ea typeface="微软雅黑" panose="020B0503020204020204" pitchFamily="34" charset="-122"/>
                        </a:rPr>
                        <a:t>考核方案</a:t>
                      </a:r>
                      <a:endParaRPr lang="zh-CN" sz="1400" kern="100" dirty="0">
                        <a:solidFill>
                          <a:schemeClr val="bg1"/>
                        </a:solidFill>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tabLst>
                          <a:tab pos="342900" algn="l"/>
                        </a:tabLst>
                      </a:pPr>
                      <a:r>
                        <a:rPr lang="zh-CN" sz="1400" kern="100" dirty="0">
                          <a:latin typeface="微软雅黑" panose="020B0503020204020204" pitchFamily="34" charset="-122"/>
                          <a:ea typeface="微软雅黑" panose="020B0503020204020204" pitchFamily="34" charset="-122"/>
                        </a:rPr>
                        <a:t>适用对象</a:t>
                      </a:r>
                      <a:endParaRPr lang="zh-CN" sz="1400" kern="100" dirty="0">
                        <a:solidFill>
                          <a:schemeClr val="bg1"/>
                        </a:solidFill>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tabLst>
                          <a:tab pos="342900" algn="l"/>
                        </a:tabLst>
                      </a:pPr>
                      <a:r>
                        <a:rPr lang="zh-CN" sz="1400" kern="100" dirty="0">
                          <a:latin typeface="微软雅黑" panose="020B0503020204020204" pitchFamily="34" charset="-122"/>
                          <a:ea typeface="微软雅黑" panose="020B0503020204020204" pitchFamily="34" charset="-122"/>
                        </a:rPr>
                        <a:t>备注</a:t>
                      </a:r>
                      <a:endParaRPr lang="zh-CN" sz="1400" kern="100" dirty="0">
                        <a:solidFill>
                          <a:schemeClr val="bg1"/>
                        </a:solidFill>
                        <a:latin typeface="微软雅黑" panose="020B0503020204020204" pitchFamily="34" charset="-122"/>
                        <a:ea typeface="微软雅黑" panose="020B0503020204020204" pitchFamily="34" charset="-122"/>
                        <a:cs typeface="Times New Roman"/>
                      </a:endParaRPr>
                    </a:p>
                  </a:txBody>
                  <a:tcPr marL="68580" marR="68580" marT="0" marB="0" anchor="ctr"/>
                </a:tc>
              </a:tr>
              <a:tr h="746695">
                <a:tc rowSpan="2">
                  <a:txBody>
                    <a:bodyPr/>
                    <a:lstStyle/>
                    <a:p>
                      <a:pPr algn="ctr">
                        <a:lnSpc>
                          <a:spcPct val="150000"/>
                        </a:lnSpc>
                        <a:spcAft>
                          <a:spcPts val="0"/>
                        </a:spcAft>
                        <a:tabLst>
                          <a:tab pos="342900" algn="l"/>
                        </a:tabLst>
                      </a:pPr>
                      <a:r>
                        <a:rPr lang="zh-CN" sz="1400" kern="100" dirty="0" smtClean="0">
                          <a:latin typeface="微软雅黑" panose="020B0503020204020204" pitchFamily="34" charset="-122"/>
                          <a:ea typeface="微软雅黑" panose="020B0503020204020204" pitchFamily="34" charset="-122"/>
                        </a:rPr>
                        <a:t>季度考核</a:t>
                      </a:r>
                      <a:endParaRPr lang="zh-CN" sz="1400" b="1"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lnSpc>
                          <a:spcPct val="150000"/>
                        </a:lnSpc>
                        <a:spcAft>
                          <a:spcPts val="0"/>
                        </a:spcAft>
                        <a:tabLst>
                          <a:tab pos="342900" algn="l"/>
                        </a:tabLst>
                      </a:pPr>
                      <a:r>
                        <a:rPr lang="zh-CN" sz="1400" kern="100" dirty="0">
                          <a:latin typeface="微软雅黑" panose="020B0503020204020204" pitchFamily="34" charset="-122"/>
                          <a:ea typeface="微软雅黑" panose="020B0503020204020204" pitchFamily="34" charset="-122"/>
                        </a:rPr>
                        <a:t>业绩评价表</a:t>
                      </a:r>
                      <a:endParaRPr lang="zh-CN"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just">
                        <a:lnSpc>
                          <a:spcPct val="150000"/>
                        </a:lnSpc>
                        <a:spcAft>
                          <a:spcPts val="0"/>
                        </a:spcAft>
                        <a:tabLst>
                          <a:tab pos="342900" algn="l"/>
                        </a:tabLst>
                      </a:pPr>
                      <a:r>
                        <a:rPr lang="zh-CN" sz="1400" kern="100" dirty="0">
                          <a:latin typeface="微软雅黑" panose="020B0503020204020204" pitchFamily="34" charset="-122"/>
                          <a:ea typeface="微软雅黑" panose="020B0503020204020204" pitchFamily="34" charset="-122"/>
                        </a:rPr>
                        <a:t>非管理者</a:t>
                      </a:r>
                      <a:endParaRPr lang="zh-CN"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just">
                        <a:lnSpc>
                          <a:spcPct val="150000"/>
                        </a:lnSpc>
                        <a:spcAft>
                          <a:spcPts val="0"/>
                        </a:spcAft>
                        <a:tabLst>
                          <a:tab pos="342900" algn="l"/>
                        </a:tabLst>
                      </a:pPr>
                      <a:r>
                        <a:rPr lang="zh-CN" sz="1400" kern="100" dirty="0">
                          <a:latin typeface="微软雅黑" panose="020B0503020204020204" pitchFamily="34" charset="-122"/>
                          <a:ea typeface="微软雅黑" panose="020B0503020204020204" pitchFamily="34" charset="-122"/>
                        </a:rPr>
                        <a:t>对季度工作业绩进行考评。（需填写季度评语）</a:t>
                      </a:r>
                      <a:endParaRPr lang="zh-CN"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r>
              <a:tr h="1024976">
                <a:tc vMerge="1">
                  <a:txBody>
                    <a:bodyPr/>
                    <a:lstStyle/>
                    <a:p>
                      <a:pPr algn="ctr">
                        <a:lnSpc>
                          <a:spcPct val="150000"/>
                        </a:lnSpc>
                        <a:spcAft>
                          <a:spcPts val="0"/>
                        </a:spcAft>
                        <a:tabLst>
                          <a:tab pos="342900" algn="l"/>
                        </a:tabLst>
                      </a:pPr>
                      <a:endParaRPr lang="zh-CN" sz="1400" b="1" kern="100" dirty="0">
                        <a:solidFill>
                          <a:srgbClr val="FF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342900" algn="l"/>
                        </a:tabLst>
                      </a:pPr>
                      <a:r>
                        <a:rPr lang="en-US" sz="1400" kern="100" dirty="0">
                          <a:latin typeface="微软雅黑" panose="020B0503020204020204" pitchFamily="34" charset="-122"/>
                          <a:ea typeface="微软雅黑" panose="020B0503020204020204" pitchFamily="34" charset="-122"/>
                        </a:rPr>
                        <a:t>BSC</a:t>
                      </a:r>
                      <a:r>
                        <a:rPr lang="zh-CN" sz="1400" kern="100" dirty="0">
                          <a:latin typeface="微软雅黑" panose="020B0503020204020204" pitchFamily="34" charset="-122"/>
                          <a:ea typeface="微软雅黑" panose="020B0503020204020204" pitchFamily="34" charset="-122"/>
                        </a:rPr>
                        <a:t>考核</a:t>
                      </a:r>
                      <a:endParaRPr lang="zh-CN"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just">
                        <a:lnSpc>
                          <a:spcPct val="150000"/>
                        </a:lnSpc>
                        <a:spcAft>
                          <a:spcPts val="0"/>
                        </a:spcAft>
                        <a:tabLst>
                          <a:tab pos="342900" algn="l"/>
                        </a:tabLst>
                      </a:pPr>
                      <a:r>
                        <a:rPr lang="en-US" sz="1400" kern="100" dirty="0">
                          <a:latin typeface="微软雅黑" panose="020B0503020204020204" pitchFamily="34" charset="-122"/>
                          <a:ea typeface="微软雅黑" panose="020B0503020204020204" pitchFamily="34" charset="-122"/>
                        </a:rPr>
                        <a:t>1.</a:t>
                      </a:r>
                      <a:r>
                        <a:rPr lang="zh-CN" sz="1400" kern="100" dirty="0">
                          <a:latin typeface="微软雅黑" panose="020B0503020204020204" pitchFamily="34" charset="-122"/>
                          <a:ea typeface="微软雅黑" panose="020B0503020204020204" pitchFamily="34" charset="-122"/>
                        </a:rPr>
                        <a:t>管理者；</a:t>
                      </a:r>
                    </a:p>
                    <a:p>
                      <a:pPr algn="just">
                        <a:lnSpc>
                          <a:spcPct val="150000"/>
                        </a:lnSpc>
                        <a:spcAft>
                          <a:spcPts val="0"/>
                        </a:spcAft>
                        <a:tabLst>
                          <a:tab pos="342900" algn="l"/>
                        </a:tabLst>
                      </a:pPr>
                      <a:r>
                        <a:rPr lang="en-US" sz="1400" kern="100" dirty="0">
                          <a:latin typeface="微软雅黑" panose="020B0503020204020204" pitchFamily="34" charset="-122"/>
                          <a:ea typeface="微软雅黑" panose="020B0503020204020204" pitchFamily="34" charset="-122"/>
                        </a:rPr>
                        <a:t>2.</a:t>
                      </a:r>
                      <a:r>
                        <a:rPr lang="zh-CN" sz="1400" kern="100" dirty="0">
                          <a:latin typeface="微软雅黑" panose="020B0503020204020204" pitchFamily="34" charset="-122"/>
                          <a:ea typeface="微软雅黑" panose="020B0503020204020204" pitchFamily="34" charset="-122"/>
                        </a:rPr>
                        <a:t>销售人员；</a:t>
                      </a:r>
                      <a:endParaRPr lang="zh-CN"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just">
                        <a:lnSpc>
                          <a:spcPct val="150000"/>
                        </a:lnSpc>
                        <a:spcAft>
                          <a:spcPts val="0"/>
                        </a:spcAft>
                        <a:tabLst>
                          <a:tab pos="342900" algn="l"/>
                        </a:tabLst>
                      </a:pPr>
                      <a:r>
                        <a:rPr lang="zh-CN" sz="1400" kern="100" dirty="0">
                          <a:latin typeface="微软雅黑" panose="020B0503020204020204" pitchFamily="34" charset="-122"/>
                          <a:ea typeface="微软雅黑" panose="020B0503020204020204" pitchFamily="34" charset="-122"/>
                        </a:rPr>
                        <a:t>对季度工作业绩进行考评。</a:t>
                      </a:r>
                      <a:endParaRPr lang="zh-CN"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r>
              <a:tr h="937363">
                <a:tc>
                  <a:txBody>
                    <a:bodyPr/>
                    <a:lstStyle/>
                    <a:p>
                      <a:pPr algn="ctr">
                        <a:lnSpc>
                          <a:spcPct val="150000"/>
                        </a:lnSpc>
                        <a:spcAft>
                          <a:spcPts val="0"/>
                        </a:spcAft>
                        <a:tabLst>
                          <a:tab pos="342900" algn="l"/>
                        </a:tabLst>
                      </a:pPr>
                      <a:r>
                        <a:rPr lang="zh-CN" sz="1400" kern="100" dirty="0">
                          <a:latin typeface="微软雅黑" panose="020B0503020204020204" pitchFamily="34" charset="-122"/>
                          <a:ea typeface="微软雅黑" panose="020B0503020204020204" pitchFamily="34" charset="-122"/>
                        </a:rPr>
                        <a:t>年终考核</a:t>
                      </a:r>
                      <a:endParaRPr lang="zh-CN" sz="1400" b="1" kern="100" dirty="0">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lnSpc>
                          <a:spcPct val="150000"/>
                        </a:lnSpc>
                        <a:spcAft>
                          <a:spcPts val="0"/>
                        </a:spcAft>
                        <a:tabLst>
                          <a:tab pos="342900" algn="l"/>
                        </a:tabLst>
                      </a:pPr>
                      <a:r>
                        <a:rPr lang="zh-CN" sz="1400" kern="100" dirty="0">
                          <a:latin typeface="微软雅黑" panose="020B0503020204020204" pitchFamily="34" charset="-122"/>
                          <a:ea typeface="微软雅黑" panose="020B0503020204020204" pitchFamily="34" charset="-122"/>
                        </a:rPr>
                        <a:t>年度</a:t>
                      </a:r>
                      <a:endParaRPr lang="zh-CN"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just">
                        <a:lnSpc>
                          <a:spcPct val="150000"/>
                        </a:lnSpc>
                        <a:spcAft>
                          <a:spcPts val="0"/>
                        </a:spcAft>
                        <a:tabLst>
                          <a:tab pos="342900" algn="l"/>
                        </a:tabLst>
                      </a:pPr>
                      <a:r>
                        <a:rPr lang="en-US" sz="1400" kern="100" dirty="0">
                          <a:latin typeface="微软雅黑" panose="020B0503020204020204" pitchFamily="34" charset="-122"/>
                          <a:ea typeface="微软雅黑" panose="020B0503020204020204" pitchFamily="34" charset="-122"/>
                        </a:rPr>
                        <a:t>1.</a:t>
                      </a:r>
                      <a:r>
                        <a:rPr lang="zh-CN" sz="1400" kern="100" dirty="0">
                          <a:latin typeface="微软雅黑" panose="020B0503020204020204" pitchFamily="34" charset="-122"/>
                          <a:ea typeface="微软雅黑" panose="020B0503020204020204" pitchFamily="34" charset="-122"/>
                        </a:rPr>
                        <a:t>公司全体正式员工；</a:t>
                      </a:r>
                      <a:endParaRPr lang="zh-CN"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just">
                        <a:lnSpc>
                          <a:spcPct val="150000"/>
                        </a:lnSpc>
                        <a:spcAft>
                          <a:spcPts val="0"/>
                        </a:spcAft>
                        <a:tabLst>
                          <a:tab pos="342900" algn="l"/>
                        </a:tabLst>
                      </a:pPr>
                      <a:r>
                        <a:rPr lang="zh-CN" sz="1400" kern="100" dirty="0">
                          <a:latin typeface="微软雅黑" panose="020B0503020204020204" pitchFamily="34" charset="-122"/>
                          <a:ea typeface="微软雅黑" panose="020B0503020204020204" pitchFamily="34" charset="-122"/>
                        </a:rPr>
                        <a:t>对年度工作业绩进行考评；</a:t>
                      </a:r>
                      <a:endParaRPr lang="zh-CN"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r>
              <a:tr h="746695">
                <a:tc>
                  <a:txBody>
                    <a:bodyPr/>
                    <a:lstStyle/>
                    <a:p>
                      <a:pPr algn="ctr">
                        <a:lnSpc>
                          <a:spcPct val="150000"/>
                        </a:lnSpc>
                        <a:spcAft>
                          <a:spcPts val="0"/>
                        </a:spcAft>
                        <a:tabLst>
                          <a:tab pos="342900" algn="l"/>
                        </a:tabLst>
                      </a:pPr>
                      <a:r>
                        <a:rPr lang="zh-CN" sz="1400" kern="100" dirty="0">
                          <a:latin typeface="微软雅黑" panose="020B0503020204020204" pitchFamily="34" charset="-122"/>
                          <a:ea typeface="微软雅黑" panose="020B0503020204020204" pitchFamily="34" charset="-122"/>
                        </a:rPr>
                        <a:t>事件驱动</a:t>
                      </a:r>
                      <a:endParaRPr lang="zh-CN" sz="1400" b="1" kern="100" dirty="0">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lnSpc>
                          <a:spcPct val="150000"/>
                        </a:lnSpc>
                        <a:spcAft>
                          <a:spcPts val="0"/>
                        </a:spcAft>
                        <a:tabLst>
                          <a:tab pos="342900" algn="l"/>
                        </a:tabLst>
                      </a:pPr>
                      <a:r>
                        <a:rPr lang="zh-CN" sz="1400" kern="100" dirty="0">
                          <a:latin typeface="微软雅黑" panose="020B0503020204020204" pitchFamily="34" charset="-122"/>
                          <a:ea typeface="微软雅黑" panose="020B0503020204020204" pitchFamily="34" charset="-122"/>
                        </a:rPr>
                        <a:t>业绩评价表</a:t>
                      </a:r>
                      <a:endParaRPr lang="zh-CN"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just">
                        <a:lnSpc>
                          <a:spcPct val="150000"/>
                        </a:lnSpc>
                        <a:spcAft>
                          <a:spcPts val="0"/>
                        </a:spcAft>
                        <a:tabLst>
                          <a:tab pos="342900" algn="l"/>
                        </a:tabLst>
                      </a:pPr>
                      <a:r>
                        <a:rPr lang="zh-CN" sz="1400" kern="100" dirty="0">
                          <a:latin typeface="微软雅黑" panose="020B0503020204020204" pitchFamily="34" charset="-122"/>
                          <a:ea typeface="微软雅黑" panose="020B0503020204020204" pitchFamily="34" charset="-122"/>
                        </a:rPr>
                        <a:t>因特殊情况需进行考核的团队和成员</a:t>
                      </a:r>
                      <a:endParaRPr lang="zh-CN"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just">
                        <a:lnSpc>
                          <a:spcPct val="150000"/>
                        </a:lnSpc>
                        <a:spcAft>
                          <a:spcPts val="0"/>
                        </a:spcAft>
                        <a:tabLst>
                          <a:tab pos="342900" algn="l"/>
                        </a:tabLst>
                      </a:pPr>
                      <a:endParaRPr lang="en-US" sz="1400" kern="100" dirty="0">
                        <a:latin typeface="微软雅黑" panose="020B0503020204020204" pitchFamily="34" charset="-122"/>
                        <a:ea typeface="微软雅黑" panose="020B0503020204020204" pitchFamily="34" charset="-122"/>
                        <a:cs typeface="Times New Roman"/>
                      </a:endParaRPr>
                    </a:p>
                  </a:txBody>
                  <a:tcPr marL="68580" marR="68580" marT="0" marB="0" anchor="ctr"/>
                </a:tc>
              </a:tr>
            </a:tbl>
          </a:graphicData>
        </a:graphic>
      </p:graphicFrame>
      <p:pic>
        <p:nvPicPr>
          <p:cNvPr id="10" name="图片 9"/>
          <p:cNvPicPr>
            <a:picLocks noChangeAspect="1"/>
          </p:cNvPicPr>
          <p:nvPr/>
        </p:nvPicPr>
        <p:blipFill>
          <a:blip r:embed="rId2"/>
          <a:stretch>
            <a:fillRect/>
          </a:stretch>
        </p:blipFill>
        <p:spPr>
          <a:xfrm>
            <a:off x="179512" y="155789"/>
            <a:ext cx="1080120" cy="1041259"/>
          </a:xfrm>
          <a:prstGeom prst="rect">
            <a:avLst/>
          </a:prstGeom>
        </p:spPr>
      </p:pic>
      <p:sp>
        <p:nvSpPr>
          <p:cNvPr id="11" name="文本框 10"/>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绩效管理制度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403648" y="1268760"/>
            <a:ext cx="7416824" cy="645228"/>
          </a:xfrm>
          <a:prstGeom prst="rect">
            <a:avLst/>
          </a:prstGeom>
          <a:solidFill>
            <a:srgbClr val="D5EC46"/>
          </a:solidFill>
          <a:ln>
            <a:solidFill>
              <a:srgbClr val="D5EC46"/>
            </a:solidFill>
          </a:ln>
        </p:spPr>
        <p:style>
          <a:lnRef idx="1">
            <a:schemeClr val="accent5"/>
          </a:lnRef>
          <a:fillRef idx="3">
            <a:schemeClr val="accent5"/>
          </a:fillRef>
          <a:effectRef idx="2">
            <a:schemeClr val="accent5"/>
          </a:effectRef>
          <a:fontRef idx="minor">
            <a:schemeClr val="lt1"/>
          </a:fontRef>
        </p:style>
        <p:txBody>
          <a:bodyPr vert="horz" wrap="none" rtlCol="0" anchor="ctr">
            <a:noAutofit/>
          </a:bodyPr>
          <a:lstStyle/>
          <a:p>
            <a:pPr algn="dist">
              <a:lnSpc>
                <a:spcPct val="150000"/>
              </a:lnSpc>
            </a:pPr>
            <a:r>
              <a:rPr lang="zh-CN" altLang="en-US" sz="2800" dirty="0" smtClean="0">
                <a:solidFill>
                  <a:schemeClr val="tx2"/>
                </a:solidFill>
                <a:latin typeface="微软雅黑" panose="020B0503020204020204" pitchFamily="34" charset="-122"/>
                <a:ea typeface="微软雅黑" panose="020B0503020204020204" pitchFamily="34" charset="-122"/>
              </a:rPr>
              <a:t>绩效考核方案</a:t>
            </a:r>
            <a:r>
              <a:rPr lang="en-US" altLang="zh-CN" sz="2800" dirty="0" smtClean="0">
                <a:solidFill>
                  <a:schemeClr val="tx2"/>
                </a:solidFill>
                <a:latin typeface="微软雅黑" panose="020B0503020204020204" pitchFamily="34" charset="-122"/>
                <a:ea typeface="微软雅黑" panose="020B0503020204020204" pitchFamily="34" charset="-122"/>
              </a:rPr>
              <a:t>-</a:t>
            </a:r>
            <a:r>
              <a:rPr lang="zh-CN" altLang="en-US" sz="2800" dirty="0" smtClean="0">
                <a:solidFill>
                  <a:schemeClr val="tx2"/>
                </a:solidFill>
                <a:latin typeface="微软雅黑" panose="020B0503020204020204" pitchFamily="34" charset="-122"/>
                <a:ea typeface="微软雅黑" panose="020B0503020204020204" pitchFamily="34" charset="-122"/>
              </a:rPr>
              <a:t>考核方式</a:t>
            </a:r>
            <a:endParaRPr lang="zh-CN" altLang="en-US" sz="2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9541830"/>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3648" y="1580599"/>
            <a:ext cx="7416824" cy="1200329"/>
          </a:xfrm>
          <a:prstGeom prst="rect">
            <a:avLst/>
          </a:prstGeom>
          <a:noFill/>
          <a:ln w="25400">
            <a:solidFill>
              <a:srgbClr val="D5EC46"/>
            </a:solidFill>
          </a:ln>
        </p:spPr>
        <p:txBody>
          <a:bodyPr wrap="square">
            <a:spAutoFit/>
          </a:bodyPr>
          <a:lstStyle/>
          <a:p>
            <a:pPr>
              <a:lnSpc>
                <a:spcPct val="150000"/>
              </a:lnSpc>
              <a:defRPr/>
            </a:pPr>
            <a:r>
              <a:rPr lang="zh-CN" altLang="en-US" sz="1600" dirty="0">
                <a:latin typeface="微软雅黑" panose="020B0503020204020204" pitchFamily="34" charset="-122"/>
                <a:ea typeface="微软雅黑" panose="020B0503020204020204" pitchFamily="34" charset="-122"/>
              </a:rPr>
              <a:t>    依据评分标准及被考核人在考核周期内的工作表现，直接上级给出的绩效考核结果对应于以下</a:t>
            </a:r>
            <a:r>
              <a:rPr lang="en-US" altLang="zh-CN" sz="1600" dirty="0">
                <a:solidFill>
                  <a:srgbClr val="FF0000"/>
                </a:solidFill>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个等级，该结果应用于季度奖金、</a:t>
            </a:r>
            <a:r>
              <a:rPr lang="zh-CN" altLang="zh-CN" sz="1600" dirty="0">
                <a:latin typeface="微软雅黑" panose="020B0503020204020204" pitchFamily="34" charset="-122"/>
                <a:ea typeface="微软雅黑" panose="020B0503020204020204" pitchFamily="34" charset="-122"/>
              </a:rPr>
              <a:t>年终奖金</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薪酬调整</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人员培养</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岗位变动</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员工解职</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绩效改进</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流程及指标优化</a:t>
            </a:r>
            <a:r>
              <a:rPr lang="zh-CN" altLang="en-US" sz="1600" dirty="0">
                <a:latin typeface="微软雅黑" panose="020B0503020204020204" pitchFamily="34" charset="-122"/>
                <a:ea typeface="微软雅黑" panose="020B0503020204020204" pitchFamily="34" charset="-122"/>
              </a:rPr>
              <a:t>等</a:t>
            </a:r>
            <a:r>
              <a:rPr lang="en-US" altLang="zh-CN" sz="1600" dirty="0">
                <a:solidFill>
                  <a:srgbClr val="FF0000"/>
                </a:solidFill>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个方面：</a:t>
            </a:r>
          </a:p>
        </p:txBody>
      </p:sp>
      <p:graphicFrame>
        <p:nvGraphicFramePr>
          <p:cNvPr id="2" name="表格 1"/>
          <p:cNvGraphicFramePr>
            <a:graphicFrameLocks noGrp="1"/>
          </p:cNvGraphicFramePr>
          <p:nvPr>
            <p:extLst>
              <p:ext uri="{D42A27DB-BD31-4B8C-83A1-F6EECF244321}">
                <p14:modId xmlns:p14="http://schemas.microsoft.com/office/powerpoint/2010/main" val="352736341"/>
              </p:ext>
            </p:extLst>
          </p:nvPr>
        </p:nvGraphicFramePr>
        <p:xfrm>
          <a:off x="1403647" y="2780929"/>
          <a:ext cx="7416825" cy="3669513"/>
        </p:xfrm>
        <a:graphic>
          <a:graphicData uri="http://schemas.openxmlformats.org/drawingml/2006/table">
            <a:tbl>
              <a:tblPr>
                <a:tableStyleId>{8799B23B-EC83-4686-B30A-512413B5E67A}</a:tableStyleId>
              </a:tblPr>
              <a:tblGrid>
                <a:gridCol w="989649"/>
                <a:gridCol w="959814"/>
                <a:gridCol w="1081664"/>
                <a:gridCol w="4385698"/>
              </a:tblGrid>
              <a:tr h="4924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u="none" strike="noStrike" cap="none" normalizeH="0" baseline="0" dirty="0" smtClean="0">
                          <a:ln>
                            <a:noFill/>
                          </a:ln>
                          <a:effectLst/>
                          <a:latin typeface="微软雅黑" panose="020B0503020204020204" pitchFamily="34" charset="-122"/>
                          <a:ea typeface="微软雅黑" panose="020B0503020204020204" pitchFamily="34" charset="-122"/>
                        </a:rPr>
                        <a:t>等级定义</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u="none" strike="noStrike" cap="none" normalizeH="0" baseline="0" dirty="0" smtClean="0">
                          <a:ln>
                            <a:noFill/>
                          </a:ln>
                          <a:effectLst/>
                          <a:latin typeface="微软雅黑" panose="020B0503020204020204" pitchFamily="34" charset="-122"/>
                          <a:ea typeface="微软雅黑" panose="020B0503020204020204" pitchFamily="34" charset="-122"/>
                        </a:rPr>
                        <a:t>评价等级</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u="none" strike="noStrike" cap="none" normalizeH="0" baseline="0" dirty="0" smtClean="0">
                          <a:ln>
                            <a:noFill/>
                          </a:ln>
                          <a:effectLst/>
                          <a:latin typeface="微软雅黑" panose="020B0503020204020204" pitchFamily="34" charset="-122"/>
                          <a:ea typeface="微软雅黑" panose="020B0503020204020204" pitchFamily="34" charset="-122"/>
                        </a:rPr>
                        <a:t>评分范围</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u="none" strike="noStrike" cap="none" normalizeH="0" baseline="0" dirty="0" smtClean="0">
                          <a:ln>
                            <a:noFill/>
                          </a:ln>
                          <a:effectLst/>
                          <a:latin typeface="微软雅黑" panose="020B0503020204020204" pitchFamily="34" charset="-122"/>
                          <a:ea typeface="微软雅黑" panose="020B0503020204020204" pitchFamily="34" charset="-122"/>
                        </a:rPr>
                        <a:t>说明</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r>
              <a:tr h="529503">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S </a:t>
                      </a:r>
                      <a:r>
                        <a:rPr kumimoji="0" lang="zh-CN" altLang="en-US"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杰出</a:t>
                      </a:r>
                      <a:endPar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S</a:t>
                      </a:r>
                      <a:endParaRPr kumimoji="0" lang="zh-CN"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95</a:t>
                      </a:r>
                      <a:r>
                        <a:rPr kumimoji="0" lang="zh-CN"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K</a:t>
                      </a:r>
                      <a:endParaRPr kumimoji="0" lang="zh-CN" altLang="zh-CN" sz="1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实际绩效显著超过预期目标，在工作的各个方面都取得非常突出的成绩，工作中有较多创新性成果</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r>
              <a:tr h="529503">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 </a:t>
                      </a:r>
                      <a:r>
                        <a:rPr kumimoji="0" lang="zh-CN" altLang="en-US"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优秀</a:t>
                      </a:r>
                      <a:endPar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A</a:t>
                      </a:r>
                      <a:endParaRPr kumimoji="0" lang="zh-CN"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90</a:t>
                      </a:r>
                      <a:r>
                        <a:rPr kumimoji="0" lang="zh-CN"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K</a:t>
                      </a:r>
                      <a:r>
                        <a:rPr kumimoji="0" lang="zh-CN" altLang="en-US"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95</a:t>
                      </a:r>
                      <a:endParaRPr kumimoji="0" lang="zh-CN" altLang="zh-CN" sz="1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实际绩效超过预期目标，在工作的主要方面取得优秀的成绩</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r>
              <a:tr h="529503">
                <a:tc>
                  <a:txBody>
                    <a:bodyPr/>
                    <a:lstStyle/>
                    <a:p>
                      <a:pPr marL="0" marR="0" lvl="0" indent="0" algn="ctr" defTabSz="914400" rtl="0" eaLnBrk="1" fontAlgn="base" latinLnBrk="0" hangingPunct="1">
                        <a:lnSpc>
                          <a:spcPts val="1800"/>
                        </a:lnSpc>
                        <a:spcBef>
                          <a:spcPct val="0"/>
                        </a:spcBef>
                        <a:spcAft>
                          <a:spcPct val="0"/>
                        </a:spcAft>
                        <a:buClrTx/>
                        <a:buSzTx/>
                        <a:buFont typeface="+mj-lt"/>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 </a:t>
                      </a:r>
                      <a:r>
                        <a:rPr kumimoji="0" lang="zh-CN" altLang="en-US"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良好</a:t>
                      </a:r>
                      <a:endPar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A-</a:t>
                      </a:r>
                      <a:endParaRPr kumimoji="0" lang="zh-CN"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85</a:t>
                      </a:r>
                      <a:r>
                        <a:rPr kumimoji="0" lang="zh-CN"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K</a:t>
                      </a:r>
                      <a:r>
                        <a:rPr kumimoji="0" lang="zh-CN" altLang="en-US"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90</a:t>
                      </a:r>
                      <a:endParaRPr kumimoji="0" lang="zh-CN" altLang="zh-CN" sz="1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实际绩效完全达到预期目标，且在一些工作方面超过预期目标并取得较好的成绩</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r>
              <a:tr h="529503">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B </a:t>
                      </a:r>
                      <a:r>
                        <a:rPr kumimoji="0" lang="zh-CN" altLang="en-US"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正常</a:t>
                      </a:r>
                      <a:endPar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B</a:t>
                      </a:r>
                      <a:endParaRPr kumimoji="0" lang="zh-CN"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80</a:t>
                      </a:r>
                      <a:r>
                        <a:rPr kumimoji="0" lang="zh-CN"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K</a:t>
                      </a:r>
                      <a:r>
                        <a:rPr kumimoji="0" lang="zh-CN" altLang="en-US"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85</a:t>
                      </a:r>
                      <a:endParaRPr kumimoji="0" lang="zh-CN" altLang="zh-CN" sz="1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实际绩效达到预期目标，工作结果达到正常的绩效要求</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r>
              <a:tr h="529503">
                <a:tc>
                  <a:txBody>
                    <a:bodyPr/>
                    <a:lstStyle/>
                    <a:p>
                      <a:pPr marL="0" marR="0" lvl="0" indent="0" algn="ctr" defTabSz="914400" rtl="0" eaLnBrk="1" fontAlgn="base" latinLnBrk="0" hangingPunct="1">
                        <a:lnSpc>
                          <a:spcPts val="1800"/>
                        </a:lnSpc>
                        <a:spcBef>
                          <a:spcPct val="0"/>
                        </a:spcBef>
                        <a:spcAft>
                          <a:spcPct val="0"/>
                        </a:spcAft>
                        <a:buClrTx/>
                        <a:buSzTx/>
                        <a:buFont typeface="+mj-lt"/>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B- </a:t>
                      </a:r>
                      <a:r>
                        <a:rPr kumimoji="0" lang="zh-CN" altLang="en-US"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待改进</a:t>
                      </a:r>
                      <a:endPar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B-</a:t>
                      </a:r>
                      <a:endParaRPr kumimoji="0" lang="zh-CN"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75</a:t>
                      </a:r>
                      <a:r>
                        <a:rPr kumimoji="0" lang="zh-CN"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K</a:t>
                      </a:r>
                      <a:r>
                        <a:rPr kumimoji="0" lang="zh-CN" altLang="en-US"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80</a:t>
                      </a:r>
                      <a:endParaRPr kumimoji="0" lang="zh-CN" altLang="zh-CN" sz="1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实际绩效基本达到预期目标，但在一些方面还需改进提高</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r>
              <a:tr h="529503">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C </a:t>
                      </a:r>
                      <a:r>
                        <a:rPr kumimoji="0" lang="zh-CN" altLang="en-US"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不合格</a:t>
                      </a:r>
                      <a:endPar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smtClean="0">
                          <a:ln>
                            <a:noFill/>
                          </a:ln>
                          <a:effectLst/>
                          <a:latin typeface="微软雅黑" panose="020B0503020204020204" pitchFamily="34" charset="-122"/>
                          <a:ea typeface="微软雅黑" panose="020B0503020204020204" pitchFamily="34" charset="-122"/>
                        </a:rPr>
                        <a:t>C</a:t>
                      </a:r>
                      <a:endParaRPr kumimoji="0" lang="zh-CN"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K</a:t>
                      </a:r>
                      <a:r>
                        <a:rPr kumimoji="0" lang="zh-CN" altLang="en-US"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en-US" altLang="zh-CN" sz="140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75</a:t>
                      </a:r>
                      <a:endParaRPr kumimoji="0" lang="zh-CN" altLang="zh-CN" sz="1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c>
                  <a:txBody>
                    <a:body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实际绩效与预期目标存在较大差距，亟待改进提高，才能达到正常的绩效要求</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78" marR="68578" marT="0" marB="0" anchor="ctr" horzOverflow="overflow"/>
                </a:tc>
              </a:tr>
            </a:tbl>
          </a:graphicData>
        </a:graphic>
      </p:graphicFrame>
      <p:pic>
        <p:nvPicPr>
          <p:cNvPr id="6" name="图片 5"/>
          <p:cNvPicPr>
            <a:picLocks noChangeAspect="1"/>
          </p:cNvPicPr>
          <p:nvPr/>
        </p:nvPicPr>
        <p:blipFill>
          <a:blip r:embed="rId3"/>
          <a:stretch>
            <a:fillRect/>
          </a:stretch>
        </p:blipFill>
        <p:spPr>
          <a:xfrm>
            <a:off x="179512" y="155789"/>
            <a:ext cx="1080120" cy="1041259"/>
          </a:xfrm>
          <a:prstGeom prst="rect">
            <a:avLst/>
          </a:prstGeom>
        </p:spPr>
      </p:pic>
      <p:sp>
        <p:nvSpPr>
          <p:cNvPr id="7" name="文本框 6"/>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绩效管理制度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5473" y="1556793"/>
            <a:ext cx="830997" cy="4893646"/>
          </a:xfrm>
          <a:prstGeom prst="rect">
            <a:avLst/>
          </a:prstGeom>
          <a:solidFill>
            <a:srgbClr val="D5EC46"/>
          </a:solidFill>
          <a:ln>
            <a:solidFill>
              <a:srgbClr val="D5EC46"/>
            </a:solidFill>
          </a:ln>
        </p:spPr>
        <p:style>
          <a:lnRef idx="1">
            <a:schemeClr val="accent5"/>
          </a:lnRef>
          <a:fillRef idx="3">
            <a:schemeClr val="accent5"/>
          </a:fillRef>
          <a:effectRef idx="2">
            <a:schemeClr val="accent5"/>
          </a:effectRef>
          <a:fontRef idx="minor">
            <a:schemeClr val="lt1"/>
          </a:fontRef>
        </p:style>
        <p:txBody>
          <a:bodyPr vert="eaVert" wrap="none" rtlCol="0" anchor="ctr">
            <a:noAutofit/>
          </a:bodyPr>
          <a:lstStyle/>
          <a:p>
            <a:pPr>
              <a:lnSpc>
                <a:spcPct val="150000"/>
              </a:lnSpc>
            </a:pPr>
            <a:r>
              <a:rPr lang="zh-CN" altLang="en-US" sz="2800" dirty="0" smtClean="0">
                <a:solidFill>
                  <a:schemeClr val="tx2"/>
                </a:solidFill>
                <a:latin typeface="微软雅黑" panose="020B0503020204020204" pitchFamily="34" charset="-122"/>
                <a:ea typeface="微软雅黑" panose="020B0503020204020204" pitchFamily="34" charset="-122"/>
              </a:rPr>
              <a:t>绩效考核方案</a:t>
            </a:r>
            <a:r>
              <a:rPr lang="en-US" altLang="zh-CN" sz="2800" dirty="0" smtClean="0">
                <a:solidFill>
                  <a:schemeClr val="tx2"/>
                </a:solidFill>
                <a:latin typeface="微软雅黑" panose="020B0503020204020204" pitchFamily="34" charset="-122"/>
                <a:ea typeface="微软雅黑" panose="020B0503020204020204" pitchFamily="34" charset="-122"/>
              </a:rPr>
              <a:t>-</a:t>
            </a:r>
            <a:r>
              <a:rPr lang="zh-CN" altLang="en-US" sz="2800" dirty="0" smtClean="0">
                <a:solidFill>
                  <a:schemeClr val="tx2"/>
                </a:solidFill>
                <a:latin typeface="微软雅黑" panose="020B0503020204020204" pitchFamily="34" charset="-122"/>
                <a:ea typeface="微软雅黑" panose="020B0503020204020204" pitchFamily="34" charset="-122"/>
              </a:rPr>
              <a:t>结果及应用</a:t>
            </a:r>
            <a:endParaRPr lang="zh-CN" altLang="en-US" sz="2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656797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7"/>
          <p:cNvGrpSpPr>
            <a:grpSpLocks/>
          </p:cNvGrpSpPr>
          <p:nvPr/>
        </p:nvGrpSpPr>
        <p:grpSpPr bwMode="auto">
          <a:xfrm>
            <a:off x="836512" y="4475323"/>
            <a:ext cx="2557743" cy="1494796"/>
            <a:chOff x="1082" y="2355"/>
            <a:chExt cx="3406" cy="1993"/>
          </a:xfrm>
        </p:grpSpPr>
        <p:sp>
          <p:nvSpPr>
            <p:cNvPr id="55" name="Freeform 8"/>
            <p:cNvSpPr>
              <a:spLocks/>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60000 65536"/>
                <a:gd name="T11" fmla="*/ 0 60000 65536"/>
                <a:gd name="T12" fmla="*/ 0 60000 65536"/>
                <a:gd name="T13" fmla="*/ 0 60000 65536"/>
                <a:gd name="T14" fmla="*/ 0 60000 65536"/>
                <a:gd name="T15" fmla="*/ 0 w 1323"/>
                <a:gd name="T16" fmla="*/ 0 h 1322"/>
                <a:gd name="T17" fmla="*/ 1323 w 1323"/>
                <a:gd name="T18" fmla="*/ 1322 h 1322"/>
              </a:gdLst>
              <a:ahLst/>
              <a:cxnLst>
                <a:cxn ang="T10">
                  <a:pos x="T0" y="T1"/>
                </a:cxn>
                <a:cxn ang="T11">
                  <a:pos x="T2" y="T3"/>
                </a:cxn>
                <a:cxn ang="T12">
                  <a:pos x="T4" y="T5"/>
                </a:cxn>
                <a:cxn ang="T13">
                  <a:pos x="T6" y="T7"/>
                </a:cxn>
                <a:cxn ang="T14">
                  <a:pos x="T8" y="T9"/>
                </a:cxn>
              </a:cxnLst>
              <a:rect l="T15" t="T16" r="T17" b="T18"/>
              <a:pathLst>
                <a:path w="1323" h="1322">
                  <a:moveTo>
                    <a:pt x="51" y="367"/>
                  </a:moveTo>
                  <a:lnTo>
                    <a:pt x="1323" y="1322"/>
                  </a:lnTo>
                  <a:lnTo>
                    <a:pt x="1323" y="974"/>
                  </a:lnTo>
                  <a:lnTo>
                    <a:pt x="0" y="0"/>
                  </a:lnTo>
                  <a:lnTo>
                    <a:pt x="51" y="367"/>
                  </a:lnTo>
                  <a:close/>
                </a:path>
              </a:pathLst>
            </a:custGeom>
            <a:solidFill>
              <a:srgbClr val="808080"/>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sp>
          <p:nvSpPr>
            <p:cNvPr id="56" name="Freeform 9"/>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 name="T15" fmla="*/ 0 w 2083"/>
                <a:gd name="T16" fmla="*/ 0 h 1418"/>
                <a:gd name="T17" fmla="*/ 2083 w 2083"/>
                <a:gd name="T18" fmla="*/ 1418 h 1418"/>
              </a:gdLst>
              <a:ahLst/>
              <a:cxnLst>
                <a:cxn ang="T10">
                  <a:pos x="T0" y="T1"/>
                </a:cxn>
                <a:cxn ang="T11">
                  <a:pos x="T2" y="T3"/>
                </a:cxn>
                <a:cxn ang="T12">
                  <a:pos x="T4" y="T5"/>
                </a:cxn>
                <a:cxn ang="T13">
                  <a:pos x="T6" y="T7"/>
                </a:cxn>
                <a:cxn ang="T14">
                  <a:pos x="T8" y="T9"/>
                </a:cxn>
              </a:cxnLst>
              <a:rect l="T15" t="T16" r="T17" b="T18"/>
              <a:pathLst>
                <a:path w="2083" h="1418">
                  <a:moveTo>
                    <a:pt x="0" y="1070"/>
                  </a:moveTo>
                  <a:lnTo>
                    <a:pt x="2083" y="0"/>
                  </a:lnTo>
                  <a:lnTo>
                    <a:pt x="2045" y="355"/>
                  </a:lnTo>
                  <a:lnTo>
                    <a:pt x="7" y="1418"/>
                  </a:lnTo>
                  <a:lnTo>
                    <a:pt x="0" y="1070"/>
                  </a:lnTo>
                  <a:close/>
                </a:path>
              </a:pathLst>
            </a:custGeom>
            <a:solidFill>
              <a:srgbClr val="E15D7C"/>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sp>
          <p:nvSpPr>
            <p:cNvPr id="57" name="Freeform 10"/>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 name="T15" fmla="*/ 0 w 3406"/>
                <a:gd name="T16" fmla="*/ 0 h 1639"/>
                <a:gd name="T17" fmla="*/ 3406 w 3406"/>
                <a:gd name="T18" fmla="*/ 1639 h 1639"/>
              </a:gdLst>
              <a:ahLst/>
              <a:cxnLst>
                <a:cxn ang="T10">
                  <a:pos x="T0" y="T1"/>
                </a:cxn>
                <a:cxn ang="T11">
                  <a:pos x="T2" y="T3"/>
                </a:cxn>
                <a:cxn ang="T12">
                  <a:pos x="T4" y="T5"/>
                </a:cxn>
                <a:cxn ang="T13">
                  <a:pos x="T6" y="T7"/>
                </a:cxn>
                <a:cxn ang="T14">
                  <a:pos x="T8" y="T9"/>
                </a:cxn>
              </a:cxnLst>
              <a:rect l="T15" t="T16" r="T17" b="T18"/>
              <a:pathLst>
                <a:path w="3406" h="1639">
                  <a:moveTo>
                    <a:pt x="1323" y="1639"/>
                  </a:moveTo>
                  <a:lnTo>
                    <a:pt x="0" y="671"/>
                  </a:lnTo>
                  <a:lnTo>
                    <a:pt x="1969" y="0"/>
                  </a:lnTo>
                  <a:lnTo>
                    <a:pt x="3406" y="569"/>
                  </a:lnTo>
                  <a:lnTo>
                    <a:pt x="1323" y="1639"/>
                  </a:lnTo>
                  <a:close/>
                </a:path>
              </a:pathLst>
            </a:custGeom>
            <a:solidFill>
              <a:srgbClr val="969696"/>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grpSp>
      <p:grpSp>
        <p:nvGrpSpPr>
          <p:cNvPr id="43" name="Group 11"/>
          <p:cNvGrpSpPr>
            <a:grpSpLocks/>
          </p:cNvGrpSpPr>
          <p:nvPr/>
        </p:nvGrpSpPr>
        <p:grpSpPr bwMode="auto">
          <a:xfrm>
            <a:off x="781693" y="4110061"/>
            <a:ext cx="2649359" cy="1494796"/>
            <a:chOff x="1082" y="2355"/>
            <a:chExt cx="3406" cy="1993"/>
          </a:xfrm>
        </p:grpSpPr>
        <p:sp>
          <p:nvSpPr>
            <p:cNvPr id="52" name="Freeform 12"/>
            <p:cNvSpPr>
              <a:spLocks/>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60000 65536"/>
                <a:gd name="T11" fmla="*/ 0 60000 65536"/>
                <a:gd name="T12" fmla="*/ 0 60000 65536"/>
                <a:gd name="T13" fmla="*/ 0 60000 65536"/>
                <a:gd name="T14" fmla="*/ 0 60000 65536"/>
                <a:gd name="T15" fmla="*/ 0 w 1323"/>
                <a:gd name="T16" fmla="*/ 0 h 1322"/>
                <a:gd name="T17" fmla="*/ 1323 w 1323"/>
                <a:gd name="T18" fmla="*/ 1322 h 1322"/>
              </a:gdLst>
              <a:ahLst/>
              <a:cxnLst>
                <a:cxn ang="T10">
                  <a:pos x="T0" y="T1"/>
                </a:cxn>
                <a:cxn ang="T11">
                  <a:pos x="T2" y="T3"/>
                </a:cxn>
                <a:cxn ang="T12">
                  <a:pos x="T4" y="T5"/>
                </a:cxn>
                <a:cxn ang="T13">
                  <a:pos x="T6" y="T7"/>
                </a:cxn>
                <a:cxn ang="T14">
                  <a:pos x="T8" y="T9"/>
                </a:cxn>
              </a:cxnLst>
              <a:rect l="T15" t="T16" r="T17" b="T18"/>
              <a:pathLst>
                <a:path w="1323" h="1322">
                  <a:moveTo>
                    <a:pt x="51" y="367"/>
                  </a:moveTo>
                  <a:lnTo>
                    <a:pt x="1323" y="1322"/>
                  </a:lnTo>
                  <a:lnTo>
                    <a:pt x="1323" y="974"/>
                  </a:lnTo>
                  <a:lnTo>
                    <a:pt x="0" y="0"/>
                  </a:lnTo>
                  <a:lnTo>
                    <a:pt x="51" y="367"/>
                  </a:lnTo>
                  <a:close/>
                </a:path>
              </a:pathLst>
            </a:custGeom>
            <a:solidFill>
              <a:srgbClr val="B2B2B2"/>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sp>
          <p:nvSpPr>
            <p:cNvPr id="53" name="Freeform 13"/>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 name="T15" fmla="*/ 0 w 2083"/>
                <a:gd name="T16" fmla="*/ 0 h 1418"/>
                <a:gd name="T17" fmla="*/ 2083 w 2083"/>
                <a:gd name="T18" fmla="*/ 1418 h 1418"/>
              </a:gdLst>
              <a:ahLst/>
              <a:cxnLst>
                <a:cxn ang="T10">
                  <a:pos x="T0" y="T1"/>
                </a:cxn>
                <a:cxn ang="T11">
                  <a:pos x="T2" y="T3"/>
                </a:cxn>
                <a:cxn ang="T12">
                  <a:pos x="T4" y="T5"/>
                </a:cxn>
                <a:cxn ang="T13">
                  <a:pos x="T6" y="T7"/>
                </a:cxn>
                <a:cxn ang="T14">
                  <a:pos x="T8" y="T9"/>
                </a:cxn>
              </a:cxnLst>
              <a:rect l="T15" t="T16" r="T17" b="T18"/>
              <a:pathLst>
                <a:path w="2083" h="1418">
                  <a:moveTo>
                    <a:pt x="0" y="1070"/>
                  </a:moveTo>
                  <a:lnTo>
                    <a:pt x="2083" y="0"/>
                  </a:lnTo>
                  <a:lnTo>
                    <a:pt x="2045" y="355"/>
                  </a:lnTo>
                  <a:lnTo>
                    <a:pt x="7" y="1418"/>
                  </a:lnTo>
                  <a:lnTo>
                    <a:pt x="0" y="1070"/>
                  </a:lnTo>
                  <a:close/>
                </a:path>
              </a:pathLst>
            </a:custGeom>
            <a:solidFill>
              <a:srgbClr val="80CB35"/>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sp>
          <p:nvSpPr>
            <p:cNvPr id="54" name="Freeform 14"/>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 name="T15" fmla="*/ 0 w 3406"/>
                <a:gd name="T16" fmla="*/ 0 h 1639"/>
                <a:gd name="T17" fmla="*/ 3406 w 3406"/>
                <a:gd name="T18" fmla="*/ 1639 h 1639"/>
              </a:gdLst>
              <a:ahLst/>
              <a:cxnLst>
                <a:cxn ang="T10">
                  <a:pos x="T0" y="T1"/>
                </a:cxn>
                <a:cxn ang="T11">
                  <a:pos x="T2" y="T3"/>
                </a:cxn>
                <a:cxn ang="T12">
                  <a:pos x="T4" y="T5"/>
                </a:cxn>
                <a:cxn ang="T13">
                  <a:pos x="T6" y="T7"/>
                </a:cxn>
                <a:cxn ang="T14">
                  <a:pos x="T8" y="T9"/>
                </a:cxn>
              </a:cxnLst>
              <a:rect l="T15" t="T16" r="T17" b="T18"/>
              <a:pathLst>
                <a:path w="3406" h="1639">
                  <a:moveTo>
                    <a:pt x="1323" y="1639"/>
                  </a:moveTo>
                  <a:lnTo>
                    <a:pt x="0" y="671"/>
                  </a:lnTo>
                  <a:lnTo>
                    <a:pt x="1969" y="0"/>
                  </a:lnTo>
                  <a:lnTo>
                    <a:pt x="3406" y="569"/>
                  </a:lnTo>
                  <a:lnTo>
                    <a:pt x="1323" y="1639"/>
                  </a:lnTo>
                  <a:close/>
                </a:path>
              </a:pathLst>
            </a:custGeom>
            <a:solidFill>
              <a:srgbClr val="B4B4B4"/>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grpSp>
      <p:grpSp>
        <p:nvGrpSpPr>
          <p:cNvPr id="44" name="Group 15"/>
          <p:cNvGrpSpPr>
            <a:grpSpLocks/>
          </p:cNvGrpSpPr>
          <p:nvPr/>
        </p:nvGrpSpPr>
        <p:grpSpPr bwMode="auto">
          <a:xfrm>
            <a:off x="726123" y="3732050"/>
            <a:ext cx="2743228" cy="1494796"/>
            <a:chOff x="1082" y="2355"/>
            <a:chExt cx="3406" cy="1993"/>
          </a:xfrm>
        </p:grpSpPr>
        <p:sp>
          <p:nvSpPr>
            <p:cNvPr id="49" name="Freeform 16"/>
            <p:cNvSpPr>
              <a:spLocks/>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60000 65536"/>
                <a:gd name="T11" fmla="*/ 0 60000 65536"/>
                <a:gd name="T12" fmla="*/ 0 60000 65536"/>
                <a:gd name="T13" fmla="*/ 0 60000 65536"/>
                <a:gd name="T14" fmla="*/ 0 60000 65536"/>
                <a:gd name="T15" fmla="*/ 0 w 1323"/>
                <a:gd name="T16" fmla="*/ 0 h 1322"/>
                <a:gd name="T17" fmla="*/ 1323 w 1323"/>
                <a:gd name="T18" fmla="*/ 1322 h 1322"/>
              </a:gdLst>
              <a:ahLst/>
              <a:cxnLst>
                <a:cxn ang="T10">
                  <a:pos x="T0" y="T1"/>
                </a:cxn>
                <a:cxn ang="T11">
                  <a:pos x="T2" y="T3"/>
                </a:cxn>
                <a:cxn ang="T12">
                  <a:pos x="T4" y="T5"/>
                </a:cxn>
                <a:cxn ang="T13">
                  <a:pos x="T6" y="T7"/>
                </a:cxn>
                <a:cxn ang="T14">
                  <a:pos x="T8" y="T9"/>
                </a:cxn>
              </a:cxnLst>
              <a:rect l="T15" t="T16" r="T17" b="T18"/>
              <a:pathLst>
                <a:path w="1323" h="1322">
                  <a:moveTo>
                    <a:pt x="51" y="367"/>
                  </a:moveTo>
                  <a:lnTo>
                    <a:pt x="1323" y="1322"/>
                  </a:lnTo>
                  <a:lnTo>
                    <a:pt x="1323" y="974"/>
                  </a:lnTo>
                  <a:lnTo>
                    <a:pt x="0" y="0"/>
                  </a:lnTo>
                  <a:lnTo>
                    <a:pt x="51" y="367"/>
                  </a:lnTo>
                  <a:close/>
                </a:path>
              </a:pathLst>
            </a:custGeom>
            <a:solidFill>
              <a:srgbClr val="C0C0C0"/>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sp>
          <p:nvSpPr>
            <p:cNvPr id="50" name="Freeform 17"/>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 name="T15" fmla="*/ 0 w 2083"/>
                <a:gd name="T16" fmla="*/ 0 h 1418"/>
                <a:gd name="T17" fmla="*/ 2083 w 2083"/>
                <a:gd name="T18" fmla="*/ 1418 h 1418"/>
              </a:gdLst>
              <a:ahLst/>
              <a:cxnLst>
                <a:cxn ang="T10">
                  <a:pos x="T0" y="T1"/>
                </a:cxn>
                <a:cxn ang="T11">
                  <a:pos x="T2" y="T3"/>
                </a:cxn>
                <a:cxn ang="T12">
                  <a:pos x="T4" y="T5"/>
                </a:cxn>
                <a:cxn ang="T13">
                  <a:pos x="T6" y="T7"/>
                </a:cxn>
                <a:cxn ang="T14">
                  <a:pos x="T8" y="T9"/>
                </a:cxn>
              </a:cxnLst>
              <a:rect l="T15" t="T16" r="T17" b="T18"/>
              <a:pathLst>
                <a:path w="2083" h="1418">
                  <a:moveTo>
                    <a:pt x="0" y="1070"/>
                  </a:moveTo>
                  <a:lnTo>
                    <a:pt x="2083" y="0"/>
                  </a:lnTo>
                  <a:lnTo>
                    <a:pt x="2045" y="355"/>
                  </a:lnTo>
                  <a:lnTo>
                    <a:pt x="7" y="1418"/>
                  </a:lnTo>
                  <a:lnTo>
                    <a:pt x="0" y="1070"/>
                  </a:lnTo>
                  <a:close/>
                </a:path>
              </a:pathLst>
            </a:custGeom>
            <a:solidFill>
              <a:srgbClr val="DB9153"/>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sp>
          <p:nvSpPr>
            <p:cNvPr id="51" name="Freeform 18"/>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 name="T15" fmla="*/ 0 w 3406"/>
                <a:gd name="T16" fmla="*/ 0 h 1639"/>
                <a:gd name="T17" fmla="*/ 3406 w 3406"/>
                <a:gd name="T18" fmla="*/ 1639 h 1639"/>
              </a:gdLst>
              <a:ahLst/>
              <a:cxnLst>
                <a:cxn ang="T10">
                  <a:pos x="T0" y="T1"/>
                </a:cxn>
                <a:cxn ang="T11">
                  <a:pos x="T2" y="T3"/>
                </a:cxn>
                <a:cxn ang="T12">
                  <a:pos x="T4" y="T5"/>
                </a:cxn>
                <a:cxn ang="T13">
                  <a:pos x="T6" y="T7"/>
                </a:cxn>
                <a:cxn ang="T14">
                  <a:pos x="T8" y="T9"/>
                </a:cxn>
              </a:cxnLst>
              <a:rect l="T15" t="T16" r="T17" b="T18"/>
              <a:pathLst>
                <a:path w="3406" h="1639">
                  <a:moveTo>
                    <a:pt x="1323" y="1639"/>
                  </a:moveTo>
                  <a:lnTo>
                    <a:pt x="0" y="671"/>
                  </a:lnTo>
                  <a:lnTo>
                    <a:pt x="1969" y="0"/>
                  </a:lnTo>
                  <a:lnTo>
                    <a:pt x="3406" y="569"/>
                  </a:lnTo>
                  <a:lnTo>
                    <a:pt x="1323" y="1639"/>
                  </a:lnTo>
                  <a:close/>
                </a:path>
              </a:pathLst>
            </a:custGeom>
            <a:solidFill>
              <a:srgbClr val="DDDDDD"/>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grpSp>
      <p:grpSp>
        <p:nvGrpSpPr>
          <p:cNvPr id="45" name="Group 19"/>
          <p:cNvGrpSpPr>
            <a:grpSpLocks/>
          </p:cNvGrpSpPr>
          <p:nvPr/>
        </p:nvGrpSpPr>
        <p:grpSpPr bwMode="auto">
          <a:xfrm>
            <a:off x="671303" y="3352538"/>
            <a:ext cx="2838599" cy="1494796"/>
            <a:chOff x="1082" y="2355"/>
            <a:chExt cx="3406" cy="1993"/>
          </a:xfrm>
        </p:grpSpPr>
        <p:sp>
          <p:nvSpPr>
            <p:cNvPr id="46" name="Freeform 20"/>
            <p:cNvSpPr>
              <a:spLocks/>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60000 65536"/>
                <a:gd name="T11" fmla="*/ 0 60000 65536"/>
                <a:gd name="T12" fmla="*/ 0 60000 65536"/>
                <a:gd name="T13" fmla="*/ 0 60000 65536"/>
                <a:gd name="T14" fmla="*/ 0 60000 65536"/>
                <a:gd name="T15" fmla="*/ 0 w 1323"/>
                <a:gd name="T16" fmla="*/ 0 h 1322"/>
                <a:gd name="T17" fmla="*/ 1323 w 1323"/>
                <a:gd name="T18" fmla="*/ 1322 h 1322"/>
              </a:gdLst>
              <a:ahLst/>
              <a:cxnLst>
                <a:cxn ang="T10">
                  <a:pos x="T0" y="T1"/>
                </a:cxn>
                <a:cxn ang="T11">
                  <a:pos x="T2" y="T3"/>
                </a:cxn>
                <a:cxn ang="T12">
                  <a:pos x="T4" y="T5"/>
                </a:cxn>
                <a:cxn ang="T13">
                  <a:pos x="T6" y="T7"/>
                </a:cxn>
                <a:cxn ang="T14">
                  <a:pos x="T8" y="T9"/>
                </a:cxn>
              </a:cxnLst>
              <a:rect l="T15" t="T16" r="T17" b="T18"/>
              <a:pathLst>
                <a:path w="1323" h="1322">
                  <a:moveTo>
                    <a:pt x="51" y="367"/>
                  </a:moveTo>
                  <a:lnTo>
                    <a:pt x="1323" y="1322"/>
                  </a:lnTo>
                  <a:lnTo>
                    <a:pt x="1323" y="974"/>
                  </a:lnTo>
                  <a:lnTo>
                    <a:pt x="0" y="0"/>
                  </a:lnTo>
                  <a:lnTo>
                    <a:pt x="51" y="367"/>
                  </a:lnTo>
                  <a:close/>
                </a:path>
              </a:pathLst>
            </a:custGeom>
            <a:solidFill>
              <a:srgbClr val="DDDDDD"/>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sp>
          <p:nvSpPr>
            <p:cNvPr id="47" name="Freeform 21"/>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 name="T15" fmla="*/ 0 w 2083"/>
                <a:gd name="T16" fmla="*/ 0 h 1418"/>
                <a:gd name="T17" fmla="*/ 2083 w 2083"/>
                <a:gd name="T18" fmla="*/ 1418 h 1418"/>
              </a:gdLst>
              <a:ahLst/>
              <a:cxnLst>
                <a:cxn ang="T10">
                  <a:pos x="T0" y="T1"/>
                </a:cxn>
                <a:cxn ang="T11">
                  <a:pos x="T2" y="T3"/>
                </a:cxn>
                <a:cxn ang="T12">
                  <a:pos x="T4" y="T5"/>
                </a:cxn>
                <a:cxn ang="T13">
                  <a:pos x="T6" y="T7"/>
                </a:cxn>
                <a:cxn ang="T14">
                  <a:pos x="T8" y="T9"/>
                </a:cxn>
              </a:cxnLst>
              <a:rect l="T15" t="T16" r="T17" b="T18"/>
              <a:pathLst>
                <a:path w="2083" h="1418">
                  <a:moveTo>
                    <a:pt x="0" y="1070"/>
                  </a:moveTo>
                  <a:lnTo>
                    <a:pt x="2083" y="0"/>
                  </a:lnTo>
                  <a:lnTo>
                    <a:pt x="2045" y="355"/>
                  </a:lnTo>
                  <a:lnTo>
                    <a:pt x="7" y="1418"/>
                  </a:lnTo>
                  <a:lnTo>
                    <a:pt x="0" y="1070"/>
                  </a:lnTo>
                  <a:close/>
                </a:path>
              </a:pathLst>
            </a:custGeom>
            <a:solidFill>
              <a:srgbClr val="518CD3"/>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sp>
          <p:nvSpPr>
            <p:cNvPr id="48" name="Freeform 22"/>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 name="T15" fmla="*/ 0 w 3406"/>
                <a:gd name="T16" fmla="*/ 0 h 1639"/>
                <a:gd name="T17" fmla="*/ 3406 w 3406"/>
                <a:gd name="T18" fmla="*/ 1639 h 1639"/>
              </a:gdLst>
              <a:ahLst/>
              <a:cxnLst>
                <a:cxn ang="T10">
                  <a:pos x="T0" y="T1"/>
                </a:cxn>
                <a:cxn ang="T11">
                  <a:pos x="T2" y="T3"/>
                </a:cxn>
                <a:cxn ang="T12">
                  <a:pos x="T4" y="T5"/>
                </a:cxn>
                <a:cxn ang="T13">
                  <a:pos x="T6" y="T7"/>
                </a:cxn>
                <a:cxn ang="T14">
                  <a:pos x="T8" y="T9"/>
                </a:cxn>
              </a:cxnLst>
              <a:rect l="T15" t="T16" r="T17" b="T18"/>
              <a:pathLst>
                <a:path w="3406" h="1639">
                  <a:moveTo>
                    <a:pt x="1323" y="1639"/>
                  </a:moveTo>
                  <a:lnTo>
                    <a:pt x="0" y="671"/>
                  </a:lnTo>
                  <a:lnTo>
                    <a:pt x="1969" y="0"/>
                  </a:lnTo>
                  <a:lnTo>
                    <a:pt x="3406" y="569"/>
                  </a:lnTo>
                  <a:lnTo>
                    <a:pt x="1323" y="1639"/>
                  </a:lnTo>
                  <a:close/>
                </a:path>
              </a:pathLst>
            </a:custGeom>
            <a:gradFill rotWithShape="1">
              <a:gsLst>
                <a:gs pos="0">
                  <a:srgbClr val="D6D6D6"/>
                </a:gs>
                <a:gs pos="100000">
                  <a:srgbClr val="F8F8F8"/>
                </a:gs>
              </a:gsLst>
              <a:lin ang="5400000" scaled="1"/>
            </a:gra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grpSp>
      <p:sp>
        <p:nvSpPr>
          <p:cNvPr id="36" name="AutoShape 24"/>
          <p:cNvSpPr>
            <a:spLocks/>
          </p:cNvSpPr>
          <p:nvPr/>
        </p:nvSpPr>
        <p:spPr bwMode="blackWhite">
          <a:xfrm>
            <a:off x="4140863" y="2928934"/>
            <a:ext cx="4719158" cy="493233"/>
          </a:xfrm>
          <a:prstGeom prst="callout2">
            <a:avLst>
              <a:gd name="adj1" fmla="val 52419"/>
              <a:gd name="adj2" fmla="val -130"/>
              <a:gd name="adj3" fmla="val 73442"/>
              <a:gd name="adj4" fmla="val -9170"/>
              <a:gd name="adj5" fmla="val 204282"/>
              <a:gd name="adj6" fmla="val -16486"/>
            </a:avLst>
          </a:prstGeom>
          <a:noFill/>
          <a:ln w="9525">
            <a:solidFill>
              <a:srgbClr val="000000"/>
            </a:solidFill>
            <a:miter lim="800000"/>
            <a:headEnd type="diamond" w="med" len="me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285750" indent="-285750" eaLnBrk="0" hangingPunct="0">
              <a:lnSpc>
                <a:spcPts val="2300"/>
              </a:lnSpc>
              <a:buFont typeface="Wingdings" pitchFamily="2" charset="2"/>
              <a:buChar char="Ø"/>
            </a:pPr>
            <a:r>
              <a:rPr lang="zh-CN" altLang="en-US" sz="1400" b="1" dirty="0">
                <a:solidFill>
                  <a:srgbClr val="518CD3"/>
                </a:solidFill>
                <a:latin typeface="微软雅黑" panose="020B0503020204020204" pitchFamily="34" charset="-122"/>
                <a:ea typeface="微软雅黑" panose="020B0503020204020204" pitchFamily="34" charset="-122"/>
                <a:cs typeface="Arial" charset="0"/>
              </a:rPr>
              <a:t>掌握绩效考核的</a:t>
            </a:r>
            <a:r>
              <a:rPr lang="en-US" altLang="zh-CN" sz="1400" b="1" dirty="0">
                <a:solidFill>
                  <a:srgbClr val="518CD3"/>
                </a:solidFill>
                <a:latin typeface="微软雅黑" panose="020B0503020204020204" pitchFamily="34" charset="-122"/>
                <a:ea typeface="微软雅黑" panose="020B0503020204020204" pitchFamily="34" charset="-122"/>
                <a:cs typeface="Arial" charset="0"/>
              </a:rPr>
              <a:t>6</a:t>
            </a:r>
            <a:r>
              <a:rPr lang="zh-CN" altLang="en-US" sz="1400" b="1" dirty="0">
                <a:solidFill>
                  <a:srgbClr val="518CD3"/>
                </a:solidFill>
                <a:latin typeface="微软雅黑" panose="020B0503020204020204" pitchFamily="34" charset="-122"/>
                <a:ea typeface="微软雅黑" panose="020B0503020204020204" pitchFamily="34" charset="-122"/>
                <a:cs typeface="Arial" charset="0"/>
              </a:rPr>
              <a:t>个等级、含义、对应分数</a:t>
            </a:r>
            <a:endParaRPr lang="en-US" altLang="zh-CN" sz="1400" b="1" dirty="0">
              <a:solidFill>
                <a:srgbClr val="518CD3"/>
              </a:solidFill>
              <a:latin typeface="微软雅黑" panose="020B0503020204020204" pitchFamily="34" charset="-122"/>
              <a:ea typeface="微软雅黑" panose="020B0503020204020204" pitchFamily="34" charset="-122"/>
              <a:cs typeface="Arial" charset="0"/>
            </a:endParaRPr>
          </a:p>
        </p:txBody>
      </p:sp>
      <p:sp>
        <p:nvSpPr>
          <p:cNvPr id="37" name="AutoShape 25"/>
          <p:cNvSpPr>
            <a:spLocks/>
          </p:cNvSpPr>
          <p:nvPr/>
        </p:nvSpPr>
        <p:spPr bwMode="blackWhite">
          <a:xfrm>
            <a:off x="4144782" y="4357694"/>
            <a:ext cx="4726650" cy="424270"/>
          </a:xfrm>
          <a:prstGeom prst="callout2">
            <a:avLst>
              <a:gd name="adj1" fmla="val 26001"/>
              <a:gd name="adj2" fmla="val 49"/>
              <a:gd name="adj3" fmla="val 26021"/>
              <a:gd name="adj4" fmla="val -9364"/>
              <a:gd name="adj5" fmla="val 96409"/>
              <a:gd name="adj6" fmla="val -19002"/>
            </a:avLst>
          </a:prstGeom>
          <a:noFill/>
          <a:ln w="9525">
            <a:solidFill>
              <a:srgbClr val="000000"/>
            </a:solidFill>
            <a:miter lim="800000"/>
            <a:headEnd type="diamond" w="med" len="me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285750" indent="-285750" eaLnBrk="0" hangingPunct="0">
              <a:lnSpc>
                <a:spcPts val="2300"/>
              </a:lnSpc>
              <a:buFont typeface="Wingdings" pitchFamily="2" charset="2"/>
              <a:buChar char="Ø"/>
            </a:pPr>
            <a:r>
              <a:rPr lang="zh-CN" altLang="en-US" sz="1400" b="1" dirty="0">
                <a:solidFill>
                  <a:srgbClr val="80CB35"/>
                </a:solidFill>
                <a:latin typeface="微软雅黑" panose="020B0503020204020204" pitchFamily="34" charset="-122"/>
                <a:ea typeface="微软雅黑" panose="020B0503020204020204" pitchFamily="34" charset="-122"/>
                <a:cs typeface="Arial" charset="0"/>
              </a:rPr>
              <a:t>了解考勤规定，调休或晚到的方式，考勤违纪规定</a:t>
            </a:r>
            <a:endParaRPr lang="en-US" altLang="zh-CN" sz="1400" b="1" dirty="0">
              <a:solidFill>
                <a:srgbClr val="80CB35"/>
              </a:solidFill>
              <a:latin typeface="微软雅黑" panose="020B0503020204020204" pitchFamily="34" charset="-122"/>
              <a:ea typeface="微软雅黑" panose="020B0503020204020204" pitchFamily="34" charset="-122"/>
              <a:cs typeface="Arial" charset="0"/>
            </a:endParaRPr>
          </a:p>
        </p:txBody>
      </p:sp>
      <p:sp>
        <p:nvSpPr>
          <p:cNvPr id="38" name="AutoShape 26"/>
          <p:cNvSpPr>
            <a:spLocks/>
          </p:cNvSpPr>
          <p:nvPr/>
        </p:nvSpPr>
        <p:spPr bwMode="blackWhite">
          <a:xfrm>
            <a:off x="4139137" y="3643314"/>
            <a:ext cx="4726651" cy="455753"/>
          </a:xfrm>
          <a:prstGeom prst="callout2">
            <a:avLst>
              <a:gd name="adj1" fmla="val 23685"/>
              <a:gd name="adj2" fmla="val -20"/>
              <a:gd name="adj3" fmla="val 24904"/>
              <a:gd name="adj4" fmla="val -8949"/>
              <a:gd name="adj5" fmla="val 152811"/>
              <a:gd name="adj6" fmla="val -18407"/>
            </a:avLst>
          </a:prstGeom>
          <a:noFill/>
          <a:ln w="9525">
            <a:solidFill>
              <a:srgbClr val="000000"/>
            </a:solidFill>
            <a:miter lim="800000"/>
            <a:headEnd type="diamond" w="med" len="me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285750" indent="-285750" eaLnBrk="0" hangingPunct="0">
              <a:lnSpc>
                <a:spcPts val="2300"/>
              </a:lnSpc>
              <a:buFont typeface="Wingdings" pitchFamily="2" charset="2"/>
              <a:buChar char="Ø"/>
            </a:pPr>
            <a:r>
              <a:rPr lang="zh-CN" altLang="en-US" sz="1400" b="1" dirty="0">
                <a:solidFill>
                  <a:srgbClr val="DB9153"/>
                </a:solidFill>
                <a:latin typeface="微软雅黑" panose="020B0503020204020204" pitchFamily="34" charset="-122"/>
                <a:ea typeface="微软雅黑" panose="020B0503020204020204" pitchFamily="34" charset="-122"/>
                <a:cs typeface="Arial" charset="0"/>
              </a:rPr>
              <a:t>了解收入的构成、绩效等级与系数与工资的关系</a:t>
            </a:r>
            <a:endParaRPr lang="en-US" altLang="zh-CN" sz="1400" b="1" dirty="0">
              <a:solidFill>
                <a:srgbClr val="DB9153"/>
              </a:solidFill>
              <a:latin typeface="微软雅黑" panose="020B0503020204020204" pitchFamily="34" charset="-122"/>
              <a:ea typeface="微软雅黑" panose="020B0503020204020204" pitchFamily="34" charset="-122"/>
              <a:cs typeface="Arial" charset="0"/>
            </a:endParaRPr>
          </a:p>
          <a:p>
            <a:pPr marL="285750" indent="-285750" eaLnBrk="0" hangingPunct="0">
              <a:lnSpc>
                <a:spcPts val="2300"/>
              </a:lnSpc>
              <a:buFont typeface="Wingdings" pitchFamily="2" charset="2"/>
              <a:buChar char="Ø"/>
            </a:pPr>
            <a:r>
              <a:rPr lang="zh-CN" altLang="en-US" sz="1400" b="1" dirty="0">
                <a:solidFill>
                  <a:srgbClr val="DB9153"/>
                </a:solidFill>
                <a:latin typeface="微软雅黑" panose="020B0503020204020204" pitchFamily="34" charset="-122"/>
                <a:ea typeface="微软雅黑" panose="020B0503020204020204" pitchFamily="34" charset="-122"/>
                <a:cs typeface="Arial" charset="0"/>
              </a:rPr>
              <a:t>明确薪酬保密的规定</a:t>
            </a:r>
            <a:endParaRPr lang="en-US" altLang="zh-CN" sz="1400" b="1" dirty="0">
              <a:solidFill>
                <a:srgbClr val="DB9153"/>
              </a:solidFill>
              <a:latin typeface="微软雅黑" panose="020B0503020204020204" pitchFamily="34" charset="-122"/>
              <a:ea typeface="微软雅黑" panose="020B0503020204020204" pitchFamily="34" charset="-122"/>
              <a:cs typeface="Arial" charset="0"/>
            </a:endParaRPr>
          </a:p>
          <a:p>
            <a:pPr marL="285750" indent="-285750" eaLnBrk="0" hangingPunct="0">
              <a:lnSpc>
                <a:spcPts val="2300"/>
              </a:lnSpc>
              <a:buFont typeface="Wingdings" pitchFamily="2" charset="2"/>
              <a:buChar char="Ø"/>
            </a:pPr>
            <a:r>
              <a:rPr lang="zh-CN" altLang="en-US" sz="1400" b="1" dirty="0" smtClean="0">
                <a:solidFill>
                  <a:srgbClr val="DB9153"/>
                </a:solidFill>
                <a:latin typeface="微软雅黑" panose="020B0503020204020204" pitchFamily="34" charset="-122"/>
                <a:ea typeface="微软雅黑" panose="020B0503020204020204" pitchFamily="34" charset="-122"/>
                <a:cs typeface="Arial" charset="0"/>
              </a:rPr>
              <a:t>了解职位族及等级、</a:t>
            </a:r>
            <a:r>
              <a:rPr lang="zh-CN" altLang="en-US" sz="1400" b="1" dirty="0">
                <a:solidFill>
                  <a:srgbClr val="DB9153"/>
                </a:solidFill>
                <a:latin typeface="微软雅黑" panose="020B0503020204020204" pitchFamily="34" charset="-122"/>
                <a:ea typeface="微软雅黑" panose="020B0503020204020204" pitchFamily="34" charset="-122"/>
                <a:cs typeface="Arial" charset="0"/>
              </a:rPr>
              <a:t>职业发展通道及与薪酬的关系</a:t>
            </a:r>
            <a:endParaRPr lang="en-US" altLang="zh-CN" sz="1400" b="1" dirty="0">
              <a:solidFill>
                <a:srgbClr val="DB9153"/>
              </a:solidFill>
              <a:latin typeface="微软雅黑" panose="020B0503020204020204" pitchFamily="34" charset="-122"/>
              <a:ea typeface="微软雅黑" panose="020B0503020204020204" pitchFamily="34" charset="-122"/>
              <a:cs typeface="Arial" charset="0"/>
            </a:endParaRPr>
          </a:p>
        </p:txBody>
      </p:sp>
      <p:grpSp>
        <p:nvGrpSpPr>
          <p:cNvPr id="59" name="Group 19"/>
          <p:cNvGrpSpPr>
            <a:grpSpLocks/>
          </p:cNvGrpSpPr>
          <p:nvPr/>
        </p:nvGrpSpPr>
        <p:grpSpPr bwMode="auto">
          <a:xfrm>
            <a:off x="655036" y="2980527"/>
            <a:ext cx="2838599" cy="1494796"/>
            <a:chOff x="1082" y="2355"/>
            <a:chExt cx="3406" cy="1993"/>
          </a:xfrm>
        </p:grpSpPr>
        <p:sp>
          <p:nvSpPr>
            <p:cNvPr id="60" name="Freeform 20"/>
            <p:cNvSpPr>
              <a:spLocks/>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60000 65536"/>
                <a:gd name="T11" fmla="*/ 0 60000 65536"/>
                <a:gd name="T12" fmla="*/ 0 60000 65536"/>
                <a:gd name="T13" fmla="*/ 0 60000 65536"/>
                <a:gd name="T14" fmla="*/ 0 60000 65536"/>
                <a:gd name="T15" fmla="*/ 0 w 1323"/>
                <a:gd name="T16" fmla="*/ 0 h 1322"/>
                <a:gd name="T17" fmla="*/ 1323 w 1323"/>
                <a:gd name="T18" fmla="*/ 1322 h 1322"/>
              </a:gdLst>
              <a:ahLst/>
              <a:cxnLst>
                <a:cxn ang="T10">
                  <a:pos x="T0" y="T1"/>
                </a:cxn>
                <a:cxn ang="T11">
                  <a:pos x="T2" y="T3"/>
                </a:cxn>
                <a:cxn ang="T12">
                  <a:pos x="T4" y="T5"/>
                </a:cxn>
                <a:cxn ang="T13">
                  <a:pos x="T6" y="T7"/>
                </a:cxn>
                <a:cxn ang="T14">
                  <a:pos x="T8" y="T9"/>
                </a:cxn>
              </a:cxnLst>
              <a:rect l="T15" t="T16" r="T17" b="T18"/>
              <a:pathLst>
                <a:path w="1323" h="1322">
                  <a:moveTo>
                    <a:pt x="51" y="367"/>
                  </a:moveTo>
                  <a:lnTo>
                    <a:pt x="1323" y="1322"/>
                  </a:lnTo>
                  <a:lnTo>
                    <a:pt x="1323" y="974"/>
                  </a:lnTo>
                  <a:lnTo>
                    <a:pt x="0" y="0"/>
                  </a:lnTo>
                  <a:lnTo>
                    <a:pt x="51" y="367"/>
                  </a:lnTo>
                  <a:close/>
                </a:path>
              </a:pathLst>
            </a:custGeom>
            <a:solidFill>
              <a:srgbClr val="DDDDDD"/>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sp>
          <p:nvSpPr>
            <p:cNvPr id="61" name="Freeform 21"/>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 name="T15" fmla="*/ 0 w 2083"/>
                <a:gd name="T16" fmla="*/ 0 h 1418"/>
                <a:gd name="T17" fmla="*/ 2083 w 2083"/>
                <a:gd name="T18" fmla="*/ 1418 h 1418"/>
              </a:gdLst>
              <a:ahLst/>
              <a:cxnLst>
                <a:cxn ang="T10">
                  <a:pos x="T0" y="T1"/>
                </a:cxn>
                <a:cxn ang="T11">
                  <a:pos x="T2" y="T3"/>
                </a:cxn>
                <a:cxn ang="T12">
                  <a:pos x="T4" y="T5"/>
                </a:cxn>
                <a:cxn ang="T13">
                  <a:pos x="T6" y="T7"/>
                </a:cxn>
                <a:cxn ang="T14">
                  <a:pos x="T8" y="T9"/>
                </a:cxn>
              </a:cxnLst>
              <a:rect l="T15" t="T16" r="T17" b="T18"/>
              <a:pathLst>
                <a:path w="2083" h="1418">
                  <a:moveTo>
                    <a:pt x="0" y="1070"/>
                  </a:moveTo>
                  <a:lnTo>
                    <a:pt x="2083" y="0"/>
                  </a:lnTo>
                  <a:lnTo>
                    <a:pt x="2045" y="355"/>
                  </a:lnTo>
                  <a:lnTo>
                    <a:pt x="7" y="1418"/>
                  </a:lnTo>
                  <a:lnTo>
                    <a:pt x="0" y="1070"/>
                  </a:lnTo>
                  <a:close/>
                </a:path>
              </a:pathLst>
            </a:custGeom>
            <a:solidFill>
              <a:schemeClr val="accent4">
                <a:lumMod val="60000"/>
                <a:lumOff val="40000"/>
              </a:schemeClr>
            </a:soli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sp>
          <p:nvSpPr>
            <p:cNvPr id="62" name="Freeform 22"/>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 name="T15" fmla="*/ 0 w 3406"/>
                <a:gd name="T16" fmla="*/ 0 h 1639"/>
                <a:gd name="T17" fmla="*/ 3406 w 3406"/>
                <a:gd name="T18" fmla="*/ 1639 h 1639"/>
              </a:gdLst>
              <a:ahLst/>
              <a:cxnLst>
                <a:cxn ang="T10">
                  <a:pos x="T0" y="T1"/>
                </a:cxn>
                <a:cxn ang="T11">
                  <a:pos x="T2" y="T3"/>
                </a:cxn>
                <a:cxn ang="T12">
                  <a:pos x="T4" y="T5"/>
                </a:cxn>
                <a:cxn ang="T13">
                  <a:pos x="T6" y="T7"/>
                </a:cxn>
                <a:cxn ang="T14">
                  <a:pos x="T8" y="T9"/>
                </a:cxn>
              </a:cxnLst>
              <a:rect l="T15" t="T16" r="T17" b="T18"/>
              <a:pathLst>
                <a:path w="3406" h="1639">
                  <a:moveTo>
                    <a:pt x="1323" y="1639"/>
                  </a:moveTo>
                  <a:lnTo>
                    <a:pt x="0" y="671"/>
                  </a:lnTo>
                  <a:lnTo>
                    <a:pt x="1969" y="0"/>
                  </a:lnTo>
                  <a:lnTo>
                    <a:pt x="3406" y="569"/>
                  </a:lnTo>
                  <a:lnTo>
                    <a:pt x="1323" y="1639"/>
                  </a:lnTo>
                  <a:close/>
                </a:path>
              </a:pathLst>
            </a:custGeom>
            <a:gradFill rotWithShape="1">
              <a:gsLst>
                <a:gs pos="0">
                  <a:srgbClr val="D6D6D6"/>
                </a:gs>
                <a:gs pos="100000">
                  <a:srgbClr val="F8F8F8"/>
                </a:gs>
              </a:gsLst>
              <a:lin ang="5400000" scaled="1"/>
            </a:gradFill>
            <a:ln w="9525" cap="flat" cmpd="sng">
              <a:noFill/>
              <a:prstDash val="solid"/>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DDE89A"/>
                </a:solidFill>
                <a:effectLst/>
                <a:uLnTx/>
                <a:uFillTx/>
                <a:latin typeface="Arial" charset="0"/>
                <a:ea typeface="+mn-ea"/>
                <a:cs typeface="+mn-cs"/>
              </a:endParaRPr>
            </a:p>
          </p:txBody>
        </p:sp>
      </p:grpSp>
      <p:sp>
        <p:nvSpPr>
          <p:cNvPr id="35" name="AutoShape 23"/>
          <p:cNvSpPr>
            <a:spLocks/>
          </p:cNvSpPr>
          <p:nvPr/>
        </p:nvSpPr>
        <p:spPr bwMode="blackWhite">
          <a:xfrm>
            <a:off x="4131324" y="2325174"/>
            <a:ext cx="4813173" cy="487236"/>
          </a:xfrm>
          <a:prstGeom prst="callout2">
            <a:avLst>
              <a:gd name="adj1" fmla="val 48648"/>
              <a:gd name="adj2" fmla="val -380"/>
              <a:gd name="adj3" fmla="val 88390"/>
              <a:gd name="adj4" fmla="val -8890"/>
              <a:gd name="adj5" fmla="val 268222"/>
              <a:gd name="adj6" fmla="val -16924"/>
            </a:avLst>
          </a:prstGeom>
          <a:noFill/>
          <a:ln w="9525">
            <a:solidFill>
              <a:srgbClr val="000000"/>
            </a:solidFill>
            <a:miter lim="800000"/>
            <a:headEnd type="diamond" w="med" len="me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285750" indent="-285750" eaLnBrk="0" hangingPunct="0">
              <a:lnSpc>
                <a:spcPts val="2300"/>
              </a:lnSpc>
              <a:buFont typeface="Wingdings" pitchFamily="2" charset="2"/>
              <a:buChar char="Ø"/>
            </a:pPr>
            <a:r>
              <a:rPr lang="zh-CN" altLang="en-US" sz="1400" b="1" dirty="0">
                <a:solidFill>
                  <a:srgbClr val="9999FF"/>
                </a:solidFill>
                <a:latin typeface="微软雅黑" panose="020B0503020204020204" pitchFamily="34" charset="-122"/>
                <a:ea typeface="微软雅黑" panose="020B0503020204020204" pitchFamily="34" charset="-122"/>
                <a:cs typeface="Arial" charset="0"/>
              </a:rPr>
              <a:t>掌握转正、异动、签合同、请休假、工作证明的规定</a:t>
            </a:r>
            <a:endParaRPr lang="en-US" altLang="zh-CN" sz="1400" b="1" dirty="0">
              <a:solidFill>
                <a:srgbClr val="9999FF"/>
              </a:solidFill>
              <a:latin typeface="微软雅黑" panose="020B0503020204020204" pitchFamily="34" charset="-122"/>
              <a:ea typeface="微软雅黑" panose="020B0503020204020204" pitchFamily="34" charset="-122"/>
              <a:cs typeface="Arial" charset="0"/>
            </a:endParaRPr>
          </a:p>
          <a:p>
            <a:pPr marL="285750" indent="-285750" eaLnBrk="0" hangingPunct="0">
              <a:lnSpc>
                <a:spcPts val="2300"/>
              </a:lnSpc>
              <a:buFont typeface="Wingdings" pitchFamily="2" charset="2"/>
              <a:buChar char="Ø"/>
            </a:pPr>
            <a:r>
              <a:rPr lang="zh-CN" altLang="en-US" sz="1400" b="1" dirty="0">
                <a:solidFill>
                  <a:srgbClr val="9999FF"/>
                </a:solidFill>
                <a:latin typeface="微软雅黑" panose="020B0503020204020204" pitchFamily="34" charset="-122"/>
                <a:ea typeface="微软雅黑" panose="020B0503020204020204" pitchFamily="34" charset="-122"/>
                <a:cs typeface="Arial" charset="0"/>
              </a:rPr>
              <a:t>明确不符合录用条件、不胜任工作和重大违纪的规定</a:t>
            </a:r>
            <a:endParaRPr lang="en-US" altLang="zh-CN" sz="1400" b="1" dirty="0">
              <a:solidFill>
                <a:srgbClr val="9999FF"/>
              </a:solidFill>
              <a:latin typeface="微软雅黑" panose="020B0503020204020204" pitchFamily="34" charset="-122"/>
              <a:ea typeface="微软雅黑" panose="020B0503020204020204" pitchFamily="34" charset="-122"/>
              <a:cs typeface="Arial" charset="0"/>
            </a:endParaRPr>
          </a:p>
        </p:txBody>
      </p:sp>
      <p:sp>
        <p:nvSpPr>
          <p:cNvPr id="68" name="Rectangle 2"/>
          <p:cNvSpPr txBox="1">
            <a:spLocks/>
          </p:cNvSpPr>
          <p:nvPr/>
        </p:nvSpPr>
        <p:spPr bwMode="auto">
          <a:xfrm>
            <a:off x="2043885" y="341241"/>
            <a:ext cx="6984057" cy="503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sz="2400" b="1" dirty="0" smtClean="0">
                <a:latin typeface="微软雅黑" panose="020B0503020204020204" pitchFamily="34" charset="-122"/>
                <a:ea typeface="微软雅黑" panose="020B0503020204020204" pitchFamily="34" charset="-122"/>
              </a:rPr>
              <a:t>大家期望从今天讲解中获得什么？</a:t>
            </a:r>
            <a:endParaRPr lang="zh-CN" altLang="en-US" sz="2400" b="1" dirty="0">
              <a:latin typeface="微软雅黑" panose="020B0503020204020204" pitchFamily="34" charset="-122"/>
              <a:ea typeface="微软雅黑" panose="020B0503020204020204" pitchFamily="34" charset="-122"/>
            </a:endParaRPr>
          </a:p>
        </p:txBody>
      </p:sp>
      <p:pic>
        <p:nvPicPr>
          <p:cNvPr id="70" name="Picture 29" descr="num11"/>
          <p:cNvPicPr>
            <a:picLocks noChangeAspect="1" noChangeArrowheads="1"/>
          </p:cNvPicPr>
          <p:nvPr/>
        </p:nvPicPr>
        <p:blipFill>
          <a:blip r:embed="rId3"/>
          <a:srcRect/>
          <a:stretch>
            <a:fillRect/>
          </a:stretch>
        </p:blipFill>
        <p:spPr bwMode="auto">
          <a:xfrm>
            <a:off x="395536" y="1196752"/>
            <a:ext cx="2311046" cy="2605588"/>
          </a:xfrm>
          <a:prstGeom prst="rect">
            <a:avLst/>
          </a:prstGeom>
          <a:noFill/>
          <a:ln w="9525">
            <a:noFill/>
            <a:miter lim="800000"/>
            <a:headEnd/>
            <a:tailEnd/>
          </a:ln>
        </p:spPr>
      </p:pic>
    </p:spTree>
    <p:extLst>
      <p:ext uri="{BB962C8B-B14F-4D97-AF65-F5344CB8AC3E}">
        <p14:creationId xmlns:p14="http://schemas.microsoft.com/office/powerpoint/2010/main" val="341515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
                                            <p:bg/>
                                          </p:spTgt>
                                        </p:tgtEl>
                                        <p:attrNameLst>
                                          <p:attrName>style.visibility</p:attrName>
                                        </p:attrNameLst>
                                      </p:cBhvr>
                                      <p:to>
                                        <p:strVal val="visible"/>
                                      </p:to>
                                    </p:set>
                                    <p:animEffect transition="in" filter="wipe(left)">
                                      <p:cBhvr>
                                        <p:cTn id="7" dur="500"/>
                                        <p:tgtEl>
                                          <p:spTgt spid="35">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
                                            <p:txEl>
                                              <p:pRg st="0" end="0"/>
                                            </p:txEl>
                                          </p:spTgt>
                                        </p:tgtEl>
                                        <p:attrNameLst>
                                          <p:attrName>style.visibility</p:attrName>
                                        </p:attrNameLst>
                                      </p:cBhvr>
                                      <p:to>
                                        <p:strVal val="visible"/>
                                      </p:to>
                                    </p:set>
                                    <p:animEffect transition="in" filter="wipe(up)">
                                      <p:cBhvr>
                                        <p:cTn id="11" dur="500"/>
                                        <p:tgtEl>
                                          <p:spTgt spid="35">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5">
                                            <p:txEl>
                                              <p:pRg st="1" end="1"/>
                                            </p:txEl>
                                          </p:spTgt>
                                        </p:tgtEl>
                                        <p:attrNameLst>
                                          <p:attrName>style.visibility</p:attrName>
                                        </p:attrNameLst>
                                      </p:cBhvr>
                                      <p:to>
                                        <p:strVal val="visible"/>
                                      </p:to>
                                    </p:set>
                                    <p:animEffect transition="in" filter="wipe(up)">
                                      <p:cBhvr>
                                        <p:cTn id="15" dur="500"/>
                                        <p:tgtEl>
                                          <p:spTgt spid="35">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bg/>
                                          </p:spTgt>
                                        </p:tgtEl>
                                        <p:attrNameLst>
                                          <p:attrName>style.visibility</p:attrName>
                                        </p:attrNameLst>
                                      </p:cBhvr>
                                      <p:to>
                                        <p:strVal val="visible"/>
                                      </p:to>
                                    </p:set>
                                    <p:animEffect transition="in" filter="wipe(left)">
                                      <p:cBhvr>
                                        <p:cTn id="19" dur="500"/>
                                        <p:tgtEl>
                                          <p:spTgt spid="36">
                                            <p:bg/>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6">
                                            <p:txEl>
                                              <p:pRg st="0" end="0"/>
                                            </p:txEl>
                                          </p:spTgt>
                                        </p:tgtEl>
                                        <p:attrNameLst>
                                          <p:attrName>style.visibility</p:attrName>
                                        </p:attrNameLst>
                                      </p:cBhvr>
                                      <p:to>
                                        <p:strVal val="visible"/>
                                      </p:to>
                                    </p:set>
                                    <p:animEffect transition="in" filter="wipe(left)">
                                      <p:cBhvr>
                                        <p:cTn id="23" dur="500"/>
                                        <p:tgtEl>
                                          <p:spTgt spid="36">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bg/>
                                          </p:spTgt>
                                        </p:tgtEl>
                                        <p:attrNameLst>
                                          <p:attrName>style.visibility</p:attrName>
                                        </p:attrNameLst>
                                      </p:cBhvr>
                                      <p:to>
                                        <p:strVal val="visible"/>
                                      </p:to>
                                    </p:set>
                                    <p:animEffect transition="in" filter="wipe(left)">
                                      <p:cBhvr>
                                        <p:cTn id="27" dur="500"/>
                                        <p:tgtEl>
                                          <p:spTgt spid="38">
                                            <p:bg/>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8">
                                            <p:txEl>
                                              <p:pRg st="0" end="0"/>
                                            </p:txEl>
                                          </p:spTgt>
                                        </p:tgtEl>
                                        <p:attrNameLst>
                                          <p:attrName>style.visibility</p:attrName>
                                        </p:attrNameLst>
                                      </p:cBhvr>
                                      <p:to>
                                        <p:strVal val="visible"/>
                                      </p:to>
                                    </p:set>
                                    <p:animEffect transition="in" filter="wipe(left)">
                                      <p:cBhvr>
                                        <p:cTn id="31" dur="500"/>
                                        <p:tgtEl>
                                          <p:spTgt spid="38">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8">
                                            <p:txEl>
                                              <p:pRg st="1" end="1"/>
                                            </p:txEl>
                                          </p:spTgt>
                                        </p:tgtEl>
                                        <p:attrNameLst>
                                          <p:attrName>style.visibility</p:attrName>
                                        </p:attrNameLst>
                                      </p:cBhvr>
                                      <p:to>
                                        <p:strVal val="visible"/>
                                      </p:to>
                                    </p:set>
                                    <p:animEffect transition="in" filter="wipe(left)">
                                      <p:cBhvr>
                                        <p:cTn id="35" dur="500"/>
                                        <p:tgtEl>
                                          <p:spTgt spid="38">
                                            <p:txEl>
                                              <p:pRg st="1" end="1"/>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8">
                                            <p:txEl>
                                              <p:pRg st="2" end="2"/>
                                            </p:txEl>
                                          </p:spTgt>
                                        </p:tgtEl>
                                        <p:attrNameLst>
                                          <p:attrName>style.visibility</p:attrName>
                                        </p:attrNameLst>
                                      </p:cBhvr>
                                      <p:to>
                                        <p:strVal val="visible"/>
                                      </p:to>
                                    </p:set>
                                    <p:animEffect transition="in" filter="wipe(left)">
                                      <p:cBhvr>
                                        <p:cTn id="39" dur="500"/>
                                        <p:tgtEl>
                                          <p:spTgt spid="38">
                                            <p:txEl>
                                              <p:pRg st="2" end="2"/>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7">
                                            <p:bg/>
                                          </p:spTgt>
                                        </p:tgtEl>
                                        <p:attrNameLst>
                                          <p:attrName>style.visibility</p:attrName>
                                        </p:attrNameLst>
                                      </p:cBhvr>
                                      <p:to>
                                        <p:strVal val="visible"/>
                                      </p:to>
                                    </p:set>
                                    <p:animEffect transition="in" filter="wipe(left)">
                                      <p:cBhvr>
                                        <p:cTn id="43" dur="500"/>
                                        <p:tgtEl>
                                          <p:spTgt spid="37">
                                            <p:bg/>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7">
                                            <p:txEl>
                                              <p:pRg st="0" end="0"/>
                                            </p:txEl>
                                          </p:spTgt>
                                        </p:tgtEl>
                                        <p:attrNameLst>
                                          <p:attrName>style.visibility</p:attrName>
                                        </p:attrNameLst>
                                      </p:cBhvr>
                                      <p:to>
                                        <p:strVal val="visible"/>
                                      </p:to>
                                    </p:set>
                                    <p:animEffect transition="in" filter="wipe(left)">
                                      <p:cBhvr>
                                        <p:cTn id="47" dur="500"/>
                                        <p:tgtEl>
                                          <p:spTgt spid="37">
                                            <p:txEl>
                                              <p:pRg st="0" end="0"/>
                                            </p:txEl>
                                          </p:spTgt>
                                        </p:tgtEl>
                                      </p:cBhvr>
                                    </p:animEffect>
                                  </p:childTnLst>
                                </p:cTn>
                              </p:par>
                            </p:childTnLst>
                          </p:cTn>
                        </p:par>
                        <p:par>
                          <p:cTn id="48" fill="hold">
                            <p:stCondLst>
                              <p:cond delay="5500"/>
                            </p:stCondLst>
                            <p:childTnLst>
                              <p:par>
                                <p:cTn id="49" presetID="47" presetClass="entr" presetSubtype="0"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1000"/>
                                        <p:tgtEl>
                                          <p:spTgt spid="70"/>
                                        </p:tgtEl>
                                      </p:cBhvr>
                                    </p:animEffect>
                                    <p:anim calcmode="lin" valueType="num">
                                      <p:cBhvr>
                                        <p:cTn id="52" dur="1000" fill="hold"/>
                                        <p:tgtEl>
                                          <p:spTgt spid="70"/>
                                        </p:tgtEl>
                                        <p:attrNameLst>
                                          <p:attrName>ppt_x</p:attrName>
                                        </p:attrNameLst>
                                      </p:cBhvr>
                                      <p:tavLst>
                                        <p:tav tm="0">
                                          <p:val>
                                            <p:strVal val="#ppt_x"/>
                                          </p:val>
                                        </p:tav>
                                        <p:tav tm="100000">
                                          <p:val>
                                            <p:strVal val="#ppt_x"/>
                                          </p:val>
                                        </p:tav>
                                      </p:tavLst>
                                    </p:anim>
                                    <p:anim calcmode="lin" valueType="num">
                                      <p:cBhvr>
                                        <p:cTn id="53"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uiExpand="1" build="p" animBg="1"/>
      <p:bldP spid="37" grpId="0" uiExpand="1" build="p" animBg="1"/>
      <p:bldP spid="38" grpId="0" uiExpand="1" build="p" animBg="1"/>
      <p:bldP spid="35"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9512" y="155789"/>
            <a:ext cx="1080120" cy="1041259"/>
          </a:xfrm>
          <a:prstGeom prst="rect">
            <a:avLst/>
          </a:prstGeom>
        </p:spPr>
      </p:pic>
      <p:sp>
        <p:nvSpPr>
          <p:cNvPr id="4" name="文本框 3"/>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绩效管理制度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图示 5"/>
          <p:cNvGraphicFramePr/>
          <p:nvPr>
            <p:extLst>
              <p:ext uri="{D42A27DB-BD31-4B8C-83A1-F6EECF244321}">
                <p14:modId xmlns:p14="http://schemas.microsoft.com/office/powerpoint/2010/main" val="1007177534"/>
              </p:ext>
            </p:extLst>
          </p:nvPr>
        </p:nvGraphicFramePr>
        <p:xfrm>
          <a:off x="1475656" y="1397000"/>
          <a:ext cx="7296472" cy="4912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6716065"/>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2"/>
          <a:stretch>
            <a:fillRect/>
          </a:stretch>
        </p:blipFill>
        <p:spPr>
          <a:xfrm>
            <a:off x="5364088" y="2887147"/>
            <a:ext cx="3251110" cy="3134141"/>
          </a:xfrm>
          <a:prstGeom prst="rect">
            <a:avLst/>
          </a:prstGeom>
        </p:spPr>
      </p:pic>
      <p:cxnSp>
        <p:nvCxnSpPr>
          <p:cNvPr id="64" name="直接连接符 63"/>
          <p:cNvCxnSpPr/>
          <p:nvPr/>
        </p:nvCxnSpPr>
        <p:spPr>
          <a:xfrm>
            <a:off x="323528" y="3501008"/>
            <a:ext cx="4907294" cy="0"/>
          </a:xfrm>
          <a:prstGeom prst="line">
            <a:avLst/>
          </a:prstGeom>
          <a:ln w="28575">
            <a:solidFill>
              <a:srgbClr val="F79646"/>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379562" y="3636425"/>
            <a:ext cx="4840510" cy="584775"/>
          </a:xfrm>
          <a:prstGeom prst="rect">
            <a:avLst/>
          </a:prstGeom>
          <a:noFill/>
        </p:spPr>
        <p:txBody>
          <a:bodyPr wrap="square" rtlCol="0">
            <a:spAutoFit/>
          </a:bodyPr>
          <a:lstStyle/>
          <a:p>
            <a:pPr algn="ct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第五部分 薪酬管理</a:t>
            </a: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制度</a:t>
            </a:r>
          </a:p>
        </p:txBody>
      </p:sp>
      <p:sp>
        <p:nvSpPr>
          <p:cNvPr id="69" name="文本框 68"/>
          <p:cNvSpPr txBox="1"/>
          <p:nvPr/>
        </p:nvSpPr>
        <p:spPr>
          <a:xfrm>
            <a:off x="1412619" y="800068"/>
            <a:ext cx="3807453" cy="2400657"/>
          </a:xfrm>
          <a:prstGeom prst="rect">
            <a:avLst/>
          </a:prstGeom>
          <a:noFill/>
        </p:spPr>
        <p:txBody>
          <a:bodyPr wrap="none" rtlCol="0" anchor="b">
            <a:spAutoFit/>
          </a:bodyPr>
          <a:lstStyle/>
          <a:p>
            <a:pPr marL="285750" indent="-285750">
              <a:lnSpc>
                <a:spcPct val="150000"/>
              </a:lnSpc>
              <a:buFont typeface="Arial" panose="020B0604020202020204" pitchFamily="34" charset="0"/>
              <a:buChar cha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薪酬</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结构</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绩效</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奖金计算</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薪酬调整</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员工福利</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薪酬发放、结算、沟通与保密</a:t>
            </a:r>
          </a:p>
        </p:txBody>
      </p:sp>
      <p:cxnSp>
        <p:nvCxnSpPr>
          <p:cNvPr id="6" name="直接连接符 5"/>
          <p:cNvCxnSpPr/>
          <p:nvPr/>
        </p:nvCxnSpPr>
        <p:spPr>
          <a:xfrm flipH="1" flipV="1">
            <a:off x="5204098" y="3501008"/>
            <a:ext cx="592038" cy="720192"/>
          </a:xfrm>
          <a:prstGeom prst="line">
            <a:avLst/>
          </a:prstGeom>
          <a:ln w="28575">
            <a:solidFill>
              <a:srgbClr val="F796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442909"/>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9512" y="155789"/>
            <a:ext cx="1080120" cy="1041259"/>
          </a:xfrm>
          <a:prstGeom prst="rect">
            <a:avLst/>
          </a:prstGeom>
        </p:spPr>
      </p:pic>
      <p:sp>
        <p:nvSpPr>
          <p:cNvPr id="4" name="文本框 3"/>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薪</a:t>
            </a: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酬管理制度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85473" y="1556793"/>
            <a:ext cx="830997" cy="4893646"/>
          </a:xfrm>
          <a:prstGeom prst="rect">
            <a:avLst/>
          </a:prstGeom>
          <a:solidFill>
            <a:srgbClr val="F79646"/>
          </a:solidFill>
          <a:ln>
            <a:solidFill>
              <a:srgbClr val="F79646"/>
            </a:solidFill>
          </a:ln>
        </p:spPr>
        <p:style>
          <a:lnRef idx="1">
            <a:schemeClr val="accent5"/>
          </a:lnRef>
          <a:fillRef idx="3">
            <a:schemeClr val="accent5"/>
          </a:fillRef>
          <a:effectRef idx="2">
            <a:schemeClr val="accent5"/>
          </a:effectRef>
          <a:fontRef idx="minor">
            <a:schemeClr val="lt1"/>
          </a:fontRef>
        </p:style>
        <p:txBody>
          <a:bodyPr vert="eaVert" wrap="none" rtlCol="0" anchor="ctr">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薪酬结构</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2884195155"/>
              </p:ext>
            </p:extLst>
          </p:nvPr>
        </p:nvGraphicFramePr>
        <p:xfrm>
          <a:off x="1524000" y="1397000"/>
          <a:ext cx="7296472" cy="2752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3"/>
          <p:cNvSpPr txBox="1">
            <a:spLocks noChangeArrowheads="1"/>
          </p:cNvSpPr>
          <p:nvPr/>
        </p:nvSpPr>
        <p:spPr bwMode="auto">
          <a:xfrm>
            <a:off x="1403649" y="4293096"/>
            <a:ext cx="7416823"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defRPr/>
            </a:pPr>
            <a:r>
              <a:rPr lang="zh-CN" altLang="en-US" sz="1600" dirty="0" smtClean="0">
                <a:latin typeface="微软雅黑" panose="020B0503020204020204" pitchFamily="34" charset="-122"/>
                <a:ea typeface="微软雅黑" panose="020B0503020204020204" pitchFamily="34" charset="-122"/>
              </a:rPr>
              <a:t>福利：</a:t>
            </a:r>
            <a:r>
              <a:rPr lang="en-US" altLang="zh-CN" sz="1600" dirty="0" smtClean="0">
                <a:latin typeface="微软雅黑" panose="020B0503020204020204" pitchFamily="34" charset="-122"/>
                <a:ea typeface="微软雅黑" panose="020B0503020204020204" pitchFamily="34" charset="-122"/>
              </a:rPr>
              <a:t>(1) </a:t>
            </a:r>
            <a:r>
              <a:rPr lang="zh-CN" altLang="en-US" sz="1600" dirty="0" smtClean="0">
                <a:latin typeface="微软雅黑" panose="020B0503020204020204" pitchFamily="34" charset="-122"/>
                <a:ea typeface="微软雅黑" panose="020B0503020204020204" pitchFamily="34" charset="-122"/>
              </a:rPr>
              <a:t>过节费、（端午、中秋）节日福利物品</a:t>
            </a:r>
            <a:endParaRPr lang="en-US" altLang="zh-CN" sz="1600" dirty="0" smtClean="0">
              <a:latin typeface="微软雅黑" panose="020B0503020204020204" pitchFamily="34" charset="-122"/>
              <a:ea typeface="微软雅黑" panose="020B0503020204020204" pitchFamily="34" charset="-122"/>
            </a:endParaRPr>
          </a:p>
          <a:p>
            <a:pPr eaLnBrk="1" hangingPunct="1">
              <a:lnSpc>
                <a:spcPct val="125000"/>
              </a:lnSpc>
              <a:defRPr/>
            </a:pPr>
            <a:r>
              <a:rPr lang="en-US" altLang="zh-CN"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 </a:t>
            </a:r>
            <a:r>
              <a:rPr lang="zh-CN" altLang="en-US" sz="1600" dirty="0" smtClean="0">
                <a:latin typeface="微软雅黑" panose="020B0503020204020204" pitchFamily="34" charset="-122"/>
                <a:ea typeface="微软雅黑" panose="020B0503020204020204" pitchFamily="34" charset="-122"/>
              </a:rPr>
              <a:t>保险：社保（五险）</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公积金（比例</a:t>
            </a:r>
            <a:r>
              <a:rPr lang="en-US" altLang="zh-CN" sz="1600" dirty="0" smtClean="0">
                <a:latin typeface="微软雅黑" panose="020B0503020204020204" pitchFamily="34" charset="-122"/>
                <a:ea typeface="微软雅黑" panose="020B0503020204020204" pitchFamily="34" charset="-122"/>
              </a:rPr>
              <a:t>5%</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意外险</a:t>
            </a:r>
            <a:endParaRPr lang="en-US" altLang="zh-CN" sz="1600" dirty="0" smtClean="0">
              <a:latin typeface="微软雅黑" panose="020B0503020204020204" pitchFamily="34" charset="-122"/>
              <a:ea typeface="微软雅黑" panose="020B0503020204020204" pitchFamily="34" charset="-122"/>
            </a:endParaRPr>
          </a:p>
          <a:p>
            <a:pPr marL="285750" indent="-285750" eaLnBrk="1" hangingPunct="1">
              <a:lnSpc>
                <a:spcPct val="125000"/>
              </a:lnSpc>
              <a:buFont typeface="Wingdings" pitchFamily="2" charset="2"/>
              <a:buChar char="Ø"/>
              <a:defRPr/>
            </a:pPr>
            <a:r>
              <a:rPr lang="zh-CN" altLang="en-US" sz="1600" dirty="0" smtClean="0">
                <a:solidFill>
                  <a:srgbClr val="FF0000"/>
                </a:solidFill>
                <a:latin typeface="微软雅黑" panose="020B0503020204020204" pitchFamily="34" charset="-122"/>
                <a:ea typeface="微软雅黑" panose="020B0503020204020204" pitchFamily="34" charset="-122"/>
              </a:rPr>
              <a:t>社保和公积金的</a:t>
            </a:r>
            <a:r>
              <a:rPr lang="zh-CN" altLang="en-US" sz="1600" b="1" dirty="0" smtClean="0">
                <a:solidFill>
                  <a:srgbClr val="FF0000"/>
                </a:solidFill>
                <a:latin typeface="微软雅黑" panose="020B0503020204020204" pitchFamily="34" charset="-122"/>
                <a:ea typeface="微软雅黑" panose="020B0503020204020204" pitchFamily="34" charset="-122"/>
              </a:rPr>
              <a:t>基数</a:t>
            </a:r>
            <a:r>
              <a:rPr lang="zh-CN" altLang="en-US" sz="1600" dirty="0" smtClean="0">
                <a:solidFill>
                  <a:srgbClr val="FF0000"/>
                </a:solidFill>
                <a:latin typeface="微软雅黑" panose="020B0503020204020204" pitchFamily="34" charset="-122"/>
                <a:ea typeface="微软雅黑" panose="020B0503020204020204" pitchFamily="34" charset="-122"/>
              </a:rPr>
              <a:t> ＝ 标准工资（参照深圳市相关规定缴费上限）</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itchFamily="2" charset="2"/>
              <a:buChar char="Ø"/>
              <a:defRPr/>
            </a:pPr>
            <a:r>
              <a:rPr lang="zh-CN" altLang="en-US" sz="1600" dirty="0" smtClean="0">
                <a:solidFill>
                  <a:srgbClr val="FF0000"/>
                </a:solidFill>
                <a:latin typeface="微软雅黑" panose="020B0503020204020204" pitchFamily="34" charset="-122"/>
                <a:ea typeface="微软雅黑" panose="020B0503020204020204" pitchFamily="34" charset="-122"/>
              </a:rPr>
              <a:t>社保五险比例</a:t>
            </a:r>
            <a:r>
              <a:rPr lang="zh-CN" altLang="en-US" sz="1600" dirty="0">
                <a:solidFill>
                  <a:srgbClr val="FF0000"/>
                </a:solidFill>
                <a:latin typeface="微软雅黑" panose="020B0503020204020204" pitchFamily="34" charset="-122"/>
                <a:ea typeface="微软雅黑" panose="020B0503020204020204" pitchFamily="34" charset="-122"/>
              </a:rPr>
              <a:t>：参照深圳市相关</a:t>
            </a:r>
            <a:r>
              <a:rPr lang="zh-CN" altLang="en-US" sz="1600" dirty="0" smtClean="0">
                <a:solidFill>
                  <a:srgbClr val="FF0000"/>
                </a:solidFill>
                <a:latin typeface="微软雅黑" panose="020B0503020204020204" pitchFamily="34" charset="-122"/>
                <a:ea typeface="微软雅黑" panose="020B0503020204020204" pitchFamily="34" charset="-122"/>
              </a:rPr>
              <a:t>规定</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eaLnBrk="1" hangingPunct="1">
              <a:lnSpc>
                <a:spcPct val="125000"/>
              </a:lnSpc>
              <a:buFont typeface="Wingdings" pitchFamily="2" charset="2"/>
              <a:buChar char="Ø"/>
              <a:defRPr/>
            </a:pPr>
            <a:r>
              <a:rPr lang="zh-CN" altLang="en-US" sz="1600" dirty="0" smtClean="0">
                <a:solidFill>
                  <a:srgbClr val="FF0000"/>
                </a:solidFill>
                <a:latin typeface="微软雅黑" panose="020B0503020204020204" pitchFamily="34" charset="-122"/>
                <a:ea typeface="微软雅黑" panose="020B0503020204020204" pitchFamily="34" charset="-122"/>
              </a:rPr>
              <a:t>公积金   比例</a:t>
            </a:r>
            <a:r>
              <a:rPr lang="zh-CN" altLang="en-US" sz="1600" dirty="0">
                <a:solidFill>
                  <a:srgbClr val="FF0000"/>
                </a:solidFill>
                <a:latin typeface="微软雅黑" panose="020B0503020204020204" pitchFamily="34" charset="-122"/>
                <a:ea typeface="微软雅黑" panose="020B0503020204020204" pitchFamily="34" charset="-122"/>
              </a:rPr>
              <a:t>：单位</a:t>
            </a:r>
            <a:r>
              <a:rPr lang="en-US" altLang="zh-CN" sz="1600" dirty="0" smtClean="0">
                <a:solidFill>
                  <a:srgbClr val="FF0000"/>
                </a:solidFill>
                <a:latin typeface="微软雅黑" panose="020B0503020204020204" pitchFamily="34" charset="-122"/>
                <a:ea typeface="微软雅黑" panose="020B0503020204020204" pitchFamily="34" charset="-122"/>
              </a:rPr>
              <a:t>5% </a:t>
            </a:r>
            <a:r>
              <a:rPr lang="zh-CN" altLang="en-US" sz="1600" dirty="0" smtClean="0">
                <a:solidFill>
                  <a:srgbClr val="FF0000"/>
                </a:solidFill>
                <a:latin typeface="微软雅黑" panose="020B0503020204020204" pitchFamily="34" charset="-122"/>
                <a:ea typeface="微软雅黑" panose="020B0503020204020204" pitchFamily="34" charset="-122"/>
              </a:rPr>
              <a:t>个人</a:t>
            </a:r>
            <a:r>
              <a:rPr lang="en-US" altLang="zh-CN" sz="1600" dirty="0">
                <a:solidFill>
                  <a:srgbClr val="FF0000"/>
                </a:solidFill>
                <a:latin typeface="微软雅黑" panose="020B0503020204020204" pitchFamily="34" charset="-122"/>
                <a:ea typeface="微软雅黑" panose="020B0503020204020204" pitchFamily="34" charset="-122"/>
              </a:rPr>
              <a:t>5%</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eaLnBrk="1" hangingPunct="1">
              <a:lnSpc>
                <a:spcPct val="125000"/>
              </a:lnSpc>
              <a:buFont typeface="Wingdings" pitchFamily="2" charset="2"/>
              <a:buChar char="Ø"/>
              <a:defRPr/>
            </a:pPr>
            <a:r>
              <a:rPr lang="zh-CN" altLang="en-US" sz="1600" dirty="0" smtClean="0">
                <a:solidFill>
                  <a:srgbClr val="FF0000"/>
                </a:solidFill>
                <a:latin typeface="微软雅黑" panose="020B0503020204020204" pitchFamily="34" charset="-122"/>
                <a:ea typeface="微软雅黑" panose="020B0503020204020204" pitchFamily="34" charset="-122"/>
              </a:rPr>
              <a:t>基数调整时间：公积金 每年只允许调整一次基数。</a:t>
            </a:r>
          </a:p>
        </p:txBody>
      </p:sp>
    </p:spTree>
    <p:extLst>
      <p:ext uri="{BB962C8B-B14F-4D97-AF65-F5344CB8AC3E}">
        <p14:creationId xmlns:p14="http://schemas.microsoft.com/office/powerpoint/2010/main" val="3897275297"/>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79512" y="155789"/>
            <a:ext cx="1080120" cy="1041259"/>
          </a:xfrm>
          <a:prstGeom prst="rect">
            <a:avLst/>
          </a:prstGeom>
        </p:spPr>
      </p:pic>
      <p:sp>
        <p:nvSpPr>
          <p:cNvPr id="4" name="文本框 3"/>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薪</a:t>
            </a: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酬管理制度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表格 8"/>
          <p:cNvGraphicFramePr>
            <a:graphicFrameLocks noGrp="1"/>
          </p:cNvGraphicFramePr>
          <p:nvPr>
            <p:extLst>
              <p:ext uri="{D42A27DB-BD31-4B8C-83A1-F6EECF244321}">
                <p14:modId xmlns:p14="http://schemas.microsoft.com/office/powerpoint/2010/main" val="4062833780"/>
              </p:ext>
            </p:extLst>
          </p:nvPr>
        </p:nvGraphicFramePr>
        <p:xfrm>
          <a:off x="1403648" y="2636912"/>
          <a:ext cx="7416824" cy="2913545"/>
        </p:xfrm>
        <a:graphic>
          <a:graphicData uri="http://schemas.openxmlformats.org/drawingml/2006/table">
            <a:tbl>
              <a:tblPr/>
              <a:tblGrid>
                <a:gridCol w="1680266"/>
                <a:gridCol w="1690244"/>
                <a:gridCol w="1045512"/>
                <a:gridCol w="1045512"/>
                <a:gridCol w="909778"/>
                <a:gridCol w="1045512"/>
              </a:tblGrid>
              <a:tr h="285752">
                <a:tc gridSpan="2">
                  <a:txBody>
                    <a:bodyPr/>
                    <a:lstStyle/>
                    <a:p>
                      <a:pPr algn="ctr">
                        <a:lnSpc>
                          <a:spcPts val="1800"/>
                        </a:lnSpc>
                        <a:spcAft>
                          <a:spcPts val="0"/>
                        </a:spcAft>
                      </a:pPr>
                      <a:r>
                        <a:rPr lang="zh-CN" sz="1400" b="1" kern="0" dirty="0">
                          <a:solidFill>
                            <a:schemeClr val="bg1"/>
                          </a:solidFill>
                          <a:latin typeface="微软雅黑" panose="020B0503020204020204" pitchFamily="34" charset="-122"/>
                          <a:ea typeface="微软雅黑" panose="020B0503020204020204" pitchFamily="34" charset="-122"/>
                          <a:cs typeface="宋体"/>
                        </a:rPr>
                        <a:t>任职资格等级</a:t>
                      </a:r>
                      <a:endParaRPr lang="zh-CN" sz="1400" kern="100" dirty="0">
                        <a:solidFill>
                          <a:schemeClr val="bg1"/>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hMerge="1">
                  <a:txBody>
                    <a:bodyPr/>
                    <a:lstStyle/>
                    <a:p>
                      <a:endParaRPr lang="zh-CN" altLang="en-US"/>
                    </a:p>
                  </a:txBody>
                  <a:tcPr/>
                </a:tc>
                <a:tc gridSpan="4">
                  <a:txBody>
                    <a:bodyPr/>
                    <a:lstStyle/>
                    <a:p>
                      <a:pPr algn="ctr">
                        <a:lnSpc>
                          <a:spcPts val="1800"/>
                        </a:lnSpc>
                        <a:spcAft>
                          <a:spcPts val="0"/>
                        </a:spcAft>
                      </a:pPr>
                      <a:r>
                        <a:rPr lang="zh-CN" sz="1400" b="1" kern="0" dirty="0">
                          <a:solidFill>
                            <a:schemeClr val="bg1"/>
                          </a:solidFill>
                          <a:latin typeface="微软雅黑" panose="020B0503020204020204" pitchFamily="34" charset="-122"/>
                          <a:ea typeface="微软雅黑" panose="020B0503020204020204" pitchFamily="34" charset="-122"/>
                          <a:cs typeface="宋体"/>
                        </a:rPr>
                        <a:t>绩效考核等级与对应系数</a:t>
                      </a:r>
                      <a:endParaRPr lang="zh-CN" sz="1400" kern="100" dirty="0">
                        <a:solidFill>
                          <a:schemeClr val="bg1"/>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57190">
                <a:tc>
                  <a:txBody>
                    <a:bodyPr/>
                    <a:lstStyle/>
                    <a:p>
                      <a:pPr algn="ctr">
                        <a:lnSpc>
                          <a:spcPts val="1800"/>
                        </a:lnSpc>
                        <a:spcAft>
                          <a:spcPts val="0"/>
                        </a:spcAft>
                      </a:pPr>
                      <a:r>
                        <a:rPr lang="zh-CN" sz="1400" b="1" kern="0">
                          <a:solidFill>
                            <a:schemeClr val="bg1"/>
                          </a:solidFill>
                          <a:latin typeface="微软雅黑" panose="020B0503020204020204" pitchFamily="34" charset="-122"/>
                          <a:ea typeface="微软雅黑" panose="020B0503020204020204" pitchFamily="34" charset="-122"/>
                          <a:cs typeface="宋体"/>
                        </a:rPr>
                        <a:t>管理岗</a:t>
                      </a:r>
                      <a:endParaRPr lang="zh-CN" sz="1400" kern="100">
                        <a:solidFill>
                          <a:schemeClr val="bg1"/>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a:lnSpc>
                          <a:spcPts val="1800"/>
                        </a:lnSpc>
                        <a:spcAft>
                          <a:spcPts val="0"/>
                        </a:spcAft>
                      </a:pPr>
                      <a:r>
                        <a:rPr lang="zh-CN" sz="1400" b="1" kern="0" dirty="0">
                          <a:solidFill>
                            <a:schemeClr val="bg1"/>
                          </a:solidFill>
                          <a:latin typeface="微软雅黑" panose="020B0503020204020204" pitchFamily="34" charset="-122"/>
                          <a:ea typeface="微软雅黑" panose="020B0503020204020204" pitchFamily="34" charset="-122"/>
                          <a:cs typeface="宋体"/>
                        </a:rPr>
                        <a:t>非管理岗</a:t>
                      </a:r>
                      <a:endParaRPr lang="zh-CN" sz="1400" kern="100" dirty="0">
                        <a:solidFill>
                          <a:schemeClr val="bg1"/>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a:lnSpc>
                          <a:spcPts val="1800"/>
                        </a:lnSpc>
                        <a:spcAft>
                          <a:spcPts val="0"/>
                        </a:spcAft>
                      </a:pPr>
                      <a:r>
                        <a:rPr lang="en-US" sz="1400" b="1" kern="0" dirty="0">
                          <a:solidFill>
                            <a:schemeClr val="bg1"/>
                          </a:solidFill>
                          <a:latin typeface="微软雅黑" panose="020B0503020204020204" pitchFamily="34" charset="-122"/>
                          <a:ea typeface="微软雅黑" panose="020B0503020204020204" pitchFamily="34" charset="-122"/>
                          <a:cs typeface="宋体"/>
                        </a:rPr>
                        <a:t>S</a:t>
                      </a:r>
                      <a:endParaRPr lang="zh-CN" sz="1400" kern="100" dirty="0">
                        <a:solidFill>
                          <a:schemeClr val="bg1"/>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a:lnSpc>
                          <a:spcPts val="1800"/>
                        </a:lnSpc>
                        <a:spcAft>
                          <a:spcPts val="0"/>
                        </a:spcAft>
                      </a:pPr>
                      <a:r>
                        <a:rPr lang="en-US" sz="1400" b="1" kern="0" dirty="0">
                          <a:solidFill>
                            <a:schemeClr val="bg1"/>
                          </a:solidFill>
                          <a:latin typeface="微软雅黑" panose="020B0503020204020204" pitchFamily="34" charset="-122"/>
                          <a:ea typeface="微软雅黑" panose="020B0503020204020204" pitchFamily="34" charset="-122"/>
                          <a:cs typeface="宋体"/>
                        </a:rPr>
                        <a:t>A</a:t>
                      </a:r>
                      <a:endParaRPr lang="zh-CN" sz="1400" kern="100" dirty="0">
                        <a:solidFill>
                          <a:schemeClr val="bg1"/>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a:lnSpc>
                          <a:spcPts val="1800"/>
                        </a:lnSpc>
                        <a:spcAft>
                          <a:spcPts val="0"/>
                        </a:spcAft>
                      </a:pPr>
                      <a:r>
                        <a:rPr lang="en-US" sz="1400" b="1" kern="0" dirty="0">
                          <a:solidFill>
                            <a:schemeClr val="bg1"/>
                          </a:solidFill>
                          <a:latin typeface="微软雅黑" panose="020B0503020204020204" pitchFamily="34" charset="-122"/>
                          <a:ea typeface="微软雅黑" panose="020B0503020204020204" pitchFamily="34" charset="-122"/>
                          <a:cs typeface="宋体"/>
                        </a:rPr>
                        <a:t>A-</a:t>
                      </a:r>
                      <a:endParaRPr lang="zh-CN" sz="1400" kern="100" dirty="0">
                        <a:solidFill>
                          <a:schemeClr val="bg1"/>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a:lnSpc>
                          <a:spcPts val="1800"/>
                        </a:lnSpc>
                        <a:spcAft>
                          <a:spcPts val="0"/>
                        </a:spcAft>
                      </a:pPr>
                      <a:r>
                        <a:rPr lang="en-US" sz="1400" b="1" kern="0" dirty="0">
                          <a:solidFill>
                            <a:schemeClr val="bg1"/>
                          </a:solidFill>
                          <a:latin typeface="微软雅黑" panose="020B0503020204020204" pitchFamily="34" charset="-122"/>
                          <a:ea typeface="微软雅黑" panose="020B0503020204020204" pitchFamily="34" charset="-122"/>
                          <a:cs typeface="宋体"/>
                        </a:rPr>
                        <a:t>B\B-\C</a:t>
                      </a:r>
                      <a:endParaRPr lang="zh-CN" sz="1400" kern="100" dirty="0">
                        <a:solidFill>
                          <a:schemeClr val="bg1"/>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r>
              <a:tr h="285752">
                <a:tc>
                  <a:txBody>
                    <a:bodyPr/>
                    <a:lstStyle/>
                    <a:p>
                      <a:pPr algn="ctr">
                        <a:lnSpc>
                          <a:spcPts val="1800"/>
                        </a:lnSpc>
                        <a:spcAft>
                          <a:spcPts val="0"/>
                        </a:spcAft>
                      </a:pPr>
                      <a:r>
                        <a:rPr lang="en-US" sz="1400" kern="0" dirty="0">
                          <a:latin typeface="微软雅黑" panose="020B0503020204020204" pitchFamily="34" charset="-122"/>
                          <a:ea typeface="微软雅黑" panose="020B0503020204020204" pitchFamily="34" charset="-122"/>
                          <a:cs typeface="宋体"/>
                        </a:rPr>
                        <a:t>3</a:t>
                      </a:r>
                      <a:r>
                        <a:rPr lang="zh-CN" sz="1400" kern="0" dirty="0">
                          <a:latin typeface="微软雅黑" panose="020B0503020204020204" pitchFamily="34" charset="-122"/>
                          <a:ea typeface="微软雅黑" panose="020B0503020204020204" pitchFamily="34" charset="-122"/>
                          <a:cs typeface="宋体"/>
                        </a:rPr>
                        <a:t>、</a:t>
                      </a:r>
                      <a:r>
                        <a:rPr lang="en-US" sz="1400" kern="0" dirty="0">
                          <a:latin typeface="微软雅黑" panose="020B0503020204020204" pitchFamily="34" charset="-122"/>
                          <a:ea typeface="微软雅黑" panose="020B0503020204020204" pitchFamily="34" charset="-122"/>
                          <a:cs typeface="宋体"/>
                        </a:rPr>
                        <a:t>4</a:t>
                      </a:r>
                      <a:r>
                        <a:rPr lang="zh-CN" sz="1400" kern="0" dirty="0">
                          <a:latin typeface="微软雅黑" panose="020B0503020204020204" pitchFamily="34" charset="-122"/>
                          <a:ea typeface="微软雅黑" panose="020B0503020204020204" pitchFamily="34" charset="-122"/>
                          <a:cs typeface="宋体"/>
                        </a:rPr>
                        <a:t>级</a:t>
                      </a:r>
                      <a:endParaRPr lang="zh-CN" sz="1400" kern="1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kern="0" dirty="0">
                          <a:latin typeface="微软雅黑" panose="020B0503020204020204" pitchFamily="34" charset="-122"/>
                          <a:ea typeface="微软雅黑" panose="020B0503020204020204" pitchFamily="34" charset="-122"/>
                          <a:cs typeface="宋体"/>
                        </a:rPr>
                        <a:t>6</a:t>
                      </a:r>
                      <a:r>
                        <a:rPr lang="zh-CN" sz="1400" kern="0" dirty="0">
                          <a:latin typeface="微软雅黑" panose="020B0503020204020204" pitchFamily="34" charset="-122"/>
                          <a:ea typeface="微软雅黑" panose="020B0503020204020204" pitchFamily="34" charset="-122"/>
                          <a:cs typeface="宋体"/>
                        </a:rPr>
                        <a:t>级</a:t>
                      </a:r>
                      <a:endParaRPr lang="zh-CN" sz="1400" kern="1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kern="0">
                          <a:latin typeface="微软雅黑" panose="020B0503020204020204" pitchFamily="34" charset="-122"/>
                          <a:ea typeface="微软雅黑" panose="020B0503020204020204" pitchFamily="34" charset="-122"/>
                          <a:cs typeface="宋体"/>
                        </a:rPr>
                        <a:t>0.70</a:t>
                      </a:r>
                      <a:endParaRPr lang="zh-CN" sz="1400" kern="1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kern="0">
                          <a:latin typeface="微软雅黑" panose="020B0503020204020204" pitchFamily="34" charset="-122"/>
                          <a:ea typeface="微软雅黑" panose="020B0503020204020204" pitchFamily="34" charset="-122"/>
                          <a:cs typeface="宋体"/>
                        </a:rPr>
                        <a:t>0.55</a:t>
                      </a:r>
                      <a:endParaRPr lang="zh-CN" sz="1400" kern="1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kern="0">
                          <a:latin typeface="微软雅黑" panose="020B0503020204020204" pitchFamily="34" charset="-122"/>
                          <a:ea typeface="微软雅黑" panose="020B0503020204020204" pitchFamily="34" charset="-122"/>
                          <a:cs typeface="宋体"/>
                        </a:rPr>
                        <a:t>0.40</a:t>
                      </a:r>
                      <a:endParaRPr lang="zh-CN" sz="1400" kern="1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kern="0">
                          <a:latin typeface="微软雅黑" panose="020B0503020204020204" pitchFamily="34" charset="-122"/>
                          <a:ea typeface="微软雅黑" panose="020B0503020204020204" pitchFamily="34" charset="-122"/>
                          <a:cs typeface="宋体"/>
                        </a:rPr>
                        <a:t>0.0 </a:t>
                      </a:r>
                      <a:endParaRPr lang="zh-CN" sz="1400" kern="1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a:txBody>
                    <a:bodyPr/>
                    <a:lstStyle/>
                    <a:p>
                      <a:pPr algn="ctr">
                        <a:lnSpc>
                          <a:spcPts val="1800"/>
                        </a:lnSpc>
                        <a:spcAft>
                          <a:spcPts val="0"/>
                        </a:spcAft>
                      </a:pPr>
                      <a:r>
                        <a:rPr lang="en-US" sz="1400" kern="0">
                          <a:latin typeface="微软雅黑" panose="020B0503020204020204" pitchFamily="34" charset="-122"/>
                          <a:ea typeface="微软雅黑" panose="020B0503020204020204" pitchFamily="34" charset="-122"/>
                          <a:cs typeface="宋体"/>
                        </a:rPr>
                        <a:t>1</a:t>
                      </a:r>
                      <a:r>
                        <a:rPr lang="zh-CN" sz="1400" kern="0">
                          <a:latin typeface="微软雅黑" panose="020B0503020204020204" pitchFamily="34" charset="-122"/>
                          <a:ea typeface="微软雅黑" panose="020B0503020204020204" pitchFamily="34" charset="-122"/>
                          <a:cs typeface="宋体"/>
                        </a:rPr>
                        <a:t>、</a:t>
                      </a:r>
                      <a:r>
                        <a:rPr lang="en-US" sz="1400" kern="0">
                          <a:latin typeface="微软雅黑" panose="020B0503020204020204" pitchFamily="34" charset="-122"/>
                          <a:ea typeface="微软雅黑" panose="020B0503020204020204" pitchFamily="34" charset="-122"/>
                          <a:cs typeface="宋体"/>
                        </a:rPr>
                        <a:t>2</a:t>
                      </a:r>
                      <a:r>
                        <a:rPr lang="zh-CN" sz="1400" kern="0">
                          <a:latin typeface="微软雅黑" panose="020B0503020204020204" pitchFamily="34" charset="-122"/>
                          <a:ea typeface="微软雅黑" panose="020B0503020204020204" pitchFamily="34" charset="-122"/>
                          <a:cs typeface="宋体"/>
                        </a:rPr>
                        <a:t>级</a:t>
                      </a:r>
                      <a:endParaRPr lang="zh-CN" sz="1400" kern="1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kern="0" dirty="0">
                          <a:latin typeface="微软雅黑" panose="020B0503020204020204" pitchFamily="34" charset="-122"/>
                          <a:ea typeface="微软雅黑" panose="020B0503020204020204" pitchFamily="34" charset="-122"/>
                          <a:cs typeface="宋体"/>
                        </a:rPr>
                        <a:t>4</a:t>
                      </a:r>
                      <a:r>
                        <a:rPr lang="zh-CN" sz="1400" kern="0" dirty="0">
                          <a:latin typeface="微软雅黑" panose="020B0503020204020204" pitchFamily="34" charset="-122"/>
                          <a:ea typeface="微软雅黑" panose="020B0503020204020204" pitchFamily="34" charset="-122"/>
                          <a:cs typeface="宋体"/>
                        </a:rPr>
                        <a:t>、</a:t>
                      </a:r>
                      <a:r>
                        <a:rPr lang="en-US" sz="1400" kern="0" dirty="0">
                          <a:latin typeface="微软雅黑" panose="020B0503020204020204" pitchFamily="34" charset="-122"/>
                          <a:ea typeface="微软雅黑" panose="020B0503020204020204" pitchFamily="34" charset="-122"/>
                          <a:cs typeface="宋体"/>
                        </a:rPr>
                        <a:t>5</a:t>
                      </a:r>
                      <a:r>
                        <a:rPr lang="zh-CN" sz="1400" kern="0" dirty="0">
                          <a:latin typeface="微软雅黑" panose="020B0503020204020204" pitchFamily="34" charset="-122"/>
                          <a:ea typeface="微软雅黑" panose="020B0503020204020204" pitchFamily="34" charset="-122"/>
                          <a:cs typeface="宋体"/>
                        </a:rPr>
                        <a:t>级</a:t>
                      </a:r>
                      <a:endParaRPr lang="zh-CN" sz="1400" kern="1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kern="0" dirty="0">
                          <a:latin typeface="微软雅黑" panose="020B0503020204020204" pitchFamily="34" charset="-122"/>
                          <a:ea typeface="微软雅黑" panose="020B0503020204020204" pitchFamily="34" charset="-122"/>
                          <a:cs typeface="宋体"/>
                        </a:rPr>
                        <a:t>0.60</a:t>
                      </a:r>
                      <a:endParaRPr lang="zh-CN" sz="1400" kern="1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kern="0" dirty="0">
                          <a:latin typeface="微软雅黑" panose="020B0503020204020204" pitchFamily="34" charset="-122"/>
                          <a:ea typeface="微软雅黑" panose="020B0503020204020204" pitchFamily="34" charset="-122"/>
                          <a:cs typeface="宋体"/>
                        </a:rPr>
                        <a:t>0.45</a:t>
                      </a:r>
                      <a:endParaRPr lang="zh-CN" sz="1400" kern="1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kern="0">
                          <a:latin typeface="微软雅黑" panose="020B0503020204020204" pitchFamily="34" charset="-122"/>
                          <a:ea typeface="微软雅黑" panose="020B0503020204020204" pitchFamily="34" charset="-122"/>
                          <a:cs typeface="宋体"/>
                        </a:rPr>
                        <a:t>0.30</a:t>
                      </a:r>
                      <a:endParaRPr lang="zh-CN" sz="1400" kern="1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kern="0" dirty="0">
                          <a:latin typeface="微软雅黑" panose="020B0503020204020204" pitchFamily="34" charset="-122"/>
                          <a:ea typeface="微软雅黑" panose="020B0503020204020204" pitchFamily="34" charset="-122"/>
                          <a:cs typeface="宋体"/>
                        </a:rPr>
                        <a:t>0.0 </a:t>
                      </a:r>
                      <a:endParaRPr lang="zh-CN" sz="1400" kern="1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a:txBody>
                    <a:bodyPr/>
                    <a:lstStyle/>
                    <a:p>
                      <a:pPr algn="ctr">
                        <a:lnSpc>
                          <a:spcPts val="1800"/>
                        </a:lnSpc>
                        <a:spcAft>
                          <a:spcPts val="0"/>
                        </a:spcAft>
                      </a:pPr>
                      <a:r>
                        <a:rPr lang="en-US" sz="1400" kern="0">
                          <a:latin typeface="微软雅黑" panose="020B0503020204020204" pitchFamily="34" charset="-122"/>
                          <a:ea typeface="微软雅黑" panose="020B0503020204020204" pitchFamily="34" charset="-122"/>
                          <a:cs typeface="宋体"/>
                        </a:rPr>
                        <a:t>/</a:t>
                      </a:r>
                      <a:endParaRPr lang="zh-CN" sz="1400" kern="1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b="1" kern="0" dirty="0">
                          <a:solidFill>
                            <a:srgbClr val="0000FF"/>
                          </a:solidFill>
                          <a:latin typeface="微软雅黑" panose="020B0503020204020204" pitchFamily="34" charset="-122"/>
                          <a:ea typeface="微软雅黑" panose="020B0503020204020204" pitchFamily="34" charset="-122"/>
                          <a:cs typeface="宋体"/>
                        </a:rPr>
                        <a:t>1-3</a:t>
                      </a:r>
                      <a:r>
                        <a:rPr lang="zh-CN" sz="1400" b="1" kern="0" dirty="0">
                          <a:solidFill>
                            <a:srgbClr val="0000FF"/>
                          </a:solidFill>
                          <a:latin typeface="微软雅黑" panose="020B0503020204020204" pitchFamily="34" charset="-122"/>
                          <a:ea typeface="微软雅黑" panose="020B0503020204020204" pitchFamily="34" charset="-122"/>
                          <a:cs typeface="宋体"/>
                        </a:rPr>
                        <a:t>级</a:t>
                      </a:r>
                      <a:endParaRPr lang="zh-CN" sz="1400" b="1" kern="100" dirty="0">
                        <a:solidFill>
                          <a:srgbClr val="0000FF"/>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b="1" kern="0" dirty="0">
                          <a:solidFill>
                            <a:srgbClr val="0000FF"/>
                          </a:solidFill>
                          <a:latin typeface="微软雅黑" panose="020B0503020204020204" pitchFamily="34" charset="-122"/>
                          <a:ea typeface="微软雅黑" panose="020B0503020204020204" pitchFamily="34" charset="-122"/>
                          <a:cs typeface="宋体"/>
                        </a:rPr>
                        <a:t>0.50</a:t>
                      </a:r>
                      <a:endParaRPr lang="zh-CN" sz="1400" b="1" kern="100" dirty="0">
                        <a:solidFill>
                          <a:srgbClr val="0000FF"/>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b="1" kern="0" dirty="0">
                          <a:solidFill>
                            <a:srgbClr val="0000FF"/>
                          </a:solidFill>
                          <a:latin typeface="微软雅黑" panose="020B0503020204020204" pitchFamily="34" charset="-122"/>
                          <a:ea typeface="微软雅黑" panose="020B0503020204020204" pitchFamily="34" charset="-122"/>
                          <a:cs typeface="宋体"/>
                        </a:rPr>
                        <a:t>0.35</a:t>
                      </a:r>
                      <a:endParaRPr lang="zh-CN" sz="1400" b="1" kern="100" dirty="0">
                        <a:solidFill>
                          <a:srgbClr val="0000FF"/>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b="1" kern="0" dirty="0">
                          <a:solidFill>
                            <a:srgbClr val="0000FF"/>
                          </a:solidFill>
                          <a:latin typeface="微软雅黑" panose="020B0503020204020204" pitchFamily="34" charset="-122"/>
                          <a:ea typeface="微软雅黑" panose="020B0503020204020204" pitchFamily="34" charset="-122"/>
                          <a:cs typeface="宋体"/>
                        </a:rPr>
                        <a:t>0.20</a:t>
                      </a:r>
                      <a:endParaRPr lang="zh-CN" sz="1400" b="1" kern="100" dirty="0">
                        <a:solidFill>
                          <a:srgbClr val="0000FF"/>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400" b="1" kern="0" dirty="0">
                          <a:solidFill>
                            <a:srgbClr val="0000FF"/>
                          </a:solidFill>
                          <a:latin typeface="微软雅黑" panose="020B0503020204020204" pitchFamily="34" charset="-122"/>
                          <a:ea typeface="微软雅黑" panose="020B0503020204020204" pitchFamily="34" charset="-122"/>
                          <a:cs typeface="宋体"/>
                        </a:rPr>
                        <a:t>0.0 </a:t>
                      </a:r>
                      <a:endParaRPr lang="zh-CN" sz="1400" b="1" kern="100" dirty="0">
                        <a:solidFill>
                          <a:srgbClr val="0000FF"/>
                        </a:solidFill>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3347">
                <a:tc gridSpan="6">
                  <a:txBody>
                    <a:bodyPr/>
                    <a:lstStyle/>
                    <a:p>
                      <a:pPr algn="l">
                        <a:lnSpc>
                          <a:spcPts val="1800"/>
                        </a:lnSpc>
                        <a:spcAft>
                          <a:spcPts val="0"/>
                        </a:spcAft>
                      </a:pPr>
                      <a:r>
                        <a:rPr lang="zh-CN" sz="1200" kern="0" dirty="0">
                          <a:latin typeface="微软雅黑" panose="020B0503020204020204" pitchFamily="34" charset="-122"/>
                          <a:ea typeface="微软雅黑" panose="020B0503020204020204" pitchFamily="34" charset="-122"/>
                          <a:cs typeface="宋体"/>
                        </a:rPr>
                        <a:t>特别说明：</a:t>
                      </a:r>
                      <a:endParaRPr lang="zh-CN" sz="1200" kern="100" dirty="0">
                        <a:latin typeface="微软雅黑" panose="020B0503020204020204" pitchFamily="34" charset="-122"/>
                        <a:ea typeface="微软雅黑" panose="020B0503020204020204" pitchFamily="34" charset="-122"/>
                      </a:endParaRPr>
                    </a:p>
                    <a:p>
                      <a:pPr marL="342900" lvl="0" indent="-342900" algn="l">
                        <a:lnSpc>
                          <a:spcPts val="1800"/>
                        </a:lnSpc>
                        <a:spcAft>
                          <a:spcPts val="0"/>
                        </a:spcAft>
                        <a:buFont typeface="+mj-lt"/>
                        <a:buAutoNum type="arabicPeriod"/>
                      </a:pPr>
                      <a:r>
                        <a:rPr lang="zh-CN" sz="1200" kern="0" dirty="0">
                          <a:latin typeface="微软雅黑" panose="020B0503020204020204" pitchFamily="34" charset="-122"/>
                          <a:ea typeface="微软雅黑" panose="020B0503020204020204" pitchFamily="34" charset="-122"/>
                          <a:cs typeface="宋体"/>
                        </a:rPr>
                        <a:t>当员工任职管理岗位且其同时具有与该管理岗位工作直接相关的非管理岗任职能力等级时，以其中高等级任职资格取绩效系数。</a:t>
                      </a:r>
                      <a:endParaRPr lang="zh-CN" sz="1200" kern="100" dirty="0">
                        <a:latin typeface="微软雅黑" panose="020B0503020204020204" pitchFamily="34" charset="-122"/>
                        <a:ea typeface="微软雅黑" panose="020B0503020204020204" pitchFamily="34" charset="-122"/>
                      </a:endParaRPr>
                    </a:p>
                    <a:p>
                      <a:pPr marL="342900" lvl="0" indent="-342900" algn="l">
                        <a:lnSpc>
                          <a:spcPts val="1800"/>
                        </a:lnSpc>
                        <a:spcAft>
                          <a:spcPts val="0"/>
                        </a:spcAft>
                        <a:buFont typeface="+mj-lt"/>
                        <a:buAutoNum type="arabicPeriod"/>
                      </a:pPr>
                      <a:r>
                        <a:rPr lang="zh-CN" sz="1200" kern="0" dirty="0">
                          <a:latin typeface="微软雅黑" panose="020B0503020204020204" pitchFamily="34" charset="-122"/>
                          <a:ea typeface="微软雅黑" panose="020B0503020204020204" pitchFamily="34" charset="-122"/>
                          <a:cs typeface="宋体"/>
                        </a:rPr>
                        <a:t>当员工任职非管理岗位且其同时具有多个任职能力等级时，以现岗位所在职位类对应的任职资格等级取绩效系数。</a:t>
                      </a:r>
                      <a:endParaRPr lang="zh-CN" sz="1200" kern="100" dirty="0">
                        <a:latin typeface="微软雅黑" panose="020B0503020204020204" pitchFamily="34" charset="-122"/>
                        <a:ea typeface="微软雅黑" panose="020B0503020204020204" pitchFamily="34" charset="-122"/>
                      </a:endParaRPr>
                    </a:p>
                    <a:p>
                      <a:pPr marL="342900" lvl="0" indent="-342900" algn="l">
                        <a:lnSpc>
                          <a:spcPts val="1800"/>
                        </a:lnSpc>
                        <a:spcAft>
                          <a:spcPts val="0"/>
                        </a:spcAft>
                        <a:buFont typeface="+mj-lt"/>
                        <a:buAutoNum type="arabicPeriod"/>
                      </a:pPr>
                      <a:r>
                        <a:rPr lang="zh-CN" sz="1200" kern="0" dirty="0">
                          <a:latin typeface="微软雅黑" panose="020B0503020204020204" pitchFamily="34" charset="-122"/>
                          <a:ea typeface="微软雅黑" panose="020B0503020204020204" pitchFamily="34" charset="-122"/>
                          <a:cs typeface="宋体"/>
                        </a:rPr>
                        <a:t>直接相关：指该管理岗位管理范围中包括的非管理岗位任职能力等级要求。</a:t>
                      </a:r>
                      <a:endParaRPr lang="zh-CN" sz="1200" kern="1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0" name="文本框 9"/>
          <p:cNvSpPr txBox="1"/>
          <p:nvPr/>
        </p:nvSpPr>
        <p:spPr>
          <a:xfrm>
            <a:off x="1403648" y="1268760"/>
            <a:ext cx="7416824" cy="645228"/>
          </a:xfrm>
          <a:prstGeom prst="rect">
            <a:avLst/>
          </a:prstGeom>
          <a:solidFill>
            <a:srgbClr val="F79646"/>
          </a:solidFill>
          <a:ln>
            <a:solidFill>
              <a:srgbClr val="F79646"/>
            </a:solidFill>
          </a:ln>
        </p:spPr>
        <p:style>
          <a:lnRef idx="1">
            <a:schemeClr val="accent5"/>
          </a:lnRef>
          <a:fillRef idx="3">
            <a:schemeClr val="accent5"/>
          </a:fillRef>
          <a:effectRef idx="2">
            <a:schemeClr val="accent5"/>
          </a:effectRef>
          <a:fontRef idx="minor">
            <a:schemeClr val="lt1"/>
          </a:fontRef>
        </p:style>
        <p:txBody>
          <a:bodyPr vert="horz" wrap="none" rtlCol="0" anchor="ctr">
            <a:noAutofit/>
          </a:bodyPr>
          <a:lstStyle/>
          <a:p>
            <a:pPr algn="dist">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绩效奖金计算</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399104" y="2130011"/>
            <a:ext cx="7421368" cy="4693593"/>
          </a:xfrm>
          <a:prstGeom prst="rect">
            <a:avLst/>
          </a:prstGeom>
        </p:spPr>
        <p:txBody>
          <a:bodyPr wrap="square">
            <a:spAutoFit/>
          </a:bodyPr>
          <a:lstStyle/>
          <a:p>
            <a:pPr>
              <a:lnSpc>
                <a:spcPct val="150000"/>
              </a:lnSpc>
              <a:defRPr/>
            </a:pPr>
            <a:r>
              <a:rPr lang="en-US" altLang="zh-CN" sz="1600" dirty="0" smtClean="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、根据不同的员工季度绩效考核等级，季度绩效奖金系数如下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defRPr/>
            </a:pPr>
            <a:endParaRPr lang="en-US" altLang="zh-CN" sz="1600" dirty="0">
              <a:latin typeface="微软雅黑" panose="020B0503020204020204" pitchFamily="34" charset="-122"/>
              <a:ea typeface="微软雅黑" panose="020B0503020204020204" pitchFamily="34" charset="-122"/>
            </a:endParaRPr>
          </a:p>
          <a:p>
            <a:pPr>
              <a:lnSpc>
                <a:spcPct val="150000"/>
              </a:lnSpc>
              <a:defRPr/>
            </a:pPr>
            <a:endParaRPr lang="en-US" altLang="zh-CN" sz="1600" dirty="0" smtClean="0">
              <a:latin typeface="微软雅黑" panose="020B0503020204020204" pitchFamily="34" charset="-122"/>
              <a:ea typeface="微软雅黑" panose="020B0503020204020204" pitchFamily="34" charset="-122"/>
            </a:endParaRPr>
          </a:p>
          <a:p>
            <a:pPr>
              <a:lnSpc>
                <a:spcPct val="150000"/>
              </a:lnSpc>
              <a:defRPr/>
            </a:pPr>
            <a:endParaRPr lang="en-US" altLang="zh-CN" sz="1600" dirty="0">
              <a:latin typeface="微软雅黑" panose="020B0503020204020204" pitchFamily="34" charset="-122"/>
              <a:ea typeface="微软雅黑" panose="020B0503020204020204" pitchFamily="34" charset="-122"/>
            </a:endParaRPr>
          </a:p>
          <a:p>
            <a:pPr>
              <a:lnSpc>
                <a:spcPct val="150000"/>
              </a:lnSpc>
              <a:defRPr/>
            </a:pPr>
            <a:endParaRPr lang="en-US" altLang="zh-CN" sz="1600" dirty="0" smtClean="0">
              <a:latin typeface="微软雅黑" panose="020B0503020204020204" pitchFamily="34" charset="-122"/>
              <a:ea typeface="微软雅黑" panose="020B0503020204020204" pitchFamily="34" charset="-122"/>
            </a:endParaRPr>
          </a:p>
          <a:p>
            <a:pPr>
              <a:lnSpc>
                <a:spcPct val="150000"/>
              </a:lnSpc>
              <a:defRPr/>
            </a:pPr>
            <a:endParaRPr lang="en-US" altLang="zh-CN" sz="1600" dirty="0">
              <a:latin typeface="微软雅黑" panose="020B0503020204020204" pitchFamily="34" charset="-122"/>
              <a:ea typeface="微软雅黑" panose="020B0503020204020204" pitchFamily="34" charset="-122"/>
            </a:endParaRPr>
          </a:p>
          <a:p>
            <a:pPr>
              <a:lnSpc>
                <a:spcPct val="150000"/>
              </a:lnSpc>
              <a:defRPr/>
            </a:pPr>
            <a:endParaRPr lang="en-US" altLang="zh-CN" sz="1600" dirty="0" smtClean="0">
              <a:latin typeface="微软雅黑" panose="020B0503020204020204" pitchFamily="34" charset="-122"/>
              <a:ea typeface="微软雅黑" panose="020B0503020204020204" pitchFamily="34" charset="-122"/>
            </a:endParaRPr>
          </a:p>
          <a:p>
            <a:pPr>
              <a:lnSpc>
                <a:spcPct val="150000"/>
              </a:lnSpc>
              <a:defRPr/>
            </a:pPr>
            <a:endParaRPr lang="en-US" altLang="zh-CN" sz="1600" dirty="0">
              <a:latin typeface="微软雅黑" panose="020B0503020204020204" pitchFamily="34" charset="-122"/>
              <a:ea typeface="微软雅黑" panose="020B0503020204020204" pitchFamily="34" charset="-122"/>
            </a:endParaRPr>
          </a:p>
          <a:p>
            <a:pPr>
              <a:lnSpc>
                <a:spcPct val="150000"/>
              </a:lnSpc>
              <a:defRPr/>
            </a:pPr>
            <a:endParaRPr lang="en-US" altLang="zh-CN" sz="1600" dirty="0" smtClean="0">
              <a:latin typeface="微软雅黑" panose="020B0503020204020204" pitchFamily="34" charset="-122"/>
              <a:ea typeface="微软雅黑" panose="020B0503020204020204" pitchFamily="34" charset="-122"/>
            </a:endParaRPr>
          </a:p>
          <a:p>
            <a:pPr>
              <a:lnSpc>
                <a:spcPct val="150000"/>
              </a:lnSpc>
              <a:defRPr/>
            </a:pPr>
            <a:endParaRPr lang="en-US" altLang="zh-CN" sz="1600" dirty="0">
              <a:latin typeface="微软雅黑" panose="020B0503020204020204" pitchFamily="34" charset="-122"/>
              <a:ea typeface="微软雅黑" panose="020B0503020204020204" pitchFamily="34" charset="-122"/>
            </a:endParaRPr>
          </a:p>
          <a:p>
            <a:pPr>
              <a:lnSpc>
                <a:spcPts val="2100"/>
              </a:lnSpc>
              <a:defRPr/>
            </a:pPr>
            <a:r>
              <a:rPr lang="en-US" altLang="en-US"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、季度绩效奖金</a:t>
            </a:r>
            <a:r>
              <a:rPr lang="en-US" altLang="en-US"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标准工资</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季度绩效奖金系数</a:t>
            </a:r>
            <a:endParaRPr lang="en-US" altLang="zh-CN" sz="1600" dirty="0">
              <a:latin typeface="微软雅黑" panose="020B0503020204020204" pitchFamily="34" charset="-122"/>
              <a:ea typeface="微软雅黑" panose="020B0503020204020204" pitchFamily="34" charset="-122"/>
            </a:endParaRPr>
          </a:p>
          <a:p>
            <a:pPr>
              <a:lnSpc>
                <a:spcPts val="2100"/>
              </a:lnSpc>
              <a:defRPr/>
            </a:pPr>
            <a:r>
              <a:rPr lang="en-US" altLang="en-US"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、季度绩效奖金在下一季度第一个月的工资中一次性发放。</a:t>
            </a:r>
          </a:p>
          <a:p>
            <a:pPr>
              <a:lnSpc>
                <a:spcPct val="150000"/>
              </a:lnSpc>
              <a:defRPr/>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9455472"/>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3648" y="2159107"/>
            <a:ext cx="7416824" cy="4480842"/>
          </a:xfrm>
          <a:prstGeom prst="rect">
            <a:avLst/>
          </a:prstGeom>
          <a:noFill/>
        </p:spPr>
        <p:txBody>
          <a:bodyPr wrap="square" rtlCol="0">
            <a:spAutoFit/>
          </a:bodyPr>
          <a:lstStyle/>
          <a:p>
            <a:pPr indent="355600">
              <a:lnSpc>
                <a:spcPct val="150000"/>
              </a:lnSpc>
            </a:pPr>
            <a:r>
              <a:rPr lang="zh-CN" altLang="zh-CN" sz="1600" dirty="0">
                <a:latin typeface="微软雅黑" panose="020B0503020204020204" pitchFamily="34" charset="-122"/>
                <a:ea typeface="微软雅黑" panose="020B0503020204020204" pitchFamily="34" charset="-122"/>
              </a:rPr>
              <a:t>公司根据企业经营效益、行业整体薪酬状况、员工的绩效和能力提升状况考虑是否调薪以及调薪的政策。</a:t>
            </a:r>
            <a:r>
              <a:rPr lang="zh-CN" altLang="zh-CN" sz="1600" dirty="0">
                <a:solidFill>
                  <a:srgbClr val="FF0000"/>
                </a:solidFill>
                <a:latin typeface="微软雅黑" panose="020B0503020204020204" pitchFamily="34" charset="-122"/>
                <a:ea typeface="微软雅黑" panose="020B0503020204020204" pitchFamily="34" charset="-122"/>
              </a:rPr>
              <a:t>调整的原则与方法每年由人力资源部进行系统分析后提出方案，上报薪酬与绩效管理委员会审核与批准</a:t>
            </a:r>
            <a:r>
              <a:rPr lang="zh-CN" altLang="zh-CN" sz="1600" dirty="0" smtClean="0">
                <a:solidFill>
                  <a:srgbClr val="FF0000"/>
                </a:solidFill>
                <a:latin typeface="微软雅黑" panose="020B0503020204020204" pitchFamily="34" charset="-122"/>
                <a:ea typeface="微软雅黑" panose="020B0503020204020204" pitchFamily="34" charset="-122"/>
              </a:rPr>
              <a:t>。</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zh-CN" sz="1600" dirty="0" smtClean="0">
                <a:latin typeface="微软雅黑" panose="020B0503020204020204" pitchFamily="34" charset="-122"/>
                <a:ea typeface="微软雅黑" panose="020B0503020204020204" pitchFamily="34" charset="-122"/>
              </a:rPr>
              <a:t>调</a:t>
            </a:r>
            <a:r>
              <a:rPr lang="zh-CN" altLang="zh-CN" sz="1600" dirty="0">
                <a:latin typeface="微软雅黑" panose="020B0503020204020204" pitchFamily="34" charset="-122"/>
                <a:ea typeface="微软雅黑" panose="020B0503020204020204" pitchFamily="34" charset="-122"/>
              </a:rPr>
              <a:t>薪应遵循以下原则： </a:t>
            </a:r>
          </a:p>
          <a:p>
            <a:pPr>
              <a:lnSpc>
                <a:spcPct val="150000"/>
              </a:lnSpc>
            </a:pPr>
            <a:r>
              <a:rPr lang="zh-CN" altLang="zh-CN" sz="1600" dirty="0">
                <a:latin typeface="微软雅黑" panose="020B0503020204020204" pitchFamily="34" charset="-122"/>
                <a:ea typeface="微软雅黑" panose="020B0503020204020204" pitchFamily="34" charset="-122"/>
              </a:rPr>
              <a:t>• 综合考虑员工的任职能力提升的状况和绩效状况，任职能力提升大和综合绩效水平为优秀的员工应获得较高的加薪幅度；综合绩效水平为不佳的员工将不能获得加薪；</a:t>
            </a:r>
          </a:p>
          <a:p>
            <a:pPr>
              <a:lnSpc>
                <a:spcPct val="150000"/>
              </a:lnSpc>
            </a:pPr>
            <a:r>
              <a:rPr lang="zh-CN" altLang="zh-CN" sz="1600" dirty="0">
                <a:latin typeface="微软雅黑" panose="020B0503020204020204" pitchFamily="34" charset="-122"/>
                <a:ea typeface="微软雅黑" panose="020B0503020204020204" pitchFamily="34" charset="-122"/>
              </a:rPr>
              <a:t>• </a:t>
            </a:r>
            <a:r>
              <a:rPr lang="zh-CN" altLang="zh-CN" sz="1600" dirty="0">
                <a:solidFill>
                  <a:srgbClr val="FF0000"/>
                </a:solidFill>
                <a:latin typeface="微软雅黑" panose="020B0503020204020204" pitchFamily="34" charset="-122"/>
                <a:ea typeface="微软雅黑" panose="020B0503020204020204" pitchFamily="34" charset="-122"/>
              </a:rPr>
              <a:t>未转正的员工不参与调薪</a:t>
            </a:r>
          </a:p>
          <a:p>
            <a:pPr>
              <a:lnSpc>
                <a:spcPct val="150000"/>
              </a:lnSpc>
            </a:pPr>
            <a:r>
              <a:rPr lang="zh-CN" altLang="zh-CN" sz="1600" dirty="0">
                <a:latin typeface="微软雅黑" panose="020B0503020204020204" pitchFamily="34" charset="-122"/>
                <a:ea typeface="微软雅黑" panose="020B0503020204020204" pitchFamily="34" charset="-122"/>
              </a:rPr>
              <a:t>• 截止到调整方案执行时，入职不满半年的新员工调薪幅度相应减少，满半年的员工参与正常调薪；</a:t>
            </a:r>
          </a:p>
          <a:p>
            <a:pPr>
              <a:lnSpc>
                <a:spcPct val="150000"/>
              </a:lnSpc>
            </a:pPr>
            <a:r>
              <a:rPr lang="zh-CN" altLang="zh-CN" sz="1600" dirty="0">
                <a:latin typeface="微软雅黑" panose="020B0503020204020204" pitchFamily="34" charset="-122"/>
                <a:ea typeface="微软雅黑" panose="020B0503020204020204" pitchFamily="34" charset="-122"/>
              </a:rPr>
              <a:t>• </a:t>
            </a:r>
            <a:r>
              <a:rPr lang="zh-CN" altLang="zh-CN" sz="1600" dirty="0">
                <a:solidFill>
                  <a:srgbClr val="FF0000"/>
                </a:solidFill>
                <a:latin typeface="微软雅黑" panose="020B0503020204020204" pitchFamily="34" charset="-122"/>
                <a:ea typeface="微软雅黑" panose="020B0503020204020204" pitchFamily="34" charset="-122"/>
              </a:rPr>
              <a:t>个人一次调薪幅度不超过</a:t>
            </a:r>
            <a:r>
              <a:rPr lang="en-US" altLang="zh-CN" sz="1600" dirty="0">
                <a:solidFill>
                  <a:srgbClr val="FF0000"/>
                </a:solidFill>
                <a:latin typeface="微软雅黑" panose="020B0503020204020204" pitchFamily="34" charset="-122"/>
                <a:ea typeface="微软雅黑" panose="020B0503020204020204" pitchFamily="34" charset="-122"/>
              </a:rPr>
              <a:t>30</a:t>
            </a:r>
            <a:r>
              <a:rPr lang="zh-CN" altLang="zh-CN" sz="1600" dirty="0">
                <a:solidFill>
                  <a:srgbClr val="FF0000"/>
                </a:solidFill>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a:t>
            </a:r>
          </a:p>
          <a:p>
            <a:pPr>
              <a:lnSpc>
                <a:spcPct val="150000"/>
              </a:lnSpc>
            </a:pPr>
            <a:endParaRPr lang="zh-CN" altLang="zh-CN"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79512" y="155789"/>
            <a:ext cx="1080120" cy="1041259"/>
          </a:xfrm>
          <a:prstGeom prst="rect">
            <a:avLst/>
          </a:prstGeom>
        </p:spPr>
      </p:pic>
      <p:sp>
        <p:nvSpPr>
          <p:cNvPr id="4" name="文本框 3"/>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薪</a:t>
            </a: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酬管理制度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648" y="1268760"/>
            <a:ext cx="7416824" cy="645228"/>
          </a:xfrm>
          <a:prstGeom prst="rect">
            <a:avLst/>
          </a:prstGeom>
          <a:solidFill>
            <a:srgbClr val="F79646"/>
          </a:solidFill>
          <a:ln>
            <a:solidFill>
              <a:srgbClr val="F79646"/>
            </a:solidFill>
          </a:ln>
        </p:spPr>
        <p:style>
          <a:lnRef idx="1">
            <a:schemeClr val="accent5"/>
          </a:lnRef>
          <a:fillRef idx="3">
            <a:schemeClr val="accent5"/>
          </a:fillRef>
          <a:effectRef idx="2">
            <a:schemeClr val="accent5"/>
          </a:effectRef>
          <a:fontRef idx="minor">
            <a:schemeClr val="lt1"/>
          </a:fontRef>
        </p:style>
        <p:txBody>
          <a:bodyPr vert="horz" wrap="none" rtlCol="0" anchor="ctr">
            <a:noAutofit/>
          </a:bodyPr>
          <a:lstStyle/>
          <a:p>
            <a:pPr algn="dist">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薪酬调整</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041818"/>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9512" y="155789"/>
            <a:ext cx="1080120" cy="1041259"/>
          </a:xfrm>
          <a:prstGeom prst="rect">
            <a:avLst/>
          </a:prstGeom>
        </p:spPr>
      </p:pic>
      <p:sp>
        <p:nvSpPr>
          <p:cNvPr id="4" name="文本框 3"/>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薪</a:t>
            </a: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酬管理制度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图示 8"/>
          <p:cNvGraphicFramePr/>
          <p:nvPr>
            <p:extLst>
              <p:ext uri="{D42A27DB-BD31-4B8C-83A1-F6EECF244321}">
                <p14:modId xmlns:p14="http://schemas.microsoft.com/office/powerpoint/2010/main" val="2843060430"/>
              </p:ext>
            </p:extLst>
          </p:nvPr>
        </p:nvGraphicFramePr>
        <p:xfrm>
          <a:off x="1403648" y="1484784"/>
          <a:ext cx="7416824"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1690230"/>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9512" y="155789"/>
            <a:ext cx="1080120" cy="1041259"/>
          </a:xfrm>
          <a:prstGeom prst="rect">
            <a:avLst/>
          </a:prstGeom>
        </p:spPr>
      </p:pic>
      <p:sp>
        <p:nvSpPr>
          <p:cNvPr id="4" name="文本框 3"/>
          <p:cNvSpPr txBox="1"/>
          <p:nvPr/>
        </p:nvSpPr>
        <p:spPr>
          <a:xfrm>
            <a:off x="1403648" y="384030"/>
            <a:ext cx="7416824" cy="584775"/>
          </a:xfrm>
          <a:prstGeom prst="rect">
            <a:avLst/>
          </a:prstGeom>
          <a:noFill/>
        </p:spPr>
        <p:txBody>
          <a:bodyPr wrap="square" rtlCol="0">
            <a:spAutoFit/>
          </a:bodyPr>
          <a:lstStyle/>
          <a:p>
            <a:r>
              <a:rPr lang="zh-CN" altLang="en-US" sz="3200" b="1" dirty="0">
                <a:solidFill>
                  <a:schemeClr val="bg1">
                    <a:lumMod val="50000"/>
                  </a:schemeClr>
                </a:solidFill>
                <a:latin typeface="微软雅黑" panose="020B0503020204020204" pitchFamily="34" charset="-122"/>
                <a:ea typeface="微软雅黑" panose="020B0503020204020204" pitchFamily="34" charset="-122"/>
              </a:rPr>
              <a:t>薪</a:t>
            </a: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酬管理制度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648" y="1268760"/>
            <a:ext cx="7416824" cy="645228"/>
          </a:xfrm>
          <a:prstGeom prst="rect">
            <a:avLst/>
          </a:prstGeom>
          <a:solidFill>
            <a:srgbClr val="F79646"/>
          </a:solidFill>
          <a:ln>
            <a:solidFill>
              <a:srgbClr val="F79646"/>
            </a:solidFill>
          </a:ln>
        </p:spPr>
        <p:style>
          <a:lnRef idx="1">
            <a:schemeClr val="accent5"/>
          </a:lnRef>
          <a:fillRef idx="3">
            <a:schemeClr val="accent5"/>
          </a:fillRef>
          <a:effectRef idx="2">
            <a:schemeClr val="accent5"/>
          </a:effectRef>
          <a:fontRef idx="minor">
            <a:schemeClr val="lt1"/>
          </a:fontRef>
        </p:style>
        <p:txBody>
          <a:bodyPr vert="horz" wrap="none" rtlCol="0" anchor="ctr">
            <a:noAutofit/>
          </a:bodyPr>
          <a:lstStyle/>
          <a:p>
            <a:pPr algn="dist">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薪酬发放、结算、沟通与保密</a:t>
            </a:r>
          </a:p>
        </p:txBody>
      </p:sp>
      <p:sp>
        <p:nvSpPr>
          <p:cNvPr id="7" name="TextBox 3"/>
          <p:cNvSpPr txBox="1"/>
          <p:nvPr/>
        </p:nvSpPr>
        <p:spPr>
          <a:xfrm>
            <a:off x="1403648" y="2130011"/>
            <a:ext cx="7416824" cy="4583306"/>
          </a:xfrm>
          <a:prstGeom prst="rect">
            <a:avLst/>
          </a:prstGeom>
          <a:noFill/>
          <a:ln w="15875">
            <a:solidFill>
              <a:srgbClr val="F79646"/>
            </a:solidFill>
          </a:ln>
        </p:spPr>
        <p:txBody>
          <a:bodyPr wrap="square">
            <a:spAutoFit/>
          </a:bodyPr>
          <a:lstStyle/>
          <a:p>
            <a:pPr>
              <a:lnSpc>
                <a:spcPct val="150000"/>
              </a:lnSpc>
              <a:defRPr/>
            </a:pPr>
            <a:r>
              <a:rPr lang="zh-CN" altLang="en-US" sz="1400" b="1" dirty="0" smtClean="0">
                <a:latin typeface="微软雅黑" panose="020B0503020204020204" pitchFamily="34" charset="-122"/>
                <a:ea typeface="微软雅黑" panose="020B0503020204020204" pitchFamily="34" charset="-122"/>
              </a:rPr>
              <a:t>工资的计算与发放：</a:t>
            </a:r>
            <a:endParaRPr lang="zh-CN" altLang="en-US" sz="1400" dirty="0">
              <a:latin typeface="微软雅黑" panose="020B0503020204020204" pitchFamily="34" charset="-122"/>
              <a:ea typeface="微软雅黑" panose="020B0503020204020204" pitchFamily="34" charset="-122"/>
            </a:endParaRPr>
          </a:p>
          <a:p>
            <a:pPr>
              <a:lnSpc>
                <a:spcPts val="2500"/>
              </a:lnSpc>
              <a:defRPr/>
            </a:pPr>
            <a:r>
              <a:rPr lang="en-US" sz="1400" dirty="0">
                <a:latin typeface="微软雅黑" panose="020B0503020204020204" pitchFamily="34" charset="-122"/>
                <a:ea typeface="微软雅黑" panose="020B0503020204020204" pitchFamily="34" charset="-122"/>
              </a:rPr>
              <a:t>    1</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工资发放日为每月</a:t>
            </a:r>
            <a:r>
              <a:rPr lang="en-US" sz="1400" dirty="0">
                <a:solidFill>
                  <a:srgbClr val="FF0000"/>
                </a:solidFill>
                <a:latin typeface="微软雅黑" panose="020B0503020204020204" pitchFamily="34" charset="-122"/>
                <a:ea typeface="微软雅黑" panose="020B0503020204020204" pitchFamily="34" charset="-122"/>
              </a:rPr>
              <a:t>15</a:t>
            </a:r>
            <a:r>
              <a:rPr lang="zh-CN" altLang="en-US" sz="1400" dirty="0">
                <a:solidFill>
                  <a:srgbClr val="FF0000"/>
                </a:solidFill>
                <a:latin typeface="微软雅黑" panose="020B0503020204020204" pitchFamily="34" charset="-122"/>
                <a:ea typeface="微软雅黑" panose="020B0503020204020204" pitchFamily="34" charset="-122"/>
              </a:rPr>
              <a:t>号，遇节假日顺延</a:t>
            </a:r>
            <a:r>
              <a:rPr lang="zh-CN" altLang="en-US" sz="1400" dirty="0" smtClean="0">
                <a:solidFill>
                  <a:srgbClr val="FF0000"/>
                </a:solidFill>
                <a:latin typeface="微软雅黑" panose="020B0503020204020204" pitchFamily="34" charset="-122"/>
                <a:ea typeface="微软雅黑" panose="020B0503020204020204" pitchFamily="34" charset="-122"/>
              </a:rPr>
              <a:t>。（月度工资</a:t>
            </a:r>
            <a:r>
              <a:rPr lang="zh-CN" altLang="en-US" sz="1400" dirty="0">
                <a:solidFill>
                  <a:srgbClr val="FF0000"/>
                </a:solidFill>
                <a:latin typeface="微软雅黑" panose="020B0503020204020204" pitchFamily="34" charset="-122"/>
                <a:ea typeface="微软雅黑" panose="020B0503020204020204" pitchFamily="34" charset="-122"/>
              </a:rPr>
              <a:t>； </a:t>
            </a:r>
            <a:r>
              <a:rPr lang="zh-CN" altLang="en-US" sz="1400" dirty="0" smtClean="0">
                <a:solidFill>
                  <a:srgbClr val="FF0000"/>
                </a:solidFill>
                <a:latin typeface="微软雅黑" panose="020B0503020204020204" pitchFamily="34" charset="-122"/>
                <a:ea typeface="微软雅黑" panose="020B0503020204020204" pitchFamily="34" charset="-122"/>
              </a:rPr>
              <a:t>在公司邮箱</a:t>
            </a:r>
            <a:r>
              <a:rPr lang="zh-CN" altLang="en-US" sz="1400" dirty="0">
                <a:solidFill>
                  <a:srgbClr val="FF0000"/>
                </a:solidFill>
                <a:latin typeface="微软雅黑" panose="020B0503020204020204" pitchFamily="34" charset="-122"/>
                <a:ea typeface="微软雅黑" panose="020B0503020204020204" pitchFamily="34" charset="-122"/>
              </a:rPr>
              <a:t>查看）</a:t>
            </a:r>
          </a:p>
          <a:p>
            <a:pPr>
              <a:lnSpc>
                <a:spcPts val="2500"/>
              </a:lnSpc>
              <a:defRPr/>
            </a:pPr>
            <a:r>
              <a:rPr lang="en-US" altLang="en-US" sz="1400" dirty="0">
                <a:latin typeface="微软雅黑" panose="020B0503020204020204" pitchFamily="34" charset="-122"/>
                <a:ea typeface="微软雅黑" panose="020B0503020204020204" pitchFamily="34" charset="-122"/>
              </a:rPr>
              <a:t>    2</a:t>
            </a:r>
            <a:r>
              <a:rPr lang="zh-CN" altLang="en-US" sz="1400" dirty="0" smtClean="0">
                <a:latin typeface="微软雅黑" panose="020B0503020204020204" pitchFamily="34" charset="-122"/>
                <a:ea typeface="微软雅黑" panose="020B0503020204020204" pitchFamily="34" charset="-122"/>
              </a:rPr>
              <a:t>、试用期员工发放试用期薪资，试用期间不享受公司各项福利，员工自转正之日起开始享有正式员工薪资、奖金及福利待遇（</a:t>
            </a:r>
            <a:r>
              <a:rPr lang="zh-CN" altLang="en-US" sz="1400" dirty="0">
                <a:solidFill>
                  <a:srgbClr val="FF0000"/>
                </a:solidFill>
                <a:latin typeface="微软雅黑" panose="020B0503020204020204" pitchFamily="34" charset="-122"/>
                <a:ea typeface="微软雅黑" panose="020B0503020204020204" pitchFamily="34" charset="-122"/>
              </a:rPr>
              <a:t>例如</a:t>
            </a:r>
            <a:r>
              <a:rPr lang="zh-CN" altLang="en-US" sz="1400" dirty="0" smtClean="0">
                <a:solidFill>
                  <a:srgbClr val="FF0000"/>
                </a:solidFill>
                <a:latin typeface="微软雅黑" panose="020B0503020204020204" pitchFamily="34" charset="-122"/>
                <a:ea typeface="微软雅黑" panose="020B0503020204020204" pitchFamily="34" charset="-122"/>
              </a:rPr>
              <a:t>：通讯费、</a:t>
            </a:r>
            <a:r>
              <a:rPr lang="zh-CN" altLang="en-US" sz="1400" dirty="0">
                <a:solidFill>
                  <a:srgbClr val="FF0000"/>
                </a:solidFill>
                <a:latin typeface="微软雅黑" panose="020B0503020204020204" pitchFamily="34" charset="-122"/>
                <a:ea typeface="微软雅黑" panose="020B0503020204020204" pitchFamily="34" charset="-122"/>
              </a:rPr>
              <a:t>过节费、年度体检等</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ts val="2500"/>
              </a:lnSpc>
              <a:defRPr/>
            </a:pPr>
            <a:r>
              <a:rPr lang="zh-CN" altLang="en-US" sz="1400" b="1" dirty="0" smtClean="0">
                <a:latin typeface="微软雅黑" panose="020B0503020204020204" pitchFamily="34" charset="-122"/>
                <a:ea typeface="微软雅黑" panose="020B0503020204020204" pitchFamily="34" charset="-122"/>
              </a:rPr>
              <a:t>离职</a:t>
            </a:r>
            <a:r>
              <a:rPr lang="zh-CN" altLang="en-US" sz="1400" b="1" dirty="0">
                <a:latin typeface="微软雅黑" panose="020B0503020204020204" pitchFamily="34" charset="-122"/>
                <a:ea typeface="微软雅黑" panose="020B0503020204020204" pitchFamily="34" charset="-122"/>
              </a:rPr>
              <a:t>工资</a:t>
            </a:r>
            <a:r>
              <a:rPr lang="zh-CN" altLang="en-US" sz="1400" b="1" dirty="0" smtClean="0">
                <a:latin typeface="微软雅黑" panose="020B0503020204020204" pitchFamily="34" charset="-122"/>
                <a:ea typeface="微软雅黑" panose="020B0503020204020204" pitchFamily="34" charset="-122"/>
              </a:rPr>
              <a:t>结算：</a:t>
            </a:r>
            <a:endParaRPr lang="zh-CN" altLang="en-US" sz="1400" b="1" dirty="0">
              <a:latin typeface="微软雅黑" panose="020B0503020204020204" pitchFamily="34" charset="-122"/>
              <a:ea typeface="微软雅黑" panose="020B0503020204020204" pitchFamily="34" charset="-122"/>
            </a:endParaRPr>
          </a:p>
          <a:p>
            <a:pPr>
              <a:lnSpc>
                <a:spcPts val="2500"/>
              </a:lnSpc>
              <a:defRPr/>
            </a:pPr>
            <a:r>
              <a:rPr lang="en-US" sz="1400" dirty="0">
                <a:latin typeface="微软雅黑" panose="020B0503020204020204" pitchFamily="34" charset="-122"/>
                <a:ea typeface="微软雅黑" panose="020B0503020204020204" pitchFamily="34" charset="-122"/>
              </a:rPr>
              <a:t>    1</a:t>
            </a:r>
            <a:r>
              <a:rPr lang="zh-CN" altLang="en-US" sz="1400" dirty="0">
                <a:latin typeface="微软雅黑" panose="020B0503020204020204" pitchFamily="34" charset="-122"/>
                <a:ea typeface="微软雅黑" panose="020B0503020204020204" pitchFamily="34" charset="-122"/>
              </a:rPr>
              <a:t>、 公司解除或终止劳动合同的按国家相关规定和公司规章制度进行办理。</a:t>
            </a:r>
          </a:p>
          <a:p>
            <a:pPr>
              <a:lnSpc>
                <a:spcPts val="2500"/>
              </a:lnSpc>
              <a:defRPr/>
            </a:pPr>
            <a:r>
              <a:rPr lang="en-US" sz="1400" dirty="0">
                <a:latin typeface="微软雅黑" panose="020B0503020204020204" pitchFamily="34" charset="-122"/>
                <a:ea typeface="微软雅黑" panose="020B0503020204020204" pitchFamily="34" charset="-122"/>
              </a:rPr>
              <a:t>    2</a:t>
            </a:r>
            <a:r>
              <a:rPr lang="zh-CN" altLang="en-US" sz="1400" dirty="0">
                <a:latin typeface="微软雅黑" panose="020B0503020204020204" pitchFamily="34" charset="-122"/>
                <a:ea typeface="微软雅黑" panose="020B0503020204020204" pitchFamily="34" charset="-122"/>
              </a:rPr>
              <a:t>、 员工办理好公司规定的相关解职手续后，方可办理离职工资的结算</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ts val="2500"/>
              </a:lnSpc>
              <a:defRPr/>
            </a:pPr>
            <a:r>
              <a:rPr lang="zh-CN" altLang="en-US" sz="1400" b="1" dirty="0" smtClean="0">
                <a:latin typeface="微软雅黑" panose="020B0503020204020204" pitchFamily="34" charset="-122"/>
                <a:ea typeface="微软雅黑" panose="020B0503020204020204" pitchFamily="34" charset="-122"/>
              </a:rPr>
              <a:t>薪</a:t>
            </a:r>
            <a:r>
              <a:rPr lang="zh-CN" altLang="en-US" sz="1400" b="1" dirty="0">
                <a:latin typeface="微软雅黑" panose="020B0503020204020204" pitchFamily="34" charset="-122"/>
                <a:ea typeface="微软雅黑" panose="020B0503020204020204" pitchFamily="34" charset="-122"/>
              </a:rPr>
              <a:t>酬管理违规行为和</a:t>
            </a:r>
            <a:r>
              <a:rPr lang="zh-CN" altLang="en-US" sz="1400" b="1" dirty="0" smtClean="0">
                <a:latin typeface="微软雅黑" panose="020B0503020204020204" pitchFamily="34" charset="-122"/>
                <a:ea typeface="微软雅黑" panose="020B0503020204020204" pitchFamily="34" charset="-122"/>
              </a:rPr>
              <a:t>处理</a:t>
            </a:r>
            <a:r>
              <a:rPr lang="zh-CN" altLang="en-US" sz="1400" b="1" dirty="0">
                <a:latin typeface="微软雅黑" panose="020B0503020204020204" pitchFamily="34" charset="-122"/>
                <a:ea typeface="微软雅黑" panose="020B0503020204020204" pitchFamily="34" charset="-122"/>
              </a:rPr>
              <a:t>：</a:t>
            </a:r>
          </a:p>
          <a:p>
            <a:pPr>
              <a:lnSpc>
                <a:spcPts val="2500"/>
              </a:lnSpc>
              <a:defRPr/>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泄露本人或其他员工的薪酬水平的违规行为；</a:t>
            </a:r>
          </a:p>
          <a:p>
            <a:pPr>
              <a:lnSpc>
                <a:spcPts val="2500"/>
              </a:lnSpc>
              <a:defRPr/>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探听或传播其他员工薪酬水平的违规行为；</a:t>
            </a:r>
          </a:p>
          <a:p>
            <a:pPr>
              <a:lnSpc>
                <a:spcPts val="2500"/>
              </a:lnSpc>
              <a:defRPr/>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、其他违反公司薪酬政策和薪酬制度的违规行为；</a:t>
            </a:r>
          </a:p>
          <a:p>
            <a:pPr>
              <a:lnSpc>
                <a:spcPts val="2500"/>
              </a:lnSpc>
              <a:defRPr/>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、因工作失误而影响员工工资发放的行为。</a:t>
            </a:r>
          </a:p>
          <a:p>
            <a:pPr>
              <a:lnSpc>
                <a:spcPts val="2500"/>
              </a:lnSpc>
              <a:defRPr/>
            </a:pPr>
            <a:r>
              <a:rPr lang="zh-CN" altLang="en-US" sz="1400" dirty="0">
                <a:latin typeface="微软雅黑" panose="020B0503020204020204" pitchFamily="34" charset="-122"/>
                <a:ea typeface="微软雅黑" panose="020B0503020204020204" pitchFamily="34" charset="-122"/>
              </a:rPr>
              <a:t>    对于违反上述薪酬规定的员工，将根据实际情况处以批评、罚款、降级、降薪等处罚，情节严重的直接解除劳动合同。</a:t>
            </a:r>
          </a:p>
        </p:txBody>
      </p:sp>
    </p:spTree>
    <p:extLst>
      <p:ext uri="{BB962C8B-B14F-4D97-AF65-F5344CB8AC3E}">
        <p14:creationId xmlns:p14="http://schemas.microsoft.com/office/powerpoint/2010/main" val="2272233420"/>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2"/>
          <a:stretch>
            <a:fillRect/>
          </a:stretch>
        </p:blipFill>
        <p:spPr>
          <a:xfrm>
            <a:off x="755576" y="2222141"/>
            <a:ext cx="3251110" cy="3134141"/>
          </a:xfrm>
          <a:prstGeom prst="rect">
            <a:avLst/>
          </a:prstGeom>
        </p:spPr>
      </p:pic>
      <p:cxnSp>
        <p:nvCxnSpPr>
          <p:cNvPr id="61" name="直接连接符 60"/>
          <p:cNvCxnSpPr/>
          <p:nvPr/>
        </p:nvCxnSpPr>
        <p:spPr>
          <a:xfrm flipV="1">
            <a:off x="2381131" y="1988840"/>
            <a:ext cx="716843" cy="648071"/>
          </a:xfrm>
          <a:prstGeom prst="line">
            <a:avLst/>
          </a:prstGeom>
          <a:ln w="28575">
            <a:solidFill>
              <a:srgbClr val="4BACC6"/>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097974" y="1988840"/>
            <a:ext cx="5760640" cy="0"/>
          </a:xfrm>
          <a:prstGeom prst="line">
            <a:avLst/>
          </a:prstGeom>
          <a:ln w="28575">
            <a:solidFill>
              <a:srgbClr val="4BACC6"/>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3635896" y="1197048"/>
            <a:ext cx="4464496" cy="584775"/>
          </a:xfrm>
          <a:prstGeom prst="rect">
            <a:avLst/>
          </a:prstGeom>
          <a:noFill/>
        </p:spPr>
        <p:txBody>
          <a:bodyPr wrap="square" rtlCol="0">
            <a:spAutoFit/>
          </a:bodyPr>
          <a:lstStyle/>
          <a:p>
            <a:pPr algn="ct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第一部分 人事管理制度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4644008" y="2193245"/>
            <a:ext cx="3147015" cy="332398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zh-CN" sz="2000" dirty="0">
                <a:solidFill>
                  <a:schemeClr val="bg1">
                    <a:lumMod val="50000"/>
                  </a:schemeClr>
                </a:solidFill>
                <a:latin typeface="微软雅黑" panose="020B0503020204020204" pitchFamily="34" charset="-122"/>
                <a:ea typeface="微软雅黑" panose="020B0503020204020204" pitchFamily="34" charset="-122"/>
              </a:rPr>
              <a:t>人员录用</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管理</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dirty="0">
                <a:solidFill>
                  <a:schemeClr val="bg1">
                    <a:lumMod val="50000"/>
                  </a:schemeClr>
                </a:solidFill>
                <a:latin typeface="微软雅黑" panose="020B0503020204020204" pitchFamily="34" charset="-122"/>
                <a:ea typeface="微软雅黑" panose="020B0503020204020204" pitchFamily="34" charset="-122"/>
              </a:rPr>
              <a:t>人员转正</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管理</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dirty="0">
                <a:solidFill>
                  <a:schemeClr val="bg1">
                    <a:lumMod val="50000"/>
                  </a:schemeClr>
                </a:solidFill>
                <a:latin typeface="微软雅黑" panose="020B0503020204020204" pitchFamily="34" charset="-122"/>
                <a:ea typeface="微软雅黑" panose="020B0503020204020204" pitchFamily="34" charset="-122"/>
              </a:rPr>
              <a:t>岗位变动</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人员调动</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管理</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dirty="0">
                <a:solidFill>
                  <a:schemeClr val="bg1">
                    <a:lumMod val="50000"/>
                  </a:schemeClr>
                </a:solidFill>
                <a:latin typeface="微软雅黑" panose="020B0503020204020204" pitchFamily="34" charset="-122"/>
                <a:ea typeface="微软雅黑" panose="020B0503020204020204" pitchFamily="34" charset="-122"/>
              </a:rPr>
              <a:t>人员解职</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管理</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dirty="0">
                <a:solidFill>
                  <a:schemeClr val="bg1">
                    <a:lumMod val="50000"/>
                  </a:schemeClr>
                </a:solidFill>
                <a:latin typeface="微软雅黑" panose="020B0503020204020204" pitchFamily="34" charset="-122"/>
                <a:ea typeface="微软雅黑" panose="020B0503020204020204" pitchFamily="34" charset="-122"/>
              </a:rPr>
              <a:t>劳动</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合同管理</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dirty="0">
                <a:solidFill>
                  <a:schemeClr val="bg1">
                    <a:lumMod val="50000"/>
                  </a:schemeClr>
                </a:solidFill>
                <a:latin typeface="微软雅黑" panose="020B0503020204020204" pitchFamily="34" charset="-122"/>
                <a:ea typeface="微软雅黑" panose="020B0503020204020204" pitchFamily="34" charset="-122"/>
              </a:rPr>
              <a:t>请假、休假、加班</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管理</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rPr>
              <a:t>人事工作印章使用规定</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798228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512" y="155789"/>
            <a:ext cx="1080120" cy="1041259"/>
          </a:xfrm>
          <a:prstGeom prst="rect">
            <a:avLst/>
          </a:prstGeom>
        </p:spPr>
      </p:pic>
      <p:cxnSp>
        <p:nvCxnSpPr>
          <p:cNvPr id="4" name="直接连接符 3"/>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人事管理制度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403648" y="1556792"/>
            <a:ext cx="7416824" cy="230832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just">
              <a:lnSpc>
                <a:spcPct val="150000"/>
              </a:lnSpc>
              <a:spcAft>
                <a:spcPts val="0"/>
              </a:spcAft>
              <a:buFont typeface="Arial" panose="020B0604020202020204" pitchFamily="34" charset="0"/>
              <a:buChar char="•"/>
            </a:pPr>
            <a:r>
              <a:rPr lang="zh-CN" altLang="zh-CN" sz="1600" kern="100" dirty="0">
                <a:latin typeface="微软雅黑" panose="020B0503020204020204" pitchFamily="34" charset="-122"/>
                <a:ea typeface="微软雅黑" panose="020B0503020204020204" pitchFamily="34" charset="-122"/>
              </a:rPr>
              <a:t>新入职人员需根据</a:t>
            </a:r>
            <a:r>
              <a:rPr lang="zh-CN" altLang="zh-CN" sz="1600" kern="100" dirty="0">
                <a:solidFill>
                  <a:srgbClr val="FF0000"/>
                </a:solidFill>
                <a:latin typeface="微软雅黑" panose="020B0503020204020204" pitchFamily="34" charset="-122"/>
                <a:ea typeface="微软雅黑" panose="020B0503020204020204" pitchFamily="34" charset="-122"/>
              </a:rPr>
              <a:t>《人员聘用意向书》</a:t>
            </a:r>
            <a:r>
              <a:rPr lang="zh-CN" altLang="zh-CN" sz="1600" kern="100" dirty="0">
                <a:latin typeface="微软雅黑" panose="020B0503020204020204" pitchFamily="34" charset="-122"/>
                <a:ea typeface="微软雅黑" panose="020B0503020204020204" pitchFamily="34" charset="-122"/>
              </a:rPr>
              <a:t>相关要求做好入职的准备工作，入职当天需据实填报个人信息，提交个人有效证件材料。</a:t>
            </a:r>
          </a:p>
          <a:p>
            <a:pPr marL="285750" indent="-285750">
              <a:lnSpc>
                <a:spcPct val="150000"/>
              </a:lnSpc>
              <a:buFont typeface="Arial" panose="020B0604020202020204" pitchFamily="34" charset="0"/>
              <a:buChar char="•"/>
            </a:pP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人力资源</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部对新进人员所提供的证书真实性进行验证，并对指定岗位进行背景调查。若经验证发现该人员证书真实性存在疑义的，需由该人员提供纸质验证证明。</a:t>
            </a:r>
            <a:r>
              <a:rPr lang="zh-CN"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对新进人员伪造学历、证书、工作经历或其他个人信息的，公司将直接与其解除劳动关系。</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323528" y="4077072"/>
            <a:ext cx="7379623" cy="267765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just">
              <a:lnSpc>
                <a:spcPct val="150000"/>
              </a:lnSpc>
              <a:spcAft>
                <a:spcPts val="0"/>
              </a:spcAft>
              <a:buFont typeface="Arial" panose="020B0604020202020204" pitchFamily="34" charset="0"/>
              <a:buChar char="•"/>
            </a:pPr>
            <a:r>
              <a:rPr lang="zh-CN" altLang="zh-CN" sz="1600" kern="100" dirty="0">
                <a:solidFill>
                  <a:schemeClr val="dk1"/>
                </a:solidFill>
                <a:latin typeface="微软雅黑" panose="020B0503020204020204" pitchFamily="34" charset="-122"/>
                <a:ea typeface="微软雅黑" panose="020B0503020204020204" pitchFamily="34" charset="-122"/>
              </a:rPr>
              <a:t>新员工试用期均不超过六个月。</a:t>
            </a:r>
          </a:p>
          <a:p>
            <a:pPr marL="285750" indent="-285750" algn="just">
              <a:lnSpc>
                <a:spcPct val="150000"/>
              </a:lnSpc>
              <a:spcAft>
                <a:spcPts val="0"/>
              </a:spcAft>
              <a:buFont typeface="Arial" panose="020B0604020202020204" pitchFamily="34" charset="0"/>
              <a:buChar char="•"/>
            </a:pPr>
            <a:r>
              <a:rPr lang="zh-CN" altLang="zh-CN" sz="1600" kern="100" dirty="0">
                <a:solidFill>
                  <a:schemeClr val="dk1"/>
                </a:solidFill>
                <a:latin typeface="微软雅黑" panose="020B0503020204020204" pitchFamily="34" charset="-122"/>
                <a:ea typeface="微软雅黑" panose="020B0503020204020204" pitchFamily="34" charset="-122"/>
              </a:rPr>
              <a:t>人力资源部以</a:t>
            </a:r>
            <a:r>
              <a:rPr lang="zh-CN" altLang="zh-CN" sz="1600" kern="100" dirty="0">
                <a:solidFill>
                  <a:srgbClr val="FF0000"/>
                </a:solidFill>
                <a:latin typeface="微软雅黑" panose="020B0503020204020204" pitchFamily="34" charset="-122"/>
                <a:ea typeface="微软雅黑" panose="020B0503020204020204" pitchFamily="34" charset="-122"/>
              </a:rPr>
              <a:t>《员工试用期考核表》</a:t>
            </a:r>
            <a:r>
              <a:rPr lang="zh-CN" altLang="zh-CN" sz="1600" kern="100" dirty="0">
                <a:solidFill>
                  <a:schemeClr val="dk1"/>
                </a:solidFill>
                <a:latin typeface="微软雅黑" panose="020B0503020204020204" pitchFamily="34" charset="-122"/>
                <a:ea typeface="微软雅黑" panose="020B0503020204020204" pitchFamily="34" charset="-122"/>
              </a:rPr>
              <a:t>结果作为员工是否符合录用条件的评价依据，并根据《员工试用期考核表》的结果及具体意见安排员工进行转正或解除劳动合同。</a:t>
            </a:r>
          </a:p>
          <a:p>
            <a:pPr marL="285750" indent="-285750" algn="just">
              <a:lnSpc>
                <a:spcPct val="150000"/>
              </a:lnSpc>
              <a:spcAft>
                <a:spcPts val="0"/>
              </a:spcAft>
              <a:buFont typeface="Arial" panose="020B0604020202020204" pitchFamily="34" charset="0"/>
              <a:buChar char="•"/>
            </a:pPr>
            <a:r>
              <a:rPr lang="zh-CN" altLang="zh-CN" sz="1600" kern="100" dirty="0">
                <a:solidFill>
                  <a:schemeClr val="dk1"/>
                </a:solidFill>
                <a:latin typeface="微软雅黑" panose="020B0503020204020204" pitchFamily="34" charset="-122"/>
                <a:ea typeface="微软雅黑" panose="020B0503020204020204" pitchFamily="34" charset="-122"/>
              </a:rPr>
              <a:t>对于通过准予转正的员工，由人力资源部以邮件形式发放</a:t>
            </a:r>
            <a:r>
              <a:rPr lang="zh-CN" altLang="zh-CN" sz="1600" kern="100" dirty="0">
                <a:solidFill>
                  <a:srgbClr val="FF0000"/>
                </a:solidFill>
                <a:latin typeface="微软雅黑" panose="020B0503020204020204" pitchFamily="34" charset="-122"/>
                <a:ea typeface="微软雅黑" panose="020B0503020204020204" pitchFamily="34" charset="-122"/>
              </a:rPr>
              <a:t>《员工转正通知单》</a:t>
            </a:r>
            <a:r>
              <a:rPr lang="zh-CN" altLang="zh-CN" sz="1600" kern="100" dirty="0">
                <a:solidFill>
                  <a:schemeClr val="dk1"/>
                </a:solidFill>
                <a:latin typeface="微软雅黑" panose="020B0503020204020204" pitchFamily="34" charset="-122"/>
                <a:ea typeface="微软雅黑" panose="020B0503020204020204" pitchFamily="34" charset="-122"/>
              </a:rPr>
              <a:t>告知员工转正之后的各项待遇；对于试用期不合格人员发放</a:t>
            </a:r>
            <a:r>
              <a:rPr lang="zh-CN" altLang="zh-CN" sz="1600" kern="100" dirty="0">
                <a:solidFill>
                  <a:srgbClr val="FF0000"/>
                </a:solidFill>
                <a:latin typeface="微软雅黑" panose="020B0503020204020204" pitchFamily="34" charset="-122"/>
                <a:ea typeface="微软雅黑" panose="020B0503020204020204" pitchFamily="34" charset="-122"/>
              </a:rPr>
              <a:t>《解除劳动合同通知单》</a:t>
            </a:r>
            <a:r>
              <a:rPr lang="zh-CN" altLang="zh-CN" sz="1600" kern="100" dirty="0">
                <a:solidFill>
                  <a:schemeClr val="dk1"/>
                </a:solidFill>
                <a:latin typeface="微软雅黑" panose="020B0503020204020204" pitchFamily="34" charset="-122"/>
                <a:ea typeface="微软雅黑" panose="020B0503020204020204" pitchFamily="34" charset="-122"/>
              </a:rPr>
              <a:t>，并办理解职手续。</a:t>
            </a:r>
          </a:p>
        </p:txBody>
      </p:sp>
      <p:sp>
        <p:nvSpPr>
          <p:cNvPr id="13" name="文本框 12"/>
          <p:cNvSpPr txBox="1"/>
          <p:nvPr/>
        </p:nvSpPr>
        <p:spPr>
          <a:xfrm>
            <a:off x="7989475" y="4077072"/>
            <a:ext cx="830997" cy="2677655"/>
          </a:xfrm>
          <a:prstGeom prst="rect">
            <a:avLst/>
          </a:prstGeom>
          <a:solidFill>
            <a:srgbClr val="4BACC6"/>
          </a:solidFill>
        </p:spPr>
        <p:style>
          <a:lnRef idx="1">
            <a:schemeClr val="accent5"/>
          </a:lnRef>
          <a:fillRef idx="3">
            <a:schemeClr val="accent5"/>
          </a:fillRef>
          <a:effectRef idx="2">
            <a:schemeClr val="accent5"/>
          </a:effectRef>
          <a:fontRef idx="minor">
            <a:schemeClr val="lt1"/>
          </a:fontRef>
        </p:style>
        <p:txBody>
          <a:bodyPr vert="eaVert" wrap="square" rtlCol="0" anchor="ctr">
            <a:spAutoFit/>
          </a:bodyPr>
          <a:lstStyle/>
          <a:p>
            <a:pPr algn="ctr">
              <a:lnSpc>
                <a:spcPct val="150000"/>
              </a:lnSpc>
            </a:pPr>
            <a:r>
              <a:rPr lang="zh-CN" altLang="en-US" sz="2800" dirty="0" smtClean="0">
                <a:latin typeface="微软雅黑" panose="020B0503020204020204" pitchFamily="34" charset="-122"/>
                <a:ea typeface="微软雅黑" panose="020B0503020204020204" pitchFamily="34" charset="-122"/>
              </a:rPr>
              <a:t>人员转正管理</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85473" y="1556792"/>
            <a:ext cx="830997" cy="2308323"/>
          </a:xfrm>
          <a:prstGeom prst="rect">
            <a:avLst/>
          </a:prstGeom>
          <a:solidFill>
            <a:srgbClr val="4BACC6"/>
          </a:solidFill>
        </p:spPr>
        <p:style>
          <a:lnRef idx="1">
            <a:schemeClr val="accent5"/>
          </a:lnRef>
          <a:fillRef idx="3">
            <a:schemeClr val="accent5"/>
          </a:fillRef>
          <a:effectRef idx="2">
            <a:schemeClr val="accent5"/>
          </a:effectRef>
          <a:fontRef idx="minor">
            <a:schemeClr val="lt1"/>
          </a:fontRef>
        </p:style>
        <p:txBody>
          <a:bodyPr vert="eaVert" wrap="square" rtlCol="0" anchor="ctr">
            <a:spAutoFit/>
          </a:bodyPr>
          <a:lstStyle/>
          <a:p>
            <a:pPr algn="dist">
              <a:lnSpc>
                <a:spcPct val="150000"/>
              </a:lnSpc>
            </a:pPr>
            <a:r>
              <a:rPr lang="zh-CN" altLang="en-US" sz="2800" dirty="0" smtClean="0">
                <a:latin typeface="微软雅黑" panose="020B0503020204020204" pitchFamily="34" charset="-122"/>
                <a:ea typeface="微软雅黑" panose="020B0503020204020204" pitchFamily="34" charset="-122"/>
              </a:rPr>
              <a:t>人员录用管理</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6346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512" y="155789"/>
            <a:ext cx="1080120" cy="1041259"/>
          </a:xfrm>
          <a:prstGeom prst="rect">
            <a:avLst/>
          </a:prstGeom>
        </p:spPr>
      </p:pic>
      <p:sp>
        <p:nvSpPr>
          <p:cNvPr id="5" name="文本框 4"/>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人事管理制度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403648" y="2182212"/>
            <a:ext cx="7416824" cy="304698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zh-CN" sz="1600" dirty="0">
                <a:solidFill>
                  <a:srgbClr val="FF0000"/>
                </a:solidFill>
                <a:latin typeface="微软雅黑" panose="020B0503020204020204" pitchFamily="34" charset="-122"/>
                <a:ea typeface="微软雅黑" panose="020B0503020204020204" pitchFamily="34" charset="-122"/>
              </a:rPr>
              <a:t>岗</a:t>
            </a:r>
            <a:r>
              <a:rPr lang="zh-CN" altLang="zh-CN" sz="1600" b="1" dirty="0">
                <a:solidFill>
                  <a:srgbClr val="FF0000"/>
                </a:solidFill>
                <a:latin typeface="微软雅黑" panose="020B0503020204020204" pitchFamily="34" charset="-122"/>
                <a:ea typeface="微软雅黑" panose="020B0503020204020204" pitchFamily="34" charset="-122"/>
              </a:rPr>
              <a:t>位变动</a:t>
            </a:r>
            <a:r>
              <a:rPr lang="zh-CN" altLang="zh-CN" sz="1600" b="1" dirty="0">
                <a:solidFill>
                  <a:schemeClr val="tx1"/>
                </a:solidFill>
                <a:latin typeface="微软雅黑" panose="020B0503020204020204" pitchFamily="34" charset="-122"/>
                <a:ea typeface="微软雅黑" panose="020B0503020204020204" pitchFamily="34" charset="-122"/>
              </a:rPr>
              <a:t>具体</a:t>
            </a:r>
            <a:r>
              <a:rPr lang="zh-CN" altLang="zh-CN" sz="1600" dirty="0">
                <a:solidFill>
                  <a:schemeClr val="tx1"/>
                </a:solidFill>
                <a:latin typeface="微软雅黑" panose="020B0503020204020204" pitchFamily="34" charset="-122"/>
                <a:ea typeface="微软雅黑" panose="020B0503020204020204" pitchFamily="34" charset="-122"/>
              </a:rPr>
              <a:t>包括以下三种情形：</a:t>
            </a:r>
          </a:p>
          <a:p>
            <a:pPr indent="631825">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1</a:t>
            </a:r>
            <a:r>
              <a:rPr lang="zh-CN" altLang="zh-CN" sz="1600" dirty="0">
                <a:solidFill>
                  <a:schemeClr val="tx1"/>
                </a:solidFill>
                <a:latin typeface="微软雅黑" panose="020B0503020204020204" pitchFamily="34" charset="-122"/>
                <a:ea typeface="微软雅黑" panose="020B0503020204020204" pitchFamily="34" charset="-122"/>
              </a:rPr>
              <a:t>、根据公司业务需要或员工个人成长需要而调整员工岗位的情况</a:t>
            </a:r>
            <a:r>
              <a:rPr lang="zh-CN"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631825">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2</a:t>
            </a:r>
            <a:r>
              <a:rPr lang="zh-CN" altLang="zh-CN" sz="1600" dirty="0">
                <a:solidFill>
                  <a:schemeClr val="tx1"/>
                </a:solidFill>
                <a:latin typeface="微软雅黑" panose="020B0503020204020204" pitchFamily="34" charset="-122"/>
                <a:ea typeface="微软雅黑" panose="020B0503020204020204" pitchFamily="34" charset="-122"/>
              </a:rPr>
              <a:t>、公司发生业务、部门、职位的变动、撤销，公司为员工重新安排岗位的情况（包括临时进入学习岗的情况）</a:t>
            </a:r>
            <a:r>
              <a:rPr lang="zh-CN"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indent="631825">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3</a:t>
            </a:r>
            <a:r>
              <a:rPr lang="zh-CN" altLang="zh-CN" sz="1600" dirty="0">
                <a:solidFill>
                  <a:schemeClr val="tx1"/>
                </a:solidFill>
                <a:latin typeface="微软雅黑" panose="020B0503020204020204" pitchFamily="34" charset="-122"/>
                <a:ea typeface="微软雅黑" panose="020B0503020204020204" pitchFamily="34" charset="-122"/>
              </a:rPr>
              <a:t>、因员工不能胜任工作，公司为员工重新安排岗位的情况（包括临时进入学习岗的情况）。</a:t>
            </a:r>
          </a:p>
          <a:p>
            <a:pPr marL="285750" indent="-285750" algn="just">
              <a:lnSpc>
                <a:spcPct val="150000"/>
              </a:lnSpc>
              <a:spcAft>
                <a:spcPts val="0"/>
              </a:spcAft>
              <a:buFont typeface="Arial" panose="020B0604020202020204" pitchFamily="34" charset="0"/>
              <a:buChar char="•"/>
            </a:pPr>
            <a:r>
              <a:rPr lang="zh-CN" altLang="zh-CN" sz="1600" dirty="0" smtClean="0">
                <a:solidFill>
                  <a:srgbClr val="FF0000"/>
                </a:solidFill>
                <a:latin typeface="微软雅黑" panose="020B0503020204020204" pitchFamily="34" charset="-122"/>
                <a:ea typeface="微软雅黑" panose="020B0503020204020204" pitchFamily="34" charset="-122"/>
              </a:rPr>
              <a:t>人员</a:t>
            </a:r>
            <a:r>
              <a:rPr lang="zh-CN" altLang="zh-CN" sz="1600" dirty="0">
                <a:solidFill>
                  <a:srgbClr val="FF0000"/>
                </a:solidFill>
                <a:latin typeface="微软雅黑" panose="020B0503020204020204" pitchFamily="34" charset="-122"/>
                <a:ea typeface="微软雅黑" panose="020B0503020204020204" pitchFamily="34" charset="-122"/>
              </a:rPr>
              <a:t>调动</a:t>
            </a:r>
            <a:r>
              <a:rPr lang="zh-CN" altLang="zh-CN" sz="1600" dirty="0">
                <a:latin typeface="微软雅黑" panose="020B0503020204020204" pitchFamily="34" charset="-122"/>
                <a:ea typeface="微软雅黑" panose="020B0503020204020204" pitchFamily="34" charset="-122"/>
              </a:rPr>
              <a:t>主要指人员岗位不变，所在部门或项目组变动的情况</a:t>
            </a:r>
            <a:r>
              <a:rPr lang="zh-CN"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50000"/>
              </a:lnSpc>
              <a:spcAft>
                <a:spcPts val="0"/>
              </a:spcAft>
              <a:buFont typeface="Arial" panose="020B0604020202020204" pitchFamily="34" charset="0"/>
              <a:buChar char="•"/>
            </a:pPr>
            <a:r>
              <a:rPr lang="zh-CN" altLang="en-US" sz="1600" dirty="0" smtClean="0">
                <a:solidFill>
                  <a:srgbClr val="FF0000"/>
                </a:solidFill>
                <a:latin typeface="微软雅黑" panose="020B0503020204020204" pitchFamily="34" charset="-122"/>
                <a:ea typeface="微软雅黑" panose="020B0503020204020204" pitchFamily="34" charset="-122"/>
              </a:rPr>
              <a:t>非管理类人员</a:t>
            </a:r>
            <a:r>
              <a:rPr lang="zh-CN" altLang="zh-CN" sz="1600" dirty="0" smtClean="0">
                <a:solidFill>
                  <a:srgbClr val="FF0000"/>
                </a:solidFill>
                <a:latin typeface="微软雅黑" panose="020B0503020204020204" pitchFamily="34" charset="-122"/>
                <a:ea typeface="微软雅黑" panose="020B0503020204020204" pitchFamily="34" charset="-122"/>
              </a:rPr>
              <a:t>岗位变动</a:t>
            </a:r>
            <a:r>
              <a:rPr lang="zh-CN" altLang="en-US" sz="1600" dirty="0" smtClean="0">
                <a:solidFill>
                  <a:srgbClr val="FF0000"/>
                </a:solidFill>
                <a:latin typeface="微软雅黑" panose="020B0503020204020204" pitchFamily="34" charset="-122"/>
                <a:ea typeface="微软雅黑" panose="020B0503020204020204" pitchFamily="34" charset="-122"/>
              </a:rPr>
              <a:t>、</a:t>
            </a:r>
            <a:r>
              <a:rPr lang="zh-CN" altLang="zh-CN" sz="1600" dirty="0">
                <a:solidFill>
                  <a:srgbClr val="FF0000"/>
                </a:solidFill>
                <a:latin typeface="微软雅黑" panose="020B0503020204020204" pitchFamily="34" charset="-122"/>
                <a:ea typeface="微软雅黑" panose="020B0503020204020204" pitchFamily="34" charset="-122"/>
              </a:rPr>
              <a:t>人员</a:t>
            </a:r>
            <a:r>
              <a:rPr lang="zh-CN" altLang="zh-CN" sz="1600" dirty="0" smtClean="0">
                <a:solidFill>
                  <a:srgbClr val="FF0000"/>
                </a:solidFill>
                <a:latin typeface="微软雅黑" panose="020B0503020204020204" pitchFamily="34" charset="-122"/>
                <a:ea typeface="微软雅黑" panose="020B0503020204020204" pitchFamily="34" charset="-122"/>
              </a:rPr>
              <a:t>调动</a:t>
            </a:r>
            <a:r>
              <a:rPr lang="zh-CN" altLang="en-US" sz="1600" dirty="0" smtClean="0">
                <a:solidFill>
                  <a:srgbClr val="FF0000"/>
                </a:solidFill>
                <a:latin typeface="微软雅黑" panose="020B0503020204020204" pitchFamily="34" charset="-122"/>
                <a:ea typeface="微软雅黑" panose="020B0503020204020204" pitchFamily="34" charset="-122"/>
              </a:rPr>
              <a:t>均由部门发起</a:t>
            </a:r>
            <a:r>
              <a:rPr lang="zh-CN" altLang="en-US" sz="1600" dirty="0">
                <a:solidFill>
                  <a:srgbClr val="FF0000"/>
                </a:solidFill>
                <a:latin typeface="微软雅黑" panose="020B0503020204020204" pitchFamily="34" charset="-122"/>
                <a:ea typeface="微软雅黑" panose="020B0503020204020204" pitchFamily="34" charset="-122"/>
              </a:rPr>
              <a:t>申请</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403648" y="1268760"/>
            <a:ext cx="7416824" cy="645228"/>
          </a:xfrm>
          <a:prstGeom prst="rect">
            <a:avLst/>
          </a:prstGeom>
          <a:solidFill>
            <a:srgbClr val="4BACC6"/>
          </a:solidFill>
        </p:spPr>
        <p:style>
          <a:lnRef idx="1">
            <a:schemeClr val="accent5"/>
          </a:lnRef>
          <a:fillRef idx="3">
            <a:schemeClr val="accent5"/>
          </a:fillRef>
          <a:effectRef idx="2">
            <a:schemeClr val="accent5"/>
          </a:effectRef>
          <a:fontRef idx="minor">
            <a:schemeClr val="lt1"/>
          </a:fontRef>
        </p:style>
        <p:txBody>
          <a:bodyPr vert="horz" wrap="none" rtlCol="0" anchor="ctr">
            <a:noAutofit/>
          </a:bodyPr>
          <a:lstStyle/>
          <a:p>
            <a:pPr algn="dist">
              <a:lnSpc>
                <a:spcPct val="150000"/>
              </a:lnSpc>
            </a:pPr>
            <a:r>
              <a:rPr lang="zh-CN" altLang="zh-CN" sz="2800" dirty="0">
                <a:latin typeface="微软雅黑" panose="020B0503020204020204" pitchFamily="34" charset="-122"/>
                <a:ea typeface="微软雅黑" panose="020B0503020204020204" pitchFamily="34" charset="-122"/>
              </a:rPr>
              <a:t>岗位</a:t>
            </a:r>
            <a:r>
              <a:rPr lang="zh-CN" altLang="zh-CN" sz="2800" dirty="0" smtClean="0">
                <a:latin typeface="微软雅黑" panose="020B0503020204020204" pitchFamily="34" charset="-122"/>
                <a:ea typeface="微软雅黑" panose="020B0503020204020204" pitchFamily="34" charset="-122"/>
              </a:rPr>
              <a:t>变动</a:t>
            </a:r>
            <a:r>
              <a:rPr lang="en-US" altLang="zh-CN"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人员</a:t>
            </a:r>
            <a:r>
              <a:rPr lang="zh-CN" altLang="zh-CN" sz="2800" dirty="0">
                <a:latin typeface="微软雅黑" panose="020B0503020204020204" pitchFamily="34" charset="-122"/>
                <a:ea typeface="微软雅黑" panose="020B0503020204020204" pitchFamily="34" charset="-122"/>
              </a:rPr>
              <a:t>调动管理</a:t>
            </a:r>
            <a:endParaRPr lang="zh-CN" altLang="en-US" sz="280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31762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512" y="155789"/>
            <a:ext cx="1080120" cy="1041259"/>
          </a:xfrm>
          <a:prstGeom prst="rect">
            <a:avLst/>
          </a:prstGeom>
        </p:spPr>
      </p:pic>
      <p:sp>
        <p:nvSpPr>
          <p:cNvPr id="5" name="文本框 4"/>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人事管理制度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403648" y="1556792"/>
            <a:ext cx="7416824" cy="267765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zh-CN" sz="1600" dirty="0">
                <a:solidFill>
                  <a:schemeClr val="tx1"/>
                </a:solidFill>
                <a:latin typeface="微软雅黑" panose="020B0503020204020204" pitchFamily="34" charset="-122"/>
                <a:ea typeface="微软雅黑" panose="020B0503020204020204" pitchFamily="34" charset="-122"/>
              </a:rPr>
              <a:t>本公司</a:t>
            </a:r>
            <a:r>
              <a:rPr lang="zh-CN" altLang="zh-CN" sz="1600" dirty="0">
                <a:solidFill>
                  <a:srgbClr val="FF0000"/>
                </a:solidFill>
                <a:latin typeface="微软雅黑" panose="020B0503020204020204" pitchFamily="34" charset="-122"/>
                <a:ea typeface="微软雅黑" panose="020B0503020204020204" pitchFamily="34" charset="-122"/>
              </a:rPr>
              <a:t>正式员工</a:t>
            </a:r>
            <a:r>
              <a:rPr lang="zh-CN" altLang="zh-CN" sz="1600" dirty="0">
                <a:solidFill>
                  <a:schemeClr val="tx1"/>
                </a:solidFill>
                <a:latin typeface="微软雅黑" panose="020B0503020204020204" pitchFamily="34" charset="-122"/>
                <a:ea typeface="微软雅黑" panose="020B0503020204020204" pitchFamily="34" charset="-122"/>
              </a:rPr>
              <a:t>自请辞职者，应提前</a:t>
            </a:r>
            <a:r>
              <a:rPr lang="en-US" altLang="zh-CN" sz="1600" dirty="0">
                <a:solidFill>
                  <a:srgbClr val="FF0000"/>
                </a:solidFill>
                <a:latin typeface="微软雅黑" panose="020B0503020204020204" pitchFamily="34" charset="-122"/>
                <a:ea typeface="微软雅黑" panose="020B0503020204020204" pitchFamily="34" charset="-122"/>
              </a:rPr>
              <a:t>30</a:t>
            </a:r>
            <a:r>
              <a:rPr lang="zh-CN" altLang="zh-CN" sz="1600" dirty="0">
                <a:solidFill>
                  <a:srgbClr val="FF0000"/>
                </a:solidFill>
                <a:latin typeface="微软雅黑" panose="020B0503020204020204" pitchFamily="34" charset="-122"/>
                <a:ea typeface="微软雅黑" panose="020B0503020204020204" pitchFamily="34" charset="-122"/>
              </a:rPr>
              <a:t>天</a:t>
            </a:r>
            <a:r>
              <a:rPr lang="zh-CN" altLang="zh-CN" sz="1600" dirty="0">
                <a:solidFill>
                  <a:schemeClr val="tx1"/>
                </a:solidFill>
                <a:latin typeface="微软雅黑" panose="020B0503020204020204" pitchFamily="34" charset="-122"/>
                <a:ea typeface="微软雅黑" panose="020B0503020204020204" pitchFamily="34" charset="-122"/>
              </a:rPr>
              <a:t>以书面形式提出辞职申请，经审批通过并办理完离职交接手续后方可正式离职，未按要求办理完离职交接手续擅自离职者以旷工论处。</a:t>
            </a:r>
          </a:p>
          <a:p>
            <a:pPr marL="285750" indent="-285750">
              <a:lnSpc>
                <a:spcPct val="150000"/>
              </a:lnSpc>
              <a:buFont typeface="Arial" panose="020B0604020202020204" pitchFamily="34" charset="0"/>
              <a:buChar char="•"/>
            </a:pPr>
            <a:r>
              <a:rPr lang="zh-CN" altLang="zh-CN" sz="1600" dirty="0" smtClean="0">
                <a:solidFill>
                  <a:schemeClr val="tx1"/>
                </a:solidFill>
                <a:latin typeface="微软雅黑" panose="020B0503020204020204" pitchFamily="34" charset="-122"/>
                <a:ea typeface="微软雅黑" panose="020B0503020204020204" pitchFamily="34" charset="-122"/>
              </a:rPr>
              <a:t>本公司</a:t>
            </a:r>
            <a:r>
              <a:rPr lang="zh-CN" altLang="zh-CN" sz="1600" dirty="0">
                <a:solidFill>
                  <a:srgbClr val="FF0000"/>
                </a:solidFill>
                <a:latin typeface="微软雅黑" panose="020B0503020204020204" pitchFamily="34" charset="-122"/>
                <a:ea typeface="微软雅黑" panose="020B0503020204020204" pitchFamily="34" charset="-122"/>
              </a:rPr>
              <a:t>试用员工</a:t>
            </a:r>
            <a:r>
              <a:rPr lang="zh-CN" altLang="zh-CN" sz="1600" dirty="0">
                <a:solidFill>
                  <a:schemeClr val="tx1"/>
                </a:solidFill>
                <a:latin typeface="微软雅黑" panose="020B0503020204020204" pitchFamily="34" charset="-122"/>
                <a:ea typeface="微软雅黑" panose="020B0503020204020204" pitchFamily="34" charset="-122"/>
              </a:rPr>
              <a:t>自请辞职者，应提前</a:t>
            </a:r>
            <a:r>
              <a:rPr lang="en-US" altLang="zh-CN" sz="1600" dirty="0">
                <a:solidFill>
                  <a:srgbClr val="FF0000"/>
                </a:solidFill>
                <a:latin typeface="微软雅黑" panose="020B0503020204020204" pitchFamily="34" charset="-122"/>
                <a:ea typeface="微软雅黑" panose="020B0503020204020204" pitchFamily="34" charset="-122"/>
              </a:rPr>
              <a:t>3</a:t>
            </a:r>
            <a:r>
              <a:rPr lang="zh-CN" altLang="zh-CN" sz="1600" dirty="0">
                <a:solidFill>
                  <a:srgbClr val="FF0000"/>
                </a:solidFill>
                <a:latin typeface="微软雅黑" panose="020B0503020204020204" pitchFamily="34" charset="-122"/>
                <a:ea typeface="微软雅黑" panose="020B0503020204020204" pitchFamily="34" charset="-122"/>
              </a:rPr>
              <a:t>天</a:t>
            </a:r>
            <a:r>
              <a:rPr lang="zh-CN" altLang="zh-CN" sz="1600" dirty="0">
                <a:solidFill>
                  <a:schemeClr val="tx1"/>
                </a:solidFill>
                <a:latin typeface="微软雅黑" panose="020B0503020204020204" pitchFamily="34" charset="-122"/>
                <a:ea typeface="微软雅黑" panose="020B0503020204020204" pitchFamily="34" charset="-122"/>
              </a:rPr>
              <a:t>以书面形式提出辞职申请，经审批通过并办理完离职交接手续后方可正式离职，未按要求办理完离职交接手续擅自离职者以旷工论处</a:t>
            </a:r>
            <a:r>
              <a:rPr lang="zh-CN" altLang="zh-CN"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600" dirty="0" smtClean="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85473" y="1556793"/>
            <a:ext cx="830997" cy="4893646"/>
          </a:xfrm>
          <a:prstGeom prst="rect">
            <a:avLst/>
          </a:prstGeom>
          <a:solidFill>
            <a:srgbClr val="4BACC6"/>
          </a:solidFill>
        </p:spPr>
        <p:style>
          <a:lnRef idx="1">
            <a:schemeClr val="accent5"/>
          </a:lnRef>
          <a:fillRef idx="3">
            <a:schemeClr val="accent5"/>
          </a:fillRef>
          <a:effectRef idx="2">
            <a:schemeClr val="accent5"/>
          </a:effectRef>
          <a:fontRef idx="minor">
            <a:schemeClr val="lt1"/>
          </a:fontRef>
        </p:style>
        <p:txBody>
          <a:bodyPr vert="eaVert" wrap="none" rtlCol="0" anchor="ctr">
            <a:noAutofit/>
          </a:bodyPr>
          <a:lstStyle/>
          <a:p>
            <a:pPr>
              <a:lnSpc>
                <a:spcPct val="150000"/>
              </a:lnSpc>
            </a:pPr>
            <a:r>
              <a:rPr lang="zh-CN" altLang="en-US" sz="2800" dirty="0">
                <a:latin typeface="微软雅黑" panose="020B0503020204020204" pitchFamily="34" charset="-122"/>
                <a:ea typeface="微软雅黑" panose="020B0503020204020204" pitchFamily="34" charset="-122"/>
              </a:rPr>
              <a:t>人员解职管理</a:t>
            </a:r>
          </a:p>
        </p:txBody>
      </p:sp>
      <p:sp>
        <p:nvSpPr>
          <p:cNvPr id="8" name="矩形 7"/>
          <p:cNvSpPr/>
          <p:nvPr/>
        </p:nvSpPr>
        <p:spPr>
          <a:xfrm>
            <a:off x="1403648" y="4511447"/>
            <a:ext cx="7416824" cy="193899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zh-CN" sz="1600" dirty="0" smtClean="0">
                <a:solidFill>
                  <a:srgbClr val="FF0000"/>
                </a:solidFill>
                <a:latin typeface="微软雅黑" panose="020B0503020204020204" pitchFamily="34" charset="-122"/>
                <a:ea typeface="微软雅黑" panose="020B0503020204020204" pitchFamily="34" charset="-122"/>
              </a:rPr>
              <a:t>公司</a:t>
            </a:r>
            <a:r>
              <a:rPr lang="zh-CN" altLang="zh-CN" sz="1600" dirty="0">
                <a:solidFill>
                  <a:srgbClr val="FF0000"/>
                </a:solidFill>
                <a:latin typeface="微软雅黑" panose="020B0503020204020204" pitchFamily="34" charset="-122"/>
                <a:ea typeface="微软雅黑" panose="020B0503020204020204" pitchFamily="34" charset="-122"/>
              </a:rPr>
              <a:t>可以予以解除劳动</a:t>
            </a:r>
            <a:r>
              <a:rPr lang="zh-CN" altLang="zh-CN" sz="1600" dirty="0" smtClean="0">
                <a:solidFill>
                  <a:srgbClr val="FF0000"/>
                </a:solidFill>
                <a:latin typeface="微软雅黑" panose="020B0503020204020204" pitchFamily="34" charset="-122"/>
                <a:ea typeface="微软雅黑" panose="020B0503020204020204" pitchFamily="34" charset="-122"/>
              </a:rPr>
              <a:t>合同</a:t>
            </a:r>
            <a:r>
              <a:rPr lang="zh-CN" altLang="en-US" sz="1600" dirty="0" smtClean="0">
                <a:solidFill>
                  <a:srgbClr val="FF0000"/>
                </a:solidFill>
                <a:latin typeface="微软雅黑" panose="020B0503020204020204" pitchFamily="34" charset="-122"/>
                <a:ea typeface="微软雅黑" panose="020B0503020204020204" pitchFamily="34" charset="-122"/>
              </a:rPr>
              <a:t>情况</a:t>
            </a:r>
            <a:endParaRPr lang="en-US" altLang="zh-CN" sz="1600" dirty="0">
              <a:solidFill>
                <a:schemeClr val="tx1"/>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zh-CN" sz="1600" dirty="0">
                <a:solidFill>
                  <a:srgbClr val="FF0000"/>
                </a:solidFill>
                <a:latin typeface="微软雅黑" panose="020B0503020204020204" pitchFamily="34" charset="-122"/>
                <a:ea typeface="微软雅黑" panose="020B0503020204020204" pitchFamily="34" charset="-122"/>
              </a:rPr>
              <a:t>试用期不符合录用条件</a:t>
            </a:r>
            <a:r>
              <a:rPr lang="en-US" altLang="zh-CN" sz="1600" dirty="0">
                <a:solidFill>
                  <a:srgbClr val="FF0000"/>
                </a:solidFill>
                <a:latin typeface="微软雅黑" panose="020B0503020204020204" pitchFamily="34" charset="-122"/>
                <a:ea typeface="微软雅黑" panose="020B0503020204020204" pitchFamily="34" charset="-122"/>
              </a:rPr>
              <a:t>;</a:t>
            </a:r>
          </a:p>
          <a:p>
            <a:pPr marL="742950" lvl="1" indent="-285750">
              <a:lnSpc>
                <a:spcPct val="150000"/>
              </a:lnSpc>
              <a:buFont typeface="Arial" panose="020B0604020202020204" pitchFamily="34" charset="0"/>
              <a:buChar char="•"/>
            </a:pPr>
            <a:r>
              <a:rPr lang="zh-CN" altLang="zh-CN" sz="1600" dirty="0" smtClean="0">
                <a:solidFill>
                  <a:srgbClr val="FF0000"/>
                </a:solidFill>
                <a:latin typeface="微软雅黑" panose="020B0503020204020204" pitchFamily="34" charset="-122"/>
                <a:ea typeface="微软雅黑" panose="020B0503020204020204" pitchFamily="34" charset="-122"/>
              </a:rPr>
              <a:t>不能</a:t>
            </a:r>
            <a:r>
              <a:rPr lang="zh-CN" altLang="zh-CN" sz="1600" dirty="0">
                <a:solidFill>
                  <a:srgbClr val="FF0000"/>
                </a:solidFill>
                <a:latin typeface="微软雅黑" panose="020B0503020204020204" pitchFamily="34" charset="-122"/>
                <a:ea typeface="微软雅黑" panose="020B0503020204020204" pitchFamily="34" charset="-122"/>
              </a:rPr>
              <a:t>胜任</a:t>
            </a:r>
            <a:r>
              <a:rPr lang="zh-CN" altLang="zh-CN" sz="1600" dirty="0" smtClean="0">
                <a:solidFill>
                  <a:srgbClr val="FF0000"/>
                </a:solidFill>
                <a:latin typeface="微软雅黑" panose="020B0503020204020204" pitchFamily="34" charset="-122"/>
                <a:ea typeface="微软雅黑" panose="020B0503020204020204" pitchFamily="34" charset="-122"/>
              </a:rPr>
              <a:t>工作，经过培训或者调整工作岗位，仍不能胜任工作的</a:t>
            </a:r>
            <a:r>
              <a:rPr lang="en-US" altLang="zh-CN" sz="1600" dirty="0" smtClean="0">
                <a:solidFill>
                  <a:srgbClr val="FF0000"/>
                </a:solidFill>
                <a:latin typeface="微软雅黑" panose="020B0503020204020204" pitchFamily="34" charset="-122"/>
                <a:ea typeface="微软雅黑" panose="020B0503020204020204" pitchFamily="34" charset="-122"/>
              </a:rPr>
              <a:t>;</a:t>
            </a:r>
            <a:endParaRPr lang="zh-CN" altLang="zh-CN" sz="1600" dirty="0">
              <a:solidFill>
                <a:srgbClr val="FF000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zh-CN" sz="1600" dirty="0" smtClean="0">
                <a:solidFill>
                  <a:srgbClr val="FF0000"/>
                </a:solidFill>
                <a:latin typeface="微软雅黑" panose="020B0503020204020204" pitchFamily="34" charset="-122"/>
                <a:ea typeface="微软雅黑" panose="020B0503020204020204" pitchFamily="34" charset="-122"/>
              </a:rPr>
              <a:t>严重</a:t>
            </a:r>
            <a:r>
              <a:rPr lang="zh-CN" altLang="zh-CN" sz="1600" dirty="0">
                <a:solidFill>
                  <a:srgbClr val="FF0000"/>
                </a:solidFill>
                <a:latin typeface="微软雅黑" panose="020B0503020204020204" pitchFamily="34" charset="-122"/>
                <a:ea typeface="微软雅黑" panose="020B0503020204020204" pitchFamily="34" charset="-122"/>
              </a:rPr>
              <a:t>违反公司规章制度、严重</a:t>
            </a:r>
            <a:r>
              <a:rPr lang="zh-CN" altLang="zh-CN" sz="1600" dirty="0" smtClean="0">
                <a:solidFill>
                  <a:srgbClr val="FF0000"/>
                </a:solidFill>
                <a:latin typeface="微软雅黑" panose="020B0503020204020204" pitchFamily="34" charset="-122"/>
                <a:ea typeface="微软雅黑" panose="020B0503020204020204" pitchFamily="34" charset="-122"/>
              </a:rPr>
              <a:t>失职</a:t>
            </a:r>
            <a:endParaRPr lang="en-US" altLang="zh-CN" sz="16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zh-CN" sz="1600" dirty="0">
              <a:solidFill>
                <a:schemeClr val="tx1"/>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14880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512" y="155789"/>
            <a:ext cx="1080120" cy="1041259"/>
          </a:xfrm>
          <a:prstGeom prst="rect">
            <a:avLst/>
          </a:prstGeom>
        </p:spPr>
      </p:pic>
      <p:sp>
        <p:nvSpPr>
          <p:cNvPr id="5" name="文本框 4"/>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人事管理制度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403648" y="1556792"/>
            <a:ext cx="7416824" cy="485017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rPr>
              <a:t>试用期员工有下列情形之一的，属于不符合录用条件</a:t>
            </a:r>
            <a:r>
              <a:rPr lang="zh-CN" altLang="en-US" sz="1600" dirty="0">
                <a:solidFill>
                  <a:schemeClr val="tx1"/>
                </a:solidFill>
                <a:latin typeface="微软雅黑" panose="020B0503020204020204" pitchFamily="34" charset="-122"/>
                <a:ea typeface="微软雅黑" panose="020B0503020204020204" pitchFamily="34" charset="-122"/>
              </a:rPr>
              <a:t>：</a:t>
            </a:r>
          </a:p>
          <a:p>
            <a:pPr>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	1</a:t>
            </a:r>
            <a:r>
              <a:rPr lang="zh-CN" altLang="en-US" sz="1600" dirty="0">
                <a:solidFill>
                  <a:schemeClr val="tx1"/>
                </a:solidFill>
                <a:latin typeface="微软雅黑" panose="020B0503020204020204" pitchFamily="34" charset="-122"/>
                <a:ea typeface="微软雅黑" panose="020B0503020204020204" pitchFamily="34" charset="-122"/>
              </a:rPr>
              <a:t>、受到治安处罚或刑事处罚；</a:t>
            </a:r>
          </a:p>
          <a:p>
            <a:pPr>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	2</a:t>
            </a:r>
            <a:r>
              <a:rPr lang="zh-CN" altLang="en-US" sz="1600" dirty="0">
                <a:solidFill>
                  <a:schemeClr val="tx1"/>
                </a:solidFill>
                <a:latin typeface="微软雅黑" panose="020B0503020204020204" pitchFamily="34" charset="-122"/>
                <a:ea typeface="微软雅黑" panose="020B0503020204020204" pitchFamily="34" charset="-122"/>
              </a:rPr>
              <a:t>、试用期考核结果不合格的；</a:t>
            </a:r>
          </a:p>
          <a:p>
            <a:pPr>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	3</a:t>
            </a:r>
            <a:r>
              <a:rPr lang="zh-CN" altLang="en-US" sz="1600" dirty="0">
                <a:solidFill>
                  <a:schemeClr val="tx1"/>
                </a:solidFill>
                <a:latin typeface="微软雅黑" panose="020B0503020204020204" pitchFamily="34" charset="-122"/>
                <a:ea typeface="微软雅黑" panose="020B0503020204020204" pitchFamily="34" charset="-122"/>
              </a:rPr>
              <a:t>、试用期员工拒绝在入职一个月内与公司签订劳动合同的；</a:t>
            </a:r>
          </a:p>
          <a:p>
            <a:pPr>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	4</a:t>
            </a:r>
            <a:r>
              <a:rPr lang="zh-CN" altLang="en-US" sz="1600" dirty="0">
                <a:solidFill>
                  <a:schemeClr val="tx1"/>
                </a:solidFill>
                <a:latin typeface="微软雅黑" panose="020B0503020204020204" pitchFamily="34" charset="-122"/>
                <a:ea typeface="微软雅黑" panose="020B0503020204020204" pitchFamily="34" charset="-122"/>
              </a:rPr>
              <a:t>、员工填报的个人信息与实际情况不符的</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rgbClr val="FF0000"/>
                </a:solidFill>
                <a:latin typeface="微软雅黑" panose="020B0503020204020204" pitchFamily="34" charset="-122"/>
                <a:ea typeface="微软雅黑" panose="020B0503020204020204" pitchFamily="34" charset="-122"/>
              </a:rPr>
              <a:t>员工</a:t>
            </a:r>
            <a:r>
              <a:rPr lang="zh-CN" altLang="en-US" sz="1600" dirty="0">
                <a:solidFill>
                  <a:srgbClr val="FF0000"/>
                </a:solidFill>
                <a:latin typeface="微软雅黑" panose="020B0503020204020204" pitchFamily="34" charset="-122"/>
                <a:ea typeface="微软雅黑" panose="020B0503020204020204" pitchFamily="34" charset="-122"/>
              </a:rPr>
              <a:t>有下列情形之一的，属于不能胜任工作</a:t>
            </a:r>
            <a:r>
              <a:rPr lang="zh-CN" altLang="en-US" sz="1600" dirty="0">
                <a:solidFill>
                  <a:schemeClr val="tx1"/>
                </a:solidFill>
                <a:latin typeface="微软雅黑" panose="020B0503020204020204" pitchFamily="34" charset="-122"/>
                <a:ea typeface="微软雅黑" panose="020B0503020204020204" pitchFamily="34" charset="-122"/>
              </a:rPr>
              <a:t>：</a:t>
            </a:r>
          </a:p>
          <a:p>
            <a:pPr>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	1</a:t>
            </a:r>
            <a:r>
              <a:rPr lang="zh-CN" altLang="en-US" sz="1600" dirty="0">
                <a:solidFill>
                  <a:schemeClr val="tx1"/>
                </a:solidFill>
                <a:latin typeface="微软雅黑" panose="020B0503020204020204" pitchFamily="34" charset="-122"/>
                <a:ea typeface="微软雅黑" panose="020B0503020204020204" pitchFamily="34" charset="-122"/>
              </a:rPr>
              <a:t>、一年内连续三次绩效考核结果为</a:t>
            </a:r>
            <a:r>
              <a:rPr lang="en-US" altLang="zh-CN" sz="1600" dirty="0">
                <a:solidFill>
                  <a:schemeClr val="tx1"/>
                </a:solidFill>
                <a:latin typeface="微软雅黑" panose="020B0503020204020204" pitchFamily="34" charset="-122"/>
                <a:ea typeface="微软雅黑" panose="020B0503020204020204" pitchFamily="34" charset="-122"/>
              </a:rPr>
              <a:t>B-</a:t>
            </a:r>
            <a:r>
              <a:rPr lang="zh-CN" altLang="en-US" sz="1600" dirty="0">
                <a:solidFill>
                  <a:schemeClr val="tx1"/>
                </a:solidFill>
                <a:latin typeface="微软雅黑" panose="020B0503020204020204" pitchFamily="34" charset="-122"/>
                <a:ea typeface="微软雅黑" panose="020B0503020204020204" pitchFamily="34" charset="-122"/>
              </a:rPr>
              <a:t>级的；</a:t>
            </a:r>
          </a:p>
          <a:p>
            <a:pPr>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	2</a:t>
            </a:r>
            <a:r>
              <a:rPr lang="zh-CN" altLang="en-US" sz="1600" dirty="0">
                <a:solidFill>
                  <a:schemeClr val="tx1"/>
                </a:solidFill>
                <a:latin typeface="微软雅黑" panose="020B0503020204020204" pitchFamily="34" charset="-122"/>
                <a:ea typeface="微软雅黑" panose="020B0503020204020204" pitchFamily="34" charset="-122"/>
              </a:rPr>
              <a:t>、一年内连续二次绩效考核结果为</a:t>
            </a:r>
            <a:r>
              <a:rPr lang="en-US" altLang="zh-CN" sz="1600" dirty="0">
                <a:solidFill>
                  <a:schemeClr val="tx1"/>
                </a:solidFill>
                <a:latin typeface="微软雅黑" panose="020B0503020204020204" pitchFamily="34" charset="-122"/>
                <a:ea typeface="微软雅黑" panose="020B0503020204020204" pitchFamily="34" charset="-122"/>
              </a:rPr>
              <a:t>C</a:t>
            </a:r>
            <a:r>
              <a:rPr lang="zh-CN" altLang="en-US" sz="1600" dirty="0">
                <a:solidFill>
                  <a:schemeClr val="tx1"/>
                </a:solidFill>
                <a:latin typeface="微软雅黑" panose="020B0503020204020204" pitchFamily="34" charset="-122"/>
                <a:ea typeface="微软雅黑" panose="020B0503020204020204" pitchFamily="34" charset="-122"/>
              </a:rPr>
              <a:t>级的；</a:t>
            </a:r>
          </a:p>
          <a:p>
            <a:pPr>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	3</a:t>
            </a:r>
            <a:r>
              <a:rPr lang="zh-CN" altLang="en-US" sz="1600" dirty="0">
                <a:solidFill>
                  <a:schemeClr val="tx1"/>
                </a:solidFill>
                <a:latin typeface="微软雅黑" panose="020B0503020204020204" pitchFamily="34" charset="-122"/>
                <a:ea typeface="微软雅黑" panose="020B0503020204020204" pitchFamily="34" charset="-122"/>
              </a:rPr>
              <a:t>、年终绩效考核结果为不合格的； </a:t>
            </a:r>
          </a:p>
          <a:p>
            <a:pPr marL="895350">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	4</a:t>
            </a:r>
            <a:r>
              <a:rPr lang="zh-CN" altLang="en-US" sz="1600" dirty="0">
                <a:solidFill>
                  <a:schemeClr val="tx1"/>
                </a:solidFill>
                <a:latin typeface="微软雅黑" panose="020B0503020204020204" pitchFamily="34" charset="-122"/>
                <a:ea typeface="微软雅黑" panose="020B0503020204020204" pitchFamily="34" charset="-122"/>
              </a:rPr>
              <a:t>、在考核周期内，公司</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部门</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团队可根据实际情况启动特殊考核并填写</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考核评价表</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，考核结果为不合格的（</a:t>
            </a:r>
            <a:r>
              <a:rPr lang="en-US" altLang="zh-CN" sz="1600" dirty="0">
                <a:solidFill>
                  <a:schemeClr val="tx1"/>
                </a:solidFill>
                <a:latin typeface="微软雅黑" panose="020B0503020204020204" pitchFamily="34" charset="-122"/>
                <a:ea typeface="微软雅黑" panose="020B0503020204020204" pitchFamily="34" charset="-122"/>
              </a:rPr>
              <a:t>C</a:t>
            </a:r>
            <a:r>
              <a:rPr lang="zh-CN" altLang="en-US" sz="1600" dirty="0">
                <a:solidFill>
                  <a:schemeClr val="tx1"/>
                </a:solidFill>
                <a:latin typeface="微软雅黑" panose="020B0503020204020204" pitchFamily="34" charset="-122"/>
                <a:ea typeface="微软雅黑" panose="020B0503020204020204" pitchFamily="34" charset="-122"/>
              </a:rPr>
              <a:t>级）；</a:t>
            </a:r>
          </a:p>
          <a:p>
            <a:pPr>
              <a:lnSpc>
                <a:spcPct val="150000"/>
              </a:lnSpc>
            </a:pPr>
            <a:r>
              <a:rPr lang="en-US" altLang="zh-CN" sz="1600" dirty="0" smtClean="0">
                <a:solidFill>
                  <a:schemeClr val="tx1"/>
                </a:solidFill>
                <a:latin typeface="微软雅黑" panose="020B0503020204020204" pitchFamily="34" charset="-122"/>
                <a:ea typeface="微软雅黑" panose="020B0503020204020204" pitchFamily="34" charset="-122"/>
              </a:rPr>
              <a:t>	5</a:t>
            </a:r>
            <a:r>
              <a:rPr lang="zh-CN" altLang="en-US" sz="1600" dirty="0">
                <a:solidFill>
                  <a:schemeClr val="tx1"/>
                </a:solidFill>
                <a:latin typeface="微软雅黑" panose="020B0503020204020204" pitchFamily="34" charset="-122"/>
                <a:ea typeface="微软雅黑" panose="020B0503020204020204" pitchFamily="34" charset="-122"/>
              </a:rPr>
              <a:t>、员工因不能胜任工作而进入学习岗培训，培训考核为不合格的。</a:t>
            </a:r>
          </a:p>
          <a:p>
            <a:pPr marL="285750" indent="-285750">
              <a:lnSpc>
                <a:spcPct val="150000"/>
              </a:lnSpc>
              <a:buFont typeface="Arial" panose="020B0604020202020204" pitchFamily="34" charset="0"/>
              <a:buChar char="•"/>
            </a:pPr>
            <a:endParaRPr lang="zh-CN" altLang="zh-CN" sz="160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85473" y="1556793"/>
            <a:ext cx="830997" cy="4893646"/>
          </a:xfrm>
          <a:prstGeom prst="rect">
            <a:avLst/>
          </a:prstGeom>
        </p:spPr>
        <p:style>
          <a:lnRef idx="1">
            <a:schemeClr val="accent5"/>
          </a:lnRef>
          <a:fillRef idx="3">
            <a:schemeClr val="accent5"/>
          </a:fillRef>
          <a:effectRef idx="2">
            <a:schemeClr val="accent5"/>
          </a:effectRef>
          <a:fontRef idx="minor">
            <a:schemeClr val="lt1"/>
          </a:fontRef>
        </p:style>
        <p:txBody>
          <a:bodyPr vert="eaVert" wrap="none" rtlCol="0" anchor="ctr">
            <a:noAutofit/>
          </a:bodyPr>
          <a:lstStyle/>
          <a:p>
            <a:pPr>
              <a:lnSpc>
                <a:spcPct val="150000"/>
              </a:lnSpc>
            </a:pPr>
            <a:r>
              <a:rPr lang="zh-CN" altLang="en-US" sz="2800" dirty="0">
                <a:latin typeface="微软雅黑" panose="020B0503020204020204" pitchFamily="34" charset="-122"/>
                <a:ea typeface="微软雅黑" panose="020B0503020204020204" pitchFamily="34" charset="-122"/>
              </a:rPr>
              <a:t>人员解职管理</a:t>
            </a:r>
          </a:p>
        </p:txBody>
      </p:sp>
      <p:cxnSp>
        <p:nvCxnSpPr>
          <p:cNvPr id="9" name="直接连接符 8"/>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21303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512" y="155789"/>
            <a:ext cx="1080120" cy="1041259"/>
          </a:xfrm>
          <a:prstGeom prst="rect">
            <a:avLst/>
          </a:prstGeom>
        </p:spPr>
      </p:pic>
      <p:sp>
        <p:nvSpPr>
          <p:cNvPr id="5" name="文本框 4"/>
          <p:cNvSpPr txBox="1"/>
          <p:nvPr/>
        </p:nvSpPr>
        <p:spPr>
          <a:xfrm>
            <a:off x="1403648" y="384030"/>
            <a:ext cx="7416824" cy="584775"/>
          </a:xfrm>
          <a:prstGeom prst="rect">
            <a:avLst/>
          </a:prstGeom>
          <a:noFill/>
        </p:spPr>
        <p:txBody>
          <a:bodyPr wrap="square" rtlCol="0">
            <a:spAutoFi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人事管理制度</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403648" y="1556792"/>
            <a:ext cx="7416824" cy="491871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25000"/>
              </a:lnSpc>
              <a:buFont typeface="Arial" panose="020B0604020202020204" pitchFamily="34" charset="0"/>
              <a:buChar char="•"/>
            </a:pPr>
            <a:r>
              <a:rPr lang="zh-CN" altLang="en-US" sz="1200" dirty="0">
                <a:solidFill>
                  <a:srgbClr val="FF0000"/>
                </a:solidFill>
                <a:latin typeface="微软雅黑" panose="020B0503020204020204" pitchFamily="34" charset="-122"/>
                <a:ea typeface="微软雅黑" panose="020B0503020204020204" pitchFamily="34" charset="-122"/>
              </a:rPr>
              <a:t>有下列情形之一的，为严重违反公司规章制度的情形</a:t>
            </a:r>
            <a:r>
              <a:rPr lang="zh-CN" altLang="en-US" sz="1200" dirty="0">
                <a:solidFill>
                  <a:schemeClr val="tx1"/>
                </a:solidFill>
                <a:latin typeface="微软雅黑" panose="020B0503020204020204" pitchFamily="34" charset="-122"/>
                <a:ea typeface="微软雅黑" panose="020B0503020204020204" pitchFamily="34" charset="-122"/>
              </a:rPr>
              <a:t>：</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1</a:t>
            </a:r>
            <a:r>
              <a:rPr lang="zh-CN" altLang="en-US" sz="1200" dirty="0">
                <a:solidFill>
                  <a:schemeClr val="tx1"/>
                </a:solidFill>
                <a:latin typeface="微软雅黑" panose="020B0503020204020204" pitchFamily="34" charset="-122"/>
                <a:ea typeface="微软雅黑" panose="020B0503020204020204" pitchFamily="34" charset="-122"/>
              </a:rPr>
              <a:t>、未经公司许可，乙方同时与其他用人单位建立劳动关系的；</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2</a:t>
            </a:r>
            <a:r>
              <a:rPr lang="zh-CN" altLang="en-US" sz="1200" dirty="0">
                <a:solidFill>
                  <a:schemeClr val="tx1"/>
                </a:solidFill>
                <a:latin typeface="微软雅黑" panose="020B0503020204020204" pitchFamily="34" charset="-122"/>
                <a:ea typeface="微软雅黑" panose="020B0503020204020204" pitchFamily="34" charset="-122"/>
              </a:rPr>
              <a:t>、连续旷工三日或全月累计旷工四日或一年旷工累计达五日的；</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3</a:t>
            </a:r>
            <a:r>
              <a:rPr lang="zh-CN" altLang="en-US" sz="1200" dirty="0">
                <a:solidFill>
                  <a:schemeClr val="tx1"/>
                </a:solidFill>
                <a:latin typeface="微软雅黑" panose="020B0503020204020204" pitchFamily="34" charset="-122"/>
                <a:ea typeface="微软雅黑" panose="020B0503020204020204" pitchFamily="34" charset="-122"/>
              </a:rPr>
              <a:t>、在职期间，受到治安管理处罚或刑事处罚的；</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4</a:t>
            </a:r>
            <a:r>
              <a:rPr lang="zh-CN" altLang="en-US" sz="1200" dirty="0">
                <a:solidFill>
                  <a:schemeClr val="tx1"/>
                </a:solidFill>
                <a:latin typeface="微软雅黑" panose="020B0503020204020204" pitchFamily="34" charset="-122"/>
                <a:ea typeface="微软雅黑" panose="020B0503020204020204" pitchFamily="34" charset="-122"/>
              </a:rPr>
              <a:t>、违反国家、省、市计划生育管理条例的；</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5</a:t>
            </a:r>
            <a:r>
              <a:rPr lang="zh-CN" altLang="en-US" sz="1200" dirty="0">
                <a:solidFill>
                  <a:schemeClr val="tx1"/>
                </a:solidFill>
                <a:latin typeface="微软雅黑" panose="020B0503020204020204" pitchFamily="34" charset="-122"/>
                <a:ea typeface="微软雅黑" panose="020B0503020204020204" pitchFamily="34" charset="-122"/>
              </a:rPr>
              <a:t>、违反公司</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薪酬管理制度</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中对于薪酬保密相关规定的；</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6</a:t>
            </a:r>
            <a:r>
              <a:rPr lang="zh-CN" altLang="en-US" sz="1200" dirty="0">
                <a:solidFill>
                  <a:schemeClr val="tx1"/>
                </a:solidFill>
                <a:latin typeface="微软雅黑" panose="020B0503020204020204" pitchFamily="34" charset="-122"/>
                <a:ea typeface="微软雅黑" panose="020B0503020204020204" pitchFamily="34" charset="-122"/>
              </a:rPr>
              <a:t>、违反</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保密协议</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相关约定的；</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7</a:t>
            </a:r>
            <a:r>
              <a:rPr lang="zh-CN" altLang="en-US" sz="1200" dirty="0">
                <a:solidFill>
                  <a:schemeClr val="tx1"/>
                </a:solidFill>
                <a:latin typeface="微软雅黑" panose="020B0503020204020204" pitchFamily="34" charset="-122"/>
                <a:ea typeface="微软雅黑" panose="020B0503020204020204" pitchFamily="34" charset="-122"/>
              </a:rPr>
              <a:t>、伪造学历、工作经历、职称、医院证明、考勤</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打卡记录或其他证明文件的；</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8</a:t>
            </a:r>
            <a:r>
              <a:rPr lang="zh-CN" altLang="en-US" sz="1200" dirty="0">
                <a:solidFill>
                  <a:schemeClr val="tx1"/>
                </a:solidFill>
                <a:latin typeface="微软雅黑" panose="020B0503020204020204" pitchFamily="34" charset="-122"/>
                <a:ea typeface="微软雅黑" panose="020B0503020204020204" pitchFamily="34" charset="-122"/>
              </a:rPr>
              <a:t>、涂改帐单，伪造帐目欺骗公司的，或毁、涂改公司重要文件的；</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9</a:t>
            </a:r>
            <a:r>
              <a:rPr lang="zh-CN" altLang="en-US" sz="1200" dirty="0">
                <a:solidFill>
                  <a:schemeClr val="tx1"/>
                </a:solidFill>
                <a:latin typeface="微软雅黑" panose="020B0503020204020204" pitchFamily="34" charset="-122"/>
                <a:ea typeface="微软雅黑" panose="020B0503020204020204" pitchFamily="34" charset="-122"/>
              </a:rPr>
              <a:t>、不服从工作合理安排，或违反工作流程</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工作规范，对工作造成严重影响的；</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10</a:t>
            </a:r>
            <a:r>
              <a:rPr lang="zh-CN" altLang="en-US" sz="1200" dirty="0">
                <a:solidFill>
                  <a:schemeClr val="tx1"/>
                </a:solidFill>
                <a:latin typeface="微软雅黑" panose="020B0503020204020204" pitchFamily="34" charset="-122"/>
                <a:ea typeface="微软雅黑" panose="020B0503020204020204" pitchFamily="34" charset="-122"/>
              </a:rPr>
              <a:t>、严重失职，营私舞弊，为公司造成损害的；</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11</a:t>
            </a:r>
            <a:r>
              <a:rPr lang="zh-CN" altLang="en-US" sz="1200" dirty="0" smtClean="0">
                <a:solidFill>
                  <a:schemeClr val="tx1"/>
                </a:solidFill>
                <a:latin typeface="微软雅黑" panose="020B0503020204020204" pitchFamily="34" charset="-122"/>
                <a:ea typeface="微软雅黑" panose="020B0503020204020204" pitchFamily="34" charset="-122"/>
              </a:rPr>
              <a:t>、对于仪器、设备、车辆和安全性要求较高的工具，未经同意或违反使用规定，擅自操作，给公司造成较大损失的；</a:t>
            </a:r>
          </a:p>
          <a:p>
            <a:pPr>
              <a:lnSpc>
                <a:spcPct val="125000"/>
              </a:lnSpc>
            </a:pPr>
            <a:r>
              <a:rPr lang="en-US" altLang="zh-CN" sz="1200" dirty="0" smtClean="0">
                <a:solidFill>
                  <a:schemeClr val="tx1"/>
                </a:solidFill>
                <a:latin typeface="微软雅黑" panose="020B0503020204020204" pitchFamily="34" charset="-122"/>
                <a:ea typeface="微软雅黑" panose="020B0503020204020204" pitchFamily="34" charset="-122"/>
              </a:rPr>
              <a:t>12</a:t>
            </a:r>
            <a:r>
              <a:rPr lang="zh-CN" altLang="en-US" sz="1200" dirty="0" smtClean="0">
                <a:solidFill>
                  <a:schemeClr val="tx1"/>
                </a:solidFill>
                <a:latin typeface="微软雅黑" panose="020B0503020204020204" pitchFamily="34" charset="-122"/>
                <a:ea typeface="微软雅黑" panose="020B0503020204020204" pitchFamily="34" charset="-122"/>
              </a:rPr>
              <a:t>、盗窃公司或同事的财物，或滥用</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蓄意破坏公司财产的；</a:t>
            </a:r>
          </a:p>
          <a:p>
            <a:pPr>
              <a:lnSpc>
                <a:spcPct val="125000"/>
              </a:lnSpc>
            </a:pPr>
            <a:r>
              <a:rPr lang="en-US" altLang="zh-CN" sz="1200" dirty="0" smtClean="0">
                <a:solidFill>
                  <a:schemeClr val="tx1"/>
                </a:solidFill>
                <a:latin typeface="微软雅黑" panose="020B0503020204020204" pitchFamily="34" charset="-122"/>
                <a:ea typeface="微软雅黑" panose="020B0503020204020204" pitchFamily="34" charset="-122"/>
              </a:rPr>
              <a:t>13</a:t>
            </a:r>
            <a:r>
              <a:rPr lang="zh-CN" altLang="en-US" sz="1200" dirty="0" smtClean="0">
                <a:solidFill>
                  <a:schemeClr val="tx1"/>
                </a:solidFill>
                <a:latin typeface="微软雅黑" panose="020B0503020204020204" pitchFamily="34" charset="-122"/>
                <a:ea typeface="微软雅黑" panose="020B0503020204020204" pitchFamily="34" charset="-122"/>
              </a:rPr>
              <a:t>、利用公司名义在外招摇撞骗，使公司名誉受损的；</a:t>
            </a:r>
          </a:p>
          <a:p>
            <a:pPr>
              <a:lnSpc>
                <a:spcPct val="125000"/>
              </a:lnSpc>
            </a:pPr>
            <a:r>
              <a:rPr lang="en-US" altLang="zh-CN" sz="1200" dirty="0" smtClean="0">
                <a:solidFill>
                  <a:schemeClr val="tx1"/>
                </a:solidFill>
                <a:latin typeface="微软雅黑" panose="020B0503020204020204" pitchFamily="34" charset="-122"/>
                <a:ea typeface="微软雅黑" panose="020B0503020204020204" pitchFamily="34" charset="-122"/>
              </a:rPr>
              <a:t>14</a:t>
            </a:r>
            <a:r>
              <a:rPr lang="zh-CN" altLang="en-US" sz="1200" dirty="0" smtClean="0">
                <a:solidFill>
                  <a:schemeClr val="tx1"/>
                </a:solidFill>
                <a:latin typeface="微软雅黑" panose="020B0503020204020204" pitchFamily="34" charset="-122"/>
                <a:ea typeface="微软雅黑" panose="020B0503020204020204" pitchFamily="34" charset="-122"/>
              </a:rPr>
              <a:t>、伪造或盗用公司印章的；</a:t>
            </a:r>
          </a:p>
          <a:p>
            <a:pPr>
              <a:lnSpc>
                <a:spcPct val="125000"/>
              </a:lnSpc>
            </a:pPr>
            <a:r>
              <a:rPr lang="en-US" altLang="zh-CN" sz="1200" dirty="0" smtClean="0">
                <a:solidFill>
                  <a:schemeClr val="tx1"/>
                </a:solidFill>
                <a:latin typeface="微软雅黑" panose="020B0503020204020204" pitchFamily="34" charset="-122"/>
                <a:ea typeface="微软雅黑" panose="020B0503020204020204" pitchFamily="34" charset="-122"/>
              </a:rPr>
              <a:t>15</a:t>
            </a:r>
            <a:r>
              <a:rPr lang="zh-CN" altLang="en-US" sz="1200" dirty="0" smtClean="0">
                <a:solidFill>
                  <a:schemeClr val="tx1"/>
                </a:solidFill>
                <a:latin typeface="微软雅黑" panose="020B0503020204020204" pitchFamily="34" charset="-122"/>
                <a:ea typeface="微软雅黑" panose="020B0503020204020204" pitchFamily="34" charset="-122"/>
              </a:rPr>
              <a:t>、造谣中伤、捏造事实者，或对同事暴力威胁、恐吓，殴打同仁，或相互斗殴，或影响团体工作秩序的；</a:t>
            </a:r>
          </a:p>
          <a:p>
            <a:pPr>
              <a:lnSpc>
                <a:spcPct val="125000"/>
              </a:lnSpc>
            </a:pPr>
            <a:r>
              <a:rPr lang="en-US" altLang="zh-CN" sz="1200" dirty="0" smtClean="0">
                <a:solidFill>
                  <a:schemeClr val="tx1"/>
                </a:solidFill>
                <a:latin typeface="微软雅黑" panose="020B0503020204020204" pitchFamily="34" charset="-122"/>
                <a:ea typeface="微软雅黑" panose="020B0503020204020204" pitchFamily="34" charset="-122"/>
              </a:rPr>
              <a:t>16</a:t>
            </a:r>
            <a:r>
              <a:rPr lang="zh-CN" altLang="en-US" sz="1200" dirty="0" smtClean="0">
                <a:solidFill>
                  <a:schemeClr val="tx1"/>
                </a:solidFill>
                <a:latin typeface="微软雅黑" panose="020B0503020204020204" pitchFamily="34" charset="-122"/>
                <a:ea typeface="微软雅黑" panose="020B0503020204020204" pitchFamily="34" charset="-122"/>
              </a:rPr>
              <a:t>、有不良行为，道德败坏，严重影响公司声誉或在公司内造成恶劣影响的；</a:t>
            </a:r>
          </a:p>
          <a:p>
            <a:pPr>
              <a:lnSpc>
                <a:spcPct val="125000"/>
              </a:lnSpc>
            </a:pPr>
            <a:r>
              <a:rPr lang="en-US" altLang="zh-CN" sz="1200" dirty="0" smtClean="0">
                <a:solidFill>
                  <a:schemeClr val="tx1"/>
                </a:solidFill>
                <a:latin typeface="微软雅黑" panose="020B0503020204020204" pitchFamily="34" charset="-122"/>
                <a:ea typeface="微软雅黑" panose="020B0503020204020204" pitchFamily="34" charset="-122"/>
              </a:rPr>
              <a:t>17</a:t>
            </a:r>
            <a:r>
              <a:rPr lang="zh-CN" altLang="en-US" sz="1200" dirty="0">
                <a:solidFill>
                  <a:schemeClr val="tx1"/>
                </a:solidFill>
                <a:latin typeface="微软雅黑" panose="020B0503020204020204" pitchFamily="34" charset="-122"/>
                <a:ea typeface="微软雅黑" panose="020B0503020204020204" pitchFamily="34" charset="-122"/>
              </a:rPr>
              <a:t>、参加非法组织的；</a:t>
            </a:r>
          </a:p>
          <a:p>
            <a:pPr>
              <a:lnSpc>
                <a:spcPct val="125000"/>
              </a:lnSpc>
            </a:pPr>
            <a:r>
              <a:rPr lang="en-US" altLang="zh-CN" sz="1200" dirty="0">
                <a:solidFill>
                  <a:schemeClr val="tx1"/>
                </a:solidFill>
                <a:latin typeface="微软雅黑" panose="020B0503020204020204" pitchFamily="34" charset="-122"/>
                <a:ea typeface="微软雅黑" panose="020B0503020204020204" pitchFamily="34" charset="-122"/>
              </a:rPr>
              <a:t>18</a:t>
            </a:r>
            <a:r>
              <a:rPr lang="zh-CN" altLang="en-US" sz="1200" dirty="0">
                <a:solidFill>
                  <a:schemeClr val="tx1"/>
                </a:solidFill>
                <a:latin typeface="微软雅黑" panose="020B0503020204020204" pitchFamily="34" charset="-122"/>
                <a:ea typeface="微软雅黑" panose="020B0503020204020204" pitchFamily="34" charset="-122"/>
              </a:rPr>
              <a:t>、其它违反法律、法规或规定，情节严重的</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25000"/>
              </a:lnSpc>
            </a:pPr>
            <a:endParaRPr lang="zh-CN" altLang="zh-CN" sz="120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85473" y="1556793"/>
            <a:ext cx="830997" cy="4893646"/>
          </a:xfrm>
          <a:prstGeom prst="rect">
            <a:avLst/>
          </a:prstGeom>
        </p:spPr>
        <p:style>
          <a:lnRef idx="1">
            <a:schemeClr val="accent5"/>
          </a:lnRef>
          <a:fillRef idx="3">
            <a:schemeClr val="accent5"/>
          </a:fillRef>
          <a:effectRef idx="2">
            <a:schemeClr val="accent5"/>
          </a:effectRef>
          <a:fontRef idx="minor">
            <a:schemeClr val="lt1"/>
          </a:fontRef>
        </p:style>
        <p:txBody>
          <a:bodyPr vert="eaVert" wrap="none" rtlCol="0" anchor="ctr">
            <a:noAutofit/>
          </a:bodyPr>
          <a:lstStyle/>
          <a:p>
            <a:pPr>
              <a:lnSpc>
                <a:spcPct val="150000"/>
              </a:lnSpc>
            </a:pPr>
            <a:r>
              <a:rPr lang="zh-CN" altLang="en-US" sz="2800" dirty="0">
                <a:latin typeface="微软雅黑" panose="020B0503020204020204" pitchFamily="34" charset="-122"/>
                <a:ea typeface="微软雅黑" panose="020B0503020204020204" pitchFamily="34" charset="-122"/>
              </a:rPr>
              <a:t>人员解职管理</a:t>
            </a:r>
          </a:p>
        </p:txBody>
      </p:sp>
      <p:cxnSp>
        <p:nvCxnSpPr>
          <p:cNvPr id="9" name="直接连接符 8"/>
          <p:cNvCxnSpPr/>
          <p:nvPr/>
        </p:nvCxnSpPr>
        <p:spPr>
          <a:xfrm>
            <a:off x="1403648" y="1052736"/>
            <a:ext cx="741682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58721"/>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b17a71d899975a21ba3249a7d23914e495ca9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4358</TotalTime>
  <Words>8655</Words>
  <Application>Microsoft Office PowerPoint</Application>
  <PresentationFormat>全屏显示(4:3)</PresentationFormat>
  <Paragraphs>866</Paragraphs>
  <Slides>37</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仿宋_GB2312</vt:lpstr>
      <vt:lpstr>黑体</vt:lpstr>
      <vt:lpstr>宋体</vt:lpstr>
      <vt:lpstr>微软雅黑</vt:lpstr>
      <vt:lpstr>Arial</vt:lpstr>
      <vt:lpstr>Calibri</vt:lpstr>
      <vt:lpstr>Times New Roman</vt:lpstr>
      <vt:lpstr>Wingdings</vt:lpstr>
      <vt:lpstr>Office 主题</vt:lpstr>
      <vt:lpstr>人力资源管理制度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徐颋</dc:creator>
  <cp:lastModifiedBy>李杨</cp:lastModifiedBy>
  <cp:revision>320</cp:revision>
  <dcterms:created xsi:type="dcterms:W3CDTF">2012-06-14T07:51:24Z</dcterms:created>
  <dcterms:modified xsi:type="dcterms:W3CDTF">2017-06-13T03:38:45Z</dcterms:modified>
</cp:coreProperties>
</file>