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0" r:id="rId6"/>
    <p:sldId id="281" r:id="rId7"/>
    <p:sldId id="283" r:id="rId8"/>
    <p:sldId id="284" r:id="rId9"/>
    <p:sldId id="285" r:id="rId10"/>
    <p:sldId id="286" r:id="rId11"/>
    <p:sldId id="287" r:id="rId12"/>
    <p:sldId id="302" r:id="rId13"/>
    <p:sldId id="289" r:id="rId14"/>
    <p:sldId id="290" r:id="rId15"/>
    <p:sldId id="303" r:id="rId16"/>
    <p:sldId id="288" r:id="rId17"/>
    <p:sldId id="304" r:id="rId18"/>
    <p:sldId id="292" r:id="rId19"/>
    <p:sldId id="296" r:id="rId20"/>
    <p:sldId id="297" r:id="rId21"/>
    <p:sldId id="300" r:id="rId22"/>
    <p:sldId id="298" r:id="rId23"/>
    <p:sldId id="301" r:id="rId24"/>
    <p:sldId id="299" r:id="rId25"/>
    <p:sldId id="293" r:id="rId26"/>
    <p:sldId id="307" r:id="rId27"/>
    <p:sldId id="294" r:id="rId28"/>
    <p:sldId id="308" r:id="rId29"/>
    <p:sldId id="282" r:id="rId30"/>
    <p:sldId id="272" r:id="rId31"/>
    <p:sldId id="306" r:id="rId32"/>
    <p:sldId id="30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龙时富" initials="龙时富" lastIdx="2" clrIdx="0">
    <p:extLst>
      <p:ext uri="{19B8F6BF-5375-455C-9EA6-DF929625EA0E}">
        <p15:presenceInfo xmlns:p15="http://schemas.microsoft.com/office/powerpoint/2012/main" userId="9c9dfe49421802b1" providerId="Windows Live"/>
      </p:ext>
    </p:extLst>
  </p:cmAuthor>
  <p:cmAuthor id="2" name="Jithonor Zhao" initials="JZ" lastIdx="3" clrIdx="1">
    <p:extLst>
      <p:ext uri="{19B8F6BF-5375-455C-9EA6-DF929625EA0E}">
        <p15:presenceInfo xmlns:p15="http://schemas.microsoft.com/office/powerpoint/2012/main" userId="bbb730598342bc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31A6D"/>
    <a:srgbClr val="E9B862"/>
    <a:srgbClr val="2262B0"/>
    <a:srgbClr val="02124F"/>
    <a:srgbClr val="02124E"/>
    <a:srgbClr val="E8B661"/>
    <a:srgbClr val="2366B4"/>
    <a:srgbClr val="76BDF4"/>
    <a:srgbClr val="0C38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4" autoAdjust="0"/>
    <p:restoredTop sz="94660"/>
  </p:normalViewPr>
  <p:slideViewPr>
    <p:cSldViewPr snapToGrid="0">
      <p:cViewPr varScale="1">
        <p:scale>
          <a:sx n="77" d="100"/>
          <a:sy n="77"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15705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154920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103530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38895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87960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388934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252049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141913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144721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35652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AA414B-48C3-4F39-BA6C-C5F268844A2C}" type="datetimeFigureOut">
              <a:rPr lang="zh-CN" altLang="en-US" smtClean="0"/>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402717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366B4"/>
            </a:gs>
            <a:gs pos="100000">
              <a:srgbClr val="02124E"/>
            </a:gs>
            <a:gs pos="41000">
              <a:srgbClr val="031A6D">
                <a:alpha val="94000"/>
              </a:srgbClr>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A414B-48C3-4F39-BA6C-C5F268844A2C}" type="datetimeFigureOut">
              <a:rPr lang="zh-CN" altLang="en-US" smtClean="0"/>
              <a:t>2016/10/21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E258D-B57C-4909-A4C5-E34AFA62918C}" type="slidenum">
              <a:rPr lang="zh-CN" altLang="en-US" smtClean="0"/>
              <a:t>‹#›</a:t>
            </a:fld>
            <a:endParaRPr lang="zh-CN" altLang="en-US"/>
          </a:p>
        </p:txBody>
      </p:sp>
    </p:spTree>
    <p:extLst>
      <p:ext uri="{BB962C8B-B14F-4D97-AF65-F5344CB8AC3E}">
        <p14:creationId xmlns:p14="http://schemas.microsoft.com/office/powerpoint/2010/main" val="2768274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0" name="图片 11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02" name="文本框 1201"/>
          <p:cNvSpPr txBox="1"/>
          <p:nvPr/>
        </p:nvSpPr>
        <p:spPr>
          <a:xfrm>
            <a:off x="2653430" y="930408"/>
            <a:ext cx="6705600" cy="1446550"/>
          </a:xfrm>
          <a:prstGeom prst="rect">
            <a:avLst/>
          </a:prstGeom>
          <a:noFill/>
        </p:spPr>
        <p:txBody>
          <a:bodyPr wrap="square" rtlCol="0">
            <a:spAutoFit/>
          </a:bodyPr>
          <a:lstStyle/>
          <a:p>
            <a:pPr algn="ctr"/>
            <a:r>
              <a:rPr lang="en-US" altLang="zh-CN" sz="4400" dirty="0">
                <a:solidFill>
                  <a:schemeClr val="bg1"/>
                </a:solidFill>
                <a:latin typeface="方正正粗黑简体" panose="02000000000000000000" pitchFamily="2" charset="-122"/>
                <a:ea typeface="方正正粗黑简体" panose="02000000000000000000" pitchFamily="2" charset="-122"/>
              </a:rPr>
              <a:t>Natural Language Processing (Almost) from Scratch</a:t>
            </a:r>
            <a:endParaRPr lang="zh-CN" altLang="en-US" sz="4400" dirty="0">
              <a:solidFill>
                <a:schemeClr val="bg1"/>
              </a:solidFill>
              <a:latin typeface="方正正粗黑简体" panose="02000000000000000000" pitchFamily="2" charset="-122"/>
              <a:ea typeface="方正正粗黑简体" panose="02000000000000000000" pitchFamily="2" charset="-122"/>
            </a:endParaRPr>
          </a:p>
        </p:txBody>
      </p:sp>
      <p:sp>
        <p:nvSpPr>
          <p:cNvPr id="2" name="文本框 1"/>
          <p:cNvSpPr txBox="1"/>
          <p:nvPr/>
        </p:nvSpPr>
        <p:spPr>
          <a:xfrm>
            <a:off x="4371583" y="4325091"/>
            <a:ext cx="3269293" cy="584775"/>
          </a:xfrm>
          <a:prstGeom prst="rect">
            <a:avLst/>
          </a:prstGeom>
          <a:noFill/>
        </p:spPr>
        <p:txBody>
          <a:bodyPr wrap="square" rtlCol="0">
            <a:spAutoFit/>
          </a:bodyPr>
          <a:lstStyle/>
          <a:p>
            <a:pPr algn="ctr"/>
            <a:r>
              <a:rPr lang="zh-CN" altLang="en-US" sz="3200" dirty="0">
                <a:solidFill>
                  <a:schemeClr val="bg1"/>
                </a:solidFill>
                <a:latin typeface="方正正粗黑简体" panose="02000000000000000000" pitchFamily="2" charset="-122"/>
                <a:ea typeface="长城行楷体" panose="02010609000101010101" pitchFamily="49" charset="-122"/>
              </a:rPr>
              <a:t>赵荣生</a:t>
            </a:r>
            <a:endParaRPr lang="zh-CN" altLang="en-US" sz="3200" dirty="0">
              <a:ea typeface="长城行楷体" panose="02010609000101010101" pitchFamily="49" charset="-122"/>
            </a:endParaRPr>
          </a:p>
        </p:txBody>
      </p:sp>
      <p:sp>
        <p:nvSpPr>
          <p:cNvPr id="4" name="文本框 3"/>
          <p:cNvSpPr txBox="1"/>
          <p:nvPr/>
        </p:nvSpPr>
        <p:spPr>
          <a:xfrm>
            <a:off x="1691013" y="2797026"/>
            <a:ext cx="9269261" cy="369332"/>
          </a:xfrm>
          <a:prstGeom prst="rect">
            <a:avLst/>
          </a:prstGeom>
          <a:noFill/>
        </p:spPr>
        <p:txBody>
          <a:bodyPr wrap="square" rtlCol="0">
            <a:spAutoFit/>
          </a:bodyPr>
          <a:lstStyle/>
          <a:p>
            <a:pPr algn="ctr"/>
            <a:r>
              <a:rPr lang="en-US" altLang="zh-CN" dirty="0" err="1">
                <a:solidFill>
                  <a:schemeClr val="bg1"/>
                </a:solidFill>
                <a:latin typeface="方正正粗黑简体" panose="02000000000000000000" pitchFamily="2" charset="-122"/>
                <a:ea typeface="方正正粗黑简体" panose="02000000000000000000" pitchFamily="2" charset="-122"/>
              </a:rPr>
              <a:t>Collobert</a:t>
            </a:r>
            <a:r>
              <a:rPr lang="en-US" altLang="zh-CN" dirty="0">
                <a:solidFill>
                  <a:schemeClr val="bg1"/>
                </a:solidFill>
                <a:latin typeface="方正正粗黑简体" panose="02000000000000000000" pitchFamily="2" charset="-122"/>
                <a:ea typeface="方正正粗黑简体" panose="02000000000000000000" pitchFamily="2" charset="-122"/>
              </a:rPr>
              <a:t>, Weston, </a:t>
            </a:r>
            <a:r>
              <a:rPr lang="en-US" altLang="zh-CN" dirty="0" err="1">
                <a:solidFill>
                  <a:schemeClr val="bg1"/>
                </a:solidFill>
                <a:latin typeface="方正正粗黑简体" panose="02000000000000000000" pitchFamily="2" charset="-122"/>
                <a:ea typeface="方正正粗黑简体" panose="02000000000000000000" pitchFamily="2" charset="-122"/>
              </a:rPr>
              <a:t>Bottou</a:t>
            </a:r>
            <a:r>
              <a:rPr lang="en-US" altLang="zh-CN" dirty="0">
                <a:solidFill>
                  <a:schemeClr val="bg1"/>
                </a:solidFill>
                <a:latin typeface="方正正粗黑简体" panose="02000000000000000000" pitchFamily="2" charset="-122"/>
                <a:ea typeface="方正正粗黑简体" panose="02000000000000000000" pitchFamily="2" charset="-122"/>
              </a:rPr>
              <a:t>, </a:t>
            </a:r>
            <a:r>
              <a:rPr lang="en-US" altLang="zh-CN" dirty="0" err="1">
                <a:solidFill>
                  <a:schemeClr val="bg1"/>
                </a:solidFill>
                <a:latin typeface="方正正粗黑简体" panose="02000000000000000000" pitchFamily="2" charset="-122"/>
                <a:ea typeface="方正正粗黑简体" panose="02000000000000000000" pitchFamily="2" charset="-122"/>
              </a:rPr>
              <a:t>Karlen</a:t>
            </a:r>
            <a:r>
              <a:rPr lang="en-US" altLang="zh-CN" dirty="0">
                <a:solidFill>
                  <a:schemeClr val="bg1"/>
                </a:solidFill>
                <a:latin typeface="方正正粗黑简体" panose="02000000000000000000" pitchFamily="2" charset="-122"/>
                <a:ea typeface="方正正粗黑简体" panose="02000000000000000000" pitchFamily="2" charset="-122"/>
              </a:rPr>
              <a:t>, </a:t>
            </a:r>
            <a:r>
              <a:rPr lang="en-US" altLang="zh-CN" dirty="0" err="1">
                <a:solidFill>
                  <a:schemeClr val="bg1"/>
                </a:solidFill>
                <a:latin typeface="方正正粗黑简体" panose="02000000000000000000" pitchFamily="2" charset="-122"/>
                <a:ea typeface="方正正粗黑简体" panose="02000000000000000000" pitchFamily="2" charset="-122"/>
              </a:rPr>
              <a:t>Kavukcuoglu</a:t>
            </a:r>
            <a:r>
              <a:rPr lang="en-US" altLang="zh-CN" dirty="0">
                <a:solidFill>
                  <a:schemeClr val="bg1"/>
                </a:solidFill>
                <a:latin typeface="方正正粗黑简体" panose="02000000000000000000" pitchFamily="2" charset="-122"/>
                <a:ea typeface="方正正粗黑简体" panose="02000000000000000000" pitchFamily="2" charset="-122"/>
              </a:rPr>
              <a:t> and </a:t>
            </a:r>
            <a:r>
              <a:rPr lang="en-US" altLang="zh-CN" dirty="0" err="1">
                <a:solidFill>
                  <a:schemeClr val="bg1"/>
                </a:solidFill>
                <a:latin typeface="方正正粗黑简体" panose="02000000000000000000" pitchFamily="2" charset="-122"/>
                <a:ea typeface="方正正粗黑简体" panose="02000000000000000000" pitchFamily="2" charset="-122"/>
              </a:rPr>
              <a:t>Kuksa</a:t>
            </a:r>
            <a:endParaRPr lang="zh-CN" altLang="en-US" dirty="0"/>
          </a:p>
        </p:txBody>
      </p:sp>
    </p:spTree>
    <p:extLst>
      <p:ext uri="{BB962C8B-B14F-4D97-AF65-F5344CB8AC3E}">
        <p14:creationId xmlns:p14="http://schemas.microsoft.com/office/powerpoint/2010/main" val="387632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5" y="365125"/>
            <a:ext cx="9762994" cy="1325563"/>
          </a:xfrm>
        </p:spPr>
        <p:txBody>
          <a:bodyPr/>
          <a:lstStyle/>
          <a:p>
            <a:r>
              <a:rPr lang="zh-CN" altLang="en-US" dirty="0">
                <a:solidFill>
                  <a:schemeClr val="bg1"/>
                </a:solidFill>
                <a:ea typeface="长城行楷体" panose="02010609000101010101" pitchFamily="49" charset="-122"/>
              </a:rPr>
              <a:t>词向量：多个离散特征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5" y="1324584"/>
                <a:ext cx="9762995" cy="5188950"/>
              </a:xfrm>
            </p:spPr>
            <p:txBody>
              <a:bodyPr>
                <a:noAutofit/>
              </a:bodyPr>
              <a:lstStyle/>
              <a:p>
                <a:pPr>
                  <a:lnSpc>
                    <a:spcPct val="120000"/>
                  </a:lnSpc>
                </a:pPr>
                <a14:m>
                  <m:oMath xmlns:m="http://schemas.openxmlformats.org/officeDocument/2006/math">
                    <m:sSub>
                      <m:sSubPr>
                        <m:ctrlPr>
                          <a:rPr lang="en-US" altLang="zh-CN" sz="2200" i="1" smtClean="0">
                            <a:solidFill>
                              <a:schemeClr val="bg1"/>
                            </a:solidFill>
                            <a:latin typeface="Cambria Math" panose="02040503050406030204" pitchFamily="18" charset="0"/>
                            <a:ea typeface="长城行楷体" panose="02010609000101010101" pitchFamily="49" charset="-122"/>
                          </a:rPr>
                        </m:ctrlPr>
                      </m:sSubPr>
                      <m:e>
                        <m:r>
                          <a:rPr lang="en-US" altLang="zh-CN" sz="2200" i="1">
                            <a:solidFill>
                              <a:schemeClr val="bg1"/>
                            </a:solidFill>
                            <a:latin typeface="Cambria Math" panose="02040503050406030204" pitchFamily="18" charset="0"/>
                            <a:ea typeface="长城行楷体" panose="02010609000101010101" pitchFamily="49" charset="-122"/>
                          </a:rPr>
                          <m:t>𝐿𝑇</m:t>
                        </m:r>
                      </m:e>
                      <m:sub>
                        <m:sSup>
                          <m:sSupPr>
                            <m:ctrlPr>
                              <a:rPr lang="en-US" altLang="zh-CN" sz="2200" i="1" smtClean="0">
                                <a:solidFill>
                                  <a:schemeClr val="bg1"/>
                                </a:solidFill>
                                <a:latin typeface="Cambria Math" panose="02040503050406030204" pitchFamily="18" charset="0"/>
                                <a:ea typeface="长城行楷体" panose="02010609000101010101" pitchFamily="49" charset="-122"/>
                              </a:rPr>
                            </m:ctrlPr>
                          </m:sSupPr>
                          <m:e>
                            <m:r>
                              <a:rPr lang="en-US" altLang="zh-CN" sz="2200" b="0" i="1" smtClean="0">
                                <a:solidFill>
                                  <a:schemeClr val="bg1"/>
                                </a:solidFill>
                                <a:latin typeface="Cambria Math" panose="02040503050406030204" pitchFamily="18" charset="0"/>
                                <a:ea typeface="长城行楷体" panose="02010609000101010101" pitchFamily="49" charset="-122"/>
                              </a:rPr>
                              <m:t>𝑊</m:t>
                            </m:r>
                          </m:e>
                          <m:sup>
                            <m:r>
                              <a:rPr lang="en-US" altLang="zh-CN" sz="2200" b="0" i="1" smtClean="0">
                                <a:solidFill>
                                  <a:schemeClr val="bg1"/>
                                </a:solidFill>
                                <a:latin typeface="Cambria Math" panose="02040503050406030204" pitchFamily="18" charset="0"/>
                                <a:ea typeface="长城行楷体" panose="02010609000101010101" pitchFamily="49" charset="-122"/>
                              </a:rPr>
                              <m:t>1</m:t>
                            </m:r>
                          </m:sup>
                        </m:sSup>
                        <m:r>
                          <a:rPr lang="en-US" altLang="zh-CN" sz="2200" b="0" i="1" smtClean="0">
                            <a:solidFill>
                              <a:schemeClr val="bg1"/>
                            </a:solidFill>
                            <a:latin typeface="Cambria Math" panose="02040503050406030204" pitchFamily="18" charset="0"/>
                            <a:ea typeface="长城行楷体" panose="02010609000101010101" pitchFamily="49" charset="-122"/>
                          </a:rPr>
                          <m:t>,</m:t>
                        </m:r>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2</m:t>
                            </m:r>
                          </m:sup>
                        </m:sSup>
                        <m:r>
                          <a:rPr lang="en-US" altLang="zh-CN" sz="2200" b="0" i="1" smtClean="0">
                            <a:solidFill>
                              <a:schemeClr val="bg1"/>
                            </a:solidFill>
                            <a:latin typeface="Cambria Math" panose="02040503050406030204" pitchFamily="18" charset="0"/>
                            <a:ea typeface="长城行楷体" panose="02010609000101010101" pitchFamily="49" charset="-122"/>
                          </a:rPr>
                          <m:t>,</m:t>
                        </m:r>
                        <m:r>
                          <a:rPr lang="en-US" altLang="zh-CN" sz="2200" b="0" i="1" smtClean="0">
                            <a:solidFill>
                              <a:schemeClr val="bg1"/>
                            </a:solidFill>
                            <a:latin typeface="Cambria Math" panose="02040503050406030204" pitchFamily="18" charset="0"/>
                            <a:ea typeface="Cambria Math" panose="02040503050406030204" pitchFamily="18" charset="0"/>
                          </a:rPr>
                          <m:t>⋯</m:t>
                        </m:r>
                        <m:r>
                          <a:rPr lang="en-US" altLang="zh-CN" sz="2200" i="1">
                            <a:solidFill>
                              <a:schemeClr val="bg1"/>
                            </a:solidFill>
                            <a:latin typeface="Cambria Math" panose="02040503050406030204" pitchFamily="18" charset="0"/>
                            <a:ea typeface="长城行楷体" panose="02010609000101010101" pitchFamily="49" charset="-122"/>
                          </a:rPr>
                          <m:t>,</m:t>
                        </m:r>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𝐾</m:t>
                            </m:r>
                          </m:sup>
                        </m:sSup>
                      </m:sub>
                    </m:sSub>
                    <m:d>
                      <m:dPr>
                        <m:ctrlPr>
                          <a:rPr lang="en-US" altLang="zh-CN" sz="2200" b="0" i="1" smtClean="0">
                            <a:solidFill>
                              <a:schemeClr val="bg1"/>
                            </a:solidFill>
                            <a:latin typeface="Cambria Math" panose="02040503050406030204" pitchFamily="18" charset="0"/>
                            <a:ea typeface="长城行楷体" panose="02010609000101010101" pitchFamily="49" charset="-122"/>
                          </a:rPr>
                        </m:ctrlPr>
                      </m:dPr>
                      <m:e>
                        <m:r>
                          <m:rPr>
                            <m:sty m:val="p"/>
                          </m:rPr>
                          <a:rPr lang="en-US" altLang="zh-CN" sz="2200" i="1">
                            <a:solidFill>
                              <a:schemeClr val="bg1"/>
                            </a:solidFill>
                            <a:latin typeface="Cambria Math" panose="02040503050406030204" pitchFamily="18" charset="0"/>
                            <a:ea typeface="长城行楷体" panose="02010609000101010101" pitchFamily="49" charset="-122"/>
                          </a:rPr>
                          <m:t>w</m:t>
                        </m:r>
                      </m:e>
                    </m:d>
                    <m:r>
                      <a:rPr lang="en-US" altLang="zh-CN" sz="2200" b="0" i="1" smtClean="0">
                        <a:solidFill>
                          <a:schemeClr val="bg1"/>
                        </a:solidFill>
                        <a:latin typeface="Cambria Math" panose="02040503050406030204" pitchFamily="18" charset="0"/>
                        <a:ea typeface="长城行楷体" panose="02010609000101010101" pitchFamily="49" charset="-122"/>
                      </a:rPr>
                      <m:t>= </m:t>
                    </m:r>
                    <m:d>
                      <m:dPr>
                        <m:ctrlPr>
                          <a:rPr lang="en-US" altLang="zh-CN" sz="2200" b="0" i="1" smtClean="0">
                            <a:solidFill>
                              <a:schemeClr val="bg1"/>
                            </a:solidFill>
                            <a:latin typeface="Cambria Math" panose="02040503050406030204" pitchFamily="18" charset="0"/>
                            <a:ea typeface="长城行楷体" panose="02010609000101010101" pitchFamily="49" charset="-122"/>
                          </a:rPr>
                        </m:ctrlPr>
                      </m:dPr>
                      <m:e>
                        <m:m>
                          <m:mPr>
                            <m:mcs>
                              <m:mc>
                                <m:mcPr>
                                  <m:count m:val="1"/>
                                  <m:mcJc m:val="center"/>
                                </m:mcPr>
                              </m:mc>
                            </m:mcs>
                            <m:ctrlPr>
                              <a:rPr lang="en-US" altLang="zh-CN" sz="2200" b="0" i="1" smtClean="0">
                                <a:solidFill>
                                  <a:schemeClr val="bg1"/>
                                </a:solidFill>
                                <a:latin typeface="Cambria Math" panose="02040503050406030204" pitchFamily="18" charset="0"/>
                                <a:ea typeface="长城行楷体" panose="02010609000101010101" pitchFamily="49" charset="-122"/>
                              </a:rPr>
                            </m:ctrlPr>
                          </m:mPr>
                          <m:mr>
                            <m:e>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r>
                                    <a:rPr lang="en-US" altLang="zh-CN" sz="2200" i="1">
                                      <a:solidFill>
                                        <a:schemeClr val="bg1"/>
                                      </a:solidFill>
                                      <a:latin typeface="Cambria Math" panose="02040503050406030204" pitchFamily="18" charset="0"/>
                                      <a:ea typeface="长城行楷体" panose="02010609000101010101" pitchFamily="49" charset="-122"/>
                                    </a:rPr>
                                    <m:t>𝐿𝑇</m:t>
                                  </m:r>
                                </m:e>
                                <m:sub>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1</m:t>
                                      </m:r>
                                    </m:sup>
                                  </m:sSup>
                                  <m:r>
                                    <a:rPr lang="en-US" altLang="zh-CN" sz="2200" i="1" smtClean="0">
                                      <a:solidFill>
                                        <a:schemeClr val="bg1"/>
                                      </a:solidFill>
                                      <a:latin typeface="Cambria Math" panose="02040503050406030204" pitchFamily="18" charset="0"/>
                                      <a:ea typeface="长城行楷体" panose="02010609000101010101" pitchFamily="49" charset="-122"/>
                                    </a:rPr>
                                    <m:t> </m:t>
                                  </m:r>
                                </m:sub>
                              </m:sSub>
                              <m:r>
                                <a:rPr lang="en-US" altLang="zh-CN" sz="22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200" b="0" i="1" smtClean="0">
                                      <a:solidFill>
                                        <a:schemeClr val="bg1"/>
                                      </a:solidFill>
                                      <a:latin typeface="Cambria Math" panose="02040503050406030204" pitchFamily="18" charset="0"/>
                                      <a:ea typeface="长城行楷体" panose="02010609000101010101" pitchFamily="49" charset="-122"/>
                                    </a:rPr>
                                  </m:ctrlPr>
                                </m:sSubPr>
                                <m:e>
                                  <m:r>
                                    <a:rPr lang="en-US" altLang="zh-CN" sz="2200" b="0" i="1" smtClean="0">
                                      <a:solidFill>
                                        <a:schemeClr val="bg1"/>
                                      </a:solidFill>
                                      <a:latin typeface="Cambria Math" panose="02040503050406030204" pitchFamily="18" charset="0"/>
                                      <a:ea typeface="长城行楷体" panose="02010609000101010101" pitchFamily="49" charset="-122"/>
                                    </a:rPr>
                                    <m:t>𝑤</m:t>
                                  </m:r>
                                </m:e>
                                <m:sub>
                                  <m:r>
                                    <a:rPr lang="en-US" altLang="zh-CN" sz="2200" b="0" i="1" smtClean="0">
                                      <a:solidFill>
                                        <a:schemeClr val="bg1"/>
                                      </a:solidFill>
                                      <a:latin typeface="Cambria Math" panose="02040503050406030204" pitchFamily="18" charset="0"/>
                                      <a:ea typeface="长城行楷体" panose="02010609000101010101" pitchFamily="49" charset="-122"/>
                                    </a:rPr>
                                    <m:t>1</m:t>
                                  </m:r>
                                </m:sub>
                              </m:sSub>
                              <m:r>
                                <a:rPr lang="en-US" altLang="zh-CN" sz="2200" b="0" i="1" smtClean="0">
                                  <a:solidFill>
                                    <a:schemeClr val="bg1"/>
                                  </a:solidFill>
                                  <a:latin typeface="Cambria Math" panose="02040503050406030204" pitchFamily="18" charset="0"/>
                                  <a:ea typeface="长城行楷体" panose="02010609000101010101" pitchFamily="49" charset="-122"/>
                                </a:rPr>
                                <m:t>)</m:t>
                              </m:r>
                            </m:e>
                          </m:mr>
                          <m:mr>
                            <m:e>
                              <m:r>
                                <a:rPr lang="en-US" altLang="zh-CN" sz="2200" b="0" i="1" smtClean="0">
                                  <a:solidFill>
                                    <a:schemeClr val="bg1"/>
                                  </a:solidFill>
                                  <a:latin typeface="Cambria Math" panose="02040503050406030204" pitchFamily="18" charset="0"/>
                                  <a:ea typeface="Cambria Math" panose="02040503050406030204" pitchFamily="18" charset="0"/>
                                </a:rPr>
                                <m:t>⋮</m:t>
                              </m:r>
                            </m:e>
                          </m:mr>
                          <m:mr>
                            <m:e>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r>
                                    <a:rPr lang="en-US" altLang="zh-CN" sz="2200" i="1">
                                      <a:solidFill>
                                        <a:schemeClr val="bg1"/>
                                      </a:solidFill>
                                      <a:latin typeface="Cambria Math" panose="02040503050406030204" pitchFamily="18" charset="0"/>
                                      <a:ea typeface="长城行楷体" panose="02010609000101010101" pitchFamily="49" charset="-122"/>
                                    </a:rPr>
                                    <m:t>𝐿𝑇</m:t>
                                  </m:r>
                                </m:e>
                                <m:sub>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1</m:t>
                                      </m:r>
                                    </m:sup>
                                  </m:sSup>
                                  <m:r>
                                    <a:rPr lang="en-US" altLang="zh-CN" sz="2200" i="1" smtClean="0">
                                      <a:solidFill>
                                        <a:schemeClr val="bg1"/>
                                      </a:solidFill>
                                      <a:latin typeface="Cambria Math" panose="02040503050406030204" pitchFamily="18" charset="0"/>
                                      <a:ea typeface="长城行楷体" panose="02010609000101010101" pitchFamily="49" charset="-122"/>
                                    </a:rPr>
                                    <m:t> </m:t>
                                  </m:r>
                                </m:sub>
                              </m:sSub>
                              <m:r>
                                <a:rPr lang="en-US" altLang="zh-CN" sz="22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200" b="0" i="1" smtClean="0">
                                      <a:solidFill>
                                        <a:schemeClr val="bg1"/>
                                      </a:solidFill>
                                      <a:latin typeface="Cambria Math" panose="02040503050406030204" pitchFamily="18" charset="0"/>
                                      <a:ea typeface="长城行楷体" panose="02010609000101010101" pitchFamily="49" charset="-122"/>
                                    </a:rPr>
                                  </m:ctrlPr>
                                </m:sSubPr>
                                <m:e>
                                  <m:r>
                                    <a:rPr lang="en-US" altLang="zh-CN" sz="2200" b="0" i="1" smtClean="0">
                                      <a:solidFill>
                                        <a:schemeClr val="bg1"/>
                                      </a:solidFill>
                                      <a:latin typeface="Cambria Math" panose="02040503050406030204" pitchFamily="18" charset="0"/>
                                      <a:ea typeface="长城行楷体" panose="02010609000101010101" pitchFamily="49" charset="-122"/>
                                    </a:rPr>
                                    <m:t>𝑤</m:t>
                                  </m:r>
                                </m:e>
                                <m:sub>
                                  <m:r>
                                    <a:rPr lang="en-US" altLang="zh-CN" sz="2200" b="0" i="1" smtClean="0">
                                      <a:solidFill>
                                        <a:schemeClr val="bg1"/>
                                      </a:solidFill>
                                      <a:latin typeface="Cambria Math" panose="02040503050406030204" pitchFamily="18" charset="0"/>
                                      <a:ea typeface="长城行楷体" panose="02010609000101010101" pitchFamily="49" charset="-122"/>
                                    </a:rPr>
                                    <m:t>𝐾</m:t>
                                  </m:r>
                                </m:sub>
                              </m:sSub>
                              <m:r>
                                <a:rPr lang="en-US" altLang="zh-CN" sz="2200" b="0" i="1" smtClean="0">
                                  <a:solidFill>
                                    <a:schemeClr val="bg1"/>
                                  </a:solidFill>
                                  <a:latin typeface="Cambria Math" panose="02040503050406030204" pitchFamily="18" charset="0"/>
                                  <a:ea typeface="长城行楷体" panose="02010609000101010101" pitchFamily="49" charset="-122"/>
                                </a:rPr>
                                <m:t>)</m:t>
                              </m:r>
                            </m:e>
                          </m:mr>
                        </m:m>
                      </m:e>
                    </m:d>
                    <m:r>
                      <a:rPr lang="en-US" altLang="zh-CN" sz="2200" b="0" i="1" smtClean="0">
                        <a:solidFill>
                          <a:schemeClr val="bg1"/>
                        </a:solidFill>
                        <a:latin typeface="Cambria Math" panose="02040503050406030204" pitchFamily="18" charset="0"/>
                        <a:ea typeface="长城行楷体" panose="02010609000101010101" pitchFamily="49" charset="-122"/>
                      </a:rPr>
                      <m:t>=</m:t>
                    </m:r>
                    <m:d>
                      <m:dPr>
                        <m:ctrlPr>
                          <a:rPr lang="en-US" altLang="zh-CN" sz="2200" b="0" i="1" smtClean="0">
                            <a:solidFill>
                              <a:schemeClr val="bg1"/>
                            </a:solidFill>
                            <a:latin typeface="Cambria Math" panose="02040503050406030204" pitchFamily="18" charset="0"/>
                            <a:ea typeface="长城行楷体" panose="02010609000101010101" pitchFamily="49" charset="-122"/>
                          </a:rPr>
                        </m:ctrlPr>
                      </m:dPr>
                      <m:e>
                        <m:m>
                          <m:mPr>
                            <m:mcs>
                              <m:mc>
                                <m:mcPr>
                                  <m:count m:val="1"/>
                                  <m:mcJc m:val="center"/>
                                </m:mcPr>
                              </m:mc>
                            </m:mcs>
                            <m:ctrlPr>
                              <a:rPr lang="en-US" altLang="zh-CN" sz="2200" b="0" i="1" smtClean="0">
                                <a:solidFill>
                                  <a:schemeClr val="bg1"/>
                                </a:solidFill>
                                <a:latin typeface="Cambria Math" panose="02040503050406030204" pitchFamily="18" charset="0"/>
                                <a:ea typeface="长城行楷体" panose="02010609000101010101" pitchFamily="49" charset="-122"/>
                              </a:rPr>
                            </m:ctrlPr>
                          </m:mPr>
                          <m:mr>
                            <m:e>
                              <m:sSubSup>
                                <m:sSubSupPr>
                                  <m:ctrlPr>
                                    <a:rPr lang="en-US" altLang="zh-CN" sz="2200" i="1">
                                      <a:solidFill>
                                        <a:schemeClr val="bg1"/>
                                      </a:solidFill>
                                      <a:latin typeface="Cambria Math" panose="02040503050406030204" pitchFamily="18" charset="0"/>
                                      <a:ea typeface="长城行楷体" panose="02010609000101010101" pitchFamily="49" charset="-122"/>
                                    </a:rPr>
                                  </m:ctrlPr>
                                </m:sSubSupPr>
                                <m:e>
                                  <m:r>
                                    <a:rPr lang="en-US" altLang="zh-CN" sz="2200" i="1">
                                      <a:solidFill>
                                        <a:schemeClr val="bg1"/>
                                      </a:solidFill>
                                      <a:latin typeface="Cambria Math" panose="02040503050406030204" pitchFamily="18" charset="0"/>
                                      <a:ea typeface="Cambria Math" panose="02040503050406030204" pitchFamily="18" charset="0"/>
                                    </a:rPr>
                                    <m:t>&lt;</m:t>
                                  </m:r>
                                  <m:sSup>
                                    <m:sSupPr>
                                      <m:ctrlPr>
                                        <a:rPr lang="en-US" altLang="zh-CN" sz="2200" i="1" smtClean="0">
                                          <a:solidFill>
                                            <a:schemeClr val="bg1"/>
                                          </a:solidFill>
                                          <a:latin typeface="Cambria Math" panose="02040503050406030204" pitchFamily="18" charset="0"/>
                                          <a:ea typeface="Cambria Math" panose="02040503050406030204" pitchFamily="18" charset="0"/>
                                        </a:rPr>
                                      </m:ctrlPr>
                                    </m:sSupPr>
                                    <m:e>
                                      <m:r>
                                        <a:rPr lang="en-US" altLang="zh-CN" sz="2200" b="0" i="1" smtClean="0">
                                          <a:solidFill>
                                            <a:schemeClr val="bg1"/>
                                          </a:solidFill>
                                          <a:latin typeface="Cambria Math" panose="02040503050406030204" pitchFamily="18" charset="0"/>
                                          <a:ea typeface="Cambria Math" panose="02040503050406030204" pitchFamily="18" charset="0"/>
                                        </a:rPr>
                                        <m:t>𝑊</m:t>
                                      </m:r>
                                    </m:e>
                                    <m:sup>
                                      <m:r>
                                        <a:rPr lang="en-US" altLang="zh-CN" sz="2200" b="0" i="1" smtClean="0">
                                          <a:solidFill>
                                            <a:schemeClr val="bg1"/>
                                          </a:solidFill>
                                          <a:latin typeface="Cambria Math" panose="02040503050406030204" pitchFamily="18" charset="0"/>
                                          <a:ea typeface="Cambria Math" panose="02040503050406030204" pitchFamily="18" charset="0"/>
                                        </a:rPr>
                                        <m:t>1</m:t>
                                      </m:r>
                                    </m:sup>
                                  </m:sSup>
                                  <m:r>
                                    <a:rPr lang="en-US" altLang="zh-CN" sz="2200" i="1">
                                      <a:solidFill>
                                        <a:schemeClr val="bg1"/>
                                      </a:solidFill>
                                      <a:latin typeface="Cambria Math" panose="02040503050406030204" pitchFamily="18" charset="0"/>
                                      <a:ea typeface="Cambria Math" panose="02040503050406030204" pitchFamily="18" charset="0"/>
                                    </a:rPr>
                                    <m:t>&gt;</m:t>
                                  </m:r>
                                </m:e>
                                <m:sub>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r>
                                        <a:rPr lang="en-US" altLang="zh-CN" sz="2200" i="1">
                                          <a:solidFill>
                                            <a:schemeClr val="bg1"/>
                                          </a:solidFill>
                                          <a:latin typeface="Cambria Math" panose="02040503050406030204" pitchFamily="18" charset="0"/>
                                          <a:ea typeface="长城行楷体" panose="02010609000101010101" pitchFamily="49" charset="-122"/>
                                        </a:rPr>
                                        <m:t>[</m:t>
                                      </m:r>
                                      <m:r>
                                        <a:rPr lang="en-US" altLang="zh-CN" sz="2200" i="1">
                                          <a:solidFill>
                                            <a:schemeClr val="bg1"/>
                                          </a:solidFill>
                                          <a:latin typeface="Cambria Math" panose="02040503050406030204" pitchFamily="18" charset="0"/>
                                          <a:ea typeface="长城行楷体" panose="02010609000101010101" pitchFamily="49" charset="-122"/>
                                        </a:rPr>
                                        <m:t>𝑤</m:t>
                                      </m:r>
                                      <m:r>
                                        <a:rPr lang="en-US" altLang="zh-CN" sz="2200" i="1">
                                          <a:solidFill>
                                            <a:schemeClr val="bg1"/>
                                          </a:solidFill>
                                          <a:latin typeface="Cambria Math" panose="02040503050406030204" pitchFamily="18" charset="0"/>
                                          <a:ea typeface="长城行楷体" panose="02010609000101010101" pitchFamily="49" charset="-122"/>
                                        </a:rPr>
                                        <m:t>]</m:t>
                                      </m:r>
                                    </m:e>
                                    <m:sub>
                                      <m:r>
                                        <a:rPr lang="en-US" altLang="zh-CN" sz="2200" i="1">
                                          <a:solidFill>
                                            <a:schemeClr val="bg1"/>
                                          </a:solidFill>
                                          <a:latin typeface="Cambria Math" panose="02040503050406030204" pitchFamily="18" charset="0"/>
                                          <a:ea typeface="长城行楷体" panose="02010609000101010101" pitchFamily="49" charset="-122"/>
                                        </a:rPr>
                                        <m:t>1</m:t>
                                      </m:r>
                                    </m:sub>
                                  </m:sSub>
                                </m:sub>
                                <m:sup>
                                  <m:r>
                                    <a:rPr lang="en-US" altLang="zh-CN" sz="2200" i="1">
                                      <a:solidFill>
                                        <a:schemeClr val="bg1"/>
                                      </a:solidFill>
                                      <a:latin typeface="Cambria Math" panose="02040503050406030204" pitchFamily="18" charset="0"/>
                                      <a:ea typeface="长城行楷体" panose="02010609000101010101" pitchFamily="49" charset="-122"/>
                                    </a:rPr>
                                    <m:t>1</m:t>
                                  </m:r>
                                </m:sup>
                              </m:sSubSup>
                            </m:e>
                          </m:mr>
                          <m:mr>
                            <m:e>
                              <m:r>
                                <a:rPr lang="en-US" altLang="zh-CN" sz="2200" b="0" i="1" smtClean="0">
                                  <a:solidFill>
                                    <a:schemeClr val="bg1"/>
                                  </a:solidFill>
                                  <a:latin typeface="Cambria Math" panose="02040503050406030204" pitchFamily="18" charset="0"/>
                                  <a:ea typeface="Cambria Math" panose="02040503050406030204" pitchFamily="18" charset="0"/>
                                </a:rPr>
                                <m:t>⋮</m:t>
                              </m:r>
                            </m:e>
                          </m:mr>
                          <m:mr>
                            <m:e>
                              <m:sSubSup>
                                <m:sSubSupPr>
                                  <m:ctrlPr>
                                    <a:rPr lang="en-US" altLang="zh-CN" sz="2200" i="1">
                                      <a:solidFill>
                                        <a:schemeClr val="bg1"/>
                                      </a:solidFill>
                                      <a:latin typeface="Cambria Math" panose="02040503050406030204" pitchFamily="18" charset="0"/>
                                      <a:ea typeface="长城行楷体" panose="02010609000101010101" pitchFamily="49" charset="-122"/>
                                    </a:rPr>
                                  </m:ctrlPr>
                                </m:sSubSupPr>
                                <m:e>
                                  <m:r>
                                    <a:rPr lang="en-US" altLang="zh-CN" sz="2200" i="1">
                                      <a:solidFill>
                                        <a:schemeClr val="bg1"/>
                                      </a:solidFill>
                                      <a:latin typeface="Cambria Math" panose="02040503050406030204" pitchFamily="18" charset="0"/>
                                      <a:ea typeface="Cambria Math" panose="02040503050406030204" pitchFamily="18" charset="0"/>
                                    </a:rPr>
                                    <m:t>&lt;</m:t>
                                  </m:r>
                                  <m:sSup>
                                    <m:sSupPr>
                                      <m:ctrlPr>
                                        <a:rPr lang="en-US" altLang="zh-CN" sz="2200" i="1" smtClean="0">
                                          <a:solidFill>
                                            <a:schemeClr val="bg1"/>
                                          </a:solidFill>
                                          <a:latin typeface="Cambria Math" panose="02040503050406030204" pitchFamily="18" charset="0"/>
                                          <a:ea typeface="Cambria Math" panose="02040503050406030204" pitchFamily="18" charset="0"/>
                                        </a:rPr>
                                      </m:ctrlPr>
                                    </m:sSupPr>
                                    <m:e>
                                      <m:r>
                                        <a:rPr lang="en-US" altLang="zh-CN" sz="2200" b="0" i="1" smtClean="0">
                                          <a:solidFill>
                                            <a:schemeClr val="bg1"/>
                                          </a:solidFill>
                                          <a:latin typeface="Cambria Math" panose="02040503050406030204" pitchFamily="18" charset="0"/>
                                          <a:ea typeface="Cambria Math" panose="02040503050406030204" pitchFamily="18" charset="0"/>
                                        </a:rPr>
                                        <m:t>𝑊</m:t>
                                      </m:r>
                                    </m:e>
                                    <m:sup>
                                      <m:r>
                                        <a:rPr lang="en-US" altLang="zh-CN" sz="2200" b="0" i="1" smtClean="0">
                                          <a:solidFill>
                                            <a:schemeClr val="bg1"/>
                                          </a:solidFill>
                                          <a:latin typeface="Cambria Math" panose="02040503050406030204" pitchFamily="18" charset="0"/>
                                          <a:ea typeface="Cambria Math" panose="02040503050406030204" pitchFamily="18" charset="0"/>
                                        </a:rPr>
                                        <m:t>𝐾</m:t>
                                      </m:r>
                                    </m:sup>
                                  </m:sSup>
                                  <m:r>
                                    <a:rPr lang="en-US" altLang="zh-CN" sz="2200" i="1">
                                      <a:solidFill>
                                        <a:schemeClr val="bg1"/>
                                      </a:solidFill>
                                      <a:latin typeface="Cambria Math" panose="02040503050406030204" pitchFamily="18" charset="0"/>
                                      <a:ea typeface="Cambria Math" panose="02040503050406030204" pitchFamily="18" charset="0"/>
                                    </a:rPr>
                                    <m:t>&gt;</m:t>
                                  </m:r>
                                </m:e>
                                <m:sub>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r>
                                        <a:rPr lang="en-US" altLang="zh-CN" sz="2200" i="1">
                                          <a:solidFill>
                                            <a:schemeClr val="bg1"/>
                                          </a:solidFill>
                                          <a:latin typeface="Cambria Math" panose="02040503050406030204" pitchFamily="18" charset="0"/>
                                          <a:ea typeface="长城行楷体" panose="02010609000101010101" pitchFamily="49" charset="-122"/>
                                        </a:rPr>
                                        <m:t>[</m:t>
                                      </m:r>
                                      <m:r>
                                        <a:rPr lang="en-US" altLang="zh-CN" sz="2200" i="1">
                                          <a:solidFill>
                                            <a:schemeClr val="bg1"/>
                                          </a:solidFill>
                                          <a:latin typeface="Cambria Math" panose="02040503050406030204" pitchFamily="18" charset="0"/>
                                          <a:ea typeface="长城行楷体" panose="02010609000101010101" pitchFamily="49" charset="-122"/>
                                        </a:rPr>
                                        <m:t>𝑤</m:t>
                                      </m:r>
                                      <m:r>
                                        <a:rPr lang="en-US" altLang="zh-CN" sz="2200" i="1">
                                          <a:solidFill>
                                            <a:schemeClr val="bg1"/>
                                          </a:solidFill>
                                          <a:latin typeface="Cambria Math" panose="02040503050406030204" pitchFamily="18" charset="0"/>
                                          <a:ea typeface="长城行楷体" panose="02010609000101010101" pitchFamily="49" charset="-122"/>
                                        </a:rPr>
                                        <m:t>]</m:t>
                                      </m:r>
                                    </m:e>
                                    <m:sub>
                                      <m:r>
                                        <a:rPr lang="en-US" altLang="zh-CN" sz="2200" b="0" i="1" smtClean="0">
                                          <a:solidFill>
                                            <a:schemeClr val="bg1"/>
                                          </a:solidFill>
                                          <a:latin typeface="Cambria Math" panose="02040503050406030204" pitchFamily="18" charset="0"/>
                                          <a:ea typeface="长城行楷体" panose="02010609000101010101" pitchFamily="49" charset="-122"/>
                                        </a:rPr>
                                        <m:t>𝐾</m:t>
                                      </m:r>
                                    </m:sub>
                                  </m:sSub>
                                </m:sub>
                                <m:sup>
                                  <m:r>
                                    <a:rPr lang="en-US" altLang="zh-CN" sz="2200" i="1">
                                      <a:solidFill>
                                        <a:schemeClr val="bg1"/>
                                      </a:solidFill>
                                      <a:latin typeface="Cambria Math" panose="02040503050406030204" pitchFamily="18" charset="0"/>
                                      <a:ea typeface="长城行楷体" panose="02010609000101010101" pitchFamily="49" charset="-122"/>
                                    </a:rPr>
                                    <m:t>1</m:t>
                                  </m:r>
                                </m:sup>
                              </m:sSubSup>
                            </m:e>
                          </m:mr>
                        </m:m>
                      </m:e>
                    </m:d>
                  </m:oMath>
                </a14:m>
                <a:r>
                  <a:rPr lang="zh-CN" altLang="en-US" sz="2200" dirty="0">
                    <a:solidFill>
                      <a:schemeClr val="bg1"/>
                    </a:solidFill>
                    <a:ea typeface="长城行楷体" panose="02010609000101010101" pitchFamily="49" charset="-122"/>
                  </a:rPr>
                  <a:t>，</a:t>
                </a:r>
                <a14:m>
                  <m:oMath xmlns:m="http://schemas.openxmlformats.org/officeDocument/2006/math">
                    <m:r>
                      <m:rPr>
                        <m:sty m:val="p"/>
                      </m:rPr>
                      <a:rPr lang="en-US" altLang="zh-CN" sz="2200" i="1" dirty="0">
                        <a:solidFill>
                          <a:schemeClr val="bg1"/>
                        </a:solidFill>
                        <a:latin typeface="Cambria Math" panose="02040503050406030204" pitchFamily="18" charset="0"/>
                        <a:ea typeface="长城行楷体" panose="02010609000101010101" pitchFamily="49" charset="-122"/>
                      </a:rPr>
                      <m:t>w</m:t>
                    </m:r>
                    <m:r>
                      <a:rPr lang="en-US" altLang="zh-CN" sz="2200" i="1" dirty="0">
                        <a:solidFill>
                          <a:schemeClr val="bg1"/>
                        </a:solidFill>
                        <a:latin typeface="Cambria Math" panose="02040503050406030204" pitchFamily="18" charset="0"/>
                        <a:ea typeface="Cambria Math" panose="02040503050406030204" pitchFamily="18" charset="0"/>
                      </a:rPr>
                      <m:t>∈</m:t>
                    </m:r>
                    <m:sSup>
                      <m:sSupPr>
                        <m:ctrlPr>
                          <a:rPr lang="en-US" altLang="zh-CN" sz="2200" i="1" dirty="0" smtClean="0">
                            <a:solidFill>
                              <a:schemeClr val="bg1"/>
                            </a:solidFill>
                            <a:latin typeface="Cambria Math" panose="02040503050406030204" pitchFamily="18" charset="0"/>
                            <a:ea typeface="Cambria Math" panose="02040503050406030204" pitchFamily="18" charset="0"/>
                          </a:rPr>
                        </m:ctrlPr>
                      </m:sSupPr>
                      <m:e>
                        <m:r>
                          <a:rPr lang="en-US" altLang="zh-CN" sz="2200" b="0" i="1" dirty="0" smtClean="0">
                            <a:solidFill>
                              <a:schemeClr val="bg1"/>
                            </a:solidFill>
                            <a:latin typeface="Cambria Math" panose="02040503050406030204" pitchFamily="18" charset="0"/>
                            <a:ea typeface="Cambria Math" panose="02040503050406030204" pitchFamily="18" charset="0"/>
                          </a:rPr>
                          <m:t>𝐷</m:t>
                        </m:r>
                      </m:e>
                      <m:sup>
                        <m:r>
                          <a:rPr lang="en-US" altLang="zh-CN" sz="2200" b="0" i="1" dirty="0" smtClean="0">
                            <a:solidFill>
                              <a:schemeClr val="bg1"/>
                            </a:solidFill>
                            <a:latin typeface="Cambria Math" panose="02040503050406030204" pitchFamily="18" charset="0"/>
                            <a:ea typeface="Cambria Math" panose="02040503050406030204" pitchFamily="18" charset="0"/>
                          </a:rPr>
                          <m:t>1</m:t>
                        </m:r>
                      </m:sup>
                    </m:sSup>
                    <m:r>
                      <a:rPr lang="en-US" altLang="zh-CN" sz="2200" i="1" dirty="0" smtClean="0">
                        <a:solidFill>
                          <a:schemeClr val="bg1"/>
                        </a:solidFill>
                        <a:latin typeface="Cambria Math" panose="02040503050406030204" pitchFamily="18" charset="0"/>
                        <a:ea typeface="Cambria Math" panose="02040503050406030204" pitchFamily="18" charset="0"/>
                      </a:rPr>
                      <m:t>×⋯×</m:t>
                    </m:r>
                    <m:sSup>
                      <m:sSupPr>
                        <m:ctrlPr>
                          <a:rPr lang="en-US" altLang="zh-CN" sz="2200" i="1" dirty="0" smtClean="0">
                            <a:solidFill>
                              <a:schemeClr val="bg1"/>
                            </a:solidFill>
                            <a:latin typeface="Cambria Math" panose="02040503050406030204" pitchFamily="18" charset="0"/>
                            <a:ea typeface="Cambria Math" panose="02040503050406030204" pitchFamily="18" charset="0"/>
                          </a:rPr>
                        </m:ctrlPr>
                      </m:sSupPr>
                      <m:e>
                        <m:r>
                          <a:rPr lang="en-US" altLang="zh-CN" sz="2200" b="0" i="1" dirty="0" smtClean="0">
                            <a:solidFill>
                              <a:schemeClr val="bg1"/>
                            </a:solidFill>
                            <a:latin typeface="Cambria Math" panose="02040503050406030204" pitchFamily="18" charset="0"/>
                            <a:ea typeface="Cambria Math" panose="02040503050406030204" pitchFamily="18" charset="0"/>
                          </a:rPr>
                          <m:t>𝐷</m:t>
                        </m:r>
                      </m:e>
                      <m:sup>
                        <m:r>
                          <a:rPr lang="en-US" altLang="zh-CN" sz="2200" b="0" i="1" dirty="0" smtClean="0">
                            <a:solidFill>
                              <a:schemeClr val="bg1"/>
                            </a:solidFill>
                            <a:latin typeface="Cambria Math" panose="02040503050406030204" pitchFamily="18" charset="0"/>
                            <a:ea typeface="Cambria Math" panose="02040503050406030204" pitchFamily="18" charset="0"/>
                          </a:rPr>
                          <m:t>𝐾</m:t>
                        </m:r>
                      </m:sup>
                    </m:sSup>
                  </m:oMath>
                </a14:m>
                <a:r>
                  <a:rPr lang="en-US" altLang="zh-CN" sz="2200" dirty="0">
                    <a:solidFill>
                      <a:schemeClr val="bg1"/>
                    </a:solidFill>
                    <a:ea typeface="长城行楷体" panose="02010609000101010101" pitchFamily="49" charset="-122"/>
                  </a:rPr>
                  <a:t>, </a:t>
                </a:r>
                <a14:m>
                  <m:oMath xmlns:m="http://schemas.openxmlformats.org/officeDocument/2006/math">
                    <m:sSup>
                      <m:sSupPr>
                        <m:ctrlPr>
                          <a:rPr lang="en-US" altLang="zh-CN" sz="2200" i="1" dirty="0">
                            <a:solidFill>
                              <a:schemeClr val="bg1"/>
                            </a:solidFill>
                            <a:latin typeface="Cambria Math" panose="02040503050406030204" pitchFamily="18" charset="0"/>
                            <a:ea typeface="长城行楷体" panose="02010609000101010101" pitchFamily="49" charset="-122"/>
                          </a:rPr>
                        </m:ctrlPr>
                      </m:sSupPr>
                      <m:e>
                        <m:r>
                          <a:rPr lang="en-US" altLang="zh-CN" sz="2200" i="1" dirty="0">
                            <a:solidFill>
                              <a:schemeClr val="bg1"/>
                            </a:solidFill>
                            <a:latin typeface="Cambria Math" panose="02040503050406030204" pitchFamily="18" charset="0"/>
                            <a:ea typeface="长城行楷体" panose="02010609000101010101" pitchFamily="49" charset="-122"/>
                          </a:rPr>
                          <m:t>𝐷</m:t>
                        </m:r>
                      </m:e>
                      <m:sup>
                        <m:r>
                          <a:rPr lang="en-US" altLang="zh-CN" sz="2200" i="1" dirty="0">
                            <a:solidFill>
                              <a:schemeClr val="bg1"/>
                            </a:solidFill>
                            <a:latin typeface="Cambria Math" panose="02040503050406030204" pitchFamily="18" charset="0"/>
                            <a:ea typeface="长城行楷体" panose="02010609000101010101" pitchFamily="49" charset="-122"/>
                          </a:rPr>
                          <m:t>𝑘</m:t>
                        </m:r>
                      </m:sup>
                    </m:sSup>
                  </m:oMath>
                </a14:m>
                <a:r>
                  <a:rPr lang="zh-CN" altLang="en-US" sz="2200" dirty="0">
                    <a:solidFill>
                      <a:schemeClr val="bg1"/>
                    </a:solidFill>
                    <a:ea typeface="长城行楷体" panose="02010609000101010101" pitchFamily="49" charset="-122"/>
                  </a:rPr>
                  <a:t>代表第</a:t>
                </a:r>
                <a:r>
                  <a:rPr lang="en-US" altLang="zh-CN" sz="2200" dirty="0">
                    <a:solidFill>
                      <a:schemeClr val="bg1"/>
                    </a:solidFill>
                    <a:ea typeface="长城行楷体" panose="02010609000101010101" pitchFamily="49" charset="-122"/>
                  </a:rPr>
                  <a:t>k</a:t>
                </a:r>
                <a:r>
                  <a:rPr lang="zh-CN" altLang="en-US" sz="2200" dirty="0">
                    <a:solidFill>
                      <a:schemeClr val="bg1"/>
                    </a:solidFill>
                    <a:ea typeface="长城行楷体" panose="02010609000101010101" pitchFamily="49" charset="-122"/>
                  </a:rPr>
                  <a:t>个特征对应的词典，</a:t>
                </a:r>
                <a:r>
                  <a:rPr lang="en-US" altLang="zh-CN" sz="2200" dirty="0">
                    <a:solidFill>
                      <a:schemeClr val="bg1"/>
                    </a:solidFill>
                    <a:ea typeface="长城行楷体" panose="02010609000101010101" pitchFamily="49" charset="-122"/>
                  </a:rPr>
                  <a:t>K</a:t>
                </a:r>
                <a:r>
                  <a:rPr lang="zh-CN" altLang="en-US" sz="2200" dirty="0">
                    <a:solidFill>
                      <a:schemeClr val="bg1"/>
                    </a:solidFill>
                    <a:ea typeface="长城行楷体" panose="02010609000101010101" pitchFamily="49" charset="-122"/>
                  </a:rPr>
                  <a:t>代表着离散特征的个数；</a:t>
                </a:r>
                <a14:m>
                  <m:oMath xmlns:m="http://schemas.openxmlformats.org/officeDocument/2006/math">
                    <m:sSup>
                      <m:sSupPr>
                        <m:ctrlPr>
                          <a:rPr lang="en-US" altLang="zh-CN" sz="2200" i="1" smtClean="0">
                            <a:solidFill>
                              <a:schemeClr val="bg1"/>
                            </a:solidFill>
                            <a:latin typeface="Cambria Math" panose="02040503050406030204" pitchFamily="18" charset="0"/>
                            <a:ea typeface="长城行楷体" panose="02010609000101010101" pitchFamily="49" charset="-122"/>
                          </a:rPr>
                        </m:ctrlPr>
                      </m:sSupPr>
                      <m:e>
                        <m:r>
                          <m:rPr>
                            <m:sty m:val="p"/>
                          </m:rPr>
                          <a:rPr lang="en-US" altLang="zh-CN" sz="2200" i="1">
                            <a:solidFill>
                              <a:schemeClr val="bg1"/>
                            </a:solidFill>
                            <a:latin typeface="Cambria Math" panose="02040503050406030204" pitchFamily="18" charset="0"/>
                            <a:ea typeface="长城行楷体" panose="02010609000101010101" pitchFamily="49" charset="-122"/>
                          </a:rPr>
                          <m:t>W</m:t>
                        </m:r>
                      </m:e>
                      <m:sup>
                        <m:r>
                          <a:rPr lang="en-US" altLang="zh-CN" sz="2200" b="0" i="1" smtClean="0">
                            <a:solidFill>
                              <a:schemeClr val="bg1"/>
                            </a:solidFill>
                            <a:latin typeface="Cambria Math" panose="02040503050406030204" pitchFamily="18" charset="0"/>
                            <a:ea typeface="长城行楷体" panose="02010609000101010101" pitchFamily="49" charset="-122"/>
                          </a:rPr>
                          <m:t>𝑘</m:t>
                        </m:r>
                      </m:sup>
                    </m:sSup>
                    <m:r>
                      <a:rPr lang="en-US" altLang="zh-CN" sz="2200" i="1" smtClean="0">
                        <a:solidFill>
                          <a:schemeClr val="bg1"/>
                        </a:solidFill>
                        <a:latin typeface="Cambria Math" panose="02040503050406030204" pitchFamily="18" charset="0"/>
                        <a:ea typeface="Cambria Math" panose="02040503050406030204" pitchFamily="18" charset="0"/>
                      </a:rPr>
                      <m:t>∈</m:t>
                    </m:r>
                    <m:sSup>
                      <m:sSupPr>
                        <m:ctrlPr>
                          <a:rPr lang="en-US" altLang="zh-CN" sz="2200" i="1" dirty="0" smtClean="0">
                            <a:solidFill>
                              <a:schemeClr val="bg1"/>
                            </a:solidFill>
                            <a:latin typeface="Cambria Math" panose="02040503050406030204" pitchFamily="18" charset="0"/>
                          </a:rPr>
                        </m:ctrlPr>
                      </m:sSupPr>
                      <m:e>
                        <m:r>
                          <a:rPr lang="en-US" altLang="zh-CN" sz="2200" dirty="0" smtClean="0">
                            <a:solidFill>
                              <a:schemeClr val="bg1"/>
                            </a:solidFill>
                            <a:latin typeface="Cambria Math" panose="02040503050406030204" pitchFamily="18" charset="0"/>
                          </a:rPr>
                          <m:t>ℝ</m:t>
                        </m:r>
                      </m:e>
                      <m:sup>
                        <m:sSubSup>
                          <m:sSubSupPr>
                            <m:ctrlPr>
                              <a:rPr lang="en-US" altLang="zh-CN" sz="2200" i="1" dirty="0" smtClean="0">
                                <a:solidFill>
                                  <a:schemeClr val="bg1"/>
                                </a:solidFill>
                                <a:latin typeface="Cambria Math" panose="02040503050406030204" pitchFamily="18" charset="0"/>
                              </a:rPr>
                            </m:ctrlPr>
                          </m:sSubSupPr>
                          <m:e>
                            <m:r>
                              <a:rPr lang="en-US" altLang="zh-CN" sz="2200" i="1" dirty="0" smtClean="0">
                                <a:solidFill>
                                  <a:schemeClr val="bg1"/>
                                </a:solidFill>
                                <a:latin typeface="Cambria Math" panose="02040503050406030204" pitchFamily="18" charset="0"/>
                              </a:rPr>
                              <m:t>𝑑</m:t>
                            </m:r>
                          </m:e>
                          <m:sub>
                            <m:r>
                              <a:rPr lang="en-US" altLang="zh-CN" sz="2200" i="1" dirty="0" smtClean="0">
                                <a:solidFill>
                                  <a:schemeClr val="bg1"/>
                                </a:solidFill>
                                <a:latin typeface="Cambria Math" panose="02040503050406030204" pitchFamily="18" charset="0"/>
                              </a:rPr>
                              <m:t>𝑤𝑟𝑑</m:t>
                            </m:r>
                          </m:sub>
                          <m:sup>
                            <m:r>
                              <a:rPr lang="en-US" altLang="zh-CN" sz="2200" i="1" dirty="0" smtClean="0">
                                <a:solidFill>
                                  <a:schemeClr val="bg1"/>
                                </a:solidFill>
                                <a:latin typeface="Cambria Math" panose="02040503050406030204" pitchFamily="18" charset="0"/>
                              </a:rPr>
                              <m:t>𝑘</m:t>
                            </m:r>
                          </m:sup>
                        </m:sSubSup>
                        <m:r>
                          <a:rPr lang="en-US" altLang="zh-CN" sz="2200" i="1" dirty="0" smtClean="0">
                            <a:solidFill>
                              <a:schemeClr val="bg1"/>
                            </a:solidFill>
                            <a:latin typeface="Cambria Math" panose="02040503050406030204" pitchFamily="18" charset="0"/>
                            <a:ea typeface="Cambria Math" panose="02040503050406030204" pitchFamily="18" charset="0"/>
                          </a:rPr>
                          <m:t>×</m:t>
                        </m:r>
                        <m:r>
                          <a:rPr lang="en-US" altLang="zh-CN" sz="2200" b="0" i="1" dirty="0" smtClean="0">
                            <a:solidFill>
                              <a:schemeClr val="bg1"/>
                            </a:solidFill>
                            <a:latin typeface="Cambria Math" panose="02040503050406030204" pitchFamily="18" charset="0"/>
                            <a:ea typeface="Cambria Math" panose="02040503050406030204" pitchFamily="18" charset="0"/>
                          </a:rPr>
                          <m:t>|</m:t>
                        </m:r>
                        <m:sSup>
                          <m:sSupPr>
                            <m:ctrlPr>
                              <a:rPr lang="en-US" altLang="zh-CN" sz="2200" b="0" i="1" dirty="0" smtClean="0">
                                <a:solidFill>
                                  <a:schemeClr val="bg1"/>
                                </a:solidFill>
                                <a:latin typeface="Cambria Math" panose="02040503050406030204" pitchFamily="18" charset="0"/>
                                <a:ea typeface="Cambria Math" panose="02040503050406030204" pitchFamily="18" charset="0"/>
                              </a:rPr>
                            </m:ctrlPr>
                          </m:sSupPr>
                          <m:e>
                            <m:r>
                              <a:rPr lang="en-US" altLang="zh-CN" sz="2200" b="0" i="1" dirty="0" smtClean="0">
                                <a:solidFill>
                                  <a:schemeClr val="bg1"/>
                                </a:solidFill>
                                <a:latin typeface="Cambria Math" panose="02040503050406030204" pitchFamily="18" charset="0"/>
                                <a:ea typeface="Cambria Math" panose="02040503050406030204" pitchFamily="18" charset="0"/>
                              </a:rPr>
                              <m:t>𝐷</m:t>
                            </m:r>
                          </m:e>
                          <m:sup>
                            <m:r>
                              <a:rPr lang="en-US" altLang="zh-CN" sz="2200" b="0" i="1" dirty="0" smtClean="0">
                                <a:solidFill>
                                  <a:schemeClr val="bg1"/>
                                </a:solidFill>
                                <a:latin typeface="Cambria Math" panose="02040503050406030204" pitchFamily="18" charset="0"/>
                                <a:ea typeface="Cambria Math" panose="02040503050406030204" pitchFamily="18" charset="0"/>
                              </a:rPr>
                              <m:t>𝑘</m:t>
                            </m:r>
                          </m:sup>
                        </m:sSup>
                        <m:r>
                          <a:rPr lang="en-US" altLang="zh-CN" sz="2200" b="0" i="1" dirty="0" smtClean="0">
                            <a:solidFill>
                              <a:schemeClr val="bg1"/>
                            </a:solidFill>
                            <a:latin typeface="Cambria Math" panose="02040503050406030204" pitchFamily="18" charset="0"/>
                            <a:ea typeface="Cambria Math" panose="02040503050406030204" pitchFamily="18" charset="0"/>
                          </a:rPr>
                          <m:t>|</m:t>
                        </m:r>
                      </m:sup>
                    </m:sSup>
                  </m:oMath>
                </a14:m>
                <a:r>
                  <a:rPr lang="zh-CN" altLang="en-US" sz="2200" dirty="0">
                    <a:solidFill>
                      <a:schemeClr val="bg1"/>
                    </a:solidFill>
                    <a:ea typeface="长城行楷体" panose="02010609000101010101" pitchFamily="49" charset="-122"/>
                  </a:rPr>
                  <a:t>，</a:t>
                </a:r>
                <a14:m>
                  <m:oMath xmlns:m="http://schemas.openxmlformats.org/officeDocument/2006/math">
                    <m:sSubSup>
                      <m:sSubSupPr>
                        <m:ctrlPr>
                          <a:rPr lang="en-US" altLang="zh-CN" sz="2200" i="1" dirty="0">
                            <a:solidFill>
                              <a:schemeClr val="bg1"/>
                            </a:solidFill>
                            <a:latin typeface="Cambria Math" panose="02040503050406030204" pitchFamily="18" charset="0"/>
                          </a:rPr>
                        </m:ctrlPr>
                      </m:sSubSupPr>
                      <m:e>
                        <m:r>
                          <a:rPr lang="en-US" altLang="zh-CN" sz="2200" i="1" dirty="0">
                            <a:solidFill>
                              <a:schemeClr val="bg1"/>
                            </a:solidFill>
                            <a:latin typeface="Cambria Math" panose="02040503050406030204" pitchFamily="18" charset="0"/>
                          </a:rPr>
                          <m:t>𝑑</m:t>
                        </m:r>
                      </m:e>
                      <m:sub>
                        <m:r>
                          <a:rPr lang="en-US" altLang="zh-CN" sz="2200" i="1" dirty="0">
                            <a:solidFill>
                              <a:schemeClr val="bg1"/>
                            </a:solidFill>
                            <a:latin typeface="Cambria Math" panose="02040503050406030204" pitchFamily="18" charset="0"/>
                          </a:rPr>
                          <m:t>𝑤𝑟𝑑</m:t>
                        </m:r>
                      </m:sub>
                      <m:sup>
                        <m:r>
                          <a:rPr lang="en-US" altLang="zh-CN" sz="2200" i="1" dirty="0">
                            <a:solidFill>
                              <a:schemeClr val="bg1"/>
                            </a:solidFill>
                            <a:latin typeface="Cambria Math" panose="02040503050406030204" pitchFamily="18" charset="0"/>
                          </a:rPr>
                          <m:t>𝑘</m:t>
                        </m:r>
                      </m:sup>
                    </m:sSubSup>
                  </m:oMath>
                </a14:m>
                <a:r>
                  <a:rPr lang="zh-CN" altLang="en-US" sz="2200" dirty="0">
                    <a:solidFill>
                      <a:schemeClr val="bg1"/>
                    </a:solidFill>
                    <a:ea typeface="长城行楷体" panose="02010609000101010101" pitchFamily="49" charset="-122"/>
                  </a:rPr>
                  <a:t>是用户针对词</a:t>
                </a:r>
                <a:r>
                  <a:rPr lang="en-US" altLang="zh-CN" sz="2200" dirty="0">
                    <a:solidFill>
                      <a:schemeClr val="bg1"/>
                    </a:solidFill>
                    <a:ea typeface="长城行楷体" panose="02010609000101010101" pitchFamily="49" charset="-122"/>
                  </a:rPr>
                  <a:t>w</a:t>
                </a:r>
                <a:r>
                  <a:rPr lang="zh-CN" altLang="en-US" sz="2200" dirty="0">
                    <a:solidFill>
                      <a:schemeClr val="bg1"/>
                    </a:solidFill>
                    <a:ea typeface="长城行楷体" panose="02010609000101010101" pitchFamily="49" charset="-122"/>
                  </a:rPr>
                  <a:t>的第</a:t>
                </a:r>
                <a:r>
                  <a:rPr lang="en-US" altLang="zh-CN" sz="2200" dirty="0">
                    <a:solidFill>
                      <a:schemeClr val="bg1"/>
                    </a:solidFill>
                    <a:ea typeface="长城行楷体" panose="02010609000101010101" pitchFamily="49" charset="-122"/>
                  </a:rPr>
                  <a:t>k</a:t>
                </a:r>
                <a:r>
                  <a:rPr lang="zh-CN" altLang="en-US" sz="2200" dirty="0">
                    <a:solidFill>
                      <a:schemeClr val="bg1"/>
                    </a:solidFill>
                    <a:ea typeface="长城行楷体" panose="02010609000101010101" pitchFamily="49" charset="-122"/>
                  </a:rPr>
                  <a:t>个特征定义的向量的大小；</a:t>
                </a:r>
                <a14:m>
                  <m:oMath xmlns:m="http://schemas.openxmlformats.org/officeDocument/2006/math">
                    <m:sSub>
                      <m:sSubPr>
                        <m:ctrlPr>
                          <a:rPr lang="en-US" altLang="zh-CN" sz="2200" i="1" smtClean="0">
                            <a:solidFill>
                              <a:schemeClr val="bg1"/>
                            </a:solidFill>
                            <a:latin typeface="Cambria Math" panose="02040503050406030204" pitchFamily="18" charset="0"/>
                            <a:ea typeface="长城行楷体" panose="02010609000101010101" pitchFamily="49" charset="-122"/>
                          </a:rPr>
                        </m:ctrlPr>
                      </m:sSubPr>
                      <m:e>
                        <m:r>
                          <m:rPr>
                            <m:sty m:val="p"/>
                          </m:rPr>
                          <a:rPr lang="en-US" altLang="zh-CN" sz="2200" i="1">
                            <a:solidFill>
                              <a:schemeClr val="bg1"/>
                            </a:solidFill>
                            <a:latin typeface="Cambria Math" panose="02040503050406030204" pitchFamily="18" charset="0"/>
                            <a:ea typeface="长城行楷体" panose="02010609000101010101" pitchFamily="49" charset="-122"/>
                          </a:rPr>
                          <m:t>d</m:t>
                        </m:r>
                      </m:e>
                      <m:sub>
                        <m:r>
                          <a:rPr lang="en-US" altLang="zh-CN" sz="2200" b="0" i="1" smtClean="0">
                            <a:solidFill>
                              <a:schemeClr val="bg1"/>
                            </a:solidFill>
                            <a:latin typeface="Cambria Math" panose="02040503050406030204" pitchFamily="18" charset="0"/>
                            <a:ea typeface="长城行楷体" panose="02010609000101010101" pitchFamily="49" charset="-122"/>
                          </a:rPr>
                          <m:t>𝑤𝑟𝑑</m:t>
                        </m:r>
                      </m:sub>
                    </m:sSub>
                    <m:r>
                      <a:rPr lang="en-US" altLang="zh-CN" sz="2200" i="1">
                        <a:solidFill>
                          <a:schemeClr val="bg1"/>
                        </a:solidFill>
                        <a:latin typeface="Cambria Math" panose="02040503050406030204" pitchFamily="18" charset="0"/>
                        <a:ea typeface="长城行楷体" panose="02010609000101010101" pitchFamily="49" charset="-122"/>
                      </a:rPr>
                      <m:t>=</m:t>
                    </m:r>
                    <m:nary>
                      <m:naryPr>
                        <m:chr m:val="∑"/>
                        <m:limLoc m:val="subSup"/>
                        <m:supHide m:val="on"/>
                        <m:ctrlPr>
                          <a:rPr lang="en-US" altLang="zh-CN" sz="2200" i="1" smtClean="0">
                            <a:solidFill>
                              <a:schemeClr val="bg1"/>
                            </a:solidFill>
                            <a:latin typeface="Cambria Math" panose="02040503050406030204" pitchFamily="18" charset="0"/>
                            <a:ea typeface="长城行楷体" panose="02010609000101010101" pitchFamily="49" charset="-122"/>
                          </a:rPr>
                        </m:ctrlPr>
                      </m:naryPr>
                      <m:sub>
                        <m:r>
                          <m:rPr>
                            <m:sty m:val="p"/>
                            <m:brk m:alnAt="9"/>
                          </m:rPr>
                          <a:rPr lang="en-US" altLang="zh-CN" sz="2200" i="1">
                            <a:solidFill>
                              <a:schemeClr val="bg1"/>
                            </a:solidFill>
                            <a:latin typeface="Cambria Math" panose="02040503050406030204" pitchFamily="18" charset="0"/>
                            <a:ea typeface="长城行楷体" panose="02010609000101010101" pitchFamily="49" charset="-122"/>
                          </a:rPr>
                          <m:t>k</m:t>
                        </m:r>
                      </m:sub>
                      <m:sup/>
                      <m:e>
                        <m:sSubSup>
                          <m:sSubSupPr>
                            <m:ctrlPr>
                              <a:rPr lang="en-US" altLang="zh-CN" sz="2200" i="1" smtClean="0">
                                <a:solidFill>
                                  <a:schemeClr val="bg1"/>
                                </a:solidFill>
                                <a:latin typeface="Cambria Math" panose="02040503050406030204" pitchFamily="18" charset="0"/>
                                <a:ea typeface="长城行楷体" panose="02010609000101010101" pitchFamily="49" charset="-122"/>
                              </a:rPr>
                            </m:ctrlPr>
                          </m:sSubSupPr>
                          <m:e>
                            <m:r>
                              <a:rPr lang="en-US" altLang="zh-CN" sz="2200" b="0" i="1" smtClean="0">
                                <a:solidFill>
                                  <a:schemeClr val="bg1"/>
                                </a:solidFill>
                                <a:latin typeface="Cambria Math" panose="02040503050406030204" pitchFamily="18" charset="0"/>
                                <a:ea typeface="长城行楷体" panose="02010609000101010101" pitchFamily="49" charset="-122"/>
                              </a:rPr>
                              <m:t>𝑑</m:t>
                            </m:r>
                          </m:e>
                          <m:sub>
                            <m:r>
                              <a:rPr lang="en-US" altLang="zh-CN" sz="2200" b="0" i="1" smtClean="0">
                                <a:solidFill>
                                  <a:schemeClr val="bg1"/>
                                </a:solidFill>
                                <a:latin typeface="Cambria Math" panose="02040503050406030204" pitchFamily="18" charset="0"/>
                                <a:ea typeface="长城行楷体" panose="02010609000101010101" pitchFamily="49" charset="-122"/>
                              </a:rPr>
                              <m:t>𝑤𝑟𝑑</m:t>
                            </m:r>
                          </m:sub>
                          <m:sup>
                            <m:r>
                              <a:rPr lang="en-US" altLang="zh-CN" sz="2200" b="0" i="1" smtClean="0">
                                <a:solidFill>
                                  <a:schemeClr val="bg1"/>
                                </a:solidFill>
                                <a:latin typeface="Cambria Math" panose="02040503050406030204" pitchFamily="18" charset="0"/>
                                <a:ea typeface="长城行楷体" panose="02010609000101010101" pitchFamily="49" charset="-122"/>
                              </a:rPr>
                              <m:t>𝑘</m:t>
                            </m:r>
                          </m:sup>
                        </m:sSubSup>
                      </m:e>
                    </m:nary>
                  </m:oMath>
                </a14:m>
                <a:r>
                  <a:rPr lang="zh-CN" altLang="en-US" sz="2200" dirty="0">
                    <a:solidFill>
                      <a:schemeClr val="bg1"/>
                    </a:solidFill>
                    <a:ea typeface="长城行楷体" panose="02010609000101010101" pitchFamily="49" charset="-122"/>
                  </a:rPr>
                  <a:t>代表一个词的几个离散特征的向量组成的特征向量。</a:t>
                </a:r>
                <a:endParaRPr lang="en-US" altLang="zh-CN" sz="2200" dirty="0">
                  <a:solidFill>
                    <a:schemeClr val="bg1"/>
                  </a:solidFill>
                  <a:ea typeface="长城行楷体" panose="02010609000101010101" pitchFamily="49" charset="-122"/>
                </a:endParaRPr>
              </a:p>
              <a:p>
                <a:pPr>
                  <a:lnSpc>
                    <a:spcPct val="120000"/>
                  </a:lnSpc>
                </a:pPr>
                <a:r>
                  <a:rPr lang="zh-CN" altLang="en-US" sz="2200" dirty="0">
                    <a:solidFill>
                      <a:schemeClr val="bg1"/>
                    </a:solidFill>
                    <a:ea typeface="长城行楷体" panose="02010609000101010101" pitchFamily="49" charset="-122"/>
                  </a:rPr>
                  <a:t>假定我们从</a:t>
                </a:r>
                <a:r>
                  <a:rPr lang="en-US" altLang="zh-CN" sz="2200" dirty="0">
                    <a:solidFill>
                      <a:schemeClr val="bg1"/>
                    </a:solidFill>
                    <a:ea typeface="长城行楷体" panose="02010609000101010101" pitchFamily="49" charset="-122"/>
                  </a:rPr>
                  <a:t>D</a:t>
                </a:r>
                <a:r>
                  <a:rPr lang="zh-CN" altLang="en-US" sz="2200" dirty="0">
                    <a:solidFill>
                      <a:schemeClr val="bg1"/>
                    </a:solidFill>
                    <a:ea typeface="长城行楷体" panose="02010609000101010101" pitchFamily="49" charset="-122"/>
                  </a:rPr>
                  <a:t>中取出一个句子或一个词序列</a:t>
                </a:r>
                <a14:m>
                  <m:oMath xmlns:m="http://schemas.openxmlformats.org/officeDocument/2006/math">
                    <m:sSubSup>
                      <m:sSubSupPr>
                        <m:ctrlPr>
                          <a:rPr lang="en-US" altLang="zh-CN" sz="2200" i="1" smtClean="0">
                            <a:solidFill>
                              <a:schemeClr val="bg1"/>
                            </a:solidFill>
                            <a:latin typeface="Cambria Math" panose="02040503050406030204" pitchFamily="18" charset="0"/>
                            <a:ea typeface="长城行楷体" panose="02010609000101010101" pitchFamily="49" charset="-122"/>
                          </a:rPr>
                        </m:ctrlPr>
                      </m:sSubSupPr>
                      <m:e>
                        <m:r>
                          <a:rPr lang="en-US" altLang="zh-CN" sz="2200" i="1">
                            <a:solidFill>
                              <a:schemeClr val="bg1"/>
                            </a:solidFill>
                            <a:latin typeface="Cambria Math" panose="02040503050406030204" pitchFamily="18" charset="0"/>
                            <a:ea typeface="长城行楷体" panose="02010609000101010101" pitchFamily="49" charset="-122"/>
                          </a:rPr>
                          <m:t>|</m:t>
                        </m:r>
                        <m:r>
                          <m:rPr>
                            <m:sty m:val="p"/>
                          </m:rPr>
                          <a:rPr lang="en-US" altLang="zh-CN" sz="2200" i="1" smtClean="0">
                            <a:solidFill>
                              <a:schemeClr val="bg1"/>
                            </a:solidFill>
                            <a:latin typeface="Cambria Math" panose="02040503050406030204" pitchFamily="18" charset="0"/>
                            <a:ea typeface="长城行楷体" panose="02010609000101010101" pitchFamily="49" charset="-122"/>
                          </a:rPr>
                          <m:t>w</m:t>
                        </m:r>
                        <m:r>
                          <a:rPr lang="en-US" altLang="zh-CN" sz="2200" i="1" smtClean="0">
                            <a:solidFill>
                              <a:schemeClr val="bg1"/>
                            </a:solidFill>
                            <a:latin typeface="Cambria Math" panose="02040503050406030204" pitchFamily="18" charset="0"/>
                            <a:ea typeface="长城行楷体" panose="02010609000101010101" pitchFamily="49" charset="-122"/>
                          </a:rPr>
                          <m:t>|</m:t>
                        </m:r>
                      </m:e>
                      <m:sub>
                        <m:r>
                          <a:rPr lang="en-US" altLang="zh-CN" sz="2200" b="0" i="1" smtClean="0">
                            <a:solidFill>
                              <a:schemeClr val="bg1"/>
                            </a:solidFill>
                            <a:latin typeface="Cambria Math" panose="02040503050406030204" pitchFamily="18" charset="0"/>
                            <a:ea typeface="长城行楷体" panose="02010609000101010101" pitchFamily="49" charset="-122"/>
                          </a:rPr>
                          <m:t>1</m:t>
                        </m:r>
                      </m:sub>
                      <m:sup>
                        <m:r>
                          <a:rPr lang="en-US" altLang="zh-CN" sz="2200" b="0" i="1" smtClean="0">
                            <a:solidFill>
                              <a:schemeClr val="bg1"/>
                            </a:solidFill>
                            <a:latin typeface="Cambria Math" panose="02040503050406030204" pitchFamily="18" charset="0"/>
                            <a:ea typeface="长城行楷体" panose="02010609000101010101" pitchFamily="49" charset="-122"/>
                          </a:rPr>
                          <m:t>𝑇</m:t>
                        </m:r>
                      </m:sup>
                    </m:sSubSup>
                  </m:oMath>
                </a14:m>
                <a:r>
                  <a:rPr lang="zh-CN" altLang="en-US" sz="2200" dirty="0">
                    <a:solidFill>
                      <a:schemeClr val="bg1"/>
                    </a:solidFill>
                    <a:ea typeface="长城行楷体" panose="02010609000101010101" pitchFamily="49" charset="-122"/>
                  </a:rPr>
                  <a:t>，那么通过查找表的方式我们会得到：</a:t>
                </a:r>
                <a:endParaRPr lang="en-US" altLang="zh-CN" sz="2200" dirty="0">
                  <a:solidFill>
                    <a:schemeClr val="bg1"/>
                  </a:solidFill>
                  <a:ea typeface="长城行楷体" panose="02010609000101010101" pitchFamily="49" charset="-122"/>
                </a:endParaRPr>
              </a:p>
              <a:p>
                <a:pPr marL="0" indent="0">
                  <a:lnSpc>
                    <a:spcPct val="120000"/>
                  </a:lnSpc>
                  <a:buNone/>
                </a:pPr>
                <a:r>
                  <a:rPr lang="en-US" altLang="zh-CN" sz="2200" dirty="0">
                    <a:solidFill>
                      <a:schemeClr val="bg1"/>
                    </a:solidFill>
                    <a:ea typeface="长城行楷体" panose="02010609000101010101" pitchFamily="49" charset="-122"/>
                  </a:rPr>
                  <a:t>            </a:t>
                </a:r>
                <a14:m>
                  <m:oMath xmlns:m="http://schemas.openxmlformats.org/officeDocument/2006/math">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r>
                          <a:rPr lang="en-US" altLang="zh-CN" sz="2200" i="1">
                            <a:solidFill>
                              <a:schemeClr val="bg1"/>
                            </a:solidFill>
                            <a:latin typeface="Cambria Math" panose="02040503050406030204" pitchFamily="18" charset="0"/>
                            <a:ea typeface="长城行楷体" panose="02010609000101010101" pitchFamily="49" charset="-122"/>
                          </a:rPr>
                          <m:t>𝐿𝑇</m:t>
                        </m:r>
                      </m:e>
                      <m:sub>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1</m:t>
                            </m:r>
                          </m:sup>
                        </m:sSup>
                        <m:r>
                          <a:rPr lang="en-US" altLang="zh-CN" sz="2200" i="1">
                            <a:solidFill>
                              <a:schemeClr val="bg1"/>
                            </a:solidFill>
                            <a:latin typeface="Cambria Math" panose="02040503050406030204" pitchFamily="18" charset="0"/>
                            <a:ea typeface="长城行楷体" panose="02010609000101010101" pitchFamily="49" charset="-122"/>
                          </a:rPr>
                          <m:t>,</m:t>
                        </m:r>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2</m:t>
                            </m:r>
                          </m:sup>
                        </m:sSup>
                        <m:r>
                          <a:rPr lang="en-US" altLang="zh-CN" sz="2200" i="1">
                            <a:solidFill>
                              <a:schemeClr val="bg1"/>
                            </a:solidFill>
                            <a:latin typeface="Cambria Math" panose="02040503050406030204" pitchFamily="18" charset="0"/>
                            <a:ea typeface="长城行楷体" panose="02010609000101010101" pitchFamily="49" charset="-122"/>
                          </a:rPr>
                          <m:t>,</m:t>
                        </m:r>
                        <m:r>
                          <a:rPr lang="en-US" altLang="zh-CN" sz="2200" i="1">
                            <a:solidFill>
                              <a:schemeClr val="bg1"/>
                            </a:solidFill>
                            <a:latin typeface="Cambria Math" panose="02040503050406030204" pitchFamily="18" charset="0"/>
                            <a:ea typeface="Cambria Math" panose="02040503050406030204" pitchFamily="18" charset="0"/>
                          </a:rPr>
                          <m:t>⋯</m:t>
                        </m:r>
                        <m:r>
                          <a:rPr lang="en-US" altLang="zh-CN" sz="2200" i="1">
                            <a:solidFill>
                              <a:schemeClr val="bg1"/>
                            </a:solidFill>
                            <a:latin typeface="Cambria Math" panose="02040503050406030204" pitchFamily="18" charset="0"/>
                            <a:ea typeface="长城行楷体" panose="02010609000101010101" pitchFamily="49" charset="-122"/>
                          </a:rPr>
                          <m:t>,</m:t>
                        </m:r>
                        <m:sSup>
                          <m:sSupPr>
                            <m:ctrlPr>
                              <a:rPr lang="en-US" altLang="zh-CN" sz="2200" i="1">
                                <a:solidFill>
                                  <a:schemeClr val="bg1"/>
                                </a:solidFill>
                                <a:latin typeface="Cambria Math" panose="02040503050406030204" pitchFamily="18" charset="0"/>
                                <a:ea typeface="长城行楷体" panose="02010609000101010101" pitchFamily="49" charset="-122"/>
                              </a:rPr>
                            </m:ctrlPr>
                          </m:sSupPr>
                          <m:e>
                            <m:r>
                              <a:rPr lang="en-US" altLang="zh-CN" sz="2200" i="1">
                                <a:solidFill>
                                  <a:schemeClr val="bg1"/>
                                </a:solidFill>
                                <a:latin typeface="Cambria Math" panose="02040503050406030204" pitchFamily="18" charset="0"/>
                                <a:ea typeface="长城行楷体" panose="02010609000101010101" pitchFamily="49" charset="-122"/>
                              </a:rPr>
                              <m:t>𝑊</m:t>
                            </m:r>
                          </m:e>
                          <m:sup>
                            <m:r>
                              <a:rPr lang="en-US" altLang="zh-CN" sz="2200" i="1">
                                <a:solidFill>
                                  <a:schemeClr val="bg1"/>
                                </a:solidFill>
                                <a:latin typeface="Cambria Math" panose="02040503050406030204" pitchFamily="18" charset="0"/>
                                <a:ea typeface="长城行楷体" panose="02010609000101010101" pitchFamily="49" charset="-122"/>
                              </a:rPr>
                              <m:t>𝐾</m:t>
                            </m:r>
                          </m:sup>
                        </m:sSup>
                      </m:sub>
                    </m:sSub>
                    <m:d>
                      <m:dPr>
                        <m:ctrlPr>
                          <a:rPr lang="en-US" altLang="zh-CN" sz="2200" b="0" i="1" smtClean="0">
                            <a:solidFill>
                              <a:schemeClr val="bg1"/>
                            </a:solidFill>
                            <a:latin typeface="Cambria Math" panose="02040503050406030204" pitchFamily="18" charset="0"/>
                            <a:ea typeface="长城行楷体" panose="02010609000101010101" pitchFamily="49" charset="-122"/>
                          </a:rPr>
                        </m:ctrlPr>
                      </m:dPr>
                      <m:e>
                        <m:sSubSup>
                          <m:sSubSupPr>
                            <m:ctrlPr>
                              <a:rPr lang="en-US" altLang="zh-CN" sz="2200" b="0" i="1" smtClean="0">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200" b="0" i="1" smtClean="0">
                                    <a:solidFill>
                                      <a:schemeClr val="bg1"/>
                                    </a:solidFill>
                                    <a:latin typeface="Cambria Math" panose="02040503050406030204" pitchFamily="18" charset="0"/>
                                    <a:ea typeface="长城行楷体" panose="02010609000101010101" pitchFamily="49" charset="-122"/>
                                  </a:rPr>
                                </m:ctrlPr>
                              </m:dPr>
                              <m:e>
                                <m:r>
                                  <a:rPr lang="en-US" altLang="zh-CN" sz="2200" b="0" i="1" smtClean="0">
                                    <a:solidFill>
                                      <a:schemeClr val="bg1"/>
                                    </a:solidFill>
                                    <a:latin typeface="Cambria Math" panose="02040503050406030204" pitchFamily="18" charset="0"/>
                                    <a:ea typeface="长城行楷体" panose="02010609000101010101" pitchFamily="49" charset="-122"/>
                                  </a:rPr>
                                  <m:t>𝑤</m:t>
                                </m:r>
                              </m:e>
                            </m:d>
                          </m:e>
                          <m:sub>
                            <m:r>
                              <a:rPr lang="en-US" altLang="zh-CN" sz="2200" b="0" i="1" smtClean="0">
                                <a:solidFill>
                                  <a:schemeClr val="bg1"/>
                                </a:solidFill>
                                <a:latin typeface="Cambria Math" panose="02040503050406030204" pitchFamily="18" charset="0"/>
                                <a:ea typeface="长城行楷体" panose="02010609000101010101" pitchFamily="49" charset="-122"/>
                              </a:rPr>
                              <m:t>1</m:t>
                            </m:r>
                          </m:sub>
                          <m:sup>
                            <m:r>
                              <a:rPr lang="en-US" altLang="zh-CN" sz="2200" b="0" i="1" smtClean="0">
                                <a:solidFill>
                                  <a:schemeClr val="bg1"/>
                                </a:solidFill>
                                <a:latin typeface="Cambria Math" panose="02040503050406030204" pitchFamily="18" charset="0"/>
                                <a:ea typeface="长城行楷体" panose="02010609000101010101" pitchFamily="49" charset="-122"/>
                              </a:rPr>
                              <m:t>𝑇</m:t>
                            </m:r>
                          </m:sup>
                        </m:sSubSup>
                      </m:e>
                    </m:d>
                    <m:r>
                      <a:rPr lang="en-US" altLang="zh-CN" sz="2200" b="0" i="1" smtClean="0">
                        <a:solidFill>
                          <a:schemeClr val="bg1"/>
                        </a:solidFill>
                        <a:latin typeface="Cambria Math" panose="02040503050406030204" pitchFamily="18" charset="0"/>
                        <a:ea typeface="长城行楷体" panose="02010609000101010101" pitchFamily="49" charset="-122"/>
                      </a:rPr>
                      <m:t>=</m:t>
                    </m:r>
                    <m:d>
                      <m:dPr>
                        <m:ctrlPr>
                          <a:rPr lang="en-US" altLang="zh-CN" sz="2200" b="0" i="1" smtClean="0">
                            <a:solidFill>
                              <a:schemeClr val="bg1"/>
                            </a:solidFill>
                            <a:latin typeface="Cambria Math" panose="02040503050406030204" pitchFamily="18" charset="0"/>
                            <a:ea typeface="长城行楷体" panose="02010609000101010101" pitchFamily="49" charset="-122"/>
                          </a:rPr>
                        </m:ctrlPr>
                      </m:dPr>
                      <m:e>
                        <m:m>
                          <m:mPr>
                            <m:mcs>
                              <m:mc>
                                <m:mcPr>
                                  <m:count m:val="3"/>
                                  <m:mcJc m:val="center"/>
                                </m:mcPr>
                              </m:mc>
                            </m:mcs>
                            <m:ctrlPr>
                              <a:rPr lang="en-US" altLang="zh-CN" sz="2200" b="0" i="1" smtClean="0">
                                <a:solidFill>
                                  <a:schemeClr val="bg1"/>
                                </a:solidFill>
                                <a:latin typeface="Cambria Math" panose="02040503050406030204" pitchFamily="18" charset="0"/>
                                <a:ea typeface="长城行楷体" panose="02010609000101010101" pitchFamily="49" charset="-122"/>
                              </a:rPr>
                            </m:ctrlPr>
                          </m:mPr>
                          <m:mr>
                            <m:e>
                              <m:sSubSup>
                                <m:sSubSupPr>
                                  <m:ctrlPr>
                                    <a:rPr lang="en-US" altLang="zh-CN" sz="2200" b="0" i="1" smtClean="0">
                                      <a:solidFill>
                                        <a:schemeClr val="bg1"/>
                                      </a:solidFill>
                                      <a:latin typeface="Cambria Math" panose="02040503050406030204" pitchFamily="18" charset="0"/>
                                      <a:ea typeface="长城行楷体" panose="02010609000101010101" pitchFamily="49" charset="-122"/>
                                    </a:rPr>
                                  </m:ctrlPr>
                                </m:sSubSupPr>
                                <m:e>
                                  <m:r>
                                    <a:rPr lang="en-US" altLang="zh-CN" sz="2200" b="0" i="1" smtClean="0">
                                      <a:solidFill>
                                        <a:schemeClr val="bg1"/>
                                      </a:solidFill>
                                      <a:latin typeface="Cambria Math" panose="02040503050406030204" pitchFamily="18" charset="0"/>
                                      <a:ea typeface="Cambria Math" panose="02040503050406030204" pitchFamily="18" charset="0"/>
                                    </a:rPr>
                                    <m:t>&lt;</m:t>
                                  </m:r>
                                  <m:sSup>
                                    <m:sSupPr>
                                      <m:ctrlPr>
                                        <a:rPr lang="en-US" altLang="zh-CN" sz="2200" b="0" i="1" smtClean="0">
                                          <a:solidFill>
                                            <a:schemeClr val="bg1"/>
                                          </a:solidFill>
                                          <a:latin typeface="Cambria Math" panose="02040503050406030204" pitchFamily="18" charset="0"/>
                                          <a:ea typeface="Cambria Math" panose="02040503050406030204" pitchFamily="18" charset="0"/>
                                        </a:rPr>
                                      </m:ctrlPr>
                                    </m:sSupPr>
                                    <m:e>
                                      <m:r>
                                        <a:rPr lang="en-US" altLang="zh-CN" sz="2200" b="0" i="1" smtClean="0">
                                          <a:solidFill>
                                            <a:schemeClr val="bg1"/>
                                          </a:solidFill>
                                          <a:latin typeface="Cambria Math" panose="02040503050406030204" pitchFamily="18" charset="0"/>
                                          <a:ea typeface="Cambria Math" panose="02040503050406030204" pitchFamily="18" charset="0"/>
                                        </a:rPr>
                                        <m:t>𝑊</m:t>
                                      </m:r>
                                    </m:e>
                                    <m:sup>
                                      <m:r>
                                        <a:rPr lang="en-US" altLang="zh-CN" sz="2200" b="0" i="1" smtClean="0">
                                          <a:solidFill>
                                            <a:schemeClr val="bg1"/>
                                          </a:solidFill>
                                          <a:latin typeface="Cambria Math" panose="02040503050406030204" pitchFamily="18" charset="0"/>
                                          <a:ea typeface="Cambria Math" panose="02040503050406030204" pitchFamily="18" charset="0"/>
                                        </a:rPr>
                                        <m:t>1</m:t>
                                      </m:r>
                                    </m:sup>
                                  </m:sSup>
                                  <m:r>
                                    <a:rPr lang="en-US" altLang="zh-CN" sz="2200" b="0" i="1" smtClean="0">
                                      <a:solidFill>
                                        <a:schemeClr val="bg1"/>
                                      </a:solidFill>
                                      <a:latin typeface="Cambria Math" panose="02040503050406030204" pitchFamily="18" charset="0"/>
                                      <a:ea typeface="Cambria Math" panose="02040503050406030204" pitchFamily="18" charset="0"/>
                                    </a:rPr>
                                    <m:t>&gt;</m:t>
                                  </m:r>
                                </m:e>
                                <m:sub>
                                  <m:sSub>
                                    <m:sSubPr>
                                      <m:ctrlPr>
                                        <a:rPr lang="en-US" altLang="zh-CN" sz="2200" b="0" i="1" smtClean="0">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200" b="0" i="1" smtClean="0">
                                              <a:solidFill>
                                                <a:schemeClr val="bg1"/>
                                              </a:solidFill>
                                              <a:latin typeface="Cambria Math" panose="02040503050406030204" pitchFamily="18" charset="0"/>
                                              <a:ea typeface="Cambria Math" panose="02040503050406030204" pitchFamily="18" charset="0"/>
                                            </a:rPr>
                                          </m:ctrlPr>
                                        </m:dPr>
                                        <m:e>
                                          <m:sSub>
                                            <m:sSubPr>
                                              <m:ctrlPr>
                                                <a:rPr lang="en-US" altLang="zh-CN" sz="2200" b="0" i="1" smtClean="0">
                                                  <a:solidFill>
                                                    <a:schemeClr val="bg1"/>
                                                  </a:solidFill>
                                                  <a:latin typeface="Cambria Math" panose="02040503050406030204" pitchFamily="18" charset="0"/>
                                                  <a:ea typeface="Cambria Math" panose="02040503050406030204" pitchFamily="18" charset="0"/>
                                                </a:rPr>
                                              </m:ctrlPr>
                                            </m:sSubPr>
                                            <m:e>
                                              <m:r>
                                                <m:rPr>
                                                  <m:sty m:val="p"/>
                                                </m:rPr>
                                                <a:rPr lang="en-US" altLang="zh-CN" sz="2200" i="1">
                                                  <a:solidFill>
                                                    <a:schemeClr val="bg1"/>
                                                  </a:solidFill>
                                                  <a:latin typeface="Cambria Math" panose="02040503050406030204" pitchFamily="18" charset="0"/>
                                                  <a:ea typeface="Cambria Math" panose="02040503050406030204" pitchFamily="18" charset="0"/>
                                                </a:rPr>
                                                <m:t>w</m:t>
                                              </m:r>
                                            </m:e>
                                            <m:sub>
                                              <m:r>
                                                <a:rPr lang="en-US" altLang="zh-CN" sz="2200" i="1">
                                                  <a:solidFill>
                                                    <a:schemeClr val="bg1"/>
                                                  </a:solidFill>
                                                  <a:latin typeface="Cambria Math" panose="02040503050406030204" pitchFamily="18" charset="0"/>
                                                  <a:ea typeface="Cambria Math" panose="02040503050406030204" pitchFamily="18" charset="0"/>
                                                </a:rPr>
                                                <m:t>1</m:t>
                                              </m:r>
                                            </m:sub>
                                          </m:sSub>
                                        </m:e>
                                      </m:d>
                                    </m:e>
                                    <m:sub>
                                      <m:r>
                                        <a:rPr lang="en-US" altLang="zh-CN" sz="2200" b="0" i="1" smtClean="0">
                                          <a:solidFill>
                                            <a:schemeClr val="bg1"/>
                                          </a:solidFill>
                                          <a:latin typeface="Cambria Math" panose="02040503050406030204" pitchFamily="18" charset="0"/>
                                          <a:ea typeface="长城行楷体" panose="02010609000101010101" pitchFamily="49" charset="-122"/>
                                        </a:rPr>
                                        <m:t>1</m:t>
                                      </m:r>
                                    </m:sub>
                                  </m:sSub>
                                </m:sub>
                                <m:sup>
                                  <m:r>
                                    <a:rPr lang="en-US" altLang="zh-CN" sz="2200" b="0" i="1" smtClean="0">
                                      <a:solidFill>
                                        <a:schemeClr val="bg1"/>
                                      </a:solidFill>
                                      <a:latin typeface="Cambria Math" panose="02040503050406030204" pitchFamily="18" charset="0"/>
                                      <a:ea typeface="长城行楷体" panose="02010609000101010101" pitchFamily="49" charset="-122"/>
                                    </a:rPr>
                                    <m:t>1</m:t>
                                  </m:r>
                                </m:sup>
                              </m:sSubSup>
                            </m:e>
                            <m:e>
                              <m:r>
                                <a:rPr lang="en-US" altLang="zh-CN" sz="2200" b="0" i="1" smtClean="0">
                                  <a:solidFill>
                                    <a:schemeClr val="bg1"/>
                                  </a:solidFill>
                                  <a:latin typeface="Cambria Math" panose="02040503050406030204" pitchFamily="18" charset="0"/>
                                  <a:ea typeface="Cambria Math" panose="02040503050406030204" pitchFamily="18" charset="0"/>
                                </a:rPr>
                                <m:t>⋯</m:t>
                              </m:r>
                            </m:e>
                            <m:e>
                              <m:sSubSup>
                                <m:sSubSupPr>
                                  <m:ctrlPr>
                                    <a:rPr lang="en-US" altLang="zh-CN" sz="2200" i="1">
                                      <a:solidFill>
                                        <a:schemeClr val="bg1"/>
                                      </a:solidFill>
                                      <a:latin typeface="Cambria Math" panose="02040503050406030204" pitchFamily="18" charset="0"/>
                                      <a:ea typeface="长城行楷体" panose="02010609000101010101" pitchFamily="49" charset="-122"/>
                                    </a:rPr>
                                  </m:ctrlPr>
                                </m:sSubSupPr>
                                <m:e>
                                  <m:r>
                                    <a:rPr lang="en-US" altLang="zh-CN" sz="2200" i="1">
                                      <a:solidFill>
                                        <a:schemeClr val="bg1"/>
                                      </a:solidFill>
                                      <a:latin typeface="Cambria Math" panose="02040503050406030204" pitchFamily="18" charset="0"/>
                                      <a:ea typeface="Cambria Math" panose="02040503050406030204" pitchFamily="18" charset="0"/>
                                    </a:rPr>
                                    <m:t>&lt;</m:t>
                                  </m:r>
                                  <m:sSup>
                                    <m:sSupPr>
                                      <m:ctrlPr>
                                        <a:rPr lang="en-US" altLang="zh-CN" sz="2200" i="1">
                                          <a:solidFill>
                                            <a:schemeClr val="bg1"/>
                                          </a:solidFill>
                                          <a:latin typeface="Cambria Math" panose="02040503050406030204" pitchFamily="18" charset="0"/>
                                          <a:ea typeface="Cambria Math" panose="02040503050406030204" pitchFamily="18" charset="0"/>
                                        </a:rPr>
                                      </m:ctrlPr>
                                    </m:sSupPr>
                                    <m:e>
                                      <m:r>
                                        <a:rPr lang="en-US" altLang="zh-CN" sz="2200" i="1">
                                          <a:solidFill>
                                            <a:schemeClr val="bg1"/>
                                          </a:solidFill>
                                          <a:latin typeface="Cambria Math" panose="02040503050406030204" pitchFamily="18" charset="0"/>
                                          <a:ea typeface="Cambria Math" panose="02040503050406030204" pitchFamily="18" charset="0"/>
                                        </a:rPr>
                                        <m:t>𝑊</m:t>
                                      </m:r>
                                    </m:e>
                                    <m:sup>
                                      <m:r>
                                        <a:rPr lang="en-US" altLang="zh-CN" sz="2200" i="1">
                                          <a:solidFill>
                                            <a:schemeClr val="bg1"/>
                                          </a:solidFill>
                                          <a:latin typeface="Cambria Math" panose="02040503050406030204" pitchFamily="18" charset="0"/>
                                          <a:ea typeface="Cambria Math" panose="02040503050406030204" pitchFamily="18" charset="0"/>
                                        </a:rPr>
                                        <m:t>1</m:t>
                                      </m:r>
                                    </m:sup>
                                  </m:sSup>
                                  <m:r>
                                    <a:rPr lang="en-US" altLang="zh-CN" sz="2200" i="1">
                                      <a:solidFill>
                                        <a:schemeClr val="bg1"/>
                                      </a:solidFill>
                                      <a:latin typeface="Cambria Math" panose="02040503050406030204" pitchFamily="18" charset="0"/>
                                      <a:ea typeface="Cambria Math" panose="02040503050406030204" pitchFamily="18" charset="0"/>
                                    </a:rPr>
                                    <m:t>&gt;</m:t>
                                  </m:r>
                                </m:e>
                                <m:sub>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200" i="1" smtClean="0">
                                              <a:solidFill>
                                                <a:schemeClr val="bg1"/>
                                              </a:solidFill>
                                              <a:latin typeface="Cambria Math" panose="02040503050406030204" pitchFamily="18" charset="0"/>
                                              <a:ea typeface="长城行楷体" panose="02010609000101010101" pitchFamily="49" charset="-122"/>
                                            </a:rPr>
                                          </m:ctrlPr>
                                        </m:dPr>
                                        <m:e>
                                          <m:sSub>
                                            <m:sSubPr>
                                              <m:ctrlPr>
                                                <a:rPr lang="en-US" altLang="zh-CN" sz="2200" i="1" smtClean="0">
                                                  <a:solidFill>
                                                    <a:schemeClr val="bg1"/>
                                                  </a:solidFill>
                                                  <a:latin typeface="Cambria Math" panose="02040503050406030204" pitchFamily="18" charset="0"/>
                                                  <a:ea typeface="长城行楷体" panose="02010609000101010101" pitchFamily="49" charset="-122"/>
                                                </a:rPr>
                                              </m:ctrlPr>
                                            </m:sSubPr>
                                            <m:e>
                                              <m:r>
                                                <a:rPr lang="en-US" altLang="zh-CN" sz="2200" b="0" i="1" smtClean="0">
                                                  <a:solidFill>
                                                    <a:schemeClr val="bg1"/>
                                                  </a:solidFill>
                                                  <a:latin typeface="Cambria Math" panose="02040503050406030204" pitchFamily="18" charset="0"/>
                                                  <a:ea typeface="长城行楷体" panose="02010609000101010101" pitchFamily="49" charset="-122"/>
                                                </a:rPr>
                                                <m:t>𝑤</m:t>
                                              </m:r>
                                            </m:e>
                                            <m:sub>
                                              <m:r>
                                                <a:rPr lang="en-US" altLang="zh-CN" sz="2200" b="0" i="1" smtClean="0">
                                                  <a:solidFill>
                                                    <a:schemeClr val="bg1"/>
                                                  </a:solidFill>
                                                  <a:latin typeface="Cambria Math" panose="02040503050406030204" pitchFamily="18" charset="0"/>
                                                  <a:ea typeface="长城行楷体" panose="02010609000101010101" pitchFamily="49" charset="-122"/>
                                                </a:rPr>
                                                <m:t>1</m:t>
                                              </m:r>
                                            </m:sub>
                                          </m:sSub>
                                        </m:e>
                                      </m:d>
                                    </m:e>
                                    <m:sub>
                                      <m:r>
                                        <a:rPr lang="en-US" altLang="zh-CN" sz="2200" b="0" i="1" smtClean="0">
                                          <a:solidFill>
                                            <a:schemeClr val="bg1"/>
                                          </a:solidFill>
                                          <a:latin typeface="Cambria Math" panose="02040503050406030204" pitchFamily="18" charset="0"/>
                                          <a:ea typeface="Cambria Math" panose="02040503050406030204" pitchFamily="18" charset="0"/>
                                        </a:rPr>
                                        <m:t>𝑇</m:t>
                                      </m:r>
                                    </m:sub>
                                  </m:sSub>
                                </m:sub>
                                <m:sup>
                                  <m:r>
                                    <a:rPr lang="en-US" altLang="zh-CN" sz="2200" i="1">
                                      <a:solidFill>
                                        <a:schemeClr val="bg1"/>
                                      </a:solidFill>
                                      <a:latin typeface="Cambria Math" panose="02040503050406030204" pitchFamily="18" charset="0"/>
                                      <a:ea typeface="长城行楷体" panose="02010609000101010101" pitchFamily="49" charset="-122"/>
                                    </a:rPr>
                                    <m:t>1</m:t>
                                  </m:r>
                                </m:sup>
                              </m:sSubSup>
                            </m:e>
                          </m:mr>
                          <m:mr>
                            <m:e>
                              <m:r>
                                <a:rPr lang="en-US" altLang="zh-CN" sz="2200" b="0" i="1" smtClean="0">
                                  <a:solidFill>
                                    <a:schemeClr val="bg1"/>
                                  </a:solidFill>
                                  <a:latin typeface="Cambria Math" panose="02040503050406030204" pitchFamily="18" charset="0"/>
                                  <a:ea typeface="Cambria Math" panose="02040503050406030204" pitchFamily="18" charset="0"/>
                                </a:rPr>
                                <m:t>⋮</m:t>
                              </m:r>
                            </m:e>
                            <m:e>
                              <m:r>
                                <a:rPr lang="en-US" altLang="zh-CN" sz="2200" b="0" i="1" smtClean="0">
                                  <a:solidFill>
                                    <a:schemeClr val="bg1"/>
                                  </a:solidFill>
                                  <a:latin typeface="Cambria Math" panose="02040503050406030204" pitchFamily="18" charset="0"/>
                                  <a:ea typeface="Cambria Math" panose="02040503050406030204" pitchFamily="18" charset="0"/>
                                </a:rPr>
                                <m:t>⋱</m:t>
                              </m:r>
                            </m:e>
                            <m:e>
                              <m:r>
                                <a:rPr lang="en-US" altLang="zh-CN" sz="2200" b="0" i="1" smtClean="0">
                                  <a:solidFill>
                                    <a:schemeClr val="bg1"/>
                                  </a:solidFill>
                                  <a:latin typeface="Cambria Math" panose="02040503050406030204" pitchFamily="18" charset="0"/>
                                  <a:ea typeface="Cambria Math" panose="02040503050406030204" pitchFamily="18" charset="0"/>
                                </a:rPr>
                                <m:t>⋮</m:t>
                              </m:r>
                            </m:e>
                          </m:mr>
                          <m:mr>
                            <m:e>
                              <m:sSubSup>
                                <m:sSubSupPr>
                                  <m:ctrlPr>
                                    <a:rPr lang="en-US" altLang="zh-CN" sz="2200" i="1">
                                      <a:solidFill>
                                        <a:schemeClr val="bg1"/>
                                      </a:solidFill>
                                      <a:latin typeface="Cambria Math" panose="02040503050406030204" pitchFamily="18" charset="0"/>
                                      <a:ea typeface="长城行楷体" panose="02010609000101010101" pitchFamily="49" charset="-122"/>
                                    </a:rPr>
                                  </m:ctrlPr>
                                </m:sSubSupPr>
                                <m:e>
                                  <m:r>
                                    <a:rPr lang="en-US" altLang="zh-CN" sz="2200" i="1">
                                      <a:solidFill>
                                        <a:schemeClr val="bg1"/>
                                      </a:solidFill>
                                      <a:latin typeface="Cambria Math" panose="02040503050406030204" pitchFamily="18" charset="0"/>
                                      <a:ea typeface="Cambria Math" panose="02040503050406030204" pitchFamily="18" charset="0"/>
                                    </a:rPr>
                                    <m:t>&lt;</m:t>
                                  </m:r>
                                  <m:sSup>
                                    <m:sSupPr>
                                      <m:ctrlPr>
                                        <a:rPr lang="en-US" altLang="zh-CN" sz="2200" i="1">
                                          <a:solidFill>
                                            <a:schemeClr val="bg1"/>
                                          </a:solidFill>
                                          <a:latin typeface="Cambria Math" panose="02040503050406030204" pitchFamily="18" charset="0"/>
                                          <a:ea typeface="Cambria Math" panose="02040503050406030204" pitchFamily="18" charset="0"/>
                                        </a:rPr>
                                      </m:ctrlPr>
                                    </m:sSupPr>
                                    <m:e>
                                      <m:r>
                                        <a:rPr lang="en-US" altLang="zh-CN" sz="2200" i="1">
                                          <a:solidFill>
                                            <a:schemeClr val="bg1"/>
                                          </a:solidFill>
                                          <a:latin typeface="Cambria Math" panose="02040503050406030204" pitchFamily="18" charset="0"/>
                                          <a:ea typeface="Cambria Math" panose="02040503050406030204" pitchFamily="18" charset="0"/>
                                        </a:rPr>
                                        <m:t>𝑊</m:t>
                                      </m:r>
                                    </m:e>
                                    <m:sup>
                                      <m:r>
                                        <a:rPr lang="en-US" altLang="zh-CN" sz="2200" b="0" i="1" smtClean="0">
                                          <a:solidFill>
                                            <a:schemeClr val="bg1"/>
                                          </a:solidFill>
                                          <a:latin typeface="Cambria Math" panose="02040503050406030204" pitchFamily="18" charset="0"/>
                                          <a:ea typeface="Cambria Math" panose="02040503050406030204" pitchFamily="18" charset="0"/>
                                        </a:rPr>
                                        <m:t>𝐾</m:t>
                                      </m:r>
                                    </m:sup>
                                  </m:sSup>
                                  <m:r>
                                    <a:rPr lang="en-US" altLang="zh-CN" sz="2200" i="1">
                                      <a:solidFill>
                                        <a:schemeClr val="bg1"/>
                                      </a:solidFill>
                                      <a:latin typeface="Cambria Math" panose="02040503050406030204" pitchFamily="18" charset="0"/>
                                      <a:ea typeface="Cambria Math" panose="02040503050406030204" pitchFamily="18" charset="0"/>
                                    </a:rPr>
                                    <m:t>&gt;</m:t>
                                  </m:r>
                                </m:e>
                                <m:sub>
                                  <m:sSub>
                                    <m:sSubPr>
                                      <m:ctrlPr>
                                        <a:rPr lang="en-US" altLang="zh-CN" sz="22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200" i="1" smtClean="0">
                                              <a:solidFill>
                                                <a:schemeClr val="bg1"/>
                                              </a:solidFill>
                                              <a:latin typeface="Cambria Math" panose="02040503050406030204" pitchFamily="18" charset="0"/>
                                              <a:ea typeface="长城行楷体" panose="02010609000101010101" pitchFamily="49" charset="-122"/>
                                            </a:rPr>
                                          </m:ctrlPr>
                                        </m:dPr>
                                        <m:e>
                                          <m:sSub>
                                            <m:sSubPr>
                                              <m:ctrlPr>
                                                <a:rPr lang="en-US" altLang="zh-CN" sz="2200" i="1" smtClean="0">
                                                  <a:solidFill>
                                                    <a:schemeClr val="bg1"/>
                                                  </a:solidFill>
                                                  <a:latin typeface="Cambria Math" panose="02040503050406030204" pitchFamily="18" charset="0"/>
                                                  <a:ea typeface="长城行楷体" panose="02010609000101010101" pitchFamily="49" charset="-122"/>
                                                </a:rPr>
                                              </m:ctrlPr>
                                            </m:sSubPr>
                                            <m:e>
                                              <m:r>
                                                <a:rPr lang="en-US" altLang="zh-CN" sz="2200" b="0" i="1" smtClean="0">
                                                  <a:solidFill>
                                                    <a:schemeClr val="bg1"/>
                                                  </a:solidFill>
                                                  <a:latin typeface="Cambria Math" panose="02040503050406030204" pitchFamily="18" charset="0"/>
                                                  <a:ea typeface="长城行楷体" panose="02010609000101010101" pitchFamily="49" charset="-122"/>
                                                </a:rPr>
                                                <m:t>𝑤</m:t>
                                              </m:r>
                                            </m:e>
                                            <m:sub>
                                              <m:r>
                                                <a:rPr lang="en-US" altLang="zh-CN" sz="2200" b="0" i="1" smtClean="0">
                                                  <a:solidFill>
                                                    <a:schemeClr val="bg1"/>
                                                  </a:solidFill>
                                                  <a:latin typeface="Cambria Math" panose="02040503050406030204" pitchFamily="18" charset="0"/>
                                                  <a:ea typeface="长城行楷体" panose="02010609000101010101" pitchFamily="49" charset="-122"/>
                                                </a:rPr>
                                                <m:t>𝐾</m:t>
                                              </m:r>
                                            </m:sub>
                                          </m:sSub>
                                        </m:e>
                                      </m:d>
                                    </m:e>
                                    <m:sub>
                                      <m:r>
                                        <a:rPr lang="en-US" altLang="zh-CN" sz="2200" i="1">
                                          <a:solidFill>
                                            <a:schemeClr val="bg1"/>
                                          </a:solidFill>
                                          <a:latin typeface="Cambria Math" panose="02040503050406030204" pitchFamily="18" charset="0"/>
                                          <a:ea typeface="长城行楷体" panose="02010609000101010101" pitchFamily="49" charset="-122"/>
                                        </a:rPr>
                                        <m:t>1</m:t>
                                      </m:r>
                                    </m:sub>
                                  </m:sSub>
                                </m:sub>
                                <m:sup>
                                  <m:r>
                                    <a:rPr lang="en-US" altLang="zh-CN" sz="2200" i="1">
                                      <a:solidFill>
                                        <a:schemeClr val="bg1"/>
                                      </a:solidFill>
                                      <a:latin typeface="Cambria Math" panose="02040503050406030204" pitchFamily="18" charset="0"/>
                                      <a:ea typeface="长城行楷体" panose="02010609000101010101" pitchFamily="49" charset="-122"/>
                                    </a:rPr>
                                    <m:t>1</m:t>
                                  </m:r>
                                </m:sup>
                              </m:sSubSup>
                            </m:e>
                            <m:e>
                              <m:r>
                                <a:rPr lang="en-US" altLang="zh-CN" sz="2200" b="0" i="1" smtClean="0">
                                  <a:solidFill>
                                    <a:schemeClr val="bg1"/>
                                  </a:solidFill>
                                  <a:latin typeface="Cambria Math" panose="02040503050406030204" pitchFamily="18" charset="0"/>
                                  <a:ea typeface="Cambria Math" panose="02040503050406030204" pitchFamily="18" charset="0"/>
                                </a:rPr>
                                <m:t>⋯</m:t>
                              </m:r>
                            </m:e>
                            <m:e>
                              <m:sSubSup>
                                <m:sSubSupPr>
                                  <m:ctrlPr>
                                    <a:rPr lang="en-US" altLang="zh-CN" sz="2200" i="1">
                                      <a:solidFill>
                                        <a:schemeClr val="bg1"/>
                                      </a:solidFill>
                                      <a:latin typeface="Cambria Math" panose="02040503050406030204" pitchFamily="18" charset="0"/>
                                      <a:ea typeface="长城行楷体" panose="02010609000101010101" pitchFamily="49" charset="-122"/>
                                    </a:rPr>
                                  </m:ctrlPr>
                                </m:sSubSupPr>
                                <m:e>
                                  <m:r>
                                    <a:rPr lang="en-US" altLang="zh-CN" sz="2200" i="1">
                                      <a:solidFill>
                                        <a:schemeClr val="bg1"/>
                                      </a:solidFill>
                                      <a:latin typeface="Cambria Math" panose="02040503050406030204" pitchFamily="18" charset="0"/>
                                      <a:ea typeface="Cambria Math" panose="02040503050406030204" pitchFamily="18" charset="0"/>
                                    </a:rPr>
                                    <m:t>&lt;</m:t>
                                  </m:r>
                                  <m:sSup>
                                    <m:sSupPr>
                                      <m:ctrlPr>
                                        <a:rPr lang="en-US" altLang="zh-CN" sz="2200" i="1">
                                          <a:solidFill>
                                            <a:schemeClr val="bg1"/>
                                          </a:solidFill>
                                          <a:latin typeface="Cambria Math" panose="02040503050406030204" pitchFamily="18" charset="0"/>
                                          <a:ea typeface="Cambria Math" panose="02040503050406030204" pitchFamily="18" charset="0"/>
                                        </a:rPr>
                                      </m:ctrlPr>
                                    </m:sSupPr>
                                    <m:e>
                                      <m:r>
                                        <a:rPr lang="en-US" altLang="zh-CN" sz="2200" i="1">
                                          <a:solidFill>
                                            <a:schemeClr val="bg1"/>
                                          </a:solidFill>
                                          <a:latin typeface="Cambria Math" panose="02040503050406030204" pitchFamily="18" charset="0"/>
                                          <a:ea typeface="Cambria Math" panose="02040503050406030204" pitchFamily="18" charset="0"/>
                                        </a:rPr>
                                        <m:t>𝑊</m:t>
                                      </m:r>
                                    </m:e>
                                    <m:sup>
                                      <m:r>
                                        <a:rPr lang="en-US" altLang="zh-CN" sz="2200" b="0" i="1" smtClean="0">
                                          <a:solidFill>
                                            <a:schemeClr val="bg1"/>
                                          </a:solidFill>
                                          <a:latin typeface="Cambria Math" panose="02040503050406030204" pitchFamily="18" charset="0"/>
                                          <a:ea typeface="Cambria Math" panose="02040503050406030204" pitchFamily="18" charset="0"/>
                                        </a:rPr>
                                        <m:t>𝐾</m:t>
                                      </m:r>
                                    </m:sup>
                                  </m:sSup>
                                  <m:r>
                                    <a:rPr lang="en-US" altLang="zh-CN" sz="2200" i="1">
                                      <a:solidFill>
                                        <a:schemeClr val="bg1"/>
                                      </a:solidFill>
                                      <a:latin typeface="Cambria Math" panose="02040503050406030204" pitchFamily="18" charset="0"/>
                                      <a:ea typeface="Cambria Math" panose="02040503050406030204" pitchFamily="18" charset="0"/>
                                    </a:rPr>
                                    <m:t>&gt;</m:t>
                                  </m:r>
                                </m:e>
                                <m:sub>
                                  <m:sSub>
                                    <m:sSubPr>
                                      <m:ctrlPr>
                                        <a:rPr lang="en-US" altLang="zh-CN" sz="2200" i="1" smtClean="0">
                                          <a:solidFill>
                                            <a:schemeClr val="bg1"/>
                                          </a:solidFill>
                                          <a:latin typeface="Cambria Math" panose="02040503050406030204" pitchFamily="18" charset="0"/>
                                          <a:ea typeface="Cambria Math" panose="02040503050406030204" pitchFamily="18" charset="0"/>
                                        </a:rPr>
                                      </m:ctrlPr>
                                    </m:sSubPr>
                                    <m:e>
                                      <m:d>
                                        <m:dPr>
                                          <m:begChr m:val="["/>
                                          <m:endChr m:val="]"/>
                                          <m:ctrlPr>
                                            <a:rPr lang="en-US" altLang="zh-CN" sz="2200" i="1" smtClean="0">
                                              <a:solidFill>
                                                <a:schemeClr val="bg1"/>
                                              </a:solidFill>
                                              <a:latin typeface="Cambria Math" panose="02040503050406030204" pitchFamily="18" charset="0"/>
                                              <a:ea typeface="Cambria Math" panose="02040503050406030204" pitchFamily="18" charset="0"/>
                                            </a:rPr>
                                          </m:ctrlPr>
                                        </m:dPr>
                                        <m:e>
                                          <m:sSub>
                                            <m:sSubPr>
                                              <m:ctrlPr>
                                                <a:rPr lang="en-US" altLang="zh-CN" sz="2200" i="1" smtClean="0">
                                                  <a:solidFill>
                                                    <a:schemeClr val="bg1"/>
                                                  </a:solidFill>
                                                  <a:latin typeface="Cambria Math" panose="02040503050406030204" pitchFamily="18" charset="0"/>
                                                  <a:ea typeface="Cambria Math" panose="02040503050406030204" pitchFamily="18" charset="0"/>
                                                </a:rPr>
                                              </m:ctrlPr>
                                            </m:sSubPr>
                                            <m:e>
                                              <m:r>
                                                <a:rPr lang="en-US" altLang="zh-CN" sz="2200" b="0" i="1" smtClean="0">
                                                  <a:solidFill>
                                                    <a:schemeClr val="bg1"/>
                                                  </a:solidFill>
                                                  <a:latin typeface="Cambria Math" panose="02040503050406030204" pitchFamily="18" charset="0"/>
                                                  <a:ea typeface="Cambria Math" panose="02040503050406030204" pitchFamily="18" charset="0"/>
                                                </a:rPr>
                                                <m:t>𝑤</m:t>
                                              </m:r>
                                            </m:e>
                                            <m:sub>
                                              <m:r>
                                                <a:rPr lang="en-US" altLang="zh-CN" sz="2200" b="0" i="1" smtClean="0">
                                                  <a:solidFill>
                                                    <a:schemeClr val="bg1"/>
                                                  </a:solidFill>
                                                  <a:latin typeface="Cambria Math" panose="02040503050406030204" pitchFamily="18" charset="0"/>
                                                  <a:ea typeface="Cambria Math" panose="02040503050406030204" pitchFamily="18" charset="0"/>
                                                </a:rPr>
                                                <m:t>𝐾</m:t>
                                              </m:r>
                                            </m:sub>
                                          </m:sSub>
                                        </m:e>
                                      </m:d>
                                    </m:e>
                                    <m:sub>
                                      <m:r>
                                        <a:rPr lang="en-US" altLang="zh-CN" sz="2200" b="0" i="1" smtClean="0">
                                          <a:solidFill>
                                            <a:schemeClr val="bg1"/>
                                          </a:solidFill>
                                          <a:latin typeface="Cambria Math" panose="02040503050406030204" pitchFamily="18" charset="0"/>
                                          <a:ea typeface="Cambria Math" panose="02040503050406030204" pitchFamily="18" charset="0"/>
                                        </a:rPr>
                                        <m:t>𝑇</m:t>
                                      </m:r>
                                    </m:sub>
                                  </m:sSub>
                                </m:sub>
                                <m:sup>
                                  <m:r>
                                    <a:rPr lang="en-US" altLang="zh-CN" sz="2200" i="1">
                                      <a:solidFill>
                                        <a:schemeClr val="bg1"/>
                                      </a:solidFill>
                                      <a:latin typeface="Cambria Math" panose="02040503050406030204" pitchFamily="18" charset="0"/>
                                      <a:ea typeface="长城行楷体" panose="02010609000101010101" pitchFamily="49" charset="-122"/>
                                    </a:rPr>
                                    <m:t>1</m:t>
                                  </m:r>
                                </m:sup>
                              </m:sSubSup>
                            </m:e>
                          </m:mr>
                        </m:m>
                      </m:e>
                    </m:d>
                  </m:oMath>
                </a14:m>
                <a:r>
                  <a:rPr lang="en-US" altLang="zh-CN" sz="2200" dirty="0">
                    <a:solidFill>
                      <a:schemeClr val="bg1"/>
                    </a:solidFill>
                    <a:ea typeface="长城行楷体" panose="02010609000101010101" pitchFamily="49" charset="-122"/>
                  </a:rPr>
                  <a:t> </a:t>
                </a:r>
                <a:r>
                  <a:rPr lang="zh-CN" altLang="en-US" sz="2200" dirty="0">
                    <a:solidFill>
                      <a:schemeClr val="bg1"/>
                    </a:solidFill>
                    <a:ea typeface="长城行楷体" panose="02010609000101010101" pitchFamily="49" charset="-122"/>
                  </a:rPr>
                  <a:t>  （</a:t>
                </a:r>
                <a:r>
                  <a:rPr lang="en-US" altLang="zh-CN" sz="2200" dirty="0">
                    <a:solidFill>
                      <a:schemeClr val="bg1"/>
                    </a:solidFill>
                    <a:ea typeface="长城行楷体" panose="02010609000101010101" pitchFamily="49" charset="-122"/>
                  </a:rPr>
                  <a:t>2</a:t>
                </a:r>
                <a:r>
                  <a:rPr lang="zh-CN" altLang="en-US" sz="2200" dirty="0">
                    <a:solidFill>
                      <a:schemeClr val="bg1"/>
                    </a:solidFill>
                    <a:ea typeface="长城行楷体" panose="02010609000101010101" pitchFamily="49"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5" y="1324584"/>
                <a:ext cx="9762995" cy="5188950"/>
              </a:xfrm>
              <a:blipFill>
                <a:blip r:embed="rId2"/>
                <a:stretch>
                  <a:fillRect l="-749"/>
                </a:stretch>
              </a:blipFill>
            </p:spPr>
            <p:txBody>
              <a:bodyPr/>
              <a:lstStyle/>
              <a:p>
                <a:r>
                  <a:rPr lang="zh-CN" altLang="en-US">
                    <a:noFill/>
                  </a:rPr>
                  <a:t> </a:t>
                </a:r>
              </a:p>
            </p:txBody>
          </p:sp>
        </mc:Fallback>
      </mc:AlternateContent>
      <p:sp>
        <p:nvSpPr>
          <p:cNvPr id="5" name="对话气泡: 圆角矩形 4"/>
          <p:cNvSpPr/>
          <p:nvPr/>
        </p:nvSpPr>
        <p:spPr>
          <a:xfrm>
            <a:off x="6892119" y="58801"/>
            <a:ext cx="1419367" cy="6126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ea typeface="长城行楷体" panose="02010609000101010101" pitchFamily="49" charset="-122"/>
              </a:rPr>
              <a:t>为什么使用离散特征</a:t>
            </a:r>
          </a:p>
        </p:txBody>
      </p:sp>
      <p:sp>
        <p:nvSpPr>
          <p:cNvPr id="6" name="矩形: 圆角 5"/>
          <p:cNvSpPr/>
          <p:nvPr/>
        </p:nvSpPr>
        <p:spPr>
          <a:xfrm>
            <a:off x="8720920" y="156554"/>
            <a:ext cx="2961564" cy="1742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zh-CN" altLang="en-US" dirty="0">
                <a:solidFill>
                  <a:srgbClr val="FF0000"/>
                </a:solidFill>
                <a:ea typeface="长城行楷体" panose="02010609000101010101" pitchFamily="49" charset="-122"/>
              </a:rPr>
              <a:t>大概的理解：</a:t>
            </a:r>
          </a:p>
          <a:p>
            <a:pPr latinLnBrk="1"/>
            <a:r>
              <a:rPr lang="en-US" altLang="zh-CN" dirty="0">
                <a:solidFill>
                  <a:srgbClr val="FF0000"/>
                </a:solidFill>
                <a:ea typeface="长城行楷体" panose="02010609000101010101" pitchFamily="49" charset="-122"/>
              </a:rPr>
              <a:t>1</a:t>
            </a:r>
            <a:r>
              <a:rPr lang="zh-CN" altLang="en-US" dirty="0">
                <a:solidFill>
                  <a:srgbClr val="FF0000"/>
                </a:solidFill>
                <a:ea typeface="长城行楷体" panose="02010609000101010101" pitchFamily="49" charset="-122"/>
              </a:rPr>
              <a:t>）计算简单</a:t>
            </a:r>
          </a:p>
          <a:p>
            <a:pPr latinLnBrk="1"/>
            <a:r>
              <a:rPr lang="en-US" altLang="zh-CN" dirty="0">
                <a:solidFill>
                  <a:srgbClr val="FF0000"/>
                </a:solidFill>
                <a:ea typeface="长城行楷体" panose="02010609000101010101" pitchFamily="49" charset="-122"/>
              </a:rPr>
              <a:t>2</a:t>
            </a:r>
            <a:r>
              <a:rPr lang="zh-CN" altLang="en-US" dirty="0">
                <a:solidFill>
                  <a:srgbClr val="FF0000"/>
                </a:solidFill>
                <a:ea typeface="长城行楷体" panose="02010609000101010101" pitchFamily="49" charset="-122"/>
              </a:rPr>
              <a:t>）简化模型</a:t>
            </a:r>
          </a:p>
          <a:p>
            <a:pPr latinLnBrk="1"/>
            <a:r>
              <a:rPr lang="en-US" altLang="zh-CN" dirty="0">
                <a:solidFill>
                  <a:srgbClr val="FF0000"/>
                </a:solidFill>
                <a:ea typeface="长城行楷体" panose="02010609000101010101" pitchFamily="49" charset="-122"/>
              </a:rPr>
              <a:t>3</a:t>
            </a:r>
            <a:r>
              <a:rPr lang="zh-CN" altLang="en-US" dirty="0">
                <a:solidFill>
                  <a:srgbClr val="FF0000"/>
                </a:solidFill>
                <a:ea typeface="长城行楷体" panose="02010609000101010101" pitchFamily="49" charset="-122"/>
              </a:rPr>
              <a:t>）增强模型的泛化能力，不易受噪声的影响</a:t>
            </a:r>
          </a:p>
          <a:p>
            <a:pPr algn="ctr"/>
            <a:endParaRPr lang="zh-CN" altLang="en-US" dirty="0">
              <a:solidFill>
                <a:srgbClr val="FF0000"/>
              </a:solidFill>
              <a:ea typeface="长城行楷体" panose="02010609000101010101" pitchFamily="49" charset="-122"/>
            </a:endParaRPr>
          </a:p>
        </p:txBody>
      </p:sp>
    </p:spTree>
    <p:extLst>
      <p:ext uri="{BB962C8B-B14F-4D97-AF65-F5344CB8AC3E}">
        <p14:creationId xmlns:p14="http://schemas.microsoft.com/office/powerpoint/2010/main" val="133454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6069616" y="592193"/>
            <a:ext cx="4063939" cy="5828545"/>
          </a:xfrm>
          <a:prstGeom prst="rect">
            <a:avLst/>
          </a:prstGeom>
        </p:spPr>
      </p:pic>
      <p:grpSp>
        <p:nvGrpSpPr>
          <p:cNvPr id="6" name="组合 5"/>
          <p:cNvGrpSpPr/>
          <p:nvPr/>
        </p:nvGrpSpPr>
        <p:grpSpPr>
          <a:xfrm>
            <a:off x="1067462" y="1516922"/>
            <a:ext cx="3541753" cy="3541753"/>
            <a:chOff x="4399385" y="1303978"/>
            <a:chExt cx="3541753" cy="3541753"/>
          </a:xfrm>
        </p:grpSpPr>
        <p:sp>
          <p:nvSpPr>
            <p:cNvPr id="7" name="椭圆 6"/>
            <p:cNvSpPr/>
            <p:nvPr/>
          </p:nvSpPr>
          <p:spPr>
            <a:xfrm>
              <a:off x="4399385" y="1303978"/>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文本框 7"/>
            <p:cNvSpPr txBox="1"/>
            <p:nvPr/>
          </p:nvSpPr>
          <p:spPr>
            <a:xfrm>
              <a:off x="5045827" y="1928803"/>
              <a:ext cx="2094808" cy="1569660"/>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endParaRPr>
            </a:p>
          </p:txBody>
        </p:sp>
        <p:sp>
          <p:nvSpPr>
            <p:cNvPr id="9" name="文本框 8"/>
            <p:cNvSpPr txBox="1"/>
            <p:nvPr/>
          </p:nvSpPr>
          <p:spPr>
            <a:xfrm>
              <a:off x="5045827" y="2724136"/>
              <a:ext cx="2248871" cy="1138773"/>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400" b="1" kern="0" spc="600" dirty="0">
                  <a:solidFill>
                    <a:srgbClr val="031A6D"/>
                  </a:solidFill>
                  <a:latin typeface="冬青黑体简体中文 W3" panose="020B0300000000000000" pitchFamily="34" charset="-122"/>
                  <a:ea typeface="长城行楷体" panose="02010609000101010101" pitchFamily="49" charset="-122"/>
                </a:rPr>
                <a:t>基于窗口方法</a:t>
              </a:r>
              <a:endParaRPr lang="en-US" altLang="zh-CN" sz="3400" b="1" kern="0" spc="600" dirty="0">
                <a:solidFill>
                  <a:srgbClr val="031A6D"/>
                </a:solidFill>
                <a:latin typeface="冬青黑体简体中文 W3" panose="020B0300000000000000" pitchFamily="34" charset="-122"/>
                <a:ea typeface="长城行楷体" panose="02010609000101010101" pitchFamily="49" charset="-122"/>
              </a:endParaRPr>
            </a:p>
          </p:txBody>
        </p:sp>
      </p:grpSp>
    </p:spTree>
    <p:extLst>
      <p:ext uri="{BB962C8B-B14F-4D97-AF65-F5344CB8AC3E}">
        <p14:creationId xmlns:p14="http://schemas.microsoft.com/office/powerpoint/2010/main" val="167519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5" y="365125"/>
            <a:ext cx="9762994" cy="1325563"/>
          </a:xfrm>
        </p:spPr>
        <p:txBody>
          <a:bodyPr/>
          <a:lstStyle/>
          <a:p>
            <a:r>
              <a:rPr lang="zh-CN" altLang="en-US" dirty="0">
                <a:solidFill>
                  <a:schemeClr val="bg1"/>
                </a:solidFill>
                <a:ea typeface="长城行楷体" panose="02010609000101010101" pitchFamily="49" charset="-122"/>
              </a:rPr>
              <a:t>基于窗口方法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590805" y="1324584"/>
                <a:ext cx="9762995" cy="5188950"/>
              </a:xfrm>
            </p:spPr>
            <p:txBody>
              <a:bodyPr>
                <a:noAutofit/>
              </a:bodyPr>
              <a:lstStyle/>
              <a:p>
                <a:pPr>
                  <a:lnSpc>
                    <a:spcPct val="120000"/>
                  </a:lnSpc>
                </a:pPr>
                <a:r>
                  <a:rPr lang="en-US" altLang="zh-CN" sz="2400" dirty="0">
                    <a:solidFill>
                      <a:schemeClr val="bg1"/>
                    </a:solidFill>
                    <a:ea typeface="长城行楷体" panose="02010609000101010101" pitchFamily="49" charset="-122"/>
                  </a:rPr>
                  <a:t>window approach </a:t>
                </a:r>
                <a:r>
                  <a:rPr lang="zh-CN" altLang="en-US" sz="2400" dirty="0">
                    <a:solidFill>
                      <a:schemeClr val="bg1"/>
                    </a:solidFill>
                    <a:ea typeface="长城行楷体" panose="02010609000101010101" pitchFamily="49" charset="-122"/>
                  </a:rPr>
                  <a:t>是根据某一个单词以及其附近固定长度范围内的单词对应的词向量来为该单词赋予标签。</a:t>
                </a:r>
                <a:endParaRPr lang="en-US" altLang="zh-CN" sz="2400" dirty="0">
                  <a:solidFill>
                    <a:schemeClr val="bg1"/>
                  </a:solidFill>
                  <a:ea typeface="长城行楷体" panose="02010609000101010101" pitchFamily="49" charset="-122"/>
                </a:endParaRPr>
              </a:p>
              <a:p>
                <a:pPr>
                  <a:lnSpc>
                    <a:spcPct val="120000"/>
                  </a:lnSpc>
                </a:pPr>
                <a14:m>
                  <m:oMath xmlns:m="http://schemas.openxmlformats.org/officeDocument/2006/math">
                    <m:sSub>
                      <m:sSubPr>
                        <m:ctrlPr>
                          <a:rPr lang="en-US" altLang="zh-CN" sz="240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𝑘</m:t>
                        </m:r>
                      </m:e>
                      <m:sub>
                        <m:r>
                          <a:rPr lang="en-US" altLang="zh-CN" sz="2400" b="0" i="1" smtClean="0">
                            <a:solidFill>
                              <a:schemeClr val="bg1"/>
                            </a:solidFill>
                            <a:latin typeface="Cambria Math" panose="02040503050406030204" pitchFamily="18" charset="0"/>
                            <a:ea typeface="长城行楷体" panose="02010609000101010101" pitchFamily="49" charset="-122"/>
                          </a:rPr>
                          <m:t>𝑠𝑧</m:t>
                        </m:r>
                      </m:sub>
                    </m:sSub>
                  </m:oMath>
                </a14:m>
                <a:r>
                  <a:rPr lang="en-US" altLang="zh-CN" sz="24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固定的窗口的大小</a:t>
                </a:r>
                <a:r>
                  <a:rPr lang="en-US" altLang="zh-CN" sz="2400" dirty="0">
                    <a:solidFill>
                      <a:schemeClr val="bg1"/>
                    </a:solidFill>
                    <a:ea typeface="长城行楷体" panose="02010609000101010101" pitchFamily="49" charset="-122"/>
                  </a:rPr>
                  <a:t>;</a:t>
                </a:r>
                <a14:m>
                  <m:oMath xmlns:m="http://schemas.openxmlformats.org/officeDocument/2006/math">
                    <m:sSub>
                      <m:sSubPr>
                        <m:ctrlPr>
                          <a:rPr lang="en-US" altLang="zh-CN" sz="2400" i="1" smtClean="0">
                            <a:solidFill>
                              <a:schemeClr val="bg1"/>
                            </a:solidFill>
                            <a:latin typeface="Cambria Math" panose="02040503050406030204" pitchFamily="18" charset="0"/>
                            <a:ea typeface="长城行楷体" panose="02010609000101010101" pitchFamily="49" charset="-122"/>
                          </a:rPr>
                        </m:ctrlPr>
                      </m:sSubPr>
                      <m:e>
                        <m:r>
                          <m:rPr>
                            <m:sty m:val="p"/>
                          </m:rPr>
                          <a:rPr lang="en-US" altLang="zh-CN" sz="2400" i="1">
                            <a:solidFill>
                              <a:schemeClr val="bg1"/>
                            </a:solidFill>
                            <a:latin typeface="Cambria Math" panose="02040503050406030204" pitchFamily="18" charset="0"/>
                            <a:ea typeface="长城行楷体" panose="02010609000101010101" pitchFamily="49" charset="-122"/>
                          </a:rPr>
                          <m:t>d</m:t>
                        </m:r>
                      </m:e>
                      <m:sub>
                        <m:r>
                          <a:rPr lang="en-US" altLang="zh-CN" sz="2400" b="0" i="1" smtClean="0">
                            <a:solidFill>
                              <a:schemeClr val="bg1"/>
                            </a:solidFill>
                            <a:latin typeface="Cambria Math" panose="02040503050406030204" pitchFamily="18" charset="0"/>
                            <a:ea typeface="长城行楷体" panose="02010609000101010101" pitchFamily="49" charset="-122"/>
                          </a:rPr>
                          <m:t>𝑤𝑟𝑑</m:t>
                        </m:r>
                      </m:sub>
                    </m:sSub>
                    <m:r>
                      <a:rPr lang="en-US" altLang="zh-CN" sz="2400" i="1" smtClean="0">
                        <a:solidFill>
                          <a:schemeClr val="bg1"/>
                        </a:solidFill>
                        <a:latin typeface="Cambria Math" panose="02040503050406030204" pitchFamily="18" charset="0"/>
                        <a:ea typeface="Cambria Math" panose="02040503050406030204" pitchFamily="18" charset="0"/>
                      </a:rPr>
                      <m:t>×</m:t>
                    </m:r>
                    <m:sSub>
                      <m:sSubPr>
                        <m:ctrlPr>
                          <a:rPr lang="en-US" altLang="zh-CN" sz="2400" i="1" smtClean="0">
                            <a:solidFill>
                              <a:schemeClr val="bg1"/>
                            </a:solidFill>
                            <a:latin typeface="Cambria Math" panose="02040503050406030204" pitchFamily="18" charset="0"/>
                            <a:ea typeface="Cambria Math" panose="02040503050406030204" pitchFamily="18" charset="0"/>
                          </a:rPr>
                        </m:ctrlPr>
                      </m:sSubPr>
                      <m:e>
                        <m:r>
                          <a:rPr lang="en-US" altLang="zh-CN" sz="2400" b="0" i="1" smtClean="0">
                            <a:solidFill>
                              <a:schemeClr val="bg1"/>
                            </a:solidFill>
                            <a:latin typeface="Cambria Math" panose="02040503050406030204" pitchFamily="18" charset="0"/>
                            <a:ea typeface="Cambria Math" panose="02040503050406030204" pitchFamily="18" charset="0"/>
                          </a:rPr>
                          <m:t>𝑘</m:t>
                        </m:r>
                      </m:e>
                      <m:sub>
                        <m:r>
                          <a:rPr lang="en-US" altLang="zh-CN" sz="2400" b="0" i="1" smtClean="0">
                            <a:solidFill>
                              <a:schemeClr val="bg1"/>
                            </a:solidFill>
                            <a:latin typeface="Cambria Math" panose="02040503050406030204" pitchFamily="18" charset="0"/>
                            <a:ea typeface="Cambria Math" panose="02040503050406030204" pitchFamily="18" charset="0"/>
                          </a:rPr>
                          <m:t>𝑠𝑧</m:t>
                        </m:r>
                      </m:sub>
                    </m:sSub>
                  </m:oMath>
                </a14:m>
                <a:r>
                  <a:rPr lang="en-US" altLang="zh-CN" sz="2400" dirty="0">
                    <a:solidFill>
                      <a:schemeClr val="bg1"/>
                    </a:solidFill>
                    <a:ea typeface="长城行楷体" panose="02010609000101010101" pitchFamily="49" charset="-122"/>
                  </a:rPr>
                  <a:t> : </a:t>
                </a:r>
                <a:r>
                  <a:rPr lang="zh-CN" altLang="en-US" sz="2400" dirty="0">
                    <a:solidFill>
                      <a:schemeClr val="bg1"/>
                    </a:solidFill>
                    <a:ea typeface="长城行楷体" panose="02010609000101010101" pitchFamily="49" charset="-122"/>
                  </a:rPr>
                  <a:t>词特征向量大小</a:t>
                </a:r>
                <a:r>
                  <a:rPr lang="en-US" altLang="zh-CN" sz="2400" dirty="0">
                    <a:solidFill>
                      <a:schemeClr val="bg1"/>
                    </a:solidFill>
                    <a:ea typeface="长城行楷体" panose="02010609000101010101" pitchFamily="49" charset="-122"/>
                  </a:rPr>
                  <a:t>,</a:t>
                </a:r>
                <a:r>
                  <a:rPr lang="zh-CN" altLang="en-US" sz="2400" dirty="0">
                    <a:solidFill>
                      <a:schemeClr val="bg1"/>
                    </a:solidFill>
                    <a:ea typeface="长城行楷体" panose="02010609000101010101" pitchFamily="49" charset="-122"/>
                  </a:rPr>
                  <a:t>表示</a:t>
                </a: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r>
                          <m:rPr>
                            <m:sty m:val="p"/>
                          </m:rPr>
                          <a:rPr lang="en-US" altLang="zh-CN" sz="2400" i="1">
                            <a:solidFill>
                              <a:schemeClr val="bg1"/>
                            </a:solidFill>
                            <a:latin typeface="Cambria Math" panose="02040503050406030204" pitchFamily="18" charset="0"/>
                            <a:ea typeface="长城行楷体" panose="02010609000101010101" pitchFamily="49" charset="-122"/>
                          </a:rPr>
                          <m:t>f</m:t>
                        </m:r>
                      </m:e>
                      <m:sub>
                        <m:r>
                          <a:rPr lang="zh-CN" altLang="en-US" sz="2400" i="1">
                            <a:solidFill>
                              <a:schemeClr val="bg1"/>
                            </a:solidFill>
                            <a:latin typeface="Cambria Math" panose="02040503050406030204" pitchFamily="18" charset="0"/>
                            <a:ea typeface="长城行楷体" panose="02010609000101010101" pitchFamily="49" charset="-122"/>
                          </a:rPr>
                          <m:t>𝜃</m:t>
                        </m:r>
                      </m:sub>
                      <m:sup>
                        <m:r>
                          <a:rPr lang="en-US" altLang="zh-CN" sz="2400" i="1">
                            <a:solidFill>
                              <a:schemeClr val="bg1"/>
                            </a:solidFill>
                            <a:latin typeface="Cambria Math" panose="02040503050406030204" pitchFamily="18" charset="0"/>
                            <a:ea typeface="长城行楷体" panose="02010609000101010101" pitchFamily="49" charset="-122"/>
                          </a:rPr>
                          <m:t>1</m:t>
                        </m:r>
                      </m:sup>
                    </m:sSubSup>
                  </m:oMath>
                </a14:m>
                <a:r>
                  <a:rPr lang="zh-CN" altLang="en-US" sz="2400" dirty="0">
                    <a:solidFill>
                      <a:schemeClr val="bg1"/>
                    </a:solidFill>
                    <a:ea typeface="长城行楷体" panose="02010609000101010101" pitchFamily="49" charset="-122"/>
                  </a:rPr>
                  <a:t>向量的大小。</a:t>
                </a:r>
                <a:endParaRPr lang="en-US" altLang="zh-CN" sz="2400" dirty="0">
                  <a:solidFill>
                    <a:schemeClr val="bg1"/>
                  </a:solidFill>
                  <a:ea typeface="长城行楷体" panose="02010609000101010101" pitchFamily="49" charset="-122"/>
                </a:endParaRPr>
              </a:p>
              <a:p>
                <a:pPr>
                  <a:lnSpc>
                    <a:spcPct val="120000"/>
                  </a:lnSpc>
                </a:pPr>
                <a:r>
                  <a:rPr lang="zh-CN" altLang="en-US" sz="3200" dirty="0">
                    <a:solidFill>
                      <a:schemeClr val="bg1"/>
                    </a:solidFill>
                    <a:ea typeface="长城行楷体" panose="02010609000101010101" pitchFamily="49" charset="-122"/>
                  </a:rPr>
                  <a:t>输入层</a:t>
                </a:r>
                <a:r>
                  <a:rPr lang="zh-CN" altLang="en-US" sz="2400" dirty="0">
                    <a:solidFill>
                      <a:schemeClr val="bg1"/>
                    </a:solidFill>
                    <a:ea typeface="长城行楷体" panose="02010609000101010101" pitchFamily="49" charset="-122"/>
                  </a:rPr>
                  <a:t>：通过神经网络的第一层（输入层）得到基于窗口特征向量</a:t>
                </a:r>
                <a:r>
                  <a:rPr lang="en-US" altLang="zh-CN" sz="2400" dirty="0">
                    <a:solidFill>
                      <a:schemeClr val="bg1"/>
                    </a:solidFill>
                    <a:ea typeface="长城行楷体" panose="02010609000101010101" pitchFamily="49" charset="-122"/>
                  </a:rPr>
                  <a:t>,</a:t>
                </a:r>
                <a:r>
                  <a:rPr lang="zh-CN" altLang="en-US" sz="2400" dirty="0">
                    <a:solidFill>
                      <a:srgbClr val="FF0000"/>
                    </a:solidFill>
                    <a:ea typeface="长城行楷体" panose="02010609000101010101" pitchFamily="49" charset="-122"/>
                  </a:rPr>
                  <a:t>可以称之为矩阵向量化</a:t>
                </a:r>
                <a:r>
                  <a:rPr lang="zh-CN" altLang="en-US" sz="2400" dirty="0">
                    <a:solidFill>
                      <a:schemeClr val="bg1"/>
                    </a:solidFill>
                    <a:ea typeface="长城行楷体" panose="02010609000101010101" pitchFamily="49" charset="-122"/>
                  </a:rPr>
                  <a:t>：</a:t>
                </a:r>
                <a:endParaRPr lang="en-US" altLang="zh-CN" sz="2400" i="1" dirty="0">
                  <a:solidFill>
                    <a:schemeClr val="bg1"/>
                  </a:solidFill>
                  <a:latin typeface="Cambria Math" panose="02040503050406030204" pitchFamily="18" charset="0"/>
                  <a:ea typeface="长城行楷体" panose="02010609000101010101" pitchFamily="49" charset="-122"/>
                </a:endParaRPr>
              </a:p>
              <a:p>
                <a:pPr marL="0" indent="0">
                  <a:lnSpc>
                    <a:spcPct val="120000"/>
                  </a:lnSpc>
                  <a:buNone/>
                </a:pPr>
                <a14:m>
                  <m:oMath xmlns:m="http://schemas.openxmlformats.org/officeDocument/2006/math">
                    <m:r>
                      <a:rPr lang="en-US" altLang="zh-CN" sz="2400" b="0" i="1" smtClean="0">
                        <a:solidFill>
                          <a:schemeClr val="bg1"/>
                        </a:solidFill>
                        <a:latin typeface="Cambria Math" panose="02040503050406030204" pitchFamily="18" charset="0"/>
                        <a:ea typeface="长城行楷体" panose="02010609000101010101" pitchFamily="49" charset="-122"/>
                      </a:rPr>
                      <m:t>         </m:t>
                    </m:r>
                    <m:sSubSup>
                      <m:sSubSupPr>
                        <m:ctrlPr>
                          <a:rPr lang="en-US" altLang="zh-CN" sz="2400" i="1" smtClean="0">
                            <a:solidFill>
                              <a:schemeClr val="bg1"/>
                            </a:solidFill>
                            <a:latin typeface="Cambria Math" panose="02040503050406030204" pitchFamily="18" charset="0"/>
                            <a:ea typeface="长城行楷体" panose="02010609000101010101" pitchFamily="49" charset="-122"/>
                          </a:rPr>
                        </m:ctrlPr>
                      </m:sSubSupPr>
                      <m:e>
                        <m:r>
                          <m:rPr>
                            <m:sty m:val="p"/>
                          </m:rPr>
                          <a:rPr lang="en-US" altLang="zh-CN" sz="2400" i="1">
                            <a:solidFill>
                              <a:schemeClr val="bg1"/>
                            </a:solidFill>
                            <a:latin typeface="Cambria Math" panose="02040503050406030204" pitchFamily="18" charset="0"/>
                            <a:ea typeface="长城行楷体" panose="02010609000101010101" pitchFamily="49" charset="-122"/>
                          </a:rPr>
                          <m:t>f</m:t>
                        </m:r>
                      </m:e>
                      <m:sub>
                        <m:r>
                          <a:rPr lang="zh-CN" altLang="en-US" sz="2400" i="1" smtClean="0">
                            <a:solidFill>
                              <a:schemeClr val="bg1"/>
                            </a:solidFill>
                            <a:latin typeface="Cambria Math" panose="02040503050406030204" pitchFamily="18" charset="0"/>
                            <a:ea typeface="长城行楷体" panose="02010609000101010101" pitchFamily="49" charset="-122"/>
                          </a:rPr>
                          <m:t>𝜃</m:t>
                        </m:r>
                      </m:sub>
                      <m:sup>
                        <m:r>
                          <a:rPr lang="en-US" altLang="zh-CN" sz="2400" i="1">
                            <a:solidFill>
                              <a:schemeClr val="bg1"/>
                            </a:solidFill>
                            <a:latin typeface="Cambria Math" panose="02040503050406030204" pitchFamily="18" charset="0"/>
                            <a:ea typeface="长城行楷体" panose="02010609000101010101" pitchFamily="49" charset="-122"/>
                          </a:rPr>
                          <m:t>1</m:t>
                        </m:r>
                      </m:sup>
                    </m:sSubSup>
                    <m:r>
                      <a:rPr lang="en-US" altLang="zh-CN" sz="2400" b="0" i="1" smtClean="0">
                        <a:solidFill>
                          <a:schemeClr val="bg1"/>
                        </a:solidFill>
                        <a:latin typeface="Cambria Math" panose="02040503050406030204" pitchFamily="18" charset="0"/>
                        <a:ea typeface="长城行楷体" panose="02010609000101010101" pitchFamily="49" charset="-122"/>
                      </a:rPr>
                      <m:t>=</m:t>
                    </m:r>
                    <m:sSubSup>
                      <m:sSubSupPr>
                        <m:ctrlPr>
                          <a:rPr lang="en-US" altLang="zh-CN" sz="2400" b="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Cambria Math" panose="02040503050406030204" pitchFamily="18" charset="0"/>
                          </a:rPr>
                          <m:t>&lt;</m:t>
                        </m:r>
                        <m:sSub>
                          <m:sSubPr>
                            <m:ctrlPr>
                              <a:rPr lang="en-US" altLang="zh-CN" sz="2400" b="0" i="1" smtClean="0">
                                <a:solidFill>
                                  <a:schemeClr val="bg1"/>
                                </a:solidFill>
                                <a:latin typeface="Cambria Math" panose="02040503050406030204" pitchFamily="18" charset="0"/>
                                <a:ea typeface="Cambria Math" panose="02040503050406030204" pitchFamily="18" charset="0"/>
                              </a:rPr>
                            </m:ctrlPr>
                          </m:sSubPr>
                          <m:e>
                            <m:r>
                              <a:rPr lang="en-US" altLang="zh-CN" sz="2400" b="0" i="1" smtClean="0">
                                <a:solidFill>
                                  <a:schemeClr val="bg1"/>
                                </a:solidFill>
                                <a:latin typeface="Cambria Math" panose="02040503050406030204" pitchFamily="18" charset="0"/>
                                <a:ea typeface="Cambria Math" panose="02040503050406030204" pitchFamily="18" charset="0"/>
                              </a:rPr>
                              <m:t>𝐿𝑇</m:t>
                            </m:r>
                          </m:e>
                          <m:sub>
                            <m:r>
                              <a:rPr lang="en-US" altLang="zh-CN" sz="2400" b="0" i="1" smtClean="0">
                                <a:solidFill>
                                  <a:schemeClr val="bg1"/>
                                </a:solidFill>
                                <a:latin typeface="Cambria Math" panose="02040503050406030204" pitchFamily="18" charset="0"/>
                                <a:ea typeface="Cambria Math" panose="02040503050406030204" pitchFamily="18" charset="0"/>
                              </a:rPr>
                              <m:t>𝑊</m:t>
                            </m:r>
                          </m:sub>
                        </m:sSub>
                        <m:r>
                          <a:rPr lang="en-US" altLang="zh-CN" sz="24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2400" b="0" i="1" smtClean="0">
                                <a:solidFill>
                                  <a:schemeClr val="bg1"/>
                                </a:solidFill>
                                <a:latin typeface="Cambria Math" panose="02040503050406030204" pitchFamily="18" charset="0"/>
                                <a:ea typeface="Cambria Math" panose="02040503050406030204" pitchFamily="18" charset="0"/>
                              </a:rPr>
                            </m:ctrlPr>
                          </m:sSubSupPr>
                          <m:e>
                            <m:d>
                              <m:dPr>
                                <m:begChr m:val="["/>
                                <m:endChr m:val="]"/>
                                <m:ctrlPr>
                                  <a:rPr lang="en-US" altLang="zh-CN" sz="2400" b="0" i="1" smtClean="0">
                                    <a:solidFill>
                                      <a:schemeClr val="bg1"/>
                                    </a:solidFill>
                                    <a:latin typeface="Cambria Math" panose="02040503050406030204" pitchFamily="18" charset="0"/>
                                    <a:ea typeface="Cambria Math" panose="02040503050406030204" pitchFamily="18" charset="0"/>
                                  </a:rPr>
                                </m:ctrlPr>
                              </m:dPr>
                              <m:e>
                                <m:r>
                                  <a:rPr lang="en-US" altLang="zh-CN" sz="2400" b="0" i="1" smtClean="0">
                                    <a:solidFill>
                                      <a:schemeClr val="bg1"/>
                                    </a:solidFill>
                                    <a:latin typeface="Cambria Math" panose="02040503050406030204" pitchFamily="18" charset="0"/>
                                    <a:ea typeface="Cambria Math" panose="02040503050406030204" pitchFamily="18" charset="0"/>
                                  </a:rPr>
                                  <m:t>𝑤</m:t>
                                </m:r>
                              </m:e>
                            </m:d>
                          </m:e>
                          <m:sub>
                            <m:r>
                              <a:rPr lang="en-US" altLang="zh-CN" sz="2400" b="0" i="1" smtClean="0">
                                <a:solidFill>
                                  <a:schemeClr val="bg1"/>
                                </a:solidFill>
                                <a:latin typeface="Cambria Math" panose="02040503050406030204" pitchFamily="18" charset="0"/>
                                <a:ea typeface="Cambria Math" panose="02040503050406030204" pitchFamily="18" charset="0"/>
                              </a:rPr>
                              <m:t>1</m:t>
                            </m:r>
                          </m:sub>
                          <m:sup>
                            <m:r>
                              <a:rPr lang="en-US" altLang="zh-CN" sz="2400" b="0" i="1" smtClean="0">
                                <a:solidFill>
                                  <a:schemeClr val="bg1"/>
                                </a:solidFill>
                                <a:latin typeface="Cambria Math" panose="02040503050406030204" pitchFamily="18" charset="0"/>
                                <a:ea typeface="Cambria Math" panose="02040503050406030204" pitchFamily="18" charset="0"/>
                              </a:rPr>
                              <m:t>𝑇</m:t>
                            </m:r>
                          </m:sup>
                        </m:sSubSup>
                        <m:r>
                          <a:rPr lang="en-US" altLang="zh-CN" sz="2400" b="0" i="1" smtClean="0">
                            <a:solidFill>
                              <a:schemeClr val="bg1"/>
                            </a:solidFill>
                            <a:latin typeface="Cambria Math" panose="02040503050406030204" pitchFamily="18" charset="0"/>
                            <a:ea typeface="Cambria Math" panose="02040503050406030204" pitchFamily="18" charset="0"/>
                          </a:rPr>
                          <m:t>)&gt;</m:t>
                        </m:r>
                      </m:e>
                      <m:sub>
                        <m:r>
                          <a:rPr lang="en-US" altLang="zh-CN" sz="2400" b="0" i="1" smtClean="0">
                            <a:solidFill>
                              <a:schemeClr val="bg1"/>
                            </a:solidFill>
                            <a:latin typeface="Cambria Math" panose="02040503050406030204" pitchFamily="18" charset="0"/>
                            <a:ea typeface="长城行楷体" panose="02010609000101010101" pitchFamily="49" charset="-122"/>
                          </a:rPr>
                          <m:t>𝑡</m:t>
                        </m:r>
                      </m:sub>
                      <m:sup>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𝑑</m:t>
                            </m:r>
                          </m:e>
                          <m:sub>
                            <m:r>
                              <a:rPr lang="en-US" altLang="zh-CN" sz="2400" b="0" i="1" smtClean="0">
                                <a:solidFill>
                                  <a:schemeClr val="bg1"/>
                                </a:solidFill>
                                <a:latin typeface="Cambria Math" panose="02040503050406030204" pitchFamily="18" charset="0"/>
                                <a:ea typeface="长城行楷体" panose="02010609000101010101" pitchFamily="49" charset="-122"/>
                              </a:rPr>
                              <m:t>𝑤𝑖𝑛</m:t>
                            </m:r>
                          </m:sub>
                        </m:sSub>
                      </m:sup>
                    </m:sSubSup>
                    <m:r>
                      <a:rPr lang="en-US" altLang="zh-CN" sz="2400" b="0" i="1" smtClean="0">
                        <a:solidFill>
                          <a:schemeClr val="bg1"/>
                        </a:solidFill>
                        <a:latin typeface="Cambria Math" panose="02040503050406030204" pitchFamily="18" charset="0"/>
                        <a:ea typeface="长城行楷体" panose="02010609000101010101" pitchFamily="49" charset="-122"/>
                      </a:rPr>
                      <m:t>=</m:t>
                    </m:r>
                    <m:d>
                      <m:dPr>
                        <m:ctrlPr>
                          <a:rPr lang="en-US" altLang="zh-CN" sz="2400" b="0" i="1" smtClean="0">
                            <a:solidFill>
                              <a:schemeClr val="bg1"/>
                            </a:solidFill>
                            <a:latin typeface="Cambria Math" panose="02040503050406030204" pitchFamily="18" charset="0"/>
                            <a:ea typeface="长城行楷体" panose="02010609000101010101" pitchFamily="49" charset="-122"/>
                          </a:rPr>
                        </m:ctrlPr>
                      </m:dPr>
                      <m:e>
                        <m:m>
                          <m:mPr>
                            <m:mcs>
                              <m:mc>
                                <m:mcPr>
                                  <m:count m:val="1"/>
                                  <m:mcJc m:val="center"/>
                                </m:mcPr>
                              </m:mc>
                            </m:mcs>
                            <m:ctrlPr>
                              <a:rPr lang="en-US" altLang="zh-CN" sz="2400" b="0" i="1" smtClean="0">
                                <a:solidFill>
                                  <a:schemeClr val="bg1"/>
                                </a:solidFill>
                                <a:latin typeface="Cambria Math" panose="02040503050406030204" pitchFamily="18" charset="0"/>
                                <a:ea typeface="长城行楷体" panose="02010609000101010101" pitchFamily="49" charset="-122"/>
                              </a:rPr>
                            </m:ctrlPr>
                          </m:mPr>
                          <m:mr>
                            <m:e>
                              <m:sSubSup>
                                <m:sSubSupPr>
                                  <m:ctrlPr>
                                    <a:rPr lang="en-US" altLang="zh-CN" sz="2400" b="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Cambria Math" panose="02040503050406030204" pitchFamily="18" charset="0"/>
                                    </a:rPr>
                                    <m:t>&lt;</m:t>
                                  </m:r>
                                  <m:r>
                                    <a:rPr lang="en-US" altLang="zh-CN" sz="2400" b="0" i="1" smtClean="0">
                                      <a:solidFill>
                                        <a:schemeClr val="bg1"/>
                                      </a:solidFill>
                                      <a:latin typeface="Cambria Math" panose="02040503050406030204" pitchFamily="18" charset="0"/>
                                      <a:ea typeface="Cambria Math" panose="02040503050406030204" pitchFamily="18" charset="0"/>
                                    </a:rPr>
                                    <m:t>𝑊</m:t>
                                  </m:r>
                                  <m:r>
                                    <a:rPr lang="en-US" altLang="zh-CN" sz="2400" b="0" i="1" smtClean="0">
                                      <a:solidFill>
                                        <a:schemeClr val="bg1"/>
                                      </a:solidFill>
                                      <a:latin typeface="Cambria Math" panose="02040503050406030204" pitchFamily="18" charset="0"/>
                                      <a:ea typeface="Cambria Math" panose="02040503050406030204" pitchFamily="18" charset="0"/>
                                    </a:rPr>
                                    <m:t>&gt;</m:t>
                                  </m:r>
                                </m:e>
                                <m:sub>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b="0" i="1" smtClean="0">
                                              <a:solidFill>
                                                <a:schemeClr val="bg1"/>
                                              </a:solidFill>
                                              <a:latin typeface="Cambria Math" panose="02040503050406030204" pitchFamily="18" charset="0"/>
                                              <a:ea typeface="长城行楷体" panose="02010609000101010101" pitchFamily="49" charset="-122"/>
                                            </a:rPr>
                                          </m:ctrlPr>
                                        </m:dPr>
                                        <m:e>
                                          <m:r>
                                            <a:rPr lang="en-US" altLang="zh-CN" sz="2400" b="0" i="1" smtClean="0">
                                              <a:solidFill>
                                                <a:schemeClr val="bg1"/>
                                              </a:solidFill>
                                              <a:latin typeface="Cambria Math" panose="02040503050406030204" pitchFamily="18" charset="0"/>
                                              <a:ea typeface="长城行楷体" panose="02010609000101010101" pitchFamily="49" charset="-122"/>
                                            </a:rPr>
                                            <m:t>𝑤</m:t>
                                          </m:r>
                                        </m:e>
                                      </m:d>
                                    </m:e>
                                    <m:sub>
                                      <m:r>
                                        <a:rPr lang="en-US" altLang="zh-CN" sz="2400" b="0" i="1" smtClean="0">
                                          <a:solidFill>
                                            <a:schemeClr val="bg1"/>
                                          </a:solidFill>
                                          <a:latin typeface="Cambria Math" panose="02040503050406030204" pitchFamily="18" charset="0"/>
                                          <a:ea typeface="长城行楷体" panose="02010609000101010101" pitchFamily="49" charset="-122"/>
                                        </a:rPr>
                                        <m:t>𝑡</m:t>
                                      </m:r>
                                      <m:r>
                                        <a:rPr lang="en-US" altLang="zh-CN" sz="24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𝑑</m:t>
                                          </m:r>
                                        </m:e>
                                        <m:sub>
                                          <m:r>
                                            <a:rPr lang="en-US" altLang="zh-CN" sz="2400" b="0" i="1" smtClean="0">
                                              <a:solidFill>
                                                <a:schemeClr val="bg1"/>
                                              </a:solidFill>
                                              <a:latin typeface="Cambria Math" panose="02040503050406030204" pitchFamily="18" charset="0"/>
                                              <a:ea typeface="长城行楷体" panose="02010609000101010101" pitchFamily="49" charset="-122"/>
                                            </a:rPr>
                                            <m:t>𝑤𝑖𝑛</m:t>
                                          </m:r>
                                        </m:sub>
                                      </m:sSub>
                                      <m:r>
                                        <a:rPr lang="en-US" altLang="zh-CN" sz="2400" b="0" i="1" smtClean="0">
                                          <a:solidFill>
                                            <a:schemeClr val="bg1"/>
                                          </a:solidFill>
                                          <a:latin typeface="Cambria Math" panose="02040503050406030204" pitchFamily="18" charset="0"/>
                                          <a:ea typeface="长城行楷体" panose="02010609000101010101" pitchFamily="49" charset="-122"/>
                                        </a:rPr>
                                        <m:t>/2</m:t>
                                      </m:r>
                                    </m:sub>
                                  </m:sSub>
                                </m:sub>
                                <m:sup>
                                  <m:r>
                                    <a:rPr lang="en-US" altLang="zh-CN" sz="2400" b="0" i="1" smtClean="0">
                                      <a:solidFill>
                                        <a:schemeClr val="bg1"/>
                                      </a:solidFill>
                                      <a:latin typeface="Cambria Math" panose="02040503050406030204" pitchFamily="18" charset="0"/>
                                      <a:ea typeface="长城行楷体" panose="02010609000101010101" pitchFamily="49" charset="-122"/>
                                    </a:rPr>
                                    <m:t>1</m:t>
                                  </m:r>
                                </m:sup>
                              </m:sSubSup>
                            </m:e>
                          </m:mr>
                          <m:mr>
                            <m:e>
                              <m:r>
                                <a:rPr lang="en-US" altLang="zh-CN" sz="2400" b="0" i="1" smtClean="0">
                                  <a:solidFill>
                                    <a:schemeClr val="bg1"/>
                                  </a:solidFill>
                                  <a:latin typeface="Cambria Math" panose="02040503050406030204" pitchFamily="18" charset="0"/>
                                  <a:ea typeface="Cambria Math" panose="02040503050406030204" pitchFamily="18" charset="0"/>
                                </a:rPr>
                                <m:t>⋮</m:t>
                              </m:r>
                            </m:e>
                          </m:mr>
                          <m:mr>
                            <m:e>
                              <m:eqArr>
                                <m:eqArrPr>
                                  <m:ctrlPr>
                                    <a:rPr lang="en-US" altLang="zh-CN" sz="2400" b="0" i="1" smtClean="0">
                                      <a:solidFill>
                                        <a:schemeClr val="bg1"/>
                                      </a:solidFill>
                                      <a:latin typeface="Cambria Math" panose="02040503050406030204" pitchFamily="18" charset="0"/>
                                      <a:ea typeface="长城行楷体" panose="02010609000101010101" pitchFamily="49" charset="-122"/>
                                    </a:rPr>
                                  </m:ctrlPr>
                                </m:eqArr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r>
                                        <a:rPr lang="en-US" altLang="zh-CN" sz="2400" i="1">
                                          <a:solidFill>
                                            <a:schemeClr val="bg1"/>
                                          </a:solidFill>
                                          <a:latin typeface="Cambria Math" panose="02040503050406030204" pitchFamily="18" charset="0"/>
                                          <a:ea typeface="Cambria Math" panose="02040503050406030204" pitchFamily="18" charset="0"/>
                                        </a:rPr>
                                        <m:t>&lt;</m:t>
                                      </m:r>
                                      <m:r>
                                        <a:rPr lang="en-US" altLang="zh-CN" sz="2400" i="1">
                                          <a:solidFill>
                                            <a:schemeClr val="bg1"/>
                                          </a:solidFill>
                                          <a:latin typeface="Cambria Math" panose="02040503050406030204" pitchFamily="18" charset="0"/>
                                          <a:ea typeface="Cambria Math" panose="02040503050406030204" pitchFamily="18" charset="0"/>
                                        </a:rPr>
                                        <m:t>𝑊</m:t>
                                      </m:r>
                                      <m:r>
                                        <a:rPr lang="en-US" altLang="zh-CN" sz="2400" i="1">
                                          <a:solidFill>
                                            <a:schemeClr val="bg1"/>
                                          </a:solidFill>
                                          <a:latin typeface="Cambria Math" panose="02040503050406030204" pitchFamily="18" charset="0"/>
                                          <a:ea typeface="Cambria Math" panose="02040503050406030204" pitchFamily="18" charset="0"/>
                                        </a:rPr>
                                        <m:t>&gt;</m:t>
                                      </m:r>
                                    </m:e>
                                    <m:sub>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𝑤</m:t>
                                              </m:r>
                                            </m:e>
                                          </m:d>
                                        </m:e>
                                        <m:sub>
                                          <m:r>
                                            <a:rPr lang="en-US" altLang="zh-CN" sz="2400" i="1">
                                              <a:solidFill>
                                                <a:schemeClr val="bg1"/>
                                              </a:solidFill>
                                              <a:latin typeface="Cambria Math" panose="02040503050406030204" pitchFamily="18" charset="0"/>
                                              <a:ea typeface="长城行楷体" panose="02010609000101010101" pitchFamily="49" charset="-122"/>
                                            </a:rPr>
                                            <m:t>𝑡</m:t>
                                          </m:r>
                                        </m:sub>
                                      </m:sSub>
                                    </m:sub>
                                    <m:sup>
                                      <m:r>
                                        <a:rPr lang="en-US" altLang="zh-CN" sz="2400" i="1">
                                          <a:solidFill>
                                            <a:schemeClr val="bg1"/>
                                          </a:solidFill>
                                          <a:latin typeface="Cambria Math" panose="02040503050406030204" pitchFamily="18" charset="0"/>
                                          <a:ea typeface="长城行楷体" panose="02010609000101010101" pitchFamily="49" charset="-122"/>
                                        </a:rPr>
                                        <m:t>1</m:t>
                                      </m:r>
                                    </m:sup>
                                  </m:sSubSup>
                                </m:e>
                                <m:e>
                                  <m:r>
                                    <a:rPr lang="zh-CN" altLang="en-US" sz="2400" i="1" smtClean="0">
                                      <a:solidFill>
                                        <a:schemeClr val="bg1"/>
                                      </a:solidFill>
                                      <a:latin typeface="Cambria Math" panose="02040503050406030204" pitchFamily="18" charset="0"/>
                                    </a:rPr>
                                    <m:t>⋮</m:t>
                                  </m:r>
                                </m:e>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r>
                                        <a:rPr lang="en-US" altLang="zh-CN" sz="2400" i="1">
                                          <a:solidFill>
                                            <a:schemeClr val="bg1"/>
                                          </a:solidFill>
                                          <a:latin typeface="Cambria Math" panose="02040503050406030204" pitchFamily="18" charset="0"/>
                                          <a:ea typeface="Cambria Math" panose="02040503050406030204" pitchFamily="18" charset="0"/>
                                        </a:rPr>
                                        <m:t>&lt;</m:t>
                                      </m:r>
                                      <m:r>
                                        <a:rPr lang="en-US" altLang="zh-CN" sz="2400" i="1">
                                          <a:solidFill>
                                            <a:schemeClr val="bg1"/>
                                          </a:solidFill>
                                          <a:latin typeface="Cambria Math" panose="02040503050406030204" pitchFamily="18" charset="0"/>
                                          <a:ea typeface="Cambria Math" panose="02040503050406030204" pitchFamily="18" charset="0"/>
                                        </a:rPr>
                                        <m:t>𝑊</m:t>
                                      </m:r>
                                      <m:r>
                                        <a:rPr lang="en-US" altLang="zh-CN" sz="2400" i="1">
                                          <a:solidFill>
                                            <a:schemeClr val="bg1"/>
                                          </a:solidFill>
                                          <a:latin typeface="Cambria Math" panose="02040503050406030204" pitchFamily="18" charset="0"/>
                                          <a:ea typeface="Cambria Math" panose="02040503050406030204" pitchFamily="18" charset="0"/>
                                        </a:rPr>
                                        <m:t>&gt;</m:t>
                                      </m:r>
                                    </m:e>
                                    <m:sub>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𝑤</m:t>
                                              </m:r>
                                            </m:e>
                                          </m:d>
                                        </m:e>
                                        <m:sub>
                                          <m:r>
                                            <a:rPr lang="en-US" altLang="zh-CN" sz="2400" i="1">
                                              <a:solidFill>
                                                <a:schemeClr val="bg1"/>
                                              </a:solidFill>
                                              <a:latin typeface="Cambria Math" panose="02040503050406030204" pitchFamily="18" charset="0"/>
                                              <a:ea typeface="长城行楷体" panose="02010609000101010101" pitchFamily="49" charset="-122"/>
                                            </a:rPr>
                                            <m:t>𝑡</m:t>
                                          </m:r>
                                          <m:r>
                                            <a:rPr lang="en-US" altLang="zh-CN" sz="24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𝑑</m:t>
                                              </m:r>
                                            </m:e>
                                            <m:sub>
                                              <m:r>
                                                <a:rPr lang="en-US" altLang="zh-CN" sz="2400" i="1">
                                                  <a:solidFill>
                                                    <a:schemeClr val="bg1"/>
                                                  </a:solidFill>
                                                  <a:latin typeface="Cambria Math" panose="02040503050406030204" pitchFamily="18" charset="0"/>
                                                  <a:ea typeface="长城行楷体" panose="02010609000101010101" pitchFamily="49" charset="-122"/>
                                                </a:rPr>
                                                <m:t>𝑤𝑖𝑛</m:t>
                                              </m:r>
                                            </m:sub>
                                          </m:sSub>
                                          <m:r>
                                            <a:rPr lang="en-US" altLang="zh-CN" sz="2400" i="1">
                                              <a:solidFill>
                                                <a:schemeClr val="bg1"/>
                                              </a:solidFill>
                                              <a:latin typeface="Cambria Math" panose="02040503050406030204" pitchFamily="18" charset="0"/>
                                              <a:ea typeface="长城行楷体" panose="02010609000101010101" pitchFamily="49" charset="-122"/>
                                            </a:rPr>
                                            <m:t>/2</m:t>
                                          </m:r>
                                        </m:sub>
                                      </m:sSub>
                                    </m:sub>
                                    <m:sup>
                                      <m:r>
                                        <a:rPr lang="en-US" altLang="zh-CN" sz="2400" i="1">
                                          <a:solidFill>
                                            <a:schemeClr val="bg1"/>
                                          </a:solidFill>
                                          <a:latin typeface="Cambria Math" panose="02040503050406030204" pitchFamily="18" charset="0"/>
                                          <a:ea typeface="长城行楷体" panose="02010609000101010101" pitchFamily="49" charset="-122"/>
                                        </a:rPr>
                                        <m:t>1</m:t>
                                      </m:r>
                                    </m:sup>
                                  </m:sSubSup>
                                </m:e>
                              </m:eqArr>
                            </m:e>
                          </m:mr>
                        </m:m>
                      </m:e>
                    </m:d>
                    <m:r>
                      <a:rPr lang="en-US" altLang="zh-CN" sz="2400" b="0" i="1" smtClean="0">
                        <a:solidFill>
                          <a:schemeClr val="bg1"/>
                        </a:solidFill>
                        <a:latin typeface="Cambria Math" panose="02040503050406030204" pitchFamily="18" charset="0"/>
                        <a:ea typeface="长城行楷体" panose="02010609000101010101" pitchFamily="49" charset="-122"/>
                      </a:rPr>
                      <m:t> </m:t>
                    </m:r>
                  </m:oMath>
                </a14:m>
                <a:r>
                  <a:rPr lang="zh-CN" altLang="en-US" sz="2000" dirty="0">
                    <a:solidFill>
                      <a:schemeClr val="bg1"/>
                    </a:solidFill>
                    <a:ea typeface="长城行楷体" panose="02010609000101010101" pitchFamily="49" charset="-122"/>
                  </a:rPr>
                  <a:t>       （</a:t>
                </a:r>
                <a:r>
                  <a:rPr lang="en-US" altLang="zh-CN" sz="2000" dirty="0">
                    <a:solidFill>
                      <a:schemeClr val="bg1"/>
                    </a:solidFill>
                    <a:ea typeface="长城行楷体" panose="02010609000101010101" pitchFamily="49" charset="-122"/>
                  </a:rPr>
                  <a:t>3</a:t>
                </a:r>
                <a:r>
                  <a:rPr lang="zh-CN" altLang="en-US" sz="2000" dirty="0">
                    <a:solidFill>
                      <a:schemeClr val="bg1"/>
                    </a:solidFill>
                    <a:ea typeface="长城行楷体" panose="02010609000101010101" pitchFamily="49" charset="-122"/>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590805" y="1324584"/>
                <a:ext cx="9762995" cy="5188950"/>
              </a:xfrm>
              <a:blipFill>
                <a:blip r:embed="rId2"/>
                <a:stretch>
                  <a:fillRect l="-1436" t="-235" r="-3995" b="-3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17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071" y="0"/>
            <a:ext cx="9762994" cy="1325563"/>
          </a:xfrm>
        </p:spPr>
        <p:txBody>
          <a:bodyPr/>
          <a:lstStyle/>
          <a:p>
            <a:r>
              <a:rPr lang="zh-CN" altLang="en-US" dirty="0">
                <a:solidFill>
                  <a:schemeClr val="bg1"/>
                </a:solidFill>
                <a:ea typeface="长城行楷体" panose="02010609000101010101" pitchFamily="49" charset="-122"/>
              </a:rPr>
              <a:t>基于窗口方法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78071" y="1023959"/>
                <a:ext cx="9762995" cy="5188950"/>
              </a:xfrm>
            </p:spPr>
            <p:txBody>
              <a:bodyPr>
                <a:noAutofit/>
              </a:bodyPr>
              <a:lstStyle/>
              <a:p>
                <a:pPr>
                  <a:lnSpc>
                    <a:spcPct val="120000"/>
                  </a:lnSpc>
                </a:pPr>
                <a:r>
                  <a:rPr lang="zh-CN" altLang="en-US" sz="3200" dirty="0">
                    <a:solidFill>
                      <a:schemeClr val="bg1"/>
                    </a:solidFill>
                    <a:ea typeface="长城行楷体" panose="02010609000101010101" pitchFamily="49" charset="-122"/>
                  </a:rPr>
                  <a:t>线性层 </a:t>
                </a:r>
                <a:r>
                  <a:rPr lang="en-US" altLang="zh-CN" sz="32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包含一层到几层线性层对特征向量进行现行变换。</a:t>
                </a:r>
                <a:endParaRPr lang="en-US" altLang="zh-CN" sz="2400" dirty="0">
                  <a:solidFill>
                    <a:schemeClr val="bg1"/>
                  </a:solidFill>
                  <a:ea typeface="长城行楷体" panose="02010609000101010101" pitchFamily="49" charset="-122"/>
                </a:endParaRPr>
              </a:p>
              <a:p>
                <a:pPr marL="0" indent="0">
                  <a:lnSpc>
                    <a:spcPct val="120000"/>
                  </a:lnSpc>
                  <a:buNone/>
                </a:pPr>
                <a:r>
                  <a:rPr lang="en-US" altLang="zh-CN" sz="2400" dirty="0">
                    <a:solidFill>
                      <a:schemeClr val="bg1"/>
                    </a:solidFill>
                    <a:ea typeface="长城行楷体" panose="02010609000101010101" pitchFamily="49" charset="-122"/>
                  </a:rPr>
                  <a:t>                      </a:t>
                </a:r>
                <a14:m>
                  <m:oMath xmlns:m="http://schemas.openxmlformats.org/officeDocument/2006/math">
                    <m:sSubSup>
                      <m:sSubSupPr>
                        <m:ctrlPr>
                          <a:rPr lang="en-US" altLang="zh-CN" sz="240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长城行楷体" panose="02010609000101010101" pitchFamily="49" charset="-122"/>
                          </a:rPr>
                          <m:t>𝑓</m:t>
                        </m:r>
                      </m:e>
                      <m:sub>
                        <m:r>
                          <a:rPr lang="zh-CN" altLang="en-US" sz="2400" i="1" smtClean="0">
                            <a:solidFill>
                              <a:schemeClr val="bg1"/>
                            </a:solidFill>
                            <a:latin typeface="Cambria Math" panose="02040503050406030204" pitchFamily="18" charset="0"/>
                            <a:ea typeface="长城行楷体" panose="02010609000101010101" pitchFamily="49" charset="-122"/>
                          </a:rPr>
                          <m:t>𝜃</m:t>
                        </m:r>
                      </m:sub>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bSup>
                    <m:r>
                      <a:rPr lang="en-US" altLang="zh-CN" sz="2400" b="0" i="1" smtClean="0">
                        <a:solidFill>
                          <a:schemeClr val="bg1"/>
                        </a:solidFill>
                        <a:latin typeface="Cambria Math" panose="02040503050406030204" pitchFamily="18" charset="0"/>
                        <a:ea typeface="长城行楷体" panose="02010609000101010101" pitchFamily="49" charset="-122"/>
                      </a:rPr>
                      <m:t>=</m:t>
                    </m:r>
                    <m:sSup>
                      <m:sSupPr>
                        <m:ctrlPr>
                          <a:rPr lang="en-US" altLang="zh-CN" sz="2400" b="0" i="1" smtClean="0">
                            <a:solidFill>
                              <a:schemeClr val="bg1"/>
                            </a:solidFill>
                            <a:latin typeface="Cambria Math" panose="02040503050406030204" pitchFamily="18" charset="0"/>
                            <a:ea typeface="长城行楷体" panose="02010609000101010101" pitchFamily="49" charset="-122"/>
                          </a:rPr>
                        </m:ctrlPr>
                      </m:sSupPr>
                      <m:e>
                        <m:r>
                          <a:rPr lang="en-US" altLang="zh-CN" sz="2400" b="0" i="1" smtClean="0">
                            <a:solidFill>
                              <a:schemeClr val="bg1"/>
                            </a:solidFill>
                            <a:latin typeface="Cambria Math" panose="02040503050406030204" pitchFamily="18" charset="0"/>
                            <a:ea typeface="长城行楷体" panose="02010609000101010101" pitchFamily="49" charset="-122"/>
                          </a:rPr>
                          <m:t>𝑊</m:t>
                        </m:r>
                      </m:e>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p>
                    <m:sSubSup>
                      <m:sSubSupPr>
                        <m:ctrlPr>
                          <a:rPr lang="en-US" altLang="zh-CN" sz="2400" b="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长城行楷体" panose="02010609000101010101" pitchFamily="49" charset="-122"/>
                          </a:rPr>
                          <m:t>𝑓</m:t>
                        </m:r>
                      </m:e>
                      <m:sub>
                        <m:r>
                          <a:rPr lang="zh-CN" altLang="en-US" sz="2400" b="0" i="1" smtClean="0">
                            <a:solidFill>
                              <a:schemeClr val="bg1"/>
                            </a:solidFill>
                            <a:latin typeface="Cambria Math" panose="02040503050406030204" pitchFamily="18" charset="0"/>
                            <a:ea typeface="长城行楷体" panose="02010609000101010101" pitchFamily="49" charset="-122"/>
                          </a:rPr>
                          <m:t>𝜃</m:t>
                        </m:r>
                      </m:sub>
                      <m:sup>
                        <m:r>
                          <a:rPr lang="en-US" altLang="zh-CN" sz="2400" b="0" i="1" smtClean="0">
                            <a:solidFill>
                              <a:schemeClr val="bg1"/>
                            </a:solidFill>
                            <a:latin typeface="Cambria Math" panose="02040503050406030204" pitchFamily="18" charset="0"/>
                            <a:ea typeface="长城行楷体" panose="02010609000101010101" pitchFamily="49" charset="-122"/>
                          </a:rPr>
                          <m:t>𝑙</m:t>
                        </m:r>
                        <m:r>
                          <a:rPr lang="en-US" altLang="zh-CN" sz="2400" b="0" i="1" smtClean="0">
                            <a:solidFill>
                              <a:schemeClr val="bg1"/>
                            </a:solidFill>
                            <a:latin typeface="Cambria Math" panose="02040503050406030204" pitchFamily="18" charset="0"/>
                            <a:ea typeface="长城行楷体" panose="02010609000101010101" pitchFamily="49" charset="-122"/>
                          </a:rPr>
                          <m:t>−1</m:t>
                        </m:r>
                      </m:sup>
                    </m:sSubSup>
                    <m:r>
                      <a:rPr lang="en-US" altLang="zh-CN" sz="2400" b="0" i="1" smtClean="0">
                        <a:solidFill>
                          <a:schemeClr val="bg1"/>
                        </a:solidFill>
                        <a:latin typeface="Cambria Math" panose="02040503050406030204" pitchFamily="18" charset="0"/>
                        <a:ea typeface="长城行楷体" panose="02010609000101010101" pitchFamily="49" charset="-122"/>
                      </a:rPr>
                      <m:t>+</m:t>
                    </m:r>
                    <m:sSup>
                      <m:sSupPr>
                        <m:ctrlPr>
                          <a:rPr lang="en-US" altLang="zh-CN" sz="2400" b="0" i="1" smtClean="0">
                            <a:solidFill>
                              <a:schemeClr val="bg1"/>
                            </a:solidFill>
                            <a:latin typeface="Cambria Math" panose="02040503050406030204" pitchFamily="18" charset="0"/>
                            <a:ea typeface="长城行楷体" panose="02010609000101010101" pitchFamily="49" charset="-122"/>
                          </a:rPr>
                        </m:ctrlPr>
                      </m:sSupPr>
                      <m:e>
                        <m:r>
                          <a:rPr lang="en-US" altLang="zh-CN" sz="2400" b="0" i="1" smtClean="0">
                            <a:solidFill>
                              <a:schemeClr val="bg1"/>
                            </a:solidFill>
                            <a:latin typeface="Cambria Math" panose="02040503050406030204" pitchFamily="18" charset="0"/>
                            <a:ea typeface="长城行楷体" panose="02010609000101010101" pitchFamily="49" charset="-122"/>
                          </a:rPr>
                          <m:t>𝑏</m:t>
                        </m:r>
                      </m:e>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p>
                  </m:oMath>
                </a14:m>
                <a:r>
                  <a:rPr lang="en-US" altLang="zh-CN" sz="24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a:t>
                </a:r>
                <a:r>
                  <a:rPr lang="en-US" altLang="zh-CN" sz="2400" dirty="0">
                    <a:solidFill>
                      <a:schemeClr val="bg1"/>
                    </a:solidFill>
                    <a:ea typeface="长城行楷体" panose="02010609000101010101" pitchFamily="49" charset="-122"/>
                  </a:rPr>
                  <a:t>4</a:t>
                </a:r>
                <a:r>
                  <a:rPr lang="zh-CN" altLang="en-US" sz="2400" dirty="0">
                    <a:solidFill>
                      <a:schemeClr val="bg1"/>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a:p>
                <a:pPr marL="0" indent="0">
                  <a:lnSpc>
                    <a:spcPct val="120000"/>
                  </a:lnSpc>
                  <a:buNone/>
                </a:pPr>
                <a:r>
                  <a:rPr lang="zh-CN" altLang="en-US" sz="2400" dirty="0">
                    <a:solidFill>
                      <a:schemeClr val="bg1"/>
                    </a:solidFill>
                    <a:ea typeface="长城行楷体" panose="02010609000101010101" pitchFamily="49" charset="-122"/>
                  </a:rPr>
                  <a:t>其中权重矩阵</a:t>
                </a:r>
                <a14:m>
                  <m:oMath xmlns:m="http://schemas.openxmlformats.org/officeDocument/2006/math">
                    <m:sSup>
                      <m:sSupPr>
                        <m:ctrlPr>
                          <a:rPr lang="en-US" altLang="zh-CN" sz="2400" i="1" smtClean="0">
                            <a:solidFill>
                              <a:schemeClr val="bg1"/>
                            </a:solidFill>
                            <a:latin typeface="Cambria Math" panose="02040503050406030204" pitchFamily="18" charset="0"/>
                            <a:ea typeface="长城行楷体" panose="02010609000101010101" pitchFamily="49" charset="-122"/>
                          </a:rPr>
                        </m:ctrlPr>
                      </m:sSupPr>
                      <m:e>
                        <m:r>
                          <m:rPr>
                            <m:sty m:val="p"/>
                          </m:rPr>
                          <a:rPr lang="en-US" altLang="zh-CN" sz="2400" i="1">
                            <a:solidFill>
                              <a:schemeClr val="bg1"/>
                            </a:solidFill>
                            <a:latin typeface="Cambria Math" panose="02040503050406030204" pitchFamily="18" charset="0"/>
                            <a:ea typeface="长城行楷体" panose="02010609000101010101" pitchFamily="49" charset="-122"/>
                          </a:rPr>
                          <m:t>W</m:t>
                        </m:r>
                      </m:e>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p>
                    <m:r>
                      <a:rPr lang="en-US" altLang="zh-CN" sz="2400" i="1" smtClean="0">
                        <a:solidFill>
                          <a:schemeClr val="bg1"/>
                        </a:solidFill>
                        <a:latin typeface="Cambria Math" panose="02040503050406030204" pitchFamily="18" charset="0"/>
                        <a:ea typeface="Cambria Math" panose="02040503050406030204" pitchFamily="18" charset="0"/>
                      </a:rPr>
                      <m:t>∈</m:t>
                    </m:r>
                    <m:sSup>
                      <m:sSupPr>
                        <m:ctrlPr>
                          <a:rPr lang="zh-CN" altLang="en-US" sz="2400" i="1" dirty="0" smtClean="0">
                            <a:solidFill>
                              <a:schemeClr val="bg1"/>
                            </a:solidFill>
                            <a:latin typeface="Cambria Math" panose="02040503050406030204" pitchFamily="18" charset="0"/>
                          </a:rPr>
                        </m:ctrlPr>
                      </m:sSupPr>
                      <m:e>
                        <m:r>
                          <a:rPr lang="zh-CN" altLang="en-US" sz="2400" dirty="0">
                            <a:solidFill>
                              <a:schemeClr val="bg1"/>
                            </a:solidFill>
                            <a:latin typeface="Cambria Math" panose="02040503050406030204" pitchFamily="18" charset="0"/>
                          </a:rPr>
                          <m:t>ℝ</m:t>
                        </m:r>
                      </m:e>
                      <m:sup>
                        <m:sSubSup>
                          <m:sSubSupPr>
                            <m:ctrlPr>
                              <a:rPr lang="zh-CN" altLang="en-US" sz="2400" i="1" dirty="0">
                                <a:solidFill>
                                  <a:schemeClr val="bg1"/>
                                </a:solidFill>
                                <a:latin typeface="Cambria Math" panose="02040503050406030204" pitchFamily="18" charset="0"/>
                              </a:rPr>
                            </m:ctrlPr>
                          </m:sSubSupPr>
                          <m:e>
                            <m:r>
                              <a:rPr lang="zh-CN" altLang="en-US" sz="2400" i="1" dirty="0">
                                <a:solidFill>
                                  <a:schemeClr val="bg1"/>
                                </a:solidFill>
                                <a:latin typeface="Cambria Math" panose="02040503050406030204" pitchFamily="18" charset="0"/>
                              </a:rPr>
                              <m:t>𝑛</m:t>
                            </m:r>
                          </m:e>
                          <m:sub>
                            <m:r>
                              <a:rPr lang="zh-CN" altLang="en-US" sz="2400" i="1" dirty="0">
                                <a:solidFill>
                                  <a:schemeClr val="bg1"/>
                                </a:solidFill>
                                <a:latin typeface="Cambria Math" panose="02040503050406030204" pitchFamily="18" charset="0"/>
                              </a:rPr>
                              <m:t>h𝑢</m:t>
                            </m:r>
                          </m:sub>
                          <m:sup>
                            <m:r>
                              <a:rPr lang="zh-CN" altLang="en-US" sz="2400" i="1" dirty="0">
                                <a:solidFill>
                                  <a:schemeClr val="bg1"/>
                                </a:solidFill>
                                <a:latin typeface="Cambria Math" panose="02040503050406030204" pitchFamily="18" charset="0"/>
                              </a:rPr>
                              <m:t>𝑙</m:t>
                            </m:r>
                          </m:sup>
                        </m:sSubSup>
                        <m:r>
                          <a:rPr lang="zh-CN" altLang="en-US" sz="2400" i="0" dirty="0">
                            <a:solidFill>
                              <a:schemeClr val="bg1"/>
                            </a:solidFill>
                            <a:latin typeface="Cambria Math" panose="02040503050406030204" pitchFamily="18" charset="0"/>
                          </a:rPr>
                          <m:t>×</m:t>
                        </m:r>
                        <m:sSubSup>
                          <m:sSubSupPr>
                            <m:ctrlPr>
                              <a:rPr lang="zh-CN" altLang="en-US" sz="2400" i="1" dirty="0">
                                <a:solidFill>
                                  <a:schemeClr val="bg1"/>
                                </a:solidFill>
                                <a:latin typeface="Cambria Math" panose="02040503050406030204" pitchFamily="18" charset="0"/>
                              </a:rPr>
                            </m:ctrlPr>
                          </m:sSubSupPr>
                          <m:e>
                            <m:r>
                              <a:rPr lang="zh-CN" altLang="en-US" sz="2400" i="1" dirty="0">
                                <a:solidFill>
                                  <a:schemeClr val="bg1"/>
                                </a:solidFill>
                                <a:latin typeface="Cambria Math" panose="02040503050406030204" pitchFamily="18" charset="0"/>
                              </a:rPr>
                              <m:t>𝑛</m:t>
                            </m:r>
                          </m:e>
                          <m:sub>
                            <m:r>
                              <a:rPr lang="zh-CN" altLang="en-US" sz="2400" i="1" dirty="0">
                                <a:solidFill>
                                  <a:schemeClr val="bg1"/>
                                </a:solidFill>
                                <a:latin typeface="Cambria Math" panose="02040503050406030204" pitchFamily="18" charset="0"/>
                              </a:rPr>
                              <m:t>h𝑢</m:t>
                            </m:r>
                          </m:sub>
                          <m:sup>
                            <m:r>
                              <a:rPr lang="zh-CN" altLang="en-US" sz="2400" i="1" dirty="0">
                                <a:solidFill>
                                  <a:schemeClr val="bg1"/>
                                </a:solidFill>
                                <a:latin typeface="Cambria Math" panose="02040503050406030204" pitchFamily="18" charset="0"/>
                              </a:rPr>
                              <m:t>𝑙</m:t>
                            </m:r>
                            <m:r>
                              <a:rPr lang="zh-CN" altLang="en-US" sz="2400" i="0" dirty="0">
                                <a:solidFill>
                                  <a:schemeClr val="bg1"/>
                                </a:solidFill>
                                <a:latin typeface="Cambria Math" panose="02040503050406030204" pitchFamily="18" charset="0"/>
                              </a:rPr>
                              <m:t>−1</m:t>
                            </m:r>
                          </m:sup>
                        </m:sSubSup>
                      </m:sup>
                    </m:sSup>
                  </m:oMath>
                </a14:m>
                <a:r>
                  <a:rPr lang="zh-CN" altLang="en-US" sz="2400" dirty="0">
                    <a:solidFill>
                      <a:schemeClr val="bg1"/>
                    </a:solidFill>
                    <a:ea typeface="长城行楷体" panose="02010609000101010101" pitchFamily="49" charset="-122"/>
                  </a:rPr>
                  <a:t>和</a:t>
                </a:r>
                <a14:m>
                  <m:oMath xmlns:m="http://schemas.openxmlformats.org/officeDocument/2006/math">
                    <m:sSup>
                      <m:sSupPr>
                        <m:ctrlPr>
                          <a:rPr lang="en-US" altLang="zh-CN" sz="2400" i="1" dirty="0" smtClean="0">
                            <a:solidFill>
                              <a:schemeClr val="bg1"/>
                            </a:solidFill>
                            <a:latin typeface="Cambria Math" panose="02040503050406030204" pitchFamily="18" charset="0"/>
                          </a:rPr>
                        </m:ctrlPr>
                      </m:sSupPr>
                      <m:e>
                        <m:r>
                          <m:rPr>
                            <m:sty m:val="p"/>
                          </m:rPr>
                          <a:rPr lang="en-US" altLang="zh-CN" sz="2400" i="1" dirty="0">
                            <a:solidFill>
                              <a:schemeClr val="bg1"/>
                            </a:solidFill>
                            <a:latin typeface="Cambria Math" panose="02040503050406030204" pitchFamily="18" charset="0"/>
                          </a:rPr>
                          <m:t>b</m:t>
                        </m:r>
                      </m:e>
                      <m:sup>
                        <m:r>
                          <a:rPr lang="en-US" altLang="zh-CN" sz="2400" b="0" i="1" dirty="0" smtClean="0">
                            <a:solidFill>
                              <a:schemeClr val="bg1"/>
                            </a:solidFill>
                            <a:latin typeface="Cambria Math" panose="02040503050406030204" pitchFamily="18" charset="0"/>
                          </a:rPr>
                          <m:t>𝑙</m:t>
                        </m:r>
                      </m:sup>
                    </m:sSup>
                    <m:r>
                      <a:rPr lang="zh-CN" altLang="en-US" sz="2400" i="1" dirty="0" smtClean="0">
                        <a:solidFill>
                          <a:schemeClr val="bg1"/>
                        </a:solidFill>
                        <a:latin typeface="Cambria Math" panose="02040503050406030204" pitchFamily="18" charset="0"/>
                      </a:rPr>
                      <m:t>∈</m:t>
                    </m:r>
                    <m:sSup>
                      <m:sSupPr>
                        <m:ctrlPr>
                          <a:rPr lang="en-US" altLang="zh-CN" sz="2400" i="1" dirty="0" smtClean="0">
                            <a:solidFill>
                              <a:schemeClr val="bg1"/>
                            </a:solidFill>
                            <a:latin typeface="Cambria Math" panose="02040503050406030204" pitchFamily="18" charset="0"/>
                          </a:rPr>
                        </m:ctrlPr>
                      </m:sSupPr>
                      <m:e>
                        <m:r>
                          <a:rPr lang="zh-CN" altLang="en-US" sz="2400" i="1" dirty="0" smtClean="0">
                            <a:solidFill>
                              <a:schemeClr val="bg1"/>
                            </a:solidFill>
                            <a:latin typeface="Cambria Math" panose="02040503050406030204" pitchFamily="18" charset="0"/>
                          </a:rPr>
                          <m:t>ℝ</m:t>
                        </m:r>
                      </m:e>
                      <m:sup>
                        <m:sSubSup>
                          <m:sSubSupPr>
                            <m:ctrlPr>
                              <a:rPr lang="en-US" altLang="zh-CN" sz="2400" i="1" dirty="0" smtClean="0">
                                <a:solidFill>
                                  <a:schemeClr val="bg1"/>
                                </a:solidFill>
                                <a:latin typeface="Cambria Math" panose="02040503050406030204" pitchFamily="18" charset="0"/>
                              </a:rPr>
                            </m:ctrlPr>
                          </m:sSubSupPr>
                          <m:e>
                            <m:r>
                              <a:rPr lang="en-US" altLang="zh-CN" sz="2400" b="0" i="1" dirty="0" smtClean="0">
                                <a:solidFill>
                                  <a:schemeClr val="bg1"/>
                                </a:solidFill>
                                <a:latin typeface="Cambria Math" panose="02040503050406030204" pitchFamily="18" charset="0"/>
                              </a:rPr>
                              <m:t>𝑛</m:t>
                            </m:r>
                          </m:e>
                          <m:sub>
                            <m:r>
                              <a:rPr lang="en-US" altLang="zh-CN" sz="2400" b="0" i="1" dirty="0" smtClean="0">
                                <a:solidFill>
                                  <a:schemeClr val="bg1"/>
                                </a:solidFill>
                                <a:latin typeface="Cambria Math" panose="02040503050406030204" pitchFamily="18" charset="0"/>
                              </a:rPr>
                              <m:t>h𝑢</m:t>
                            </m:r>
                          </m:sub>
                          <m:sup>
                            <m:r>
                              <a:rPr lang="en-US" altLang="zh-CN" sz="2400" b="0" i="1" dirty="0" smtClean="0">
                                <a:solidFill>
                                  <a:schemeClr val="bg1"/>
                                </a:solidFill>
                                <a:latin typeface="Cambria Math" panose="02040503050406030204" pitchFamily="18" charset="0"/>
                              </a:rPr>
                              <m:t>𝑙</m:t>
                            </m:r>
                          </m:sup>
                        </m:sSubSup>
                      </m:sup>
                    </m:sSup>
                  </m:oMath>
                </a14:m>
                <a:r>
                  <a:rPr lang="zh-CN" altLang="en-US" sz="2400" dirty="0">
                    <a:solidFill>
                      <a:schemeClr val="bg1"/>
                    </a:solidFill>
                    <a:ea typeface="长城行楷体" panose="02010609000101010101" pitchFamily="49" charset="-122"/>
                  </a:rPr>
                  <a:t>是需要通过训练得到的参数，</a:t>
                </a:r>
                <a14:m>
                  <m:oMath xmlns:m="http://schemas.openxmlformats.org/officeDocument/2006/math">
                    <m:sSubSup>
                      <m:sSubSupPr>
                        <m:ctrlPr>
                          <a:rPr lang="en-US" altLang="zh-CN" sz="2400" i="1" smtClean="0">
                            <a:solidFill>
                              <a:schemeClr val="bg1"/>
                            </a:solidFill>
                            <a:latin typeface="Cambria Math" panose="02040503050406030204" pitchFamily="18" charset="0"/>
                            <a:ea typeface="长城行楷体" panose="02010609000101010101" pitchFamily="49" charset="-122"/>
                          </a:rPr>
                        </m:ctrlPr>
                      </m:sSubSupPr>
                      <m:e>
                        <m:r>
                          <m:rPr>
                            <m:sty m:val="p"/>
                          </m:rPr>
                          <a:rPr lang="en-US" altLang="zh-CN" sz="2400" i="1">
                            <a:solidFill>
                              <a:schemeClr val="bg1"/>
                            </a:solidFill>
                            <a:latin typeface="Cambria Math" panose="02040503050406030204" pitchFamily="18" charset="0"/>
                            <a:ea typeface="长城行楷体" panose="02010609000101010101" pitchFamily="49" charset="-122"/>
                          </a:rPr>
                          <m:t>n</m:t>
                        </m:r>
                      </m:e>
                      <m:sub>
                        <m:r>
                          <a:rPr lang="en-US" altLang="zh-CN" sz="2400" b="0" i="1" smtClean="0">
                            <a:solidFill>
                              <a:schemeClr val="bg1"/>
                            </a:solidFill>
                            <a:latin typeface="Cambria Math" panose="02040503050406030204" pitchFamily="18" charset="0"/>
                            <a:ea typeface="长城行楷体" panose="02010609000101010101" pitchFamily="49" charset="-122"/>
                          </a:rPr>
                          <m:t>h𝑢</m:t>
                        </m:r>
                      </m:sub>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bSup>
                  </m:oMath>
                </a14:m>
                <a:r>
                  <a:rPr lang="zh-CN" altLang="en-US" sz="2400" dirty="0">
                    <a:solidFill>
                      <a:schemeClr val="bg1"/>
                    </a:solidFill>
                    <a:ea typeface="长城行楷体" panose="02010609000101010101" pitchFamily="49" charset="-122"/>
                  </a:rPr>
                  <a:t>代表第</a:t>
                </a:r>
                <a:r>
                  <a:rPr lang="en-US" altLang="zh-CN" sz="2400" dirty="0">
                    <a:solidFill>
                      <a:schemeClr val="bg1"/>
                    </a:solidFill>
                    <a:latin typeface="Vivaldi" panose="03020602050506090804" pitchFamily="66" charset="0"/>
                    <a:ea typeface="长城行楷体" panose="02010609000101010101" pitchFamily="49" charset="-122"/>
                  </a:rPr>
                  <a:t>l </a:t>
                </a:r>
                <a:r>
                  <a:rPr lang="zh-CN" altLang="en-US" sz="2400" dirty="0">
                    <a:solidFill>
                      <a:schemeClr val="bg1"/>
                    </a:solidFill>
                    <a:latin typeface="Vivaldi" panose="03020602050506090804" pitchFamily="66" charset="0"/>
                    <a:ea typeface="长城行楷体" panose="02010609000101010101" pitchFamily="49" charset="-122"/>
                  </a:rPr>
                  <a:t>层中隐藏单元</a:t>
                </a:r>
                <a:r>
                  <a:rPr lang="en-US" altLang="zh-CN" sz="2400" dirty="0" err="1">
                    <a:solidFill>
                      <a:schemeClr val="bg1"/>
                    </a:solidFill>
                    <a:latin typeface="+mn-ea"/>
                  </a:rPr>
                  <a:t>hu</a:t>
                </a:r>
                <a:r>
                  <a:rPr lang="zh-CN" altLang="en-US" sz="2400" dirty="0">
                    <a:solidFill>
                      <a:schemeClr val="bg1"/>
                    </a:solidFill>
                    <a:latin typeface="Vivaldi" panose="03020602050506090804" pitchFamily="66" charset="0"/>
                    <a:ea typeface="长城行楷体" panose="02010609000101010101" pitchFamily="49" charset="-122"/>
                  </a:rPr>
                  <a:t>的个数，</a:t>
                </a:r>
                <a:r>
                  <a:rPr lang="zh-CN" altLang="en-US" sz="2400" dirty="0">
                    <a:solidFill>
                      <a:srgbClr val="FF0000"/>
                    </a:solidFill>
                    <a:latin typeface="Vivaldi" panose="03020602050506090804" pitchFamily="66" charset="0"/>
                    <a:ea typeface="长城行楷体" panose="02010609000101010101" pitchFamily="49" charset="-122"/>
                  </a:rPr>
                  <a:t>且</a:t>
                </a:r>
                <a14:m>
                  <m:oMath xmlns:m="http://schemas.openxmlformats.org/officeDocument/2006/math">
                    <m:sSubSup>
                      <m:sSubSupPr>
                        <m:ctrlPr>
                          <a:rPr lang="en-US" altLang="zh-CN" sz="2400" i="1">
                            <a:solidFill>
                              <a:srgbClr val="FF0000"/>
                            </a:solidFill>
                            <a:latin typeface="Cambria Math" panose="02040503050406030204" pitchFamily="18" charset="0"/>
                            <a:ea typeface="长城行楷体" panose="02010609000101010101" pitchFamily="49" charset="-122"/>
                          </a:rPr>
                        </m:ctrlPr>
                      </m:sSubSupPr>
                      <m:e>
                        <m:r>
                          <a:rPr lang="en-US" altLang="zh-CN" sz="2400" i="1">
                            <a:solidFill>
                              <a:srgbClr val="FF0000"/>
                            </a:solidFill>
                            <a:latin typeface="Cambria Math" panose="02040503050406030204" pitchFamily="18" charset="0"/>
                            <a:ea typeface="长城行楷体" panose="02010609000101010101" pitchFamily="49" charset="-122"/>
                          </a:rPr>
                          <m:t>𝑓</m:t>
                        </m:r>
                      </m:e>
                      <m:sub>
                        <m:r>
                          <a:rPr lang="zh-CN" altLang="en-US" sz="2400" i="1">
                            <a:solidFill>
                              <a:srgbClr val="FF0000"/>
                            </a:solidFill>
                            <a:latin typeface="Cambria Math" panose="02040503050406030204" pitchFamily="18" charset="0"/>
                            <a:ea typeface="长城行楷体" panose="02010609000101010101" pitchFamily="49" charset="-122"/>
                          </a:rPr>
                          <m:t>𝜃</m:t>
                        </m:r>
                      </m:sub>
                      <m:sup>
                        <m:r>
                          <a:rPr lang="en-US" altLang="zh-CN" sz="2400" i="1">
                            <a:solidFill>
                              <a:srgbClr val="FF0000"/>
                            </a:solidFill>
                            <a:latin typeface="Cambria Math" panose="02040503050406030204" pitchFamily="18" charset="0"/>
                            <a:ea typeface="长城行楷体" panose="02010609000101010101" pitchFamily="49" charset="-122"/>
                          </a:rPr>
                          <m:t>𝑙</m:t>
                        </m:r>
                      </m:sup>
                    </m:sSubSup>
                  </m:oMath>
                </a14:m>
                <a:r>
                  <a:rPr lang="zh-CN" altLang="en-US" sz="2400" dirty="0">
                    <a:solidFill>
                      <a:srgbClr val="FF0000"/>
                    </a:solidFill>
                    <a:ea typeface="长城行楷体" panose="02010609000101010101" pitchFamily="49" charset="-122"/>
                  </a:rPr>
                  <a:t>向量大小为</a:t>
                </a:r>
                <a14:m>
                  <m:oMath xmlns:m="http://schemas.openxmlformats.org/officeDocument/2006/math">
                    <m:sSubSup>
                      <m:sSubSupPr>
                        <m:ctrlPr>
                          <a:rPr lang="en-US" altLang="zh-CN" sz="2400" i="1">
                            <a:solidFill>
                              <a:srgbClr val="FF0000"/>
                            </a:solidFill>
                            <a:latin typeface="Cambria Math" panose="02040503050406030204" pitchFamily="18" charset="0"/>
                            <a:ea typeface="长城行楷体" panose="02010609000101010101" pitchFamily="49" charset="-122"/>
                          </a:rPr>
                        </m:ctrlPr>
                      </m:sSubSupPr>
                      <m:e>
                        <m:r>
                          <m:rPr>
                            <m:sty m:val="p"/>
                          </m:rPr>
                          <a:rPr lang="en-US" altLang="zh-CN" sz="2400" i="1">
                            <a:solidFill>
                              <a:srgbClr val="FF0000"/>
                            </a:solidFill>
                            <a:latin typeface="Cambria Math" panose="02040503050406030204" pitchFamily="18" charset="0"/>
                            <a:ea typeface="长城行楷体" panose="02010609000101010101" pitchFamily="49" charset="-122"/>
                          </a:rPr>
                          <m:t>n</m:t>
                        </m:r>
                      </m:e>
                      <m:sub>
                        <m:r>
                          <a:rPr lang="en-US" altLang="zh-CN" sz="2400" i="1">
                            <a:solidFill>
                              <a:srgbClr val="FF0000"/>
                            </a:solidFill>
                            <a:latin typeface="Cambria Math" panose="02040503050406030204" pitchFamily="18" charset="0"/>
                            <a:ea typeface="长城行楷体" panose="02010609000101010101" pitchFamily="49" charset="-122"/>
                          </a:rPr>
                          <m:t>h𝑢</m:t>
                        </m:r>
                      </m:sub>
                      <m:sup>
                        <m:r>
                          <a:rPr lang="en-US" altLang="zh-CN" sz="2400" i="1">
                            <a:solidFill>
                              <a:srgbClr val="FF0000"/>
                            </a:solidFill>
                            <a:latin typeface="Cambria Math" panose="02040503050406030204" pitchFamily="18" charset="0"/>
                            <a:ea typeface="长城行楷体" panose="02010609000101010101" pitchFamily="49" charset="-122"/>
                          </a:rPr>
                          <m:t>𝑙</m:t>
                        </m:r>
                      </m:sup>
                    </m:sSubSup>
                  </m:oMath>
                </a14:m>
                <a:r>
                  <a:rPr lang="zh-CN" altLang="en-US" sz="2400" dirty="0">
                    <a:solidFill>
                      <a:srgbClr val="FF0000"/>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a:p>
                <a:pPr>
                  <a:lnSpc>
                    <a:spcPct val="120000"/>
                  </a:lnSpc>
                </a:pPr>
                <a:r>
                  <a:rPr lang="zh-CN" altLang="en-US" sz="3200" dirty="0">
                    <a:solidFill>
                      <a:schemeClr val="bg1"/>
                    </a:solidFill>
                    <a:ea typeface="长城行楷体" panose="02010609000101010101" pitchFamily="49" charset="-122"/>
                  </a:rPr>
                  <a:t>非线性层</a:t>
                </a:r>
                <a:r>
                  <a:rPr lang="en-US" altLang="zh-CN" sz="3200" dirty="0">
                    <a:solidFill>
                      <a:schemeClr val="bg1"/>
                    </a:solidFill>
                    <a:ea typeface="长城行楷体" panose="02010609000101010101" pitchFamily="49" charset="-122"/>
                  </a:rPr>
                  <a:t>() :</a:t>
                </a:r>
                <a:r>
                  <a:rPr lang="en-US" altLang="zh-CN" sz="24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将线性特征转换为非线性特征。</a:t>
                </a:r>
                <a:endParaRPr lang="en-US" altLang="zh-CN" sz="2400" dirty="0">
                  <a:solidFill>
                    <a:schemeClr val="bg1"/>
                  </a:solidFill>
                  <a:ea typeface="长城行楷体" panose="02010609000101010101" pitchFamily="49" charset="-122"/>
                </a:endParaRPr>
              </a:p>
              <a:p>
                <a:pPr marL="0" indent="0">
                  <a:lnSpc>
                    <a:spcPct val="120000"/>
                  </a:lnSpc>
                  <a:buNone/>
                </a:pPr>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smtClean="0">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smtClean="0">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长城行楷体" panose="02010609000101010101" pitchFamily="49" charset="-122"/>
                                  </a:rPr>
                                  <m:t>𝑓</m:t>
                                </m:r>
                              </m:e>
                              <m:sub>
                                <m:r>
                                  <a:rPr lang="zh-CN" altLang="en-US" sz="2400" i="1" smtClean="0">
                                    <a:solidFill>
                                      <a:schemeClr val="bg1"/>
                                    </a:solidFill>
                                    <a:latin typeface="Cambria Math" panose="02040503050406030204" pitchFamily="18" charset="0"/>
                                    <a:ea typeface="长城行楷体" panose="02010609000101010101" pitchFamily="49" charset="-122"/>
                                  </a:rPr>
                                  <m:t>𝜃</m:t>
                                </m:r>
                              </m:sub>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bSup>
                          </m:e>
                        </m:d>
                      </m:e>
                      <m:sub>
                        <m:r>
                          <a:rPr lang="en-US" altLang="zh-CN" sz="2400" b="0" i="1" smtClean="0">
                            <a:solidFill>
                              <a:schemeClr val="bg1"/>
                            </a:solidFill>
                            <a:latin typeface="Cambria Math" panose="02040503050406030204" pitchFamily="18" charset="0"/>
                            <a:ea typeface="长城行楷体" panose="02010609000101010101" pitchFamily="49" charset="-122"/>
                          </a:rPr>
                          <m:t>𝑖</m:t>
                        </m:r>
                      </m:sub>
                    </m:sSub>
                    <m:r>
                      <a:rPr lang="en-US" altLang="zh-CN" sz="2400" b="0" i="1" smtClean="0">
                        <a:solidFill>
                          <a:schemeClr val="bg1"/>
                        </a:solidFill>
                        <a:latin typeface="Cambria Math" panose="02040503050406030204" pitchFamily="18" charset="0"/>
                        <a:ea typeface="长城行楷体" panose="02010609000101010101" pitchFamily="49" charset="-122"/>
                      </a:rPr>
                      <m:t>=</m:t>
                    </m:r>
                    <m:r>
                      <a:rPr lang="en-US" altLang="zh-CN" sz="2400" b="0" i="1" smtClean="0">
                        <a:solidFill>
                          <a:schemeClr val="bg1"/>
                        </a:solidFill>
                        <a:latin typeface="Cambria Math" panose="02040503050406030204" pitchFamily="18" charset="0"/>
                        <a:ea typeface="长城行楷体" panose="02010609000101010101" pitchFamily="49" charset="-122"/>
                      </a:rPr>
                      <m:t>𝐻𝑎𝑟𝑑𝑇𝑎𝑛h</m:t>
                    </m:r>
                    <m:r>
                      <a:rPr lang="en-US" altLang="zh-CN" sz="24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r>
                                  <a:rPr lang="en-US" altLang="zh-CN" sz="2400" i="1">
                                    <a:solidFill>
                                      <a:schemeClr val="bg1"/>
                                    </a:solidFill>
                                    <a:latin typeface="Cambria Math" panose="02040503050406030204" pitchFamily="18" charset="0"/>
                                    <a:ea typeface="长城行楷体" panose="02010609000101010101" pitchFamily="49" charset="-122"/>
                                  </a:rPr>
                                  <m:t>𝑓</m:t>
                                </m:r>
                              </m:e>
                              <m:sub>
                                <m:r>
                                  <a:rPr lang="zh-CN" altLang="en-US" sz="2400" i="1">
                                    <a:solidFill>
                                      <a:schemeClr val="bg1"/>
                                    </a:solidFill>
                                    <a:latin typeface="Cambria Math" panose="02040503050406030204" pitchFamily="18" charset="0"/>
                                    <a:ea typeface="长城行楷体" panose="02010609000101010101" pitchFamily="49" charset="-122"/>
                                  </a:rPr>
                                  <m:t>𝜃</m:t>
                                </m:r>
                              </m:sub>
                              <m:sup>
                                <m:r>
                                  <a:rPr lang="en-US" altLang="zh-CN" sz="2400" i="1">
                                    <a:solidFill>
                                      <a:schemeClr val="bg1"/>
                                    </a:solidFill>
                                    <a:latin typeface="Cambria Math" panose="02040503050406030204" pitchFamily="18" charset="0"/>
                                    <a:ea typeface="长城行楷体" panose="02010609000101010101" pitchFamily="49" charset="-122"/>
                                  </a:rPr>
                                  <m:t>𝑙</m:t>
                                </m:r>
                                <m:r>
                                  <a:rPr lang="en-US" altLang="zh-CN" sz="2400" b="0" i="1" smtClean="0">
                                    <a:solidFill>
                                      <a:schemeClr val="bg1"/>
                                    </a:solidFill>
                                    <a:latin typeface="Cambria Math" panose="02040503050406030204" pitchFamily="18" charset="0"/>
                                    <a:ea typeface="长城行楷体" panose="02010609000101010101" pitchFamily="49" charset="-122"/>
                                  </a:rPr>
                                  <m:t>−1</m:t>
                                </m:r>
                              </m:sup>
                            </m:sSubSup>
                          </m:e>
                        </m:d>
                      </m:e>
                      <m:sub>
                        <m:r>
                          <a:rPr lang="en-US" altLang="zh-CN" sz="2400" i="1">
                            <a:solidFill>
                              <a:schemeClr val="bg1"/>
                            </a:solidFill>
                            <a:latin typeface="Cambria Math" panose="02040503050406030204" pitchFamily="18" charset="0"/>
                            <a:ea typeface="长城行楷体" panose="02010609000101010101" pitchFamily="49" charset="-122"/>
                          </a:rPr>
                          <m:t>𝑖</m:t>
                        </m:r>
                      </m:sub>
                    </m:sSub>
                    <m:r>
                      <a:rPr lang="en-US" altLang="zh-CN" sz="2400" b="0" i="1" smtClean="0">
                        <a:solidFill>
                          <a:schemeClr val="bg1"/>
                        </a:solidFill>
                        <a:latin typeface="Cambria Math" panose="02040503050406030204" pitchFamily="18" charset="0"/>
                        <a:ea typeface="长城行楷体" panose="02010609000101010101" pitchFamily="49" charset="-122"/>
                      </a:rPr>
                      <m:t>)</m:t>
                    </m:r>
                  </m:oMath>
                </a14:m>
                <a:r>
                  <a:rPr lang="en-US" altLang="zh-CN" sz="2400" dirty="0">
                    <a:solidFill>
                      <a:schemeClr val="bg1"/>
                    </a:solidFill>
                    <a:ea typeface="长城行楷体" panose="02010609000101010101" pitchFamily="49" charset="-122"/>
                  </a:rPr>
                  <a:t> ,</a:t>
                </a:r>
              </a:p>
              <a:p>
                <a:pPr marL="0" indent="0">
                  <a:lnSpc>
                    <a:spcPct val="120000"/>
                  </a:lnSpc>
                  <a:buNone/>
                </a:pPr>
                <a:r>
                  <a:rPr lang="zh-CN" altLang="en-US" sz="2400" dirty="0">
                    <a:solidFill>
                      <a:schemeClr val="bg1"/>
                    </a:solidFill>
                    <a:ea typeface="长城行楷体" panose="02010609000101010101" pitchFamily="49" charset="-122"/>
                  </a:rPr>
                  <a:t>其中</a:t>
                </a:r>
                <a:r>
                  <a:rPr lang="en-US" altLang="zh-CN" sz="2400" dirty="0" err="1">
                    <a:solidFill>
                      <a:schemeClr val="bg1"/>
                    </a:solidFill>
                    <a:ea typeface="长城行楷体" panose="02010609000101010101" pitchFamily="49" charset="-122"/>
                  </a:rPr>
                  <a:t>HardTanh</a:t>
                </a:r>
                <a:r>
                  <a:rPr lang="en-US" altLang="zh-CN" sz="2400" dirty="0">
                    <a:solidFill>
                      <a:schemeClr val="bg1"/>
                    </a:solidFill>
                    <a:ea typeface="长城行楷体" panose="02010609000101010101" pitchFamily="49" charset="-122"/>
                  </a:rPr>
                  <a:t>(x)=</a:t>
                </a:r>
                <a14:m>
                  <m:oMath xmlns:m="http://schemas.openxmlformats.org/officeDocument/2006/math">
                    <m:d>
                      <m:dPr>
                        <m:begChr m:val="{"/>
                        <m:endChr m:val=""/>
                        <m:ctrlPr>
                          <a:rPr lang="en-US" altLang="zh-CN" sz="2400" i="1" smtClean="0">
                            <a:solidFill>
                              <a:schemeClr val="bg1"/>
                            </a:solidFill>
                            <a:latin typeface="Cambria Math" panose="02040503050406030204" pitchFamily="18" charset="0"/>
                            <a:ea typeface="长城行楷体" panose="02010609000101010101" pitchFamily="49" charset="-122"/>
                          </a:rPr>
                        </m:ctrlPr>
                      </m:dPr>
                      <m:e>
                        <m:eqArr>
                          <m:eqArrPr>
                            <m:ctrlPr>
                              <a:rPr lang="en-US" altLang="zh-CN" sz="2400" i="1" smtClean="0">
                                <a:solidFill>
                                  <a:schemeClr val="bg1"/>
                                </a:solidFill>
                                <a:latin typeface="Cambria Math" panose="02040503050406030204" pitchFamily="18" charset="0"/>
                                <a:ea typeface="长城行楷体" panose="02010609000101010101" pitchFamily="49" charset="-122"/>
                              </a:rPr>
                            </m:ctrlPr>
                          </m:eqArrPr>
                          <m:e>
                            <m:r>
                              <a:rPr lang="en-US" altLang="zh-CN" sz="2400" b="0" i="1" smtClean="0">
                                <a:solidFill>
                                  <a:schemeClr val="bg1"/>
                                </a:solidFill>
                                <a:latin typeface="Cambria Math" panose="02040503050406030204" pitchFamily="18" charset="0"/>
                                <a:ea typeface="长城行楷体" panose="02010609000101010101" pitchFamily="49" charset="-122"/>
                              </a:rPr>
                              <m:t> −1   , </m:t>
                            </m:r>
                            <m:r>
                              <a:rPr lang="en-US" altLang="zh-CN" sz="2400" b="0" i="1" smtClean="0">
                                <a:solidFill>
                                  <a:schemeClr val="bg1"/>
                                </a:solidFill>
                                <a:latin typeface="Cambria Math" panose="02040503050406030204" pitchFamily="18" charset="0"/>
                                <a:ea typeface="长城行楷体" panose="02010609000101010101" pitchFamily="49" charset="-122"/>
                              </a:rPr>
                              <m:t>𝑖𝑓</m:t>
                            </m:r>
                            <m:r>
                              <a:rPr lang="en-US" altLang="zh-CN" sz="2400" b="0" i="1" smtClean="0">
                                <a:solidFill>
                                  <a:schemeClr val="bg1"/>
                                </a:solidFill>
                                <a:latin typeface="Cambria Math" panose="02040503050406030204" pitchFamily="18" charset="0"/>
                                <a:ea typeface="长城行楷体" panose="02010609000101010101" pitchFamily="49" charset="-122"/>
                              </a:rPr>
                              <m:t> </m:t>
                            </m:r>
                            <m:r>
                              <a:rPr lang="en-US" altLang="zh-CN" sz="2400" b="0" i="1" smtClean="0">
                                <a:solidFill>
                                  <a:schemeClr val="bg1"/>
                                </a:solidFill>
                                <a:latin typeface="Cambria Math" panose="02040503050406030204" pitchFamily="18" charset="0"/>
                                <a:ea typeface="长城行楷体" panose="02010609000101010101" pitchFamily="49" charset="-122"/>
                              </a:rPr>
                              <m:t>𝑥</m:t>
                            </m:r>
                            <m:r>
                              <a:rPr lang="en-US" altLang="zh-CN" sz="2400" b="0" i="1" smtClean="0">
                                <a:solidFill>
                                  <a:schemeClr val="bg1"/>
                                </a:solidFill>
                                <a:latin typeface="Cambria Math" panose="02040503050406030204" pitchFamily="18" charset="0"/>
                                <a:ea typeface="长城行楷体" panose="02010609000101010101" pitchFamily="49" charset="-122"/>
                              </a:rPr>
                              <m:t>&lt;−1         </m:t>
                            </m:r>
                          </m:e>
                          <m:e>
                            <m:r>
                              <a:rPr lang="en-US" altLang="zh-CN" sz="2400" b="0" i="1" smtClean="0">
                                <a:solidFill>
                                  <a:schemeClr val="bg1"/>
                                </a:solidFill>
                                <a:latin typeface="Cambria Math" panose="02040503050406030204" pitchFamily="18" charset="0"/>
                                <a:ea typeface="长城行楷体" panose="02010609000101010101" pitchFamily="49" charset="-122"/>
                              </a:rPr>
                              <m:t>    </m:t>
                            </m:r>
                            <m:r>
                              <a:rPr lang="en-US" altLang="zh-CN" sz="2400" b="0" i="1" smtClean="0">
                                <a:solidFill>
                                  <a:schemeClr val="bg1"/>
                                </a:solidFill>
                                <a:latin typeface="Cambria Math" panose="02040503050406030204" pitchFamily="18" charset="0"/>
                                <a:ea typeface="长城行楷体" panose="02010609000101010101" pitchFamily="49" charset="-122"/>
                              </a:rPr>
                              <m:t>𝑥</m:t>
                            </m:r>
                            <m:r>
                              <a:rPr lang="en-US" altLang="zh-CN" sz="2400" b="0" i="1" smtClean="0">
                                <a:solidFill>
                                  <a:schemeClr val="bg1"/>
                                </a:solidFill>
                                <a:latin typeface="Cambria Math" panose="02040503050406030204" pitchFamily="18" charset="0"/>
                                <a:ea typeface="长城行楷体" panose="02010609000101010101" pitchFamily="49" charset="-122"/>
                              </a:rPr>
                              <m:t>     , </m:t>
                            </m:r>
                            <m:r>
                              <a:rPr lang="en-US" altLang="zh-CN" sz="2400" b="0" i="1" smtClean="0">
                                <a:solidFill>
                                  <a:schemeClr val="bg1"/>
                                </a:solidFill>
                                <a:latin typeface="Cambria Math" panose="02040503050406030204" pitchFamily="18" charset="0"/>
                                <a:ea typeface="长城行楷体" panose="02010609000101010101" pitchFamily="49" charset="-122"/>
                              </a:rPr>
                              <m:t>𝑖𝑓</m:t>
                            </m:r>
                            <m:r>
                              <a:rPr lang="en-US" altLang="zh-CN" sz="2400" b="0" i="1" smtClean="0">
                                <a:solidFill>
                                  <a:schemeClr val="bg1"/>
                                </a:solidFill>
                                <a:latin typeface="Cambria Math" panose="02040503050406030204" pitchFamily="18" charset="0"/>
                                <a:ea typeface="长城行楷体" panose="02010609000101010101" pitchFamily="49" charset="-122"/>
                              </a:rPr>
                              <m:t> −1≤</m:t>
                            </m:r>
                            <m:r>
                              <a:rPr lang="en-US" altLang="zh-CN" sz="2400" b="0" i="1" smtClean="0">
                                <a:solidFill>
                                  <a:schemeClr val="bg1"/>
                                </a:solidFill>
                                <a:latin typeface="Cambria Math" panose="02040503050406030204" pitchFamily="18" charset="0"/>
                                <a:ea typeface="Cambria Math" panose="02040503050406030204" pitchFamily="18" charset="0"/>
                              </a:rPr>
                              <m:t>𝑥</m:t>
                            </m:r>
                            <m:r>
                              <a:rPr lang="en-US" altLang="zh-CN" sz="2400" b="0" i="1" smtClean="0">
                                <a:solidFill>
                                  <a:schemeClr val="bg1"/>
                                </a:solidFill>
                                <a:latin typeface="Cambria Math" panose="02040503050406030204" pitchFamily="18" charset="0"/>
                                <a:ea typeface="Cambria Math" panose="02040503050406030204" pitchFamily="18" charset="0"/>
                              </a:rPr>
                              <m:t>≤1</m:t>
                            </m:r>
                          </m:e>
                          <m:e>
                            <m:r>
                              <a:rPr lang="en-US" altLang="zh-CN" sz="2400" i="1">
                                <a:solidFill>
                                  <a:schemeClr val="bg1"/>
                                </a:solidFill>
                                <a:latin typeface="Cambria Math" panose="02040503050406030204" pitchFamily="18" charset="0"/>
                                <a:ea typeface="长城行楷体" panose="02010609000101010101" pitchFamily="49" charset="-122"/>
                              </a:rPr>
                              <m:t>1   </m:t>
                            </m:r>
                            <m:r>
                              <a:rPr lang="en-US" altLang="zh-CN" sz="2400" b="0" i="1" smtClean="0">
                                <a:solidFill>
                                  <a:schemeClr val="bg1"/>
                                </a:solidFill>
                                <a:latin typeface="Cambria Math" panose="02040503050406030204" pitchFamily="18" charset="0"/>
                                <a:ea typeface="长城行楷体" panose="02010609000101010101" pitchFamily="49" charset="-122"/>
                              </a:rPr>
                              <m:t>  , </m:t>
                            </m:r>
                            <m:r>
                              <a:rPr lang="en-US" altLang="zh-CN" sz="2400" i="1">
                                <a:solidFill>
                                  <a:schemeClr val="bg1"/>
                                </a:solidFill>
                                <a:latin typeface="Cambria Math" panose="02040503050406030204" pitchFamily="18" charset="0"/>
                                <a:ea typeface="长城行楷体" panose="02010609000101010101" pitchFamily="49" charset="-122"/>
                              </a:rPr>
                              <m:t>𝑖𝑓</m:t>
                            </m:r>
                            <m:r>
                              <a:rPr lang="en-US" altLang="zh-CN" sz="2400" i="1">
                                <a:solidFill>
                                  <a:schemeClr val="bg1"/>
                                </a:solidFill>
                                <a:latin typeface="Cambria Math" panose="02040503050406030204" pitchFamily="18" charset="0"/>
                                <a:ea typeface="长城行楷体" panose="02010609000101010101" pitchFamily="49" charset="-122"/>
                              </a:rPr>
                              <m:t> </m:t>
                            </m:r>
                            <m:r>
                              <a:rPr lang="en-US" altLang="zh-CN" sz="2400" i="1">
                                <a:solidFill>
                                  <a:schemeClr val="bg1"/>
                                </a:solidFill>
                                <a:latin typeface="Cambria Math" panose="02040503050406030204" pitchFamily="18" charset="0"/>
                                <a:ea typeface="长城行楷体" panose="02010609000101010101" pitchFamily="49" charset="-122"/>
                              </a:rPr>
                              <m:t>𝑥</m:t>
                            </m:r>
                            <m:r>
                              <a:rPr lang="en-US" altLang="zh-CN" sz="2400" i="1" smtClean="0">
                                <a:solidFill>
                                  <a:schemeClr val="bg1"/>
                                </a:solidFill>
                                <a:latin typeface="Cambria Math" panose="02040503050406030204" pitchFamily="18" charset="0"/>
                                <a:ea typeface="Cambria Math" panose="02040503050406030204" pitchFamily="18" charset="0"/>
                              </a:rPr>
                              <m:t>&gt;</m:t>
                            </m:r>
                            <m:r>
                              <a:rPr lang="en-US" altLang="zh-CN" sz="2400" i="1">
                                <a:solidFill>
                                  <a:schemeClr val="bg1"/>
                                </a:solidFill>
                                <a:latin typeface="Cambria Math" panose="02040503050406030204" pitchFamily="18" charset="0"/>
                                <a:ea typeface="长城行楷体" panose="02010609000101010101" pitchFamily="49" charset="-122"/>
                              </a:rPr>
                              <m:t>1</m:t>
                            </m:r>
                            <m:r>
                              <a:rPr lang="en-US" altLang="zh-CN" sz="2400" b="0" i="1" smtClean="0">
                                <a:solidFill>
                                  <a:schemeClr val="bg1"/>
                                </a:solidFill>
                                <a:latin typeface="Cambria Math" panose="02040503050406030204" pitchFamily="18" charset="0"/>
                                <a:ea typeface="长城行楷体" panose="02010609000101010101" pitchFamily="49" charset="-122"/>
                              </a:rPr>
                              <m:t>          </m:t>
                            </m:r>
                          </m:e>
                        </m:eqArr>
                      </m:e>
                    </m:d>
                  </m:oMath>
                </a14:m>
                <a:r>
                  <a:rPr lang="zh-CN" altLang="en-US" sz="2400" dirty="0">
                    <a:solidFill>
                      <a:schemeClr val="bg1"/>
                    </a:solidFill>
                    <a:ea typeface="长城行楷体" panose="02010609000101010101" pitchFamily="49" charset="-122"/>
                  </a:rPr>
                  <a:t>     （</a:t>
                </a:r>
                <a:r>
                  <a:rPr lang="en-US" altLang="zh-CN" sz="2400" dirty="0">
                    <a:solidFill>
                      <a:schemeClr val="bg1"/>
                    </a:solidFill>
                    <a:ea typeface="长城行楷体" panose="02010609000101010101" pitchFamily="49" charset="-122"/>
                  </a:rPr>
                  <a:t>5</a:t>
                </a:r>
                <a:r>
                  <a:rPr lang="zh-CN" altLang="en-US" sz="2400" dirty="0">
                    <a:solidFill>
                      <a:schemeClr val="bg1"/>
                    </a:solidFill>
                    <a:ea typeface="长城行楷体" panose="02010609000101010101" pitchFamily="49" charset="-122"/>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478071" y="1023959"/>
                <a:ext cx="9762995" cy="5188950"/>
              </a:xfrm>
              <a:blipFill>
                <a:blip r:embed="rId2"/>
                <a:stretch>
                  <a:fillRect l="-1436" t="-588" b="-6816"/>
                </a:stretch>
              </a:blipFill>
            </p:spPr>
            <p:txBody>
              <a:bodyPr/>
              <a:lstStyle/>
              <a:p>
                <a:r>
                  <a:rPr lang="zh-CN" altLang="en-US">
                    <a:noFill/>
                  </a:rPr>
                  <a:t> </a:t>
                </a:r>
              </a:p>
            </p:txBody>
          </p:sp>
        </mc:Fallback>
      </mc:AlternateContent>
      <p:sp>
        <p:nvSpPr>
          <p:cNvPr id="4" name="对话气泡: 椭圆形 3"/>
          <p:cNvSpPr/>
          <p:nvPr/>
        </p:nvSpPr>
        <p:spPr>
          <a:xfrm>
            <a:off x="7956646" y="3312110"/>
            <a:ext cx="1978924"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ea typeface="长城行楷体" panose="02010609000101010101" pitchFamily="49" charset="-122"/>
              </a:rPr>
              <a:t>为什么使用非线性层？</a:t>
            </a:r>
          </a:p>
        </p:txBody>
      </p:sp>
      <p:sp>
        <p:nvSpPr>
          <p:cNvPr id="5" name="矩形: 圆角 4"/>
          <p:cNvSpPr/>
          <p:nvPr/>
        </p:nvSpPr>
        <p:spPr>
          <a:xfrm>
            <a:off x="10167582" y="2852383"/>
            <a:ext cx="1856096" cy="2661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ea typeface="长城行楷体" panose="02010609000101010101" pitchFamily="49" charset="-122"/>
              </a:rPr>
              <a:t>如果使用线性函数会造成结果的剧烈抖动，不能收敛。现有的激活函数可以做到在</a:t>
            </a:r>
            <a:r>
              <a:rPr lang="en-US" altLang="zh-CN" dirty="0">
                <a:solidFill>
                  <a:srgbClr val="FF0000"/>
                </a:solidFill>
                <a:ea typeface="长城行楷体" panose="02010609000101010101" pitchFamily="49" charset="-122"/>
              </a:rPr>
              <a:t>0</a:t>
            </a:r>
            <a:r>
              <a:rPr lang="zh-CN" altLang="en-US" dirty="0">
                <a:solidFill>
                  <a:srgbClr val="FF0000"/>
                </a:solidFill>
                <a:ea typeface="长城行楷体" panose="02010609000101010101" pitchFamily="49" charset="-122"/>
              </a:rPr>
              <a:t>和</a:t>
            </a:r>
            <a:r>
              <a:rPr lang="en-US" altLang="zh-CN" dirty="0">
                <a:solidFill>
                  <a:srgbClr val="FF0000"/>
                </a:solidFill>
                <a:ea typeface="长城行楷体" panose="02010609000101010101" pitchFamily="49" charset="-122"/>
              </a:rPr>
              <a:t>1</a:t>
            </a:r>
            <a:r>
              <a:rPr lang="zh-CN" altLang="en-US" dirty="0">
                <a:solidFill>
                  <a:srgbClr val="FF0000"/>
                </a:solidFill>
                <a:ea typeface="长城行楷体" panose="02010609000101010101" pitchFamily="49" charset="-122"/>
              </a:rPr>
              <a:t>的接近区间内平滑收敛。这才是关键。</a:t>
            </a:r>
          </a:p>
        </p:txBody>
      </p:sp>
    </p:spTree>
    <p:extLst>
      <p:ext uri="{BB962C8B-B14F-4D97-AF65-F5344CB8AC3E}">
        <p14:creationId xmlns:p14="http://schemas.microsoft.com/office/powerpoint/2010/main" val="373765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5" y="665749"/>
            <a:ext cx="9762994" cy="1325563"/>
          </a:xfrm>
        </p:spPr>
        <p:txBody>
          <a:bodyPr/>
          <a:lstStyle/>
          <a:p>
            <a:r>
              <a:rPr lang="zh-CN" altLang="en-US" dirty="0">
                <a:solidFill>
                  <a:schemeClr val="bg1"/>
                </a:solidFill>
                <a:ea typeface="长城行楷体" panose="02010609000101010101" pitchFamily="49" charset="-122"/>
              </a:rPr>
              <a:t>基于窗口方法</a:t>
            </a:r>
          </a:p>
        </p:txBody>
      </p:sp>
      <p:sp>
        <p:nvSpPr>
          <p:cNvPr id="3" name="内容占位符 2"/>
          <p:cNvSpPr>
            <a:spLocks noGrp="1"/>
          </p:cNvSpPr>
          <p:nvPr>
            <p:ph idx="1"/>
          </p:nvPr>
        </p:nvSpPr>
        <p:spPr>
          <a:xfrm>
            <a:off x="1590804" y="1991312"/>
            <a:ext cx="9762995" cy="5188950"/>
          </a:xfrm>
        </p:spPr>
        <p:txBody>
          <a:bodyPr>
            <a:noAutofit/>
          </a:bodyPr>
          <a:lstStyle/>
          <a:p>
            <a:pPr>
              <a:lnSpc>
                <a:spcPct val="120000"/>
              </a:lnSpc>
            </a:pPr>
            <a:r>
              <a:rPr lang="zh-CN" altLang="en-US" sz="3200" dirty="0">
                <a:solidFill>
                  <a:schemeClr val="bg1"/>
                </a:solidFill>
                <a:ea typeface="长城行楷体" panose="02010609000101010101" pitchFamily="49" charset="-122"/>
              </a:rPr>
              <a:t>打分</a:t>
            </a:r>
            <a:r>
              <a:rPr lang="en-US" altLang="zh-CN" sz="3200" dirty="0">
                <a:solidFill>
                  <a:schemeClr val="bg1"/>
                </a:solidFill>
                <a:ea typeface="长城行楷体" panose="02010609000101010101" pitchFamily="49" charset="-122"/>
              </a:rPr>
              <a:t>Scoring</a:t>
            </a:r>
            <a:r>
              <a:rPr lang="zh-CN" altLang="en-US" sz="3200" dirty="0">
                <a:solidFill>
                  <a:schemeClr val="bg1"/>
                </a:solidFill>
                <a:ea typeface="长城行楷体" panose="02010609000101010101" pitchFamily="49" charset="-122"/>
              </a:rPr>
              <a:t> </a:t>
            </a:r>
            <a:r>
              <a:rPr lang="en-US" altLang="zh-CN" sz="3200">
                <a:solidFill>
                  <a:schemeClr val="bg1"/>
                </a:solidFill>
                <a:ea typeface="长城行楷体" panose="02010609000101010101" pitchFamily="49" charset="-122"/>
              </a:rPr>
              <a:t>: </a:t>
            </a:r>
            <a:r>
              <a:rPr lang="zh-CN" altLang="en-US" sz="2400">
                <a:solidFill>
                  <a:schemeClr val="bg1"/>
                </a:solidFill>
                <a:ea typeface="长城行楷体" panose="02010609000101010101" pitchFamily="49" charset="-122"/>
              </a:rPr>
              <a:t>神经网络</a:t>
            </a:r>
            <a:r>
              <a:rPr lang="zh-CN" altLang="en-US" sz="2400" dirty="0">
                <a:solidFill>
                  <a:schemeClr val="bg1"/>
                </a:solidFill>
                <a:ea typeface="长城行楷体" panose="02010609000101010101" pitchFamily="49" charset="-122"/>
              </a:rPr>
              <a:t>的最后一层的输出的大小，也就是最后一层中单元的个数，与分类的个数是相同的，每一个输出的分数表示该单词属于该类的可能性。</a:t>
            </a:r>
            <a:endParaRPr lang="en-US" altLang="zh-CN" sz="2400" dirty="0">
              <a:solidFill>
                <a:schemeClr val="bg1"/>
              </a:solidFill>
              <a:ea typeface="长城行楷体" panose="02010609000101010101" pitchFamily="49" charset="-122"/>
            </a:endParaRPr>
          </a:p>
          <a:p>
            <a:pPr>
              <a:lnSpc>
                <a:spcPct val="120000"/>
              </a:lnSpc>
            </a:pPr>
            <a:r>
              <a:rPr lang="zh-CN" altLang="en-US" sz="3200" dirty="0">
                <a:solidFill>
                  <a:schemeClr val="bg1"/>
                </a:solidFill>
                <a:ea typeface="长城行楷体" panose="02010609000101010101" pitchFamily="49" charset="-122"/>
              </a:rPr>
              <a:t>边界效应</a:t>
            </a:r>
            <a:r>
              <a:rPr lang="en-US" altLang="zh-CN" sz="32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这个方法有一个缺点就是，当我们在处理一个句子开始或是结尾部分的单词时，其向前或是向后的窗口中可能并不包含有单词。这时我们就需要利用到填充技术，为其前面或是后面填充上象征开始或是结束的符号“</a:t>
            </a:r>
            <a:r>
              <a:rPr lang="en-US" altLang="zh-CN" sz="2400" dirty="0">
                <a:solidFill>
                  <a:schemeClr val="bg1"/>
                </a:solidFill>
                <a:ea typeface="长城行楷体" panose="02010609000101010101" pitchFamily="49" charset="-122"/>
              </a:rPr>
              <a:t>PADDING</a:t>
            </a:r>
            <a:r>
              <a:rPr lang="zh-CN" altLang="en-US" sz="2400" dirty="0">
                <a:solidFill>
                  <a:schemeClr val="bg1"/>
                </a:solidFill>
                <a:ea typeface="长城行楷体" panose="02010609000101010101" pitchFamily="49" charset="-122"/>
              </a:rPr>
              <a:t>”。在将特征向量组合完成之后，将其作为输入，输入到神经网络中去。</a:t>
            </a:r>
            <a:endParaRPr lang="en-US" altLang="zh-CN" sz="2400" dirty="0">
              <a:solidFill>
                <a:schemeClr val="bg1"/>
              </a:solidFill>
              <a:ea typeface="长城行楷体" panose="02010609000101010101" pitchFamily="49" charset="-122"/>
            </a:endParaRPr>
          </a:p>
          <a:p>
            <a:pPr marL="0" indent="0">
              <a:lnSpc>
                <a:spcPct val="120000"/>
              </a:lnSpc>
              <a:buNone/>
            </a:pPr>
            <a:endParaRPr lang="zh-CN" altLang="en-US" sz="2400" dirty="0">
              <a:solidFill>
                <a:schemeClr val="bg1"/>
              </a:solidFill>
              <a:ea typeface="长城行楷体" panose="02010609000101010101" pitchFamily="49" charset="-122"/>
            </a:endParaRPr>
          </a:p>
        </p:txBody>
      </p:sp>
    </p:spTree>
    <p:extLst>
      <p:ext uri="{BB962C8B-B14F-4D97-AF65-F5344CB8AC3E}">
        <p14:creationId xmlns:p14="http://schemas.microsoft.com/office/powerpoint/2010/main" val="308967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67462" y="1516922"/>
            <a:ext cx="3541753" cy="3541753"/>
            <a:chOff x="4399385" y="1303978"/>
            <a:chExt cx="3541753" cy="3541753"/>
          </a:xfrm>
        </p:grpSpPr>
        <p:sp>
          <p:nvSpPr>
            <p:cNvPr id="7" name="椭圆 6"/>
            <p:cNvSpPr/>
            <p:nvPr/>
          </p:nvSpPr>
          <p:spPr>
            <a:xfrm>
              <a:off x="4399385" y="1303978"/>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文本框 7"/>
            <p:cNvSpPr txBox="1"/>
            <p:nvPr/>
          </p:nvSpPr>
          <p:spPr>
            <a:xfrm>
              <a:off x="5045827" y="1928803"/>
              <a:ext cx="2094808" cy="1569660"/>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endParaRPr>
            </a:p>
          </p:txBody>
        </p:sp>
        <p:sp>
          <p:nvSpPr>
            <p:cNvPr id="9" name="文本框 8"/>
            <p:cNvSpPr txBox="1"/>
            <p:nvPr/>
          </p:nvSpPr>
          <p:spPr>
            <a:xfrm>
              <a:off x="5045827" y="2724136"/>
              <a:ext cx="2248871" cy="1138773"/>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400" b="1" kern="0" spc="600" dirty="0">
                  <a:solidFill>
                    <a:srgbClr val="031A6D"/>
                  </a:solidFill>
                  <a:latin typeface="冬青黑体简体中文 W3" panose="020B0300000000000000" pitchFamily="34" charset="-122"/>
                  <a:ea typeface="长城行楷体" panose="02010609000101010101" pitchFamily="49" charset="-122"/>
                </a:rPr>
                <a:t>基于句子方法</a:t>
              </a:r>
              <a:endParaRPr lang="en-US" altLang="zh-CN" sz="3400" b="1" kern="0" spc="600" dirty="0">
                <a:solidFill>
                  <a:srgbClr val="031A6D"/>
                </a:solidFill>
                <a:latin typeface="冬青黑体简体中文 W3" panose="020B0300000000000000" pitchFamily="34" charset="-122"/>
                <a:ea typeface="长城行楷体" panose="02010609000101010101" pitchFamily="49" charset="-122"/>
              </a:endParaRPr>
            </a:p>
          </p:txBody>
        </p:sp>
      </p:grpSp>
      <p:pic>
        <p:nvPicPr>
          <p:cNvPr id="4" name="内容占位符 3"/>
          <p:cNvPicPr>
            <a:picLocks noGrp="1" noChangeAspect="1"/>
          </p:cNvPicPr>
          <p:nvPr>
            <p:ph idx="1"/>
          </p:nvPr>
        </p:nvPicPr>
        <p:blipFill>
          <a:blip r:embed="rId2"/>
          <a:stretch>
            <a:fillRect/>
          </a:stretch>
        </p:blipFill>
        <p:spPr>
          <a:xfrm>
            <a:off x="5648485" y="1"/>
            <a:ext cx="5073794" cy="6858000"/>
          </a:xfrm>
          <a:prstGeom prst="rect">
            <a:avLst/>
          </a:prstGeom>
        </p:spPr>
      </p:pic>
    </p:spTree>
    <p:extLst>
      <p:ext uri="{BB962C8B-B14F-4D97-AF65-F5344CB8AC3E}">
        <p14:creationId xmlns:p14="http://schemas.microsoft.com/office/powerpoint/2010/main" val="316369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5" y="0"/>
            <a:ext cx="9762994" cy="1325563"/>
          </a:xfrm>
        </p:spPr>
        <p:txBody>
          <a:bodyPr/>
          <a:lstStyle/>
          <a:p>
            <a:r>
              <a:rPr lang="zh-CN" altLang="en-US" dirty="0">
                <a:solidFill>
                  <a:schemeClr val="bg1"/>
                </a:solidFill>
                <a:ea typeface="长城行楷体" panose="02010609000101010101" pitchFamily="49" charset="-122"/>
              </a:rPr>
              <a:t>基于句子方法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5" y="1036485"/>
                <a:ext cx="9762995" cy="5188950"/>
              </a:xfrm>
            </p:spPr>
            <p:txBody>
              <a:bodyPr>
                <a:noAutofit/>
              </a:bodyPr>
              <a:lstStyle/>
              <a:p>
                <a:pPr>
                  <a:lnSpc>
                    <a:spcPct val="120000"/>
                  </a:lnSpc>
                </a:pPr>
                <a:r>
                  <a:rPr lang="zh-CN" altLang="en-US" sz="2400" dirty="0">
                    <a:solidFill>
                      <a:schemeClr val="bg1"/>
                    </a:solidFill>
                    <a:ea typeface="长城行楷体" panose="02010609000101010101" pitchFamily="49" charset="-122"/>
                  </a:rPr>
                  <a:t>基于窗口方法能够解决大部分的序列标注问题，但是对于</a:t>
                </a:r>
                <a:r>
                  <a:rPr lang="en-US" altLang="zh-CN" sz="2400" dirty="0">
                    <a:solidFill>
                      <a:schemeClr val="bg1"/>
                    </a:solidFill>
                    <a:ea typeface="长城行楷体" panose="02010609000101010101" pitchFamily="49" charset="-122"/>
                  </a:rPr>
                  <a:t>SRL</a:t>
                </a:r>
                <a:r>
                  <a:rPr lang="zh-CN" altLang="en-US" sz="2400" dirty="0">
                    <a:solidFill>
                      <a:schemeClr val="bg1"/>
                    </a:solidFill>
                    <a:ea typeface="长城行楷体" panose="02010609000101010101" pitchFamily="49" charset="-122"/>
                  </a:rPr>
                  <a:t>问题，常常需要指定某个谓词作为输入，此时基于窗口方法不能适用，需要考虑句子全部特征，所以我们使用基于句子方法。</a:t>
                </a:r>
                <a:endParaRPr lang="en-US" altLang="zh-CN" sz="2400" dirty="0">
                  <a:solidFill>
                    <a:schemeClr val="bg1"/>
                  </a:solidFill>
                  <a:ea typeface="长城行楷体" panose="02010609000101010101" pitchFamily="49" charset="-122"/>
                </a:endParaRPr>
              </a:p>
              <a:p>
                <a:pPr>
                  <a:lnSpc>
                    <a:spcPct val="120000"/>
                  </a:lnSpc>
                </a:pPr>
                <a:r>
                  <a:rPr lang="zh-CN" altLang="en-US" sz="3200" dirty="0">
                    <a:solidFill>
                      <a:schemeClr val="bg1"/>
                    </a:solidFill>
                    <a:ea typeface="长城行楷体" panose="02010609000101010101" pitchFamily="49" charset="-122"/>
                  </a:rPr>
                  <a:t>卷积层 </a:t>
                </a:r>
                <a:r>
                  <a:rPr lang="zh-CN" altLang="en-US" sz="2400" dirty="0">
                    <a:solidFill>
                      <a:schemeClr val="bg1"/>
                    </a:solidFill>
                    <a:ea typeface="长城行楷体" panose="02010609000101010101" pitchFamily="49" charset="-122"/>
                  </a:rPr>
                  <a:t>：针对一个完整的句子，先确定窗口的大小，然后再通过卷积层对每一个序列进行局部特征提取。</a:t>
                </a:r>
                <a:r>
                  <a:rPr lang="en-US" altLang="zh-CN" sz="2400" dirty="0">
                    <a:solidFill>
                      <a:schemeClr val="bg1"/>
                    </a:solidFill>
                    <a:ea typeface="长城行楷体" panose="02010609000101010101" pitchFamily="49" charset="-122"/>
                  </a:rPr>
                  <a:t>  </a:t>
                </a:r>
              </a:p>
              <a:p>
                <a:pPr marL="0" indent="0">
                  <a:lnSpc>
                    <a:spcPct val="120000"/>
                  </a:lnSpc>
                  <a:buNone/>
                </a:pPr>
                <a:r>
                  <a:rPr lang="en-US" altLang="zh-CN" sz="2400" dirty="0">
                    <a:solidFill>
                      <a:schemeClr val="bg1"/>
                    </a:solidFill>
                    <a:ea typeface="长城行楷体" panose="02010609000101010101" pitchFamily="49" charset="-122"/>
                  </a:rPr>
                  <a:t>   </a:t>
                </a:r>
                <a14:m>
                  <m:oMath xmlns:m="http://schemas.openxmlformats.org/officeDocument/2006/math">
                    <m:sSubSup>
                      <m:sSubSupPr>
                        <m:ctrlPr>
                          <a:rPr lang="en-US" altLang="zh-CN" sz="2400" i="1" smtClean="0">
                            <a:solidFill>
                              <a:schemeClr val="bg1"/>
                            </a:solidFill>
                            <a:latin typeface="Cambria Math" panose="02040503050406030204" pitchFamily="18" charset="0"/>
                            <a:ea typeface="长城行楷体" panose="02010609000101010101" pitchFamily="49" charset="-122"/>
                          </a:rPr>
                        </m:ctrlPr>
                      </m:sSubSupPr>
                      <m:e>
                        <m:r>
                          <a:rPr lang="en-US" altLang="zh-CN" sz="2400" i="1" smtClean="0">
                            <a:solidFill>
                              <a:schemeClr val="bg1"/>
                            </a:solidFill>
                            <a:latin typeface="Cambria Math" panose="02040503050406030204" pitchFamily="18" charset="0"/>
                            <a:ea typeface="Cambria Math" panose="02040503050406030204" pitchFamily="18" charset="0"/>
                          </a:rPr>
                          <m:t>&lt;</m:t>
                        </m:r>
                        <m:sSubSup>
                          <m:sSubSupPr>
                            <m:ctrlPr>
                              <a:rPr lang="en-US" altLang="zh-CN" sz="2400" i="1" smtClean="0">
                                <a:solidFill>
                                  <a:schemeClr val="bg1"/>
                                </a:solidFill>
                                <a:latin typeface="Cambria Math" panose="02040503050406030204" pitchFamily="18" charset="0"/>
                                <a:ea typeface="Cambria Math" panose="02040503050406030204" pitchFamily="18" charset="0"/>
                              </a:rPr>
                            </m:ctrlPr>
                          </m:sSubSupPr>
                          <m:e>
                            <m:r>
                              <a:rPr lang="en-US" altLang="zh-CN" sz="2400" b="0" i="1" smtClean="0">
                                <a:solidFill>
                                  <a:schemeClr val="bg1"/>
                                </a:solidFill>
                                <a:latin typeface="Cambria Math" panose="02040503050406030204" pitchFamily="18" charset="0"/>
                                <a:ea typeface="Cambria Math" panose="02040503050406030204" pitchFamily="18" charset="0"/>
                              </a:rPr>
                              <m:t>𝑓</m:t>
                            </m:r>
                          </m:e>
                          <m:sub>
                            <m:r>
                              <a:rPr lang="zh-CN" altLang="en-US" sz="2400" i="1" smtClean="0">
                                <a:solidFill>
                                  <a:schemeClr val="bg1"/>
                                </a:solidFill>
                                <a:latin typeface="Cambria Math" panose="02040503050406030204" pitchFamily="18" charset="0"/>
                                <a:ea typeface="Cambria Math" panose="02040503050406030204" pitchFamily="18" charset="0"/>
                              </a:rPr>
                              <m:t>𝜃</m:t>
                            </m:r>
                          </m:sub>
                          <m:sup>
                            <m:r>
                              <a:rPr lang="en-US" altLang="zh-CN" sz="2400" b="0" i="1" smtClean="0">
                                <a:solidFill>
                                  <a:schemeClr val="bg1"/>
                                </a:solidFill>
                                <a:latin typeface="Cambria Math" panose="02040503050406030204" pitchFamily="18" charset="0"/>
                                <a:ea typeface="Cambria Math" panose="02040503050406030204" pitchFamily="18" charset="0"/>
                              </a:rPr>
                              <m:t>𝑙</m:t>
                            </m:r>
                          </m:sup>
                        </m:sSubSup>
                        <m:r>
                          <a:rPr lang="en-US" altLang="zh-CN" sz="2400" i="1" smtClean="0">
                            <a:solidFill>
                              <a:schemeClr val="bg1"/>
                            </a:solidFill>
                            <a:latin typeface="Cambria Math" panose="02040503050406030204" pitchFamily="18" charset="0"/>
                            <a:ea typeface="Cambria Math" panose="02040503050406030204" pitchFamily="18" charset="0"/>
                          </a:rPr>
                          <m:t>&gt;</m:t>
                        </m:r>
                      </m:e>
                      <m:sub>
                        <m:r>
                          <m:rPr>
                            <m:sty m:val="p"/>
                          </m:rPr>
                          <a:rPr lang="en-US" altLang="zh-CN" sz="2400" i="1">
                            <a:solidFill>
                              <a:schemeClr val="bg1"/>
                            </a:solidFill>
                            <a:latin typeface="Cambria Math" panose="02040503050406030204" pitchFamily="18" charset="0"/>
                            <a:ea typeface="长城行楷体" panose="02010609000101010101" pitchFamily="49" charset="-122"/>
                          </a:rPr>
                          <m:t>t</m:t>
                        </m:r>
                      </m:sub>
                      <m:sup>
                        <m:r>
                          <a:rPr lang="en-US" altLang="zh-CN" sz="2400" b="0" i="1" smtClean="0">
                            <a:solidFill>
                              <a:schemeClr val="bg1"/>
                            </a:solidFill>
                            <a:latin typeface="Cambria Math" panose="02040503050406030204" pitchFamily="18" charset="0"/>
                            <a:ea typeface="长城行楷体" panose="02010609000101010101" pitchFamily="49" charset="-122"/>
                          </a:rPr>
                          <m:t>1</m:t>
                        </m:r>
                      </m:sup>
                    </m:sSubSup>
                    <m:r>
                      <a:rPr lang="en-US" altLang="zh-CN" sz="2400" b="0" i="1" smtClean="0">
                        <a:solidFill>
                          <a:schemeClr val="bg1"/>
                        </a:solidFill>
                        <a:latin typeface="Cambria Math" panose="02040503050406030204" pitchFamily="18" charset="0"/>
                        <a:ea typeface="长城行楷体" panose="02010609000101010101" pitchFamily="49" charset="-122"/>
                      </a:rPr>
                      <m:t>=</m:t>
                    </m:r>
                    <m:sSup>
                      <m:sSupPr>
                        <m:ctrlPr>
                          <a:rPr lang="en-US" altLang="zh-CN" sz="2400" b="0" i="1" smtClean="0">
                            <a:solidFill>
                              <a:schemeClr val="bg1"/>
                            </a:solidFill>
                            <a:latin typeface="Cambria Math" panose="02040503050406030204" pitchFamily="18" charset="0"/>
                            <a:ea typeface="长城行楷体" panose="02010609000101010101" pitchFamily="49" charset="-122"/>
                          </a:rPr>
                        </m:ctrlPr>
                      </m:sSupPr>
                      <m:e>
                        <m:r>
                          <a:rPr lang="en-US" altLang="zh-CN" sz="2400" b="0" i="1" smtClean="0">
                            <a:solidFill>
                              <a:schemeClr val="bg1"/>
                            </a:solidFill>
                            <a:latin typeface="Cambria Math" panose="02040503050406030204" pitchFamily="18" charset="0"/>
                            <a:ea typeface="长城行楷体" panose="02010609000101010101" pitchFamily="49" charset="-122"/>
                          </a:rPr>
                          <m:t>𝑊</m:t>
                        </m:r>
                      </m:e>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p>
                    <m:sSubSup>
                      <m:sSubSupPr>
                        <m:ctrlPr>
                          <a:rPr lang="en-US" altLang="zh-CN" sz="2400" b="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Cambria Math" panose="02040503050406030204" pitchFamily="18" charset="0"/>
                          </a:rPr>
                          <m:t>&lt;</m:t>
                        </m:r>
                        <m:sSubSup>
                          <m:sSubSupPr>
                            <m:ctrlPr>
                              <a:rPr lang="en-US" altLang="zh-CN" sz="2400" b="0" i="1" smtClean="0">
                                <a:solidFill>
                                  <a:schemeClr val="bg1"/>
                                </a:solidFill>
                                <a:latin typeface="Cambria Math" panose="02040503050406030204" pitchFamily="18" charset="0"/>
                                <a:ea typeface="Cambria Math" panose="02040503050406030204" pitchFamily="18" charset="0"/>
                              </a:rPr>
                            </m:ctrlPr>
                          </m:sSubSupPr>
                          <m:e>
                            <m:r>
                              <a:rPr lang="en-US" altLang="zh-CN" sz="2400" b="0" i="1" smtClean="0">
                                <a:solidFill>
                                  <a:schemeClr val="bg1"/>
                                </a:solidFill>
                                <a:latin typeface="Cambria Math" panose="02040503050406030204" pitchFamily="18" charset="0"/>
                                <a:ea typeface="Cambria Math" panose="02040503050406030204" pitchFamily="18" charset="0"/>
                              </a:rPr>
                              <m:t>𝑓</m:t>
                            </m:r>
                          </m:e>
                          <m:sub>
                            <m:r>
                              <a:rPr lang="zh-CN" altLang="en-US" sz="2400" b="0" i="1" smtClean="0">
                                <a:solidFill>
                                  <a:schemeClr val="bg1"/>
                                </a:solidFill>
                                <a:latin typeface="Cambria Math" panose="02040503050406030204" pitchFamily="18" charset="0"/>
                                <a:ea typeface="Cambria Math" panose="02040503050406030204" pitchFamily="18" charset="0"/>
                              </a:rPr>
                              <m:t>𝜃</m:t>
                            </m:r>
                          </m:sub>
                          <m:sup>
                            <m:r>
                              <a:rPr lang="en-US" altLang="zh-CN" sz="2400" b="0" i="1" smtClean="0">
                                <a:solidFill>
                                  <a:schemeClr val="bg1"/>
                                </a:solidFill>
                                <a:latin typeface="Cambria Math" panose="02040503050406030204" pitchFamily="18" charset="0"/>
                                <a:ea typeface="Cambria Math" panose="02040503050406030204" pitchFamily="18" charset="0"/>
                              </a:rPr>
                              <m:t>𝑙</m:t>
                            </m:r>
                            <m:r>
                              <a:rPr lang="en-US" altLang="zh-CN" sz="2400" b="0" i="1" smtClean="0">
                                <a:solidFill>
                                  <a:schemeClr val="bg1"/>
                                </a:solidFill>
                                <a:latin typeface="Cambria Math" panose="02040503050406030204" pitchFamily="18" charset="0"/>
                                <a:ea typeface="Cambria Math" panose="02040503050406030204" pitchFamily="18" charset="0"/>
                              </a:rPr>
                              <m:t>−1</m:t>
                            </m:r>
                          </m:sup>
                        </m:sSubSup>
                        <m:r>
                          <a:rPr lang="en-US" altLang="zh-CN" sz="2400" b="0" i="1" smtClean="0">
                            <a:solidFill>
                              <a:schemeClr val="bg1"/>
                            </a:solidFill>
                            <a:latin typeface="Cambria Math" panose="02040503050406030204" pitchFamily="18" charset="0"/>
                            <a:ea typeface="Cambria Math" panose="02040503050406030204" pitchFamily="18" charset="0"/>
                          </a:rPr>
                          <m:t>&gt;</m:t>
                        </m:r>
                      </m:e>
                      <m:sub>
                        <m:r>
                          <a:rPr lang="en-US" altLang="zh-CN" sz="2400" b="0" i="1" smtClean="0">
                            <a:solidFill>
                              <a:schemeClr val="bg1"/>
                            </a:solidFill>
                            <a:latin typeface="Cambria Math" panose="02040503050406030204" pitchFamily="18" charset="0"/>
                            <a:ea typeface="长城行楷体" panose="02010609000101010101" pitchFamily="49" charset="-122"/>
                          </a:rPr>
                          <m:t>𝑡</m:t>
                        </m:r>
                      </m:sub>
                      <m:sup>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𝑑</m:t>
                            </m:r>
                          </m:e>
                          <m:sub>
                            <m:r>
                              <a:rPr lang="en-US" altLang="zh-CN" sz="2400" b="0" i="1" smtClean="0">
                                <a:solidFill>
                                  <a:schemeClr val="bg1"/>
                                </a:solidFill>
                                <a:latin typeface="Cambria Math" panose="02040503050406030204" pitchFamily="18" charset="0"/>
                                <a:ea typeface="长城行楷体" panose="02010609000101010101" pitchFamily="49" charset="-122"/>
                              </a:rPr>
                              <m:t>𝑤𝑖𝑛</m:t>
                            </m:r>
                          </m:sub>
                        </m:sSub>
                      </m:sup>
                    </m:sSubSup>
                    <m:r>
                      <a:rPr lang="en-US" altLang="zh-CN" sz="2400" b="0" i="1" smtClean="0">
                        <a:solidFill>
                          <a:schemeClr val="bg1"/>
                        </a:solidFill>
                        <a:latin typeface="Cambria Math" panose="02040503050406030204" pitchFamily="18" charset="0"/>
                        <a:ea typeface="长城行楷体" panose="02010609000101010101" pitchFamily="49" charset="-122"/>
                      </a:rPr>
                      <m:t>+</m:t>
                    </m:r>
                    <m:sSup>
                      <m:sSupPr>
                        <m:ctrlPr>
                          <a:rPr lang="en-US" altLang="zh-CN" sz="2400" b="0" i="1" smtClean="0">
                            <a:solidFill>
                              <a:schemeClr val="bg1"/>
                            </a:solidFill>
                            <a:latin typeface="Cambria Math" panose="02040503050406030204" pitchFamily="18" charset="0"/>
                            <a:ea typeface="长城行楷体" panose="02010609000101010101" pitchFamily="49" charset="-122"/>
                          </a:rPr>
                        </m:ctrlPr>
                      </m:sSupPr>
                      <m:e>
                        <m:r>
                          <a:rPr lang="en-US" altLang="zh-CN" sz="2400" b="0" i="1" smtClean="0">
                            <a:solidFill>
                              <a:schemeClr val="bg1"/>
                            </a:solidFill>
                            <a:latin typeface="Cambria Math" panose="02040503050406030204" pitchFamily="18" charset="0"/>
                            <a:ea typeface="长城行楷体" panose="02010609000101010101" pitchFamily="49" charset="-122"/>
                          </a:rPr>
                          <m:t>𝑏</m:t>
                        </m:r>
                      </m:e>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p>
                    <m:r>
                      <a:rPr lang="en-US" altLang="zh-CN" sz="2400" b="0" i="1" smtClean="0">
                        <a:solidFill>
                          <a:schemeClr val="bg1"/>
                        </a:solidFill>
                        <a:latin typeface="Cambria Math" panose="02040503050406030204" pitchFamily="18" charset="0"/>
                        <a:ea typeface="长城行楷体" panose="02010609000101010101" pitchFamily="49" charset="-122"/>
                      </a:rPr>
                      <m:t>    </m:t>
                    </m:r>
                    <m:r>
                      <a:rPr lang="en-US" altLang="zh-CN" sz="2400" b="0" i="1" smtClean="0">
                        <a:solidFill>
                          <a:schemeClr val="bg1"/>
                        </a:solidFill>
                        <a:latin typeface="Cambria Math" panose="02040503050406030204" pitchFamily="18" charset="0"/>
                        <a:ea typeface="Cambria Math" panose="02040503050406030204" pitchFamily="18" charset="0"/>
                      </a:rPr>
                      <m:t>∀</m:t>
                    </m:r>
                    <m:r>
                      <a:rPr lang="en-US" altLang="zh-CN" sz="2400" b="0" i="1" smtClean="0">
                        <a:solidFill>
                          <a:schemeClr val="bg1"/>
                        </a:solidFill>
                        <a:latin typeface="Cambria Math" panose="02040503050406030204" pitchFamily="18" charset="0"/>
                        <a:ea typeface="Cambria Math" panose="02040503050406030204" pitchFamily="18" charset="0"/>
                      </a:rPr>
                      <m:t>𝑡</m:t>
                    </m:r>
                  </m:oMath>
                </a14:m>
                <a:r>
                  <a:rPr lang="en-US" altLang="zh-CN" sz="2400" b="0" i="1" dirty="0">
                    <a:solidFill>
                      <a:schemeClr val="bg1"/>
                    </a:solidFill>
                    <a:latin typeface="Cambria Math" panose="02040503050406030204" pitchFamily="18" charset="0"/>
                    <a:ea typeface="Cambria Math" panose="02040503050406030204" pitchFamily="18" charset="0"/>
                  </a:rPr>
                  <a:t>              </a:t>
                </a:r>
                <a:r>
                  <a:rPr lang="zh-CN" altLang="en-US" sz="2400" i="1" dirty="0">
                    <a:solidFill>
                      <a:schemeClr val="bg1"/>
                    </a:solidFill>
                    <a:latin typeface="Cambria Math" panose="02040503050406030204" pitchFamily="18" charset="0"/>
                    <a:ea typeface="Cambria Math" panose="02040503050406030204" pitchFamily="18" charset="0"/>
                  </a:rPr>
                  <a:t>（</a:t>
                </a:r>
                <a:r>
                  <a:rPr lang="en-US" altLang="zh-CN" sz="2400" i="1" dirty="0">
                    <a:solidFill>
                      <a:schemeClr val="bg1"/>
                    </a:solidFill>
                    <a:latin typeface="Cambria Math" panose="02040503050406030204" pitchFamily="18" charset="0"/>
                    <a:ea typeface="Cambria Math" panose="02040503050406030204" pitchFamily="18" charset="0"/>
                  </a:rPr>
                  <a:t>6</a:t>
                </a:r>
                <a:r>
                  <a:rPr lang="zh-CN" altLang="en-US" sz="2400" i="1" dirty="0">
                    <a:solidFill>
                      <a:schemeClr val="bg1"/>
                    </a:solidFill>
                    <a:latin typeface="Cambria Math" panose="02040503050406030204" pitchFamily="18" charset="0"/>
                    <a:ea typeface="Cambria Math" panose="02040503050406030204" pitchFamily="18" charset="0"/>
                  </a:rPr>
                  <a:t>）</a:t>
                </a:r>
                <a:endParaRPr lang="en-US" altLang="zh-CN" sz="2400" b="0" i="1" dirty="0">
                  <a:solidFill>
                    <a:schemeClr val="bg1"/>
                  </a:solidFill>
                  <a:latin typeface="Cambria Math" panose="02040503050406030204" pitchFamily="18" charset="0"/>
                  <a:ea typeface="Cambria Math" panose="02040503050406030204" pitchFamily="18" charset="0"/>
                </a:endParaRPr>
              </a:p>
              <a:p>
                <a:pPr marL="0" indent="0">
                  <a:lnSpc>
                    <a:spcPct val="120000"/>
                  </a:lnSpc>
                  <a:buNone/>
                </a:pPr>
                <a:r>
                  <a:rPr lang="zh-CN" altLang="en-US" sz="2400" dirty="0">
                    <a:solidFill>
                      <a:schemeClr val="bg1"/>
                    </a:solidFill>
                    <a:ea typeface="长城行楷体" panose="02010609000101010101" pitchFamily="49" charset="-122"/>
                  </a:rPr>
                  <a:t>   其中</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𝑑</m:t>
                        </m:r>
                      </m:e>
                      <m:sub>
                        <m:r>
                          <a:rPr lang="en-US" altLang="zh-CN" sz="2400" i="1">
                            <a:solidFill>
                              <a:schemeClr val="bg1"/>
                            </a:solidFill>
                            <a:latin typeface="Cambria Math" panose="02040503050406030204" pitchFamily="18" charset="0"/>
                            <a:ea typeface="长城行楷体" panose="02010609000101010101" pitchFamily="49" charset="-122"/>
                          </a:rPr>
                          <m:t>𝑤𝑖𝑛</m:t>
                        </m:r>
                      </m:sub>
                    </m:sSub>
                  </m:oMath>
                </a14:m>
                <a:r>
                  <a:rPr lang="zh-CN" altLang="en-US" sz="2400" dirty="0">
                    <a:solidFill>
                      <a:schemeClr val="bg1"/>
                    </a:solidFill>
                    <a:ea typeface="长城行楷体" panose="02010609000101010101" pitchFamily="49" charset="-122"/>
                  </a:rPr>
                  <a:t>代表窗口的大小，</a:t>
                </a:r>
                <a:r>
                  <a:rPr lang="en-US" altLang="zh-CN" sz="2400" dirty="0">
                    <a:solidFill>
                      <a:schemeClr val="bg1"/>
                    </a:solidFill>
                    <a:ea typeface="长城行楷体" panose="02010609000101010101" pitchFamily="49" charset="-122"/>
                  </a:rPr>
                  <a:t>t</a:t>
                </a:r>
                <a:r>
                  <a:rPr lang="zh-CN" altLang="en-US" sz="2400" dirty="0">
                    <a:solidFill>
                      <a:schemeClr val="bg1"/>
                    </a:solidFill>
                    <a:ea typeface="长城行楷体" panose="02010609000101010101" pitchFamily="49" charset="-122"/>
                  </a:rPr>
                  <a:t>代表一个句子中窗口的个数，</a:t>
                </a:r>
                <a:r>
                  <a:rPr lang="en-US" altLang="zh-CN" sz="2400" dirty="0">
                    <a:solidFill>
                      <a:schemeClr val="bg1"/>
                    </a:solidFill>
                    <a:ea typeface="长城行楷体" panose="02010609000101010101" pitchFamily="49" charset="-122"/>
                  </a:rPr>
                  <a:t>W</a:t>
                </a:r>
                <a:r>
                  <a:rPr lang="zh-CN" altLang="en-US" sz="2400" dirty="0">
                    <a:solidFill>
                      <a:schemeClr val="bg1"/>
                    </a:solidFill>
                    <a:ea typeface="长城行楷体" panose="02010609000101010101" pitchFamily="49" charset="-122"/>
                  </a:rPr>
                  <a:t>是权重矩阵，</a:t>
                </a:r>
                <a14:m>
                  <m:oMath xmlns:m="http://schemas.openxmlformats.org/officeDocument/2006/math">
                    <m:sSup>
                      <m:sSupPr>
                        <m:ctrlPr>
                          <a:rPr lang="en-US" altLang="zh-CN" sz="2400" i="1">
                            <a:solidFill>
                              <a:schemeClr val="bg1"/>
                            </a:solidFill>
                            <a:latin typeface="Cambria Math" panose="02040503050406030204" pitchFamily="18" charset="0"/>
                            <a:ea typeface="长城行楷体" panose="02010609000101010101" pitchFamily="49" charset="-122"/>
                          </a:rPr>
                        </m:ctrlPr>
                      </m:sSupPr>
                      <m:e>
                        <m:r>
                          <a:rPr lang="en-US" altLang="zh-CN" sz="2400" i="1">
                            <a:solidFill>
                              <a:schemeClr val="bg1"/>
                            </a:solidFill>
                            <a:latin typeface="Cambria Math" panose="02040503050406030204" pitchFamily="18" charset="0"/>
                            <a:ea typeface="长城行楷体" panose="02010609000101010101" pitchFamily="49" charset="-122"/>
                          </a:rPr>
                          <m:t>𝑏</m:t>
                        </m:r>
                      </m:e>
                      <m:sup>
                        <m:r>
                          <a:rPr lang="en-US" altLang="zh-CN" sz="2400" i="1">
                            <a:solidFill>
                              <a:schemeClr val="bg1"/>
                            </a:solidFill>
                            <a:latin typeface="Cambria Math" panose="02040503050406030204" pitchFamily="18" charset="0"/>
                            <a:ea typeface="长城行楷体" panose="02010609000101010101" pitchFamily="49" charset="-122"/>
                          </a:rPr>
                          <m:t>𝑙</m:t>
                        </m:r>
                      </m:sup>
                    </m:sSup>
                  </m:oMath>
                </a14:m>
                <a:r>
                  <a:rPr lang="zh-CN" altLang="en-US" sz="2400" dirty="0">
                    <a:solidFill>
                      <a:schemeClr val="bg1"/>
                    </a:solidFill>
                    <a:ea typeface="长城行楷体" panose="02010609000101010101" pitchFamily="49" charset="-122"/>
                  </a:rPr>
                  <a:t>为偏置</a:t>
                </a:r>
                <a:r>
                  <a:rPr lang="en-US" altLang="zh-CN" sz="2400" dirty="0">
                    <a:solidFill>
                      <a:schemeClr val="bg1"/>
                    </a:solidFill>
                    <a:ea typeface="长城行楷体" panose="02010609000101010101" pitchFamily="49" charset="-122"/>
                  </a:rPr>
                  <a:t>bias</a:t>
                </a:r>
                <a:r>
                  <a:rPr lang="zh-CN" altLang="en-US" sz="2400" dirty="0">
                    <a:solidFill>
                      <a:schemeClr val="bg1"/>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a:p>
                <a:pPr>
                  <a:lnSpc>
                    <a:spcPct val="120000"/>
                  </a:lnSpc>
                </a:pPr>
                <a:r>
                  <a:rPr lang="zh-CN" altLang="en-US" sz="3200" dirty="0">
                    <a:solidFill>
                      <a:schemeClr val="bg1"/>
                    </a:solidFill>
                    <a:ea typeface="长城行楷体" panose="02010609000101010101" pitchFamily="49" charset="-122"/>
                  </a:rPr>
                  <a:t>最大层 </a:t>
                </a:r>
                <a:r>
                  <a:rPr lang="zh-CN" altLang="en-US" sz="2400" dirty="0">
                    <a:solidFill>
                      <a:schemeClr val="bg1"/>
                    </a:solidFill>
                    <a:ea typeface="长城行楷体" panose="02010609000101010101" pitchFamily="49" charset="-122"/>
                  </a:rPr>
                  <a:t>：通过最大层找到最优解作为全局特征向量。</a:t>
                </a:r>
                <a:endParaRPr lang="en-US" altLang="zh-CN" sz="2400" dirty="0">
                  <a:solidFill>
                    <a:schemeClr val="bg1"/>
                  </a:solidFill>
                  <a:ea typeface="长城行楷体" panose="02010609000101010101" pitchFamily="49" charset="-122"/>
                </a:endParaRPr>
              </a:p>
              <a:p>
                <a:pPr marL="0" indent="0">
                  <a:lnSpc>
                    <a:spcPct val="120000"/>
                  </a:lnSpc>
                  <a:buNone/>
                </a:pPr>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smtClean="0">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smtClean="0">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smtClean="0">
                                    <a:solidFill>
                                      <a:schemeClr val="bg1"/>
                                    </a:solidFill>
                                    <a:latin typeface="Cambria Math" panose="02040503050406030204" pitchFamily="18" charset="0"/>
                                    <a:ea typeface="长城行楷体" panose="02010609000101010101" pitchFamily="49" charset="-122"/>
                                  </a:rPr>
                                </m:ctrlPr>
                              </m:sSubSupPr>
                              <m:e>
                                <m:r>
                                  <m:rPr>
                                    <m:sty m:val="p"/>
                                  </m:rPr>
                                  <a:rPr lang="en-US" altLang="zh-CN" sz="2400" i="1">
                                    <a:solidFill>
                                      <a:schemeClr val="bg1"/>
                                    </a:solidFill>
                                    <a:latin typeface="Cambria Math" panose="02040503050406030204" pitchFamily="18" charset="0"/>
                                    <a:ea typeface="长城行楷体" panose="02010609000101010101" pitchFamily="49" charset="-122"/>
                                  </a:rPr>
                                  <m:t>f</m:t>
                                </m:r>
                              </m:e>
                              <m:sub>
                                <m:r>
                                  <a:rPr lang="zh-CN" altLang="en-US" sz="2400" i="1" smtClean="0">
                                    <a:solidFill>
                                      <a:schemeClr val="bg1"/>
                                    </a:solidFill>
                                    <a:latin typeface="Cambria Math" panose="02040503050406030204" pitchFamily="18" charset="0"/>
                                    <a:ea typeface="长城行楷体" panose="02010609000101010101" pitchFamily="49" charset="-122"/>
                                  </a:rPr>
                                  <m:t>𝜃</m:t>
                                </m:r>
                              </m:sub>
                              <m:sup>
                                <m:r>
                                  <a:rPr lang="en-US" altLang="zh-CN" sz="2400" b="0" i="1" smtClean="0">
                                    <a:solidFill>
                                      <a:schemeClr val="bg1"/>
                                    </a:solidFill>
                                    <a:latin typeface="Cambria Math" panose="02040503050406030204" pitchFamily="18" charset="0"/>
                                    <a:ea typeface="长城行楷体" panose="02010609000101010101" pitchFamily="49" charset="-122"/>
                                  </a:rPr>
                                  <m:t>𝑙</m:t>
                                </m:r>
                              </m:sup>
                            </m:sSubSup>
                          </m:e>
                        </m:d>
                      </m:e>
                      <m:sub>
                        <m:r>
                          <m:rPr>
                            <m:sty m:val="p"/>
                          </m:rPr>
                          <a:rPr lang="en-US" altLang="zh-CN" sz="2400" i="1">
                            <a:solidFill>
                              <a:schemeClr val="bg1"/>
                            </a:solidFill>
                            <a:latin typeface="Cambria Math" panose="02040503050406030204" pitchFamily="18" charset="0"/>
                            <a:ea typeface="长城行楷体" panose="02010609000101010101" pitchFamily="49" charset="-122"/>
                          </a:rPr>
                          <m:t>i</m:t>
                        </m:r>
                      </m:sub>
                    </m:sSub>
                    <m:r>
                      <a:rPr lang="en-US" altLang="zh-CN" sz="2400" b="0" i="1" smtClean="0">
                        <a:solidFill>
                          <a:schemeClr val="bg1"/>
                        </a:solidFill>
                        <a:latin typeface="Cambria Math" panose="02040503050406030204" pitchFamily="18" charset="0"/>
                        <a:ea typeface="长城行楷体" panose="02010609000101010101" pitchFamily="49" charset="-122"/>
                      </a:rPr>
                      <m:t>=</m:t>
                    </m:r>
                    <m:func>
                      <m:funcPr>
                        <m:ctrlPr>
                          <a:rPr lang="en-US" altLang="zh-CN" sz="2400" b="0" i="1" smtClean="0">
                            <a:solidFill>
                              <a:schemeClr val="bg1"/>
                            </a:solidFill>
                            <a:latin typeface="Cambria Math" panose="02040503050406030204" pitchFamily="18" charset="0"/>
                            <a:ea typeface="长城行楷体" panose="02010609000101010101" pitchFamily="49" charset="-122"/>
                          </a:rPr>
                        </m:ctrlPr>
                      </m:funcPr>
                      <m:fName>
                        <m:limLow>
                          <m:limLowPr>
                            <m:ctrlPr>
                              <a:rPr lang="en-US" altLang="zh-CN" sz="2400" b="0" i="1" smtClean="0">
                                <a:solidFill>
                                  <a:schemeClr val="bg1"/>
                                </a:solidFill>
                                <a:latin typeface="Cambria Math" panose="02040503050406030204" pitchFamily="18" charset="0"/>
                                <a:ea typeface="长城行楷体" panose="02010609000101010101" pitchFamily="49" charset="-122"/>
                              </a:rPr>
                            </m:ctrlPr>
                          </m:limLowPr>
                          <m:e>
                            <m:r>
                              <m:rPr>
                                <m:sty m:val="p"/>
                              </m:rPr>
                              <a:rPr lang="en-US" altLang="zh-CN" sz="2400" b="0" i="0" smtClean="0">
                                <a:solidFill>
                                  <a:schemeClr val="bg1"/>
                                </a:solidFill>
                                <a:latin typeface="Cambria Math" panose="02040503050406030204" pitchFamily="18" charset="0"/>
                                <a:ea typeface="长城行楷体" panose="02010609000101010101" pitchFamily="49" charset="-122"/>
                              </a:rPr>
                              <m:t>max</m:t>
                            </m:r>
                          </m:e>
                          <m:lim>
                            <m:r>
                              <a:rPr lang="en-US" altLang="zh-CN" sz="2400" b="0" i="1" smtClean="0">
                                <a:solidFill>
                                  <a:schemeClr val="bg1"/>
                                </a:solidFill>
                                <a:latin typeface="Cambria Math" panose="02040503050406030204" pitchFamily="18" charset="0"/>
                                <a:ea typeface="长城行楷体" panose="02010609000101010101" pitchFamily="49" charset="-122"/>
                              </a:rPr>
                              <m:t>𝑡</m:t>
                            </m:r>
                          </m:lim>
                        </m:limLow>
                      </m:fName>
                      <m:e>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b="0" i="1" smtClean="0">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b="0" i="1" smtClean="0">
                                        <a:solidFill>
                                          <a:schemeClr val="bg1"/>
                                        </a:solidFill>
                                        <a:latin typeface="Cambria Math" panose="02040503050406030204" pitchFamily="18" charset="0"/>
                                        <a:ea typeface="长城行楷体" panose="02010609000101010101" pitchFamily="49" charset="-122"/>
                                      </a:rPr>
                                    </m:ctrlPr>
                                  </m:sSubSupPr>
                                  <m:e>
                                    <m:r>
                                      <a:rPr lang="en-US" altLang="zh-CN" sz="2400" b="0" i="1" smtClean="0">
                                        <a:solidFill>
                                          <a:schemeClr val="bg1"/>
                                        </a:solidFill>
                                        <a:latin typeface="Cambria Math" panose="02040503050406030204" pitchFamily="18" charset="0"/>
                                        <a:ea typeface="长城行楷体" panose="02010609000101010101" pitchFamily="49" charset="-122"/>
                                      </a:rPr>
                                      <m:t>𝑓</m:t>
                                    </m:r>
                                  </m:e>
                                  <m:sub>
                                    <m:r>
                                      <a:rPr lang="zh-CN" altLang="en-US" sz="2400" b="0" i="1" smtClean="0">
                                        <a:solidFill>
                                          <a:schemeClr val="bg1"/>
                                        </a:solidFill>
                                        <a:latin typeface="Cambria Math" panose="02040503050406030204" pitchFamily="18" charset="0"/>
                                        <a:ea typeface="长城行楷体" panose="02010609000101010101" pitchFamily="49" charset="-122"/>
                                      </a:rPr>
                                      <m:t>𝜃</m:t>
                                    </m:r>
                                  </m:sub>
                                  <m:sup>
                                    <m:r>
                                      <a:rPr lang="en-US" altLang="zh-CN" sz="2400" b="0" i="1" smtClean="0">
                                        <a:solidFill>
                                          <a:schemeClr val="bg1"/>
                                        </a:solidFill>
                                        <a:latin typeface="Cambria Math" panose="02040503050406030204" pitchFamily="18" charset="0"/>
                                        <a:ea typeface="长城行楷体" panose="02010609000101010101" pitchFamily="49" charset="-122"/>
                                      </a:rPr>
                                      <m:t>𝑙</m:t>
                                    </m:r>
                                    <m:r>
                                      <a:rPr lang="en-US" altLang="zh-CN" sz="2400" b="0" i="1" smtClean="0">
                                        <a:solidFill>
                                          <a:schemeClr val="bg1"/>
                                        </a:solidFill>
                                        <a:latin typeface="Cambria Math" panose="02040503050406030204" pitchFamily="18" charset="0"/>
                                        <a:ea typeface="长城行楷体" panose="02010609000101010101" pitchFamily="49" charset="-122"/>
                                      </a:rPr>
                                      <m:t>−1</m:t>
                                    </m:r>
                                  </m:sup>
                                </m:sSubSup>
                              </m:e>
                            </m:d>
                          </m:e>
                          <m:sub>
                            <m:r>
                              <a:rPr lang="en-US" altLang="zh-CN" sz="2400" b="0" i="1" smtClean="0">
                                <a:solidFill>
                                  <a:schemeClr val="bg1"/>
                                </a:solidFill>
                                <a:latin typeface="Cambria Math" panose="02040503050406030204" pitchFamily="18" charset="0"/>
                                <a:ea typeface="长城行楷体" panose="02010609000101010101" pitchFamily="49" charset="-122"/>
                              </a:rPr>
                              <m:t>𝑖</m:t>
                            </m:r>
                            <m:r>
                              <a:rPr lang="en-US" altLang="zh-CN" sz="2400" b="0" i="1" smtClean="0">
                                <a:solidFill>
                                  <a:schemeClr val="bg1"/>
                                </a:solidFill>
                                <a:latin typeface="Cambria Math" panose="02040503050406030204" pitchFamily="18" charset="0"/>
                                <a:ea typeface="长城行楷体" panose="02010609000101010101" pitchFamily="49" charset="-122"/>
                              </a:rPr>
                              <m:t>,</m:t>
                            </m:r>
                            <m:r>
                              <a:rPr lang="en-US" altLang="zh-CN" sz="2400" b="0" i="1" smtClean="0">
                                <a:solidFill>
                                  <a:schemeClr val="bg1"/>
                                </a:solidFill>
                                <a:latin typeface="Cambria Math" panose="02040503050406030204" pitchFamily="18" charset="0"/>
                                <a:ea typeface="长城行楷体" panose="02010609000101010101" pitchFamily="49" charset="-122"/>
                              </a:rPr>
                              <m:t>𝑡</m:t>
                            </m:r>
                          </m:sub>
                        </m:sSub>
                      </m:e>
                    </m:func>
                    <m:r>
                      <a:rPr lang="en-US" altLang="zh-CN" sz="2400" b="0" i="1" smtClean="0">
                        <a:solidFill>
                          <a:schemeClr val="bg1"/>
                        </a:solidFill>
                        <a:latin typeface="Cambria Math" panose="02040503050406030204" pitchFamily="18" charset="0"/>
                        <a:ea typeface="长城行楷体" panose="02010609000101010101" pitchFamily="49" charset="-122"/>
                      </a:rPr>
                      <m:t>     1</m:t>
                    </m:r>
                    <m:r>
                      <a:rPr lang="en-US" altLang="zh-CN" sz="2400" i="1">
                        <a:solidFill>
                          <a:schemeClr val="bg1"/>
                        </a:solidFill>
                        <a:latin typeface="Cambria Math" panose="02040503050406030204" pitchFamily="18" charset="0"/>
                        <a:ea typeface="Cambria Math" panose="02040503050406030204" pitchFamily="18" charset="0"/>
                      </a:rPr>
                      <m:t>≤</m:t>
                    </m:r>
                    <m:r>
                      <a:rPr lang="en-US" altLang="zh-CN" sz="2400" b="0" i="1" smtClean="0">
                        <a:solidFill>
                          <a:schemeClr val="bg1"/>
                        </a:solidFill>
                        <a:latin typeface="Cambria Math" panose="02040503050406030204" pitchFamily="18" charset="0"/>
                        <a:ea typeface="Cambria Math" panose="02040503050406030204" pitchFamily="18" charset="0"/>
                      </a:rPr>
                      <m:t>𝑖</m:t>
                    </m:r>
                    <m:r>
                      <a:rPr lang="en-US" altLang="zh-CN" sz="2400" b="0" i="1" smtClean="0">
                        <a:solidFill>
                          <a:schemeClr val="bg1"/>
                        </a:solidFill>
                        <a:latin typeface="Cambria Math" panose="02040503050406030204" pitchFamily="18" charset="0"/>
                        <a:ea typeface="Cambria Math" panose="02040503050406030204" pitchFamily="18" charset="0"/>
                      </a:rPr>
                      <m:t>≤</m:t>
                    </m:r>
                    <m:sSubSup>
                      <m:sSubSupPr>
                        <m:ctrlPr>
                          <a:rPr lang="en-US" altLang="zh-CN" sz="2400" b="0" i="1" smtClean="0">
                            <a:solidFill>
                              <a:schemeClr val="bg1"/>
                            </a:solidFill>
                            <a:latin typeface="Cambria Math" panose="02040503050406030204" pitchFamily="18" charset="0"/>
                            <a:ea typeface="Cambria Math" panose="02040503050406030204" pitchFamily="18" charset="0"/>
                          </a:rPr>
                        </m:ctrlPr>
                      </m:sSubSupPr>
                      <m:e>
                        <m:r>
                          <a:rPr lang="en-US" altLang="zh-CN" sz="2400" b="0" i="1" smtClean="0">
                            <a:solidFill>
                              <a:schemeClr val="bg1"/>
                            </a:solidFill>
                            <a:latin typeface="Cambria Math" panose="02040503050406030204" pitchFamily="18" charset="0"/>
                            <a:ea typeface="Cambria Math" panose="02040503050406030204" pitchFamily="18" charset="0"/>
                          </a:rPr>
                          <m:t>𝑛</m:t>
                        </m:r>
                      </m:e>
                      <m:sub>
                        <m:r>
                          <a:rPr lang="en-US" altLang="zh-CN" sz="2400" b="0" i="1" smtClean="0">
                            <a:solidFill>
                              <a:schemeClr val="bg1"/>
                            </a:solidFill>
                            <a:latin typeface="Cambria Math" panose="02040503050406030204" pitchFamily="18" charset="0"/>
                            <a:ea typeface="Cambria Math" panose="02040503050406030204" pitchFamily="18" charset="0"/>
                          </a:rPr>
                          <m:t>h𝑢</m:t>
                        </m:r>
                      </m:sub>
                      <m:sup>
                        <m:r>
                          <a:rPr lang="en-US" altLang="zh-CN" sz="2400" b="0" i="1" smtClean="0">
                            <a:solidFill>
                              <a:schemeClr val="bg1"/>
                            </a:solidFill>
                            <a:latin typeface="Cambria Math" panose="02040503050406030204" pitchFamily="18" charset="0"/>
                            <a:ea typeface="Cambria Math" panose="02040503050406030204" pitchFamily="18" charset="0"/>
                          </a:rPr>
                          <m:t>𝑙</m:t>
                        </m:r>
                        <m:r>
                          <a:rPr lang="en-US" altLang="zh-CN" sz="2400" b="0" i="1" smtClean="0">
                            <a:solidFill>
                              <a:schemeClr val="bg1"/>
                            </a:solidFill>
                            <a:latin typeface="Cambria Math" panose="02040503050406030204" pitchFamily="18" charset="0"/>
                            <a:ea typeface="Cambria Math" panose="02040503050406030204" pitchFamily="18" charset="0"/>
                          </a:rPr>
                          <m:t>−1</m:t>
                        </m:r>
                      </m:sup>
                    </m:sSubSup>
                    <m:r>
                      <a:rPr lang="zh-CN" altLang="en-US" sz="2400" i="1">
                        <a:solidFill>
                          <a:schemeClr val="bg1"/>
                        </a:solidFill>
                        <a:latin typeface="Cambria Math" panose="02040503050406030204" pitchFamily="18" charset="0"/>
                        <a:ea typeface="Cambria Math" panose="02040503050406030204" pitchFamily="18" charset="0"/>
                      </a:rPr>
                      <m:t>。</m:t>
                    </m:r>
                  </m:oMath>
                </a14:m>
                <a:r>
                  <a:rPr lang="zh-CN" altLang="en-US" sz="2400" dirty="0">
                    <a:solidFill>
                      <a:schemeClr val="bg1"/>
                    </a:solidFill>
                    <a:ea typeface="长城行楷体" panose="02010609000101010101" pitchFamily="49" charset="-122"/>
                  </a:rPr>
                  <a:t>           （</a:t>
                </a:r>
                <a:r>
                  <a:rPr lang="en-US" altLang="zh-CN" sz="2400" dirty="0">
                    <a:solidFill>
                      <a:schemeClr val="bg1"/>
                    </a:solidFill>
                    <a:ea typeface="长城行楷体" panose="02010609000101010101" pitchFamily="49" charset="-122"/>
                  </a:rPr>
                  <a:t>7</a:t>
                </a:r>
                <a:r>
                  <a:rPr lang="zh-CN" altLang="en-US" sz="2400" dirty="0">
                    <a:solidFill>
                      <a:schemeClr val="bg1"/>
                    </a:solidFill>
                    <a:ea typeface="长城行楷体" panose="02010609000101010101" pitchFamily="49" charset="-122"/>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5" y="1036485"/>
                <a:ext cx="9762995" cy="5188950"/>
              </a:xfrm>
              <a:blipFill>
                <a:blip r:embed="rId2"/>
                <a:stretch>
                  <a:fillRect l="-1436" t="-235" r="-562" b="-10341"/>
                </a:stretch>
              </a:blipFill>
            </p:spPr>
            <p:txBody>
              <a:bodyPr/>
              <a:lstStyle/>
              <a:p>
                <a:r>
                  <a:rPr lang="zh-CN" altLang="en-US">
                    <a:noFill/>
                  </a:rPr>
                  <a:t> </a:t>
                </a:r>
              </a:p>
            </p:txBody>
          </p:sp>
        </mc:Fallback>
      </mc:AlternateContent>
      <p:sp>
        <p:nvSpPr>
          <p:cNvPr id="8" name="文本框 7"/>
          <p:cNvSpPr txBox="1"/>
          <p:nvPr/>
        </p:nvSpPr>
        <p:spPr>
          <a:xfrm>
            <a:off x="457200" y="2707630"/>
            <a:ext cx="1133605" cy="923330"/>
          </a:xfrm>
          <a:prstGeom prst="rect">
            <a:avLst/>
          </a:prstGeom>
          <a:noFill/>
        </p:spPr>
        <p:txBody>
          <a:bodyPr wrap="square" rtlCol="0">
            <a:spAutoFit/>
          </a:bodyPr>
          <a:lstStyle/>
          <a:p>
            <a:r>
              <a:rPr lang="zh-CN" altLang="en-US" dirty="0">
                <a:solidFill>
                  <a:srgbClr val="FF0000"/>
                </a:solidFill>
                <a:ea typeface="长城行楷体" panose="02010609000101010101" pitchFamily="49" charset="-122"/>
              </a:rPr>
              <a:t>不懂到底是怎么进行卷积的</a:t>
            </a:r>
          </a:p>
        </p:txBody>
      </p:sp>
      <p:sp>
        <p:nvSpPr>
          <p:cNvPr id="9" name="文本框 8"/>
          <p:cNvSpPr txBox="1"/>
          <p:nvPr/>
        </p:nvSpPr>
        <p:spPr>
          <a:xfrm>
            <a:off x="0" y="5649238"/>
            <a:ext cx="1590805" cy="923330"/>
          </a:xfrm>
          <a:prstGeom prst="rect">
            <a:avLst/>
          </a:prstGeom>
          <a:noFill/>
        </p:spPr>
        <p:txBody>
          <a:bodyPr wrap="square" rtlCol="0">
            <a:spAutoFit/>
          </a:bodyPr>
          <a:lstStyle/>
          <a:p>
            <a:r>
              <a:rPr lang="zh-CN" altLang="en-US" dirty="0">
                <a:solidFill>
                  <a:srgbClr val="FF0000"/>
                </a:solidFill>
                <a:ea typeface="长城行楷体" panose="02010609000101010101" pitchFamily="49" charset="-122"/>
              </a:rPr>
              <a:t>怎样根据全局特征向量进行</a:t>
            </a:r>
            <a:r>
              <a:rPr lang="en-US" altLang="zh-CN" dirty="0">
                <a:solidFill>
                  <a:srgbClr val="FF0000"/>
                </a:solidFill>
                <a:ea typeface="长城行楷体" panose="02010609000101010101" pitchFamily="49" charset="-122"/>
              </a:rPr>
              <a:t>max</a:t>
            </a:r>
            <a:endParaRPr lang="zh-CN" altLang="en-US" dirty="0">
              <a:solidFill>
                <a:srgbClr val="FF0000"/>
              </a:solidFill>
              <a:ea typeface="长城行楷体" panose="02010609000101010101" pitchFamily="49" charset="-122"/>
            </a:endParaRPr>
          </a:p>
        </p:txBody>
      </p:sp>
    </p:spTree>
    <p:extLst>
      <p:ext uri="{BB962C8B-B14F-4D97-AF65-F5344CB8AC3E}">
        <p14:creationId xmlns:p14="http://schemas.microsoft.com/office/powerpoint/2010/main" val="221870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118206" y="0"/>
            <a:ext cx="5073794" cy="6858000"/>
          </a:xfrm>
          <a:prstGeom prst="rect">
            <a:avLst/>
          </a:prstGeom>
        </p:spPr>
      </p:pic>
      <p:sp>
        <p:nvSpPr>
          <p:cNvPr id="3" name="文本框 2"/>
          <p:cNvSpPr txBox="1"/>
          <p:nvPr/>
        </p:nvSpPr>
        <p:spPr>
          <a:xfrm>
            <a:off x="318656" y="235527"/>
            <a:ext cx="374072" cy="7294305"/>
          </a:xfrm>
          <a:prstGeom prst="rect">
            <a:avLst/>
          </a:prstGeom>
          <a:noFill/>
        </p:spPr>
        <p:txBody>
          <a:bodyPr wrap="square" rtlCol="0">
            <a:spAutoFit/>
          </a:bodyPr>
          <a:lstStyle/>
          <a:p>
            <a:r>
              <a:rPr lang="zh-CN" altLang="en-US" sz="2500" dirty="0">
                <a:solidFill>
                  <a:schemeClr val="bg1"/>
                </a:solidFill>
                <a:ea typeface="长城行楷体" panose="02010609000101010101" pitchFamily="49" charset="-122"/>
              </a:rPr>
              <a:t>基于窗口方法和基于句子的方法的对照</a:t>
            </a:r>
          </a:p>
          <a:p>
            <a:endParaRPr lang="zh-CN" altLang="en-US" sz="2600" dirty="0"/>
          </a:p>
        </p:txBody>
      </p:sp>
      <p:pic>
        <p:nvPicPr>
          <p:cNvPr id="5" name="图片 4"/>
          <p:cNvPicPr>
            <a:picLocks noChangeAspect="1"/>
          </p:cNvPicPr>
          <p:nvPr/>
        </p:nvPicPr>
        <p:blipFill>
          <a:blip r:embed="rId3"/>
          <a:stretch>
            <a:fillRect/>
          </a:stretch>
        </p:blipFill>
        <p:spPr>
          <a:xfrm>
            <a:off x="1219200" y="0"/>
            <a:ext cx="5550477" cy="6857999"/>
          </a:xfrm>
          <a:prstGeom prst="rect">
            <a:avLst/>
          </a:prstGeom>
        </p:spPr>
      </p:pic>
    </p:spTree>
    <p:extLst>
      <p:ext uri="{BB962C8B-B14F-4D97-AF65-F5344CB8AC3E}">
        <p14:creationId xmlns:p14="http://schemas.microsoft.com/office/powerpoint/2010/main" val="5284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951" y="1429240"/>
            <a:ext cx="3541753" cy="3541753"/>
            <a:chOff x="391951" y="1429240"/>
            <a:chExt cx="3541753" cy="3541753"/>
          </a:xfrm>
        </p:grpSpPr>
        <p:sp>
          <p:nvSpPr>
            <p:cNvPr id="5" name="椭圆 4"/>
            <p:cNvSpPr/>
            <p:nvPr/>
          </p:nvSpPr>
          <p:spPr>
            <a:xfrm>
              <a:off x="391951" y="1429240"/>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35622" y="2562336"/>
              <a:ext cx="2248871" cy="584775"/>
            </a:xfrm>
            <a:prstGeom prst="rect">
              <a:avLst/>
            </a:prstGeom>
            <a:solidFill>
              <a:schemeClr val="bg1"/>
            </a:solidFill>
          </p:spPr>
          <p:txBody>
            <a:bodyPr wrap="square" rtlCol="0">
              <a:spAutoFit/>
            </a:bodyPr>
            <a:lstStyle/>
            <a:p>
              <a:pPr algn="ctr"/>
              <a:r>
                <a:rPr lang="zh-CN" altLang="en-US" sz="3200" b="1" spc="600" dirty="0">
                  <a:solidFill>
                    <a:srgbClr val="031A6D"/>
                  </a:solidFill>
                  <a:latin typeface="冬青黑体简体中文 W3" panose="020B0300000000000000" pitchFamily="34" charset="-122"/>
                  <a:ea typeface="长城行楷体" panose="02010609000101010101" pitchFamily="49" charset="-122"/>
                </a:rPr>
                <a:t>训练数据</a:t>
              </a:r>
              <a:endParaRPr lang="zh-CN" altLang="en-US" sz="3600" b="1" spc="600" dirty="0">
                <a:solidFill>
                  <a:srgbClr val="031A6D"/>
                </a:solidFill>
                <a:latin typeface="冬青黑体简体中文 W3" panose="020B0300000000000000" pitchFamily="34" charset="-122"/>
                <a:ea typeface="长城行楷体" panose="02010609000101010101" pitchFamily="49" charset="-122"/>
              </a:endParaRPr>
            </a:p>
          </p:txBody>
        </p:sp>
        <p:grpSp>
          <p:nvGrpSpPr>
            <p:cNvPr id="8" name="Group 15"/>
            <p:cNvGrpSpPr>
              <a:grpSpLocks noChangeAspect="1"/>
            </p:cNvGrpSpPr>
            <p:nvPr/>
          </p:nvGrpSpPr>
          <p:grpSpPr bwMode="auto">
            <a:xfrm>
              <a:off x="1822213" y="3771606"/>
              <a:ext cx="681229" cy="552460"/>
              <a:chOff x="3594" y="2643"/>
              <a:chExt cx="492" cy="399"/>
            </a:xfrm>
            <a:solidFill>
              <a:srgbClr val="031A6D"/>
            </a:solidFill>
          </p:grpSpPr>
          <p:sp>
            <p:nvSpPr>
              <p:cNvPr id="9" name="Rectangle 16"/>
              <p:cNvSpPr>
                <a:spLocks noChangeArrowheads="1"/>
              </p:cNvSpPr>
              <p:nvPr/>
            </p:nvSpPr>
            <p:spPr bwMode="auto">
              <a:xfrm>
                <a:off x="3594" y="3023"/>
                <a:ext cx="492"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3594" y="2984"/>
                <a:ext cx="488" cy="27"/>
              </a:xfrm>
              <a:custGeom>
                <a:avLst/>
                <a:gdLst>
                  <a:gd name="T0" fmla="*/ 488 w 488"/>
                  <a:gd name="T1" fmla="*/ 27 h 27"/>
                  <a:gd name="T2" fmla="*/ 245 w 488"/>
                  <a:gd name="T3" fmla="*/ 27 h 27"/>
                  <a:gd name="T4" fmla="*/ 243 w 488"/>
                  <a:gd name="T5" fmla="*/ 27 h 27"/>
                  <a:gd name="T6" fmla="*/ 0 w 488"/>
                  <a:gd name="T7" fmla="*/ 27 h 27"/>
                  <a:gd name="T8" fmla="*/ 31 w 488"/>
                  <a:gd name="T9" fmla="*/ 0 h 27"/>
                  <a:gd name="T10" fmla="*/ 77 w 488"/>
                  <a:gd name="T11" fmla="*/ 0 h 27"/>
                  <a:gd name="T12" fmla="*/ 170 w 488"/>
                  <a:gd name="T13" fmla="*/ 0 h 27"/>
                  <a:gd name="T14" fmla="*/ 318 w 488"/>
                  <a:gd name="T15" fmla="*/ 0 h 27"/>
                  <a:gd name="T16" fmla="*/ 370 w 488"/>
                  <a:gd name="T17" fmla="*/ 0 h 27"/>
                  <a:gd name="T18" fmla="*/ 457 w 488"/>
                  <a:gd name="T19" fmla="*/ 0 h 27"/>
                  <a:gd name="T20" fmla="*/ 488 w 488"/>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27">
                    <a:moveTo>
                      <a:pt x="488" y="27"/>
                    </a:moveTo>
                    <a:lnTo>
                      <a:pt x="245" y="27"/>
                    </a:lnTo>
                    <a:lnTo>
                      <a:pt x="243" y="27"/>
                    </a:lnTo>
                    <a:lnTo>
                      <a:pt x="0" y="27"/>
                    </a:lnTo>
                    <a:lnTo>
                      <a:pt x="31" y="0"/>
                    </a:lnTo>
                    <a:lnTo>
                      <a:pt x="77" y="0"/>
                    </a:lnTo>
                    <a:lnTo>
                      <a:pt x="170" y="0"/>
                    </a:lnTo>
                    <a:lnTo>
                      <a:pt x="318" y="0"/>
                    </a:lnTo>
                    <a:lnTo>
                      <a:pt x="370" y="0"/>
                    </a:lnTo>
                    <a:lnTo>
                      <a:pt x="457" y="0"/>
                    </a:lnTo>
                    <a:lnTo>
                      <a:pt x="48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noEditPoints="1"/>
              </p:cNvSpPr>
              <p:nvPr/>
            </p:nvSpPr>
            <p:spPr bwMode="auto">
              <a:xfrm>
                <a:off x="3625" y="2643"/>
                <a:ext cx="428" cy="316"/>
              </a:xfrm>
              <a:custGeom>
                <a:avLst/>
                <a:gdLst>
                  <a:gd name="T0" fmla="*/ 428 w 428"/>
                  <a:gd name="T1" fmla="*/ 0 h 316"/>
                  <a:gd name="T2" fmla="*/ 428 w 428"/>
                  <a:gd name="T3" fmla="*/ 316 h 316"/>
                  <a:gd name="T4" fmla="*/ 382 w 428"/>
                  <a:gd name="T5" fmla="*/ 316 h 316"/>
                  <a:gd name="T6" fmla="*/ 89 w 428"/>
                  <a:gd name="T7" fmla="*/ 316 h 316"/>
                  <a:gd name="T8" fmla="*/ 0 w 428"/>
                  <a:gd name="T9" fmla="*/ 316 h 316"/>
                  <a:gd name="T10" fmla="*/ 0 w 428"/>
                  <a:gd name="T11" fmla="*/ 0 h 316"/>
                  <a:gd name="T12" fmla="*/ 428 w 428"/>
                  <a:gd name="T13" fmla="*/ 0 h 316"/>
                  <a:gd name="T14" fmla="*/ 401 w 428"/>
                  <a:gd name="T15" fmla="*/ 278 h 316"/>
                  <a:gd name="T16" fmla="*/ 401 w 428"/>
                  <a:gd name="T17" fmla="*/ 23 h 316"/>
                  <a:gd name="T18" fmla="*/ 27 w 428"/>
                  <a:gd name="T19" fmla="*/ 23 h 316"/>
                  <a:gd name="T20" fmla="*/ 27 w 428"/>
                  <a:gd name="T21" fmla="*/ 278 h 316"/>
                  <a:gd name="T22" fmla="*/ 401 w 428"/>
                  <a:gd name="T23" fmla="*/ 27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316">
                    <a:moveTo>
                      <a:pt x="428" y="0"/>
                    </a:moveTo>
                    <a:lnTo>
                      <a:pt x="428" y="316"/>
                    </a:lnTo>
                    <a:lnTo>
                      <a:pt x="382" y="316"/>
                    </a:lnTo>
                    <a:lnTo>
                      <a:pt x="89" y="316"/>
                    </a:lnTo>
                    <a:lnTo>
                      <a:pt x="0" y="316"/>
                    </a:lnTo>
                    <a:lnTo>
                      <a:pt x="0" y="0"/>
                    </a:lnTo>
                    <a:lnTo>
                      <a:pt x="428" y="0"/>
                    </a:lnTo>
                    <a:close/>
                    <a:moveTo>
                      <a:pt x="401" y="278"/>
                    </a:moveTo>
                    <a:lnTo>
                      <a:pt x="401" y="23"/>
                    </a:lnTo>
                    <a:lnTo>
                      <a:pt x="27" y="23"/>
                    </a:lnTo>
                    <a:lnTo>
                      <a:pt x="27" y="278"/>
                    </a:lnTo>
                    <a:lnTo>
                      <a:pt x="401"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9"/>
              <p:cNvSpPr>
                <a:spLocks noChangeArrowheads="1"/>
              </p:cNvSpPr>
              <p:nvPr/>
            </p:nvSpPr>
            <p:spPr bwMode="auto">
              <a:xfrm>
                <a:off x="3964"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0"/>
              <p:cNvSpPr>
                <a:spLocks/>
              </p:cNvSpPr>
              <p:nvPr/>
            </p:nvSpPr>
            <p:spPr bwMode="auto">
              <a:xfrm>
                <a:off x="3789" y="2743"/>
                <a:ext cx="102" cy="116"/>
              </a:xfrm>
              <a:custGeom>
                <a:avLst/>
                <a:gdLst>
                  <a:gd name="T0" fmla="*/ 96 w 102"/>
                  <a:gd name="T1" fmla="*/ 27 h 116"/>
                  <a:gd name="T2" fmla="*/ 73 w 102"/>
                  <a:gd name="T3" fmla="*/ 45 h 116"/>
                  <a:gd name="T4" fmla="*/ 102 w 102"/>
                  <a:gd name="T5" fmla="*/ 79 h 116"/>
                  <a:gd name="T6" fmla="*/ 58 w 102"/>
                  <a:gd name="T7" fmla="*/ 116 h 116"/>
                  <a:gd name="T8" fmla="*/ 29 w 102"/>
                  <a:gd name="T9" fmla="*/ 81 h 116"/>
                  <a:gd name="T10" fmla="*/ 8 w 102"/>
                  <a:gd name="T11" fmla="*/ 99 h 116"/>
                  <a:gd name="T12" fmla="*/ 0 w 102"/>
                  <a:gd name="T13" fmla="*/ 2 h 116"/>
                  <a:gd name="T14" fmla="*/ 0 w 102"/>
                  <a:gd name="T15" fmla="*/ 0 h 116"/>
                  <a:gd name="T16" fmla="*/ 96 w 102"/>
                  <a:gd name="T17" fmla="*/ 2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6">
                    <a:moveTo>
                      <a:pt x="96" y="27"/>
                    </a:moveTo>
                    <a:lnTo>
                      <a:pt x="73" y="45"/>
                    </a:lnTo>
                    <a:lnTo>
                      <a:pt x="102" y="79"/>
                    </a:lnTo>
                    <a:lnTo>
                      <a:pt x="58" y="116"/>
                    </a:lnTo>
                    <a:lnTo>
                      <a:pt x="29" y="81"/>
                    </a:lnTo>
                    <a:lnTo>
                      <a:pt x="8" y="99"/>
                    </a:lnTo>
                    <a:lnTo>
                      <a:pt x="0" y="2"/>
                    </a:lnTo>
                    <a:lnTo>
                      <a:pt x="0" y="0"/>
                    </a:lnTo>
                    <a:lnTo>
                      <a:pt x="9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21"/>
              <p:cNvSpPr>
                <a:spLocks noChangeArrowheads="1"/>
              </p:cNvSpPr>
              <p:nvPr/>
            </p:nvSpPr>
            <p:spPr bwMode="auto">
              <a:xfrm>
                <a:off x="3671"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mc:AlternateContent xmlns:mc="http://schemas.openxmlformats.org/markup-compatibility/2006" xmlns:a14="http://schemas.microsoft.com/office/drawing/2010/main">
        <mc:Choice Requires="a14">
          <p:sp>
            <p:nvSpPr>
              <p:cNvPr id="3" name="文本框 2"/>
              <p:cNvSpPr txBox="1"/>
              <p:nvPr/>
            </p:nvSpPr>
            <p:spPr>
              <a:xfrm>
                <a:off x="4577375" y="1768955"/>
                <a:ext cx="7139835" cy="2862322"/>
              </a:xfrm>
              <a:prstGeom prst="rect">
                <a:avLst/>
              </a:prstGeom>
              <a:noFill/>
            </p:spPr>
            <p:txBody>
              <a:bodyPr wrap="square" rtlCol="0">
                <a:spAutoFit/>
              </a:bodyPr>
              <a:lstStyle/>
              <a:p>
                <a:r>
                  <a:rPr lang="en-US" altLang="zh-CN" sz="3600" dirty="0">
                    <a:solidFill>
                      <a:schemeClr val="bg1"/>
                    </a:solidFill>
                    <a:ea typeface="长城行楷体" panose="02010609000101010101" pitchFamily="49" charset="-122"/>
                  </a:rPr>
                  <a:t>1.</a:t>
                </a:r>
                <a:r>
                  <a:rPr lang="zh-CN" altLang="en-US" sz="3600" dirty="0">
                    <a:solidFill>
                      <a:schemeClr val="bg1"/>
                    </a:solidFill>
                    <a:ea typeface="长城行楷体" panose="02010609000101010101" pitchFamily="49" charset="-122"/>
                  </a:rPr>
                  <a:t> </a:t>
                </a:r>
                <a:r>
                  <a:rPr lang="en-US" altLang="zh-CN" sz="3600" dirty="0">
                    <a:solidFill>
                      <a:schemeClr val="bg1"/>
                    </a:solidFill>
                    <a:ea typeface="长城行楷体" panose="02010609000101010101" pitchFamily="49" charset="-122"/>
                  </a:rPr>
                  <a:t>Logistic Regression(</a:t>
                </a:r>
                <a:r>
                  <a:rPr lang="zh-CN" altLang="en-US" sz="3600" dirty="0">
                    <a:solidFill>
                      <a:schemeClr val="bg1"/>
                    </a:solidFill>
                    <a:ea typeface="长城行楷体" panose="02010609000101010101" pitchFamily="49" charset="-122"/>
                  </a:rPr>
                  <a:t>逻辑回归</a:t>
                </a:r>
                <a:r>
                  <a:rPr lang="en-US" altLang="zh-CN" sz="3600" dirty="0">
                    <a:solidFill>
                      <a:schemeClr val="bg1"/>
                    </a:solidFill>
                    <a:ea typeface="长城行楷体" panose="02010609000101010101" pitchFamily="49" charset="-122"/>
                  </a:rPr>
                  <a:t>)</a:t>
                </a:r>
              </a:p>
              <a:p>
                <a:r>
                  <a:rPr lang="en-US" altLang="zh-CN" sz="3600" dirty="0">
                    <a:solidFill>
                      <a:schemeClr val="bg1"/>
                    </a:solidFill>
                    <a:ea typeface="长城行楷体" panose="02010609000101010101" pitchFamily="49" charset="-122"/>
                  </a:rPr>
                  <a:t>2.</a:t>
                </a:r>
                <a:r>
                  <a:rPr lang="zh-CN" altLang="en-US" sz="3600" dirty="0">
                    <a:solidFill>
                      <a:schemeClr val="bg1"/>
                    </a:solidFill>
                    <a:ea typeface="长城行楷体" panose="02010609000101010101" pitchFamily="49" charset="-122"/>
                  </a:rPr>
                  <a:t>词级别</a:t>
                </a:r>
                <a:r>
                  <a:rPr lang="en-US" altLang="zh-CN" sz="3600" dirty="0">
                    <a:solidFill>
                      <a:schemeClr val="bg1"/>
                    </a:solidFill>
                    <a:ea typeface="长城行楷体" panose="02010609000101010101" pitchFamily="49" charset="-122"/>
                  </a:rPr>
                  <a:t>LOG</a:t>
                </a:r>
                <a:r>
                  <a:rPr lang="zh-CN" altLang="en-US" sz="3600" dirty="0">
                    <a:solidFill>
                      <a:schemeClr val="bg1"/>
                    </a:solidFill>
                    <a:ea typeface="长城行楷体" panose="02010609000101010101" pitchFamily="49" charset="-122"/>
                  </a:rPr>
                  <a:t>似然</a:t>
                </a:r>
                <a:endParaRPr lang="en-US" altLang="zh-CN" sz="3600" dirty="0">
                  <a:solidFill>
                    <a:schemeClr val="bg1"/>
                  </a:solidFill>
                  <a:ea typeface="长城行楷体" panose="02010609000101010101" pitchFamily="49" charset="-122"/>
                </a:endParaRPr>
              </a:p>
              <a:p>
                <a:r>
                  <a:rPr lang="en-US" altLang="zh-CN" sz="3600" dirty="0">
                    <a:solidFill>
                      <a:schemeClr val="bg1"/>
                    </a:solidFill>
                    <a:ea typeface="长城行楷体" panose="02010609000101010101" pitchFamily="49" charset="-122"/>
                  </a:rPr>
                  <a:t>3.</a:t>
                </a:r>
                <a:r>
                  <a:rPr lang="zh-CN" altLang="en-US" sz="3600" dirty="0">
                    <a:solidFill>
                      <a:schemeClr val="bg1"/>
                    </a:solidFill>
                    <a:ea typeface="长城行楷体" panose="02010609000101010101" pitchFamily="49" charset="-122"/>
                  </a:rPr>
                  <a:t> 代价函数</a:t>
                </a:r>
                <a14:m>
                  <m:oMath xmlns:m="http://schemas.openxmlformats.org/officeDocument/2006/math">
                    <m:r>
                      <m:rPr>
                        <m:sty m:val="p"/>
                      </m:rPr>
                      <a:rPr lang="en-US" altLang="zh-CN" sz="3600" i="1" dirty="0">
                        <a:solidFill>
                          <a:schemeClr val="bg1"/>
                        </a:solidFill>
                        <a:latin typeface="Cambria Math" panose="02040503050406030204" pitchFamily="18" charset="0"/>
                        <a:ea typeface="长城行楷体" panose="02010609000101010101" pitchFamily="49" charset="-122"/>
                      </a:rPr>
                      <m:t>J</m:t>
                    </m:r>
                    <m:r>
                      <a:rPr lang="en-US" altLang="zh-CN" sz="3600" i="1" dirty="0">
                        <a:solidFill>
                          <a:schemeClr val="bg1"/>
                        </a:solidFill>
                        <a:latin typeface="Cambria Math" panose="02040503050406030204" pitchFamily="18" charset="0"/>
                        <a:ea typeface="长城行楷体" panose="02010609000101010101" pitchFamily="49" charset="-122"/>
                      </a:rPr>
                      <m:t>(</m:t>
                    </m:r>
                    <m:r>
                      <a:rPr lang="zh-CN" altLang="en-US" sz="3600" i="1" dirty="0">
                        <a:solidFill>
                          <a:schemeClr val="bg1"/>
                        </a:solidFill>
                        <a:latin typeface="Cambria Math" panose="02040503050406030204" pitchFamily="18" charset="0"/>
                        <a:ea typeface="长城行楷体" panose="02010609000101010101" pitchFamily="49" charset="-122"/>
                      </a:rPr>
                      <m:t>𝜃</m:t>
                    </m:r>
                    <m:r>
                      <a:rPr lang="en-US" altLang="zh-CN" sz="3600" i="1" dirty="0">
                        <a:solidFill>
                          <a:schemeClr val="bg1"/>
                        </a:solidFill>
                        <a:latin typeface="Cambria Math" panose="02040503050406030204" pitchFamily="18" charset="0"/>
                        <a:ea typeface="长城行楷体" panose="02010609000101010101" pitchFamily="49" charset="-122"/>
                      </a:rPr>
                      <m:t>)</m:t>
                    </m:r>
                  </m:oMath>
                </a14:m>
                <a:endParaRPr lang="en-US" altLang="zh-CN" sz="3600" dirty="0">
                  <a:solidFill>
                    <a:schemeClr val="bg1"/>
                  </a:solidFill>
                  <a:ea typeface="长城行楷体" panose="02010609000101010101" pitchFamily="49" charset="-122"/>
                </a:endParaRPr>
              </a:p>
              <a:p>
                <a:r>
                  <a:rPr lang="en-US" altLang="zh-CN" sz="3600" dirty="0">
                    <a:solidFill>
                      <a:schemeClr val="bg1"/>
                    </a:solidFill>
                    <a:ea typeface="长城行楷体" panose="02010609000101010101" pitchFamily="49" charset="-122"/>
                  </a:rPr>
                  <a:t>4.</a:t>
                </a:r>
                <a:r>
                  <a:rPr lang="zh-CN" altLang="en-US" sz="3600" dirty="0">
                    <a:solidFill>
                      <a:schemeClr val="bg1"/>
                    </a:solidFill>
                    <a:ea typeface="长城行楷体" panose="02010609000101010101" pitchFamily="49" charset="-122"/>
                  </a:rPr>
                  <a:t>句子级别</a:t>
                </a:r>
                <a:r>
                  <a:rPr lang="en-US" altLang="zh-CN" sz="3600" dirty="0">
                    <a:solidFill>
                      <a:schemeClr val="bg1"/>
                    </a:solidFill>
                    <a:ea typeface="长城行楷体" panose="02010609000101010101" pitchFamily="49" charset="-122"/>
                  </a:rPr>
                  <a:t>LOG</a:t>
                </a:r>
                <a:r>
                  <a:rPr lang="zh-CN" altLang="en-US" sz="3600" dirty="0">
                    <a:solidFill>
                      <a:schemeClr val="bg1"/>
                    </a:solidFill>
                    <a:ea typeface="长城行楷体" panose="02010609000101010101" pitchFamily="49" charset="-122"/>
                  </a:rPr>
                  <a:t>似然</a:t>
                </a:r>
                <a:endParaRPr lang="en-US" altLang="zh-CN" sz="3600" dirty="0">
                  <a:solidFill>
                    <a:schemeClr val="bg1"/>
                  </a:solidFill>
                  <a:ea typeface="长城行楷体" panose="02010609000101010101" pitchFamily="49" charset="-122"/>
                </a:endParaRPr>
              </a:p>
              <a:p>
                <a:r>
                  <a:rPr lang="en-US" altLang="zh-CN" sz="3600" dirty="0">
                    <a:solidFill>
                      <a:schemeClr val="bg1"/>
                    </a:solidFill>
                    <a:ea typeface="长城行楷体" panose="02010609000101010101" pitchFamily="49" charset="-122"/>
                  </a:rPr>
                  <a:t>4.</a:t>
                </a:r>
                <a:r>
                  <a:rPr lang="zh-CN" altLang="en-US" sz="3600" dirty="0">
                    <a:solidFill>
                      <a:schemeClr val="bg1"/>
                    </a:solidFill>
                    <a:ea typeface="长城行楷体" panose="02010609000101010101" pitchFamily="49" charset="-122"/>
                  </a:rPr>
                  <a:t> </a:t>
                </a:r>
                <a:r>
                  <a:rPr lang="en-US" altLang="zh-CN" sz="3600" dirty="0">
                    <a:solidFill>
                      <a:schemeClr val="bg1"/>
                    </a:solidFill>
                    <a:ea typeface="长城行楷体" panose="02010609000101010101" pitchFamily="49" charset="-122"/>
                  </a:rPr>
                  <a:t>5.</a:t>
                </a:r>
                <a:r>
                  <a:rPr lang="zh-CN" altLang="en-US" sz="3600" dirty="0">
                    <a:solidFill>
                      <a:schemeClr val="bg1"/>
                    </a:solidFill>
                    <a:ea typeface="长城行楷体" panose="02010609000101010101" pitchFamily="49" charset="-122"/>
                  </a:rPr>
                  <a:t>随机梯度的方法</a:t>
                </a:r>
                <a:r>
                  <a:rPr lang="en-US" altLang="zh-CN" sz="3600" dirty="0">
                    <a:solidFill>
                      <a:schemeClr val="bg1"/>
                    </a:solidFill>
                    <a:ea typeface="长城行楷体" panose="02010609000101010101" pitchFamily="49" charset="-122"/>
                  </a:rPr>
                  <a:t>(</a:t>
                </a:r>
                <a:r>
                  <a:rPr lang="zh-CN" altLang="en-US" sz="3600" dirty="0">
                    <a:solidFill>
                      <a:schemeClr val="bg1"/>
                    </a:solidFill>
                    <a:ea typeface="长城行楷体" panose="02010609000101010101" pitchFamily="49" charset="-122"/>
                  </a:rPr>
                  <a:t>如</a:t>
                </a:r>
                <a:r>
                  <a:rPr lang="en-US" altLang="zh-CN" sz="3600" dirty="0">
                    <a:solidFill>
                      <a:schemeClr val="bg1"/>
                    </a:solidFill>
                    <a:ea typeface="长城行楷体" panose="02010609000101010101" pitchFamily="49" charset="-122"/>
                  </a:rPr>
                  <a:t>SGD) </a:t>
                </a:r>
                <a:endParaRPr lang="zh-CN" altLang="en-US" sz="3600" dirty="0">
                  <a:solidFill>
                    <a:schemeClr val="bg1"/>
                  </a:solidFill>
                  <a:ea typeface="长城行楷体" panose="0201060900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577375" y="1768955"/>
                <a:ext cx="7139835" cy="2862322"/>
              </a:xfrm>
              <a:prstGeom prst="rect">
                <a:avLst/>
              </a:prstGeom>
              <a:blipFill>
                <a:blip r:embed="rId2"/>
                <a:stretch>
                  <a:fillRect l="-2647" t="-3617" b="-70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081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3" y="437432"/>
            <a:ext cx="9762994" cy="1325563"/>
          </a:xfrm>
        </p:spPr>
        <p:txBody>
          <a:bodyPr>
            <a:normAutofit/>
          </a:bodyPr>
          <a:lstStyle/>
          <a:p>
            <a:r>
              <a:rPr lang="en-US" altLang="zh-CN" dirty="0">
                <a:solidFill>
                  <a:schemeClr val="bg1"/>
                </a:solidFill>
                <a:ea typeface="长城行楷体" panose="02010609000101010101" pitchFamily="49" charset="-122"/>
              </a:rPr>
              <a:t>Logistic Regression(</a:t>
            </a:r>
            <a:r>
              <a:rPr lang="zh-CN" altLang="en-US" dirty="0">
                <a:solidFill>
                  <a:schemeClr val="bg1"/>
                </a:solidFill>
                <a:ea typeface="长城行楷体" panose="02010609000101010101" pitchFamily="49" charset="-122"/>
              </a:rPr>
              <a:t>逻辑回归</a:t>
            </a:r>
            <a:r>
              <a:rPr lang="en-US" altLang="zh-CN" dirty="0">
                <a:solidFill>
                  <a:schemeClr val="bg1"/>
                </a:solidFill>
                <a:ea typeface="长城行楷体" panose="02010609000101010101" pitchFamily="49" charset="-122"/>
              </a:rPr>
              <a:t>)</a:t>
            </a:r>
            <a:br>
              <a:rPr lang="en-US" altLang="zh-CN" dirty="0">
                <a:solidFill>
                  <a:schemeClr val="bg1"/>
                </a:solidFill>
                <a:ea typeface="长城行楷体" panose="02010609000101010101" pitchFamily="49" charset="-122"/>
              </a:rPr>
            </a:br>
            <a:endParaRPr lang="zh-CN" altLang="en-US" dirty="0">
              <a:solidFill>
                <a:schemeClr val="bg1"/>
              </a:solidFill>
              <a:ea typeface="长城行楷体" panose="0201060900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3" y="1211850"/>
                <a:ext cx="9762995" cy="5188950"/>
              </a:xfrm>
            </p:spPr>
            <p:txBody>
              <a:bodyPr>
                <a:noAutofit/>
              </a:bodyPr>
              <a:lstStyle/>
              <a:p>
                <a:pPr>
                  <a:lnSpc>
                    <a:spcPct val="100000"/>
                  </a:lnSpc>
                </a:pPr>
                <a:r>
                  <a:rPr lang="zh-CN" altLang="en-US" sz="3200" dirty="0">
                    <a:solidFill>
                      <a:schemeClr val="bg1"/>
                    </a:solidFill>
                    <a:ea typeface="长城行楷体" panose="02010609000101010101" pitchFamily="49" charset="-122"/>
                  </a:rPr>
                  <a:t>逻辑回归分类器</a:t>
                </a:r>
                <a:endParaRPr lang="en-US" altLang="zh-CN" sz="3200" dirty="0">
                  <a:solidFill>
                    <a:schemeClr val="bg1"/>
                  </a:solidFill>
                  <a:ea typeface="长城行楷体" panose="02010609000101010101" pitchFamily="49" charset="-122"/>
                </a:endParaRPr>
              </a:p>
              <a:p>
                <a:pPr marL="0" indent="0">
                  <a:lnSpc>
                    <a:spcPct val="100000"/>
                  </a:lnSpc>
                  <a:buNone/>
                </a:pPr>
                <a:r>
                  <a:rPr lang="zh-CN" altLang="en-US" sz="2400" dirty="0">
                    <a:solidFill>
                      <a:schemeClr val="bg1"/>
                    </a:solidFill>
                    <a:ea typeface="长城行楷体" panose="02010609000101010101" pitchFamily="49" charset="-122"/>
                  </a:rPr>
                  <a:t>       在分类情形下，经过学习后的</a:t>
                </a:r>
                <a:r>
                  <a:rPr lang="en-US" altLang="zh-CN" sz="2400" dirty="0">
                    <a:solidFill>
                      <a:schemeClr val="bg1"/>
                    </a:solidFill>
                    <a:ea typeface="长城行楷体" panose="02010609000101010101" pitchFamily="49" charset="-122"/>
                  </a:rPr>
                  <a:t>LR</a:t>
                </a:r>
                <a:r>
                  <a:rPr lang="zh-CN" altLang="en-US" sz="2400" dirty="0">
                    <a:solidFill>
                      <a:schemeClr val="bg1"/>
                    </a:solidFill>
                    <a:ea typeface="长城行楷体" panose="02010609000101010101" pitchFamily="49" charset="-122"/>
                  </a:rPr>
                  <a:t>分类器是一组权值</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𝑤</m:t>
                        </m:r>
                      </m:e>
                      <m:sub>
                        <m:r>
                          <a:rPr lang="en-US" altLang="zh-CN" sz="2400" i="1">
                            <a:solidFill>
                              <a:schemeClr val="bg1"/>
                            </a:solidFill>
                            <a:latin typeface="Cambria Math" panose="02040503050406030204" pitchFamily="18" charset="0"/>
                            <a:ea typeface="长城行楷体" panose="02010609000101010101" pitchFamily="49" charset="-122"/>
                          </a:rPr>
                          <m:t>0</m:t>
                        </m:r>
                      </m:sub>
                    </m:sSub>
                  </m:oMath>
                </a14:m>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𝑤</m:t>
                        </m:r>
                      </m:e>
                      <m:sub>
                        <m:r>
                          <a:rPr lang="en-US" altLang="zh-CN" sz="2400" b="0" i="1" smtClean="0">
                            <a:solidFill>
                              <a:schemeClr val="bg1"/>
                            </a:solidFill>
                            <a:latin typeface="Cambria Math" panose="02040503050406030204" pitchFamily="18" charset="0"/>
                            <a:ea typeface="长城行楷体" panose="02010609000101010101" pitchFamily="49" charset="-122"/>
                          </a:rPr>
                          <m:t>1</m:t>
                        </m:r>
                      </m:sub>
                    </m:sSub>
                  </m:oMath>
                </a14:m>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𝑤</m:t>
                        </m:r>
                      </m:e>
                      <m:sub>
                        <m:r>
                          <a:rPr lang="en-US" altLang="zh-CN" sz="2400" b="0" i="1" smtClean="0">
                            <a:solidFill>
                              <a:schemeClr val="bg1"/>
                            </a:solidFill>
                            <a:latin typeface="Cambria Math" panose="02040503050406030204" pitchFamily="18" charset="0"/>
                            <a:ea typeface="长城行楷体" panose="02010609000101010101" pitchFamily="49" charset="-122"/>
                          </a:rPr>
                          <m:t>𝑛</m:t>
                        </m:r>
                      </m:sub>
                    </m:sSub>
                  </m:oMath>
                </a14:m>
                <a:r>
                  <a:rPr lang="zh-CN" altLang="en-US" sz="2400" dirty="0">
                    <a:solidFill>
                      <a:schemeClr val="bg1"/>
                    </a:solidFill>
                    <a:ea typeface="长城行楷体" panose="02010609000101010101" pitchFamily="49" charset="-122"/>
                  </a:rPr>
                  <a:t>，当测试样本的数据输入时，这组权值与测试数据按照线性加和得到 </a:t>
                </a:r>
                <a:r>
                  <a:rPr lang="en-US" altLang="zh-CN" sz="2400" dirty="0">
                    <a:solidFill>
                      <a:schemeClr val="bg1"/>
                    </a:solidFill>
                    <a:ea typeface="长城行楷体" panose="02010609000101010101" pitchFamily="49" charset="-122"/>
                  </a:rPr>
                  <a:t>:</a:t>
                </a:r>
                <a:endParaRPr lang="zh-CN" altLang="en-US" sz="2400" dirty="0">
                  <a:solidFill>
                    <a:schemeClr val="bg1"/>
                  </a:solidFill>
                  <a:ea typeface="长城行楷体" panose="02010609000101010101" pitchFamily="49" charset="-122"/>
                </a:endParaRPr>
              </a:p>
              <a:p>
                <a:pPr marL="0" indent="0">
                  <a:lnSpc>
                    <a:spcPct val="100000"/>
                  </a:lnSpc>
                  <a:buNone/>
                </a:pPr>
                <a:r>
                  <a:rPr lang="zh-CN" altLang="en-US" sz="2400" dirty="0">
                    <a:solidFill>
                      <a:schemeClr val="bg1"/>
                    </a:solidFill>
                    <a:ea typeface="长城行楷体" panose="02010609000101010101" pitchFamily="49" charset="-122"/>
                  </a:rPr>
                  <a:t> </a:t>
                </a:r>
                <a14:m>
                  <m:oMath xmlns:m="http://schemas.openxmlformats.org/officeDocument/2006/math">
                    <m:r>
                      <a:rPr lang="en-US" altLang="zh-CN" sz="2400" b="0" i="1" smtClean="0">
                        <a:solidFill>
                          <a:schemeClr val="bg1"/>
                        </a:solidFill>
                        <a:latin typeface="Cambria Math" panose="02040503050406030204" pitchFamily="18" charset="0"/>
                        <a:ea typeface="长城行楷体" panose="02010609000101010101" pitchFamily="49" charset="-122"/>
                      </a:rPr>
                      <m:t>𝑥</m:t>
                    </m:r>
                    <m:r>
                      <a:rPr lang="en-US" altLang="zh-CN" sz="24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𝑤</m:t>
                        </m:r>
                      </m:e>
                      <m:sub>
                        <m:r>
                          <a:rPr lang="en-US" altLang="zh-CN" sz="2400" b="0" i="1" smtClean="0">
                            <a:solidFill>
                              <a:schemeClr val="bg1"/>
                            </a:solidFill>
                            <a:latin typeface="Cambria Math" panose="02040503050406030204" pitchFamily="18" charset="0"/>
                            <a:ea typeface="长城行楷体" panose="02010609000101010101" pitchFamily="49" charset="-122"/>
                          </a:rPr>
                          <m:t>0</m:t>
                        </m:r>
                      </m:sub>
                    </m:sSub>
                    <m:r>
                      <a:rPr lang="en-US" altLang="zh-CN" sz="24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𝑤</m:t>
                        </m:r>
                      </m:e>
                      <m:sub>
                        <m:r>
                          <a:rPr lang="en-US" altLang="zh-CN" sz="2400" b="0" i="1" smtClean="0">
                            <a:solidFill>
                              <a:schemeClr val="bg1"/>
                            </a:solidFill>
                            <a:latin typeface="Cambria Math" panose="02040503050406030204" pitchFamily="18" charset="0"/>
                            <a:ea typeface="长城行楷体" panose="02010609000101010101" pitchFamily="49" charset="-122"/>
                          </a:rPr>
                          <m:t>1</m:t>
                        </m:r>
                      </m:sub>
                    </m:sSub>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𝑥</m:t>
                        </m:r>
                      </m:e>
                      <m:sub>
                        <m:r>
                          <a:rPr lang="en-US" altLang="zh-CN" sz="2400" b="0" i="1" smtClean="0">
                            <a:solidFill>
                              <a:schemeClr val="bg1"/>
                            </a:solidFill>
                            <a:latin typeface="Cambria Math" panose="02040503050406030204" pitchFamily="18" charset="0"/>
                            <a:ea typeface="长城行楷体" panose="02010609000101010101" pitchFamily="49" charset="-122"/>
                          </a:rPr>
                          <m:t>1</m:t>
                        </m:r>
                      </m:sub>
                    </m:sSub>
                    <m:r>
                      <a:rPr lang="en-US" altLang="zh-CN" sz="2400" b="0" i="1"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𝑤</m:t>
                        </m:r>
                      </m:e>
                      <m:sub>
                        <m:r>
                          <a:rPr lang="en-US" altLang="zh-CN" sz="2400" b="0" i="1" smtClean="0">
                            <a:solidFill>
                              <a:schemeClr val="bg1"/>
                            </a:solidFill>
                            <a:latin typeface="Cambria Math" panose="02040503050406030204" pitchFamily="18" charset="0"/>
                            <a:ea typeface="长城行楷体" panose="02010609000101010101" pitchFamily="49" charset="-122"/>
                          </a:rPr>
                          <m:t>𝑛</m:t>
                        </m:r>
                      </m:sub>
                    </m:sSub>
                    <m:sSub>
                      <m:sSubPr>
                        <m:ctrlPr>
                          <a:rPr lang="en-US" altLang="zh-CN" sz="2400" b="0" i="1" smtClean="0">
                            <a:solidFill>
                              <a:schemeClr val="bg1"/>
                            </a:solidFill>
                            <a:latin typeface="Cambria Math" panose="02040503050406030204" pitchFamily="18" charset="0"/>
                            <a:ea typeface="长城行楷体" panose="02010609000101010101" pitchFamily="49" charset="-122"/>
                          </a:rPr>
                        </m:ctrlPr>
                      </m:sSubPr>
                      <m:e>
                        <m:r>
                          <a:rPr lang="en-US" altLang="zh-CN" sz="2400" b="0" i="1" smtClean="0">
                            <a:solidFill>
                              <a:schemeClr val="bg1"/>
                            </a:solidFill>
                            <a:latin typeface="Cambria Math" panose="02040503050406030204" pitchFamily="18" charset="0"/>
                            <a:ea typeface="长城行楷体" panose="02010609000101010101" pitchFamily="49" charset="-122"/>
                          </a:rPr>
                          <m:t>𝑥</m:t>
                        </m:r>
                      </m:e>
                      <m:sub>
                        <m:r>
                          <a:rPr lang="en-US" altLang="zh-CN" sz="2400" b="0" i="1" smtClean="0">
                            <a:solidFill>
                              <a:schemeClr val="bg1"/>
                            </a:solidFill>
                            <a:latin typeface="Cambria Math" panose="02040503050406030204" pitchFamily="18" charset="0"/>
                            <a:ea typeface="长城行楷体" panose="02010609000101010101" pitchFamily="49" charset="-122"/>
                          </a:rPr>
                          <m:t>𝑛</m:t>
                        </m:r>
                      </m:sub>
                    </m:sSub>
                  </m:oMath>
                </a14:m>
                <a:r>
                  <a:rPr lang="en-US" altLang="zh-CN" sz="2400" dirty="0">
                    <a:solidFill>
                      <a:schemeClr val="bg1"/>
                    </a:solidFill>
                    <a:ea typeface="长城行楷体" panose="02010609000101010101" pitchFamily="49" charset="-122"/>
                  </a:rPr>
                  <a:t>,</a:t>
                </a:r>
                <a:r>
                  <a:rPr lang="zh-CN" altLang="en-US" sz="2400" dirty="0">
                    <a:solidFill>
                      <a:schemeClr val="bg1"/>
                    </a:solidFill>
                    <a:ea typeface="长城行楷体" panose="02010609000101010101" pitchFamily="49" charset="-122"/>
                  </a:rPr>
                  <a:t>这里</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𝑥</m:t>
                        </m:r>
                      </m:e>
                      <m:sub>
                        <m:r>
                          <a:rPr lang="en-US" altLang="zh-CN" sz="2400" i="1">
                            <a:solidFill>
                              <a:schemeClr val="bg1"/>
                            </a:solidFill>
                            <a:latin typeface="Cambria Math" panose="02040503050406030204" pitchFamily="18" charset="0"/>
                            <a:ea typeface="长城行楷体" panose="02010609000101010101" pitchFamily="49" charset="-122"/>
                          </a:rPr>
                          <m:t>1</m:t>
                        </m:r>
                      </m:sub>
                    </m:sSub>
                  </m:oMath>
                </a14:m>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𝑥</m:t>
                        </m:r>
                      </m:e>
                      <m:sub>
                        <m:r>
                          <a:rPr lang="en-US" altLang="zh-CN" sz="2400" b="0" i="1" smtClean="0">
                            <a:solidFill>
                              <a:schemeClr val="bg1"/>
                            </a:solidFill>
                            <a:latin typeface="Cambria Math" panose="02040503050406030204" pitchFamily="18" charset="0"/>
                            <a:ea typeface="长城行楷体" panose="02010609000101010101" pitchFamily="49" charset="-122"/>
                          </a:rPr>
                          <m:t>2</m:t>
                        </m:r>
                      </m:sub>
                    </m:sSub>
                  </m:oMath>
                </a14:m>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𝑥</m:t>
                        </m:r>
                      </m:e>
                      <m:sub>
                        <m:r>
                          <a:rPr lang="en-US" altLang="zh-CN" sz="2400" b="0" i="1" smtClean="0">
                            <a:solidFill>
                              <a:schemeClr val="bg1"/>
                            </a:solidFill>
                            <a:latin typeface="Cambria Math" panose="02040503050406030204" pitchFamily="18" charset="0"/>
                            <a:ea typeface="长城行楷体" panose="02010609000101010101" pitchFamily="49" charset="-122"/>
                          </a:rPr>
                          <m:t>𝑛</m:t>
                        </m:r>
                      </m:sub>
                    </m:sSub>
                  </m:oMath>
                </a14:m>
                <a:r>
                  <a:rPr lang="zh-CN" altLang="en-US" sz="2400" dirty="0">
                    <a:solidFill>
                      <a:schemeClr val="bg1"/>
                    </a:solidFill>
                    <a:ea typeface="长城行楷体" panose="02010609000101010101" pitchFamily="49" charset="-122"/>
                  </a:rPr>
                  <a:t>是每个样本的</a:t>
                </a:r>
                <a:r>
                  <a:rPr lang="en-US" altLang="zh-CN" sz="2400" dirty="0">
                    <a:solidFill>
                      <a:schemeClr val="bg1"/>
                    </a:solidFill>
                    <a:ea typeface="长城行楷体" panose="02010609000101010101" pitchFamily="49" charset="-122"/>
                  </a:rPr>
                  <a:t>n</a:t>
                </a:r>
                <a:r>
                  <a:rPr lang="zh-CN" altLang="en-US" sz="2400" dirty="0">
                    <a:solidFill>
                      <a:schemeClr val="bg1"/>
                    </a:solidFill>
                    <a:ea typeface="长城行楷体" panose="02010609000101010101" pitchFamily="49" charset="-122"/>
                  </a:rPr>
                  <a:t>个特征。之后根据</a:t>
                </a:r>
                <a:r>
                  <a:rPr lang="en-US" altLang="zh-CN" sz="2400" dirty="0">
                    <a:solidFill>
                      <a:schemeClr val="bg1"/>
                    </a:solidFill>
                    <a:ea typeface="长城行楷体" panose="02010609000101010101" pitchFamily="49" charset="-122"/>
                  </a:rPr>
                  <a:t>sigmoid</a:t>
                </a:r>
                <a:r>
                  <a:rPr lang="zh-CN" altLang="en-US" sz="2400" dirty="0">
                    <a:solidFill>
                      <a:schemeClr val="bg1"/>
                    </a:solidFill>
                    <a:ea typeface="长城行楷体" panose="02010609000101010101" pitchFamily="49" charset="-122"/>
                  </a:rPr>
                  <a:t>函数进行</a:t>
                </a:r>
                <a:r>
                  <a:rPr lang="en-US" altLang="zh-CN" sz="2400" dirty="0">
                    <a:solidFill>
                      <a:schemeClr val="bg1"/>
                    </a:solidFill>
                    <a:ea typeface="长城行楷体" panose="02010609000101010101" pitchFamily="49" charset="-122"/>
                  </a:rPr>
                  <a:t>0-1</a:t>
                </a:r>
                <a:r>
                  <a:rPr lang="zh-CN" altLang="en-US" sz="2400" dirty="0">
                    <a:solidFill>
                      <a:schemeClr val="bg1"/>
                    </a:solidFill>
                    <a:ea typeface="长城行楷体" panose="02010609000101010101" pitchFamily="49" charset="-122"/>
                  </a:rPr>
                  <a:t>分类。</a:t>
                </a:r>
              </a:p>
              <a:p>
                <a:pPr>
                  <a:lnSpc>
                    <a:spcPct val="100000"/>
                  </a:lnSpc>
                </a:pPr>
                <a:r>
                  <a:rPr lang="zh-CN" altLang="en-US" sz="3200" dirty="0">
                    <a:solidFill>
                      <a:schemeClr val="bg1"/>
                    </a:solidFill>
                    <a:ea typeface="长城行楷体" panose="02010609000101010101" pitchFamily="49" charset="-122"/>
                  </a:rPr>
                  <a:t>逻辑回归模型 </a:t>
                </a:r>
                <a:endParaRPr lang="en-US" altLang="zh-CN" sz="3200" dirty="0">
                  <a:solidFill>
                    <a:schemeClr val="bg1"/>
                  </a:solidFill>
                  <a:ea typeface="长城行楷体" panose="02010609000101010101" pitchFamily="49" charset="-122"/>
                </a:endParaRPr>
              </a:p>
              <a:p>
                <a:pPr marL="0" indent="0">
                  <a:lnSpc>
                    <a:spcPct val="100000"/>
                  </a:lnSpc>
                  <a:buNone/>
                </a:pPr>
                <a:r>
                  <a:rPr lang="en-US" altLang="zh-CN" sz="2400" dirty="0">
                    <a:solidFill>
                      <a:schemeClr val="bg1"/>
                    </a:solidFill>
                    <a:ea typeface="长城行楷体" panose="02010609000101010101" pitchFamily="49" charset="-122"/>
                  </a:rPr>
                  <a:t>       Logistic</a:t>
                </a:r>
                <a:r>
                  <a:rPr lang="zh-CN" altLang="en-US" sz="2400" dirty="0">
                    <a:solidFill>
                      <a:schemeClr val="bg1"/>
                    </a:solidFill>
                    <a:ea typeface="长城行楷体" panose="02010609000101010101" pitchFamily="49" charset="-122"/>
                  </a:rPr>
                  <a:t>回归最关键的问题就是研究如何求得这组</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𝑤</m:t>
                        </m:r>
                      </m:e>
                      <m:sub>
                        <m:r>
                          <a:rPr lang="en-US" altLang="zh-CN" sz="2400" i="1">
                            <a:solidFill>
                              <a:schemeClr val="bg1"/>
                            </a:solidFill>
                            <a:latin typeface="Cambria Math" panose="02040503050406030204" pitchFamily="18" charset="0"/>
                            <a:ea typeface="长城行楷体" panose="02010609000101010101" pitchFamily="49" charset="-122"/>
                          </a:rPr>
                          <m:t>0</m:t>
                        </m:r>
                      </m:sub>
                    </m:sSub>
                  </m:oMath>
                </a14:m>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𝑤</m:t>
                        </m:r>
                      </m:e>
                      <m:sub>
                        <m:r>
                          <a:rPr lang="en-US" altLang="zh-CN" sz="2400" i="1">
                            <a:solidFill>
                              <a:schemeClr val="bg1"/>
                            </a:solidFill>
                            <a:latin typeface="Cambria Math" panose="02040503050406030204" pitchFamily="18" charset="0"/>
                            <a:ea typeface="长城行楷体" panose="02010609000101010101" pitchFamily="49" charset="-122"/>
                          </a:rPr>
                          <m:t>1</m:t>
                        </m:r>
                      </m:sub>
                    </m:sSub>
                  </m:oMath>
                </a14:m>
                <a:r>
                  <a:rPr lang="en-US" altLang="zh-CN" sz="2400" dirty="0">
                    <a:solidFill>
                      <a:schemeClr val="bg1"/>
                    </a:solidFill>
                    <a:ea typeface="长城行楷体" panose="02010609000101010101" pitchFamily="49" charset="-122"/>
                  </a:rPr>
                  <a:t>,…, </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𝑤</m:t>
                        </m:r>
                      </m:e>
                      <m:sub>
                        <m:r>
                          <a:rPr lang="en-US" altLang="zh-CN" sz="2400" i="1">
                            <a:solidFill>
                              <a:schemeClr val="bg1"/>
                            </a:solidFill>
                            <a:latin typeface="Cambria Math" panose="02040503050406030204" pitchFamily="18" charset="0"/>
                            <a:ea typeface="长城行楷体" panose="02010609000101010101" pitchFamily="49" charset="-122"/>
                          </a:rPr>
                          <m:t>𝑛</m:t>
                        </m:r>
                      </m:sub>
                    </m:sSub>
                  </m:oMath>
                </a14:m>
                <a:r>
                  <a:rPr lang="zh-CN" altLang="en-US" sz="2400" dirty="0">
                    <a:solidFill>
                      <a:schemeClr val="bg1"/>
                    </a:solidFill>
                    <a:ea typeface="长城行楷体" panose="02010609000101010101" pitchFamily="49" charset="-122"/>
                  </a:rPr>
                  <a:t>权值。这个问题是用极大似然估计来做的，其似然函数</a:t>
                </a:r>
                <a:endParaRPr lang="en-US" altLang="zh-CN" sz="2400" dirty="0">
                  <a:solidFill>
                    <a:schemeClr val="bg1"/>
                  </a:solidFill>
                  <a:ea typeface="长城行楷体" panose="02010609000101010101" pitchFamily="49" charset="-122"/>
                </a:endParaRPr>
              </a:p>
              <a:p>
                <a:pPr marL="0" indent="0">
                  <a:lnSpc>
                    <a:spcPct val="100000"/>
                  </a:lnSpc>
                  <a:buNone/>
                </a:pPr>
                <a14:m>
                  <m:oMath xmlns:m="http://schemas.openxmlformats.org/officeDocument/2006/math">
                    <m:r>
                      <m:rPr>
                        <m:sty m:val="p"/>
                      </m:rPr>
                      <a:rPr lang="en-US" altLang="zh-CN" sz="2400" i="1" dirty="0">
                        <a:solidFill>
                          <a:schemeClr val="bg1"/>
                        </a:solidFill>
                        <a:latin typeface="Cambria Math" panose="02040503050406030204" pitchFamily="18" charset="0"/>
                        <a:ea typeface="长城行楷体" panose="02010609000101010101" pitchFamily="49" charset="-122"/>
                      </a:rPr>
                      <m:t>L</m:t>
                    </m:r>
                    <m:d>
                      <m:dPr>
                        <m:ctrlPr>
                          <a:rPr lang="en-US" altLang="zh-CN" sz="2400" b="0" i="1" dirty="0" smtClean="0">
                            <a:solidFill>
                              <a:schemeClr val="bg1"/>
                            </a:solidFill>
                            <a:latin typeface="Cambria Math" panose="02040503050406030204" pitchFamily="18" charset="0"/>
                            <a:ea typeface="长城行楷体" panose="02010609000101010101" pitchFamily="49" charset="-122"/>
                          </a:rPr>
                        </m:ctrlPr>
                      </m:dPr>
                      <m:e>
                        <m:r>
                          <m:rPr>
                            <m:sty m:val="p"/>
                          </m:rPr>
                          <a:rPr lang="en-US" altLang="zh-CN" sz="2400" b="0" i="0" dirty="0" smtClean="0">
                            <a:solidFill>
                              <a:schemeClr val="bg1"/>
                            </a:solidFill>
                            <a:latin typeface="Cambria Math" panose="02040503050406030204" pitchFamily="18" charset="0"/>
                            <a:ea typeface="长城行楷体" panose="02010609000101010101" pitchFamily="49" charset="-122"/>
                          </a:rPr>
                          <m:t>w</m:t>
                        </m:r>
                      </m:e>
                    </m:d>
                    <m:r>
                      <a:rPr lang="en-US" altLang="zh-CN" sz="2400" b="0" i="0" dirty="0" smtClean="0">
                        <a:solidFill>
                          <a:schemeClr val="bg1"/>
                        </a:solidFill>
                        <a:latin typeface="Cambria Math" panose="02040503050406030204" pitchFamily="18" charset="0"/>
                        <a:ea typeface="长城行楷体" panose="02010609000101010101" pitchFamily="49" charset="-122"/>
                      </a:rPr>
                      <m:t>=</m:t>
                    </m:r>
                    <m:nary>
                      <m:naryPr>
                        <m:chr m:val="∏"/>
                        <m:ctrlPr>
                          <a:rPr lang="en-US" altLang="zh-CN" sz="2400" b="0" i="1" dirty="0" smtClean="0">
                            <a:solidFill>
                              <a:schemeClr val="bg1"/>
                            </a:solidFill>
                            <a:latin typeface="Cambria Math" panose="02040503050406030204" pitchFamily="18" charset="0"/>
                            <a:ea typeface="长城行楷体" panose="02010609000101010101" pitchFamily="49" charset="-122"/>
                          </a:rPr>
                        </m:ctrlPr>
                      </m:naryPr>
                      <m:sub>
                        <m:r>
                          <m:rPr>
                            <m:brk m:alnAt="23"/>
                          </m:rPr>
                          <a:rPr lang="en-US" altLang="zh-CN" sz="2400" b="0" i="1" dirty="0" smtClean="0">
                            <a:solidFill>
                              <a:schemeClr val="bg1"/>
                            </a:solidFill>
                            <a:latin typeface="Cambria Math" panose="02040503050406030204" pitchFamily="18" charset="0"/>
                            <a:ea typeface="长城行楷体" panose="02010609000101010101" pitchFamily="49" charset="-122"/>
                          </a:rPr>
                          <m:t>𝑖</m:t>
                        </m:r>
                        <m:r>
                          <a:rPr lang="en-US" altLang="zh-CN" sz="2400" b="0" i="1" dirty="0" smtClean="0">
                            <a:solidFill>
                              <a:schemeClr val="bg1"/>
                            </a:solidFill>
                            <a:latin typeface="Cambria Math" panose="02040503050406030204" pitchFamily="18" charset="0"/>
                            <a:ea typeface="长城行楷体" panose="02010609000101010101" pitchFamily="49" charset="-122"/>
                          </a:rPr>
                          <m:t>=1</m:t>
                        </m:r>
                      </m:sub>
                      <m:sup>
                        <m:r>
                          <a:rPr lang="en-US" altLang="zh-CN" sz="2400" b="0" i="1" dirty="0" smtClean="0">
                            <a:solidFill>
                              <a:schemeClr val="bg1"/>
                            </a:solidFill>
                            <a:latin typeface="Cambria Math" panose="02040503050406030204" pitchFamily="18" charset="0"/>
                            <a:ea typeface="长城行楷体" panose="02010609000101010101" pitchFamily="49" charset="-122"/>
                          </a:rPr>
                          <m:t>𝑚</m:t>
                        </m:r>
                      </m:sup>
                      <m:e>
                        <m:sSup>
                          <m:sSup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pPr>
                          <m:e>
                            <m:r>
                              <a:rPr lang="en-US" altLang="zh-CN" sz="2400" b="0" i="1" dirty="0" smtClean="0">
                                <a:solidFill>
                                  <a:schemeClr val="bg1"/>
                                </a:solidFill>
                                <a:latin typeface="Cambria Math" panose="02040503050406030204" pitchFamily="18" charset="0"/>
                                <a:ea typeface="长城行楷体" panose="02010609000101010101" pitchFamily="49" charset="-122"/>
                              </a:rPr>
                              <m:t>(</m:t>
                            </m:r>
                            <m:r>
                              <a:rPr lang="zh-CN" altLang="en-US" sz="2400" b="0" i="1" dirty="0" smtClean="0">
                                <a:solidFill>
                                  <a:schemeClr val="bg1"/>
                                </a:solidFill>
                                <a:latin typeface="Cambria Math" panose="02040503050406030204" pitchFamily="18" charset="0"/>
                                <a:ea typeface="长城行楷体" panose="02010609000101010101" pitchFamily="49" charset="-122"/>
                              </a:rPr>
                              <m:t>𝜋</m:t>
                            </m:r>
                            <m:r>
                              <a:rPr lang="en-US" altLang="zh-CN" sz="2400" b="0" i="1" dirty="0"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bPr>
                              <m:e>
                                <m:r>
                                  <a:rPr lang="en-US" altLang="zh-CN" sz="2400" b="0" i="1" dirty="0" smtClean="0">
                                    <a:solidFill>
                                      <a:schemeClr val="bg1"/>
                                    </a:solidFill>
                                    <a:latin typeface="Cambria Math" panose="02040503050406030204" pitchFamily="18" charset="0"/>
                                    <a:ea typeface="长城行楷体" panose="02010609000101010101" pitchFamily="49" charset="-122"/>
                                  </a:rPr>
                                  <m:t>𝑥</m:t>
                                </m:r>
                              </m:e>
                              <m:sub>
                                <m:r>
                                  <a:rPr lang="en-US" altLang="zh-CN" sz="2400" b="0" i="1" dirty="0" smtClean="0">
                                    <a:solidFill>
                                      <a:schemeClr val="bg1"/>
                                    </a:solidFill>
                                    <a:latin typeface="Cambria Math" panose="02040503050406030204" pitchFamily="18" charset="0"/>
                                    <a:ea typeface="长城行楷体" panose="02010609000101010101" pitchFamily="49" charset="-122"/>
                                  </a:rPr>
                                  <m:t>𝑖</m:t>
                                </m:r>
                              </m:sub>
                            </m:sSub>
                            <m:r>
                              <a:rPr lang="en-US" altLang="zh-CN" sz="2400" b="0" i="1" dirty="0" smtClean="0">
                                <a:solidFill>
                                  <a:schemeClr val="bg1"/>
                                </a:solidFill>
                                <a:latin typeface="Cambria Math" panose="02040503050406030204" pitchFamily="18" charset="0"/>
                                <a:ea typeface="长城行楷体" panose="02010609000101010101" pitchFamily="49" charset="-122"/>
                              </a:rPr>
                              <m:t>))</m:t>
                            </m:r>
                          </m:e>
                          <m:sup>
                            <m:sSub>
                              <m:sSub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bPr>
                              <m:e>
                                <m:r>
                                  <a:rPr lang="en-US" altLang="zh-CN" sz="2400" b="0" i="1" dirty="0" smtClean="0">
                                    <a:solidFill>
                                      <a:schemeClr val="bg1"/>
                                    </a:solidFill>
                                    <a:latin typeface="Cambria Math" panose="02040503050406030204" pitchFamily="18" charset="0"/>
                                    <a:ea typeface="长城行楷体" panose="02010609000101010101" pitchFamily="49" charset="-122"/>
                                  </a:rPr>
                                  <m:t>𝑦</m:t>
                                </m:r>
                              </m:e>
                              <m:sub>
                                <m:r>
                                  <a:rPr lang="en-US" altLang="zh-CN" sz="2400" b="0" i="1" dirty="0" smtClean="0">
                                    <a:solidFill>
                                      <a:schemeClr val="bg1"/>
                                    </a:solidFill>
                                    <a:latin typeface="Cambria Math" panose="02040503050406030204" pitchFamily="18" charset="0"/>
                                    <a:ea typeface="长城行楷体" panose="02010609000101010101" pitchFamily="49" charset="-122"/>
                                  </a:rPr>
                                  <m:t>𝑖</m:t>
                                </m:r>
                              </m:sub>
                            </m:sSub>
                          </m:sup>
                        </m:sSup>
                        <m:sSup>
                          <m:sSup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pPr>
                          <m:e>
                            <m:r>
                              <a:rPr lang="en-US" altLang="zh-CN" sz="2400" b="0" i="1" dirty="0" smtClean="0">
                                <a:solidFill>
                                  <a:schemeClr val="bg1"/>
                                </a:solidFill>
                                <a:latin typeface="Cambria Math" panose="02040503050406030204" pitchFamily="18" charset="0"/>
                                <a:ea typeface="长城行楷体" panose="02010609000101010101" pitchFamily="49" charset="-122"/>
                              </a:rPr>
                              <m:t>(1−</m:t>
                            </m:r>
                            <m:r>
                              <a:rPr lang="zh-CN" altLang="en-US" sz="2400" b="0" i="1" dirty="0" smtClean="0">
                                <a:solidFill>
                                  <a:schemeClr val="bg1"/>
                                </a:solidFill>
                                <a:latin typeface="Cambria Math" panose="02040503050406030204" pitchFamily="18" charset="0"/>
                                <a:ea typeface="长城行楷体" panose="02010609000101010101" pitchFamily="49" charset="-122"/>
                              </a:rPr>
                              <m:t>𝜋</m:t>
                            </m:r>
                            <m:r>
                              <a:rPr lang="en-US" altLang="zh-CN" sz="2400" b="0" i="1" dirty="0"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bPr>
                              <m:e>
                                <m:r>
                                  <a:rPr lang="en-US" altLang="zh-CN" sz="2400" b="0" i="1" dirty="0" smtClean="0">
                                    <a:solidFill>
                                      <a:schemeClr val="bg1"/>
                                    </a:solidFill>
                                    <a:latin typeface="Cambria Math" panose="02040503050406030204" pitchFamily="18" charset="0"/>
                                    <a:ea typeface="长城行楷体" panose="02010609000101010101" pitchFamily="49" charset="-122"/>
                                  </a:rPr>
                                  <m:t>𝑥</m:t>
                                </m:r>
                              </m:e>
                              <m:sub>
                                <m:r>
                                  <a:rPr lang="en-US" altLang="zh-CN" sz="2400" b="0" i="1" dirty="0" smtClean="0">
                                    <a:solidFill>
                                      <a:schemeClr val="bg1"/>
                                    </a:solidFill>
                                    <a:latin typeface="Cambria Math" panose="02040503050406030204" pitchFamily="18" charset="0"/>
                                    <a:ea typeface="长城行楷体" panose="02010609000101010101" pitchFamily="49" charset="-122"/>
                                  </a:rPr>
                                  <m:t>𝑖</m:t>
                                </m:r>
                              </m:sub>
                            </m:sSub>
                            <m:r>
                              <a:rPr lang="en-US" altLang="zh-CN" sz="2400" b="0" i="1" dirty="0" smtClean="0">
                                <a:solidFill>
                                  <a:schemeClr val="bg1"/>
                                </a:solidFill>
                                <a:latin typeface="Cambria Math" panose="02040503050406030204" pitchFamily="18" charset="0"/>
                                <a:ea typeface="长城行楷体" panose="02010609000101010101" pitchFamily="49" charset="-122"/>
                              </a:rPr>
                              <m:t>))</m:t>
                            </m:r>
                          </m:e>
                          <m:sup>
                            <m:r>
                              <a:rPr lang="en-US" altLang="zh-CN" sz="2400" b="0" i="1" dirty="0" smtClean="0">
                                <a:solidFill>
                                  <a:schemeClr val="bg1"/>
                                </a:solidFill>
                                <a:latin typeface="Cambria Math" panose="02040503050406030204" pitchFamily="18" charset="0"/>
                                <a:ea typeface="长城行楷体" panose="02010609000101010101" pitchFamily="49" charset="-122"/>
                              </a:rPr>
                              <m:t>1−</m:t>
                            </m:r>
                            <m:sSub>
                              <m:sSub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bPr>
                              <m:e>
                                <m:r>
                                  <a:rPr lang="en-US" altLang="zh-CN" sz="2400" b="0" i="1" dirty="0" smtClean="0">
                                    <a:solidFill>
                                      <a:schemeClr val="bg1"/>
                                    </a:solidFill>
                                    <a:latin typeface="Cambria Math" panose="02040503050406030204" pitchFamily="18" charset="0"/>
                                    <a:ea typeface="长城行楷体" panose="02010609000101010101" pitchFamily="49" charset="-122"/>
                                  </a:rPr>
                                  <m:t>𝑦</m:t>
                                </m:r>
                              </m:e>
                              <m:sub>
                                <m:r>
                                  <a:rPr lang="en-US" altLang="zh-CN" sz="2400" b="0" i="1" dirty="0" smtClean="0">
                                    <a:solidFill>
                                      <a:schemeClr val="bg1"/>
                                    </a:solidFill>
                                    <a:latin typeface="Cambria Math" panose="02040503050406030204" pitchFamily="18" charset="0"/>
                                    <a:ea typeface="长城行楷体" panose="02010609000101010101" pitchFamily="49" charset="-122"/>
                                  </a:rPr>
                                  <m:t>𝑖</m:t>
                                </m:r>
                              </m:sub>
                            </m:sSub>
                          </m:sup>
                        </m:sSup>
                      </m:e>
                    </m:nary>
                  </m:oMath>
                </a14:m>
                <a:r>
                  <a:rPr lang="en-US" altLang="zh-CN" sz="2400" b="0" i="1" dirty="0">
                    <a:solidFill>
                      <a:schemeClr val="bg1"/>
                    </a:solidFill>
                    <a:latin typeface="Cambria Math" panose="02040503050406030204" pitchFamily="18" charset="0"/>
                    <a:ea typeface="长城行楷体" panose="02010609000101010101" pitchFamily="49" charset="-122"/>
                  </a:rPr>
                  <a:t> ,</a:t>
                </a:r>
                <a:r>
                  <a:rPr lang="zh-CN" altLang="en-US" sz="2400" i="1" dirty="0">
                    <a:solidFill>
                      <a:schemeClr val="bg1"/>
                    </a:solidFill>
                    <a:latin typeface="Cambria Math" panose="02040503050406030204" pitchFamily="18" charset="0"/>
                    <a:ea typeface="长城行楷体" panose="02010609000101010101" pitchFamily="49" charset="-122"/>
                  </a:rPr>
                  <a:t>其中</a:t>
                </a:r>
                <a:r>
                  <a:rPr lang="en-US" altLang="zh-CN" sz="2400" b="0" i="1" dirty="0">
                    <a:solidFill>
                      <a:schemeClr val="bg1"/>
                    </a:solidFill>
                    <a:latin typeface="Cambria Math" panose="02040503050406030204" pitchFamily="18" charset="0"/>
                    <a:ea typeface="长城行楷体" panose="02010609000101010101" pitchFamily="49" charset="-122"/>
                  </a:rPr>
                  <a:t>m</a:t>
                </a:r>
                <a:r>
                  <a:rPr lang="zh-CN" altLang="en-US" sz="2400" b="0" i="1" dirty="0">
                    <a:solidFill>
                      <a:schemeClr val="bg1"/>
                    </a:solidFill>
                    <a:latin typeface="Cambria Math" panose="02040503050406030204" pitchFamily="18" charset="0"/>
                    <a:ea typeface="长城行楷体" panose="02010609000101010101" pitchFamily="49" charset="-122"/>
                  </a:rPr>
                  <a:t>代表样本的个数，对</a:t>
                </a:r>
                <a:r>
                  <a:rPr lang="en-US" altLang="zh-CN" sz="2400" b="0" i="1" dirty="0">
                    <a:solidFill>
                      <a:schemeClr val="bg1"/>
                    </a:solidFill>
                    <a:latin typeface="Cambria Math" panose="02040503050406030204" pitchFamily="18" charset="0"/>
                    <a:ea typeface="长城行楷体" panose="02010609000101010101" pitchFamily="49" charset="-122"/>
                  </a:rPr>
                  <a:t>L</a:t>
                </a:r>
                <a:r>
                  <a:rPr lang="en-US" altLang="zh-CN" sz="2400" i="1" dirty="0">
                    <a:solidFill>
                      <a:schemeClr val="bg1"/>
                    </a:solidFill>
                    <a:latin typeface="Cambria Math" panose="02040503050406030204" pitchFamily="18" charset="0"/>
                    <a:ea typeface="长城行楷体" panose="02010609000101010101" pitchFamily="49" charset="-122"/>
                  </a:rPr>
                  <a:t>(w)</a:t>
                </a:r>
                <a:r>
                  <a:rPr lang="zh-CN" altLang="en-US" sz="2400" i="1" dirty="0">
                    <a:solidFill>
                      <a:schemeClr val="bg1"/>
                    </a:solidFill>
                    <a:latin typeface="Cambria Math" panose="02040503050406030204" pitchFamily="18" charset="0"/>
                    <a:ea typeface="长城行楷体" panose="02010609000101010101" pitchFamily="49" charset="-122"/>
                  </a:rPr>
                  <a:t>取对数后，得到</a:t>
                </a:r>
                <a:r>
                  <a:rPr lang="en-US" altLang="zh-CN" sz="2400" b="0" dirty="0">
                    <a:solidFill>
                      <a:schemeClr val="bg1"/>
                    </a:solidFill>
                    <a:ea typeface="长城行楷体" panose="02010609000101010101" pitchFamily="49" charset="-122"/>
                  </a:rPr>
                  <a:t> </a:t>
                </a:r>
                <a14:m>
                  <m:oMath xmlns:m="http://schemas.openxmlformats.org/officeDocument/2006/math">
                    <m:r>
                      <a:rPr lang="en-US" altLang="zh-CN" sz="2400" b="0" i="1" dirty="0" smtClean="0">
                        <a:solidFill>
                          <a:schemeClr val="bg1"/>
                        </a:solidFill>
                        <a:latin typeface="Cambria Math" panose="02040503050406030204" pitchFamily="18" charset="0"/>
                        <a:ea typeface="长城行楷体" panose="02010609000101010101" pitchFamily="49" charset="-122"/>
                      </a:rPr>
                      <m:t>𝑙𝑛</m:t>
                    </m:r>
                    <m:r>
                      <m:rPr>
                        <m:sty m:val="p"/>
                      </m:rPr>
                      <a:rPr lang="en-US" altLang="zh-CN" sz="2400" i="1" dirty="0">
                        <a:solidFill>
                          <a:schemeClr val="bg1"/>
                        </a:solidFill>
                        <a:latin typeface="Cambria Math" panose="02040503050406030204" pitchFamily="18" charset="0"/>
                        <a:ea typeface="长城行楷体" panose="02010609000101010101" pitchFamily="49" charset="-122"/>
                      </a:rPr>
                      <m:t>L</m:t>
                    </m:r>
                    <m:d>
                      <m:dPr>
                        <m:ctrlPr>
                          <a:rPr lang="en-US" altLang="zh-CN" sz="2400" i="1" dirty="0">
                            <a:solidFill>
                              <a:schemeClr val="bg1"/>
                            </a:solidFill>
                            <a:latin typeface="Cambria Math" panose="02040503050406030204" pitchFamily="18" charset="0"/>
                            <a:ea typeface="长城行楷体" panose="02010609000101010101" pitchFamily="49" charset="-122"/>
                          </a:rPr>
                        </m:ctrlPr>
                      </m:dPr>
                      <m:e>
                        <m:r>
                          <m:rPr>
                            <m:sty m:val="p"/>
                          </m:rPr>
                          <a:rPr lang="en-US" altLang="zh-CN" sz="2400" dirty="0">
                            <a:solidFill>
                              <a:schemeClr val="bg1"/>
                            </a:solidFill>
                            <a:latin typeface="Cambria Math" panose="02040503050406030204" pitchFamily="18" charset="0"/>
                            <a:ea typeface="长城行楷体" panose="02010609000101010101" pitchFamily="49" charset="-122"/>
                          </a:rPr>
                          <m:t>w</m:t>
                        </m:r>
                      </m:e>
                    </m:d>
                    <m:r>
                      <a:rPr lang="en-US" altLang="zh-CN" sz="2400" dirty="0">
                        <a:solidFill>
                          <a:schemeClr val="bg1"/>
                        </a:solidFill>
                        <a:latin typeface="Cambria Math" panose="02040503050406030204" pitchFamily="18" charset="0"/>
                        <a:ea typeface="长城行楷体" panose="02010609000101010101" pitchFamily="49" charset="-122"/>
                      </a:rPr>
                      <m:t>=</m:t>
                    </m:r>
                    <m:nary>
                      <m:naryPr>
                        <m:chr m:val="∑"/>
                        <m:ctrlPr>
                          <a:rPr lang="en-US" altLang="zh-CN" sz="2400" i="1" dirty="0" smtClean="0">
                            <a:solidFill>
                              <a:schemeClr val="bg1"/>
                            </a:solidFill>
                            <a:latin typeface="Cambria Math" panose="02040503050406030204" pitchFamily="18" charset="0"/>
                            <a:ea typeface="长城行楷体" panose="02010609000101010101" pitchFamily="49" charset="-122"/>
                          </a:rPr>
                        </m:ctrlPr>
                      </m:naryPr>
                      <m:sub>
                        <m:r>
                          <m:rPr>
                            <m:brk m:alnAt="23"/>
                          </m:rPr>
                          <a:rPr lang="en-US" altLang="zh-CN" sz="2400" b="0" i="1" dirty="0" smtClean="0">
                            <a:solidFill>
                              <a:schemeClr val="bg1"/>
                            </a:solidFill>
                            <a:latin typeface="Cambria Math" panose="02040503050406030204" pitchFamily="18" charset="0"/>
                            <a:ea typeface="长城行楷体" panose="02010609000101010101" pitchFamily="49" charset="-122"/>
                          </a:rPr>
                          <m:t>𝑖</m:t>
                        </m:r>
                        <m:r>
                          <a:rPr lang="en-US" altLang="zh-CN" sz="2400" b="0" i="1" dirty="0" smtClean="0">
                            <a:solidFill>
                              <a:schemeClr val="bg1"/>
                            </a:solidFill>
                            <a:latin typeface="Cambria Math" panose="02040503050406030204" pitchFamily="18" charset="0"/>
                            <a:ea typeface="长城行楷体" panose="02010609000101010101" pitchFamily="49" charset="-122"/>
                          </a:rPr>
                          <m:t>=1</m:t>
                        </m:r>
                      </m:sub>
                      <m:sup>
                        <m:r>
                          <a:rPr lang="en-US" altLang="zh-CN" sz="2400" b="0" i="1" dirty="0" smtClean="0">
                            <a:solidFill>
                              <a:schemeClr val="bg1"/>
                            </a:solidFill>
                            <a:latin typeface="Cambria Math" panose="02040503050406030204" pitchFamily="18" charset="0"/>
                            <a:ea typeface="长城行楷体" panose="02010609000101010101" pitchFamily="49" charset="-122"/>
                          </a:rPr>
                          <m:t>𝑚</m:t>
                        </m:r>
                      </m:sup>
                      <m:e>
                        <m:r>
                          <a:rPr lang="en-US" altLang="zh-CN" sz="2400" b="0" i="1" dirty="0" smtClean="0">
                            <a:solidFill>
                              <a:schemeClr val="bg1"/>
                            </a:solidFill>
                            <a:latin typeface="Cambria Math" panose="02040503050406030204" pitchFamily="18" charset="0"/>
                            <a:ea typeface="长城行楷体" panose="02010609000101010101" pitchFamily="49" charset="-122"/>
                          </a:rPr>
                          <m:t>(</m:t>
                        </m:r>
                        <m:sSub>
                          <m:sSubPr>
                            <m:ctrlPr>
                              <a:rPr lang="en-US" altLang="zh-CN" sz="2400" b="0" i="1" dirty="0" smtClean="0">
                                <a:solidFill>
                                  <a:schemeClr val="bg1"/>
                                </a:solidFill>
                                <a:latin typeface="Cambria Math" panose="02040503050406030204" pitchFamily="18" charset="0"/>
                                <a:ea typeface="长城行楷体" panose="02010609000101010101" pitchFamily="49" charset="-122"/>
                              </a:rPr>
                            </m:ctrlPr>
                          </m:sSubPr>
                          <m:e>
                            <m:r>
                              <a:rPr lang="en-US" altLang="zh-CN" sz="2400" b="0" i="1" dirty="0" smtClean="0">
                                <a:solidFill>
                                  <a:schemeClr val="bg1"/>
                                </a:solidFill>
                                <a:latin typeface="Cambria Math" panose="02040503050406030204" pitchFamily="18" charset="0"/>
                                <a:ea typeface="长城行楷体" panose="02010609000101010101" pitchFamily="49" charset="-122"/>
                              </a:rPr>
                              <m:t>𝑦</m:t>
                            </m:r>
                          </m:e>
                          <m:sub>
                            <m:r>
                              <a:rPr lang="en-US" altLang="zh-CN" sz="2400" b="0" i="1" dirty="0" smtClean="0">
                                <a:solidFill>
                                  <a:schemeClr val="bg1"/>
                                </a:solidFill>
                                <a:latin typeface="Cambria Math" panose="02040503050406030204" pitchFamily="18" charset="0"/>
                                <a:ea typeface="长城行楷体" panose="02010609000101010101" pitchFamily="49" charset="-122"/>
                              </a:rPr>
                              <m:t>𝑖</m:t>
                            </m:r>
                          </m:sub>
                        </m:sSub>
                        <m:r>
                          <m:rPr>
                            <m:sty m:val="p"/>
                          </m:rPr>
                          <a:rPr lang="en-US" altLang="zh-CN" sz="2400" b="0" i="0" dirty="0" smtClean="0">
                            <a:solidFill>
                              <a:schemeClr val="bg1"/>
                            </a:solidFill>
                            <a:latin typeface="Cambria Math" panose="02040503050406030204" pitchFamily="18" charset="0"/>
                            <a:ea typeface="长城行楷体" panose="02010609000101010101" pitchFamily="49" charset="-122"/>
                          </a:rPr>
                          <m:t>ln</m:t>
                        </m:r>
                        <m:r>
                          <a:rPr lang="en-US" altLang="zh-CN" sz="2400" b="0" i="1" dirty="0" smtClean="0">
                            <a:solidFill>
                              <a:schemeClr val="bg1"/>
                            </a:solidFill>
                            <a:latin typeface="Cambria Math" panose="02040503050406030204" pitchFamily="18" charset="0"/>
                            <a:ea typeface="长城行楷体" panose="02010609000101010101" pitchFamily="49" charset="-122"/>
                          </a:rPr>
                          <m:t>⁡[</m:t>
                        </m:r>
                        <m:r>
                          <a:rPr lang="zh-CN" altLang="en-US" sz="2400" i="1" dirty="0">
                            <a:solidFill>
                              <a:schemeClr val="bg1"/>
                            </a:solidFill>
                            <a:latin typeface="Cambria Math" panose="02040503050406030204" pitchFamily="18" charset="0"/>
                            <a:ea typeface="长城行楷体" panose="02010609000101010101" pitchFamily="49" charset="-122"/>
                          </a:rPr>
                          <m:t>𝜋</m:t>
                        </m:r>
                        <m:r>
                          <a:rPr lang="en-US" altLang="zh-CN" sz="2400" i="1" dirty="0">
                            <a:solidFill>
                              <a:schemeClr val="bg1"/>
                            </a:solidFill>
                            <a:latin typeface="Cambria Math" panose="02040503050406030204" pitchFamily="18" charset="0"/>
                            <a:ea typeface="长城行楷体" panose="02010609000101010101" pitchFamily="49" charset="-122"/>
                          </a:rPr>
                          <m:t>(</m:t>
                        </m:r>
                        <m:sSub>
                          <m:sSubPr>
                            <m:ctrlPr>
                              <a:rPr lang="en-US" altLang="zh-CN" sz="2400" i="1" dirty="0">
                                <a:solidFill>
                                  <a:schemeClr val="bg1"/>
                                </a:solidFill>
                                <a:latin typeface="Cambria Math" panose="02040503050406030204" pitchFamily="18" charset="0"/>
                                <a:ea typeface="长城行楷体" panose="02010609000101010101" pitchFamily="49" charset="-122"/>
                              </a:rPr>
                            </m:ctrlPr>
                          </m:sSubPr>
                          <m:e>
                            <m:r>
                              <a:rPr lang="en-US" altLang="zh-CN" sz="2400" i="1" dirty="0">
                                <a:solidFill>
                                  <a:schemeClr val="bg1"/>
                                </a:solidFill>
                                <a:latin typeface="Cambria Math" panose="02040503050406030204" pitchFamily="18" charset="0"/>
                                <a:ea typeface="长城行楷体" panose="02010609000101010101" pitchFamily="49" charset="-122"/>
                              </a:rPr>
                              <m:t>𝑥</m:t>
                            </m:r>
                          </m:e>
                          <m:sub>
                            <m:r>
                              <a:rPr lang="en-US" altLang="zh-CN" sz="2400" i="1" dirty="0">
                                <a:solidFill>
                                  <a:schemeClr val="bg1"/>
                                </a:solidFill>
                                <a:latin typeface="Cambria Math" panose="02040503050406030204" pitchFamily="18" charset="0"/>
                                <a:ea typeface="长城行楷体" panose="02010609000101010101" pitchFamily="49" charset="-122"/>
                              </a:rPr>
                              <m:t>𝑖</m:t>
                            </m:r>
                          </m:sub>
                        </m:sSub>
                        <m:r>
                          <a:rPr lang="en-US" altLang="zh-CN" sz="2400" i="1" dirty="0">
                            <a:solidFill>
                              <a:schemeClr val="bg1"/>
                            </a:solidFill>
                            <a:latin typeface="Cambria Math" panose="02040503050406030204" pitchFamily="18" charset="0"/>
                            <a:ea typeface="长城行楷体" panose="02010609000101010101" pitchFamily="49" charset="-122"/>
                          </a:rPr>
                          <m:t>)</m:t>
                        </m:r>
                        <m:r>
                          <a:rPr lang="en-US" altLang="zh-CN" sz="2400" b="0" i="1" dirty="0" smtClean="0">
                            <a:solidFill>
                              <a:schemeClr val="bg1"/>
                            </a:solidFill>
                            <a:latin typeface="Cambria Math" panose="02040503050406030204" pitchFamily="18" charset="0"/>
                            <a:ea typeface="长城行楷体" panose="02010609000101010101" pitchFamily="49" charset="-122"/>
                          </a:rPr>
                          <m:t>] </m:t>
                        </m:r>
                      </m:e>
                    </m:nary>
                    <m:r>
                      <a:rPr lang="en-US" altLang="zh-CN" sz="2400" b="0" i="1" dirty="0" smtClean="0">
                        <a:solidFill>
                          <a:schemeClr val="bg1"/>
                        </a:solidFill>
                        <a:latin typeface="Cambria Math" panose="02040503050406030204" pitchFamily="18" charset="0"/>
                        <a:ea typeface="长城行楷体" panose="02010609000101010101" pitchFamily="49" charset="-122"/>
                      </a:rPr>
                      <m:t>+(1−</m:t>
                    </m:r>
                    <m:r>
                      <a:rPr lang="en-US" altLang="zh-CN" sz="2400" b="0" i="1" dirty="0" smtClean="0">
                        <a:solidFill>
                          <a:schemeClr val="bg1"/>
                        </a:solidFill>
                        <a:latin typeface="Cambria Math" panose="02040503050406030204" pitchFamily="18" charset="0"/>
                        <a:ea typeface="长城行楷体" panose="02010609000101010101" pitchFamily="49" charset="-122"/>
                      </a:rPr>
                      <m:t>𝑦</m:t>
                    </m:r>
                    <m:r>
                      <a:rPr lang="en-US" altLang="zh-CN" sz="2400" b="0" i="1" dirty="0" smtClean="0">
                        <a:solidFill>
                          <a:schemeClr val="bg1"/>
                        </a:solidFill>
                        <a:latin typeface="Cambria Math" panose="02040503050406030204" pitchFamily="18" charset="0"/>
                        <a:ea typeface="长城行楷体" panose="02010609000101010101" pitchFamily="49" charset="-122"/>
                      </a:rPr>
                      <m:t>)</m:t>
                    </m:r>
                  </m:oMath>
                </a14:m>
                <a:r>
                  <a:rPr lang="en-US" altLang="zh-CN" sz="2400" dirty="0">
                    <a:solidFill>
                      <a:schemeClr val="bg1"/>
                    </a:solidFill>
                    <a:ea typeface="长城行楷体" panose="02010609000101010101" pitchFamily="49" charset="-122"/>
                  </a:rPr>
                  <a:t>ln(1-</a:t>
                </a:r>
                <a14:m>
                  <m:oMath xmlns:m="http://schemas.openxmlformats.org/officeDocument/2006/math">
                    <m:r>
                      <a:rPr lang="zh-CN" altLang="en-US" sz="2400" i="1" dirty="0">
                        <a:solidFill>
                          <a:schemeClr val="bg1"/>
                        </a:solidFill>
                        <a:latin typeface="Cambria Math" panose="02040503050406030204" pitchFamily="18" charset="0"/>
                        <a:ea typeface="长城行楷体" panose="02010609000101010101" pitchFamily="49" charset="-122"/>
                      </a:rPr>
                      <m:t>𝜋</m:t>
                    </m:r>
                    <m:r>
                      <a:rPr lang="en-US" altLang="zh-CN" sz="2400" i="1" dirty="0">
                        <a:solidFill>
                          <a:schemeClr val="bg1"/>
                        </a:solidFill>
                        <a:latin typeface="Cambria Math" panose="02040503050406030204" pitchFamily="18" charset="0"/>
                        <a:ea typeface="长城行楷体" panose="02010609000101010101" pitchFamily="49" charset="-122"/>
                      </a:rPr>
                      <m:t>(</m:t>
                    </m:r>
                    <m:sSub>
                      <m:sSubPr>
                        <m:ctrlPr>
                          <a:rPr lang="en-US" altLang="zh-CN" sz="2400" i="1" dirty="0">
                            <a:solidFill>
                              <a:schemeClr val="bg1"/>
                            </a:solidFill>
                            <a:latin typeface="Cambria Math" panose="02040503050406030204" pitchFamily="18" charset="0"/>
                            <a:ea typeface="长城行楷体" panose="02010609000101010101" pitchFamily="49" charset="-122"/>
                          </a:rPr>
                        </m:ctrlPr>
                      </m:sSubPr>
                      <m:e>
                        <m:r>
                          <a:rPr lang="en-US" altLang="zh-CN" sz="2400" i="1" dirty="0">
                            <a:solidFill>
                              <a:schemeClr val="bg1"/>
                            </a:solidFill>
                            <a:latin typeface="Cambria Math" panose="02040503050406030204" pitchFamily="18" charset="0"/>
                            <a:ea typeface="长城行楷体" panose="02010609000101010101" pitchFamily="49" charset="-122"/>
                          </a:rPr>
                          <m:t>𝑥</m:t>
                        </m:r>
                      </m:e>
                      <m:sub>
                        <m:r>
                          <a:rPr lang="en-US" altLang="zh-CN" sz="2400" i="1" dirty="0">
                            <a:solidFill>
                              <a:schemeClr val="bg1"/>
                            </a:solidFill>
                            <a:latin typeface="Cambria Math" panose="02040503050406030204" pitchFamily="18" charset="0"/>
                            <a:ea typeface="长城行楷体" panose="02010609000101010101" pitchFamily="49" charset="-122"/>
                          </a:rPr>
                          <m:t>𝑖</m:t>
                        </m:r>
                      </m:sub>
                    </m:sSub>
                    <m:r>
                      <a:rPr lang="en-US" altLang="zh-CN" sz="2400" i="1" dirty="0">
                        <a:solidFill>
                          <a:schemeClr val="bg1"/>
                        </a:solidFill>
                        <a:latin typeface="Cambria Math" panose="02040503050406030204" pitchFamily="18" charset="0"/>
                        <a:ea typeface="长城行楷体" panose="02010609000101010101" pitchFamily="49" charset="-122"/>
                      </a:rPr>
                      <m:t>)</m:t>
                    </m:r>
                  </m:oMath>
                </a14:m>
                <a:r>
                  <a:rPr lang="en-US" altLang="zh-CN" sz="2400" dirty="0">
                    <a:solidFill>
                      <a:schemeClr val="bg1"/>
                    </a:solidFill>
                    <a:ea typeface="长城行楷体" panose="02010609000101010101" pitchFamily="49" charset="-122"/>
                  </a:rPr>
                  <a:t>))</a:t>
                </a:r>
                <a:r>
                  <a:rPr lang="zh-CN" altLang="en-US" sz="2400" dirty="0">
                    <a:solidFill>
                      <a:schemeClr val="bg1"/>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3" y="1211850"/>
                <a:ext cx="9762995" cy="5188950"/>
              </a:xfrm>
              <a:blipFill>
                <a:blip r:embed="rId2"/>
                <a:stretch>
                  <a:fillRect l="-1437" t="-1645" r="-4060" b="-69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735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951" y="1429240"/>
            <a:ext cx="3541753" cy="3541753"/>
            <a:chOff x="4325124" y="1491869"/>
            <a:chExt cx="3541753" cy="3541753"/>
          </a:xfrm>
        </p:grpSpPr>
        <p:sp>
          <p:nvSpPr>
            <p:cNvPr id="3" name="椭圆 2"/>
            <p:cNvSpPr/>
            <p:nvPr/>
          </p:nvSpPr>
          <p:spPr>
            <a:xfrm>
              <a:off x="4325124" y="1491869"/>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45827" y="1928803"/>
              <a:ext cx="2094808" cy="1569660"/>
            </a:xfrm>
            <a:prstGeom prst="rect">
              <a:avLst/>
            </a:prstGeom>
            <a:solidFill>
              <a:schemeClr val="bg1"/>
            </a:solidFill>
          </p:spPr>
          <p:txBody>
            <a:bodyPr wrap="square" rtlCol="0">
              <a:spAutoFit/>
            </a:bodyPr>
            <a:lstStyle/>
            <a:p>
              <a:pPr algn="ctr"/>
              <a:r>
                <a:rPr lang="en-US" altLang="zh-CN" sz="9600" dirty="0">
                  <a:solidFill>
                    <a:srgbClr val="031A6D"/>
                  </a:solidFill>
                  <a:latin typeface="Bebas Neue" panose="020B0606020202050201" pitchFamily="34" charset="0"/>
                  <a:ea typeface="微软雅黑" panose="020B0503020204020204" pitchFamily="34" charset="-122"/>
                </a:rPr>
                <a:t>01</a:t>
              </a:r>
              <a:endParaRPr lang="zh-CN" altLang="en-US" sz="9600" dirty="0">
                <a:solidFill>
                  <a:srgbClr val="031A6D"/>
                </a:solidFill>
                <a:latin typeface="Bebas Neue" panose="020B0606020202050201" pitchFamily="34" charset="0"/>
                <a:ea typeface="微软雅黑" panose="020B0503020204020204" pitchFamily="34" charset="-122"/>
              </a:endParaRPr>
            </a:p>
          </p:txBody>
        </p:sp>
        <p:sp>
          <p:nvSpPr>
            <p:cNvPr id="24" name="文本框 23"/>
            <p:cNvSpPr txBox="1"/>
            <p:nvPr/>
          </p:nvSpPr>
          <p:spPr>
            <a:xfrm>
              <a:off x="4971565" y="3189649"/>
              <a:ext cx="2248871" cy="584775"/>
            </a:xfrm>
            <a:prstGeom prst="rect">
              <a:avLst/>
            </a:prstGeom>
            <a:solidFill>
              <a:schemeClr val="bg1"/>
            </a:solidFill>
          </p:spPr>
          <p:txBody>
            <a:bodyPr wrap="square" rtlCol="0">
              <a:spAutoFit/>
            </a:bodyPr>
            <a:lstStyle/>
            <a:p>
              <a:pPr algn="ctr"/>
              <a:r>
                <a:rPr lang="zh-CN" altLang="en-US" sz="3200" b="1" spc="600" dirty="0">
                  <a:solidFill>
                    <a:srgbClr val="031A6D"/>
                  </a:solidFill>
                  <a:latin typeface="冬青黑体简体中文 W3" panose="020B0300000000000000" pitchFamily="34" charset="-122"/>
                  <a:ea typeface="长城行楷体" panose="02010609000101010101" pitchFamily="49" charset="-122"/>
                </a:rPr>
                <a:t>主要任务</a:t>
              </a:r>
            </a:p>
          </p:txBody>
        </p:sp>
        <p:grpSp>
          <p:nvGrpSpPr>
            <p:cNvPr id="18" name="Group 15"/>
            <p:cNvGrpSpPr>
              <a:grpSpLocks noChangeAspect="1"/>
            </p:cNvGrpSpPr>
            <p:nvPr/>
          </p:nvGrpSpPr>
          <p:grpSpPr bwMode="auto">
            <a:xfrm>
              <a:off x="5755386" y="3834235"/>
              <a:ext cx="681229" cy="552460"/>
              <a:chOff x="3594" y="2643"/>
              <a:chExt cx="492" cy="399"/>
            </a:xfrm>
            <a:solidFill>
              <a:srgbClr val="031A6D"/>
            </a:solidFill>
          </p:grpSpPr>
          <p:sp>
            <p:nvSpPr>
              <p:cNvPr id="22" name="Rectangle 16"/>
              <p:cNvSpPr>
                <a:spLocks noChangeArrowheads="1"/>
              </p:cNvSpPr>
              <p:nvPr/>
            </p:nvSpPr>
            <p:spPr bwMode="auto">
              <a:xfrm>
                <a:off x="3594" y="3023"/>
                <a:ext cx="492"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p:cNvSpPr>
                <a:spLocks/>
              </p:cNvSpPr>
              <p:nvPr/>
            </p:nvSpPr>
            <p:spPr bwMode="auto">
              <a:xfrm>
                <a:off x="3594" y="2984"/>
                <a:ext cx="488" cy="27"/>
              </a:xfrm>
              <a:custGeom>
                <a:avLst/>
                <a:gdLst>
                  <a:gd name="T0" fmla="*/ 488 w 488"/>
                  <a:gd name="T1" fmla="*/ 27 h 27"/>
                  <a:gd name="T2" fmla="*/ 245 w 488"/>
                  <a:gd name="T3" fmla="*/ 27 h 27"/>
                  <a:gd name="T4" fmla="*/ 243 w 488"/>
                  <a:gd name="T5" fmla="*/ 27 h 27"/>
                  <a:gd name="T6" fmla="*/ 0 w 488"/>
                  <a:gd name="T7" fmla="*/ 27 h 27"/>
                  <a:gd name="T8" fmla="*/ 31 w 488"/>
                  <a:gd name="T9" fmla="*/ 0 h 27"/>
                  <a:gd name="T10" fmla="*/ 77 w 488"/>
                  <a:gd name="T11" fmla="*/ 0 h 27"/>
                  <a:gd name="T12" fmla="*/ 170 w 488"/>
                  <a:gd name="T13" fmla="*/ 0 h 27"/>
                  <a:gd name="T14" fmla="*/ 318 w 488"/>
                  <a:gd name="T15" fmla="*/ 0 h 27"/>
                  <a:gd name="T16" fmla="*/ 370 w 488"/>
                  <a:gd name="T17" fmla="*/ 0 h 27"/>
                  <a:gd name="T18" fmla="*/ 457 w 488"/>
                  <a:gd name="T19" fmla="*/ 0 h 27"/>
                  <a:gd name="T20" fmla="*/ 488 w 488"/>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27">
                    <a:moveTo>
                      <a:pt x="488" y="27"/>
                    </a:moveTo>
                    <a:lnTo>
                      <a:pt x="245" y="27"/>
                    </a:lnTo>
                    <a:lnTo>
                      <a:pt x="243" y="27"/>
                    </a:lnTo>
                    <a:lnTo>
                      <a:pt x="0" y="27"/>
                    </a:lnTo>
                    <a:lnTo>
                      <a:pt x="31" y="0"/>
                    </a:lnTo>
                    <a:lnTo>
                      <a:pt x="77" y="0"/>
                    </a:lnTo>
                    <a:lnTo>
                      <a:pt x="170" y="0"/>
                    </a:lnTo>
                    <a:lnTo>
                      <a:pt x="318" y="0"/>
                    </a:lnTo>
                    <a:lnTo>
                      <a:pt x="370" y="0"/>
                    </a:lnTo>
                    <a:lnTo>
                      <a:pt x="457" y="0"/>
                    </a:lnTo>
                    <a:lnTo>
                      <a:pt x="48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8"/>
              <p:cNvSpPr>
                <a:spLocks noEditPoints="1"/>
              </p:cNvSpPr>
              <p:nvPr/>
            </p:nvSpPr>
            <p:spPr bwMode="auto">
              <a:xfrm>
                <a:off x="3625" y="2643"/>
                <a:ext cx="428" cy="316"/>
              </a:xfrm>
              <a:custGeom>
                <a:avLst/>
                <a:gdLst>
                  <a:gd name="T0" fmla="*/ 428 w 428"/>
                  <a:gd name="T1" fmla="*/ 0 h 316"/>
                  <a:gd name="T2" fmla="*/ 428 w 428"/>
                  <a:gd name="T3" fmla="*/ 316 h 316"/>
                  <a:gd name="T4" fmla="*/ 382 w 428"/>
                  <a:gd name="T5" fmla="*/ 316 h 316"/>
                  <a:gd name="T6" fmla="*/ 89 w 428"/>
                  <a:gd name="T7" fmla="*/ 316 h 316"/>
                  <a:gd name="T8" fmla="*/ 0 w 428"/>
                  <a:gd name="T9" fmla="*/ 316 h 316"/>
                  <a:gd name="T10" fmla="*/ 0 w 428"/>
                  <a:gd name="T11" fmla="*/ 0 h 316"/>
                  <a:gd name="T12" fmla="*/ 428 w 428"/>
                  <a:gd name="T13" fmla="*/ 0 h 316"/>
                  <a:gd name="T14" fmla="*/ 401 w 428"/>
                  <a:gd name="T15" fmla="*/ 278 h 316"/>
                  <a:gd name="T16" fmla="*/ 401 w 428"/>
                  <a:gd name="T17" fmla="*/ 23 h 316"/>
                  <a:gd name="T18" fmla="*/ 27 w 428"/>
                  <a:gd name="T19" fmla="*/ 23 h 316"/>
                  <a:gd name="T20" fmla="*/ 27 w 428"/>
                  <a:gd name="T21" fmla="*/ 278 h 316"/>
                  <a:gd name="T22" fmla="*/ 401 w 428"/>
                  <a:gd name="T23" fmla="*/ 27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316">
                    <a:moveTo>
                      <a:pt x="428" y="0"/>
                    </a:moveTo>
                    <a:lnTo>
                      <a:pt x="428" y="316"/>
                    </a:lnTo>
                    <a:lnTo>
                      <a:pt x="382" y="316"/>
                    </a:lnTo>
                    <a:lnTo>
                      <a:pt x="89" y="316"/>
                    </a:lnTo>
                    <a:lnTo>
                      <a:pt x="0" y="316"/>
                    </a:lnTo>
                    <a:lnTo>
                      <a:pt x="0" y="0"/>
                    </a:lnTo>
                    <a:lnTo>
                      <a:pt x="428" y="0"/>
                    </a:lnTo>
                    <a:close/>
                    <a:moveTo>
                      <a:pt x="401" y="278"/>
                    </a:moveTo>
                    <a:lnTo>
                      <a:pt x="401" y="23"/>
                    </a:lnTo>
                    <a:lnTo>
                      <a:pt x="27" y="23"/>
                    </a:lnTo>
                    <a:lnTo>
                      <a:pt x="27" y="278"/>
                    </a:lnTo>
                    <a:lnTo>
                      <a:pt x="401"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19"/>
              <p:cNvSpPr>
                <a:spLocks noChangeArrowheads="1"/>
              </p:cNvSpPr>
              <p:nvPr/>
            </p:nvSpPr>
            <p:spPr bwMode="auto">
              <a:xfrm>
                <a:off x="3964"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0"/>
              <p:cNvSpPr>
                <a:spLocks/>
              </p:cNvSpPr>
              <p:nvPr/>
            </p:nvSpPr>
            <p:spPr bwMode="auto">
              <a:xfrm>
                <a:off x="3789" y="2743"/>
                <a:ext cx="102" cy="116"/>
              </a:xfrm>
              <a:custGeom>
                <a:avLst/>
                <a:gdLst>
                  <a:gd name="T0" fmla="*/ 96 w 102"/>
                  <a:gd name="T1" fmla="*/ 27 h 116"/>
                  <a:gd name="T2" fmla="*/ 73 w 102"/>
                  <a:gd name="T3" fmla="*/ 45 h 116"/>
                  <a:gd name="T4" fmla="*/ 102 w 102"/>
                  <a:gd name="T5" fmla="*/ 79 h 116"/>
                  <a:gd name="T6" fmla="*/ 58 w 102"/>
                  <a:gd name="T7" fmla="*/ 116 h 116"/>
                  <a:gd name="T8" fmla="*/ 29 w 102"/>
                  <a:gd name="T9" fmla="*/ 81 h 116"/>
                  <a:gd name="T10" fmla="*/ 8 w 102"/>
                  <a:gd name="T11" fmla="*/ 99 h 116"/>
                  <a:gd name="T12" fmla="*/ 0 w 102"/>
                  <a:gd name="T13" fmla="*/ 2 h 116"/>
                  <a:gd name="T14" fmla="*/ 0 w 102"/>
                  <a:gd name="T15" fmla="*/ 0 h 116"/>
                  <a:gd name="T16" fmla="*/ 96 w 102"/>
                  <a:gd name="T17" fmla="*/ 2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6">
                    <a:moveTo>
                      <a:pt x="96" y="27"/>
                    </a:moveTo>
                    <a:lnTo>
                      <a:pt x="73" y="45"/>
                    </a:lnTo>
                    <a:lnTo>
                      <a:pt x="102" y="79"/>
                    </a:lnTo>
                    <a:lnTo>
                      <a:pt x="58" y="116"/>
                    </a:lnTo>
                    <a:lnTo>
                      <a:pt x="29" y="81"/>
                    </a:lnTo>
                    <a:lnTo>
                      <a:pt x="8" y="99"/>
                    </a:lnTo>
                    <a:lnTo>
                      <a:pt x="0" y="2"/>
                    </a:lnTo>
                    <a:lnTo>
                      <a:pt x="0" y="0"/>
                    </a:lnTo>
                    <a:lnTo>
                      <a:pt x="9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21"/>
              <p:cNvSpPr>
                <a:spLocks noChangeArrowheads="1"/>
              </p:cNvSpPr>
              <p:nvPr/>
            </p:nvSpPr>
            <p:spPr bwMode="auto">
              <a:xfrm>
                <a:off x="3671"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文本框 4"/>
          <p:cNvSpPr txBox="1"/>
          <p:nvPr/>
        </p:nvSpPr>
        <p:spPr>
          <a:xfrm>
            <a:off x="4680647" y="649418"/>
            <a:ext cx="6976997" cy="5262979"/>
          </a:xfrm>
          <a:prstGeom prst="rect">
            <a:avLst/>
          </a:prstGeom>
          <a:noFill/>
        </p:spPr>
        <p:txBody>
          <a:bodyPr wrap="square" rtlCol="0">
            <a:spAutoFit/>
          </a:bodyPr>
          <a:lstStyle/>
          <a:p>
            <a:r>
              <a:rPr lang="zh-CN" altLang="en-US" sz="2800" dirty="0">
                <a:solidFill>
                  <a:schemeClr val="bg1"/>
                </a:solidFill>
                <a:latin typeface="方正正粗黑简体"/>
                <a:ea typeface="长城行楷体" panose="02010609000101010101" pitchFamily="49" charset="-122"/>
              </a:rPr>
              <a:t>      这篇论文主要的任务就是将</a:t>
            </a:r>
            <a:r>
              <a:rPr lang="zh-CN" altLang="en-US" sz="2800" b="1" u="heavy" dirty="0">
                <a:solidFill>
                  <a:schemeClr val="bg1"/>
                </a:solidFill>
                <a:uFill>
                  <a:solidFill>
                    <a:srgbClr val="FF0000"/>
                  </a:solidFill>
                </a:uFill>
                <a:latin typeface="方正正粗黑简体"/>
                <a:ea typeface="长城行楷体" panose="02010609000101010101" pitchFamily="49" charset="-122"/>
              </a:rPr>
              <a:t>神经网络结构和学习算法</a:t>
            </a:r>
            <a:r>
              <a:rPr lang="zh-CN" altLang="en-US" sz="2800" dirty="0">
                <a:solidFill>
                  <a:schemeClr val="bg1"/>
                </a:solidFill>
                <a:latin typeface="方正正粗黑简体"/>
                <a:ea typeface="长城行楷体" panose="02010609000101010101" pitchFamily="49" charset="-122"/>
              </a:rPr>
              <a:t>应用到自然语言处理的几个任务中</a:t>
            </a:r>
            <a:r>
              <a:rPr lang="en-US" altLang="zh-CN" sz="2800" dirty="0">
                <a:solidFill>
                  <a:schemeClr val="bg1"/>
                </a:solidFill>
                <a:latin typeface="方正正粗黑简体"/>
                <a:ea typeface="长城行楷体" panose="02010609000101010101" pitchFamily="49" charset="-122"/>
              </a:rPr>
              <a:t>,</a:t>
            </a:r>
            <a:r>
              <a:rPr lang="zh-CN" altLang="en-US" sz="2800" dirty="0">
                <a:solidFill>
                  <a:schemeClr val="bg1"/>
                </a:solidFill>
                <a:latin typeface="方正正粗黑简体"/>
                <a:ea typeface="长城行楷体" panose="02010609000101010101" pitchFamily="49" charset="-122"/>
              </a:rPr>
              <a:t>包括</a:t>
            </a:r>
            <a:r>
              <a:rPr lang="en-US" altLang="zh-CN" sz="2800" dirty="0">
                <a:solidFill>
                  <a:schemeClr val="bg1"/>
                </a:solidFill>
                <a:latin typeface="方正正粗黑简体"/>
                <a:ea typeface="长城行楷体" panose="02010609000101010101" pitchFamily="49" charset="-122"/>
              </a:rPr>
              <a:t>:                       </a:t>
            </a:r>
          </a:p>
          <a:p>
            <a:r>
              <a:rPr lang="en-US" altLang="zh-CN" sz="2800" dirty="0">
                <a:solidFill>
                  <a:schemeClr val="bg1"/>
                </a:solidFill>
                <a:latin typeface="方正正粗黑简体"/>
                <a:ea typeface="长城行楷体" panose="02010609000101010101" pitchFamily="49" charset="-122"/>
              </a:rPr>
              <a:t>     part-of-speech tagging(POS,</a:t>
            </a:r>
            <a:r>
              <a:rPr lang="zh-CN" altLang="en-US" sz="2800" dirty="0">
                <a:solidFill>
                  <a:schemeClr val="bg1"/>
                </a:solidFill>
                <a:latin typeface="方正正粗黑简体"/>
                <a:ea typeface="长城行楷体" panose="02010609000101010101" pitchFamily="49" charset="-122"/>
              </a:rPr>
              <a:t>词性标注</a:t>
            </a:r>
            <a:r>
              <a:rPr lang="en-US" altLang="zh-CN" sz="2800" dirty="0">
                <a:solidFill>
                  <a:schemeClr val="bg1"/>
                </a:solidFill>
                <a:latin typeface="方正正粗黑简体"/>
                <a:ea typeface="长城行楷体" panose="02010609000101010101" pitchFamily="49" charset="-122"/>
              </a:rPr>
              <a:t>),</a:t>
            </a:r>
          </a:p>
          <a:p>
            <a:r>
              <a:rPr lang="en-US" altLang="zh-CN" sz="2800" dirty="0">
                <a:solidFill>
                  <a:schemeClr val="bg1"/>
                </a:solidFill>
                <a:latin typeface="方正正粗黑简体"/>
                <a:ea typeface="长城行楷体" panose="02010609000101010101" pitchFamily="49" charset="-122"/>
              </a:rPr>
              <a:t>     chunking(CHUNK,</a:t>
            </a:r>
            <a:r>
              <a:rPr lang="zh-CN" altLang="en-US" sz="2800" dirty="0">
                <a:solidFill>
                  <a:schemeClr val="bg1"/>
                </a:solidFill>
                <a:latin typeface="方正正粗黑简体"/>
                <a:ea typeface="长城行楷体" panose="02010609000101010101" pitchFamily="49" charset="-122"/>
              </a:rPr>
              <a:t>简单句法分析</a:t>
            </a:r>
            <a:r>
              <a:rPr lang="en-US" altLang="zh-CN" sz="2800" dirty="0">
                <a:solidFill>
                  <a:schemeClr val="bg1"/>
                </a:solidFill>
                <a:latin typeface="方正正粗黑简体"/>
                <a:ea typeface="长城行楷体" panose="02010609000101010101" pitchFamily="49" charset="-122"/>
              </a:rPr>
              <a:t>), </a:t>
            </a:r>
          </a:p>
          <a:p>
            <a:r>
              <a:rPr lang="en-US" altLang="zh-CN" sz="2800" dirty="0">
                <a:solidFill>
                  <a:schemeClr val="bg1"/>
                </a:solidFill>
                <a:latin typeface="方正正粗黑简体"/>
                <a:ea typeface="长城行楷体" panose="02010609000101010101" pitchFamily="49" charset="-122"/>
              </a:rPr>
              <a:t>     named entity recognition(NER,</a:t>
            </a:r>
            <a:r>
              <a:rPr lang="zh-CN" altLang="en-US" sz="2800" dirty="0">
                <a:solidFill>
                  <a:schemeClr val="bg1"/>
                </a:solidFill>
                <a:latin typeface="方正正粗黑简体"/>
                <a:ea typeface="长城行楷体" panose="02010609000101010101" pitchFamily="49" charset="-122"/>
              </a:rPr>
              <a:t>命名实体识别</a:t>
            </a:r>
            <a:r>
              <a:rPr lang="en-US" altLang="zh-CN" sz="2800" dirty="0">
                <a:solidFill>
                  <a:schemeClr val="bg1"/>
                </a:solidFill>
                <a:latin typeface="方正正粗黑简体"/>
                <a:ea typeface="长城行楷体" panose="02010609000101010101" pitchFamily="49" charset="-122"/>
              </a:rPr>
              <a:t>),</a:t>
            </a:r>
          </a:p>
          <a:p>
            <a:r>
              <a:rPr lang="en-US" altLang="zh-CN" sz="2800" dirty="0">
                <a:solidFill>
                  <a:schemeClr val="bg1"/>
                </a:solidFill>
                <a:latin typeface="方正正粗黑简体"/>
                <a:ea typeface="长城行楷体" panose="02010609000101010101" pitchFamily="49" charset="-122"/>
              </a:rPr>
              <a:t>     semantic role labeling(SRL,</a:t>
            </a:r>
            <a:r>
              <a:rPr lang="zh-CN" altLang="en-US" sz="2800" dirty="0">
                <a:solidFill>
                  <a:schemeClr val="bg1"/>
                </a:solidFill>
                <a:latin typeface="方正正粗黑简体"/>
                <a:ea typeface="长城行楷体" panose="02010609000101010101" pitchFamily="49" charset="-122"/>
              </a:rPr>
              <a:t>语义角色标注</a:t>
            </a:r>
            <a:r>
              <a:rPr lang="en-US" altLang="zh-CN" sz="2800" dirty="0">
                <a:solidFill>
                  <a:schemeClr val="bg1"/>
                </a:solidFill>
                <a:latin typeface="方正正粗黑简体"/>
                <a:ea typeface="长城行楷体" panose="02010609000101010101" pitchFamily="49" charset="-122"/>
              </a:rPr>
              <a:t>) </a:t>
            </a:r>
            <a:r>
              <a:rPr lang="zh-CN" altLang="en-US" sz="2800" dirty="0">
                <a:solidFill>
                  <a:schemeClr val="bg1"/>
                </a:solidFill>
                <a:latin typeface="方正正粗黑简体"/>
                <a:ea typeface="长城行楷体" panose="02010609000101010101" pitchFamily="49" charset="-122"/>
              </a:rPr>
              <a:t>。</a:t>
            </a:r>
            <a:endParaRPr lang="en-US" altLang="zh-CN" sz="2800" dirty="0">
              <a:solidFill>
                <a:schemeClr val="bg1"/>
              </a:solidFill>
              <a:latin typeface="方正正粗黑简体"/>
              <a:ea typeface="长城行楷体" panose="02010609000101010101" pitchFamily="49" charset="-122"/>
            </a:endParaRPr>
          </a:p>
          <a:p>
            <a:endParaRPr lang="en-US" altLang="zh-CN" sz="2800" dirty="0">
              <a:solidFill>
                <a:schemeClr val="bg1"/>
              </a:solidFill>
              <a:latin typeface="方正正粗黑简体"/>
              <a:ea typeface="长城行楷体" panose="02010609000101010101" pitchFamily="49" charset="-122"/>
            </a:endParaRPr>
          </a:p>
          <a:p>
            <a:r>
              <a:rPr lang="zh-CN" altLang="en-US" sz="2800" dirty="0">
                <a:solidFill>
                  <a:schemeClr val="bg1"/>
                </a:solidFill>
                <a:latin typeface="方正正粗黑简体"/>
                <a:ea typeface="长城行楷体" panose="02010609000101010101" pitchFamily="49" charset="-122"/>
              </a:rPr>
              <a:t>注：区别</a:t>
            </a:r>
            <a:r>
              <a:rPr lang="en-US" altLang="zh-CN" sz="2800" dirty="0">
                <a:solidFill>
                  <a:schemeClr val="bg1"/>
                </a:solidFill>
                <a:latin typeface="方正正粗黑简体"/>
                <a:ea typeface="长城行楷体" panose="02010609000101010101" pitchFamily="49" charset="-122"/>
              </a:rPr>
              <a:t>tag</a:t>
            </a:r>
            <a:r>
              <a:rPr lang="zh-CN" altLang="en-US" sz="2800" dirty="0">
                <a:solidFill>
                  <a:schemeClr val="bg1"/>
                </a:solidFill>
                <a:latin typeface="方正正粗黑简体"/>
                <a:ea typeface="长城行楷体" panose="02010609000101010101" pitchFamily="49" charset="-122"/>
              </a:rPr>
              <a:t>和</a:t>
            </a:r>
            <a:r>
              <a:rPr lang="en-US" altLang="zh-CN" sz="2800" dirty="0">
                <a:solidFill>
                  <a:schemeClr val="bg1"/>
                </a:solidFill>
                <a:latin typeface="方正正粗黑简体"/>
                <a:ea typeface="长城行楷体" panose="02010609000101010101" pitchFamily="49" charset="-122"/>
              </a:rPr>
              <a:t>label</a:t>
            </a:r>
          </a:p>
          <a:p>
            <a:r>
              <a:rPr lang="en-US" altLang="zh-CN" sz="2800" dirty="0">
                <a:solidFill>
                  <a:schemeClr val="bg1"/>
                </a:solidFill>
                <a:latin typeface="方正正粗黑简体"/>
                <a:ea typeface="长城行楷体" panose="02010609000101010101" pitchFamily="49" charset="-122"/>
              </a:rPr>
              <a:t>    tag:</a:t>
            </a:r>
            <a:r>
              <a:rPr lang="zh-CN" altLang="en-US" sz="2800" dirty="0">
                <a:solidFill>
                  <a:schemeClr val="bg1"/>
                </a:solidFill>
                <a:latin typeface="方正正粗黑简体"/>
                <a:ea typeface="长城行楷体" panose="02010609000101010101" pitchFamily="49" charset="-122"/>
              </a:rPr>
              <a:t>翻译为标签</a:t>
            </a:r>
            <a:r>
              <a:rPr lang="en-US" altLang="zh-CN" sz="2800" dirty="0">
                <a:solidFill>
                  <a:schemeClr val="bg1"/>
                </a:solidFill>
                <a:latin typeface="方正正粗黑简体"/>
                <a:ea typeface="长城行楷体" panose="02010609000101010101" pitchFamily="49" charset="-122"/>
              </a:rPr>
              <a:t>,</a:t>
            </a:r>
            <a:r>
              <a:rPr lang="zh-CN" altLang="en-US" sz="2800" dirty="0">
                <a:solidFill>
                  <a:schemeClr val="bg1"/>
                </a:solidFill>
                <a:latin typeface="方正正粗黑简体"/>
                <a:ea typeface="长城行楷体" panose="02010609000101010101" pitchFamily="49" charset="-122"/>
              </a:rPr>
              <a:t>内在属性</a:t>
            </a:r>
            <a:r>
              <a:rPr lang="en-US" altLang="zh-CN" sz="2800" dirty="0">
                <a:solidFill>
                  <a:schemeClr val="bg1"/>
                </a:solidFill>
                <a:latin typeface="方正正粗黑简体"/>
                <a:ea typeface="长城行楷体" panose="02010609000101010101" pitchFamily="49" charset="-122"/>
              </a:rPr>
              <a:t>;label:</a:t>
            </a:r>
            <a:r>
              <a:rPr lang="zh-CN" altLang="en-US" sz="2800" dirty="0">
                <a:solidFill>
                  <a:schemeClr val="bg1"/>
                </a:solidFill>
                <a:latin typeface="方正正粗黑简体"/>
                <a:ea typeface="长城行楷体" panose="02010609000101010101" pitchFamily="49" charset="-122"/>
              </a:rPr>
              <a:t>翻译为标记，外在属性。</a:t>
            </a:r>
          </a:p>
        </p:txBody>
      </p:sp>
    </p:spTree>
    <p:extLst>
      <p:ext uri="{BB962C8B-B14F-4D97-AF65-F5344CB8AC3E}">
        <p14:creationId xmlns:p14="http://schemas.microsoft.com/office/powerpoint/2010/main" val="1304014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3" y="625322"/>
            <a:ext cx="9762994" cy="1325563"/>
          </a:xfrm>
        </p:spPr>
        <p:txBody>
          <a:bodyPr>
            <a:normAutofit/>
          </a:bodyPr>
          <a:lstStyle/>
          <a:p>
            <a:r>
              <a:rPr lang="zh-CN" altLang="en-US" dirty="0">
                <a:solidFill>
                  <a:schemeClr val="bg1"/>
                </a:solidFill>
                <a:ea typeface="长城行楷体" panose="02010609000101010101" pitchFamily="49" charset="-122"/>
              </a:rPr>
              <a:t>词级别</a:t>
            </a:r>
            <a:r>
              <a:rPr lang="en-US" altLang="zh-CN" dirty="0">
                <a:solidFill>
                  <a:schemeClr val="bg1"/>
                </a:solidFill>
                <a:ea typeface="长城行楷体" panose="02010609000101010101" pitchFamily="49" charset="-122"/>
              </a:rPr>
              <a:t>LOG</a:t>
            </a:r>
            <a:r>
              <a:rPr lang="zh-CN" altLang="en-US" dirty="0">
                <a:solidFill>
                  <a:schemeClr val="bg1"/>
                </a:solidFill>
                <a:ea typeface="长城行楷体" panose="02010609000101010101" pitchFamily="49" charset="-122"/>
              </a:rPr>
              <a:t>似然</a:t>
            </a:r>
            <a:br>
              <a:rPr lang="en-US" altLang="zh-CN" dirty="0">
                <a:solidFill>
                  <a:schemeClr val="bg1"/>
                </a:solidFill>
                <a:ea typeface="长城行楷体" panose="02010609000101010101" pitchFamily="49" charset="-122"/>
              </a:rPr>
            </a:br>
            <a:endParaRPr lang="zh-CN" altLang="en-US" dirty="0">
              <a:solidFill>
                <a:schemeClr val="bg1"/>
              </a:solidFill>
              <a:ea typeface="长城行楷体" panose="0201060900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3" y="1762995"/>
                <a:ext cx="9762995" cy="4932000"/>
              </a:xfrm>
            </p:spPr>
            <p:txBody>
              <a:bodyPr>
                <a:noAutofit/>
              </a:bodyPr>
              <a:lstStyle/>
              <a:p>
                <a:pPr>
                  <a:lnSpc>
                    <a:spcPct val="100000"/>
                  </a:lnSpc>
                </a:pPr>
                <a:r>
                  <a:rPr lang="en-US" altLang="zh-CN" dirty="0">
                    <a:solidFill>
                      <a:schemeClr val="bg1"/>
                    </a:solidFill>
                    <a:ea typeface="长城行楷体" panose="02010609000101010101" pitchFamily="49" charset="-122"/>
                  </a:rPr>
                  <a:t>1.softmax</a:t>
                </a:r>
                <a:r>
                  <a:rPr lang="zh-CN" altLang="en-US" dirty="0">
                    <a:solidFill>
                      <a:schemeClr val="bg1"/>
                    </a:solidFill>
                    <a:ea typeface="长城行楷体" panose="02010609000101010101" pitchFamily="49" charset="-122"/>
                  </a:rPr>
                  <a:t>回归是对逻辑回归的扩展，用于处理多分类问题。</a:t>
                </a:r>
                <a:endParaRPr lang="en-US" altLang="zh-CN" dirty="0">
                  <a:solidFill>
                    <a:schemeClr val="bg1"/>
                  </a:solidFill>
                  <a:ea typeface="长城行楷体" panose="02010609000101010101" pitchFamily="49" charset="-122"/>
                </a:endParaRPr>
              </a:p>
              <a:p>
                <a:pPr marL="0" indent="0">
                  <a:lnSpc>
                    <a:spcPct val="100000"/>
                  </a:lnSpc>
                  <a:spcBef>
                    <a:spcPts val="0"/>
                  </a:spcBef>
                  <a:buNone/>
                </a:pPr>
                <a:r>
                  <a:rPr lang="zh-CN" altLang="en-US" dirty="0">
                    <a:solidFill>
                      <a:schemeClr val="bg1"/>
                    </a:solidFill>
                    <a:ea typeface="长城行楷体" panose="02010609000101010101" pitchFamily="49" charset="-122"/>
                  </a:rPr>
                  <a:t>   </a:t>
                </a:r>
                <a14:m>
                  <m:oMath xmlns:m="http://schemas.openxmlformats.org/officeDocument/2006/math">
                    <m:r>
                      <m:rPr>
                        <m:sty m:val="p"/>
                      </m:rPr>
                      <a:rPr lang="en-US" altLang="zh-CN" i="1" dirty="0">
                        <a:solidFill>
                          <a:schemeClr val="bg1"/>
                        </a:solidFill>
                        <a:latin typeface="Cambria Math" panose="02040503050406030204" pitchFamily="18" charset="0"/>
                      </a:rPr>
                      <m:t>P</m:t>
                    </m:r>
                    <m:d>
                      <m:dPr>
                        <m:ctrlPr>
                          <a:rPr lang="en-US" altLang="zh-CN" i="1" dirty="0">
                            <a:solidFill>
                              <a:schemeClr val="bg1"/>
                            </a:solidFill>
                            <a:latin typeface="Cambria Math" panose="02040503050406030204" pitchFamily="18" charset="0"/>
                          </a:rPr>
                        </m:ctrlPr>
                      </m:dPr>
                      <m:e>
                        <m:r>
                          <a:rPr lang="en-US" altLang="zh-CN" i="1" dirty="0">
                            <a:solidFill>
                              <a:schemeClr val="bg1"/>
                            </a:solidFill>
                            <a:latin typeface="Cambria Math" panose="02040503050406030204" pitchFamily="18" charset="0"/>
                          </a:rPr>
                          <m:t>𝑖</m:t>
                        </m:r>
                      </m:e>
                      <m:e>
                        <m:r>
                          <a:rPr lang="en-US" altLang="zh-CN" i="1" dirty="0">
                            <a:solidFill>
                              <a:schemeClr val="bg1"/>
                            </a:solidFill>
                            <a:latin typeface="Cambria Math" panose="02040503050406030204" pitchFamily="18" charset="0"/>
                          </a:rPr>
                          <m:t>𝑥</m:t>
                        </m:r>
                        <m:r>
                          <a:rPr lang="en-US" altLang="zh-CN" i="1" dirty="0">
                            <a:solidFill>
                              <a:schemeClr val="bg1"/>
                            </a:solidFill>
                            <a:latin typeface="Cambria Math" panose="02040503050406030204" pitchFamily="18" charset="0"/>
                          </a:rPr>
                          <m:t>,</m:t>
                        </m:r>
                        <m:r>
                          <a:rPr lang="zh-CN" altLang="en-US" i="1" dirty="0">
                            <a:solidFill>
                              <a:schemeClr val="bg1"/>
                            </a:solidFill>
                            <a:latin typeface="Cambria Math" panose="02040503050406030204" pitchFamily="18" charset="0"/>
                          </a:rPr>
                          <m:t>𝜃</m:t>
                        </m:r>
                      </m:e>
                    </m:d>
                    <m:r>
                      <a:rPr lang="en-US" altLang="zh-CN" i="1" dirty="0">
                        <a:solidFill>
                          <a:schemeClr val="bg1"/>
                        </a:solidFill>
                        <a:latin typeface="Cambria Math" panose="02040503050406030204" pitchFamily="18" charset="0"/>
                      </a:rPr>
                      <m:t>=</m:t>
                    </m:r>
                    <m:f>
                      <m:fPr>
                        <m:ctrlPr>
                          <a:rPr lang="en-US" altLang="zh-CN" i="1" dirty="0">
                            <a:solidFill>
                              <a:schemeClr val="bg1"/>
                            </a:solidFill>
                            <a:latin typeface="Cambria Math" panose="02040503050406030204" pitchFamily="18" charset="0"/>
                          </a:rPr>
                        </m:ctrlPr>
                      </m:fPr>
                      <m:num>
                        <m:sSup>
                          <m:sSupPr>
                            <m:ctrlPr>
                              <a:rPr lang="en-US" altLang="zh-CN" i="1" dirty="0">
                                <a:solidFill>
                                  <a:schemeClr val="bg1"/>
                                </a:solidFill>
                                <a:latin typeface="Cambria Math" panose="02040503050406030204" pitchFamily="18" charset="0"/>
                              </a:rPr>
                            </m:ctrlPr>
                          </m:sSupPr>
                          <m:e>
                            <m:r>
                              <a:rPr lang="en-US" altLang="zh-CN" i="1" dirty="0">
                                <a:solidFill>
                                  <a:schemeClr val="bg1"/>
                                </a:solidFill>
                                <a:latin typeface="Cambria Math" panose="02040503050406030204" pitchFamily="18" charset="0"/>
                              </a:rPr>
                              <m:t>𝑒</m:t>
                            </m:r>
                          </m:e>
                          <m:sup>
                            <m:sSubSup>
                              <m:sSubSupPr>
                                <m:ctrlPr>
                                  <a:rPr lang="en-US" altLang="zh-CN" i="1" dirty="0">
                                    <a:solidFill>
                                      <a:schemeClr val="bg1"/>
                                    </a:solidFill>
                                    <a:latin typeface="Cambria Math" panose="02040503050406030204" pitchFamily="18" charset="0"/>
                                  </a:rPr>
                                </m:ctrlPr>
                              </m:sSubSupPr>
                              <m:e>
                                <m:d>
                                  <m:dPr>
                                    <m:begChr m:val="["/>
                                    <m:endChr m:val="]"/>
                                    <m:ctrlPr>
                                      <a:rPr lang="en-US" altLang="zh-CN" i="1" dirty="0">
                                        <a:solidFill>
                                          <a:schemeClr val="bg1"/>
                                        </a:solidFill>
                                        <a:latin typeface="Cambria Math" panose="02040503050406030204" pitchFamily="18" charset="0"/>
                                      </a:rPr>
                                    </m:ctrlPr>
                                  </m:dPr>
                                  <m:e>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𝑓</m:t>
                                        </m:r>
                                      </m:e>
                                      <m:sub>
                                        <m:r>
                                          <a:rPr lang="zh-CN" altLang="en-US" i="1" dirty="0">
                                            <a:solidFill>
                                              <a:schemeClr val="bg1"/>
                                            </a:solidFill>
                                            <a:latin typeface="Cambria Math" panose="02040503050406030204" pitchFamily="18" charset="0"/>
                                          </a:rPr>
                                          <m:t>𝜃</m:t>
                                        </m:r>
                                      </m:sub>
                                    </m:sSub>
                                  </m:e>
                                </m:d>
                              </m:e>
                              <m:sub>
                                <m:r>
                                  <a:rPr lang="en-US" altLang="zh-CN" i="1">
                                    <a:solidFill>
                                      <a:schemeClr val="bg1"/>
                                    </a:solidFill>
                                    <a:latin typeface="Cambria Math" panose="02040503050406030204" pitchFamily="18" charset="0"/>
                                  </a:rPr>
                                  <m:t>𝑖</m:t>
                                </m:r>
                              </m:sub>
                              <m:sup/>
                            </m:sSubSup>
                          </m:sup>
                        </m:sSup>
                      </m:num>
                      <m:den>
                        <m:nary>
                          <m:naryPr>
                            <m:chr m:val="∑"/>
                            <m:supHide m:val="on"/>
                            <m:ctrlPr>
                              <a:rPr lang="en-US" altLang="zh-CN" i="1" dirty="0">
                                <a:solidFill>
                                  <a:schemeClr val="bg1"/>
                                </a:solidFill>
                                <a:latin typeface="Cambria Math" panose="02040503050406030204" pitchFamily="18" charset="0"/>
                              </a:rPr>
                            </m:ctrlPr>
                          </m:naryPr>
                          <m:sub>
                            <m:r>
                              <m:rPr>
                                <m:brk m:alnAt="7"/>
                              </m:rPr>
                              <a:rPr lang="en-US" altLang="zh-CN" i="1" dirty="0">
                                <a:solidFill>
                                  <a:schemeClr val="bg1"/>
                                </a:solidFill>
                                <a:latin typeface="Cambria Math" panose="02040503050406030204" pitchFamily="18" charset="0"/>
                              </a:rPr>
                              <m:t>𝑗</m:t>
                            </m:r>
                          </m:sub>
                          <m:sup/>
                          <m:e>
                            <m:sSup>
                              <m:sSupPr>
                                <m:ctrlPr>
                                  <a:rPr lang="en-US" altLang="zh-CN" i="1" dirty="0">
                                    <a:solidFill>
                                      <a:schemeClr val="bg1"/>
                                    </a:solidFill>
                                    <a:latin typeface="Cambria Math" panose="02040503050406030204" pitchFamily="18" charset="0"/>
                                  </a:rPr>
                                </m:ctrlPr>
                              </m:sSupPr>
                              <m:e>
                                <m:r>
                                  <a:rPr lang="en-US" altLang="zh-CN" i="1" dirty="0">
                                    <a:solidFill>
                                      <a:schemeClr val="bg1"/>
                                    </a:solidFill>
                                    <a:latin typeface="Cambria Math" panose="02040503050406030204" pitchFamily="18" charset="0"/>
                                  </a:rPr>
                                  <m:t>𝑒</m:t>
                                </m:r>
                              </m:e>
                              <m:sup>
                                <m:sSubSup>
                                  <m:sSubSupPr>
                                    <m:ctrlPr>
                                      <a:rPr lang="en-US" altLang="zh-CN" i="1" dirty="0">
                                        <a:solidFill>
                                          <a:schemeClr val="bg1"/>
                                        </a:solidFill>
                                        <a:latin typeface="Cambria Math" panose="02040503050406030204" pitchFamily="18" charset="0"/>
                                      </a:rPr>
                                    </m:ctrlPr>
                                  </m:sSubSupPr>
                                  <m:e>
                                    <m:d>
                                      <m:dPr>
                                        <m:begChr m:val="["/>
                                        <m:endChr m:val="]"/>
                                        <m:ctrlPr>
                                          <a:rPr lang="en-US" altLang="zh-CN" i="1" dirty="0">
                                            <a:solidFill>
                                              <a:schemeClr val="bg1"/>
                                            </a:solidFill>
                                            <a:latin typeface="Cambria Math" panose="02040503050406030204" pitchFamily="18" charset="0"/>
                                          </a:rPr>
                                        </m:ctrlPr>
                                      </m:dPr>
                                      <m:e>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𝑓</m:t>
                                            </m:r>
                                          </m:e>
                                          <m:sub>
                                            <m:r>
                                              <a:rPr lang="zh-CN" altLang="en-US" i="1" dirty="0">
                                                <a:solidFill>
                                                  <a:schemeClr val="bg1"/>
                                                </a:solidFill>
                                                <a:latin typeface="Cambria Math" panose="02040503050406030204" pitchFamily="18" charset="0"/>
                                              </a:rPr>
                                              <m:t>𝜃</m:t>
                                            </m:r>
                                          </m:sub>
                                        </m:sSub>
                                      </m:e>
                                    </m:d>
                                  </m:e>
                                  <m:sub>
                                    <m:r>
                                      <a:rPr lang="en-US" altLang="zh-CN" i="1" dirty="0">
                                        <a:solidFill>
                                          <a:schemeClr val="bg1"/>
                                        </a:solidFill>
                                        <a:latin typeface="Cambria Math" panose="02040503050406030204" pitchFamily="18" charset="0"/>
                                      </a:rPr>
                                      <m:t>𝑗</m:t>
                                    </m:r>
                                  </m:sub>
                                  <m:sup/>
                                </m:sSubSup>
                              </m:sup>
                            </m:sSup>
                          </m:e>
                        </m:nary>
                      </m:den>
                    </m:f>
                  </m:oMath>
                </a14:m>
                <a:r>
                  <a:rPr lang="zh-CN" altLang="en-US" dirty="0">
                    <a:solidFill>
                      <a:schemeClr val="bg1"/>
                    </a:solidFill>
                    <a:ea typeface="长城行楷体" panose="02010609000101010101" pitchFamily="49" charset="-122"/>
                  </a:rPr>
                  <a:t>                          （</a:t>
                </a:r>
                <a:r>
                  <a:rPr lang="en-US" altLang="zh-CN" dirty="0">
                    <a:solidFill>
                      <a:schemeClr val="bg1"/>
                    </a:solidFill>
                    <a:ea typeface="长城行楷体" panose="02010609000101010101" pitchFamily="49" charset="-122"/>
                  </a:rPr>
                  <a:t>9</a:t>
                </a:r>
                <a:r>
                  <a:rPr lang="zh-CN" altLang="en-US" dirty="0">
                    <a:solidFill>
                      <a:schemeClr val="bg1"/>
                    </a:solidFill>
                    <a:ea typeface="长城行楷体" panose="02010609000101010101" pitchFamily="49" charset="-122"/>
                  </a:rPr>
                  <a:t>）</a:t>
                </a:r>
                <a:endParaRPr lang="en-US" altLang="zh-CN" dirty="0">
                  <a:solidFill>
                    <a:schemeClr val="bg1"/>
                  </a:solidFill>
                  <a:ea typeface="长城行楷体" panose="02010609000101010101" pitchFamily="49" charset="-122"/>
                </a:endParaRPr>
              </a:p>
              <a:p>
                <a:pPr marL="0" indent="0">
                  <a:lnSpc>
                    <a:spcPct val="100000"/>
                  </a:lnSpc>
                  <a:spcBef>
                    <a:spcPts val="0"/>
                  </a:spcBef>
                  <a:buNone/>
                </a:pPr>
                <a:r>
                  <a:rPr lang="zh-CN" altLang="en-US" dirty="0">
                    <a:solidFill>
                      <a:schemeClr val="bg1"/>
                    </a:solidFill>
                    <a:ea typeface="长城行楷体" panose="02010609000101010101" pitchFamily="49" charset="-122"/>
                  </a:rPr>
                  <a:t>其中</a:t>
                </a:r>
                <a14:m>
                  <m:oMath xmlns:m="http://schemas.openxmlformats.org/officeDocument/2006/math">
                    <m:sSubSup>
                      <m:sSubSupPr>
                        <m:ctrlPr>
                          <a:rPr lang="en-US" altLang="zh-CN" i="1" dirty="0">
                            <a:solidFill>
                              <a:schemeClr val="bg1"/>
                            </a:solidFill>
                            <a:latin typeface="Cambria Math" panose="02040503050406030204" pitchFamily="18" charset="0"/>
                          </a:rPr>
                        </m:ctrlPr>
                      </m:sSubSupPr>
                      <m:e>
                        <m:d>
                          <m:dPr>
                            <m:begChr m:val="["/>
                            <m:endChr m:val="]"/>
                            <m:ctrlPr>
                              <a:rPr lang="en-US" altLang="zh-CN" i="1" dirty="0">
                                <a:solidFill>
                                  <a:schemeClr val="bg1"/>
                                </a:solidFill>
                                <a:latin typeface="Cambria Math" panose="02040503050406030204" pitchFamily="18" charset="0"/>
                              </a:rPr>
                            </m:ctrlPr>
                          </m:dPr>
                          <m:e>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𝑓</m:t>
                                </m:r>
                              </m:e>
                              <m:sub>
                                <m:r>
                                  <a:rPr lang="zh-CN" altLang="en-US" i="1" dirty="0">
                                    <a:solidFill>
                                      <a:schemeClr val="bg1"/>
                                    </a:solidFill>
                                    <a:latin typeface="Cambria Math" panose="02040503050406030204" pitchFamily="18" charset="0"/>
                                  </a:rPr>
                                  <m:t>𝜃</m:t>
                                </m:r>
                              </m:sub>
                            </m:sSub>
                          </m:e>
                        </m:d>
                      </m:e>
                      <m:sub>
                        <m:r>
                          <a:rPr lang="en-US" altLang="zh-CN" i="1">
                            <a:solidFill>
                              <a:schemeClr val="bg1"/>
                            </a:solidFill>
                            <a:latin typeface="Cambria Math" panose="02040503050406030204" pitchFamily="18" charset="0"/>
                          </a:rPr>
                          <m:t>𝑖</m:t>
                        </m:r>
                      </m:sub>
                      <m:sup/>
                    </m:sSubSup>
                  </m:oMath>
                </a14:m>
                <a:r>
                  <a:rPr lang="zh-CN" altLang="en-US" dirty="0">
                    <a:solidFill>
                      <a:schemeClr val="bg1"/>
                    </a:solidFill>
                    <a:ea typeface="长城行楷体" panose="02010609000101010101" pitchFamily="49" charset="-122"/>
                  </a:rPr>
                  <a:t>表示对第</a:t>
                </a:r>
                <a:r>
                  <a:rPr lang="en-US" altLang="zh-CN" dirty="0" err="1">
                    <a:solidFill>
                      <a:schemeClr val="bg1"/>
                    </a:solidFill>
                    <a:ea typeface="长城行楷体" panose="02010609000101010101" pitchFamily="49" charset="-122"/>
                  </a:rPr>
                  <a:t>i</a:t>
                </a:r>
                <a:r>
                  <a:rPr lang="zh-CN" altLang="en-US" dirty="0">
                    <a:solidFill>
                      <a:schemeClr val="bg1"/>
                    </a:solidFill>
                    <a:ea typeface="长城行楷体" panose="02010609000101010101" pitchFamily="49" charset="-122"/>
                  </a:rPr>
                  <a:t>个类别的打分，</a:t>
                </a:r>
                <a14:m>
                  <m:oMath xmlns:m="http://schemas.openxmlformats.org/officeDocument/2006/math">
                    <m:r>
                      <a:rPr lang="zh-CN" altLang="en-US" i="1" dirty="0">
                        <a:solidFill>
                          <a:schemeClr val="bg1"/>
                        </a:solidFill>
                        <a:latin typeface="Cambria Math" panose="02040503050406030204" pitchFamily="18" charset="0"/>
                      </a:rPr>
                      <m:t>𝜃</m:t>
                    </m:r>
                  </m:oMath>
                </a14:m>
                <a:r>
                  <a:rPr lang="zh-CN" altLang="en-US" dirty="0">
                    <a:solidFill>
                      <a:schemeClr val="bg1"/>
                    </a:solidFill>
                    <a:ea typeface="长城行楷体" panose="02010609000101010101" pitchFamily="49" charset="-122"/>
                  </a:rPr>
                  <a:t>则代表我们需要训练的参数；</a:t>
                </a:r>
                <a:r>
                  <a:rPr lang="en-US" altLang="zh-CN" dirty="0">
                    <a:solidFill>
                      <a:schemeClr val="bg1"/>
                    </a:solidFill>
                  </a:rPr>
                  <a:t> </a:t>
                </a:r>
                <a14:m>
                  <m:oMath xmlns:m="http://schemas.openxmlformats.org/officeDocument/2006/math">
                    <m:r>
                      <m:rPr>
                        <m:sty m:val="p"/>
                      </m:rPr>
                      <a:rPr lang="en-US" altLang="zh-CN" i="1" dirty="0">
                        <a:solidFill>
                          <a:schemeClr val="bg1"/>
                        </a:solidFill>
                        <a:latin typeface="Cambria Math" panose="02040503050406030204" pitchFamily="18" charset="0"/>
                      </a:rPr>
                      <m:t>P</m:t>
                    </m:r>
                    <m:d>
                      <m:dPr>
                        <m:ctrlPr>
                          <a:rPr lang="en-US" altLang="zh-CN" i="1" dirty="0">
                            <a:solidFill>
                              <a:schemeClr val="bg1"/>
                            </a:solidFill>
                            <a:latin typeface="Cambria Math" panose="02040503050406030204" pitchFamily="18" charset="0"/>
                          </a:rPr>
                        </m:ctrlPr>
                      </m:dPr>
                      <m:e>
                        <m:r>
                          <a:rPr lang="en-US" altLang="zh-CN" i="1" dirty="0">
                            <a:solidFill>
                              <a:schemeClr val="bg1"/>
                            </a:solidFill>
                            <a:latin typeface="Cambria Math" panose="02040503050406030204" pitchFamily="18" charset="0"/>
                          </a:rPr>
                          <m:t>𝑖</m:t>
                        </m:r>
                      </m:e>
                      <m:e>
                        <m:r>
                          <a:rPr lang="en-US" altLang="zh-CN" i="1" dirty="0">
                            <a:solidFill>
                              <a:schemeClr val="bg1"/>
                            </a:solidFill>
                            <a:latin typeface="Cambria Math" panose="02040503050406030204" pitchFamily="18" charset="0"/>
                          </a:rPr>
                          <m:t>𝑥</m:t>
                        </m:r>
                        <m:r>
                          <a:rPr lang="en-US" altLang="zh-CN" i="1" dirty="0">
                            <a:solidFill>
                              <a:schemeClr val="bg1"/>
                            </a:solidFill>
                            <a:latin typeface="Cambria Math" panose="02040503050406030204" pitchFamily="18" charset="0"/>
                          </a:rPr>
                          <m:t>,</m:t>
                        </m:r>
                        <m:r>
                          <a:rPr lang="zh-CN" altLang="en-US" i="1" dirty="0">
                            <a:solidFill>
                              <a:schemeClr val="bg1"/>
                            </a:solidFill>
                            <a:latin typeface="Cambria Math" panose="02040503050406030204" pitchFamily="18" charset="0"/>
                          </a:rPr>
                          <m:t>𝜃</m:t>
                        </m:r>
                      </m:e>
                    </m:d>
                  </m:oMath>
                </a14:m>
                <a:r>
                  <a:rPr lang="zh-CN" altLang="en-US" dirty="0">
                    <a:solidFill>
                      <a:schemeClr val="bg1"/>
                    </a:solidFill>
                    <a:ea typeface="长城行楷体" panose="02010609000101010101" pitchFamily="49" charset="-122"/>
                  </a:rPr>
                  <a:t>则代表在给定输入词</a:t>
                </a:r>
                <a:r>
                  <a:rPr lang="en-US" altLang="zh-CN" dirty="0">
                    <a:solidFill>
                      <a:schemeClr val="bg1"/>
                    </a:solidFill>
                    <a:ea typeface="长城行楷体" panose="02010609000101010101" pitchFamily="49" charset="-122"/>
                  </a:rPr>
                  <a:t>x</a:t>
                </a:r>
                <a:r>
                  <a:rPr lang="zh-CN" altLang="en-US" dirty="0">
                    <a:solidFill>
                      <a:schemeClr val="bg1"/>
                    </a:solidFill>
                    <a:ea typeface="长城行楷体" panose="02010609000101010101" pitchFamily="49" charset="-122"/>
                  </a:rPr>
                  <a:t>的条件下，可能的出现现第</a:t>
                </a:r>
                <a:r>
                  <a:rPr lang="en-US" altLang="zh-CN" dirty="0" err="1">
                    <a:solidFill>
                      <a:schemeClr val="bg1"/>
                    </a:solidFill>
                    <a:ea typeface="长城行楷体" panose="02010609000101010101" pitchFamily="49" charset="-122"/>
                  </a:rPr>
                  <a:t>i</a:t>
                </a:r>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个类别的概率。</a:t>
                </a:r>
                <a:endParaRPr lang="en-US" altLang="zh-CN" dirty="0">
                  <a:solidFill>
                    <a:schemeClr val="bg1"/>
                  </a:solidFill>
                  <a:ea typeface="长城行楷体" panose="02010609000101010101" pitchFamily="49" charset="-122"/>
                </a:endParaRPr>
              </a:p>
              <a:p>
                <a:pPr>
                  <a:lnSpc>
                    <a:spcPct val="100000"/>
                  </a:lnSpc>
                </a:pPr>
                <a:r>
                  <a:rPr lang="zh-CN" altLang="en-US" dirty="0">
                    <a:solidFill>
                      <a:schemeClr val="bg1"/>
                    </a:solidFill>
                    <a:ea typeface="长城行楷体" panose="02010609000101010101" pitchFamily="49" charset="-122"/>
                  </a:rPr>
                  <a:t>定义</a:t>
                </a:r>
                <a:r>
                  <a:rPr lang="en-US" altLang="zh-CN" dirty="0">
                    <a:solidFill>
                      <a:schemeClr val="bg1"/>
                    </a:solidFill>
                    <a:ea typeface="长城行楷体" panose="02010609000101010101" pitchFamily="49" charset="-122"/>
                  </a:rPr>
                  <a:t>log-add</a:t>
                </a:r>
                <a:r>
                  <a:rPr lang="zh-CN" altLang="en-US" dirty="0">
                    <a:solidFill>
                      <a:schemeClr val="bg1"/>
                    </a:solidFill>
                    <a:ea typeface="长城行楷体" panose="02010609000101010101" pitchFamily="49" charset="-122"/>
                  </a:rPr>
                  <a:t>函数：</a:t>
                </a:r>
                <a14:m>
                  <m:oMath xmlns:m="http://schemas.openxmlformats.org/officeDocument/2006/math">
                    <m:func>
                      <m:funcPr>
                        <m:ctrlPr>
                          <a:rPr lang="en-US" altLang="zh-CN" i="1">
                            <a:solidFill>
                              <a:schemeClr val="bg1"/>
                            </a:solidFill>
                            <a:latin typeface="Cambria Math" panose="02040503050406030204" pitchFamily="18" charset="0"/>
                            <a:ea typeface="长城行楷体" panose="02010609000101010101" pitchFamily="49" charset="-122"/>
                          </a:rPr>
                        </m:ctrlPr>
                      </m:funcPr>
                      <m:fName>
                        <m:sSub>
                          <m:sSubPr>
                            <m:ctrlPr>
                              <a:rPr lang="en-US" altLang="zh-CN" i="1">
                                <a:solidFill>
                                  <a:schemeClr val="bg1"/>
                                </a:solidFill>
                                <a:latin typeface="Cambria Math" panose="02040503050406030204" pitchFamily="18" charset="0"/>
                                <a:ea typeface="长城行楷体" panose="02010609000101010101" pitchFamily="49" charset="-122"/>
                              </a:rPr>
                            </m:ctrlPr>
                          </m:sSubPr>
                          <m:e>
                            <m:r>
                              <m:rPr>
                                <m:sty m:val="p"/>
                              </m:rPr>
                              <a:rPr lang="en-US" altLang="zh-CN">
                                <a:solidFill>
                                  <a:schemeClr val="bg1"/>
                                </a:solidFill>
                                <a:latin typeface="Cambria Math" panose="02040503050406030204" pitchFamily="18" charset="0"/>
                                <a:ea typeface="长城行楷体" panose="02010609000101010101" pitchFamily="49" charset="-122"/>
                              </a:rPr>
                              <m:t>log</m:t>
                            </m:r>
                          </m:e>
                          <m:sub>
                            <m:r>
                              <m:rPr>
                                <m:sty m:val="p"/>
                              </m:rPr>
                              <a:rPr lang="en-US" altLang="zh-CN" i="1">
                                <a:solidFill>
                                  <a:schemeClr val="bg1"/>
                                </a:solidFill>
                                <a:latin typeface="Cambria Math" panose="02040503050406030204" pitchFamily="18" charset="0"/>
                                <a:ea typeface="长城行楷体" panose="02010609000101010101" pitchFamily="49" charset="-122"/>
                              </a:rPr>
                              <m:t>i</m:t>
                            </m:r>
                          </m:sub>
                        </m:sSub>
                      </m:fName>
                      <m:e>
                        <m:r>
                          <m:rPr>
                            <m:sty m:val="p"/>
                          </m:rPr>
                          <a:rPr lang="en-US" altLang="zh-CN" i="1">
                            <a:solidFill>
                              <a:schemeClr val="bg1"/>
                            </a:solidFill>
                            <a:latin typeface="Cambria Math" panose="02040503050406030204" pitchFamily="18" charset="0"/>
                            <a:ea typeface="长城行楷体" panose="02010609000101010101" pitchFamily="49" charset="-122"/>
                          </a:rPr>
                          <m:t>add</m:t>
                        </m:r>
                        <m:r>
                          <a:rPr lang="en-US" altLang="zh-CN" i="1">
                            <a:solidFill>
                              <a:schemeClr val="bg1"/>
                            </a:solidFill>
                            <a:latin typeface="Cambria Math" panose="02040503050406030204" pitchFamily="18" charset="0"/>
                            <a:ea typeface="长城行楷体" panose="02010609000101010101" pitchFamily="49" charset="-122"/>
                          </a:rPr>
                          <m:t> </m:t>
                        </m:r>
                        <m:sSub>
                          <m:sSubPr>
                            <m:ctrlPr>
                              <a:rPr lang="en-US" altLang="zh-CN" i="1">
                                <a:solidFill>
                                  <a:schemeClr val="bg1"/>
                                </a:solidFill>
                                <a:latin typeface="Cambria Math" panose="02040503050406030204" pitchFamily="18" charset="0"/>
                                <a:ea typeface="长城行楷体" panose="02010609000101010101" pitchFamily="49" charset="-122"/>
                              </a:rPr>
                            </m:ctrlPr>
                          </m:sSubPr>
                          <m:e>
                            <m:r>
                              <a:rPr lang="en-US" altLang="zh-CN" i="1">
                                <a:solidFill>
                                  <a:schemeClr val="bg1"/>
                                </a:solidFill>
                                <a:latin typeface="Cambria Math" panose="02040503050406030204" pitchFamily="18" charset="0"/>
                                <a:ea typeface="长城行楷体" panose="02010609000101010101" pitchFamily="49" charset="-122"/>
                              </a:rPr>
                              <m:t>𝑧</m:t>
                            </m:r>
                          </m:e>
                          <m:sub>
                            <m:r>
                              <a:rPr lang="en-US" altLang="zh-CN" i="1">
                                <a:solidFill>
                                  <a:schemeClr val="bg1"/>
                                </a:solidFill>
                                <a:latin typeface="Cambria Math" panose="02040503050406030204" pitchFamily="18" charset="0"/>
                                <a:ea typeface="长城行楷体" panose="02010609000101010101" pitchFamily="49" charset="-122"/>
                              </a:rPr>
                              <m:t>𝑖</m:t>
                            </m:r>
                          </m:sub>
                        </m:sSub>
                        <m:r>
                          <a:rPr lang="en-US" altLang="zh-CN" i="1">
                            <a:solidFill>
                              <a:schemeClr val="bg1"/>
                            </a:solidFill>
                            <a:latin typeface="Cambria Math" panose="02040503050406030204" pitchFamily="18" charset="0"/>
                            <a:ea typeface="长城行楷体" panose="02010609000101010101" pitchFamily="49" charset="-122"/>
                          </a:rPr>
                          <m:t>=</m:t>
                        </m:r>
                        <m:r>
                          <m:rPr>
                            <m:sty m:val="p"/>
                          </m:rPr>
                          <a:rPr lang="en-US" altLang="zh-CN">
                            <a:solidFill>
                              <a:schemeClr val="bg1"/>
                            </a:solidFill>
                            <a:latin typeface="Cambria Math" panose="02040503050406030204" pitchFamily="18" charset="0"/>
                            <a:ea typeface="长城行楷体" panose="02010609000101010101" pitchFamily="49" charset="-122"/>
                          </a:rPr>
                          <m:t>log</m:t>
                        </m:r>
                        <m:r>
                          <a:rPr lang="en-US" altLang="zh-CN" i="1">
                            <a:solidFill>
                              <a:schemeClr val="bg1"/>
                            </a:solidFill>
                            <a:latin typeface="Cambria Math" panose="02040503050406030204" pitchFamily="18" charset="0"/>
                            <a:ea typeface="长城行楷体" panose="02010609000101010101" pitchFamily="49" charset="-122"/>
                          </a:rPr>
                          <m:t>⁡(</m:t>
                        </m:r>
                        <m:nary>
                          <m:naryPr>
                            <m:chr m:val="∑"/>
                            <m:supHide m:val="on"/>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7"/>
                              </m:rPr>
                              <a:rPr lang="en-US" altLang="zh-CN" i="1">
                                <a:solidFill>
                                  <a:schemeClr val="bg1"/>
                                </a:solidFill>
                                <a:latin typeface="Cambria Math" panose="02040503050406030204" pitchFamily="18" charset="0"/>
                                <a:ea typeface="长城行楷体" panose="02010609000101010101" pitchFamily="49" charset="-122"/>
                              </a:rPr>
                              <m:t>𝑖</m:t>
                            </m:r>
                          </m:sub>
                          <m:sup/>
                          <m:e>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𝑒</m:t>
                                </m:r>
                              </m:e>
                              <m:sup>
                                <m:sSub>
                                  <m:sSubPr>
                                    <m:ctrlPr>
                                      <a:rPr lang="en-US" altLang="zh-CN" i="1">
                                        <a:solidFill>
                                          <a:schemeClr val="bg1"/>
                                        </a:solidFill>
                                        <a:latin typeface="Cambria Math" panose="02040503050406030204" pitchFamily="18" charset="0"/>
                                        <a:ea typeface="长城行楷体" panose="02010609000101010101" pitchFamily="49" charset="-122"/>
                                      </a:rPr>
                                    </m:ctrlPr>
                                  </m:sSubPr>
                                  <m:e>
                                    <m:r>
                                      <a:rPr lang="en-US" altLang="zh-CN" i="1">
                                        <a:solidFill>
                                          <a:schemeClr val="bg1"/>
                                        </a:solidFill>
                                        <a:latin typeface="Cambria Math" panose="02040503050406030204" pitchFamily="18" charset="0"/>
                                        <a:ea typeface="长城行楷体" panose="02010609000101010101" pitchFamily="49" charset="-122"/>
                                      </a:rPr>
                                      <m:t>𝑧</m:t>
                                    </m:r>
                                  </m:e>
                                  <m:sub>
                                    <m:r>
                                      <a:rPr lang="en-US" altLang="zh-CN" i="1">
                                        <a:solidFill>
                                          <a:schemeClr val="bg1"/>
                                        </a:solidFill>
                                        <a:latin typeface="Cambria Math" panose="02040503050406030204" pitchFamily="18" charset="0"/>
                                        <a:ea typeface="长城行楷体" panose="02010609000101010101" pitchFamily="49" charset="-122"/>
                                      </a:rPr>
                                      <m:t>𝑖</m:t>
                                    </m:r>
                                  </m:sub>
                                </m:sSub>
                              </m:sup>
                            </m:sSup>
                          </m:e>
                        </m:nary>
                        <m:r>
                          <a:rPr lang="en-US" altLang="zh-CN" i="1">
                            <a:solidFill>
                              <a:schemeClr val="bg1"/>
                            </a:solidFill>
                            <a:latin typeface="Cambria Math" panose="02040503050406030204" pitchFamily="18" charset="0"/>
                            <a:ea typeface="长城行楷体" panose="02010609000101010101" pitchFamily="49" charset="-122"/>
                          </a:rPr>
                          <m:t>)</m:t>
                        </m:r>
                      </m:e>
                    </m:func>
                  </m:oMath>
                </a14:m>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a:t>
                </a:r>
                <a:r>
                  <a:rPr lang="en-US" altLang="zh-CN" dirty="0">
                    <a:solidFill>
                      <a:schemeClr val="bg1"/>
                    </a:solidFill>
                    <a:ea typeface="长城行楷体" panose="02010609000101010101" pitchFamily="49" charset="-122"/>
                  </a:rPr>
                  <a:t>10</a:t>
                </a:r>
                <a:r>
                  <a:rPr lang="zh-CN" altLang="en-US" dirty="0">
                    <a:solidFill>
                      <a:schemeClr val="bg1"/>
                    </a:solidFill>
                    <a:ea typeface="长城行楷体" panose="02010609000101010101" pitchFamily="49" charset="-122"/>
                  </a:rPr>
                  <a:t>）</a:t>
                </a:r>
                <a:endParaRPr lang="en-US" altLang="zh-CN" dirty="0">
                  <a:solidFill>
                    <a:schemeClr val="bg1"/>
                  </a:solidFill>
                  <a:ea typeface="长城行楷体" panose="02010609000101010101" pitchFamily="49" charset="-122"/>
                </a:endParaRPr>
              </a:p>
              <a:p>
                <a:pPr marL="0" indent="0">
                  <a:lnSpc>
                    <a:spcPct val="100000"/>
                  </a:lnSpc>
                  <a:buNone/>
                </a:pPr>
                <a:r>
                  <a:rPr lang="en-US" altLang="zh-CN" dirty="0">
                    <a:solidFill>
                      <a:schemeClr val="bg1"/>
                    </a:solidFill>
                    <a:ea typeface="长城行楷体" panose="02010609000101010101" pitchFamily="49" charset="-122"/>
                  </a:rPr>
                  <a:t>                 </a:t>
                </a:r>
                <a14:m>
                  <m:oMath xmlns:m="http://schemas.openxmlformats.org/officeDocument/2006/math">
                    <m:r>
                      <a:rPr lang="en-US" altLang="zh-CN" i="1">
                        <a:solidFill>
                          <a:schemeClr val="bg1"/>
                        </a:solidFill>
                        <a:latin typeface="Cambria Math" panose="02040503050406030204" pitchFamily="18" charset="0"/>
                        <a:ea typeface="长城行楷体" panose="02010609000101010101" pitchFamily="49" charset="-122"/>
                      </a:rPr>
                      <m:t>𝑙𝑜𝑔</m:t>
                    </m:r>
                    <m:r>
                      <m:rPr>
                        <m:sty m:val="p"/>
                      </m:rPr>
                      <a:rPr lang="en-US" altLang="zh-CN" i="1" dirty="0">
                        <a:solidFill>
                          <a:schemeClr val="bg1"/>
                        </a:solidFill>
                        <a:latin typeface="Cambria Math" panose="02040503050406030204" pitchFamily="18" charset="0"/>
                      </a:rPr>
                      <m:t>P</m:t>
                    </m:r>
                    <m:d>
                      <m:dPr>
                        <m:ctrlPr>
                          <a:rPr lang="en-US" altLang="zh-CN" i="1" dirty="0">
                            <a:solidFill>
                              <a:schemeClr val="bg1"/>
                            </a:solidFill>
                            <a:latin typeface="Cambria Math" panose="02040503050406030204" pitchFamily="18" charset="0"/>
                          </a:rPr>
                        </m:ctrlPr>
                      </m:dPr>
                      <m:e>
                        <m:r>
                          <a:rPr lang="en-US" altLang="zh-CN" i="1" dirty="0">
                            <a:solidFill>
                              <a:schemeClr val="bg1"/>
                            </a:solidFill>
                            <a:latin typeface="Cambria Math" panose="02040503050406030204" pitchFamily="18" charset="0"/>
                          </a:rPr>
                          <m:t>𝑦</m:t>
                        </m:r>
                      </m:e>
                      <m:e>
                        <m:r>
                          <a:rPr lang="en-US" altLang="zh-CN" i="1" dirty="0">
                            <a:solidFill>
                              <a:schemeClr val="bg1"/>
                            </a:solidFill>
                            <a:latin typeface="Cambria Math" panose="02040503050406030204" pitchFamily="18" charset="0"/>
                          </a:rPr>
                          <m:t>𝑥</m:t>
                        </m:r>
                        <m:r>
                          <a:rPr lang="en-US" altLang="zh-CN" i="1" dirty="0">
                            <a:solidFill>
                              <a:schemeClr val="bg1"/>
                            </a:solidFill>
                            <a:latin typeface="Cambria Math" panose="02040503050406030204" pitchFamily="18" charset="0"/>
                          </a:rPr>
                          <m:t>,</m:t>
                        </m:r>
                        <m:r>
                          <a:rPr lang="zh-CN" altLang="en-US" i="1" dirty="0">
                            <a:solidFill>
                              <a:schemeClr val="bg1"/>
                            </a:solidFill>
                            <a:latin typeface="Cambria Math" panose="02040503050406030204" pitchFamily="18" charset="0"/>
                          </a:rPr>
                          <m:t>𝜃</m:t>
                        </m:r>
                      </m:e>
                    </m:d>
                    <m:r>
                      <a:rPr lang="en-US" altLang="zh-CN" i="1" dirty="0">
                        <a:solidFill>
                          <a:schemeClr val="bg1"/>
                        </a:solidFill>
                        <a:latin typeface="Cambria Math" panose="02040503050406030204" pitchFamily="18" charset="0"/>
                      </a:rPr>
                      <m:t>=</m:t>
                    </m:r>
                    <m:sSub>
                      <m:sSubPr>
                        <m:ctrlPr>
                          <a:rPr lang="en-US" altLang="zh-CN" i="1" dirty="0">
                            <a:solidFill>
                              <a:schemeClr val="bg1"/>
                            </a:solidFill>
                            <a:latin typeface="Cambria Math" panose="02040503050406030204" pitchFamily="18" charset="0"/>
                          </a:rPr>
                        </m:ctrlPr>
                      </m:sSubPr>
                      <m:e>
                        <m:d>
                          <m:dPr>
                            <m:begChr m:val="["/>
                            <m:endChr m:val="]"/>
                            <m:ctrlPr>
                              <a:rPr lang="en-US" altLang="zh-CN" i="1" dirty="0">
                                <a:solidFill>
                                  <a:schemeClr val="bg1"/>
                                </a:solidFill>
                                <a:latin typeface="Cambria Math" panose="02040503050406030204" pitchFamily="18" charset="0"/>
                              </a:rPr>
                            </m:ctrlPr>
                          </m:dPr>
                          <m:e>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𝑓</m:t>
                                </m:r>
                              </m:e>
                              <m:sub>
                                <m:r>
                                  <a:rPr lang="zh-CN" altLang="en-US" i="1" dirty="0">
                                    <a:solidFill>
                                      <a:schemeClr val="bg1"/>
                                    </a:solidFill>
                                    <a:latin typeface="Cambria Math" panose="02040503050406030204" pitchFamily="18" charset="0"/>
                                  </a:rPr>
                                  <m:t>𝜃</m:t>
                                </m:r>
                              </m:sub>
                            </m:sSub>
                          </m:e>
                        </m:d>
                      </m:e>
                      <m:sub>
                        <m:r>
                          <a:rPr lang="en-US" altLang="zh-CN" i="1" dirty="0">
                            <a:solidFill>
                              <a:schemeClr val="bg1"/>
                            </a:solidFill>
                            <a:latin typeface="Cambria Math" panose="02040503050406030204" pitchFamily="18" charset="0"/>
                          </a:rPr>
                          <m:t>𝑦</m:t>
                        </m:r>
                      </m:sub>
                    </m:sSub>
                    <m:r>
                      <a:rPr lang="en-US" altLang="zh-CN" dirty="0">
                        <a:solidFill>
                          <a:schemeClr val="bg1"/>
                        </a:solidFill>
                        <a:latin typeface="Cambria Math" panose="02040503050406030204" pitchFamily="18" charset="0"/>
                      </a:rPr>
                      <m:t>−</m:t>
                    </m:r>
                    <m:func>
                      <m:funcPr>
                        <m:ctrlPr>
                          <a:rPr lang="en-US" altLang="zh-CN" i="1" dirty="0">
                            <a:solidFill>
                              <a:schemeClr val="bg1"/>
                            </a:solidFill>
                            <a:latin typeface="Cambria Math" panose="02040503050406030204" pitchFamily="18" charset="0"/>
                          </a:rPr>
                        </m:ctrlPr>
                      </m:funcPr>
                      <m:fName>
                        <m:sSub>
                          <m:sSubPr>
                            <m:ctrlPr>
                              <a:rPr lang="en-US" altLang="zh-CN" i="1" dirty="0">
                                <a:solidFill>
                                  <a:schemeClr val="bg1"/>
                                </a:solidFill>
                                <a:latin typeface="Cambria Math" panose="02040503050406030204" pitchFamily="18" charset="0"/>
                              </a:rPr>
                            </m:ctrlPr>
                          </m:sSubPr>
                          <m:e>
                            <m:r>
                              <m:rPr>
                                <m:sty m:val="p"/>
                              </m:rPr>
                              <a:rPr lang="en-US" altLang="zh-CN" dirty="0">
                                <a:solidFill>
                                  <a:schemeClr val="bg1"/>
                                </a:solidFill>
                                <a:latin typeface="Cambria Math" panose="02040503050406030204" pitchFamily="18" charset="0"/>
                              </a:rPr>
                              <m:t>log</m:t>
                            </m:r>
                          </m:e>
                          <m:sub>
                            <m:r>
                              <a:rPr lang="en-US" altLang="zh-CN" i="1" dirty="0">
                                <a:solidFill>
                                  <a:schemeClr val="bg1"/>
                                </a:solidFill>
                                <a:latin typeface="Cambria Math" panose="02040503050406030204" pitchFamily="18" charset="0"/>
                              </a:rPr>
                              <m:t>𝑗</m:t>
                            </m:r>
                          </m:sub>
                        </m:sSub>
                      </m:fName>
                      <m:e>
                        <m:r>
                          <a:rPr lang="en-US" altLang="zh-CN" i="1" dirty="0">
                            <a:solidFill>
                              <a:schemeClr val="bg1"/>
                            </a:solidFill>
                            <a:latin typeface="Cambria Math" panose="02040503050406030204" pitchFamily="18" charset="0"/>
                          </a:rPr>
                          <m:t>𝑎𝑑𝑑</m:t>
                        </m:r>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m:t>
                            </m:r>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𝑓</m:t>
                                </m:r>
                              </m:e>
                              <m:sub>
                                <m:r>
                                  <a:rPr lang="zh-CN" altLang="en-US" i="1" dirty="0">
                                    <a:solidFill>
                                      <a:schemeClr val="bg1"/>
                                    </a:solidFill>
                                    <a:latin typeface="Cambria Math" panose="02040503050406030204" pitchFamily="18" charset="0"/>
                                  </a:rPr>
                                  <m:t>𝜃</m:t>
                                </m:r>
                              </m:sub>
                            </m:sSub>
                            <m:r>
                              <a:rPr lang="en-US" altLang="zh-CN" i="1" dirty="0">
                                <a:solidFill>
                                  <a:schemeClr val="bg1"/>
                                </a:solidFill>
                                <a:latin typeface="Cambria Math" panose="02040503050406030204" pitchFamily="18" charset="0"/>
                              </a:rPr>
                              <m:t>]</m:t>
                            </m:r>
                          </m:e>
                          <m:sub>
                            <m:r>
                              <a:rPr lang="en-US" altLang="zh-CN" i="1" dirty="0">
                                <a:solidFill>
                                  <a:schemeClr val="bg1"/>
                                </a:solidFill>
                                <a:latin typeface="Cambria Math" panose="02040503050406030204" pitchFamily="18" charset="0"/>
                              </a:rPr>
                              <m:t>𝑗</m:t>
                            </m:r>
                          </m:sub>
                        </m:sSub>
                      </m:e>
                    </m:func>
                  </m:oMath>
                </a14:m>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a:t>
                </a:r>
                <a:r>
                  <a:rPr lang="en-US" altLang="zh-CN" dirty="0">
                    <a:solidFill>
                      <a:schemeClr val="bg1"/>
                    </a:solidFill>
                    <a:ea typeface="长城行楷体" panose="02010609000101010101" pitchFamily="49" charset="-122"/>
                  </a:rPr>
                  <a:t>11</a:t>
                </a:r>
                <a:r>
                  <a:rPr lang="zh-CN" altLang="en-US" dirty="0">
                    <a:solidFill>
                      <a:schemeClr val="bg1"/>
                    </a:solidFill>
                    <a:ea typeface="长城行楷体" panose="02010609000101010101" pitchFamily="49" charset="-122"/>
                  </a:rPr>
                  <a:t>）</a:t>
                </a:r>
                <a:endParaRPr lang="en-US" altLang="zh-CN" dirty="0">
                  <a:solidFill>
                    <a:schemeClr val="bg1"/>
                  </a:solidFill>
                  <a:ea typeface="长城行楷体" panose="02010609000101010101" pitchFamily="49" charset="-122"/>
                </a:endParaRPr>
              </a:p>
              <a:p>
                <a:pPr marL="0" indent="0">
                  <a:lnSpc>
                    <a:spcPct val="100000"/>
                  </a:lnSpc>
                  <a:buNone/>
                </a:pPr>
                <a:r>
                  <a:rPr lang="zh-CN" altLang="en-US" dirty="0">
                    <a:solidFill>
                      <a:schemeClr val="bg1"/>
                    </a:solidFill>
                    <a:ea typeface="长城行楷体" panose="02010609000101010101" pitchFamily="49" charset="-122"/>
                  </a:rPr>
                  <a:t>注：</a:t>
                </a:r>
                <a:r>
                  <a:rPr lang="en-US" altLang="zh-CN" dirty="0" err="1">
                    <a:solidFill>
                      <a:schemeClr val="bg1"/>
                    </a:solidFill>
                    <a:ea typeface="长城行楷体" panose="02010609000101010101" pitchFamily="49" charset="-122"/>
                  </a:rPr>
                  <a:t>softmax</a:t>
                </a:r>
                <a:r>
                  <a:rPr lang="zh-CN" altLang="en-US" dirty="0">
                    <a:solidFill>
                      <a:schemeClr val="bg1"/>
                    </a:solidFill>
                    <a:ea typeface="长城行楷体" panose="02010609000101010101" pitchFamily="49" charset="-122"/>
                  </a:rPr>
                  <a:t>回归是有监督的。</a:t>
                </a:r>
                <a:endParaRPr lang="en-US" altLang="zh-CN" dirty="0">
                  <a:solidFill>
                    <a:schemeClr val="bg1"/>
                  </a:solidFill>
                  <a:ea typeface="长城行楷体" panose="0201060900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3" y="1762995"/>
                <a:ext cx="9762995" cy="4932000"/>
              </a:xfrm>
              <a:blipFill>
                <a:blip r:embed="rId2"/>
                <a:stretch>
                  <a:fillRect l="-1312" t="-1360" r="-312" b="-1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579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1590803" y="550166"/>
                <a:ext cx="9762994" cy="1325563"/>
              </a:xfrm>
            </p:spPr>
            <p:txBody>
              <a:bodyPr>
                <a:normAutofit fontScale="90000"/>
              </a:bodyPr>
              <a:lstStyle/>
              <a:p>
                <a:r>
                  <a:rPr lang="zh-CN" altLang="en-US" dirty="0">
                    <a:solidFill>
                      <a:schemeClr val="bg1"/>
                    </a:solidFill>
                    <a:ea typeface="长城行楷体" panose="02010609000101010101" pitchFamily="49" charset="-122"/>
                  </a:rPr>
                  <a:t>代价函数</a:t>
                </a:r>
                <a14:m>
                  <m:oMath xmlns:m="http://schemas.openxmlformats.org/officeDocument/2006/math">
                    <m:r>
                      <m:rPr>
                        <m:sty m:val="p"/>
                      </m:rPr>
                      <a:rPr lang="en-US" altLang="zh-CN" i="1" dirty="0">
                        <a:solidFill>
                          <a:schemeClr val="bg1"/>
                        </a:solidFill>
                        <a:latin typeface="Cambria Math" panose="02040503050406030204" pitchFamily="18" charset="0"/>
                        <a:ea typeface="长城行楷体" panose="02010609000101010101" pitchFamily="49" charset="-122"/>
                      </a:rPr>
                      <m:t>J</m:t>
                    </m:r>
                    <m:r>
                      <a:rPr lang="en-US" altLang="zh-CN" i="1" dirty="0">
                        <a:solidFill>
                          <a:schemeClr val="bg1"/>
                        </a:solidFill>
                        <a:latin typeface="Cambria Math" panose="02040503050406030204" pitchFamily="18" charset="0"/>
                        <a:ea typeface="长城行楷体" panose="02010609000101010101" pitchFamily="49" charset="-122"/>
                      </a:rPr>
                      <m:t>(</m:t>
                    </m:r>
                    <m:r>
                      <a:rPr lang="zh-CN" altLang="en-US" i="1" dirty="0">
                        <a:solidFill>
                          <a:schemeClr val="bg1"/>
                        </a:solidFill>
                        <a:latin typeface="Cambria Math" panose="02040503050406030204" pitchFamily="18" charset="0"/>
                        <a:ea typeface="长城行楷体" panose="02010609000101010101" pitchFamily="49" charset="-122"/>
                      </a:rPr>
                      <m:t>𝜃</m:t>
                    </m:r>
                    <m:r>
                      <a:rPr lang="en-US" altLang="zh-CN" i="1" dirty="0">
                        <a:solidFill>
                          <a:schemeClr val="bg1"/>
                        </a:solidFill>
                        <a:latin typeface="Cambria Math" panose="02040503050406030204" pitchFamily="18" charset="0"/>
                        <a:ea typeface="长城行楷体" panose="02010609000101010101" pitchFamily="49" charset="-122"/>
                      </a:rPr>
                      <m:t>)</m:t>
                    </m:r>
                  </m:oMath>
                </a14:m>
                <a:br>
                  <a:rPr lang="en-US" altLang="zh-CN" dirty="0">
                    <a:solidFill>
                      <a:schemeClr val="bg1"/>
                    </a:solidFill>
                    <a:ea typeface="长城行楷体" panose="02010609000101010101" pitchFamily="49" charset="-122"/>
                  </a:rPr>
                </a:br>
                <a:br>
                  <a:rPr lang="en-US" altLang="zh-CN" dirty="0">
                    <a:solidFill>
                      <a:schemeClr val="bg1"/>
                    </a:solidFill>
                    <a:ea typeface="长城行楷体" panose="02010609000101010101" pitchFamily="49" charset="-122"/>
                  </a:rPr>
                </a:br>
                <a:endParaRPr lang="zh-CN" altLang="en-US" dirty="0">
                  <a:solidFill>
                    <a:schemeClr val="bg1"/>
                  </a:solidFill>
                  <a:ea typeface="长城行楷体" panose="02010609000101010101" pitchFamily="49" charset="-122"/>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1590803" y="550166"/>
                <a:ext cx="9762994" cy="1325563"/>
              </a:xfrm>
              <a:blipFill>
                <a:blip r:embed="rId2"/>
                <a:stretch>
                  <a:fillRect l="-2249" t="-29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3" y="1212947"/>
                <a:ext cx="9762995" cy="4932000"/>
              </a:xfrm>
            </p:spPr>
            <p:txBody>
              <a:bodyPr>
                <a:noAutofit/>
              </a:bodyPr>
              <a:lstStyle/>
              <a:p>
                <a:pPr>
                  <a:lnSpc>
                    <a:spcPct val="100000"/>
                  </a:lnSpc>
                </a:pPr>
                <a:r>
                  <a:rPr lang="en-US" altLang="zh-CN" dirty="0">
                    <a:solidFill>
                      <a:schemeClr val="bg1"/>
                    </a:solidFill>
                    <a:ea typeface="长城行楷体" panose="02010609000101010101" pitchFamily="49" charset="-122"/>
                  </a:rPr>
                  <a:t>1.</a:t>
                </a:r>
                <a:r>
                  <a:rPr lang="zh-CN" altLang="en-US" dirty="0">
                    <a:solidFill>
                      <a:schemeClr val="bg1"/>
                    </a:solidFill>
                    <a:ea typeface="长城行楷体" panose="02010609000101010101" pitchFamily="49" charset="-122"/>
                  </a:rPr>
                  <a:t>逻辑回归的代价函数</a:t>
                </a:r>
                <a:r>
                  <a:rPr lang="en-US" altLang="zh-CN" dirty="0">
                    <a:solidFill>
                      <a:schemeClr val="bg1"/>
                    </a:solidFill>
                    <a:ea typeface="长城行楷体" panose="02010609000101010101" pitchFamily="49" charset="-122"/>
                  </a:rPr>
                  <a:t>:</a:t>
                </a:r>
                <a:endParaRPr lang="en-US" altLang="zh-CN" i="1" dirty="0">
                  <a:solidFill>
                    <a:schemeClr val="bg1"/>
                  </a:solidFill>
                  <a:latin typeface="Cambria Math" panose="02040503050406030204" pitchFamily="18" charset="0"/>
                  <a:ea typeface="长城行楷体" panose="02010609000101010101" pitchFamily="49" charset="-122"/>
                </a:endParaRPr>
              </a:p>
              <a:p>
                <a:pPr>
                  <a:lnSpc>
                    <a:spcPct val="100000"/>
                  </a:lnSpc>
                </a:pPr>
                <a14:m>
                  <m:oMath xmlns:m="http://schemas.openxmlformats.org/officeDocument/2006/math">
                    <m:r>
                      <a:rPr lang="en-US" altLang="zh-CN" i="1">
                        <a:solidFill>
                          <a:schemeClr val="bg1"/>
                        </a:solidFill>
                        <a:latin typeface="Cambria Math" panose="02040503050406030204" pitchFamily="18" charset="0"/>
                        <a:ea typeface="长城行楷体" panose="02010609000101010101" pitchFamily="49" charset="-122"/>
                      </a:rPr>
                      <m:t>𝐽</m:t>
                    </m:r>
                    <m:d>
                      <m:dPr>
                        <m:ctrlPr>
                          <a:rPr lang="en-US" altLang="zh-CN" i="1">
                            <a:solidFill>
                              <a:schemeClr val="bg1"/>
                            </a:solidFill>
                            <a:latin typeface="Cambria Math" panose="02040503050406030204" pitchFamily="18" charset="0"/>
                            <a:ea typeface="长城行楷体" panose="02010609000101010101" pitchFamily="49" charset="-122"/>
                          </a:rPr>
                        </m:ctrlPr>
                      </m:dPr>
                      <m:e>
                        <m:r>
                          <a:rPr lang="zh-CN" altLang="en-US" i="1">
                            <a:solidFill>
                              <a:schemeClr val="bg1"/>
                            </a:solidFill>
                            <a:latin typeface="Cambria Math" panose="02040503050406030204" pitchFamily="18" charset="0"/>
                            <a:ea typeface="长城行楷体" panose="02010609000101010101" pitchFamily="49" charset="-122"/>
                          </a:rPr>
                          <m:t>𝜃</m:t>
                        </m:r>
                      </m:e>
                    </m:d>
                    <m:r>
                      <a:rPr lang="en-US" altLang="zh-CN" b="0" i="1" smtClean="0">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m:t>
                    </m:r>
                    <m:f>
                      <m:fPr>
                        <m:ctrlPr>
                          <a:rPr lang="en-US" altLang="zh-CN" i="1">
                            <a:solidFill>
                              <a:schemeClr val="bg1"/>
                            </a:solidFill>
                            <a:latin typeface="Cambria Math" panose="02040503050406030204" pitchFamily="18" charset="0"/>
                            <a:ea typeface="长城行楷体" panose="02010609000101010101" pitchFamily="49" charset="-122"/>
                          </a:rPr>
                        </m:ctrlPr>
                      </m:fPr>
                      <m:num>
                        <m:r>
                          <a:rPr lang="en-US" altLang="zh-CN" i="1">
                            <a:solidFill>
                              <a:schemeClr val="bg1"/>
                            </a:solidFill>
                            <a:latin typeface="Cambria Math" panose="02040503050406030204" pitchFamily="18" charset="0"/>
                            <a:ea typeface="长城行楷体" panose="02010609000101010101" pitchFamily="49" charset="-122"/>
                          </a:rPr>
                          <m:t>1</m:t>
                        </m:r>
                      </m:num>
                      <m:den>
                        <m:r>
                          <a:rPr lang="en-US" altLang="zh-CN" i="1">
                            <a:solidFill>
                              <a:schemeClr val="bg1"/>
                            </a:solidFill>
                            <a:latin typeface="Cambria Math" panose="02040503050406030204" pitchFamily="18" charset="0"/>
                            <a:ea typeface="长城行楷体" panose="02010609000101010101" pitchFamily="49" charset="-122"/>
                          </a:rPr>
                          <m:t>𝑚</m:t>
                        </m:r>
                      </m:den>
                    </m:f>
                    <m:d>
                      <m:dPr>
                        <m:begChr m:val="["/>
                        <m:endChr m:val="]"/>
                        <m:ctrlPr>
                          <a:rPr lang="en-US" altLang="zh-CN" i="1">
                            <a:solidFill>
                              <a:schemeClr val="bg1"/>
                            </a:solidFill>
                            <a:latin typeface="Cambria Math" panose="02040503050406030204" pitchFamily="18" charset="0"/>
                            <a:ea typeface="长城行楷体" panose="02010609000101010101" pitchFamily="49" charset="-122"/>
                          </a:rPr>
                        </m:ctrlPr>
                      </m:dPr>
                      <m:e>
                        <m:nary>
                          <m:naryPr>
                            <m:chr m:val="∑"/>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3"/>
                              </m:rP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=1</m:t>
                            </m:r>
                          </m:sub>
                          <m:sup>
                            <m:r>
                              <a:rPr lang="en-US" altLang="zh-CN" i="1">
                                <a:solidFill>
                                  <a:schemeClr val="bg1"/>
                                </a:solidFill>
                                <a:latin typeface="Cambria Math" panose="02040503050406030204" pitchFamily="18" charset="0"/>
                                <a:ea typeface="长城行楷体" panose="02010609000101010101" pitchFamily="49" charset="-122"/>
                              </a:rPr>
                              <m:t>𝑚</m:t>
                            </m:r>
                          </m:sup>
                          <m:e>
                            <m:nary>
                              <m:naryPr>
                                <m:chr m:val="∑"/>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3"/>
                                  </m:rPr>
                                  <a:rPr lang="en-US" altLang="zh-CN" i="1">
                                    <a:solidFill>
                                      <a:schemeClr val="bg1"/>
                                    </a:solidFill>
                                    <a:latin typeface="Cambria Math" panose="02040503050406030204" pitchFamily="18" charset="0"/>
                                    <a:ea typeface="长城行楷体" panose="02010609000101010101" pitchFamily="49" charset="-122"/>
                                  </a:rPr>
                                  <m:t>𝑗</m:t>
                                </m:r>
                                <m:r>
                                  <a:rPr lang="en-US" altLang="zh-CN" i="1">
                                    <a:solidFill>
                                      <a:schemeClr val="bg1"/>
                                    </a:solidFill>
                                    <a:latin typeface="Cambria Math" panose="02040503050406030204" pitchFamily="18" charset="0"/>
                                    <a:ea typeface="长城行楷体" panose="02010609000101010101" pitchFamily="49" charset="-122"/>
                                  </a:rPr>
                                  <m:t>=</m:t>
                                </m:r>
                                <m:r>
                                  <a:rPr lang="en-US" altLang="zh-CN" b="0" i="1" smtClean="0">
                                    <a:solidFill>
                                      <a:schemeClr val="bg1"/>
                                    </a:solidFill>
                                    <a:latin typeface="Cambria Math" panose="02040503050406030204" pitchFamily="18" charset="0"/>
                                    <a:ea typeface="长城行楷体" panose="02010609000101010101" pitchFamily="49" charset="-122"/>
                                  </a:rPr>
                                  <m:t>0</m:t>
                                </m:r>
                              </m:sub>
                              <m:sup>
                                <m:r>
                                  <a:rPr lang="en-US" altLang="zh-CN" b="0" i="1" smtClean="0">
                                    <a:solidFill>
                                      <a:schemeClr val="bg1"/>
                                    </a:solidFill>
                                    <a:latin typeface="Cambria Math" panose="02040503050406030204" pitchFamily="18" charset="0"/>
                                    <a:ea typeface="长城行楷体" panose="02010609000101010101" pitchFamily="49" charset="-122"/>
                                  </a:rPr>
                                  <m:t>1</m:t>
                                </m:r>
                              </m:sup>
                              <m:e>
                                <m:r>
                                  <a:rPr lang="en-US" altLang="zh-CN" i="1">
                                    <a:solidFill>
                                      <a:schemeClr val="bg1"/>
                                    </a:solidFill>
                                    <a:latin typeface="Cambria Math" panose="02040503050406030204" pitchFamily="18" charset="0"/>
                                    <a:ea typeface="长城行楷体" panose="02010609000101010101" pitchFamily="49" charset="-122"/>
                                  </a:rPr>
                                  <m:t>1</m:t>
                                </m:r>
                                <m:d>
                                  <m:dPr>
                                    <m:begChr m:val="{"/>
                                    <m:endChr m:val="}"/>
                                    <m:ctrlPr>
                                      <a:rPr lang="en-US" altLang="zh-CN" i="1">
                                        <a:solidFill>
                                          <a:schemeClr val="bg1"/>
                                        </a:solidFill>
                                        <a:latin typeface="Cambria Math" panose="02040503050406030204" pitchFamily="18" charset="0"/>
                                        <a:ea typeface="长城行楷体" panose="02010609000101010101" pitchFamily="49" charset="-122"/>
                                      </a:rPr>
                                    </m:ctrlPr>
                                  </m:dPr>
                                  <m:e>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𝑦</m:t>
                                        </m:r>
                                      </m:e>
                                      <m: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m:t>
                                        </m:r>
                                      </m:sup>
                                    </m:s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𝑗</m:t>
                                    </m:r>
                                  </m:e>
                                </m:d>
                                <m:r>
                                  <a:rPr lang="en-US" altLang="zh-CN" i="1">
                                    <a:solidFill>
                                      <a:schemeClr val="bg1"/>
                                    </a:solidFill>
                                    <a:latin typeface="Cambria Math" panose="02040503050406030204" pitchFamily="18" charset="0"/>
                                    <a:ea typeface="长城行楷体" panose="02010609000101010101" pitchFamily="49" charset="-122"/>
                                  </a:rPr>
                                  <m:t>𝑙𝑜𝑔</m:t>
                                </m:r>
                                <m:f>
                                  <m:fPr>
                                    <m:ctrlPr>
                                      <a:rPr lang="en-US" altLang="zh-CN" i="1">
                                        <a:solidFill>
                                          <a:schemeClr val="bg1"/>
                                        </a:solidFill>
                                        <a:latin typeface="Cambria Math" panose="02040503050406030204" pitchFamily="18" charset="0"/>
                                        <a:ea typeface="长城行楷体" panose="02010609000101010101" pitchFamily="49" charset="-122"/>
                                      </a:rPr>
                                    </m:ctrlPr>
                                  </m:fPr>
                                  <m:num>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𝑒</m:t>
                                        </m:r>
                                      </m:e>
                                      <m:sup>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zh-CN" altLang="en-US" i="1">
                                                <a:solidFill>
                                                  <a:schemeClr val="bg1"/>
                                                </a:solidFill>
                                                <a:latin typeface="Cambria Math" panose="02040503050406030204" pitchFamily="18" charset="0"/>
                                                <a:ea typeface="长城行楷体" panose="02010609000101010101" pitchFamily="49" charset="-122"/>
                                              </a:rPr>
                                              <m:t>𝜃</m:t>
                                            </m:r>
                                          </m:e>
                                          <m:sub>
                                            <m:r>
                                              <a:rPr lang="en-US" altLang="zh-CN" i="1">
                                                <a:solidFill>
                                                  <a:schemeClr val="bg1"/>
                                                </a:solidFill>
                                                <a:latin typeface="Cambria Math" panose="02040503050406030204" pitchFamily="18" charset="0"/>
                                                <a:ea typeface="长城行楷体" panose="02010609000101010101" pitchFamily="49" charset="-122"/>
                                              </a:rPr>
                                              <m:t>𝑗</m:t>
                                            </m:r>
                                          </m:sub>
                                          <m:sup>
                                            <m:r>
                                              <a:rPr lang="en-US" altLang="zh-CN" i="1">
                                                <a:solidFill>
                                                  <a:schemeClr val="bg1"/>
                                                </a:solidFill>
                                                <a:latin typeface="Cambria Math" panose="02040503050406030204" pitchFamily="18" charset="0"/>
                                                <a:ea typeface="长城行楷体" panose="02010609000101010101" pitchFamily="49" charset="-122"/>
                                              </a:rPr>
                                              <m:t>𝑇</m:t>
                                            </m:r>
                                          </m:sup>
                                        </m:sSubSup>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𝑥</m:t>
                                            </m:r>
                                          </m:e>
                                          <m: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m:t>
                                            </m:r>
                                          </m:sup>
                                        </m:sSup>
                                      </m:sup>
                                    </m:sSup>
                                  </m:num>
                                  <m:den>
                                    <m:nary>
                                      <m:naryPr>
                                        <m:chr m:val="∑"/>
                                        <m:limLoc m:val="subSup"/>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5"/>
                                          </m:rPr>
                                          <a:rPr lang="en-US" altLang="zh-CN" i="1">
                                            <a:solidFill>
                                              <a:schemeClr val="bg1"/>
                                            </a:solidFill>
                                            <a:latin typeface="Cambria Math" panose="02040503050406030204" pitchFamily="18" charset="0"/>
                                            <a:ea typeface="长城行楷体" panose="02010609000101010101" pitchFamily="49" charset="-122"/>
                                          </a:rPr>
                                          <m:t>𝑙</m:t>
                                        </m:r>
                                        <m:r>
                                          <a:rPr lang="en-US" altLang="zh-CN" i="1">
                                            <a:solidFill>
                                              <a:schemeClr val="bg1"/>
                                            </a:solidFill>
                                            <a:latin typeface="Cambria Math" panose="02040503050406030204" pitchFamily="18" charset="0"/>
                                            <a:ea typeface="长城行楷体" panose="02010609000101010101" pitchFamily="49" charset="-122"/>
                                          </a:rPr>
                                          <m:t>=1</m:t>
                                        </m:r>
                                      </m:sub>
                                      <m:sup>
                                        <m:r>
                                          <a:rPr lang="en-US" altLang="zh-CN" i="1">
                                            <a:solidFill>
                                              <a:schemeClr val="bg1"/>
                                            </a:solidFill>
                                            <a:latin typeface="Cambria Math" panose="02040503050406030204" pitchFamily="18" charset="0"/>
                                            <a:ea typeface="长城行楷体" panose="02010609000101010101" pitchFamily="49" charset="-122"/>
                                          </a:rPr>
                                          <m:t>𝑘</m:t>
                                        </m:r>
                                      </m:sup>
                                      <m:e>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𝑒</m:t>
                                            </m:r>
                                          </m:e>
                                          <m:sup>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zh-CN" altLang="en-US" i="1">
                                                    <a:solidFill>
                                                      <a:schemeClr val="bg1"/>
                                                    </a:solidFill>
                                                    <a:latin typeface="Cambria Math" panose="02040503050406030204" pitchFamily="18" charset="0"/>
                                                    <a:ea typeface="长城行楷体" panose="02010609000101010101" pitchFamily="49" charset="-122"/>
                                                  </a:rPr>
                                                  <m:t>𝜃</m:t>
                                                </m:r>
                                              </m:e>
                                              <m:sub>
                                                <m:r>
                                                  <a:rPr lang="en-US" altLang="zh-CN" i="1">
                                                    <a:solidFill>
                                                      <a:schemeClr val="bg1"/>
                                                    </a:solidFill>
                                                    <a:latin typeface="Cambria Math" panose="02040503050406030204" pitchFamily="18" charset="0"/>
                                                    <a:ea typeface="长城行楷体" panose="02010609000101010101" pitchFamily="49" charset="-122"/>
                                                  </a:rPr>
                                                  <m:t>𝑙</m:t>
                                                </m:r>
                                              </m:sub>
                                              <m:sup>
                                                <m:r>
                                                  <a:rPr lang="en-US" altLang="zh-CN" i="1">
                                                    <a:solidFill>
                                                      <a:schemeClr val="bg1"/>
                                                    </a:solidFill>
                                                    <a:latin typeface="Cambria Math" panose="02040503050406030204" pitchFamily="18" charset="0"/>
                                                    <a:ea typeface="长城行楷体" panose="02010609000101010101" pitchFamily="49" charset="-122"/>
                                                  </a:rPr>
                                                  <m:t>𝑇</m:t>
                                                </m:r>
                                              </m:sup>
                                            </m:sSubSup>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𝑥</m:t>
                                                </m:r>
                                              </m:e>
                                              <m: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m:t>
                                                </m:r>
                                              </m:sup>
                                            </m:sSup>
                                          </m:sup>
                                        </m:sSup>
                                      </m:e>
                                    </m:nary>
                                  </m:den>
                                </m:f>
                              </m:e>
                            </m:nary>
                          </m:e>
                        </m:nary>
                      </m:e>
                    </m:d>
                  </m:oMath>
                </a14:m>
                <a:endParaRPr lang="en-US" altLang="zh-CN" dirty="0">
                  <a:solidFill>
                    <a:schemeClr val="bg1"/>
                  </a:solidFill>
                  <a:ea typeface="长城行楷体" panose="02010609000101010101" pitchFamily="49" charset="-122"/>
                </a:endParaRPr>
              </a:p>
              <a:p>
                <a:pPr marL="0" indent="0">
                  <a:lnSpc>
                    <a:spcPct val="100000"/>
                  </a:lnSpc>
                  <a:buNone/>
                </a:pPr>
                <a:r>
                  <a:rPr lang="en-US" altLang="zh-CN" dirty="0">
                    <a:solidFill>
                      <a:schemeClr val="bg1"/>
                    </a:solidFill>
                    <a:ea typeface="长城行楷体" panose="02010609000101010101" pitchFamily="49" charset="-122"/>
                  </a:rPr>
                  <a:t>      </a:t>
                </a:r>
                <a14:m>
                  <m:oMath xmlns:m="http://schemas.openxmlformats.org/officeDocument/2006/math">
                    <m:r>
                      <a:rPr lang="en-US" altLang="zh-CN" i="1">
                        <a:solidFill>
                          <a:schemeClr val="bg1"/>
                        </a:solidFill>
                        <a:latin typeface="Cambria Math" panose="02040503050406030204" pitchFamily="18" charset="0"/>
                        <a:ea typeface="长城行楷体" panose="02010609000101010101" pitchFamily="49" charset="-122"/>
                      </a:rPr>
                      <m:t>=−</m:t>
                    </m:r>
                    <m:f>
                      <m:fPr>
                        <m:ctrlPr>
                          <a:rPr lang="en-US" altLang="zh-CN" i="1">
                            <a:solidFill>
                              <a:schemeClr val="bg1"/>
                            </a:solidFill>
                            <a:latin typeface="Cambria Math" panose="02040503050406030204" pitchFamily="18" charset="0"/>
                            <a:ea typeface="长城行楷体" panose="02010609000101010101" pitchFamily="49" charset="-122"/>
                          </a:rPr>
                        </m:ctrlPr>
                      </m:fPr>
                      <m:num>
                        <m:r>
                          <a:rPr lang="en-US" altLang="zh-CN" i="1">
                            <a:solidFill>
                              <a:schemeClr val="bg1"/>
                            </a:solidFill>
                            <a:latin typeface="Cambria Math" panose="02040503050406030204" pitchFamily="18" charset="0"/>
                            <a:ea typeface="长城行楷体" panose="02010609000101010101" pitchFamily="49" charset="-122"/>
                          </a:rPr>
                          <m:t>1</m:t>
                        </m:r>
                      </m:num>
                      <m:den>
                        <m:r>
                          <a:rPr lang="en-US" altLang="zh-CN" i="1">
                            <a:solidFill>
                              <a:schemeClr val="bg1"/>
                            </a:solidFill>
                            <a:latin typeface="Cambria Math" panose="02040503050406030204" pitchFamily="18" charset="0"/>
                            <a:ea typeface="长城行楷体" panose="02010609000101010101" pitchFamily="49" charset="-122"/>
                          </a:rPr>
                          <m:t>𝑚</m:t>
                        </m:r>
                      </m:den>
                    </m:f>
                    <m:d>
                      <m:dPr>
                        <m:begChr m:val="["/>
                        <m:endChr m:val="]"/>
                        <m:ctrlPr>
                          <a:rPr lang="en-US" altLang="zh-CN" i="1">
                            <a:solidFill>
                              <a:schemeClr val="bg1"/>
                            </a:solidFill>
                            <a:latin typeface="Cambria Math" panose="02040503050406030204" pitchFamily="18" charset="0"/>
                            <a:ea typeface="长城行楷体" panose="02010609000101010101" pitchFamily="49" charset="-122"/>
                          </a:rPr>
                        </m:ctrlPr>
                      </m:dPr>
                      <m:e>
                        <m:nary>
                          <m:naryPr>
                            <m:chr m:val="∑"/>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3"/>
                              </m:rP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=1</m:t>
                            </m:r>
                          </m:sub>
                          <m:sup>
                            <m:r>
                              <a:rPr lang="en-US" altLang="zh-CN" i="1">
                                <a:solidFill>
                                  <a:schemeClr val="bg1"/>
                                </a:solidFill>
                                <a:latin typeface="Cambria Math" panose="02040503050406030204" pitchFamily="18" charset="0"/>
                                <a:ea typeface="长城行楷体" panose="02010609000101010101" pitchFamily="49" charset="-122"/>
                              </a:rPr>
                              <m:t>𝑚</m:t>
                            </m:r>
                          </m:sup>
                          <m:e>
                            <m:d>
                              <m:dPr>
                                <m:ctrlPr>
                                  <a:rPr lang="en-US" altLang="zh-CN" i="1" smtClean="0">
                                    <a:solidFill>
                                      <a:schemeClr val="bg1"/>
                                    </a:solidFill>
                                    <a:latin typeface="Cambria Math" panose="02040503050406030204" pitchFamily="18" charset="0"/>
                                    <a:ea typeface="长城行楷体" panose="02010609000101010101" pitchFamily="49" charset="-122"/>
                                  </a:rPr>
                                </m:ctrlPr>
                              </m:dPr>
                              <m:e>
                                <m:r>
                                  <a:rPr lang="en-US" altLang="zh-CN" b="0" i="1" smtClean="0">
                                    <a:solidFill>
                                      <a:schemeClr val="bg1"/>
                                    </a:solidFill>
                                    <a:latin typeface="Cambria Math" panose="02040503050406030204" pitchFamily="18" charset="0"/>
                                    <a:ea typeface="长城行楷体" panose="02010609000101010101" pitchFamily="49" charset="-122"/>
                                  </a:rPr>
                                  <m:t>1−</m:t>
                                </m:r>
                                <m:sSup>
                                  <m:sSupPr>
                                    <m:ctrlPr>
                                      <a:rPr lang="en-US" altLang="zh-CN" b="0" i="1" smtClean="0">
                                        <a:solidFill>
                                          <a:schemeClr val="bg1"/>
                                        </a:solidFill>
                                        <a:latin typeface="Cambria Math" panose="02040503050406030204" pitchFamily="18" charset="0"/>
                                        <a:ea typeface="长城行楷体" panose="02010609000101010101" pitchFamily="49" charset="-122"/>
                                      </a:rPr>
                                    </m:ctrlPr>
                                  </m:sSupPr>
                                  <m:e>
                                    <m:r>
                                      <a:rPr lang="en-US" altLang="zh-CN" b="0" i="1" smtClean="0">
                                        <a:solidFill>
                                          <a:schemeClr val="bg1"/>
                                        </a:solidFill>
                                        <a:latin typeface="Cambria Math" panose="02040503050406030204" pitchFamily="18" charset="0"/>
                                        <a:ea typeface="长城行楷体" panose="02010609000101010101" pitchFamily="49" charset="-122"/>
                                      </a:rPr>
                                      <m:t>𝑦</m:t>
                                    </m:r>
                                  </m:e>
                                  <m:sup>
                                    <m:r>
                                      <a:rPr lang="en-US" altLang="zh-CN" b="0" i="1" smtClean="0">
                                        <a:solidFill>
                                          <a:schemeClr val="bg1"/>
                                        </a:solidFill>
                                        <a:latin typeface="Cambria Math" panose="02040503050406030204" pitchFamily="18" charset="0"/>
                                        <a:ea typeface="长城行楷体" panose="02010609000101010101" pitchFamily="49" charset="-122"/>
                                      </a:rPr>
                                      <m:t>(</m:t>
                                    </m:r>
                                    <m:r>
                                      <a:rPr lang="en-US" altLang="zh-CN" b="0" i="1" smtClean="0">
                                        <a:solidFill>
                                          <a:schemeClr val="bg1"/>
                                        </a:solidFill>
                                        <a:latin typeface="Cambria Math" panose="02040503050406030204" pitchFamily="18" charset="0"/>
                                        <a:ea typeface="长城行楷体" panose="02010609000101010101" pitchFamily="49" charset="-122"/>
                                      </a:rPr>
                                      <m:t>𝑖</m:t>
                                    </m:r>
                                    <m:r>
                                      <a:rPr lang="en-US" altLang="zh-CN" b="0" i="1" smtClean="0">
                                        <a:solidFill>
                                          <a:schemeClr val="bg1"/>
                                        </a:solidFill>
                                        <a:latin typeface="Cambria Math" panose="02040503050406030204" pitchFamily="18" charset="0"/>
                                        <a:ea typeface="长城行楷体" panose="02010609000101010101" pitchFamily="49" charset="-122"/>
                                      </a:rPr>
                                      <m:t>)</m:t>
                                    </m:r>
                                  </m:sup>
                                </m:sSup>
                              </m:e>
                            </m:d>
                            <m:func>
                              <m:funcPr>
                                <m:ctrlPr>
                                  <a:rPr lang="en-US" altLang="zh-CN" b="0" i="1" smtClean="0">
                                    <a:solidFill>
                                      <a:schemeClr val="bg1"/>
                                    </a:solidFill>
                                    <a:latin typeface="Cambria Math" panose="02040503050406030204" pitchFamily="18" charset="0"/>
                                    <a:ea typeface="长城行楷体" panose="02010609000101010101" pitchFamily="49" charset="-122"/>
                                  </a:rPr>
                                </m:ctrlPr>
                              </m:funcPr>
                              <m:fName>
                                <m:r>
                                  <m:rPr>
                                    <m:sty m:val="p"/>
                                  </m:rPr>
                                  <a:rPr lang="en-US" altLang="zh-CN" b="0" i="0" smtClean="0">
                                    <a:solidFill>
                                      <a:schemeClr val="bg1"/>
                                    </a:solidFill>
                                    <a:latin typeface="Cambria Math" panose="02040503050406030204" pitchFamily="18" charset="0"/>
                                    <a:ea typeface="长城行楷体" panose="02010609000101010101" pitchFamily="49" charset="-122"/>
                                  </a:rPr>
                                  <m:t>log</m:t>
                                </m:r>
                              </m:fName>
                              <m:e>
                                <m:d>
                                  <m:dPr>
                                    <m:ctrlPr>
                                      <a:rPr lang="en-US" altLang="zh-CN" b="0" i="1" smtClean="0">
                                        <a:solidFill>
                                          <a:schemeClr val="bg1"/>
                                        </a:solidFill>
                                        <a:latin typeface="Cambria Math" panose="02040503050406030204" pitchFamily="18" charset="0"/>
                                        <a:ea typeface="长城行楷体" panose="02010609000101010101" pitchFamily="49" charset="-122"/>
                                      </a:rPr>
                                    </m:ctrlPr>
                                  </m:dPr>
                                  <m:e>
                                    <m:r>
                                      <a:rPr lang="en-US" altLang="zh-CN" b="0" i="1" smtClean="0">
                                        <a:solidFill>
                                          <a:schemeClr val="bg1"/>
                                        </a:solidFill>
                                        <a:latin typeface="Cambria Math" panose="02040503050406030204" pitchFamily="18" charset="0"/>
                                        <a:ea typeface="长城行楷体" panose="02010609000101010101" pitchFamily="49" charset="-122"/>
                                      </a:rPr>
                                      <m:t>1−</m:t>
                                    </m:r>
                                    <m:sSub>
                                      <m:sSubPr>
                                        <m:ctrlPr>
                                          <a:rPr lang="en-US" altLang="zh-CN" b="0" i="1" smtClean="0">
                                            <a:solidFill>
                                              <a:schemeClr val="bg1"/>
                                            </a:solidFill>
                                            <a:latin typeface="Cambria Math" panose="02040503050406030204" pitchFamily="18" charset="0"/>
                                            <a:ea typeface="长城行楷体" panose="02010609000101010101" pitchFamily="49" charset="-122"/>
                                          </a:rPr>
                                        </m:ctrlPr>
                                      </m:sSubPr>
                                      <m:e>
                                        <m:r>
                                          <a:rPr lang="en-US" altLang="zh-CN" b="0" i="1" smtClean="0">
                                            <a:solidFill>
                                              <a:schemeClr val="bg1"/>
                                            </a:solidFill>
                                            <a:latin typeface="Cambria Math" panose="02040503050406030204" pitchFamily="18" charset="0"/>
                                            <a:ea typeface="长城行楷体" panose="02010609000101010101" pitchFamily="49" charset="-122"/>
                                          </a:rPr>
                                          <m:t>h</m:t>
                                        </m:r>
                                      </m:e>
                                      <m:sub>
                                        <m:r>
                                          <a:rPr lang="zh-CN" altLang="en-US" b="0" i="1" smtClean="0">
                                            <a:solidFill>
                                              <a:schemeClr val="bg1"/>
                                            </a:solidFill>
                                            <a:latin typeface="Cambria Math" panose="02040503050406030204" pitchFamily="18" charset="0"/>
                                            <a:ea typeface="长城行楷体" panose="02010609000101010101" pitchFamily="49" charset="-122"/>
                                          </a:rPr>
                                          <m:t>𝜃</m:t>
                                        </m:r>
                                      </m:sub>
                                    </m:sSub>
                                    <m:d>
                                      <m:dPr>
                                        <m:ctrlPr>
                                          <a:rPr lang="en-US" altLang="zh-CN" b="0" i="1" smtClean="0">
                                            <a:solidFill>
                                              <a:schemeClr val="bg1"/>
                                            </a:solidFill>
                                            <a:latin typeface="Cambria Math" panose="02040503050406030204" pitchFamily="18" charset="0"/>
                                            <a:ea typeface="长城行楷体" panose="02010609000101010101" pitchFamily="49" charset="-122"/>
                                          </a:rPr>
                                        </m:ctrlPr>
                                      </m:dPr>
                                      <m:e>
                                        <m:sSup>
                                          <m:sSupPr>
                                            <m:ctrlPr>
                                              <a:rPr lang="en-US" altLang="zh-CN" b="0" i="1" smtClean="0">
                                                <a:solidFill>
                                                  <a:schemeClr val="bg1"/>
                                                </a:solidFill>
                                                <a:latin typeface="Cambria Math" panose="02040503050406030204" pitchFamily="18" charset="0"/>
                                                <a:ea typeface="长城行楷体" panose="02010609000101010101" pitchFamily="49" charset="-122"/>
                                              </a:rPr>
                                            </m:ctrlPr>
                                          </m:sSupPr>
                                          <m:e>
                                            <m:r>
                                              <a:rPr lang="en-US" altLang="zh-CN" b="0" i="1" smtClean="0">
                                                <a:solidFill>
                                                  <a:schemeClr val="bg1"/>
                                                </a:solidFill>
                                                <a:latin typeface="Cambria Math" panose="02040503050406030204" pitchFamily="18" charset="0"/>
                                                <a:ea typeface="长城行楷体" panose="02010609000101010101" pitchFamily="49" charset="-122"/>
                                              </a:rPr>
                                              <m:t>𝑥</m:t>
                                            </m:r>
                                          </m:e>
                                          <m:sup>
                                            <m:d>
                                              <m:dPr>
                                                <m:ctrlPr>
                                                  <a:rPr lang="en-US" altLang="zh-CN" b="0" i="1" smtClean="0">
                                                    <a:solidFill>
                                                      <a:schemeClr val="bg1"/>
                                                    </a:solidFill>
                                                    <a:latin typeface="Cambria Math" panose="02040503050406030204" pitchFamily="18" charset="0"/>
                                                    <a:ea typeface="长城行楷体" panose="02010609000101010101" pitchFamily="49" charset="-122"/>
                                                  </a:rPr>
                                                </m:ctrlPr>
                                              </m:dPr>
                                              <m:e>
                                                <m:r>
                                                  <a:rPr lang="en-US" altLang="zh-CN" b="0" i="1" smtClean="0">
                                                    <a:solidFill>
                                                      <a:schemeClr val="bg1"/>
                                                    </a:solidFill>
                                                    <a:latin typeface="Cambria Math" panose="02040503050406030204" pitchFamily="18" charset="0"/>
                                                    <a:ea typeface="长城行楷体" panose="02010609000101010101" pitchFamily="49" charset="-122"/>
                                                  </a:rPr>
                                                  <m:t>𝑖</m:t>
                                                </m:r>
                                              </m:e>
                                            </m:d>
                                          </m:sup>
                                        </m:sSup>
                                      </m:e>
                                    </m:d>
                                  </m:e>
                                </m:d>
                              </m:e>
                            </m:func>
                            <m:r>
                              <a:rPr lang="en-US" altLang="zh-CN" b="0" i="1" smtClean="0">
                                <a:solidFill>
                                  <a:schemeClr val="bg1"/>
                                </a:solidFill>
                                <a:latin typeface="Cambria Math" panose="02040503050406030204" pitchFamily="18" charset="0"/>
                                <a:ea typeface="长城行楷体" panose="02010609000101010101" pitchFamily="49" charset="-122"/>
                              </a:rPr>
                              <m:t>+</m:t>
                            </m:r>
                            <m:sSup>
                              <m:sSupPr>
                                <m:ctrlPr>
                                  <a:rPr lang="en-US" altLang="zh-CN" b="0" i="1" smtClean="0">
                                    <a:solidFill>
                                      <a:schemeClr val="bg1"/>
                                    </a:solidFill>
                                    <a:latin typeface="Cambria Math" panose="02040503050406030204" pitchFamily="18" charset="0"/>
                                    <a:ea typeface="长城行楷体" panose="02010609000101010101" pitchFamily="49" charset="-122"/>
                                  </a:rPr>
                                </m:ctrlPr>
                              </m:sSupPr>
                              <m:e>
                                <m:r>
                                  <a:rPr lang="en-US" altLang="zh-CN" b="0" i="1" smtClean="0">
                                    <a:solidFill>
                                      <a:schemeClr val="bg1"/>
                                    </a:solidFill>
                                    <a:latin typeface="Cambria Math" panose="02040503050406030204" pitchFamily="18" charset="0"/>
                                    <a:ea typeface="长城行楷体" panose="02010609000101010101" pitchFamily="49" charset="-122"/>
                                  </a:rPr>
                                  <m:t>𝑦</m:t>
                                </m:r>
                              </m:e>
                              <m:sup>
                                <m:d>
                                  <m:dPr>
                                    <m:ctrlPr>
                                      <a:rPr lang="en-US" altLang="zh-CN" b="0" i="1" smtClean="0">
                                        <a:solidFill>
                                          <a:schemeClr val="bg1"/>
                                        </a:solidFill>
                                        <a:latin typeface="Cambria Math" panose="02040503050406030204" pitchFamily="18" charset="0"/>
                                        <a:ea typeface="长城行楷体" panose="02010609000101010101" pitchFamily="49" charset="-122"/>
                                      </a:rPr>
                                    </m:ctrlPr>
                                  </m:dPr>
                                  <m:e>
                                    <m:r>
                                      <a:rPr lang="en-US" altLang="zh-CN" b="0" i="1" smtClean="0">
                                        <a:solidFill>
                                          <a:schemeClr val="bg1"/>
                                        </a:solidFill>
                                        <a:latin typeface="Cambria Math" panose="02040503050406030204" pitchFamily="18" charset="0"/>
                                        <a:ea typeface="长城行楷体" panose="02010609000101010101" pitchFamily="49" charset="-122"/>
                                      </a:rPr>
                                      <m:t>𝑖</m:t>
                                    </m:r>
                                  </m:e>
                                </m:d>
                              </m:sup>
                            </m:sSup>
                            <m:r>
                              <a:rPr lang="en-US" altLang="zh-CN" b="0" i="1" smtClean="0">
                                <a:solidFill>
                                  <a:schemeClr val="bg1"/>
                                </a:solidFill>
                                <a:latin typeface="Cambria Math" panose="02040503050406030204" pitchFamily="18" charset="0"/>
                                <a:ea typeface="长城行楷体" panose="02010609000101010101" pitchFamily="49" charset="-122"/>
                              </a:rPr>
                              <m:t>𝑙𝑜𝑔</m:t>
                            </m:r>
                            <m:sSub>
                              <m:sSubPr>
                                <m:ctrlPr>
                                  <a:rPr lang="en-US" altLang="zh-CN" b="0" i="1" smtClean="0">
                                    <a:solidFill>
                                      <a:schemeClr val="bg1"/>
                                    </a:solidFill>
                                    <a:latin typeface="Cambria Math" panose="02040503050406030204" pitchFamily="18" charset="0"/>
                                    <a:ea typeface="长城行楷体" panose="02010609000101010101" pitchFamily="49" charset="-122"/>
                                  </a:rPr>
                                </m:ctrlPr>
                              </m:sSubPr>
                              <m:e>
                                <m:r>
                                  <a:rPr lang="en-US" altLang="zh-CN" b="0" i="1" smtClean="0">
                                    <a:solidFill>
                                      <a:schemeClr val="bg1"/>
                                    </a:solidFill>
                                    <a:latin typeface="Cambria Math" panose="02040503050406030204" pitchFamily="18" charset="0"/>
                                    <a:ea typeface="长城行楷体" panose="02010609000101010101" pitchFamily="49" charset="-122"/>
                                  </a:rPr>
                                  <m:t>h</m:t>
                                </m:r>
                              </m:e>
                              <m:sub>
                                <m:r>
                                  <a:rPr lang="zh-CN" altLang="en-US" b="0" i="1" smtClean="0">
                                    <a:solidFill>
                                      <a:schemeClr val="bg1"/>
                                    </a:solidFill>
                                    <a:latin typeface="Cambria Math" panose="02040503050406030204" pitchFamily="18" charset="0"/>
                                    <a:ea typeface="长城行楷体" panose="02010609000101010101" pitchFamily="49" charset="-122"/>
                                  </a:rPr>
                                  <m:t>𝜃</m:t>
                                </m:r>
                              </m:sub>
                            </m:sSub>
                            <m:r>
                              <a:rPr lang="en-US" altLang="zh-CN" b="0" i="1" smtClean="0">
                                <a:solidFill>
                                  <a:schemeClr val="bg1"/>
                                </a:solidFill>
                                <a:latin typeface="Cambria Math" panose="02040503050406030204" pitchFamily="18" charset="0"/>
                                <a:ea typeface="长城行楷体" panose="02010609000101010101" pitchFamily="49" charset="-122"/>
                              </a:rPr>
                              <m:t>(</m:t>
                            </m:r>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𝑥</m:t>
                                </m:r>
                              </m:e>
                              <m:sup>
                                <m:d>
                                  <m:dPr>
                                    <m:ctrlPr>
                                      <a:rPr lang="en-US" altLang="zh-CN" i="1">
                                        <a:solidFill>
                                          <a:schemeClr val="bg1"/>
                                        </a:solidFill>
                                        <a:latin typeface="Cambria Math" panose="02040503050406030204" pitchFamily="18" charset="0"/>
                                        <a:ea typeface="长城行楷体" panose="02010609000101010101" pitchFamily="49" charset="-122"/>
                                      </a:rPr>
                                    </m:ctrlPr>
                                  </m:dPr>
                                  <m:e>
                                    <m:r>
                                      <a:rPr lang="en-US" altLang="zh-CN" i="1">
                                        <a:solidFill>
                                          <a:schemeClr val="bg1"/>
                                        </a:solidFill>
                                        <a:latin typeface="Cambria Math" panose="02040503050406030204" pitchFamily="18" charset="0"/>
                                        <a:ea typeface="长城行楷体" panose="02010609000101010101" pitchFamily="49" charset="-122"/>
                                      </a:rPr>
                                      <m:t>𝑖</m:t>
                                    </m:r>
                                  </m:e>
                                </m:d>
                              </m:sup>
                            </m:sSup>
                            <m:r>
                              <a:rPr lang="en-US" altLang="zh-CN" b="0" i="1" smtClean="0">
                                <a:solidFill>
                                  <a:schemeClr val="bg1"/>
                                </a:solidFill>
                                <a:latin typeface="Cambria Math" panose="02040503050406030204" pitchFamily="18" charset="0"/>
                                <a:ea typeface="长城行楷体" panose="02010609000101010101" pitchFamily="49" charset="-122"/>
                              </a:rPr>
                              <m:t>)</m:t>
                            </m:r>
                          </m:e>
                        </m:nary>
                      </m:e>
                    </m:d>
                  </m:oMath>
                </a14:m>
                <a:endParaRPr lang="en-US" altLang="zh-CN" dirty="0">
                  <a:solidFill>
                    <a:schemeClr val="bg1"/>
                  </a:solidFill>
                  <a:ea typeface="长城行楷体" panose="02010609000101010101" pitchFamily="49" charset="-122"/>
                </a:endParaRPr>
              </a:p>
              <a:p>
                <a:pPr>
                  <a:lnSpc>
                    <a:spcPct val="100000"/>
                  </a:lnSpc>
                </a:pPr>
                <a:r>
                  <a:rPr lang="en-US" altLang="zh-CN" dirty="0">
                    <a:solidFill>
                      <a:schemeClr val="bg1"/>
                    </a:solidFill>
                    <a:ea typeface="长城行楷体" panose="02010609000101010101" pitchFamily="49" charset="-122"/>
                  </a:rPr>
                  <a:t>2.Softmax</a:t>
                </a:r>
                <a:r>
                  <a:rPr lang="zh-CN" altLang="en-US" dirty="0">
                    <a:solidFill>
                      <a:schemeClr val="bg1"/>
                    </a:solidFill>
                    <a:ea typeface="长城行楷体" panose="02010609000101010101" pitchFamily="49" charset="-122"/>
                  </a:rPr>
                  <a:t>回归的代价函数：</a:t>
                </a:r>
                <a:endParaRPr lang="en-US" altLang="zh-CN" dirty="0">
                  <a:solidFill>
                    <a:schemeClr val="bg1"/>
                  </a:solidFill>
                  <a:ea typeface="长城行楷体" panose="02010609000101010101" pitchFamily="49" charset="-122"/>
                </a:endParaRPr>
              </a:p>
              <a:p>
                <a:pPr marL="0" indent="0">
                  <a:lnSpc>
                    <a:spcPct val="100000"/>
                  </a:lnSpc>
                  <a:buNone/>
                </a:pPr>
                <a:r>
                  <a:rPr lang="en-US" altLang="zh-CN" dirty="0">
                    <a:solidFill>
                      <a:schemeClr val="bg1"/>
                    </a:solidFill>
                    <a:ea typeface="长城行楷体" panose="02010609000101010101" pitchFamily="49" charset="-122"/>
                  </a:rPr>
                  <a:t>      </a:t>
                </a:r>
                <a14:m>
                  <m:oMath xmlns:m="http://schemas.openxmlformats.org/officeDocument/2006/math">
                    <m:r>
                      <a:rPr lang="en-US" altLang="zh-CN" i="1">
                        <a:solidFill>
                          <a:schemeClr val="bg1"/>
                        </a:solidFill>
                        <a:latin typeface="Cambria Math" panose="02040503050406030204" pitchFamily="18" charset="0"/>
                        <a:ea typeface="长城行楷体" panose="02010609000101010101" pitchFamily="49" charset="-122"/>
                      </a:rPr>
                      <m:t>𝐽</m:t>
                    </m:r>
                    <m:d>
                      <m:dPr>
                        <m:ctrlPr>
                          <a:rPr lang="en-US" altLang="zh-CN" i="1">
                            <a:solidFill>
                              <a:schemeClr val="bg1"/>
                            </a:solidFill>
                            <a:latin typeface="Cambria Math" panose="02040503050406030204" pitchFamily="18" charset="0"/>
                            <a:ea typeface="长城行楷体" panose="02010609000101010101" pitchFamily="49" charset="-122"/>
                          </a:rPr>
                        </m:ctrlPr>
                      </m:dPr>
                      <m:e>
                        <m:r>
                          <a:rPr lang="zh-CN" altLang="en-US" i="1">
                            <a:solidFill>
                              <a:schemeClr val="bg1"/>
                            </a:solidFill>
                            <a:latin typeface="Cambria Math" panose="02040503050406030204" pitchFamily="18" charset="0"/>
                            <a:ea typeface="长城行楷体" panose="02010609000101010101" pitchFamily="49" charset="-122"/>
                          </a:rPr>
                          <m:t>𝜃</m:t>
                        </m:r>
                      </m:e>
                    </m:d>
                    <m:r>
                      <a:rPr lang="en-US" altLang="zh-CN" i="1">
                        <a:solidFill>
                          <a:schemeClr val="bg1"/>
                        </a:solidFill>
                        <a:latin typeface="Cambria Math" panose="02040503050406030204" pitchFamily="18" charset="0"/>
                        <a:ea typeface="长城行楷体" panose="02010609000101010101" pitchFamily="49" charset="-122"/>
                      </a:rPr>
                      <m:t>=−</m:t>
                    </m:r>
                    <m:f>
                      <m:fPr>
                        <m:ctrlPr>
                          <a:rPr lang="en-US" altLang="zh-CN" i="1">
                            <a:solidFill>
                              <a:schemeClr val="bg1"/>
                            </a:solidFill>
                            <a:latin typeface="Cambria Math" panose="02040503050406030204" pitchFamily="18" charset="0"/>
                            <a:ea typeface="长城行楷体" panose="02010609000101010101" pitchFamily="49" charset="-122"/>
                          </a:rPr>
                        </m:ctrlPr>
                      </m:fPr>
                      <m:num>
                        <m:r>
                          <a:rPr lang="en-US" altLang="zh-CN" i="1">
                            <a:solidFill>
                              <a:schemeClr val="bg1"/>
                            </a:solidFill>
                            <a:latin typeface="Cambria Math" panose="02040503050406030204" pitchFamily="18" charset="0"/>
                            <a:ea typeface="长城行楷体" panose="02010609000101010101" pitchFamily="49" charset="-122"/>
                          </a:rPr>
                          <m:t>1</m:t>
                        </m:r>
                      </m:num>
                      <m:den>
                        <m:r>
                          <a:rPr lang="en-US" altLang="zh-CN" i="1">
                            <a:solidFill>
                              <a:schemeClr val="bg1"/>
                            </a:solidFill>
                            <a:latin typeface="Cambria Math" panose="02040503050406030204" pitchFamily="18" charset="0"/>
                            <a:ea typeface="长城行楷体" panose="02010609000101010101" pitchFamily="49" charset="-122"/>
                          </a:rPr>
                          <m:t>𝑚</m:t>
                        </m:r>
                      </m:den>
                    </m:f>
                    <m:d>
                      <m:dPr>
                        <m:begChr m:val="["/>
                        <m:endChr m:val="]"/>
                        <m:ctrlPr>
                          <a:rPr lang="en-US" altLang="zh-CN" i="1">
                            <a:solidFill>
                              <a:schemeClr val="bg1"/>
                            </a:solidFill>
                            <a:latin typeface="Cambria Math" panose="02040503050406030204" pitchFamily="18" charset="0"/>
                            <a:ea typeface="长城行楷体" panose="02010609000101010101" pitchFamily="49" charset="-122"/>
                          </a:rPr>
                        </m:ctrlPr>
                      </m:dPr>
                      <m:e>
                        <m:nary>
                          <m:naryPr>
                            <m:chr m:val="∑"/>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3"/>
                              </m:rP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=1</m:t>
                            </m:r>
                          </m:sub>
                          <m:sup>
                            <m:r>
                              <a:rPr lang="en-US" altLang="zh-CN" i="1">
                                <a:solidFill>
                                  <a:schemeClr val="bg1"/>
                                </a:solidFill>
                                <a:latin typeface="Cambria Math" panose="02040503050406030204" pitchFamily="18" charset="0"/>
                                <a:ea typeface="长城行楷体" panose="02010609000101010101" pitchFamily="49" charset="-122"/>
                              </a:rPr>
                              <m:t>𝑚</m:t>
                            </m:r>
                          </m:sup>
                          <m:e>
                            <m:nary>
                              <m:naryPr>
                                <m:chr m:val="∑"/>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3"/>
                                  </m:rPr>
                                  <a:rPr lang="en-US" altLang="zh-CN" i="1">
                                    <a:solidFill>
                                      <a:schemeClr val="bg1"/>
                                    </a:solidFill>
                                    <a:latin typeface="Cambria Math" panose="02040503050406030204" pitchFamily="18" charset="0"/>
                                    <a:ea typeface="长城行楷体" panose="02010609000101010101" pitchFamily="49" charset="-122"/>
                                  </a:rPr>
                                  <m:t>𝑗</m:t>
                                </m:r>
                                <m:r>
                                  <a:rPr lang="en-US" altLang="zh-CN" i="1">
                                    <a:solidFill>
                                      <a:schemeClr val="bg1"/>
                                    </a:solidFill>
                                    <a:latin typeface="Cambria Math" panose="02040503050406030204" pitchFamily="18" charset="0"/>
                                    <a:ea typeface="长城行楷体" panose="02010609000101010101" pitchFamily="49" charset="-122"/>
                                  </a:rPr>
                                  <m:t>=1</m:t>
                                </m:r>
                              </m:sub>
                              <m:sup>
                                <m:r>
                                  <a:rPr lang="en-US" altLang="zh-CN" i="1">
                                    <a:solidFill>
                                      <a:schemeClr val="bg1"/>
                                    </a:solidFill>
                                    <a:latin typeface="Cambria Math" panose="02040503050406030204" pitchFamily="18" charset="0"/>
                                    <a:ea typeface="长城行楷体" panose="02010609000101010101" pitchFamily="49" charset="-122"/>
                                  </a:rPr>
                                  <m:t>𝑘</m:t>
                                </m:r>
                              </m:sup>
                              <m:e>
                                <m:r>
                                  <a:rPr lang="en-US" altLang="zh-CN" i="1">
                                    <a:solidFill>
                                      <a:schemeClr val="bg1"/>
                                    </a:solidFill>
                                    <a:latin typeface="Cambria Math" panose="02040503050406030204" pitchFamily="18" charset="0"/>
                                    <a:ea typeface="长城行楷体" panose="02010609000101010101" pitchFamily="49" charset="-122"/>
                                  </a:rPr>
                                  <m:t>1</m:t>
                                </m:r>
                                <m:d>
                                  <m:dPr>
                                    <m:begChr m:val="{"/>
                                    <m:endChr m:val="}"/>
                                    <m:ctrlPr>
                                      <a:rPr lang="en-US" altLang="zh-CN" i="1">
                                        <a:solidFill>
                                          <a:schemeClr val="bg1"/>
                                        </a:solidFill>
                                        <a:latin typeface="Cambria Math" panose="02040503050406030204" pitchFamily="18" charset="0"/>
                                        <a:ea typeface="长城行楷体" panose="02010609000101010101" pitchFamily="49" charset="-122"/>
                                      </a:rPr>
                                    </m:ctrlPr>
                                  </m:dPr>
                                  <m:e>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𝑦</m:t>
                                        </m:r>
                                      </m:e>
                                      <m: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m:t>
                                        </m:r>
                                      </m:sup>
                                    </m:s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𝑗</m:t>
                                    </m:r>
                                  </m:e>
                                </m:d>
                                <m:r>
                                  <a:rPr lang="en-US" altLang="zh-CN" i="1">
                                    <a:solidFill>
                                      <a:schemeClr val="bg1"/>
                                    </a:solidFill>
                                    <a:latin typeface="Cambria Math" panose="02040503050406030204" pitchFamily="18" charset="0"/>
                                    <a:ea typeface="长城行楷体" panose="02010609000101010101" pitchFamily="49" charset="-122"/>
                                  </a:rPr>
                                  <m:t>𝑙𝑜𝑔</m:t>
                                </m:r>
                                <m:f>
                                  <m:fPr>
                                    <m:ctrlPr>
                                      <a:rPr lang="en-US" altLang="zh-CN" i="1">
                                        <a:solidFill>
                                          <a:schemeClr val="bg1"/>
                                        </a:solidFill>
                                        <a:latin typeface="Cambria Math" panose="02040503050406030204" pitchFamily="18" charset="0"/>
                                        <a:ea typeface="长城行楷体" panose="02010609000101010101" pitchFamily="49" charset="-122"/>
                                      </a:rPr>
                                    </m:ctrlPr>
                                  </m:fPr>
                                  <m:num>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𝑒</m:t>
                                        </m:r>
                                      </m:e>
                                      <m:sup>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zh-CN" altLang="en-US" i="1">
                                                <a:solidFill>
                                                  <a:schemeClr val="bg1"/>
                                                </a:solidFill>
                                                <a:latin typeface="Cambria Math" panose="02040503050406030204" pitchFamily="18" charset="0"/>
                                                <a:ea typeface="长城行楷体" panose="02010609000101010101" pitchFamily="49" charset="-122"/>
                                              </a:rPr>
                                              <m:t>𝜃</m:t>
                                            </m:r>
                                          </m:e>
                                          <m:sub>
                                            <m:r>
                                              <a:rPr lang="en-US" altLang="zh-CN" i="1">
                                                <a:solidFill>
                                                  <a:schemeClr val="bg1"/>
                                                </a:solidFill>
                                                <a:latin typeface="Cambria Math" panose="02040503050406030204" pitchFamily="18" charset="0"/>
                                                <a:ea typeface="长城行楷体" panose="02010609000101010101" pitchFamily="49" charset="-122"/>
                                              </a:rPr>
                                              <m:t>𝑗</m:t>
                                            </m:r>
                                          </m:sub>
                                          <m:sup>
                                            <m:r>
                                              <a:rPr lang="en-US" altLang="zh-CN" i="1">
                                                <a:solidFill>
                                                  <a:schemeClr val="bg1"/>
                                                </a:solidFill>
                                                <a:latin typeface="Cambria Math" panose="02040503050406030204" pitchFamily="18" charset="0"/>
                                                <a:ea typeface="长城行楷体" panose="02010609000101010101" pitchFamily="49" charset="-122"/>
                                              </a:rPr>
                                              <m:t>𝑇</m:t>
                                            </m:r>
                                          </m:sup>
                                        </m:sSubSup>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𝑥</m:t>
                                            </m:r>
                                          </m:e>
                                          <m: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m:t>
                                            </m:r>
                                          </m:sup>
                                        </m:sSup>
                                      </m:sup>
                                    </m:sSup>
                                  </m:num>
                                  <m:den>
                                    <m:nary>
                                      <m:naryPr>
                                        <m:chr m:val="∑"/>
                                        <m:limLoc m:val="subSup"/>
                                        <m:ctrlPr>
                                          <a:rPr lang="en-US" altLang="zh-CN" i="1">
                                            <a:solidFill>
                                              <a:schemeClr val="bg1"/>
                                            </a:solidFill>
                                            <a:latin typeface="Cambria Math" panose="02040503050406030204" pitchFamily="18" charset="0"/>
                                            <a:ea typeface="长城行楷体" panose="02010609000101010101" pitchFamily="49" charset="-122"/>
                                          </a:rPr>
                                        </m:ctrlPr>
                                      </m:naryPr>
                                      <m:sub>
                                        <m:r>
                                          <m:rPr>
                                            <m:brk m:alnAt="25"/>
                                          </m:rPr>
                                          <a:rPr lang="en-US" altLang="zh-CN" i="1">
                                            <a:solidFill>
                                              <a:schemeClr val="bg1"/>
                                            </a:solidFill>
                                            <a:latin typeface="Cambria Math" panose="02040503050406030204" pitchFamily="18" charset="0"/>
                                            <a:ea typeface="长城行楷体" panose="02010609000101010101" pitchFamily="49" charset="-122"/>
                                          </a:rPr>
                                          <m:t>𝑙</m:t>
                                        </m:r>
                                        <m:r>
                                          <a:rPr lang="en-US" altLang="zh-CN" i="1">
                                            <a:solidFill>
                                              <a:schemeClr val="bg1"/>
                                            </a:solidFill>
                                            <a:latin typeface="Cambria Math" panose="02040503050406030204" pitchFamily="18" charset="0"/>
                                            <a:ea typeface="长城行楷体" panose="02010609000101010101" pitchFamily="49" charset="-122"/>
                                          </a:rPr>
                                          <m:t>=1</m:t>
                                        </m:r>
                                      </m:sub>
                                      <m:sup>
                                        <m:r>
                                          <a:rPr lang="en-US" altLang="zh-CN" i="1">
                                            <a:solidFill>
                                              <a:schemeClr val="bg1"/>
                                            </a:solidFill>
                                            <a:latin typeface="Cambria Math" panose="02040503050406030204" pitchFamily="18" charset="0"/>
                                            <a:ea typeface="长城行楷体" panose="02010609000101010101" pitchFamily="49" charset="-122"/>
                                          </a:rPr>
                                          <m:t>𝑘</m:t>
                                        </m:r>
                                      </m:sup>
                                      <m:e>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𝑒</m:t>
                                            </m:r>
                                          </m:e>
                                          <m:sup>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zh-CN" altLang="en-US" i="1">
                                                    <a:solidFill>
                                                      <a:schemeClr val="bg1"/>
                                                    </a:solidFill>
                                                    <a:latin typeface="Cambria Math" panose="02040503050406030204" pitchFamily="18" charset="0"/>
                                                    <a:ea typeface="长城行楷体" panose="02010609000101010101" pitchFamily="49" charset="-122"/>
                                                  </a:rPr>
                                                  <m:t>𝜃</m:t>
                                                </m:r>
                                              </m:e>
                                              <m:sub>
                                                <m:r>
                                                  <a:rPr lang="en-US" altLang="zh-CN" i="1">
                                                    <a:solidFill>
                                                      <a:schemeClr val="bg1"/>
                                                    </a:solidFill>
                                                    <a:latin typeface="Cambria Math" panose="02040503050406030204" pitchFamily="18" charset="0"/>
                                                    <a:ea typeface="长城行楷体" panose="02010609000101010101" pitchFamily="49" charset="-122"/>
                                                  </a:rPr>
                                                  <m:t>𝑙</m:t>
                                                </m:r>
                                              </m:sub>
                                              <m:sup>
                                                <m:r>
                                                  <a:rPr lang="en-US" altLang="zh-CN" i="1">
                                                    <a:solidFill>
                                                      <a:schemeClr val="bg1"/>
                                                    </a:solidFill>
                                                    <a:latin typeface="Cambria Math" panose="02040503050406030204" pitchFamily="18" charset="0"/>
                                                    <a:ea typeface="长城行楷体" panose="02010609000101010101" pitchFamily="49" charset="-122"/>
                                                  </a:rPr>
                                                  <m:t>𝑇</m:t>
                                                </m:r>
                                              </m:sup>
                                            </m:sSubSup>
                                            <m:sSup>
                                              <m:sSupPr>
                                                <m:ctrlPr>
                                                  <a:rPr lang="en-US" altLang="zh-CN" i="1">
                                                    <a:solidFill>
                                                      <a:schemeClr val="bg1"/>
                                                    </a:solidFill>
                                                    <a:latin typeface="Cambria Math" panose="02040503050406030204" pitchFamily="18" charset="0"/>
                                                    <a:ea typeface="长城行楷体" panose="02010609000101010101" pitchFamily="49" charset="-122"/>
                                                  </a:rPr>
                                                </m:ctrlPr>
                                              </m:sSupPr>
                                              <m:e>
                                                <m:r>
                                                  <a:rPr lang="en-US" altLang="zh-CN" i="1">
                                                    <a:solidFill>
                                                      <a:schemeClr val="bg1"/>
                                                    </a:solidFill>
                                                    <a:latin typeface="Cambria Math" panose="02040503050406030204" pitchFamily="18" charset="0"/>
                                                    <a:ea typeface="长城行楷体" panose="02010609000101010101" pitchFamily="49" charset="-122"/>
                                                  </a:rPr>
                                                  <m:t>𝑥</m:t>
                                                </m:r>
                                              </m:e>
                                              <m:sup>
                                                <m:r>
                                                  <a:rPr lang="en-US" altLang="zh-CN" i="1">
                                                    <a:solidFill>
                                                      <a:schemeClr val="bg1"/>
                                                    </a:solidFill>
                                                    <a:latin typeface="Cambria Math" panose="02040503050406030204" pitchFamily="18" charset="0"/>
                                                    <a:ea typeface="长城行楷体" panose="02010609000101010101" pitchFamily="49" charset="-122"/>
                                                  </a:rPr>
                                                  <m:t>(</m:t>
                                                </m:r>
                                                <m:r>
                                                  <a:rPr lang="en-US" altLang="zh-CN" i="1">
                                                    <a:solidFill>
                                                      <a:schemeClr val="bg1"/>
                                                    </a:solidFill>
                                                    <a:latin typeface="Cambria Math" panose="02040503050406030204" pitchFamily="18" charset="0"/>
                                                    <a:ea typeface="长城行楷体" panose="02010609000101010101" pitchFamily="49" charset="-122"/>
                                                  </a:rPr>
                                                  <m:t>𝑖</m:t>
                                                </m:r>
                                                <m:r>
                                                  <a:rPr lang="en-US" altLang="zh-CN" i="1">
                                                    <a:solidFill>
                                                      <a:schemeClr val="bg1"/>
                                                    </a:solidFill>
                                                    <a:latin typeface="Cambria Math" panose="02040503050406030204" pitchFamily="18" charset="0"/>
                                                    <a:ea typeface="长城行楷体" panose="02010609000101010101" pitchFamily="49" charset="-122"/>
                                                  </a:rPr>
                                                  <m:t>)</m:t>
                                                </m:r>
                                              </m:sup>
                                            </m:sSup>
                                          </m:sup>
                                        </m:sSup>
                                      </m:e>
                                    </m:nary>
                                  </m:den>
                                </m:f>
                              </m:e>
                            </m:nary>
                          </m:e>
                        </m:nary>
                      </m:e>
                    </m:d>
                  </m:oMath>
                </a14:m>
                <a:r>
                  <a:rPr lang="en-US" altLang="zh-CN" dirty="0">
                    <a:solidFill>
                      <a:schemeClr val="bg1"/>
                    </a:solidFill>
                    <a:ea typeface="长城行楷体" panose="02010609000101010101" pitchFamily="49" charset="-122"/>
                  </a:rPr>
                  <a:t>,</a:t>
                </a:r>
              </a:p>
              <a:p>
                <a:pPr marL="0" indent="0">
                  <a:lnSpc>
                    <a:spcPct val="100000"/>
                  </a:lnSpc>
                  <a:buNone/>
                </a:pPr>
                <a:r>
                  <a:rPr lang="zh-CN" altLang="en-US" dirty="0">
                    <a:solidFill>
                      <a:schemeClr val="bg1"/>
                    </a:solidFill>
                    <a:ea typeface="长城行楷体" panose="02010609000101010101" pitchFamily="49" charset="-122"/>
                  </a:rPr>
                  <a:t>其中</a:t>
                </a:r>
                <a:r>
                  <a:rPr lang="en-US" altLang="zh-CN" dirty="0">
                    <a:solidFill>
                      <a:schemeClr val="bg1"/>
                    </a:solidFill>
                    <a:ea typeface="长城行楷体" panose="02010609000101010101" pitchFamily="49" charset="-122"/>
                  </a:rPr>
                  <a:t>m</a:t>
                </a:r>
                <a:r>
                  <a:rPr lang="zh-CN" altLang="en-US" dirty="0">
                    <a:solidFill>
                      <a:schemeClr val="bg1"/>
                    </a:solidFill>
                    <a:ea typeface="长城行楷体" panose="02010609000101010101" pitchFamily="49" charset="-122"/>
                  </a:rPr>
                  <a:t>代表训练样本的个数。</a:t>
                </a:r>
                <a:endParaRPr lang="en-US" altLang="zh-CN" dirty="0">
                  <a:solidFill>
                    <a:schemeClr val="bg1"/>
                  </a:solidFill>
                  <a:ea typeface="长城行楷体" panose="0201060900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3" y="1212947"/>
                <a:ext cx="9762995" cy="4932000"/>
              </a:xfrm>
              <a:blipFill>
                <a:blip r:embed="rId3"/>
                <a:stretch>
                  <a:fillRect l="-1312" t="-1483" b="-19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015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2" y="312172"/>
            <a:ext cx="9762994" cy="1325563"/>
          </a:xfrm>
        </p:spPr>
        <p:txBody>
          <a:bodyPr>
            <a:normAutofit/>
          </a:bodyPr>
          <a:lstStyle/>
          <a:p>
            <a:r>
              <a:rPr lang="zh-CN" altLang="en-US" dirty="0">
                <a:solidFill>
                  <a:schemeClr val="bg1"/>
                </a:solidFill>
                <a:ea typeface="长城行楷体" panose="02010609000101010101" pitchFamily="49" charset="-122"/>
              </a:rPr>
              <a:t>句子级别</a:t>
            </a:r>
            <a:r>
              <a:rPr lang="en-US" altLang="zh-CN" dirty="0">
                <a:solidFill>
                  <a:schemeClr val="bg1"/>
                </a:solidFill>
                <a:ea typeface="长城行楷体" panose="02010609000101010101" pitchFamily="49" charset="-122"/>
              </a:rPr>
              <a:t>LOG</a:t>
            </a:r>
            <a:r>
              <a:rPr lang="zh-CN" altLang="en-US" dirty="0">
                <a:solidFill>
                  <a:schemeClr val="bg1"/>
                </a:solidFill>
                <a:ea typeface="长城行楷体" panose="02010609000101010101" pitchFamily="49" charset="-122"/>
              </a:rPr>
              <a:t>似然</a:t>
            </a:r>
            <a:br>
              <a:rPr lang="en-US" altLang="zh-CN" dirty="0">
                <a:solidFill>
                  <a:schemeClr val="bg1"/>
                </a:solidFill>
                <a:ea typeface="长城行楷体" panose="02010609000101010101" pitchFamily="49" charset="-122"/>
              </a:rPr>
            </a:br>
            <a:endParaRPr lang="zh-CN" altLang="en-US" dirty="0">
              <a:solidFill>
                <a:schemeClr val="bg1"/>
              </a:solidFill>
              <a:ea typeface="长城行楷体" panose="0201060900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2" y="1099115"/>
                <a:ext cx="9762995" cy="4932000"/>
              </a:xfrm>
            </p:spPr>
            <p:txBody>
              <a:bodyPr>
                <a:noAutofit/>
              </a:bodyPr>
              <a:lstStyle/>
              <a:p>
                <a:pPr>
                  <a:lnSpc>
                    <a:spcPct val="100000"/>
                  </a:lnSpc>
                </a:pPr>
                <a:r>
                  <a:rPr lang="en-US" altLang="zh-CN" sz="2400" dirty="0">
                    <a:solidFill>
                      <a:schemeClr val="bg1"/>
                    </a:solidFill>
                    <a:ea typeface="长城行楷体" panose="02010609000101010101" pitchFamily="49" charset="-122"/>
                  </a:rPr>
                  <a:t>1.Motivation </a:t>
                </a:r>
                <a:r>
                  <a:rPr lang="zh-CN" altLang="en-US" sz="2400" dirty="0">
                    <a:solidFill>
                      <a:schemeClr val="bg1"/>
                    </a:solidFill>
                    <a:ea typeface="长城行楷体" panose="02010609000101010101" pitchFamily="49" charset="-122"/>
                  </a:rPr>
                  <a:t>：在多个自然语言处理任务中，一个句子中不同词的标签之间存在着相互依赖的关系。</a:t>
                </a:r>
                <a:endParaRPr lang="en-US" altLang="zh-CN" sz="2400" dirty="0">
                  <a:solidFill>
                    <a:schemeClr val="bg1"/>
                  </a:solidFill>
                  <a:ea typeface="长城行楷体" panose="02010609000101010101" pitchFamily="49" charset="-122"/>
                </a:endParaRPr>
              </a:p>
              <a:p>
                <a:pPr>
                  <a:lnSpc>
                    <a:spcPct val="100000"/>
                  </a:lnSpc>
                </a:pPr>
                <a:r>
                  <a:rPr lang="en-US" altLang="zh-CN" sz="2400" dirty="0">
                    <a:solidFill>
                      <a:schemeClr val="bg1"/>
                    </a:solidFill>
                    <a:ea typeface="长城行楷体" panose="02010609000101010101" pitchFamily="49" charset="-122"/>
                  </a:rPr>
                  <a:t>2.</a:t>
                </a:r>
                <a:r>
                  <a:rPr lang="zh-CN" altLang="en-US" sz="2400" dirty="0">
                    <a:solidFill>
                      <a:schemeClr val="bg1"/>
                    </a:solidFill>
                    <a:ea typeface="长城行楷体" panose="02010609000101010101" pitchFamily="49" charset="-122"/>
                  </a:rPr>
                  <a:t>打分的函数如下：</a:t>
                </a:r>
                <a:endParaRPr lang="en-US" altLang="zh-CN" sz="2400" i="1" dirty="0">
                  <a:solidFill>
                    <a:schemeClr val="bg1"/>
                  </a:solidFill>
                  <a:latin typeface="Cambria Math" panose="02040503050406030204" pitchFamily="18" charset="0"/>
                  <a:ea typeface="长城行楷体" panose="02010609000101010101" pitchFamily="49" charset="-122"/>
                </a:endParaRPr>
              </a:p>
              <a:p>
                <a:pPr marL="0" indent="0">
                  <a:lnSpc>
                    <a:spcPct val="100000"/>
                  </a:lnSpc>
                  <a:buNone/>
                </a:pPr>
                <a14:m>
                  <m:oMath xmlns:m="http://schemas.openxmlformats.org/officeDocument/2006/math">
                    <m:r>
                      <a:rPr lang="en-US" altLang="zh-CN" sz="2400" i="1">
                        <a:solidFill>
                          <a:schemeClr val="bg1"/>
                        </a:solidFill>
                        <a:latin typeface="Cambria Math" panose="02040503050406030204" pitchFamily="18" charset="0"/>
                        <a:ea typeface="长城行楷体" panose="02010609000101010101" pitchFamily="49" charset="-122"/>
                      </a:rPr>
                      <m:t>𝑠</m:t>
                    </m:r>
                    <m:d>
                      <m:dPr>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𝑖</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e>
                    </m:d>
                    <m:r>
                      <a:rPr lang="en-US" altLang="zh-CN" sz="2400" i="1">
                        <a:solidFill>
                          <a:schemeClr val="bg1"/>
                        </a:solidFill>
                        <a:latin typeface="Cambria Math" panose="02040503050406030204" pitchFamily="18" charset="0"/>
                        <a:ea typeface="长城行楷体" panose="02010609000101010101" pitchFamily="49" charset="-122"/>
                      </a:rPr>
                      <m:t>=</m:t>
                    </m:r>
                    <m:nary>
                      <m:naryPr>
                        <m:chr m:val="∑"/>
                        <m:ctrlPr>
                          <a:rPr lang="en-US" altLang="zh-CN" sz="2400" i="1">
                            <a:solidFill>
                              <a:schemeClr val="bg1"/>
                            </a:solidFill>
                            <a:latin typeface="Cambria Math" panose="02040503050406030204" pitchFamily="18" charset="0"/>
                            <a:ea typeface="长城行楷体" panose="02010609000101010101" pitchFamily="49" charset="-122"/>
                          </a:rPr>
                        </m:ctrlPr>
                      </m:naryPr>
                      <m:sub>
                        <m:r>
                          <m:rPr>
                            <m:brk m:alnAt="23"/>
                          </m:rPr>
                          <a:rPr lang="en-US" altLang="zh-CN" sz="2400" i="1">
                            <a:solidFill>
                              <a:schemeClr val="bg1"/>
                            </a:solidFill>
                            <a:latin typeface="Cambria Math" panose="02040503050406030204" pitchFamily="18" charset="0"/>
                            <a:ea typeface="长城行楷体" panose="02010609000101010101" pitchFamily="49" charset="-122"/>
                          </a:rPr>
                          <m:t>𝑡</m:t>
                        </m:r>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e>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𝐴</m:t>
                            </m:r>
                            <m:r>
                              <a:rPr lang="en-US" altLang="zh-CN" sz="2400" i="1">
                                <a:solidFill>
                                  <a:schemeClr val="bg1"/>
                                </a:solidFill>
                                <a:latin typeface="Cambria Math" panose="02040503050406030204" pitchFamily="18" charset="0"/>
                                <a:ea typeface="长城行楷体" panose="02010609000101010101" pitchFamily="49" charset="-122"/>
                              </a:rPr>
                              <m:t>]</m:t>
                            </m:r>
                          </m:e>
                          <m:sub>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𝑖</m:t>
                                    </m:r>
                                  </m:e>
                                </m:d>
                              </m:e>
                              <m:sub>
                                <m:r>
                                  <a:rPr lang="en-US" altLang="zh-CN" sz="2400" i="1">
                                    <a:solidFill>
                                      <a:schemeClr val="bg1"/>
                                    </a:solidFill>
                                    <a:latin typeface="Cambria Math" panose="02040503050406030204" pitchFamily="18" charset="0"/>
                                    <a:ea typeface="长城行楷体" panose="02010609000101010101" pitchFamily="49" charset="-122"/>
                                  </a:rPr>
                                  <m:t>𝑡</m:t>
                                </m:r>
                                <m:r>
                                  <a:rPr lang="en-US" altLang="zh-CN" sz="2400" i="1">
                                    <a:solidFill>
                                      <a:schemeClr val="bg1"/>
                                    </a:solidFill>
                                    <a:latin typeface="Cambria Math" panose="02040503050406030204" pitchFamily="18" charset="0"/>
                                    <a:ea typeface="长城行楷体" panose="02010609000101010101" pitchFamily="49" charset="-122"/>
                                  </a:rPr>
                                  <m:t>−1</m:t>
                                </m:r>
                              </m:sub>
                            </m:sSub>
                            <m:r>
                              <a:rPr lang="en-US" altLang="zh-CN" sz="2400" i="1">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𝑖</m:t>
                                </m:r>
                                <m:r>
                                  <a:rPr lang="en-US" altLang="zh-CN" sz="2400" i="1">
                                    <a:solidFill>
                                      <a:schemeClr val="bg1"/>
                                    </a:solidFill>
                                    <a:latin typeface="Cambria Math" panose="02040503050406030204" pitchFamily="18" charset="0"/>
                                    <a:ea typeface="长城行楷体" panose="02010609000101010101" pitchFamily="49" charset="-122"/>
                                  </a:rPr>
                                  <m:t>]</m:t>
                                </m:r>
                              </m:e>
                              <m:sub>
                                <m:r>
                                  <a:rPr lang="en-US" altLang="zh-CN" sz="2400" i="1">
                                    <a:solidFill>
                                      <a:schemeClr val="bg1"/>
                                    </a:solidFill>
                                    <a:latin typeface="Cambria Math" panose="02040503050406030204" pitchFamily="18" charset="0"/>
                                    <a:ea typeface="长城行楷体" panose="02010609000101010101" pitchFamily="49" charset="-122"/>
                                  </a:rPr>
                                  <m:t>𝑡</m:t>
                                </m:r>
                              </m:sub>
                            </m:sSub>
                          </m:sub>
                        </m:sSub>
                        <m:r>
                          <a:rPr lang="en-US" altLang="zh-CN" sz="2400" i="1">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𝑓</m:t>
                                </m:r>
                              </m:e>
                              <m:sub>
                                <m:r>
                                  <a:rPr lang="zh-CN" altLang="en-US" sz="2400" i="1">
                                    <a:solidFill>
                                      <a:schemeClr val="bg1"/>
                                    </a:solidFill>
                                    <a:latin typeface="Cambria Math" panose="02040503050406030204" pitchFamily="18" charset="0"/>
                                    <a:ea typeface="长城行楷体" panose="02010609000101010101" pitchFamily="49" charset="-122"/>
                                  </a:rPr>
                                  <m:t>𝜃</m:t>
                                </m:r>
                              </m:sub>
                            </m:sSub>
                            <m:r>
                              <a:rPr lang="en-US" altLang="zh-CN" sz="2400" i="1">
                                <a:solidFill>
                                  <a:schemeClr val="bg1"/>
                                </a:solidFill>
                                <a:latin typeface="Cambria Math" panose="02040503050406030204" pitchFamily="18" charset="0"/>
                                <a:ea typeface="长城行楷体" panose="02010609000101010101" pitchFamily="49" charset="-122"/>
                              </a:rPr>
                              <m:t>]</m:t>
                            </m:r>
                          </m:e>
                          <m:sub>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𝑖</m:t>
                                </m:r>
                                <m:r>
                                  <a:rPr lang="en-US" altLang="zh-CN" sz="2400" i="1">
                                    <a:solidFill>
                                      <a:schemeClr val="bg1"/>
                                    </a:solidFill>
                                    <a:latin typeface="Cambria Math" panose="02040503050406030204" pitchFamily="18" charset="0"/>
                                    <a:ea typeface="长城行楷体" panose="02010609000101010101" pitchFamily="49" charset="-122"/>
                                  </a:rPr>
                                  <m:t>]</m:t>
                                </m:r>
                              </m:e>
                              <m:sub>
                                <m:r>
                                  <a:rPr lang="en-US" altLang="zh-CN" sz="2400" i="1">
                                    <a:solidFill>
                                      <a:schemeClr val="bg1"/>
                                    </a:solidFill>
                                    <a:latin typeface="Cambria Math" panose="02040503050406030204" pitchFamily="18" charset="0"/>
                                    <a:ea typeface="长城行楷体" panose="02010609000101010101" pitchFamily="49" charset="-122"/>
                                  </a:rPr>
                                  <m:t>𝑡</m:t>
                                </m:r>
                              </m:sub>
                            </m:sSub>
                            <m:r>
                              <a:rPr lang="en-US" altLang="zh-CN" sz="2400" i="1">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𝑡</m:t>
                            </m:r>
                          </m:sub>
                        </m:sSub>
                      </m:e>
                    </m:nary>
                    <m:r>
                      <a:rPr lang="en-US" altLang="zh-CN" sz="2400">
                        <a:solidFill>
                          <a:schemeClr val="bg1"/>
                        </a:solidFill>
                        <a:latin typeface="Cambria Math" panose="02040503050406030204" pitchFamily="18" charset="0"/>
                        <a:ea typeface="长城行楷体" panose="02010609000101010101" pitchFamily="49" charset="-122"/>
                      </a:rPr>
                      <m:t>)</m:t>
                    </m:r>
                  </m:oMath>
                </a14:m>
                <a:r>
                  <a:rPr lang="zh-CN" altLang="en-US" sz="2400" dirty="0">
                    <a:solidFill>
                      <a:schemeClr val="bg1"/>
                    </a:solidFill>
                    <a:ea typeface="长城行楷体" panose="02010609000101010101" pitchFamily="49" charset="-122"/>
                  </a:rPr>
                  <a:t>           （</a:t>
                </a:r>
                <a:r>
                  <a:rPr lang="en-US" altLang="zh-CN" sz="2400" dirty="0">
                    <a:solidFill>
                      <a:schemeClr val="bg1"/>
                    </a:solidFill>
                    <a:ea typeface="长城行楷体" panose="02010609000101010101" pitchFamily="49" charset="-122"/>
                  </a:rPr>
                  <a:t>12</a:t>
                </a:r>
                <a:r>
                  <a:rPr lang="zh-CN" altLang="en-US" sz="2400" dirty="0">
                    <a:solidFill>
                      <a:schemeClr val="bg1"/>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a:p>
                <a:pPr marL="0" indent="0">
                  <a:lnSpc>
                    <a:spcPct val="100000"/>
                  </a:lnSpc>
                  <a:buNone/>
                </a:pPr>
                <a:r>
                  <a:rPr lang="zh-CN" altLang="en-US" sz="2400" dirty="0">
                    <a:solidFill>
                      <a:schemeClr val="bg1"/>
                    </a:solidFill>
                    <a:ea typeface="长城行楷体" panose="02010609000101010101" pitchFamily="49" charset="-122"/>
                  </a:rPr>
                  <a:t>其中：</a:t>
                </a: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oMath>
                </a14:m>
                <a:r>
                  <a:rPr lang="zh-CN" altLang="en-US" sz="2400" dirty="0">
                    <a:solidFill>
                      <a:schemeClr val="bg1"/>
                    </a:solidFill>
                    <a:ea typeface="长城行楷体" panose="02010609000101010101" pitchFamily="49" charset="-122"/>
                  </a:rPr>
                  <a:t>代表输入的词序列或者句子，</a:t>
                </a:r>
                <a:endParaRPr lang="en-US" altLang="zh-CN" sz="2400" dirty="0">
                  <a:solidFill>
                    <a:schemeClr val="bg1"/>
                  </a:solidFill>
                  <a:ea typeface="长城行楷体" panose="02010609000101010101" pitchFamily="49" charset="-122"/>
                </a:endParaRPr>
              </a:p>
              <a:p>
                <a:pPr marL="0" indent="0">
                  <a:lnSpc>
                    <a:spcPct val="100000"/>
                  </a:lnSpc>
                  <a:buNone/>
                </a:pP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𝑖</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oMath>
                </a14:m>
                <a:r>
                  <a:rPr lang="zh-CN" altLang="en-US" sz="2400" dirty="0">
                    <a:solidFill>
                      <a:schemeClr val="bg1"/>
                    </a:solidFill>
                    <a:ea typeface="长城行楷体" panose="02010609000101010101" pitchFamily="49" charset="-122"/>
                  </a:rPr>
                  <a:t>代表对应句子</a:t>
                </a: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oMath>
                </a14:m>
                <a:r>
                  <a:rPr lang="zh-CN" altLang="en-US" sz="2400" dirty="0">
                    <a:solidFill>
                      <a:schemeClr val="bg1"/>
                    </a:solidFill>
                    <a:ea typeface="长城行楷体" panose="02010609000101010101" pitchFamily="49" charset="-122"/>
                  </a:rPr>
                  <a:t>中每个词的可能的第</a:t>
                </a:r>
                <a:r>
                  <a:rPr lang="en-US" altLang="zh-CN" sz="2400" dirty="0" err="1">
                    <a:solidFill>
                      <a:schemeClr val="bg1"/>
                    </a:solidFill>
                    <a:ea typeface="长城行楷体" panose="02010609000101010101" pitchFamily="49" charset="-122"/>
                  </a:rPr>
                  <a:t>i</a:t>
                </a:r>
                <a:r>
                  <a:rPr lang="zh-CN" altLang="en-US" sz="2400" dirty="0">
                    <a:solidFill>
                      <a:schemeClr val="bg1"/>
                    </a:solidFill>
                    <a:ea typeface="长城行楷体" panose="02010609000101010101" pitchFamily="49" charset="-122"/>
                  </a:rPr>
                  <a:t>个标签类别，</a:t>
                </a:r>
                <a:endParaRPr lang="en-US" altLang="zh-CN" sz="2400" dirty="0">
                  <a:solidFill>
                    <a:schemeClr val="bg1"/>
                  </a:solidFill>
                  <a:ea typeface="长城行楷体" panose="02010609000101010101" pitchFamily="49" charset="-122"/>
                </a:endParaRPr>
              </a:p>
              <a:p>
                <a:pPr marL="0" indent="0">
                  <a:lnSpc>
                    <a:spcPct val="100000"/>
                  </a:lnSpc>
                  <a:buNone/>
                </a:pP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𝐴</m:t>
                        </m:r>
                        <m:r>
                          <a:rPr lang="en-US" altLang="zh-CN" sz="2400" i="1">
                            <a:solidFill>
                              <a:schemeClr val="bg1"/>
                            </a:solidFill>
                            <a:latin typeface="Cambria Math" panose="02040503050406030204" pitchFamily="18" charset="0"/>
                            <a:ea typeface="长城行楷体" panose="02010609000101010101" pitchFamily="49" charset="-122"/>
                          </a:rPr>
                          <m:t>]</m:t>
                        </m:r>
                      </m:e>
                      <m:sub>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𝑖</m:t>
                                </m:r>
                              </m:e>
                            </m:d>
                          </m:e>
                          <m:sub>
                            <m:r>
                              <a:rPr lang="en-US" altLang="zh-CN" sz="2400" i="1">
                                <a:solidFill>
                                  <a:schemeClr val="bg1"/>
                                </a:solidFill>
                                <a:latin typeface="Cambria Math" panose="02040503050406030204" pitchFamily="18" charset="0"/>
                                <a:ea typeface="长城行楷体" panose="02010609000101010101" pitchFamily="49" charset="-122"/>
                              </a:rPr>
                              <m:t>𝑡</m:t>
                            </m:r>
                            <m:r>
                              <a:rPr lang="en-US" altLang="zh-CN" sz="2400" i="1">
                                <a:solidFill>
                                  <a:schemeClr val="bg1"/>
                                </a:solidFill>
                                <a:latin typeface="Cambria Math" panose="02040503050406030204" pitchFamily="18" charset="0"/>
                                <a:ea typeface="长城行楷体" panose="02010609000101010101" pitchFamily="49" charset="-122"/>
                              </a:rPr>
                              <m:t>−1</m:t>
                            </m:r>
                          </m:sub>
                        </m:sSub>
                        <m:r>
                          <a:rPr lang="en-US" altLang="zh-CN" sz="2400" i="1">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𝑖</m:t>
                            </m:r>
                            <m:r>
                              <a:rPr lang="en-US" altLang="zh-CN" sz="2400" i="1">
                                <a:solidFill>
                                  <a:schemeClr val="bg1"/>
                                </a:solidFill>
                                <a:latin typeface="Cambria Math" panose="02040503050406030204" pitchFamily="18" charset="0"/>
                                <a:ea typeface="长城行楷体" panose="02010609000101010101" pitchFamily="49" charset="-122"/>
                              </a:rPr>
                              <m:t>]</m:t>
                            </m:r>
                          </m:e>
                          <m:sub>
                            <m:r>
                              <a:rPr lang="en-US" altLang="zh-CN" sz="2400" i="1">
                                <a:solidFill>
                                  <a:schemeClr val="bg1"/>
                                </a:solidFill>
                                <a:latin typeface="Cambria Math" panose="02040503050406030204" pitchFamily="18" charset="0"/>
                                <a:ea typeface="长城行楷体" panose="02010609000101010101" pitchFamily="49" charset="-122"/>
                              </a:rPr>
                              <m:t>𝑡</m:t>
                            </m:r>
                          </m:sub>
                        </m:sSub>
                      </m:sub>
                    </m:sSub>
                  </m:oMath>
                </a14:m>
                <a:r>
                  <a:rPr lang="zh-CN" altLang="en-US" sz="2400" dirty="0">
                    <a:solidFill>
                      <a:schemeClr val="bg1"/>
                    </a:solidFill>
                    <a:ea typeface="长城行楷体" panose="02010609000101010101" pitchFamily="49" charset="-122"/>
                  </a:rPr>
                  <a:t>代表一个句子里两个词之间基于第</a:t>
                </a:r>
                <a:r>
                  <a:rPr lang="en-US" altLang="zh-CN" sz="2400" dirty="0" err="1">
                    <a:solidFill>
                      <a:schemeClr val="bg1"/>
                    </a:solidFill>
                    <a:ea typeface="长城行楷体" panose="02010609000101010101" pitchFamily="49" charset="-122"/>
                  </a:rPr>
                  <a:t>i</a:t>
                </a:r>
                <a:r>
                  <a:rPr lang="zh-CN" altLang="en-US" sz="2400" dirty="0">
                    <a:solidFill>
                      <a:schemeClr val="bg1"/>
                    </a:solidFill>
                    <a:ea typeface="长城行楷体" panose="02010609000101010101" pitchFamily="49" charset="-122"/>
                  </a:rPr>
                  <a:t>个可能的标签类别的相互关联的程度的打分。</a:t>
                </a:r>
                <a:endParaRPr lang="en-US" altLang="zh-CN" sz="2400" dirty="0">
                  <a:solidFill>
                    <a:schemeClr val="bg1"/>
                  </a:solidFill>
                  <a:ea typeface="长城行楷体" panose="02010609000101010101" pitchFamily="49" charset="-122"/>
                </a:endParaRPr>
              </a:p>
              <a:p>
                <a:pPr marL="0" indent="0">
                  <a:lnSpc>
                    <a:spcPct val="100000"/>
                  </a:lnSpc>
                  <a:buNone/>
                </a:pPr>
                <a14:m>
                  <m:oMath xmlns:m="http://schemas.openxmlformats.org/officeDocument/2006/math">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oMath>
                </a14:m>
                <a:r>
                  <a:rPr lang="zh-CN" altLang="en-US" sz="2400" dirty="0">
                    <a:solidFill>
                      <a:schemeClr val="bg1"/>
                    </a:solidFill>
                    <a:ea typeface="长城行楷体" panose="02010609000101010101" pitchFamily="49" charset="-122"/>
                  </a:rPr>
                  <a:t>代表</a:t>
                </a:r>
                <a14:m>
                  <m:oMath xmlns:m="http://schemas.openxmlformats.org/officeDocument/2006/math">
                    <m:sSub>
                      <m:sSubPr>
                        <m:ctrlPr>
                          <a:rPr lang="en-US" altLang="zh-CN" sz="2400" i="1" dirty="0" smtClean="0">
                            <a:solidFill>
                              <a:schemeClr val="bg1"/>
                            </a:solidFill>
                            <a:latin typeface="Cambria Math" panose="02040503050406030204" pitchFamily="18" charset="0"/>
                            <a:ea typeface="长城行楷体" panose="02010609000101010101" pitchFamily="49" charset="-122"/>
                          </a:rPr>
                        </m:ctrlPr>
                      </m:sSubPr>
                      <m:e>
                        <m:r>
                          <a:rPr lang="en-US" altLang="zh-CN" sz="2400" b="0" i="1" dirty="0" smtClean="0">
                            <a:solidFill>
                              <a:schemeClr val="bg1"/>
                            </a:solidFill>
                            <a:latin typeface="Cambria Math" panose="02040503050406030204" pitchFamily="18" charset="0"/>
                            <a:ea typeface="长城行楷体" panose="02010609000101010101" pitchFamily="49" charset="-122"/>
                          </a:rPr>
                          <m:t>[</m:t>
                        </m:r>
                        <m:r>
                          <a:rPr lang="en-US" altLang="zh-CN" sz="2400" b="0" i="1" dirty="0" smtClean="0">
                            <a:solidFill>
                              <a:schemeClr val="bg1"/>
                            </a:solidFill>
                            <a:latin typeface="Cambria Math" panose="02040503050406030204" pitchFamily="18" charset="0"/>
                            <a:ea typeface="长城行楷体" panose="02010609000101010101" pitchFamily="49" charset="-122"/>
                          </a:rPr>
                          <m:t>𝐴</m:t>
                        </m:r>
                        <m:r>
                          <a:rPr lang="en-US" altLang="zh-CN" sz="2400" b="0" i="1" dirty="0" smtClean="0">
                            <a:solidFill>
                              <a:schemeClr val="bg1"/>
                            </a:solidFill>
                            <a:latin typeface="Cambria Math" panose="02040503050406030204" pitchFamily="18" charset="0"/>
                            <a:ea typeface="长城行楷体" panose="02010609000101010101" pitchFamily="49" charset="-122"/>
                          </a:rPr>
                          <m:t>]</m:t>
                        </m:r>
                      </m:e>
                      <m:sub>
                        <m:r>
                          <a:rPr lang="en-US" altLang="zh-CN" sz="2400" b="0" i="1" dirty="0" smtClean="0">
                            <a:solidFill>
                              <a:schemeClr val="bg1"/>
                            </a:solidFill>
                            <a:latin typeface="Cambria Math" panose="02040503050406030204" pitchFamily="18" charset="0"/>
                            <a:ea typeface="长城行楷体" panose="02010609000101010101" pitchFamily="49" charset="-122"/>
                          </a:rPr>
                          <m:t>𝑖</m:t>
                        </m:r>
                        <m:r>
                          <a:rPr lang="en-US" altLang="zh-CN" sz="2400" b="0" i="1" dirty="0" smtClean="0">
                            <a:solidFill>
                              <a:schemeClr val="bg1"/>
                            </a:solidFill>
                            <a:latin typeface="Cambria Math" panose="02040503050406030204" pitchFamily="18" charset="0"/>
                            <a:ea typeface="长城行楷体" panose="02010609000101010101" pitchFamily="49" charset="-122"/>
                          </a:rPr>
                          <m:t>,</m:t>
                        </m:r>
                        <m:r>
                          <a:rPr lang="en-US" altLang="zh-CN" sz="2400" b="0" i="1" dirty="0" smtClean="0">
                            <a:solidFill>
                              <a:schemeClr val="bg1"/>
                            </a:solidFill>
                            <a:latin typeface="Cambria Math" panose="02040503050406030204" pitchFamily="18" charset="0"/>
                            <a:ea typeface="长城行楷体" panose="02010609000101010101" pitchFamily="49" charset="-122"/>
                          </a:rPr>
                          <m:t>𝑗</m:t>
                        </m:r>
                      </m:sub>
                    </m:sSub>
                  </m:oMath>
                </a14:m>
                <a:r>
                  <a:rPr lang="zh-CN" altLang="en-US" sz="2400" dirty="0">
                    <a:solidFill>
                      <a:schemeClr val="bg1"/>
                    </a:solidFill>
                    <a:ea typeface="长城行楷体" panose="02010609000101010101" pitchFamily="49" charset="-122"/>
                  </a:rPr>
                  <a:t>和</a:t>
                </a:r>
                <a14:m>
                  <m:oMath xmlns:m="http://schemas.openxmlformats.org/officeDocument/2006/math">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m:t>
                        </m:r>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a:rPr lang="en-US" altLang="zh-CN" sz="2400" i="1">
                                <a:solidFill>
                                  <a:schemeClr val="bg1"/>
                                </a:solidFill>
                                <a:latin typeface="Cambria Math" panose="02040503050406030204" pitchFamily="18" charset="0"/>
                                <a:ea typeface="长城行楷体" panose="02010609000101010101" pitchFamily="49" charset="-122"/>
                              </a:rPr>
                              <m:t>𝑓</m:t>
                            </m:r>
                          </m:e>
                          <m:sub>
                            <m:r>
                              <a:rPr lang="zh-CN" altLang="en-US" sz="2400" i="1">
                                <a:solidFill>
                                  <a:schemeClr val="bg1"/>
                                </a:solidFill>
                                <a:latin typeface="Cambria Math" panose="02040503050406030204" pitchFamily="18" charset="0"/>
                                <a:ea typeface="长城行楷体" panose="02010609000101010101" pitchFamily="49" charset="-122"/>
                              </a:rPr>
                              <m:t>𝜃</m:t>
                            </m:r>
                          </m:sub>
                        </m:sSub>
                        <m:r>
                          <a:rPr lang="en-US" altLang="zh-CN" sz="2400" i="1">
                            <a:solidFill>
                              <a:schemeClr val="bg1"/>
                            </a:solidFill>
                            <a:latin typeface="Cambria Math" panose="02040503050406030204" pitchFamily="18" charset="0"/>
                            <a:ea typeface="长城行楷体" panose="02010609000101010101" pitchFamily="49" charset="-122"/>
                          </a:rPr>
                          <m:t>]</m:t>
                        </m:r>
                      </m:e>
                      <m:sub>
                        <m:r>
                          <m:rPr>
                            <m:sty m:val="p"/>
                          </m:rPr>
                          <a:rPr lang="en-US" altLang="zh-CN" sz="2400" i="1" smtClean="0">
                            <a:solidFill>
                              <a:schemeClr val="bg1"/>
                            </a:solidFill>
                            <a:latin typeface="Cambria Math" panose="02040503050406030204" pitchFamily="18" charset="0"/>
                            <a:ea typeface="长城行楷体" panose="02010609000101010101" pitchFamily="49" charset="-122"/>
                          </a:rPr>
                          <m:t>i</m:t>
                        </m:r>
                      </m:sub>
                    </m:sSub>
                  </m:oMath>
                </a14:m>
                <a:r>
                  <a:rPr lang="zh-CN" altLang="en-US" sz="2400" dirty="0">
                    <a:solidFill>
                      <a:schemeClr val="bg1"/>
                    </a:solidFill>
                    <a:ea typeface="长城行楷体" panose="02010609000101010101" pitchFamily="49" charset="-122"/>
                  </a:rPr>
                  <a:t>的并集，将每个词独立的结果和依赖关系结果结合起来。</a:t>
                </a:r>
                <a:endParaRPr lang="en-US" altLang="zh-CN" sz="2400" dirty="0">
                  <a:solidFill>
                    <a:schemeClr val="bg1"/>
                  </a:solidFill>
                  <a:ea typeface="长城行楷体" panose="02010609000101010101" pitchFamily="49" charset="-122"/>
                </a:endParaRPr>
              </a:p>
              <a:p>
                <a:pPr marL="0" indent="0">
                  <a:lnSpc>
                    <a:spcPct val="100000"/>
                  </a:lnSpc>
                  <a:buNone/>
                </a:pPr>
                <a14:m>
                  <m:oMath xmlns:m="http://schemas.openxmlformats.org/officeDocument/2006/math">
                    <m:nary>
                      <m:naryPr>
                        <m:chr m:val="∑"/>
                        <m:ctrlPr>
                          <a:rPr lang="en-US" altLang="zh-CN" sz="2400" i="1" smtClean="0">
                            <a:solidFill>
                              <a:schemeClr val="bg1"/>
                            </a:solidFill>
                            <a:latin typeface="Cambria Math" panose="02040503050406030204" pitchFamily="18" charset="0"/>
                            <a:ea typeface="长城行楷体" panose="02010609000101010101" pitchFamily="49" charset="-122"/>
                          </a:rPr>
                        </m:ctrlPr>
                      </m:naryPr>
                      <m:sub>
                        <m:r>
                          <m:rPr>
                            <m:brk m:alnAt="23"/>
                          </m:rPr>
                          <a:rPr lang="en-US" altLang="zh-CN" sz="2400" i="1">
                            <a:solidFill>
                              <a:schemeClr val="bg1"/>
                            </a:solidFill>
                            <a:latin typeface="Cambria Math" panose="02040503050406030204" pitchFamily="18" charset="0"/>
                            <a:ea typeface="长城行楷体" panose="02010609000101010101" pitchFamily="49" charset="-122"/>
                          </a:rPr>
                          <m:t>𝑡</m:t>
                        </m:r>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e/>
                    </m:nary>
                  </m:oMath>
                </a14:m>
                <a:r>
                  <a:rPr lang="zh-CN" altLang="en-US" sz="2400" dirty="0">
                    <a:solidFill>
                      <a:schemeClr val="bg1"/>
                    </a:solidFill>
                    <a:ea typeface="长城行楷体" panose="02010609000101010101" pitchFamily="49" charset="-122"/>
                  </a:rPr>
                  <a:t>代表对句子中的每一个单词基于第</a:t>
                </a:r>
                <a:r>
                  <a:rPr lang="en-US" altLang="zh-CN" sz="2400" dirty="0" err="1">
                    <a:solidFill>
                      <a:schemeClr val="bg1"/>
                    </a:solidFill>
                    <a:ea typeface="长城行楷体" panose="02010609000101010101" pitchFamily="49" charset="-122"/>
                  </a:rPr>
                  <a:t>i</a:t>
                </a:r>
                <a:r>
                  <a:rPr lang="zh-CN" altLang="en-US" sz="2400" dirty="0">
                    <a:solidFill>
                      <a:schemeClr val="bg1"/>
                    </a:solidFill>
                    <a:ea typeface="长城行楷体" panose="02010609000101010101" pitchFamily="49" charset="-122"/>
                  </a:rPr>
                  <a:t>个可能的标签类别都进行打分运算，其作用就是充分考虑了句子之间相互依赖的关系。</a:t>
                </a:r>
                <a:endParaRPr lang="en-US" altLang="zh-CN" sz="2400" dirty="0">
                  <a:solidFill>
                    <a:schemeClr val="bg1"/>
                  </a:solidFill>
                  <a:ea typeface="长城行楷体" panose="0201060900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2" y="1099115"/>
                <a:ext cx="9762995" cy="4932000"/>
              </a:xfrm>
              <a:blipFill>
                <a:blip r:embed="rId2"/>
                <a:stretch>
                  <a:fillRect l="-4872" t="-1112" r="-874" b="-22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4532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2" y="312172"/>
            <a:ext cx="9762994" cy="1325563"/>
          </a:xfrm>
        </p:spPr>
        <p:txBody>
          <a:bodyPr>
            <a:normAutofit/>
          </a:bodyPr>
          <a:lstStyle/>
          <a:p>
            <a:r>
              <a:rPr lang="zh-CN" altLang="en-US" dirty="0">
                <a:solidFill>
                  <a:schemeClr val="bg1"/>
                </a:solidFill>
                <a:ea typeface="长城行楷体" panose="02010609000101010101" pitchFamily="49" charset="-122"/>
              </a:rPr>
              <a:t>句子级别</a:t>
            </a:r>
            <a:r>
              <a:rPr lang="en-US" altLang="zh-CN" dirty="0">
                <a:solidFill>
                  <a:schemeClr val="bg1"/>
                </a:solidFill>
                <a:ea typeface="长城行楷体" panose="02010609000101010101" pitchFamily="49" charset="-122"/>
              </a:rPr>
              <a:t>LOG</a:t>
            </a:r>
            <a:r>
              <a:rPr lang="zh-CN" altLang="en-US" dirty="0">
                <a:solidFill>
                  <a:schemeClr val="bg1"/>
                </a:solidFill>
                <a:ea typeface="长城行楷体" panose="02010609000101010101" pitchFamily="49" charset="-122"/>
              </a:rPr>
              <a:t>似然</a:t>
            </a:r>
            <a:br>
              <a:rPr lang="en-US" altLang="zh-CN" dirty="0">
                <a:solidFill>
                  <a:schemeClr val="bg1"/>
                </a:solidFill>
                <a:ea typeface="长城行楷体" panose="02010609000101010101" pitchFamily="49" charset="-122"/>
              </a:rPr>
            </a:br>
            <a:endParaRPr lang="zh-CN" altLang="en-US" dirty="0">
              <a:solidFill>
                <a:schemeClr val="bg1"/>
              </a:solidFill>
              <a:ea typeface="长城行楷体" panose="0201060900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90802" y="1099115"/>
                <a:ext cx="9762995" cy="4932000"/>
              </a:xfrm>
            </p:spPr>
            <p:txBody>
              <a:bodyPr>
                <a:noAutofit/>
              </a:bodyPr>
              <a:lstStyle/>
              <a:p>
                <a:pPr>
                  <a:lnSpc>
                    <a:spcPct val="100000"/>
                  </a:lnSpc>
                </a:pPr>
                <a:r>
                  <a:rPr lang="en-US" altLang="zh-CN" sz="2400" dirty="0">
                    <a:solidFill>
                      <a:schemeClr val="bg1"/>
                    </a:solidFill>
                    <a:ea typeface="长城行楷体" panose="02010609000101010101" pitchFamily="49" charset="-122"/>
                  </a:rPr>
                  <a:t>3.LOG</a:t>
                </a:r>
                <a:r>
                  <a:rPr lang="zh-CN" altLang="en-US" sz="2400" dirty="0">
                    <a:solidFill>
                      <a:schemeClr val="bg1"/>
                    </a:solidFill>
                    <a:ea typeface="长城行楷体" panose="02010609000101010101" pitchFamily="49" charset="-122"/>
                  </a:rPr>
                  <a:t>似然函数如下：</a:t>
                </a:r>
                <a:endParaRPr lang="en-US" altLang="zh-CN" sz="2400" dirty="0">
                  <a:solidFill>
                    <a:schemeClr val="bg1"/>
                  </a:solidFill>
                  <a:ea typeface="长城行楷体" panose="02010609000101010101" pitchFamily="49" charset="-122"/>
                </a:endParaRPr>
              </a:p>
              <a:p>
                <a:pPr marL="0" indent="0">
                  <a:lnSpc>
                    <a:spcPct val="100000"/>
                  </a:lnSpc>
                  <a:buNone/>
                </a:pPr>
                <a:r>
                  <a:rPr lang="en-US" altLang="zh-CN" sz="2400" dirty="0">
                    <a:solidFill>
                      <a:schemeClr val="bg1"/>
                    </a:solidFill>
                    <a:ea typeface="长城行楷体" panose="02010609000101010101" pitchFamily="49" charset="-122"/>
                  </a:rPr>
                  <a:t>   </a:t>
                </a:r>
                <a14:m>
                  <m:oMath xmlns:m="http://schemas.openxmlformats.org/officeDocument/2006/math">
                    <m:r>
                      <m:rPr>
                        <m:sty m:val="p"/>
                      </m:rPr>
                      <a:rPr lang="en-US" altLang="zh-CN" sz="2400" i="1" dirty="0">
                        <a:solidFill>
                          <a:schemeClr val="bg1"/>
                        </a:solidFill>
                        <a:latin typeface="Cambria Math" panose="02040503050406030204" pitchFamily="18" charset="0"/>
                        <a:ea typeface="长城行楷体" panose="02010609000101010101" pitchFamily="49" charset="-122"/>
                      </a:rPr>
                      <m:t>log</m:t>
                    </m:r>
                    <m:r>
                      <a:rPr lang="en-US" altLang="zh-CN" sz="2400" i="1" dirty="0">
                        <a:solidFill>
                          <a:schemeClr val="bg1"/>
                        </a:solidFill>
                        <a:latin typeface="Cambria Math" panose="02040503050406030204" pitchFamily="18" charset="0"/>
                        <a:ea typeface="长城行楷体" panose="02010609000101010101" pitchFamily="49" charset="-122"/>
                      </a:rPr>
                      <m:t>𝑃</m:t>
                    </m:r>
                    <m:d>
                      <m:dPr>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𝑦</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e>
                    </m:d>
                    <m:r>
                      <a:rPr lang="en-US" altLang="zh-CN" sz="2400" i="1" dirty="0">
                        <a:solidFill>
                          <a:schemeClr val="bg1"/>
                        </a:solidFill>
                        <a:latin typeface="Cambria Math" panose="02040503050406030204" pitchFamily="18" charset="0"/>
                        <a:ea typeface="长城行楷体" panose="02010609000101010101" pitchFamily="49" charset="-122"/>
                      </a:rPr>
                      <m:t>=</m:t>
                    </m:r>
                    <m:r>
                      <a:rPr lang="en-US" altLang="zh-CN" sz="2400" i="1">
                        <a:solidFill>
                          <a:schemeClr val="bg1"/>
                        </a:solidFill>
                        <a:latin typeface="Cambria Math" panose="02040503050406030204" pitchFamily="18" charset="0"/>
                        <a:ea typeface="长城行楷体" panose="02010609000101010101" pitchFamily="49" charset="-122"/>
                      </a:rPr>
                      <m:t>𝑠</m:t>
                    </m:r>
                    <m:d>
                      <m:dPr>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𝑦</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e>
                    </m:d>
                    <m:r>
                      <a:rPr lang="en-US" altLang="zh-CN" sz="2400" i="1">
                        <a:solidFill>
                          <a:schemeClr val="bg1"/>
                        </a:solidFill>
                        <a:latin typeface="Cambria Math" panose="02040503050406030204" pitchFamily="18" charset="0"/>
                        <a:ea typeface="长城行楷体" panose="02010609000101010101" pitchFamily="49" charset="-122"/>
                      </a:rPr>
                      <m:t>−</m:t>
                    </m:r>
                    <m:func>
                      <m:funcPr>
                        <m:ctrlPr>
                          <a:rPr lang="en-US" altLang="zh-CN" sz="2400" i="1">
                            <a:solidFill>
                              <a:schemeClr val="bg1"/>
                            </a:solidFill>
                            <a:latin typeface="Cambria Math" panose="02040503050406030204" pitchFamily="18" charset="0"/>
                            <a:ea typeface="长城行楷体" panose="02010609000101010101" pitchFamily="49" charset="-122"/>
                          </a:rPr>
                        </m:ctrlPr>
                      </m:funcPr>
                      <m:fName>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m:rPr>
                                <m:sty m:val="p"/>
                              </m:rPr>
                              <a:rPr lang="en-US" altLang="zh-CN" sz="2400">
                                <a:solidFill>
                                  <a:schemeClr val="bg1"/>
                                </a:solidFill>
                                <a:latin typeface="Cambria Math" panose="02040503050406030204" pitchFamily="18" charset="0"/>
                                <a:ea typeface="长城行楷体" panose="02010609000101010101" pitchFamily="49" charset="-122"/>
                              </a:rPr>
                              <m:t>log</m:t>
                            </m:r>
                          </m:e>
                          <m:sub>
                            <m:r>
                              <a:rPr lang="en-US" altLang="zh-CN" sz="2400" i="1">
                                <a:solidFill>
                                  <a:schemeClr val="bg1"/>
                                </a:solidFill>
                                <a:latin typeface="Cambria Math" panose="02040503050406030204" pitchFamily="18" charset="0"/>
                                <a:ea typeface="Cambria Math" panose="02040503050406030204" pitchFamily="18" charset="0"/>
                              </a:rPr>
                              <m:t>∀</m:t>
                            </m:r>
                            <m:sSubSup>
                              <m:sSubSupPr>
                                <m:ctrlPr>
                                  <a:rPr lang="en-US" altLang="zh-CN" sz="2400" i="1">
                                    <a:solidFill>
                                      <a:schemeClr val="bg1"/>
                                    </a:solidFill>
                                    <a:latin typeface="Cambria Math" panose="02040503050406030204" pitchFamily="18" charset="0"/>
                                    <a:ea typeface="Cambria Math" panose="02040503050406030204" pitchFamily="18" charset="0"/>
                                  </a:rPr>
                                </m:ctrlPr>
                              </m:sSubSupPr>
                              <m:e>
                                <m:r>
                                  <a:rPr lang="en-US" altLang="zh-CN" sz="2400" i="1">
                                    <a:solidFill>
                                      <a:schemeClr val="bg1"/>
                                    </a:solidFill>
                                    <a:latin typeface="Cambria Math" panose="02040503050406030204" pitchFamily="18" charset="0"/>
                                    <a:ea typeface="Cambria Math" panose="02040503050406030204" pitchFamily="18" charset="0"/>
                                  </a:rPr>
                                  <m:t>[</m:t>
                                </m:r>
                                <m:r>
                                  <a:rPr lang="en-US" altLang="zh-CN" sz="2400" i="1">
                                    <a:solidFill>
                                      <a:schemeClr val="bg1"/>
                                    </a:solidFill>
                                    <a:latin typeface="Cambria Math" panose="02040503050406030204" pitchFamily="18" charset="0"/>
                                    <a:ea typeface="Cambria Math" panose="02040503050406030204" pitchFamily="18" charset="0"/>
                                  </a:rPr>
                                  <m:t>𝑗</m:t>
                                </m:r>
                                <m:r>
                                  <a:rPr lang="en-US" altLang="zh-CN" sz="2400" i="1">
                                    <a:solidFill>
                                      <a:schemeClr val="bg1"/>
                                    </a:solidFill>
                                    <a:latin typeface="Cambria Math" panose="02040503050406030204" pitchFamily="18" charset="0"/>
                                    <a:ea typeface="Cambria Math" panose="02040503050406030204" pitchFamily="18" charset="0"/>
                                  </a:rPr>
                                  <m:t>]</m:t>
                                </m:r>
                              </m:e>
                              <m:sub>
                                <m:r>
                                  <a:rPr lang="en-US" altLang="zh-CN" sz="2400" i="1">
                                    <a:solidFill>
                                      <a:schemeClr val="bg1"/>
                                    </a:solidFill>
                                    <a:latin typeface="Cambria Math" panose="02040503050406030204" pitchFamily="18" charset="0"/>
                                    <a:ea typeface="Cambria Math" panose="02040503050406030204" pitchFamily="18" charset="0"/>
                                  </a:rPr>
                                  <m:t>1</m:t>
                                </m:r>
                              </m:sub>
                              <m:sup>
                                <m:r>
                                  <a:rPr lang="en-US" altLang="zh-CN" sz="2400" i="1">
                                    <a:solidFill>
                                      <a:schemeClr val="bg1"/>
                                    </a:solidFill>
                                    <a:latin typeface="Cambria Math" panose="02040503050406030204" pitchFamily="18" charset="0"/>
                                    <a:ea typeface="Cambria Math" panose="02040503050406030204" pitchFamily="18" charset="0"/>
                                  </a:rPr>
                                  <m:t>𝑇</m:t>
                                </m:r>
                              </m:sup>
                            </m:sSubSup>
                          </m:sub>
                        </m:sSub>
                      </m:fName>
                      <m:e>
                        <m:r>
                          <a:rPr lang="en-US" altLang="zh-CN" sz="2400" i="1">
                            <a:solidFill>
                              <a:schemeClr val="bg1"/>
                            </a:solidFill>
                            <a:latin typeface="Cambria Math" panose="02040503050406030204" pitchFamily="18" charset="0"/>
                            <a:ea typeface="长城行楷体" panose="02010609000101010101" pitchFamily="49" charset="-122"/>
                          </a:rPr>
                          <m:t>𝑎𝑑𝑑</m:t>
                        </m:r>
                        <m:r>
                          <m:rPr>
                            <m:sty m:val="p"/>
                          </m:rPr>
                          <a:rPr lang="en-US" altLang="zh-CN" sz="2400" i="1">
                            <a:solidFill>
                              <a:schemeClr val="bg1"/>
                            </a:solidFill>
                            <a:latin typeface="Cambria Math" panose="02040503050406030204" pitchFamily="18" charset="0"/>
                            <a:ea typeface="长城行楷体" panose="02010609000101010101" pitchFamily="49" charset="-122"/>
                          </a:rPr>
                          <m:t>s</m:t>
                        </m:r>
                        <m:d>
                          <m:dPr>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𝑗</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e>
                        </m:d>
                      </m:e>
                    </m:func>
                  </m:oMath>
                </a14:m>
                <a:r>
                  <a:rPr lang="zh-CN" altLang="en-US" sz="2400" dirty="0">
                    <a:solidFill>
                      <a:schemeClr val="bg1"/>
                    </a:solidFill>
                    <a:ea typeface="长城行楷体" panose="02010609000101010101" pitchFamily="49" charset="-122"/>
                  </a:rPr>
                  <a:t> （</a:t>
                </a:r>
                <a:r>
                  <a:rPr lang="en-US" altLang="zh-CN" sz="2400" dirty="0">
                    <a:solidFill>
                      <a:schemeClr val="bg1"/>
                    </a:solidFill>
                    <a:ea typeface="长城行楷体" panose="02010609000101010101" pitchFamily="49" charset="-122"/>
                  </a:rPr>
                  <a:t>13</a:t>
                </a:r>
                <a:r>
                  <a:rPr lang="zh-CN" altLang="en-US" sz="2400" dirty="0">
                    <a:solidFill>
                      <a:schemeClr val="bg1"/>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a:p>
                <a:pPr marL="0" indent="0">
                  <a:lnSpc>
                    <a:spcPct val="100000"/>
                  </a:lnSpc>
                  <a:buNone/>
                </a:pPr>
                <a:r>
                  <a:rPr lang="zh-CN" altLang="en-US" sz="2400" dirty="0">
                    <a:solidFill>
                      <a:schemeClr val="bg1"/>
                    </a:solidFill>
                    <a:ea typeface="长城行楷体" panose="02010609000101010101" pitchFamily="49" charset="-122"/>
                  </a:rPr>
                  <a:t>    其中：</a:t>
                </a:r>
                <a:endParaRPr lang="en-US" altLang="zh-CN" sz="2400" i="1" dirty="0">
                  <a:solidFill>
                    <a:schemeClr val="bg1"/>
                  </a:solidFill>
                  <a:latin typeface="Cambria Math" panose="02040503050406030204" pitchFamily="18" charset="0"/>
                  <a:ea typeface="长城行楷体" panose="02010609000101010101" pitchFamily="49" charset="-122"/>
                </a:endParaRPr>
              </a:p>
              <a:p>
                <a:pPr marL="0" indent="0">
                  <a:lnSpc>
                    <a:spcPct val="100000"/>
                  </a:lnSpc>
                  <a:buNone/>
                </a:pPr>
                <a:r>
                  <a:rPr lang="en-US" altLang="zh-CN" sz="2400" dirty="0">
                    <a:solidFill>
                      <a:schemeClr val="bg1"/>
                    </a:solidFill>
                    <a:ea typeface="长城行楷体" panose="02010609000101010101" pitchFamily="49" charset="-122"/>
                  </a:rPr>
                  <a:t>           </a:t>
                </a: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𝑦</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oMath>
                </a14:m>
                <a:r>
                  <a:rPr lang="zh-CN" altLang="en-US" sz="2400" dirty="0">
                    <a:solidFill>
                      <a:schemeClr val="bg1"/>
                    </a:solidFill>
                    <a:ea typeface="长城行楷体" panose="02010609000101010101" pitchFamily="49" charset="-122"/>
                  </a:rPr>
                  <a:t>代表对应句子</a:t>
                </a: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oMath>
                </a14:m>
                <a:r>
                  <a:rPr lang="zh-CN" altLang="en-US" sz="2400" dirty="0">
                    <a:solidFill>
                      <a:schemeClr val="bg1"/>
                    </a:solidFill>
                    <a:ea typeface="长城行楷体" panose="02010609000101010101" pitchFamily="49" charset="-122"/>
                  </a:rPr>
                  <a:t>中每个词的可能的标签类别</a:t>
                </a:r>
                <a:r>
                  <a:rPr lang="en-US" altLang="zh-CN" sz="2400" dirty="0">
                    <a:solidFill>
                      <a:schemeClr val="bg1"/>
                    </a:solidFill>
                    <a:ea typeface="长城行楷体" panose="02010609000101010101" pitchFamily="49" charset="-122"/>
                  </a:rPr>
                  <a:t>y</a:t>
                </a:r>
                <a:r>
                  <a:rPr lang="zh-CN" altLang="en-US" sz="2400" dirty="0">
                    <a:solidFill>
                      <a:schemeClr val="bg1"/>
                    </a:solidFill>
                    <a:ea typeface="长城行楷体" panose="02010609000101010101" pitchFamily="49" charset="-122"/>
                  </a:rPr>
                  <a:t>的概率，</a:t>
                </a:r>
                <a:endParaRPr lang="en-US" altLang="zh-CN" sz="2400" dirty="0">
                  <a:solidFill>
                    <a:schemeClr val="bg1"/>
                  </a:solidFill>
                  <a:ea typeface="长城行楷体" panose="02010609000101010101" pitchFamily="49" charset="-122"/>
                </a:endParaRPr>
              </a:p>
              <a:p>
                <a:pPr marL="0" indent="0">
                  <a:lnSpc>
                    <a:spcPct val="100000"/>
                  </a:lnSpc>
                  <a:buNone/>
                </a:pPr>
                <a:r>
                  <a:rPr lang="en-US" altLang="zh-CN" sz="2400" dirty="0">
                    <a:solidFill>
                      <a:schemeClr val="bg1"/>
                    </a:solidFill>
                    <a:ea typeface="长城行楷体" panose="02010609000101010101" pitchFamily="49" charset="-122"/>
                  </a:rPr>
                  <a:t>           </a:t>
                </a:r>
                <a14:m>
                  <m:oMath xmlns:m="http://schemas.openxmlformats.org/officeDocument/2006/math">
                    <m:func>
                      <m:funcPr>
                        <m:ctrlPr>
                          <a:rPr lang="en-US" altLang="zh-CN" sz="2400" i="1">
                            <a:solidFill>
                              <a:schemeClr val="bg1"/>
                            </a:solidFill>
                            <a:latin typeface="Cambria Math" panose="02040503050406030204" pitchFamily="18" charset="0"/>
                            <a:ea typeface="长城行楷体" panose="02010609000101010101" pitchFamily="49" charset="-122"/>
                          </a:rPr>
                        </m:ctrlPr>
                      </m:funcPr>
                      <m:fName>
                        <m:sSub>
                          <m:sSubPr>
                            <m:ctrlPr>
                              <a:rPr lang="en-US" altLang="zh-CN" sz="2400" i="1">
                                <a:solidFill>
                                  <a:schemeClr val="bg1"/>
                                </a:solidFill>
                                <a:latin typeface="Cambria Math" panose="02040503050406030204" pitchFamily="18" charset="0"/>
                                <a:ea typeface="长城行楷体" panose="02010609000101010101" pitchFamily="49" charset="-122"/>
                              </a:rPr>
                            </m:ctrlPr>
                          </m:sSubPr>
                          <m:e>
                            <m:r>
                              <m:rPr>
                                <m:sty m:val="p"/>
                              </m:rPr>
                              <a:rPr lang="en-US" altLang="zh-CN" sz="2400">
                                <a:solidFill>
                                  <a:schemeClr val="bg1"/>
                                </a:solidFill>
                                <a:latin typeface="Cambria Math" panose="02040503050406030204" pitchFamily="18" charset="0"/>
                                <a:ea typeface="长城行楷体" panose="02010609000101010101" pitchFamily="49" charset="-122"/>
                              </a:rPr>
                              <m:t>log</m:t>
                            </m:r>
                          </m:e>
                          <m:sub>
                            <m:r>
                              <a:rPr lang="en-US" altLang="zh-CN" sz="2400" i="1">
                                <a:solidFill>
                                  <a:schemeClr val="bg1"/>
                                </a:solidFill>
                                <a:latin typeface="Cambria Math" panose="02040503050406030204" pitchFamily="18" charset="0"/>
                                <a:ea typeface="Cambria Math" panose="02040503050406030204" pitchFamily="18" charset="0"/>
                              </a:rPr>
                              <m:t>∀</m:t>
                            </m:r>
                            <m:sSubSup>
                              <m:sSubSupPr>
                                <m:ctrlPr>
                                  <a:rPr lang="en-US" altLang="zh-CN" sz="2400" i="1">
                                    <a:solidFill>
                                      <a:schemeClr val="bg1"/>
                                    </a:solidFill>
                                    <a:latin typeface="Cambria Math" panose="02040503050406030204" pitchFamily="18" charset="0"/>
                                    <a:ea typeface="Cambria Math" panose="02040503050406030204" pitchFamily="18" charset="0"/>
                                  </a:rPr>
                                </m:ctrlPr>
                              </m:sSubSupPr>
                              <m:e>
                                <m:r>
                                  <a:rPr lang="en-US" altLang="zh-CN" sz="2400" i="1">
                                    <a:solidFill>
                                      <a:schemeClr val="bg1"/>
                                    </a:solidFill>
                                    <a:latin typeface="Cambria Math" panose="02040503050406030204" pitchFamily="18" charset="0"/>
                                    <a:ea typeface="Cambria Math" panose="02040503050406030204" pitchFamily="18" charset="0"/>
                                  </a:rPr>
                                  <m:t>[</m:t>
                                </m:r>
                                <m:r>
                                  <a:rPr lang="en-US" altLang="zh-CN" sz="2400" i="1">
                                    <a:solidFill>
                                      <a:schemeClr val="bg1"/>
                                    </a:solidFill>
                                    <a:latin typeface="Cambria Math" panose="02040503050406030204" pitchFamily="18" charset="0"/>
                                    <a:ea typeface="Cambria Math" panose="02040503050406030204" pitchFamily="18" charset="0"/>
                                  </a:rPr>
                                  <m:t>𝑗</m:t>
                                </m:r>
                                <m:r>
                                  <a:rPr lang="en-US" altLang="zh-CN" sz="2400" i="1">
                                    <a:solidFill>
                                      <a:schemeClr val="bg1"/>
                                    </a:solidFill>
                                    <a:latin typeface="Cambria Math" panose="02040503050406030204" pitchFamily="18" charset="0"/>
                                    <a:ea typeface="Cambria Math" panose="02040503050406030204" pitchFamily="18" charset="0"/>
                                  </a:rPr>
                                  <m:t>]</m:t>
                                </m:r>
                              </m:e>
                              <m:sub>
                                <m:r>
                                  <a:rPr lang="en-US" altLang="zh-CN" sz="2400" i="1">
                                    <a:solidFill>
                                      <a:schemeClr val="bg1"/>
                                    </a:solidFill>
                                    <a:latin typeface="Cambria Math" panose="02040503050406030204" pitchFamily="18" charset="0"/>
                                    <a:ea typeface="Cambria Math" panose="02040503050406030204" pitchFamily="18" charset="0"/>
                                  </a:rPr>
                                  <m:t>1</m:t>
                                </m:r>
                              </m:sub>
                              <m:sup>
                                <m:r>
                                  <a:rPr lang="en-US" altLang="zh-CN" sz="2400" i="1">
                                    <a:solidFill>
                                      <a:schemeClr val="bg1"/>
                                    </a:solidFill>
                                    <a:latin typeface="Cambria Math" panose="02040503050406030204" pitchFamily="18" charset="0"/>
                                    <a:ea typeface="Cambria Math" panose="02040503050406030204" pitchFamily="18" charset="0"/>
                                  </a:rPr>
                                  <m:t>𝑇</m:t>
                                </m:r>
                              </m:sup>
                            </m:sSubSup>
                          </m:sub>
                        </m:sSub>
                      </m:fName>
                      <m:e>
                        <m:r>
                          <a:rPr lang="en-US" altLang="zh-CN" sz="2400" i="1">
                            <a:solidFill>
                              <a:schemeClr val="bg1"/>
                            </a:solidFill>
                            <a:latin typeface="Cambria Math" panose="02040503050406030204" pitchFamily="18" charset="0"/>
                            <a:ea typeface="长城行楷体" panose="02010609000101010101" pitchFamily="49" charset="-122"/>
                          </a:rPr>
                          <m:t>𝑎𝑑𝑑</m:t>
                        </m:r>
                        <m:d>
                          <m:dPr>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𝑗</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e>
                        </m:d>
                      </m:e>
                    </m:func>
                  </m:oMath>
                </a14:m>
                <a:r>
                  <a:rPr lang="zh-CN" altLang="en-US" sz="2400" dirty="0">
                    <a:solidFill>
                      <a:schemeClr val="bg1"/>
                    </a:solidFill>
                    <a:ea typeface="长城行楷体" panose="02010609000101010101" pitchFamily="49" charset="-122"/>
                  </a:rPr>
                  <a:t>代表对句子中的每一个单词所有可能的标签类别都进行打分运算。</a:t>
                </a:r>
                <a:endParaRPr lang="en-US" altLang="zh-CN" sz="2400" dirty="0">
                  <a:solidFill>
                    <a:schemeClr val="bg1"/>
                  </a:solidFill>
                  <a:ea typeface="长城行楷体" panose="02010609000101010101" pitchFamily="49" charset="-122"/>
                </a:endParaRPr>
              </a:p>
              <a:p>
                <a:pPr>
                  <a:lnSpc>
                    <a:spcPct val="100000"/>
                  </a:lnSpc>
                </a:pPr>
                <a:r>
                  <a:rPr lang="en-US" altLang="zh-CN" sz="2400" i="1" dirty="0">
                    <a:solidFill>
                      <a:schemeClr val="bg1"/>
                    </a:solidFill>
                    <a:latin typeface="Cambria Math" panose="02040503050406030204" pitchFamily="18" charset="0"/>
                    <a:ea typeface="长城行楷体" panose="02010609000101010101" pitchFamily="49" charset="-122"/>
                  </a:rPr>
                  <a:t>Viterbi</a:t>
                </a:r>
                <a:r>
                  <a:rPr lang="zh-CN" altLang="en-US" sz="2400" i="1" dirty="0">
                    <a:solidFill>
                      <a:schemeClr val="bg1"/>
                    </a:solidFill>
                    <a:latin typeface="Cambria Math" panose="02040503050406030204" pitchFamily="18" charset="0"/>
                    <a:ea typeface="长城行楷体" panose="02010609000101010101" pitchFamily="49" charset="-122"/>
                  </a:rPr>
                  <a:t>算法</a:t>
                </a:r>
                <a:r>
                  <a:rPr lang="en-US" altLang="zh-CN" sz="2400" i="1" dirty="0">
                    <a:solidFill>
                      <a:schemeClr val="bg1"/>
                    </a:solidFill>
                    <a:latin typeface="Cambria Math" panose="02040503050406030204" pitchFamily="18" charset="0"/>
                    <a:ea typeface="长城行楷体" panose="02010609000101010101" pitchFamily="49" charset="-122"/>
                  </a:rPr>
                  <a:t> :     </a:t>
                </a:r>
                <a14:m>
                  <m:oMath xmlns:m="http://schemas.openxmlformats.org/officeDocument/2006/math">
                    <m:func>
                      <m:funcPr>
                        <m:ctrlPr>
                          <a:rPr lang="en-US" altLang="zh-CN" sz="2400" i="1" smtClean="0">
                            <a:solidFill>
                              <a:schemeClr val="bg1"/>
                            </a:solidFill>
                            <a:latin typeface="Cambria Math" panose="02040503050406030204" pitchFamily="18" charset="0"/>
                            <a:ea typeface="长城行楷体" panose="02010609000101010101" pitchFamily="49" charset="-122"/>
                          </a:rPr>
                        </m:ctrlPr>
                      </m:funcPr>
                      <m:fName>
                        <m:limLow>
                          <m:limLowPr>
                            <m:ctrlPr>
                              <a:rPr lang="en-US" altLang="zh-CN" sz="2400" i="1" smtClean="0">
                                <a:solidFill>
                                  <a:schemeClr val="bg1"/>
                                </a:solidFill>
                                <a:latin typeface="Cambria Math" panose="02040503050406030204" pitchFamily="18" charset="0"/>
                                <a:ea typeface="长城行楷体" panose="02010609000101010101" pitchFamily="49" charset="-122"/>
                              </a:rPr>
                            </m:ctrlPr>
                          </m:limLowPr>
                          <m:e>
                            <m:r>
                              <m:rPr>
                                <m:sty m:val="p"/>
                              </m:rPr>
                              <a:rPr lang="en-US" altLang="zh-CN" sz="2400" i="1">
                                <a:solidFill>
                                  <a:schemeClr val="bg1"/>
                                </a:solidFill>
                                <a:latin typeface="Cambria Math" panose="02040503050406030204" pitchFamily="18" charset="0"/>
                                <a:ea typeface="长城行楷体" panose="02010609000101010101" pitchFamily="49" charset="-122"/>
                              </a:rPr>
                              <m:t>arg</m:t>
                            </m:r>
                            <m:r>
                              <m:rPr>
                                <m:sty m:val="p"/>
                              </m:rPr>
                              <a:rPr lang="en-US" altLang="zh-CN" sz="2400" i="0" smtClean="0">
                                <a:solidFill>
                                  <a:schemeClr val="bg1"/>
                                </a:solidFill>
                                <a:latin typeface="Cambria Math" panose="02040503050406030204" pitchFamily="18" charset="0"/>
                                <a:ea typeface="长城行楷体" panose="02010609000101010101" pitchFamily="49" charset="-122"/>
                              </a:rPr>
                              <m:t>max</m:t>
                            </m:r>
                          </m:e>
                          <m:lim>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𝑗</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lim>
                        </m:limLow>
                      </m:fName>
                      <m:e>
                        <m:r>
                          <a:rPr lang="en-US" altLang="zh-CN" sz="2400" i="1">
                            <a:solidFill>
                              <a:schemeClr val="bg1"/>
                            </a:solidFill>
                            <a:latin typeface="Cambria Math" panose="02040503050406030204" pitchFamily="18" charset="0"/>
                            <a:ea typeface="长城行楷体" panose="02010609000101010101" pitchFamily="49" charset="-122"/>
                          </a:rPr>
                          <m:t>𝑠</m:t>
                        </m:r>
                        <m:d>
                          <m:dPr>
                            <m:ctrlPr>
                              <a:rPr lang="en-US" altLang="zh-CN" sz="2400" i="1">
                                <a:solidFill>
                                  <a:schemeClr val="bg1"/>
                                </a:solidFill>
                                <a:latin typeface="Cambria Math" panose="02040503050406030204" pitchFamily="18" charset="0"/>
                                <a:ea typeface="长城行楷体" panose="02010609000101010101" pitchFamily="49" charset="-122"/>
                              </a:rPr>
                            </m:ctrlPr>
                          </m:dPr>
                          <m:e>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𝑥</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b="0" i="1" smtClean="0">
                                        <a:solidFill>
                                          <a:schemeClr val="bg1"/>
                                        </a:solidFill>
                                        <a:latin typeface="Cambria Math" panose="02040503050406030204" pitchFamily="18" charset="0"/>
                                        <a:ea typeface="长城行楷体" panose="02010609000101010101" pitchFamily="49" charset="-122"/>
                                      </a:rPr>
                                      <m:t>𝑗</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r>
                              <a:rPr lang="en-US" altLang="zh-CN" sz="2400" i="1">
                                <a:solidFill>
                                  <a:schemeClr val="bg1"/>
                                </a:solidFill>
                                <a:latin typeface="Cambria Math" panose="02040503050406030204" pitchFamily="18" charset="0"/>
                                <a:ea typeface="长城行楷体" panose="02010609000101010101" pitchFamily="49" charset="-122"/>
                              </a:rPr>
                              <m:t>,</m:t>
                            </m:r>
                            <m:acc>
                              <m:accPr>
                                <m:chr m:val="̃"/>
                                <m:ctrlPr>
                                  <a:rPr lang="en-US" altLang="zh-CN" sz="2400" i="1">
                                    <a:solidFill>
                                      <a:schemeClr val="bg1"/>
                                    </a:solidFill>
                                    <a:latin typeface="Cambria Math" panose="02040503050406030204" pitchFamily="18" charset="0"/>
                                    <a:ea typeface="长城行楷体" panose="02010609000101010101" pitchFamily="49" charset="-122"/>
                                  </a:rPr>
                                </m:ctrlPr>
                              </m:accPr>
                              <m:e>
                                <m:r>
                                  <a:rPr lang="zh-CN" altLang="en-US" sz="2400" i="1">
                                    <a:solidFill>
                                      <a:schemeClr val="bg1"/>
                                    </a:solidFill>
                                    <a:latin typeface="Cambria Math" panose="02040503050406030204" pitchFamily="18" charset="0"/>
                                    <a:ea typeface="长城行楷体" panose="02010609000101010101" pitchFamily="49" charset="-122"/>
                                  </a:rPr>
                                  <m:t>𝜃</m:t>
                                </m:r>
                              </m:e>
                            </m:acc>
                          </m:e>
                        </m:d>
                      </m:e>
                    </m:func>
                  </m:oMath>
                </a14:m>
                <a:r>
                  <a:rPr lang="en-US" altLang="zh-CN" sz="24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a:t>
                </a:r>
                <a:r>
                  <a:rPr lang="en-US" altLang="zh-CN" sz="2400" dirty="0">
                    <a:solidFill>
                      <a:schemeClr val="bg1"/>
                    </a:solidFill>
                    <a:ea typeface="长城行楷体" panose="02010609000101010101" pitchFamily="49" charset="-122"/>
                  </a:rPr>
                  <a:t>15</a:t>
                </a:r>
                <a:r>
                  <a:rPr lang="zh-CN" altLang="en-US" sz="2400" dirty="0">
                    <a:solidFill>
                      <a:schemeClr val="bg1"/>
                    </a:solidFill>
                    <a:ea typeface="长城行楷体" panose="02010609000101010101" pitchFamily="49" charset="-122"/>
                  </a:rPr>
                  <a:t>）</a:t>
                </a:r>
                <a:endParaRPr lang="en-US" altLang="zh-CN" sz="2400" dirty="0">
                  <a:solidFill>
                    <a:schemeClr val="bg1"/>
                  </a:solidFill>
                  <a:ea typeface="长城行楷体" panose="02010609000101010101" pitchFamily="49" charset="-122"/>
                </a:endParaRPr>
              </a:p>
              <a:p>
                <a:pPr marL="0" indent="0">
                  <a:lnSpc>
                    <a:spcPct val="100000"/>
                  </a:lnSpc>
                  <a:buNone/>
                </a:pPr>
                <a:r>
                  <a:rPr lang="en-US" altLang="zh-CN" sz="2400" dirty="0">
                    <a:solidFill>
                      <a:schemeClr val="bg1"/>
                    </a:solidFill>
                    <a:ea typeface="长城行楷体" panose="02010609000101010101" pitchFamily="49" charset="-122"/>
                  </a:rPr>
                  <a:t>   </a:t>
                </a:r>
                <a:r>
                  <a:rPr lang="zh-CN" altLang="en-US" sz="2400" dirty="0">
                    <a:solidFill>
                      <a:schemeClr val="bg1"/>
                    </a:solidFill>
                    <a:ea typeface="长城行楷体" panose="02010609000101010101" pitchFamily="49" charset="-122"/>
                  </a:rPr>
                  <a:t>这个公式代表的就是寻求具有最大评分的参量</a:t>
                </a:r>
                <a14:m>
                  <m:oMath xmlns:m="http://schemas.openxmlformats.org/officeDocument/2006/math">
                    <m:sSup>
                      <m:sSupPr>
                        <m:ctrlPr>
                          <a:rPr lang="en-US" altLang="zh-CN" sz="2400" i="1" smtClean="0">
                            <a:solidFill>
                              <a:schemeClr val="bg1"/>
                            </a:solidFill>
                            <a:latin typeface="Cambria Math" panose="02040503050406030204" pitchFamily="18" charset="0"/>
                            <a:ea typeface="长城行楷体" panose="02010609000101010101" pitchFamily="49" charset="-122"/>
                          </a:rPr>
                        </m:ctrlPr>
                      </m:sSupPr>
                      <m:e>
                        <m:r>
                          <a:rPr lang="en-US" altLang="zh-CN" sz="2400" b="0" i="1" smtClean="0">
                            <a:solidFill>
                              <a:schemeClr val="bg1"/>
                            </a:solidFill>
                            <a:latin typeface="Cambria Math" panose="02040503050406030204" pitchFamily="18" charset="0"/>
                            <a:ea typeface="长城行楷体" panose="02010609000101010101" pitchFamily="49" charset="-122"/>
                          </a:rPr>
                          <m:t>𝑗</m:t>
                        </m:r>
                      </m:e>
                      <m:sup>
                        <m:r>
                          <a:rPr lang="en-US" altLang="zh-CN" sz="2400" b="0" i="1" smtClean="0">
                            <a:solidFill>
                              <a:schemeClr val="bg1"/>
                            </a:solidFill>
                            <a:latin typeface="Cambria Math" panose="02040503050406030204" pitchFamily="18" charset="0"/>
                            <a:ea typeface="长城行楷体" panose="02010609000101010101" pitchFamily="49" charset="-122"/>
                          </a:rPr>
                          <m:t>∗</m:t>
                        </m:r>
                      </m:sup>
                    </m:sSup>
                  </m:oMath>
                </a14:m>
                <a:r>
                  <a:rPr lang="en-US" altLang="zh-CN" sz="2400" dirty="0">
                    <a:solidFill>
                      <a:schemeClr val="bg1"/>
                    </a:solidFill>
                    <a:ea typeface="长城行楷体" panose="02010609000101010101" pitchFamily="49" charset="-122"/>
                  </a:rPr>
                  <a:t>,</a:t>
                </a:r>
                <a:r>
                  <a:rPr lang="zh-CN" altLang="en-US" sz="2400" dirty="0">
                    <a:solidFill>
                      <a:schemeClr val="bg1"/>
                    </a:solidFill>
                    <a:ea typeface="长城行楷体" panose="02010609000101010101" pitchFamily="49" charset="-122"/>
                  </a:rPr>
                  <a:t>即</a:t>
                </a:r>
                <a14:m>
                  <m:oMath xmlns:m="http://schemas.openxmlformats.org/officeDocument/2006/math">
                    <m:sSup>
                      <m:sSupPr>
                        <m:ctrlPr>
                          <a:rPr lang="en-US" altLang="zh-CN" sz="2400" i="1">
                            <a:solidFill>
                              <a:schemeClr val="bg1"/>
                            </a:solidFill>
                            <a:latin typeface="Cambria Math" panose="02040503050406030204" pitchFamily="18" charset="0"/>
                            <a:ea typeface="长城行楷体" panose="02010609000101010101" pitchFamily="49" charset="-122"/>
                          </a:rPr>
                        </m:ctrlPr>
                      </m:sSupPr>
                      <m:e>
                        <m:r>
                          <a:rPr lang="en-US" altLang="zh-CN" sz="2400" i="1">
                            <a:solidFill>
                              <a:schemeClr val="bg1"/>
                            </a:solidFill>
                            <a:latin typeface="Cambria Math" panose="02040503050406030204" pitchFamily="18" charset="0"/>
                            <a:ea typeface="长城行楷体" panose="02010609000101010101" pitchFamily="49" charset="-122"/>
                          </a:rPr>
                          <m:t>𝑗</m:t>
                        </m:r>
                      </m:e>
                      <m:sup>
                        <m:r>
                          <a:rPr lang="en-US" altLang="zh-CN" sz="2400" i="1">
                            <a:solidFill>
                              <a:schemeClr val="bg1"/>
                            </a:solidFill>
                            <a:latin typeface="Cambria Math" panose="02040503050406030204" pitchFamily="18" charset="0"/>
                            <a:ea typeface="长城行楷体" panose="02010609000101010101" pitchFamily="49" charset="-122"/>
                          </a:rPr>
                          <m:t>∗</m:t>
                        </m:r>
                      </m:sup>
                    </m:sSup>
                  </m:oMath>
                </a14:m>
                <a:r>
                  <a:rPr lang="zh-CN" altLang="en-US" sz="2400" dirty="0">
                    <a:solidFill>
                      <a:schemeClr val="bg1"/>
                    </a:solidFill>
                    <a:ea typeface="长城行楷体" panose="02010609000101010101" pitchFamily="49" charset="-122"/>
                  </a:rPr>
                  <a:t>为向量</a:t>
                </a:r>
                <a14:m>
                  <m:oMath xmlns:m="http://schemas.openxmlformats.org/officeDocument/2006/math">
                    <m:sSubSup>
                      <m:sSubSupPr>
                        <m:ctrlPr>
                          <a:rPr lang="en-US" altLang="zh-CN" sz="2400" i="1">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sz="2400" i="1">
                                <a:solidFill>
                                  <a:schemeClr val="bg1"/>
                                </a:solidFill>
                                <a:latin typeface="Cambria Math" panose="02040503050406030204" pitchFamily="18" charset="0"/>
                                <a:ea typeface="长城行楷体" panose="02010609000101010101" pitchFamily="49" charset="-122"/>
                              </a:rPr>
                            </m:ctrlPr>
                          </m:dPr>
                          <m:e>
                            <m:r>
                              <a:rPr lang="en-US" altLang="zh-CN" sz="2400" i="1">
                                <a:solidFill>
                                  <a:schemeClr val="bg1"/>
                                </a:solidFill>
                                <a:latin typeface="Cambria Math" panose="02040503050406030204" pitchFamily="18" charset="0"/>
                                <a:ea typeface="长城行楷体" panose="02010609000101010101" pitchFamily="49" charset="-122"/>
                              </a:rPr>
                              <m:t>𝑗</m:t>
                            </m:r>
                          </m:e>
                        </m:d>
                      </m:e>
                      <m:sub>
                        <m:r>
                          <a:rPr lang="en-US" altLang="zh-CN" sz="2400" i="1">
                            <a:solidFill>
                              <a:schemeClr val="bg1"/>
                            </a:solidFill>
                            <a:latin typeface="Cambria Math" panose="02040503050406030204" pitchFamily="18" charset="0"/>
                            <a:ea typeface="长城行楷体" panose="02010609000101010101" pitchFamily="49" charset="-122"/>
                          </a:rPr>
                          <m:t>1</m:t>
                        </m:r>
                      </m:sub>
                      <m:sup>
                        <m:r>
                          <a:rPr lang="en-US" altLang="zh-CN" sz="2400" i="1">
                            <a:solidFill>
                              <a:schemeClr val="bg1"/>
                            </a:solidFill>
                            <a:latin typeface="Cambria Math" panose="02040503050406030204" pitchFamily="18" charset="0"/>
                            <a:ea typeface="长城行楷体" panose="02010609000101010101" pitchFamily="49" charset="-122"/>
                          </a:rPr>
                          <m:t>𝑇</m:t>
                        </m:r>
                      </m:sup>
                    </m:sSubSup>
                  </m:oMath>
                </a14:m>
                <a:r>
                  <a:rPr lang="zh-CN" altLang="en-US" sz="2400" dirty="0">
                    <a:solidFill>
                      <a:schemeClr val="bg1"/>
                    </a:solidFill>
                    <a:ea typeface="长城行楷体" panose="02010609000101010101" pitchFamily="49" charset="-122"/>
                  </a:rPr>
                  <a:t>内使评分达到最大时的标签类别。</a:t>
                </a:r>
                <a:endParaRPr lang="en-US" altLang="zh-CN" sz="2400" dirty="0">
                  <a:solidFill>
                    <a:schemeClr val="bg1"/>
                  </a:solidFill>
                  <a:ea typeface="长城行楷体" panose="0201060900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90802" y="1099115"/>
                <a:ext cx="9762995" cy="4932000"/>
              </a:xfrm>
              <a:blipFill>
                <a:blip r:embed="rId2"/>
                <a:stretch>
                  <a:fillRect l="-999" t="-1112" r="-41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764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490" y="1100213"/>
            <a:ext cx="9762994" cy="1325563"/>
          </a:xfrm>
        </p:spPr>
        <p:txBody>
          <a:bodyPr>
            <a:normAutofit/>
          </a:bodyPr>
          <a:lstStyle/>
          <a:p>
            <a:r>
              <a:rPr lang="zh-CN" altLang="en-US" dirty="0">
                <a:solidFill>
                  <a:schemeClr val="bg1"/>
                </a:solidFill>
                <a:ea typeface="长城行楷体" panose="02010609000101010101" pitchFamily="49" charset="-122"/>
              </a:rPr>
              <a:t>随机梯度的方法</a:t>
            </a:r>
            <a:r>
              <a:rPr lang="en-US" altLang="zh-CN" dirty="0">
                <a:solidFill>
                  <a:schemeClr val="bg1"/>
                </a:solidFill>
                <a:ea typeface="长城行楷体" panose="02010609000101010101" pitchFamily="49" charset="-122"/>
              </a:rPr>
              <a:t>(</a:t>
            </a:r>
            <a:r>
              <a:rPr lang="zh-CN" altLang="en-US" dirty="0">
                <a:solidFill>
                  <a:schemeClr val="bg1"/>
                </a:solidFill>
                <a:ea typeface="长城行楷体" panose="02010609000101010101" pitchFamily="49" charset="-122"/>
              </a:rPr>
              <a:t>如</a:t>
            </a:r>
            <a:r>
              <a:rPr lang="en-US" altLang="zh-CN" dirty="0">
                <a:solidFill>
                  <a:schemeClr val="bg1"/>
                </a:solidFill>
                <a:ea typeface="长城行楷体" panose="02010609000101010101" pitchFamily="49" charset="-122"/>
              </a:rPr>
              <a:t>SGD) </a:t>
            </a:r>
            <a:br>
              <a:rPr lang="en-US" altLang="zh-CN" dirty="0">
                <a:solidFill>
                  <a:schemeClr val="bg1"/>
                </a:solidFill>
                <a:ea typeface="长城行楷体" panose="02010609000101010101" pitchFamily="49" charset="-122"/>
              </a:rPr>
            </a:br>
            <a:endParaRPr lang="zh-CN" altLang="en-US" dirty="0">
              <a:solidFill>
                <a:schemeClr val="bg1"/>
              </a:solidFill>
              <a:ea typeface="长城行楷体" panose="02010609000101010101" pitchFamily="49"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40490" y="2689921"/>
                <a:ext cx="9762995" cy="4932000"/>
              </a:xfrm>
            </p:spPr>
            <p:txBody>
              <a:bodyPr>
                <a:noAutofit/>
              </a:bodyPr>
              <a:lstStyle/>
              <a:p>
                <a:pPr marL="0" indent="0">
                  <a:lnSpc>
                    <a:spcPct val="100000"/>
                  </a:lnSpc>
                  <a:buNone/>
                </a:pPr>
                <a:r>
                  <a:rPr lang="zh-CN" altLang="en-US" dirty="0">
                    <a:solidFill>
                      <a:schemeClr val="bg1"/>
                    </a:solidFill>
                    <a:ea typeface="长城行楷体" panose="02010609000101010101" pitchFamily="49" charset="-122"/>
                  </a:rPr>
                  <a:t>   这里介绍的是随机梯度上升的方法。</a:t>
                </a:r>
                <a:r>
                  <a:rPr lang="zh-CN" altLang="en-US" dirty="0">
                    <a:solidFill>
                      <a:srgbClr val="FF0000"/>
                    </a:solidFill>
                    <a:ea typeface="长城行楷体" panose="02010609000101010101" pitchFamily="49" charset="-122"/>
                  </a:rPr>
                  <a:t>因为</a:t>
                </a:r>
                <a14:m>
                  <m:oMath xmlns:m="http://schemas.openxmlformats.org/officeDocument/2006/math">
                    <m:r>
                      <m:rPr>
                        <m:sty m:val="p"/>
                      </m:rPr>
                      <a:rPr lang="en-US" altLang="zh-CN" i="1">
                        <a:solidFill>
                          <a:srgbClr val="FF0000"/>
                        </a:solidFill>
                        <a:latin typeface="Cambria Math" panose="02040503050406030204" pitchFamily="18" charset="0"/>
                        <a:ea typeface="Cambria Math" panose="02040503050406030204" pitchFamily="18" charset="0"/>
                      </a:rPr>
                      <m:t>log</m:t>
                    </m:r>
                    <m:r>
                      <a:rPr lang="en-US" altLang="zh-CN" i="1">
                        <a:solidFill>
                          <a:srgbClr val="FF0000"/>
                        </a:solidFill>
                        <a:latin typeface="Cambria Math" panose="02040503050406030204" pitchFamily="18" charset="0"/>
                        <a:ea typeface="Cambria Math" panose="02040503050406030204" pitchFamily="18" charset="0"/>
                      </a:rPr>
                      <m:t>𝑃</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𝑦</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𝑥</m:t>
                    </m:r>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ea typeface="Cambria Math" panose="02040503050406030204" pitchFamily="18" charset="0"/>
                      </a:rPr>
                      <m:t>𝜃</m:t>
                    </m:r>
                    <m:r>
                      <a:rPr lang="en-US" altLang="zh-CN" i="1">
                        <a:solidFill>
                          <a:srgbClr val="FF0000"/>
                        </a:solidFill>
                        <a:latin typeface="Cambria Math" panose="02040503050406030204" pitchFamily="18" charset="0"/>
                        <a:ea typeface="Cambria Math" panose="02040503050406030204" pitchFamily="18" charset="0"/>
                      </a:rPr>
                      <m:t>)</m:t>
                    </m:r>
                  </m:oMath>
                </a14:m>
                <a:r>
                  <a:rPr lang="zh-CN" altLang="en-US" dirty="0">
                    <a:solidFill>
                      <a:srgbClr val="FF0000"/>
                    </a:solidFill>
                    <a:ea typeface="长城行楷体" panose="02010609000101010101" pitchFamily="49" charset="-122"/>
                  </a:rPr>
                  <a:t>为单调递增的函数，所以使用随机梯度上升的方法。我们想得到的的是全局的极大值点不是极小值点。</a:t>
                </a:r>
                <a:endParaRPr lang="en-US" altLang="zh-CN" dirty="0">
                  <a:solidFill>
                    <a:srgbClr val="FF0000"/>
                  </a:solidFill>
                  <a:ea typeface="长城行楷体" panose="02010609000101010101" pitchFamily="49" charset="-122"/>
                </a:endParaRPr>
              </a:p>
              <a:p>
                <a:pPr marL="0" indent="0">
                  <a:lnSpc>
                    <a:spcPct val="100000"/>
                  </a:lnSpc>
                  <a:buNone/>
                </a:pPr>
                <a:r>
                  <a:rPr lang="en-US" altLang="zh-CN" dirty="0">
                    <a:solidFill>
                      <a:schemeClr val="bg1"/>
                    </a:solidFill>
                    <a:ea typeface="长城行楷体" panose="02010609000101010101" pitchFamily="49" charset="-122"/>
                  </a:rPr>
                  <a:t>               </a:t>
                </a:r>
                <a14:m>
                  <m:oMath xmlns:m="http://schemas.openxmlformats.org/officeDocument/2006/math">
                    <m:r>
                      <a:rPr lang="zh-CN" altLang="en-US" i="1" smtClean="0">
                        <a:solidFill>
                          <a:schemeClr val="bg1"/>
                        </a:solidFill>
                        <a:latin typeface="Cambria Math" panose="02040503050406030204" pitchFamily="18" charset="0"/>
                        <a:ea typeface="长城行楷体" panose="02010609000101010101" pitchFamily="49" charset="-122"/>
                      </a:rPr>
                      <m:t>𝜃</m:t>
                    </m:r>
                    <m:r>
                      <a:rPr lang="zh-CN" altLang="en-US" i="1" smtClean="0">
                        <a:solidFill>
                          <a:schemeClr val="bg1"/>
                        </a:solidFill>
                        <a:latin typeface="Cambria Math" panose="02040503050406030204" pitchFamily="18" charset="0"/>
                        <a:ea typeface="长城行楷体" panose="02010609000101010101" pitchFamily="49" charset="-122"/>
                      </a:rPr>
                      <m:t>←</m:t>
                    </m:r>
                    <m:r>
                      <a:rPr lang="zh-CN" altLang="en-US" i="1" smtClean="0">
                        <a:solidFill>
                          <a:schemeClr val="bg1"/>
                        </a:solidFill>
                        <a:latin typeface="Cambria Math" panose="02040503050406030204" pitchFamily="18" charset="0"/>
                        <a:ea typeface="长城行楷体" panose="02010609000101010101" pitchFamily="49" charset="-122"/>
                      </a:rPr>
                      <m:t>𝜃</m:t>
                    </m:r>
                    <m:r>
                      <a:rPr lang="en-US" altLang="zh-CN" i="1" smtClean="0">
                        <a:solidFill>
                          <a:schemeClr val="bg1"/>
                        </a:solidFill>
                        <a:latin typeface="Cambria Math" panose="02040503050406030204" pitchFamily="18" charset="0"/>
                        <a:ea typeface="Cambria Math" panose="02040503050406030204" pitchFamily="18" charset="0"/>
                      </a:rPr>
                      <m:t>+</m:t>
                    </m:r>
                    <m:r>
                      <a:rPr lang="en-US" altLang="zh-CN" i="1" smtClean="0">
                        <a:solidFill>
                          <a:schemeClr val="bg1"/>
                        </a:solidFill>
                        <a:latin typeface="Cambria Math" panose="02040503050406030204" pitchFamily="18" charset="0"/>
                        <a:ea typeface="Cambria Math" panose="02040503050406030204" pitchFamily="18" charset="0"/>
                      </a:rPr>
                      <m:t>𝜆</m:t>
                    </m:r>
                    <m:f>
                      <m:fPr>
                        <m:ctrlPr>
                          <a:rPr lang="en-US" altLang="zh-CN" i="1" smtClean="0">
                            <a:solidFill>
                              <a:schemeClr val="bg1"/>
                            </a:solidFill>
                            <a:latin typeface="Cambria Math" panose="02040503050406030204" pitchFamily="18" charset="0"/>
                            <a:ea typeface="Cambria Math" panose="02040503050406030204" pitchFamily="18" charset="0"/>
                          </a:rPr>
                        </m:ctrlPr>
                      </m:fPr>
                      <m:num>
                        <m:r>
                          <a:rPr lang="zh-CN" altLang="en-US" i="1" smtClean="0">
                            <a:solidFill>
                              <a:schemeClr val="bg1"/>
                            </a:solidFill>
                            <a:latin typeface="Cambria Math" panose="02040503050406030204" pitchFamily="18" charset="0"/>
                            <a:ea typeface="Cambria Math" panose="02040503050406030204" pitchFamily="18" charset="0"/>
                          </a:rPr>
                          <m:t>𝜕</m:t>
                        </m:r>
                        <m:r>
                          <m:rPr>
                            <m:sty m:val="p"/>
                          </m:rPr>
                          <a:rPr lang="en-US" altLang="zh-CN" i="1">
                            <a:solidFill>
                              <a:schemeClr val="bg1"/>
                            </a:solidFill>
                            <a:latin typeface="Cambria Math" panose="02040503050406030204" pitchFamily="18" charset="0"/>
                            <a:ea typeface="Cambria Math" panose="02040503050406030204" pitchFamily="18" charset="0"/>
                          </a:rPr>
                          <m:t>log</m:t>
                        </m:r>
                        <m:r>
                          <a:rPr lang="en-US" altLang="zh-CN" b="0" i="1" smtClean="0">
                            <a:solidFill>
                              <a:schemeClr val="bg1"/>
                            </a:solidFill>
                            <a:latin typeface="Cambria Math" panose="02040503050406030204" pitchFamily="18" charset="0"/>
                            <a:ea typeface="Cambria Math" panose="02040503050406030204" pitchFamily="18" charset="0"/>
                          </a:rPr>
                          <m:t>𝑃</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𝑦</m:t>
                        </m:r>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𝑥</m:t>
                        </m:r>
                        <m:r>
                          <a:rPr lang="en-US" altLang="zh-CN" b="0" i="1" smtClean="0">
                            <a:solidFill>
                              <a:schemeClr val="bg1"/>
                            </a:solidFill>
                            <a:latin typeface="Cambria Math" panose="02040503050406030204" pitchFamily="18" charset="0"/>
                            <a:ea typeface="Cambria Math" panose="02040503050406030204" pitchFamily="18" charset="0"/>
                          </a:rPr>
                          <m:t>,</m:t>
                        </m:r>
                        <m:r>
                          <a:rPr lang="zh-CN" altLang="en-US" b="0" i="1" smtClean="0">
                            <a:solidFill>
                              <a:schemeClr val="bg1"/>
                            </a:solidFill>
                            <a:latin typeface="Cambria Math" panose="02040503050406030204" pitchFamily="18" charset="0"/>
                            <a:ea typeface="Cambria Math" panose="02040503050406030204" pitchFamily="18" charset="0"/>
                          </a:rPr>
                          <m:t>𝜃</m:t>
                        </m:r>
                        <m:r>
                          <a:rPr lang="en-US" altLang="zh-CN" b="0" i="1" smtClean="0">
                            <a:solidFill>
                              <a:schemeClr val="bg1"/>
                            </a:solidFill>
                            <a:latin typeface="Cambria Math" panose="02040503050406030204" pitchFamily="18" charset="0"/>
                            <a:ea typeface="Cambria Math" panose="02040503050406030204" pitchFamily="18" charset="0"/>
                          </a:rPr>
                          <m:t>)</m:t>
                        </m:r>
                      </m:num>
                      <m:den>
                        <m:r>
                          <a:rPr lang="zh-CN" altLang="en-US" i="1" smtClean="0">
                            <a:solidFill>
                              <a:schemeClr val="bg1"/>
                            </a:solidFill>
                            <a:latin typeface="Cambria Math" panose="02040503050406030204" pitchFamily="18" charset="0"/>
                            <a:ea typeface="Cambria Math" panose="02040503050406030204" pitchFamily="18" charset="0"/>
                          </a:rPr>
                          <m:t>𝜕𝜃</m:t>
                        </m:r>
                      </m:den>
                    </m:f>
                  </m:oMath>
                </a14:m>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a:t>
                </a:r>
                <a:r>
                  <a:rPr lang="en-US" altLang="zh-CN" dirty="0">
                    <a:solidFill>
                      <a:schemeClr val="bg1"/>
                    </a:solidFill>
                    <a:ea typeface="长城行楷体" panose="02010609000101010101" pitchFamily="49" charset="-122"/>
                  </a:rPr>
                  <a:t>17</a:t>
                </a:r>
                <a:r>
                  <a:rPr lang="zh-CN" altLang="en-US" dirty="0">
                    <a:solidFill>
                      <a:schemeClr val="bg1"/>
                    </a:solidFill>
                    <a:ea typeface="长城行楷体" panose="02010609000101010101" pitchFamily="49" charset="-122"/>
                  </a:rPr>
                  <a:t>）</a:t>
                </a:r>
                <a:endParaRPr lang="en-US" altLang="zh-CN" dirty="0">
                  <a:solidFill>
                    <a:schemeClr val="bg1"/>
                  </a:solidFill>
                  <a:ea typeface="长城行楷体" panose="02010609000101010101" pitchFamily="49" charset="-122"/>
                </a:endParaRPr>
              </a:p>
              <a:p>
                <a:pPr marL="0" indent="0">
                  <a:lnSpc>
                    <a:spcPct val="100000"/>
                  </a:lnSpc>
                  <a:buNone/>
                </a:pPr>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其中</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𝜆</m:t>
                    </m:r>
                  </m:oMath>
                </a14:m>
                <a:r>
                  <a:rPr lang="zh-CN" altLang="en-US" dirty="0">
                    <a:solidFill>
                      <a:schemeClr val="bg1"/>
                    </a:solidFill>
                    <a:ea typeface="长城行楷体" panose="02010609000101010101" pitchFamily="49" charset="-122"/>
                  </a:rPr>
                  <a:t>为学习率。</a:t>
                </a:r>
                <a:endParaRPr lang="en-US" altLang="zh-CN" dirty="0">
                  <a:solidFill>
                    <a:schemeClr val="bg1"/>
                  </a:solidFill>
                  <a:ea typeface="长城行楷体" panose="02010609000101010101" pitchFamily="49" charset="-122"/>
                </a:endParaRPr>
              </a:p>
              <a:p>
                <a:pPr marL="0" indent="0">
                  <a:lnSpc>
                    <a:spcPct val="100000"/>
                  </a:lnSpc>
                  <a:buNone/>
                </a:pPr>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如果使用随机梯度下降的方法，就是将“</a:t>
                </a:r>
                <a:r>
                  <a:rPr lang="en-US" altLang="zh-CN" dirty="0">
                    <a:solidFill>
                      <a:schemeClr val="bg1"/>
                    </a:solidFill>
                    <a:ea typeface="长城行楷体" panose="02010609000101010101" pitchFamily="49" charset="-122"/>
                  </a:rPr>
                  <a:t>+</a:t>
                </a:r>
                <a:r>
                  <a:rPr lang="zh-CN" altLang="en-US" dirty="0">
                    <a:solidFill>
                      <a:schemeClr val="bg1"/>
                    </a:solidFill>
                    <a:ea typeface="长城行楷体" panose="02010609000101010101" pitchFamily="49" charset="-122"/>
                  </a:rPr>
                  <a:t>”变成“</a:t>
                </a:r>
                <a:r>
                  <a:rPr lang="en-US" altLang="zh-CN" dirty="0">
                    <a:solidFill>
                      <a:schemeClr val="bg1"/>
                    </a:solidFill>
                    <a:ea typeface="长城行楷体" panose="02010609000101010101" pitchFamily="49" charset="-122"/>
                  </a:rPr>
                  <a:t>-</a:t>
                </a:r>
                <a:r>
                  <a:rPr lang="zh-CN" altLang="en-US" dirty="0">
                    <a:solidFill>
                      <a:schemeClr val="bg1"/>
                    </a:solidFill>
                    <a:ea typeface="长城行楷体" panose="02010609000101010101" pitchFamily="49" charset="-122"/>
                  </a:rPr>
                  <a:t>”。</a:t>
                </a:r>
                <a:endParaRPr lang="en-US" altLang="zh-CN" dirty="0">
                  <a:solidFill>
                    <a:schemeClr val="bg1"/>
                  </a:solidFill>
                  <a:ea typeface="长城行楷体" panose="0201060900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440490" y="2689921"/>
                <a:ext cx="9762995" cy="4932000"/>
              </a:xfrm>
              <a:blipFill>
                <a:blip r:embed="rId2"/>
                <a:stretch>
                  <a:fillRect l="-1248" t="-13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114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1951" y="1429240"/>
            <a:ext cx="3541753" cy="3541753"/>
            <a:chOff x="4325124" y="1491869"/>
            <a:chExt cx="3541753" cy="3541753"/>
          </a:xfrm>
        </p:grpSpPr>
        <p:sp>
          <p:nvSpPr>
            <p:cNvPr id="5" name="椭圆 4"/>
            <p:cNvSpPr/>
            <p:nvPr/>
          </p:nvSpPr>
          <p:spPr>
            <a:xfrm>
              <a:off x="4325124" y="1491869"/>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文本框 5"/>
            <p:cNvSpPr txBox="1"/>
            <p:nvPr/>
          </p:nvSpPr>
          <p:spPr>
            <a:xfrm>
              <a:off x="5045827" y="1928803"/>
              <a:ext cx="2094808" cy="1569660"/>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rPr>
                <a:t>04</a:t>
              </a:r>
              <a:endParaRPr kumimoji="0" lang="zh-CN" altLang="en-US"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endParaRPr>
            </a:p>
          </p:txBody>
        </p:sp>
        <p:sp>
          <p:nvSpPr>
            <p:cNvPr id="7" name="文本框 6"/>
            <p:cNvSpPr txBox="1"/>
            <p:nvPr/>
          </p:nvSpPr>
          <p:spPr>
            <a:xfrm>
              <a:off x="4971565" y="3189649"/>
              <a:ext cx="2248871" cy="1077218"/>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200" b="1" kern="0" spc="600" dirty="0">
                  <a:solidFill>
                    <a:srgbClr val="031A6D"/>
                  </a:solidFill>
                  <a:latin typeface="冬青黑体简体中文 W3" panose="020B0300000000000000" pitchFamily="34" charset="-122"/>
                  <a:ea typeface="长城行楷体" panose="02010609000101010101" pitchFamily="49" charset="-122"/>
                </a:rPr>
                <a:t>大量没标记数据</a:t>
              </a:r>
              <a:endParaRPr lang="en-US" altLang="zh-CN" sz="3200" b="1" kern="0" spc="600" dirty="0">
                <a:solidFill>
                  <a:srgbClr val="031A6D"/>
                </a:solidFill>
                <a:latin typeface="冬青黑体简体中文 W3" panose="020B0300000000000000" pitchFamily="34" charset="-122"/>
                <a:ea typeface="长城行楷体" panose="02010609000101010101" pitchFamily="49" charset="-122"/>
              </a:endParaRPr>
            </a:p>
          </p:txBody>
        </p:sp>
      </p:grpSp>
      <p:sp>
        <p:nvSpPr>
          <p:cNvPr id="15" name="文本框 14"/>
          <p:cNvSpPr txBox="1"/>
          <p:nvPr/>
        </p:nvSpPr>
        <p:spPr>
          <a:xfrm>
            <a:off x="4822520" y="1429240"/>
            <a:ext cx="7014575" cy="4708981"/>
          </a:xfrm>
          <a:prstGeom prst="rect">
            <a:avLst/>
          </a:prstGeom>
          <a:noFill/>
        </p:spPr>
        <p:txBody>
          <a:bodyPr wrap="square" rtlCol="0">
            <a:spAutoFit/>
          </a:bodyPr>
          <a:lstStyle/>
          <a:p>
            <a:pPr lvl="0"/>
            <a:r>
              <a:rPr lang="en-US" altLang="zh-CN" sz="3600" kern="0" dirty="0">
                <a:solidFill>
                  <a:schemeClr val="bg1"/>
                </a:solidFill>
                <a:ea typeface="长城行楷体" panose="02010609000101010101" pitchFamily="49" charset="-122"/>
              </a:rPr>
              <a:t>1.</a:t>
            </a:r>
            <a:r>
              <a:rPr lang="zh-CN" altLang="en-US" sz="3600" kern="0" dirty="0">
                <a:solidFill>
                  <a:schemeClr val="bg1"/>
                </a:solidFill>
                <a:ea typeface="长城行楷体" panose="02010609000101010101" pitchFamily="49" charset="-122"/>
              </a:rPr>
              <a:t>数据集</a:t>
            </a:r>
            <a:endParaRPr lang="en-US" altLang="zh-CN" sz="3600" kern="0" dirty="0">
              <a:solidFill>
                <a:schemeClr val="bg1"/>
              </a:solidFill>
              <a:ea typeface="长城行楷体" panose="02010609000101010101" pitchFamily="49" charset="-122"/>
            </a:endParaRPr>
          </a:p>
          <a:p>
            <a:pPr lvl="0"/>
            <a:r>
              <a:rPr lang="en-US" altLang="zh-CN" sz="3600" kern="0" dirty="0">
                <a:solidFill>
                  <a:schemeClr val="bg1"/>
                </a:solidFill>
                <a:ea typeface="长城行楷体" panose="02010609000101010101" pitchFamily="49" charset="-122"/>
              </a:rPr>
              <a:t>2.</a:t>
            </a:r>
            <a:r>
              <a:rPr lang="zh-CN" altLang="en-US" sz="3600" kern="0" dirty="0">
                <a:solidFill>
                  <a:schemeClr val="bg1"/>
                </a:solidFill>
                <a:ea typeface="长城行楷体" panose="02010609000101010101" pitchFamily="49" charset="-122"/>
              </a:rPr>
              <a:t>排序准则和熵准则的比较</a:t>
            </a:r>
            <a:endParaRPr lang="en-US" altLang="zh-CN" sz="3600" kern="0" dirty="0">
              <a:solidFill>
                <a:schemeClr val="bg1"/>
              </a:solidFill>
              <a:ea typeface="长城行楷体" panose="02010609000101010101" pitchFamily="49" charset="-122"/>
            </a:endParaRPr>
          </a:p>
          <a:p>
            <a:pPr lvl="0"/>
            <a:r>
              <a:rPr lang="en-US" altLang="zh-CN" sz="3600" kern="0" dirty="0">
                <a:solidFill>
                  <a:schemeClr val="bg1"/>
                </a:solidFill>
                <a:ea typeface="长城行楷体" panose="02010609000101010101" pitchFamily="49" charset="-122"/>
              </a:rPr>
              <a:t>3.</a:t>
            </a:r>
            <a:r>
              <a:rPr lang="zh-CN" altLang="en-US" sz="3600" kern="0" dirty="0">
                <a:solidFill>
                  <a:schemeClr val="bg1"/>
                </a:solidFill>
                <a:ea typeface="长城行楷体" panose="02010609000101010101" pitchFamily="49" charset="-122"/>
              </a:rPr>
              <a:t>训练语言模型</a:t>
            </a:r>
            <a:endParaRPr lang="en-US" altLang="zh-CN" sz="3600" kern="0" dirty="0">
              <a:solidFill>
                <a:schemeClr val="bg1"/>
              </a:solidFill>
              <a:ea typeface="长城行楷体" panose="02010609000101010101" pitchFamily="49" charset="-122"/>
            </a:endParaRPr>
          </a:p>
          <a:p>
            <a:pPr lvl="0"/>
            <a:r>
              <a:rPr lang="en-US" altLang="zh-CN" sz="3600" kern="0" dirty="0">
                <a:solidFill>
                  <a:schemeClr val="bg1"/>
                </a:solidFill>
                <a:ea typeface="长城行楷体" panose="02010609000101010101" pitchFamily="49" charset="-122"/>
              </a:rPr>
              <a:t>4.</a:t>
            </a:r>
            <a:r>
              <a:rPr lang="zh-CN" altLang="en-US" sz="3600" kern="0" dirty="0">
                <a:solidFill>
                  <a:schemeClr val="bg1"/>
                </a:solidFill>
                <a:ea typeface="长城行楷体" panose="02010609000101010101" pitchFamily="49" charset="-122"/>
              </a:rPr>
              <a:t>嵌入式特征选择</a:t>
            </a:r>
            <a:endParaRPr lang="en-US" altLang="zh-CN" sz="3600" kern="0" dirty="0">
              <a:solidFill>
                <a:schemeClr val="bg1"/>
              </a:solidFill>
              <a:ea typeface="长城行楷体" panose="02010609000101010101" pitchFamily="49" charset="-122"/>
            </a:endParaRPr>
          </a:p>
          <a:p>
            <a:pPr lvl="0"/>
            <a:r>
              <a:rPr lang="en-US" altLang="zh-CN" sz="3600" kern="0" dirty="0">
                <a:solidFill>
                  <a:schemeClr val="bg1"/>
                </a:solidFill>
                <a:ea typeface="长城行楷体" panose="02010609000101010101" pitchFamily="49" charset="-122"/>
              </a:rPr>
              <a:t>5.</a:t>
            </a:r>
            <a:r>
              <a:rPr lang="zh-CN" altLang="en-US" sz="3600" kern="0" dirty="0">
                <a:solidFill>
                  <a:schemeClr val="bg1"/>
                </a:solidFill>
                <a:ea typeface="长城行楷体" panose="02010609000101010101" pitchFamily="49" charset="-122"/>
              </a:rPr>
              <a:t>半监督学习的基准和结果</a:t>
            </a:r>
            <a:endParaRPr lang="en-US" altLang="zh-CN" sz="3600" kern="0" dirty="0">
              <a:solidFill>
                <a:schemeClr val="bg1"/>
              </a:solidFill>
              <a:ea typeface="长城行楷体" panose="02010609000101010101" pitchFamily="49" charset="-122"/>
            </a:endParaRPr>
          </a:p>
          <a:p>
            <a:pPr lvl="0"/>
            <a:r>
              <a:rPr lang="en-US" altLang="zh-CN" sz="3600" kern="0" dirty="0">
                <a:solidFill>
                  <a:schemeClr val="bg1"/>
                </a:solidFill>
                <a:ea typeface="长城行楷体" panose="02010609000101010101" pitchFamily="49" charset="-122"/>
              </a:rPr>
              <a:t>6.</a:t>
            </a:r>
            <a:r>
              <a:rPr lang="zh-CN" altLang="en-US" sz="3600" kern="0" dirty="0">
                <a:solidFill>
                  <a:schemeClr val="bg1"/>
                </a:solidFill>
                <a:ea typeface="长城行楷体" panose="02010609000101010101" pitchFamily="49" charset="-122"/>
              </a:rPr>
              <a:t>排序和语言</a:t>
            </a:r>
            <a:endParaRPr lang="en-US" altLang="zh-CN" sz="3600" kern="0" dirty="0">
              <a:solidFill>
                <a:schemeClr val="bg1"/>
              </a:solidFill>
              <a:ea typeface="长城行楷体" panose="02010609000101010101" pitchFamily="49" charset="-122"/>
            </a:endParaRPr>
          </a:p>
          <a:p>
            <a:pPr lvl="0"/>
            <a:endParaRPr lang="en-US" altLang="zh-CN" sz="2800" kern="0" dirty="0">
              <a:solidFill>
                <a:schemeClr val="bg1"/>
              </a:solidFill>
              <a:ea typeface="长城行楷体" panose="02010609000101010101" pitchFamily="49" charset="-122"/>
            </a:endParaRPr>
          </a:p>
          <a:p>
            <a:pPr lvl="0"/>
            <a:endParaRPr lang="en-US" altLang="zh-CN" sz="2800" kern="0" dirty="0">
              <a:solidFill>
                <a:schemeClr val="bg1"/>
              </a:solidFill>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schemeClr val="bg1"/>
                </a:solidFill>
                <a:ea typeface="长城行楷体" panose="02010609000101010101" pitchFamily="49" charset="-122"/>
              </a:rPr>
              <a:t>                  </a:t>
            </a:r>
            <a:endParaRPr kumimoji="0" lang="zh-CN" alt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79953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830" y="1279525"/>
            <a:ext cx="10515600" cy="4407291"/>
          </a:xfrm>
        </p:spPr>
        <p:txBody>
          <a:bodyPr>
            <a:normAutofit fontScale="90000"/>
          </a:bodyPr>
          <a:lstStyle/>
          <a:p>
            <a:r>
              <a:rPr lang="en-US" altLang="zh-CN" sz="2800" dirty="0">
                <a:solidFill>
                  <a:schemeClr val="bg1"/>
                </a:solidFill>
                <a:ea typeface="长城行楷体" panose="02010609000101010101" pitchFamily="49" charset="-122"/>
              </a:rPr>
              <a:t>1.</a:t>
            </a:r>
            <a:r>
              <a:rPr lang="zh-CN" altLang="en-US" sz="2800" dirty="0">
                <a:solidFill>
                  <a:schemeClr val="bg1"/>
                </a:solidFill>
                <a:ea typeface="长城行楷体" panose="02010609000101010101" pitchFamily="49" charset="-122"/>
              </a:rPr>
              <a:t>通过大量没标记的数据提高</a:t>
            </a:r>
            <a:r>
              <a:rPr lang="en-US" altLang="zh-CN" sz="2800" dirty="0">
                <a:solidFill>
                  <a:schemeClr val="bg1"/>
                </a:solidFill>
                <a:ea typeface="长城行楷体" panose="02010609000101010101" pitchFamily="49" charset="-122"/>
              </a:rPr>
              <a:t>embedding</a:t>
            </a:r>
            <a:br>
              <a:rPr lang="en-US" altLang="zh-CN" sz="2800" dirty="0">
                <a:solidFill>
                  <a:schemeClr val="bg1"/>
                </a:solidFill>
                <a:ea typeface="长城行楷体" panose="02010609000101010101" pitchFamily="49" charset="-122"/>
              </a:rPr>
            </a:br>
            <a:r>
              <a:rPr lang="en-US" altLang="zh-CN" sz="2800" dirty="0">
                <a:solidFill>
                  <a:schemeClr val="bg1"/>
                </a:solidFill>
                <a:ea typeface="长城行楷体" panose="02010609000101010101" pitchFamily="49" charset="-122"/>
              </a:rPr>
              <a:t>2.</a:t>
            </a:r>
            <a:r>
              <a:rPr lang="zh-CN" altLang="en-US" sz="2800" dirty="0">
                <a:solidFill>
                  <a:schemeClr val="bg1"/>
                </a:solidFill>
                <a:ea typeface="长城行楷体" panose="02010609000101010101" pitchFamily="49" charset="-122"/>
              </a:rPr>
              <a:t>数据集：路透社</a:t>
            </a:r>
            <a:r>
              <a:rPr lang="en-US" altLang="zh-CN" sz="2800" dirty="0">
                <a:solidFill>
                  <a:schemeClr val="bg1"/>
                </a:solidFill>
                <a:ea typeface="长城行楷体" panose="02010609000101010101" pitchFamily="49" charset="-122"/>
              </a:rPr>
              <a:t>10</a:t>
            </a:r>
            <a:r>
              <a:rPr lang="zh-CN" altLang="en-US" sz="2800" dirty="0">
                <a:solidFill>
                  <a:schemeClr val="bg1"/>
                </a:solidFill>
                <a:ea typeface="长城行楷体" panose="02010609000101010101" pitchFamily="49" charset="-122"/>
              </a:rPr>
              <a:t>万；维奇百科</a:t>
            </a:r>
            <a:r>
              <a:rPr lang="en-US" altLang="zh-CN" sz="2800" dirty="0">
                <a:solidFill>
                  <a:schemeClr val="bg1"/>
                </a:solidFill>
                <a:ea typeface="长城行楷体" panose="02010609000101010101" pitchFamily="49" charset="-122"/>
              </a:rPr>
              <a:t>3</a:t>
            </a:r>
            <a:r>
              <a:rPr lang="zh-CN" altLang="en-US" sz="2800" dirty="0">
                <a:solidFill>
                  <a:schemeClr val="bg1"/>
                </a:solidFill>
                <a:ea typeface="长城行楷体" panose="02010609000101010101" pitchFamily="49" charset="-122"/>
              </a:rPr>
              <a:t>万</a:t>
            </a:r>
            <a:br>
              <a:rPr lang="en-US" altLang="zh-CN" sz="2800" dirty="0">
                <a:solidFill>
                  <a:schemeClr val="bg1"/>
                </a:solidFill>
                <a:ea typeface="长城行楷体" panose="02010609000101010101" pitchFamily="49" charset="-122"/>
              </a:rPr>
            </a:br>
            <a:r>
              <a:rPr lang="en-US" altLang="zh-CN" sz="2800" dirty="0">
                <a:solidFill>
                  <a:schemeClr val="bg1"/>
                </a:solidFill>
                <a:ea typeface="长城行楷体" panose="02010609000101010101" pitchFamily="49" charset="-122"/>
              </a:rPr>
              <a:t>3.</a:t>
            </a:r>
            <a:r>
              <a:rPr lang="zh-CN" altLang="en-US" sz="2800" dirty="0">
                <a:solidFill>
                  <a:schemeClr val="bg1"/>
                </a:solidFill>
                <a:ea typeface="长城行楷体" panose="02010609000101010101" pitchFamily="49" charset="-122"/>
              </a:rPr>
              <a:t>文章使用了一种称作 </a:t>
            </a:r>
            <a:r>
              <a:rPr lang="en-US" altLang="zh-CN" sz="2800" dirty="0">
                <a:solidFill>
                  <a:schemeClr val="bg1"/>
                </a:solidFill>
                <a:ea typeface="长城行楷体" panose="02010609000101010101" pitchFamily="49" charset="-122"/>
              </a:rPr>
              <a:t>pairwise ranking approach </a:t>
            </a:r>
            <a:r>
              <a:rPr lang="zh-CN" altLang="en-US" sz="2800" dirty="0">
                <a:solidFill>
                  <a:schemeClr val="bg1"/>
                </a:solidFill>
                <a:ea typeface="长城行楷体" panose="02010609000101010101" pitchFamily="49" charset="-122"/>
              </a:rPr>
              <a:t>的方法，希望寻找到一种神经网络的结构能够在给出一个合法的序列时获得一个较高的评分，一个不合法的序列则对应着一个较低的得分。</a:t>
            </a:r>
            <a:br>
              <a:rPr lang="en-US" altLang="zh-CN" sz="2800" dirty="0">
                <a:solidFill>
                  <a:schemeClr val="bg1"/>
                </a:solidFill>
                <a:ea typeface="长城行楷体" panose="02010609000101010101" pitchFamily="49" charset="-122"/>
              </a:rPr>
            </a:br>
            <a:r>
              <a:rPr lang="en-US" altLang="zh-CN" sz="2800" dirty="0">
                <a:solidFill>
                  <a:schemeClr val="bg1"/>
                </a:solidFill>
                <a:ea typeface="长城行楷体" panose="02010609000101010101" pitchFamily="49" charset="-122"/>
              </a:rPr>
              <a:t>4.</a:t>
            </a:r>
            <a:r>
              <a:rPr lang="zh-CN" altLang="en-US" sz="2800" dirty="0">
                <a:solidFill>
                  <a:schemeClr val="bg1"/>
                </a:solidFill>
                <a:ea typeface="长城行楷体" panose="02010609000101010101" pitchFamily="49" charset="-122"/>
              </a:rPr>
              <a:t>这里在对模型的参数选择时使用了称为“</a:t>
            </a:r>
            <a:r>
              <a:rPr lang="en-US" altLang="zh-CN" sz="2800" dirty="0">
                <a:solidFill>
                  <a:schemeClr val="bg1"/>
                </a:solidFill>
                <a:ea typeface="长城行楷体" panose="02010609000101010101" pitchFamily="49" charset="-122"/>
              </a:rPr>
              <a:t>breeding”</a:t>
            </a:r>
            <a:r>
              <a:rPr lang="zh-CN" altLang="en-US" sz="2800" dirty="0">
                <a:solidFill>
                  <a:schemeClr val="bg1"/>
                </a:solidFill>
                <a:ea typeface="长城行楷体" panose="02010609000101010101" pitchFamily="49" charset="-122"/>
              </a:rPr>
              <a:t>的方式。假设模型中有</a:t>
            </a:r>
            <a:r>
              <a:rPr lang="en-US" altLang="zh-CN" sz="2800" dirty="0">
                <a:solidFill>
                  <a:schemeClr val="bg1"/>
                </a:solidFill>
                <a:ea typeface="长城行楷体" panose="02010609000101010101" pitchFamily="49" charset="-122"/>
              </a:rPr>
              <a:t>k</a:t>
            </a:r>
            <a:r>
              <a:rPr lang="zh-CN" altLang="en-US" sz="2800" dirty="0">
                <a:solidFill>
                  <a:schemeClr val="bg1"/>
                </a:solidFill>
                <a:ea typeface="长城行楷体" panose="02010609000101010101" pitchFamily="49" charset="-122"/>
              </a:rPr>
              <a:t>个参数需要被选择，那就建立</a:t>
            </a:r>
            <a:r>
              <a:rPr lang="en-US" altLang="zh-CN" sz="2800" dirty="0">
                <a:solidFill>
                  <a:schemeClr val="bg1"/>
                </a:solidFill>
                <a:ea typeface="长城行楷体" panose="02010609000101010101" pitchFamily="49" charset="-122"/>
              </a:rPr>
              <a:t>k</a:t>
            </a:r>
            <a:r>
              <a:rPr lang="zh-CN" altLang="en-US" sz="2800" dirty="0">
                <a:solidFill>
                  <a:schemeClr val="bg1"/>
                </a:solidFill>
                <a:ea typeface="长城行楷体" panose="02010609000101010101" pitchFamily="49" charset="-122"/>
              </a:rPr>
              <a:t>个模型，每一个模型使用之前模型的</a:t>
            </a:r>
            <a:r>
              <a:rPr lang="en-US" altLang="zh-CN" sz="2800" dirty="0">
                <a:solidFill>
                  <a:schemeClr val="bg1"/>
                </a:solidFill>
                <a:ea typeface="长城行楷体" panose="02010609000101010101" pitchFamily="49" charset="-122"/>
              </a:rPr>
              <a:t>k-1</a:t>
            </a:r>
            <a:r>
              <a:rPr lang="zh-CN" altLang="en-US" sz="2800" dirty="0">
                <a:solidFill>
                  <a:schemeClr val="bg1"/>
                </a:solidFill>
                <a:ea typeface="长城行楷体" panose="02010609000101010101" pitchFamily="49" charset="-122"/>
              </a:rPr>
              <a:t>个参数，再重新选择一个参数的值。同时训练这</a:t>
            </a:r>
            <a:r>
              <a:rPr lang="en-US" altLang="zh-CN" sz="2800" dirty="0">
                <a:solidFill>
                  <a:schemeClr val="bg1"/>
                </a:solidFill>
                <a:ea typeface="长城行楷体" panose="02010609000101010101" pitchFamily="49" charset="-122"/>
              </a:rPr>
              <a:t>k</a:t>
            </a:r>
            <a:r>
              <a:rPr lang="zh-CN" altLang="en-US" sz="2800" dirty="0">
                <a:solidFill>
                  <a:schemeClr val="bg1"/>
                </a:solidFill>
                <a:ea typeface="长城行楷体" panose="02010609000101010101" pitchFamily="49" charset="-122"/>
              </a:rPr>
              <a:t>个模型，再在验证集上进行测试，选择</a:t>
            </a:r>
            <a:r>
              <a:rPr lang="en-US" altLang="zh-CN" sz="2800" dirty="0">
                <a:solidFill>
                  <a:schemeClr val="bg1"/>
                </a:solidFill>
                <a:ea typeface="长城行楷体" panose="02010609000101010101" pitchFamily="49" charset="-122"/>
              </a:rPr>
              <a:t>k</a:t>
            </a:r>
            <a:r>
              <a:rPr lang="zh-CN" altLang="en-US" sz="2800" dirty="0">
                <a:solidFill>
                  <a:schemeClr val="bg1"/>
                </a:solidFill>
                <a:ea typeface="长城行楷体" panose="02010609000101010101" pitchFamily="49" charset="-122"/>
              </a:rPr>
              <a:t>个参数的最优值。再开始下一轮“</a:t>
            </a:r>
            <a:r>
              <a:rPr lang="en-US" altLang="zh-CN" sz="2800" dirty="0">
                <a:solidFill>
                  <a:schemeClr val="bg1"/>
                </a:solidFill>
                <a:ea typeface="长城行楷体" panose="02010609000101010101" pitchFamily="49" charset="-122"/>
              </a:rPr>
              <a:t>breeding”</a:t>
            </a:r>
            <a:r>
              <a:rPr lang="zh-CN" altLang="en-US" sz="2800" dirty="0">
                <a:solidFill>
                  <a:schemeClr val="bg1"/>
                </a:solidFill>
                <a:ea typeface="长城行楷体" panose="02010609000101010101" pitchFamily="49" charset="-122"/>
              </a:rPr>
              <a:t>过程。</a:t>
            </a:r>
            <a:br>
              <a:rPr lang="en-US" altLang="zh-CN" sz="2800" dirty="0">
                <a:solidFill>
                  <a:schemeClr val="bg1"/>
                </a:solidFill>
                <a:ea typeface="长城行楷体" panose="02010609000101010101" pitchFamily="49" charset="-122"/>
              </a:rPr>
            </a:br>
            <a:r>
              <a:rPr lang="en-US" altLang="zh-CN" sz="2800" dirty="0">
                <a:solidFill>
                  <a:schemeClr val="bg1"/>
                </a:solidFill>
                <a:ea typeface="长城行楷体" panose="02010609000101010101" pitchFamily="49" charset="-122"/>
              </a:rPr>
              <a:t>5.</a:t>
            </a:r>
            <a:r>
              <a:rPr lang="zh-CN" altLang="en-US" sz="2800" dirty="0">
                <a:solidFill>
                  <a:schemeClr val="bg1"/>
                </a:solidFill>
                <a:ea typeface="长城行楷体" panose="02010609000101010101" pitchFamily="49" charset="-122"/>
              </a:rPr>
              <a:t>语言模型</a:t>
            </a:r>
            <a:r>
              <a:rPr lang="en-US" altLang="zh-CN" sz="2800" dirty="0">
                <a:solidFill>
                  <a:schemeClr val="bg1"/>
                </a:solidFill>
                <a:ea typeface="长城行楷体" panose="02010609000101010101" pitchFamily="49" charset="-122"/>
              </a:rPr>
              <a:t>L1</a:t>
            </a:r>
            <a:r>
              <a:rPr lang="zh-CN" altLang="en-US" sz="2800" dirty="0">
                <a:solidFill>
                  <a:schemeClr val="bg1"/>
                </a:solidFill>
                <a:ea typeface="长城行楷体" panose="02010609000101010101" pitchFamily="49" charset="-122"/>
              </a:rPr>
              <a:t>和</a:t>
            </a:r>
            <a:r>
              <a:rPr lang="en-US" altLang="zh-CN" sz="2800" dirty="0">
                <a:solidFill>
                  <a:schemeClr val="bg1"/>
                </a:solidFill>
                <a:ea typeface="长城行楷体" panose="02010609000101010101" pitchFamily="49" charset="-122"/>
              </a:rPr>
              <a:t>L2</a:t>
            </a:r>
            <a:br>
              <a:rPr lang="en-US" altLang="zh-CN" sz="2000" dirty="0"/>
            </a:br>
            <a:r>
              <a:rPr lang="en-US" altLang="zh-CN" sz="2700" dirty="0">
                <a:solidFill>
                  <a:schemeClr val="bg1"/>
                </a:solidFill>
                <a:ea typeface="长城行楷体" panose="02010609000101010101" pitchFamily="49" charset="-122"/>
              </a:rPr>
              <a:t>6. semi-supervised</a:t>
            </a:r>
            <a:r>
              <a:rPr lang="zh-CN" altLang="en-US" sz="2700" dirty="0">
                <a:solidFill>
                  <a:schemeClr val="bg1"/>
                </a:solidFill>
                <a:ea typeface="长城行楷体" panose="02010609000101010101" pitchFamily="49" charset="-122"/>
              </a:rPr>
              <a:t>与</a:t>
            </a:r>
            <a:r>
              <a:rPr lang="en-US" altLang="zh-CN" sz="2700" dirty="0">
                <a:solidFill>
                  <a:schemeClr val="bg1"/>
                </a:solidFill>
                <a:ea typeface="长城行楷体" panose="02010609000101010101" pitchFamily="49" charset="-122"/>
              </a:rPr>
              <a:t> deep learning</a:t>
            </a:r>
            <a:r>
              <a:rPr lang="zh-CN" altLang="en-US" sz="2700" dirty="0">
                <a:solidFill>
                  <a:schemeClr val="bg1"/>
                </a:solidFill>
                <a:ea typeface="长城行楷体" panose="02010609000101010101" pitchFamily="49" charset="-122"/>
              </a:rPr>
              <a:t>的结合</a:t>
            </a:r>
            <a:br>
              <a:rPr lang="en-US" altLang="zh-CN" sz="2000" dirty="0">
                <a:solidFill>
                  <a:schemeClr val="bg1"/>
                </a:solidFill>
                <a:ea typeface="长城行楷体" panose="02010609000101010101" pitchFamily="49" charset="-122"/>
              </a:rPr>
            </a:br>
            <a:endParaRPr lang="zh-CN" altLang="en-US" sz="2000" dirty="0">
              <a:solidFill>
                <a:schemeClr val="bg1"/>
              </a:solidFill>
              <a:ea typeface="长城行楷体" panose="02010609000101010101" pitchFamily="49" charset="-122"/>
            </a:endParaRPr>
          </a:p>
        </p:txBody>
      </p:sp>
    </p:spTree>
    <p:extLst>
      <p:ext uri="{BB962C8B-B14F-4D97-AF65-F5344CB8AC3E}">
        <p14:creationId xmlns:p14="http://schemas.microsoft.com/office/powerpoint/2010/main" val="383312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1951" y="1429240"/>
            <a:ext cx="3541753" cy="3541753"/>
            <a:chOff x="4325124" y="1491869"/>
            <a:chExt cx="3541753" cy="3541753"/>
          </a:xfrm>
        </p:grpSpPr>
        <p:sp>
          <p:nvSpPr>
            <p:cNvPr id="5" name="椭圆 4"/>
            <p:cNvSpPr/>
            <p:nvPr/>
          </p:nvSpPr>
          <p:spPr>
            <a:xfrm>
              <a:off x="4325124" y="1491869"/>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文本框 5"/>
            <p:cNvSpPr txBox="1"/>
            <p:nvPr/>
          </p:nvSpPr>
          <p:spPr>
            <a:xfrm>
              <a:off x="5045827" y="1928803"/>
              <a:ext cx="2094808" cy="1569660"/>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rPr>
                <a:t>05</a:t>
              </a:r>
              <a:endParaRPr kumimoji="0" lang="zh-CN" altLang="en-US"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endParaRPr>
            </a:p>
          </p:txBody>
        </p:sp>
        <p:sp>
          <p:nvSpPr>
            <p:cNvPr id="7" name="文本框 6"/>
            <p:cNvSpPr txBox="1"/>
            <p:nvPr/>
          </p:nvSpPr>
          <p:spPr>
            <a:xfrm>
              <a:off x="4971565" y="3189649"/>
              <a:ext cx="2248871" cy="1077218"/>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200" b="1" kern="0" spc="600" dirty="0">
                  <a:solidFill>
                    <a:srgbClr val="031A6D"/>
                  </a:solidFill>
                  <a:latin typeface="冬青黑体简体中文 W3" panose="020B0300000000000000" pitchFamily="34" charset="-122"/>
                  <a:ea typeface="长城行楷体" panose="02010609000101010101" pitchFamily="49" charset="-122"/>
                </a:rPr>
                <a:t>大多任务学习</a:t>
              </a:r>
              <a:endParaRPr lang="en-US" altLang="zh-CN" sz="3200" b="1" kern="0" spc="600" dirty="0">
                <a:solidFill>
                  <a:srgbClr val="031A6D"/>
                </a:solidFill>
                <a:latin typeface="冬青黑体简体中文 W3" panose="020B0300000000000000" pitchFamily="34" charset="-122"/>
                <a:ea typeface="长城行楷体" panose="02010609000101010101" pitchFamily="49" charset="-122"/>
              </a:endParaRPr>
            </a:p>
          </p:txBody>
        </p:sp>
      </p:grpSp>
      <p:sp>
        <p:nvSpPr>
          <p:cNvPr id="15" name="文本框 14"/>
          <p:cNvSpPr txBox="1"/>
          <p:nvPr/>
        </p:nvSpPr>
        <p:spPr>
          <a:xfrm>
            <a:off x="4872625" y="2080579"/>
            <a:ext cx="7014575" cy="3170099"/>
          </a:xfrm>
          <a:prstGeom prst="rect">
            <a:avLst/>
          </a:prstGeom>
          <a:noFill/>
        </p:spPr>
        <p:txBody>
          <a:bodyPr wrap="square" rtlCol="0">
            <a:spAutoFit/>
          </a:bodyPr>
          <a:lstStyle/>
          <a:p>
            <a:pPr lvl="0"/>
            <a:r>
              <a:rPr lang="en-US" altLang="zh-CN" sz="3600" kern="0" dirty="0">
                <a:solidFill>
                  <a:schemeClr val="bg1"/>
                </a:solidFill>
                <a:ea typeface="长城行楷体" panose="02010609000101010101" pitchFamily="49" charset="-122"/>
              </a:rPr>
              <a:t>1.</a:t>
            </a:r>
            <a:r>
              <a:rPr lang="zh-CN" altLang="en-US" sz="3600" kern="0" dirty="0">
                <a:solidFill>
                  <a:schemeClr val="bg1"/>
                </a:solidFill>
                <a:ea typeface="长城行楷体" panose="02010609000101010101" pitchFamily="49" charset="-122"/>
              </a:rPr>
              <a:t>联合解码和联合训练的比较</a:t>
            </a:r>
            <a:endParaRPr lang="en-US" altLang="zh-CN" sz="3600" kern="0" dirty="0">
              <a:solidFill>
                <a:schemeClr val="bg1"/>
              </a:solidFill>
              <a:ea typeface="长城行楷体" panose="02010609000101010101" pitchFamily="49" charset="-122"/>
            </a:endParaRPr>
          </a:p>
          <a:p>
            <a:pPr lvl="0"/>
            <a:endParaRPr lang="en-US" altLang="zh-CN" sz="3600" kern="0" dirty="0">
              <a:solidFill>
                <a:schemeClr val="bg1"/>
              </a:solidFill>
              <a:ea typeface="长城行楷体" panose="02010609000101010101" pitchFamily="49" charset="-122"/>
            </a:endParaRPr>
          </a:p>
          <a:p>
            <a:pPr lvl="0"/>
            <a:endParaRPr lang="en-US" altLang="zh-CN" sz="3600" kern="0" dirty="0">
              <a:solidFill>
                <a:schemeClr val="bg1"/>
              </a:solidFill>
              <a:ea typeface="长城行楷体" panose="02010609000101010101" pitchFamily="49" charset="-122"/>
            </a:endParaRPr>
          </a:p>
          <a:p>
            <a:pPr lvl="0"/>
            <a:r>
              <a:rPr lang="en-US" altLang="zh-CN" sz="3600" kern="0" dirty="0">
                <a:solidFill>
                  <a:schemeClr val="bg1"/>
                </a:solidFill>
                <a:ea typeface="长城行楷体" panose="02010609000101010101" pitchFamily="49" charset="-122"/>
              </a:rPr>
              <a:t>2.</a:t>
            </a:r>
            <a:r>
              <a:rPr lang="zh-CN" altLang="en-US" sz="3600" kern="0" dirty="0">
                <a:solidFill>
                  <a:schemeClr val="bg1"/>
                </a:solidFill>
                <a:ea typeface="长城行楷体" panose="02010609000101010101" pitchFamily="49" charset="-122"/>
              </a:rPr>
              <a:t>多任务基准和结果</a:t>
            </a:r>
            <a:endParaRPr lang="en-US" altLang="zh-CN" sz="3600" kern="0" dirty="0">
              <a:solidFill>
                <a:schemeClr val="bg1"/>
              </a:solidFill>
              <a:ea typeface="长城行楷体" panose="02010609000101010101" pitchFamily="49" charset="-122"/>
            </a:endParaRPr>
          </a:p>
          <a:p>
            <a:pPr lvl="0"/>
            <a:endParaRPr lang="en-US" altLang="zh-CN" sz="2800" kern="0" dirty="0">
              <a:solidFill>
                <a:schemeClr val="bg1"/>
              </a:solidFill>
              <a:ea typeface="长城行楷体" panose="02010609000101010101" pitchFamily="49" charset="-122"/>
            </a:endParaRPr>
          </a:p>
          <a:p>
            <a:pPr lvl="0"/>
            <a:r>
              <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rPr>
              <a:t>      </a:t>
            </a:r>
            <a:r>
              <a:rPr lang="en-US" altLang="zh-CN" sz="2800" kern="0" dirty="0">
                <a:solidFill>
                  <a:schemeClr val="bg1"/>
                </a:solidFill>
                <a:ea typeface="长城行楷体" panose="02010609000101010101" pitchFamily="49" charset="-122"/>
              </a:rPr>
              <a:t>                  </a:t>
            </a:r>
            <a:endParaRPr kumimoji="0" lang="zh-CN" alt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422360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1142" y="961329"/>
            <a:ext cx="10515600" cy="2019865"/>
          </a:xfrm>
        </p:spPr>
        <p:txBody>
          <a:bodyPr/>
          <a:lstStyle/>
          <a:p>
            <a:r>
              <a:rPr lang="zh-CN" altLang="en-US" dirty="0">
                <a:solidFill>
                  <a:schemeClr val="bg1"/>
                </a:solidFill>
                <a:ea typeface="长城行楷体" panose="02010609000101010101" pitchFamily="49" charset="-122"/>
              </a:rPr>
              <a:t>动机：</a:t>
            </a:r>
            <a:r>
              <a:rPr lang="en-US" altLang="zh-CN" dirty="0">
                <a:solidFill>
                  <a:schemeClr val="bg1"/>
                </a:solidFill>
                <a:ea typeface="长城行楷体" panose="02010609000101010101" pitchFamily="49" charset="-122"/>
              </a:rPr>
              <a:t>It is generally accepted that features trained for one task can be useful for related tasks.</a:t>
            </a:r>
          </a:p>
          <a:p>
            <a:r>
              <a:rPr lang="zh-CN" altLang="en-US" dirty="0">
                <a:solidFill>
                  <a:schemeClr val="bg1"/>
                </a:solidFill>
                <a:ea typeface="长城行楷体" panose="02010609000101010101" pitchFamily="49" charset="-122"/>
              </a:rPr>
              <a:t>方法：</a:t>
            </a:r>
            <a:r>
              <a:rPr lang="en-US" altLang="zh-CN" dirty="0">
                <a:solidFill>
                  <a:schemeClr val="bg1"/>
                </a:solidFill>
                <a:ea typeface="长城行楷体" panose="02010609000101010101" pitchFamily="49" charset="-122"/>
              </a:rPr>
              <a:t>Multi-task learning (MTL)</a:t>
            </a:r>
          </a:p>
          <a:p>
            <a:endParaRPr lang="zh-CN" altLang="en-US" dirty="0">
              <a:solidFill>
                <a:schemeClr val="bg1"/>
              </a:solidFill>
              <a:ea typeface="长城行楷体" panose="02010609000101010101" pitchFamily="49" charset="-122"/>
            </a:endParaRPr>
          </a:p>
        </p:txBody>
      </p:sp>
    </p:spTree>
    <p:extLst>
      <p:ext uri="{BB962C8B-B14F-4D97-AF65-F5344CB8AC3E}">
        <p14:creationId xmlns:p14="http://schemas.microsoft.com/office/powerpoint/2010/main" val="156386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43934" y="1619218"/>
            <a:ext cx="3541753" cy="3541753"/>
            <a:chOff x="4325124" y="1491869"/>
            <a:chExt cx="3541753" cy="3541753"/>
          </a:xfrm>
        </p:grpSpPr>
        <p:sp>
          <p:nvSpPr>
            <p:cNvPr id="6" name="椭圆 5"/>
            <p:cNvSpPr/>
            <p:nvPr/>
          </p:nvSpPr>
          <p:spPr>
            <a:xfrm>
              <a:off x="4325124" y="1491869"/>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5827" y="1928803"/>
              <a:ext cx="2094808" cy="1569660"/>
            </a:xfrm>
            <a:prstGeom prst="rect">
              <a:avLst/>
            </a:prstGeom>
            <a:solidFill>
              <a:schemeClr val="bg1"/>
            </a:solidFill>
          </p:spPr>
          <p:txBody>
            <a:bodyPr wrap="square" rtlCol="0">
              <a:spAutoFit/>
            </a:bodyPr>
            <a:lstStyle/>
            <a:p>
              <a:pPr algn="ctr"/>
              <a:r>
                <a:rPr lang="en-US" altLang="zh-CN" sz="9600" dirty="0">
                  <a:solidFill>
                    <a:srgbClr val="031A6D"/>
                  </a:solidFill>
                  <a:latin typeface="Bebas Neue" panose="020B0606020202050201" pitchFamily="34" charset="0"/>
                  <a:ea typeface="微软雅黑" panose="020B0503020204020204" pitchFamily="34" charset="-122"/>
                </a:rPr>
                <a:t>06</a:t>
              </a:r>
              <a:endParaRPr lang="zh-CN" altLang="en-US" sz="9600" dirty="0">
                <a:solidFill>
                  <a:srgbClr val="031A6D"/>
                </a:solidFill>
                <a:latin typeface="Bebas Neue" panose="020B0606020202050201" pitchFamily="34" charset="0"/>
                <a:ea typeface="微软雅黑" panose="020B0503020204020204" pitchFamily="34" charset="-122"/>
              </a:endParaRPr>
            </a:p>
          </p:txBody>
        </p:sp>
        <p:sp>
          <p:nvSpPr>
            <p:cNvPr id="8" name="文本框 7"/>
            <p:cNvSpPr txBox="1"/>
            <p:nvPr/>
          </p:nvSpPr>
          <p:spPr>
            <a:xfrm>
              <a:off x="4971565" y="3189649"/>
              <a:ext cx="2248871" cy="584775"/>
            </a:xfrm>
            <a:prstGeom prst="rect">
              <a:avLst/>
            </a:prstGeom>
            <a:solidFill>
              <a:schemeClr val="bg1"/>
            </a:solidFill>
          </p:spPr>
          <p:txBody>
            <a:bodyPr wrap="square" rtlCol="0">
              <a:spAutoFit/>
            </a:bodyPr>
            <a:lstStyle/>
            <a:p>
              <a:pPr algn="ctr"/>
              <a:r>
                <a:rPr lang="zh-CN" altLang="en-US" sz="3200" b="1" spc="600" dirty="0">
                  <a:solidFill>
                    <a:srgbClr val="031A6D"/>
                  </a:solidFill>
                  <a:latin typeface="冬青黑体简体中文 W3" panose="020B0300000000000000" pitchFamily="34" charset="-122"/>
                  <a:ea typeface="长城行楷体" panose="02010609000101010101" pitchFamily="49" charset="-122"/>
                </a:rPr>
                <a:t>其他试验</a:t>
              </a:r>
            </a:p>
          </p:txBody>
        </p:sp>
        <p:grpSp>
          <p:nvGrpSpPr>
            <p:cNvPr id="9" name="Group 15"/>
            <p:cNvGrpSpPr>
              <a:grpSpLocks noChangeAspect="1"/>
            </p:cNvGrpSpPr>
            <p:nvPr/>
          </p:nvGrpSpPr>
          <p:grpSpPr bwMode="auto">
            <a:xfrm>
              <a:off x="5755386" y="3834235"/>
              <a:ext cx="681229" cy="552460"/>
              <a:chOff x="3594" y="2643"/>
              <a:chExt cx="492" cy="399"/>
            </a:xfrm>
            <a:solidFill>
              <a:srgbClr val="031A6D"/>
            </a:solidFill>
          </p:grpSpPr>
          <p:sp>
            <p:nvSpPr>
              <p:cNvPr id="10" name="Rectangle 16"/>
              <p:cNvSpPr>
                <a:spLocks noChangeArrowheads="1"/>
              </p:cNvSpPr>
              <p:nvPr/>
            </p:nvSpPr>
            <p:spPr bwMode="auto">
              <a:xfrm>
                <a:off x="3594" y="3023"/>
                <a:ext cx="492"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7"/>
              <p:cNvSpPr>
                <a:spLocks/>
              </p:cNvSpPr>
              <p:nvPr/>
            </p:nvSpPr>
            <p:spPr bwMode="auto">
              <a:xfrm>
                <a:off x="3594" y="2984"/>
                <a:ext cx="488" cy="27"/>
              </a:xfrm>
              <a:custGeom>
                <a:avLst/>
                <a:gdLst>
                  <a:gd name="T0" fmla="*/ 488 w 488"/>
                  <a:gd name="T1" fmla="*/ 27 h 27"/>
                  <a:gd name="T2" fmla="*/ 245 w 488"/>
                  <a:gd name="T3" fmla="*/ 27 h 27"/>
                  <a:gd name="T4" fmla="*/ 243 w 488"/>
                  <a:gd name="T5" fmla="*/ 27 h 27"/>
                  <a:gd name="T6" fmla="*/ 0 w 488"/>
                  <a:gd name="T7" fmla="*/ 27 h 27"/>
                  <a:gd name="T8" fmla="*/ 31 w 488"/>
                  <a:gd name="T9" fmla="*/ 0 h 27"/>
                  <a:gd name="T10" fmla="*/ 77 w 488"/>
                  <a:gd name="T11" fmla="*/ 0 h 27"/>
                  <a:gd name="T12" fmla="*/ 170 w 488"/>
                  <a:gd name="T13" fmla="*/ 0 h 27"/>
                  <a:gd name="T14" fmla="*/ 318 w 488"/>
                  <a:gd name="T15" fmla="*/ 0 h 27"/>
                  <a:gd name="T16" fmla="*/ 370 w 488"/>
                  <a:gd name="T17" fmla="*/ 0 h 27"/>
                  <a:gd name="T18" fmla="*/ 457 w 488"/>
                  <a:gd name="T19" fmla="*/ 0 h 27"/>
                  <a:gd name="T20" fmla="*/ 488 w 488"/>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27">
                    <a:moveTo>
                      <a:pt x="488" y="27"/>
                    </a:moveTo>
                    <a:lnTo>
                      <a:pt x="245" y="27"/>
                    </a:lnTo>
                    <a:lnTo>
                      <a:pt x="243" y="27"/>
                    </a:lnTo>
                    <a:lnTo>
                      <a:pt x="0" y="27"/>
                    </a:lnTo>
                    <a:lnTo>
                      <a:pt x="31" y="0"/>
                    </a:lnTo>
                    <a:lnTo>
                      <a:pt x="77" y="0"/>
                    </a:lnTo>
                    <a:lnTo>
                      <a:pt x="170" y="0"/>
                    </a:lnTo>
                    <a:lnTo>
                      <a:pt x="318" y="0"/>
                    </a:lnTo>
                    <a:lnTo>
                      <a:pt x="370" y="0"/>
                    </a:lnTo>
                    <a:lnTo>
                      <a:pt x="457" y="0"/>
                    </a:lnTo>
                    <a:lnTo>
                      <a:pt x="48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8"/>
              <p:cNvSpPr>
                <a:spLocks noEditPoints="1"/>
              </p:cNvSpPr>
              <p:nvPr/>
            </p:nvSpPr>
            <p:spPr bwMode="auto">
              <a:xfrm>
                <a:off x="3625" y="2643"/>
                <a:ext cx="428" cy="316"/>
              </a:xfrm>
              <a:custGeom>
                <a:avLst/>
                <a:gdLst>
                  <a:gd name="T0" fmla="*/ 428 w 428"/>
                  <a:gd name="T1" fmla="*/ 0 h 316"/>
                  <a:gd name="T2" fmla="*/ 428 w 428"/>
                  <a:gd name="T3" fmla="*/ 316 h 316"/>
                  <a:gd name="T4" fmla="*/ 382 w 428"/>
                  <a:gd name="T5" fmla="*/ 316 h 316"/>
                  <a:gd name="T6" fmla="*/ 89 w 428"/>
                  <a:gd name="T7" fmla="*/ 316 h 316"/>
                  <a:gd name="T8" fmla="*/ 0 w 428"/>
                  <a:gd name="T9" fmla="*/ 316 h 316"/>
                  <a:gd name="T10" fmla="*/ 0 w 428"/>
                  <a:gd name="T11" fmla="*/ 0 h 316"/>
                  <a:gd name="T12" fmla="*/ 428 w 428"/>
                  <a:gd name="T13" fmla="*/ 0 h 316"/>
                  <a:gd name="T14" fmla="*/ 401 w 428"/>
                  <a:gd name="T15" fmla="*/ 278 h 316"/>
                  <a:gd name="T16" fmla="*/ 401 w 428"/>
                  <a:gd name="T17" fmla="*/ 23 h 316"/>
                  <a:gd name="T18" fmla="*/ 27 w 428"/>
                  <a:gd name="T19" fmla="*/ 23 h 316"/>
                  <a:gd name="T20" fmla="*/ 27 w 428"/>
                  <a:gd name="T21" fmla="*/ 278 h 316"/>
                  <a:gd name="T22" fmla="*/ 401 w 428"/>
                  <a:gd name="T23" fmla="*/ 27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316">
                    <a:moveTo>
                      <a:pt x="428" y="0"/>
                    </a:moveTo>
                    <a:lnTo>
                      <a:pt x="428" y="316"/>
                    </a:lnTo>
                    <a:lnTo>
                      <a:pt x="382" y="316"/>
                    </a:lnTo>
                    <a:lnTo>
                      <a:pt x="89" y="316"/>
                    </a:lnTo>
                    <a:lnTo>
                      <a:pt x="0" y="316"/>
                    </a:lnTo>
                    <a:lnTo>
                      <a:pt x="0" y="0"/>
                    </a:lnTo>
                    <a:lnTo>
                      <a:pt x="428" y="0"/>
                    </a:lnTo>
                    <a:close/>
                    <a:moveTo>
                      <a:pt x="401" y="278"/>
                    </a:moveTo>
                    <a:lnTo>
                      <a:pt x="401" y="23"/>
                    </a:lnTo>
                    <a:lnTo>
                      <a:pt x="27" y="23"/>
                    </a:lnTo>
                    <a:lnTo>
                      <a:pt x="27" y="278"/>
                    </a:lnTo>
                    <a:lnTo>
                      <a:pt x="401"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9"/>
              <p:cNvSpPr>
                <a:spLocks noChangeArrowheads="1"/>
              </p:cNvSpPr>
              <p:nvPr/>
            </p:nvSpPr>
            <p:spPr bwMode="auto">
              <a:xfrm>
                <a:off x="3964"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0"/>
              <p:cNvSpPr>
                <a:spLocks/>
              </p:cNvSpPr>
              <p:nvPr/>
            </p:nvSpPr>
            <p:spPr bwMode="auto">
              <a:xfrm>
                <a:off x="3789" y="2743"/>
                <a:ext cx="102" cy="116"/>
              </a:xfrm>
              <a:custGeom>
                <a:avLst/>
                <a:gdLst>
                  <a:gd name="T0" fmla="*/ 96 w 102"/>
                  <a:gd name="T1" fmla="*/ 27 h 116"/>
                  <a:gd name="T2" fmla="*/ 73 w 102"/>
                  <a:gd name="T3" fmla="*/ 45 h 116"/>
                  <a:gd name="T4" fmla="*/ 102 w 102"/>
                  <a:gd name="T5" fmla="*/ 79 h 116"/>
                  <a:gd name="T6" fmla="*/ 58 w 102"/>
                  <a:gd name="T7" fmla="*/ 116 h 116"/>
                  <a:gd name="T8" fmla="*/ 29 w 102"/>
                  <a:gd name="T9" fmla="*/ 81 h 116"/>
                  <a:gd name="T10" fmla="*/ 8 w 102"/>
                  <a:gd name="T11" fmla="*/ 99 h 116"/>
                  <a:gd name="T12" fmla="*/ 0 w 102"/>
                  <a:gd name="T13" fmla="*/ 2 h 116"/>
                  <a:gd name="T14" fmla="*/ 0 w 102"/>
                  <a:gd name="T15" fmla="*/ 0 h 116"/>
                  <a:gd name="T16" fmla="*/ 96 w 102"/>
                  <a:gd name="T17" fmla="*/ 2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6">
                    <a:moveTo>
                      <a:pt x="96" y="27"/>
                    </a:moveTo>
                    <a:lnTo>
                      <a:pt x="73" y="45"/>
                    </a:lnTo>
                    <a:lnTo>
                      <a:pt x="102" y="79"/>
                    </a:lnTo>
                    <a:lnTo>
                      <a:pt x="58" y="116"/>
                    </a:lnTo>
                    <a:lnTo>
                      <a:pt x="29" y="81"/>
                    </a:lnTo>
                    <a:lnTo>
                      <a:pt x="8" y="99"/>
                    </a:lnTo>
                    <a:lnTo>
                      <a:pt x="0" y="2"/>
                    </a:lnTo>
                    <a:lnTo>
                      <a:pt x="0" y="0"/>
                    </a:lnTo>
                    <a:lnTo>
                      <a:pt x="9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21"/>
              <p:cNvSpPr>
                <a:spLocks noChangeArrowheads="1"/>
              </p:cNvSpPr>
              <p:nvPr/>
            </p:nvSpPr>
            <p:spPr bwMode="auto">
              <a:xfrm>
                <a:off x="3671"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 name="文本框 15"/>
          <p:cNvSpPr txBox="1"/>
          <p:nvPr/>
        </p:nvSpPr>
        <p:spPr>
          <a:xfrm>
            <a:off x="4369290" y="1189491"/>
            <a:ext cx="7330913" cy="4401205"/>
          </a:xfrm>
          <a:prstGeom prst="rect">
            <a:avLst/>
          </a:prstGeom>
          <a:noFill/>
        </p:spPr>
        <p:txBody>
          <a:bodyPr wrap="square" rtlCol="0">
            <a:spAutoFit/>
          </a:bodyPr>
          <a:lstStyle/>
          <a:p>
            <a:r>
              <a:rPr lang="en-US" altLang="zh-CN" sz="2800" b="1" dirty="0">
                <a:solidFill>
                  <a:schemeClr val="bg1"/>
                </a:solidFill>
              </a:rPr>
              <a:t>  ※ These figures are useful to quantify how far we went by leveraging large datasets instead of relying on a priori knowledge.</a:t>
            </a:r>
          </a:p>
          <a:p>
            <a:r>
              <a:rPr lang="en-US" altLang="zh-CN" sz="2800" b="1" dirty="0">
                <a:solidFill>
                  <a:schemeClr val="bg1"/>
                </a:solidFill>
              </a:rPr>
              <a:t>   1. Suffix Features(</a:t>
            </a:r>
            <a:r>
              <a:rPr lang="zh-CN" altLang="en-US" sz="2800" b="1" dirty="0">
                <a:solidFill>
                  <a:schemeClr val="bg1"/>
                </a:solidFill>
              </a:rPr>
              <a:t>后缀特征</a:t>
            </a:r>
            <a:r>
              <a:rPr lang="en-US" altLang="zh-CN" sz="2800" b="1" dirty="0">
                <a:solidFill>
                  <a:schemeClr val="bg1"/>
                </a:solidFill>
              </a:rPr>
              <a:t>)</a:t>
            </a:r>
          </a:p>
          <a:p>
            <a:r>
              <a:rPr lang="en-US" altLang="zh-CN" sz="2800" b="1" dirty="0">
                <a:solidFill>
                  <a:schemeClr val="bg1"/>
                </a:solidFill>
              </a:rPr>
              <a:t>   2. Gazetteers(</a:t>
            </a:r>
            <a:r>
              <a:rPr lang="zh-CN" altLang="en-US" sz="2800" b="1" dirty="0">
                <a:solidFill>
                  <a:schemeClr val="bg1"/>
                </a:solidFill>
              </a:rPr>
              <a:t>地名词典</a:t>
            </a:r>
            <a:r>
              <a:rPr lang="en-US" altLang="zh-CN" sz="2800" b="1" dirty="0">
                <a:solidFill>
                  <a:schemeClr val="bg1"/>
                </a:solidFill>
              </a:rPr>
              <a:t>)</a:t>
            </a:r>
          </a:p>
          <a:p>
            <a:r>
              <a:rPr lang="en-US" altLang="zh-CN" sz="2800" b="1" dirty="0">
                <a:solidFill>
                  <a:schemeClr val="bg1"/>
                </a:solidFill>
              </a:rPr>
              <a:t>   3. Cascading(</a:t>
            </a:r>
            <a:r>
              <a:rPr lang="zh-CN" altLang="en-US" sz="2800" b="1" dirty="0">
                <a:solidFill>
                  <a:schemeClr val="bg1"/>
                </a:solidFill>
              </a:rPr>
              <a:t>级联</a:t>
            </a:r>
            <a:r>
              <a:rPr lang="en-US" altLang="zh-CN" sz="2800" b="1" dirty="0">
                <a:solidFill>
                  <a:schemeClr val="bg1"/>
                </a:solidFill>
              </a:rPr>
              <a:t>)</a:t>
            </a:r>
          </a:p>
          <a:p>
            <a:r>
              <a:rPr lang="en-US" altLang="zh-CN" sz="2800" b="1" dirty="0">
                <a:solidFill>
                  <a:schemeClr val="bg1"/>
                </a:solidFill>
              </a:rPr>
              <a:t>   4. Ensembles(</a:t>
            </a:r>
            <a:r>
              <a:rPr lang="zh-CN" altLang="en-US" sz="2800" b="1" dirty="0">
                <a:solidFill>
                  <a:schemeClr val="bg1"/>
                </a:solidFill>
              </a:rPr>
              <a:t>模型组合</a:t>
            </a:r>
            <a:r>
              <a:rPr lang="en-US" altLang="zh-CN" sz="2800" b="1" dirty="0">
                <a:solidFill>
                  <a:schemeClr val="bg1"/>
                </a:solidFill>
              </a:rPr>
              <a:t>)</a:t>
            </a:r>
          </a:p>
          <a:p>
            <a:r>
              <a:rPr lang="en-US" altLang="zh-CN" sz="2800" b="1" dirty="0">
                <a:solidFill>
                  <a:schemeClr val="bg1"/>
                </a:solidFill>
              </a:rPr>
              <a:t>   5. Parsing(</a:t>
            </a:r>
            <a:r>
              <a:rPr lang="zh-CN" altLang="en-US" sz="2800" b="1" dirty="0">
                <a:solidFill>
                  <a:schemeClr val="bg1"/>
                </a:solidFill>
              </a:rPr>
              <a:t>结构分析</a:t>
            </a:r>
            <a:r>
              <a:rPr lang="en-US" altLang="zh-CN" sz="2800" b="1" dirty="0">
                <a:solidFill>
                  <a:schemeClr val="bg1"/>
                </a:solidFill>
              </a:rPr>
              <a:t>)</a:t>
            </a:r>
          </a:p>
          <a:p>
            <a:r>
              <a:rPr lang="en-US" altLang="zh-CN" sz="2800" b="1" dirty="0">
                <a:solidFill>
                  <a:schemeClr val="bg1"/>
                </a:solidFill>
              </a:rPr>
              <a:t>   6. Word Representations(</a:t>
            </a:r>
            <a:r>
              <a:rPr lang="zh-CN" altLang="en-US" sz="2800" b="1" dirty="0">
                <a:solidFill>
                  <a:schemeClr val="bg1"/>
                </a:solidFill>
              </a:rPr>
              <a:t>词表达方式</a:t>
            </a:r>
            <a:r>
              <a:rPr lang="en-US" altLang="zh-CN" sz="2800" b="1" dirty="0">
                <a:solidFill>
                  <a:schemeClr val="bg1"/>
                </a:solidFill>
              </a:rPr>
              <a:t>)</a:t>
            </a:r>
          </a:p>
          <a:p>
            <a:r>
              <a:rPr lang="en-US" altLang="zh-CN" sz="2800" b="1" dirty="0">
                <a:solidFill>
                  <a:schemeClr val="bg1"/>
                </a:solidFill>
              </a:rPr>
              <a:t>   7. Engineering a Sweet Spot(</a:t>
            </a:r>
            <a:r>
              <a:rPr lang="zh-CN" altLang="en-US" sz="2800" b="1" dirty="0">
                <a:solidFill>
                  <a:schemeClr val="bg1"/>
                </a:solidFill>
              </a:rPr>
              <a:t>固定特征工程</a:t>
            </a:r>
            <a:r>
              <a:rPr lang="en-US" altLang="zh-CN" sz="2800" b="1" dirty="0">
                <a:solidFill>
                  <a:schemeClr val="bg1"/>
                </a:solidFill>
              </a:rPr>
              <a:t>)</a:t>
            </a:r>
            <a:endParaRPr lang="zh-CN" altLang="en-US" sz="2800" b="1" dirty="0">
              <a:solidFill>
                <a:schemeClr val="bg1"/>
              </a:solidFill>
            </a:endParaRPr>
          </a:p>
        </p:txBody>
      </p:sp>
    </p:spTree>
    <p:extLst>
      <p:ext uri="{BB962C8B-B14F-4D97-AF65-F5344CB8AC3E}">
        <p14:creationId xmlns:p14="http://schemas.microsoft.com/office/powerpoint/2010/main" val="154826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8305" y="1227551"/>
            <a:ext cx="2668044" cy="830997"/>
          </a:xfrm>
          <a:prstGeom prst="rect">
            <a:avLst/>
          </a:prstGeom>
          <a:noFill/>
        </p:spPr>
        <p:txBody>
          <a:bodyPr wrap="square" rtlCol="0">
            <a:spAutoFit/>
          </a:bodyPr>
          <a:lstStyle/>
          <a:p>
            <a:r>
              <a:rPr lang="zh-CN" altLang="en-US" sz="4800" dirty="0">
                <a:solidFill>
                  <a:schemeClr val="bg1"/>
                </a:solidFill>
                <a:latin typeface="幼圆" panose="02010509060101010101" pitchFamily="49" charset="-122"/>
                <a:ea typeface="长城行楷体" panose="02010609000101010101" pitchFamily="49" charset="-122"/>
              </a:rPr>
              <a:t>神经网络</a:t>
            </a:r>
            <a:r>
              <a:rPr lang="en-US" altLang="zh-CN" sz="4800" dirty="0">
                <a:solidFill>
                  <a:schemeClr val="bg1"/>
                </a:solidFill>
                <a:latin typeface="幼圆" panose="02010509060101010101" pitchFamily="49" charset="-122"/>
                <a:ea typeface="长城行楷体" panose="02010609000101010101" pitchFamily="49" charset="-122"/>
              </a:rPr>
              <a:t>:</a:t>
            </a:r>
            <a:endParaRPr lang="zh-CN" altLang="en-US" sz="4800" dirty="0">
              <a:solidFill>
                <a:schemeClr val="bg1"/>
              </a:solidFill>
              <a:latin typeface="幼圆" panose="02010509060101010101" pitchFamily="49" charset="-122"/>
              <a:ea typeface="长城行楷体" panose="02010609000101010101" pitchFamily="49" charset="-122"/>
            </a:endParaRPr>
          </a:p>
        </p:txBody>
      </p:sp>
      <p:sp>
        <p:nvSpPr>
          <p:cNvPr id="12" name="文本框 11"/>
          <p:cNvSpPr txBox="1"/>
          <p:nvPr/>
        </p:nvSpPr>
        <p:spPr>
          <a:xfrm>
            <a:off x="388305" y="4127597"/>
            <a:ext cx="2668044" cy="830997"/>
          </a:xfrm>
          <a:prstGeom prst="rect">
            <a:avLst/>
          </a:prstGeom>
          <a:noFill/>
        </p:spPr>
        <p:txBody>
          <a:bodyPr wrap="square" rtlCol="0">
            <a:spAutoFit/>
          </a:bodyPr>
          <a:lstStyle/>
          <a:p>
            <a:r>
              <a:rPr lang="zh-CN" altLang="en-US" sz="4800" dirty="0">
                <a:solidFill>
                  <a:schemeClr val="bg1"/>
                </a:solidFill>
                <a:latin typeface="幼圆" panose="02010509060101010101" pitchFamily="49" charset="-122"/>
                <a:ea typeface="长城行楷体" panose="02010609000101010101" pitchFamily="49" charset="-122"/>
              </a:rPr>
              <a:t>机器学习</a:t>
            </a:r>
          </a:p>
        </p:txBody>
      </p:sp>
      <p:sp>
        <p:nvSpPr>
          <p:cNvPr id="13" name="文本框 12"/>
          <p:cNvSpPr txBox="1"/>
          <p:nvPr/>
        </p:nvSpPr>
        <p:spPr>
          <a:xfrm>
            <a:off x="3995804" y="3369440"/>
            <a:ext cx="1841326" cy="584775"/>
          </a:xfrm>
          <a:prstGeom prst="rect">
            <a:avLst/>
          </a:prstGeom>
          <a:noFill/>
        </p:spPr>
        <p:txBody>
          <a:bodyPr wrap="square" rtlCol="0">
            <a:spAutoFit/>
          </a:bodyPr>
          <a:lstStyle/>
          <a:p>
            <a:r>
              <a:rPr lang="zh-CN" altLang="en-US" sz="3200" dirty="0">
                <a:solidFill>
                  <a:schemeClr val="bg1"/>
                </a:solidFill>
                <a:ea typeface="长城行楷体" panose="02010609000101010101" pitchFamily="49" charset="-122"/>
              </a:rPr>
              <a:t>监督学习：</a:t>
            </a:r>
          </a:p>
        </p:txBody>
      </p:sp>
      <p:sp>
        <p:nvSpPr>
          <p:cNvPr id="14" name="文本框 13"/>
          <p:cNvSpPr txBox="1"/>
          <p:nvPr/>
        </p:nvSpPr>
        <p:spPr>
          <a:xfrm>
            <a:off x="3995804" y="5090014"/>
            <a:ext cx="2267210" cy="584775"/>
          </a:xfrm>
          <a:prstGeom prst="rect">
            <a:avLst/>
          </a:prstGeom>
          <a:noFill/>
        </p:spPr>
        <p:txBody>
          <a:bodyPr wrap="square" rtlCol="0">
            <a:spAutoFit/>
          </a:bodyPr>
          <a:lstStyle/>
          <a:p>
            <a:r>
              <a:rPr lang="zh-CN" altLang="en-US" sz="3200" dirty="0">
                <a:solidFill>
                  <a:schemeClr val="bg1"/>
                </a:solidFill>
                <a:ea typeface="长城行楷体" panose="02010609000101010101" pitchFamily="49" charset="-122"/>
              </a:rPr>
              <a:t>半监督学习：</a:t>
            </a:r>
          </a:p>
        </p:txBody>
      </p:sp>
      <p:sp>
        <p:nvSpPr>
          <p:cNvPr id="15" name="文本框 14"/>
          <p:cNvSpPr txBox="1"/>
          <p:nvPr/>
        </p:nvSpPr>
        <p:spPr>
          <a:xfrm>
            <a:off x="3995804" y="4250709"/>
            <a:ext cx="2267210" cy="584775"/>
          </a:xfrm>
          <a:prstGeom prst="rect">
            <a:avLst/>
          </a:prstGeom>
          <a:noFill/>
        </p:spPr>
        <p:txBody>
          <a:bodyPr wrap="square" rtlCol="0">
            <a:spAutoFit/>
          </a:bodyPr>
          <a:lstStyle/>
          <a:p>
            <a:r>
              <a:rPr lang="zh-CN" altLang="en-US" sz="3200" dirty="0">
                <a:solidFill>
                  <a:schemeClr val="bg1"/>
                </a:solidFill>
                <a:ea typeface="长城行楷体" panose="02010609000101010101" pitchFamily="49" charset="-122"/>
              </a:rPr>
              <a:t>非监督学习：</a:t>
            </a:r>
          </a:p>
        </p:txBody>
      </p:sp>
      <p:sp>
        <p:nvSpPr>
          <p:cNvPr id="16" name="文本框 15"/>
          <p:cNvSpPr txBox="1"/>
          <p:nvPr/>
        </p:nvSpPr>
        <p:spPr>
          <a:xfrm>
            <a:off x="2549045" y="2828497"/>
            <a:ext cx="1014608" cy="3170099"/>
          </a:xfrm>
          <a:prstGeom prst="rect">
            <a:avLst/>
          </a:prstGeom>
          <a:noFill/>
        </p:spPr>
        <p:txBody>
          <a:bodyPr wrap="square" rtlCol="0">
            <a:spAutoFit/>
          </a:bodyPr>
          <a:lstStyle/>
          <a:p>
            <a:r>
              <a:rPr lang="en-US" altLang="zh-CN" sz="20000" dirty="0">
                <a:solidFill>
                  <a:schemeClr val="bg1"/>
                </a:solidFill>
                <a:latin typeface="幼圆" panose="02010509060101010101" pitchFamily="49" charset="-122"/>
                <a:ea typeface="幼圆" panose="02010509060101010101" pitchFamily="49" charset="-122"/>
              </a:rPr>
              <a:t>{</a:t>
            </a:r>
            <a:endParaRPr lang="zh-CN" altLang="en-US" sz="20000" dirty="0">
              <a:solidFill>
                <a:schemeClr val="bg1"/>
              </a:solidFill>
              <a:latin typeface="幼圆" panose="02010509060101010101" pitchFamily="49" charset="-122"/>
              <a:ea typeface="幼圆" panose="02010509060101010101" pitchFamily="49" charset="-122"/>
            </a:endParaRPr>
          </a:p>
        </p:txBody>
      </p:sp>
      <p:sp>
        <p:nvSpPr>
          <p:cNvPr id="17" name="文本框 16"/>
          <p:cNvSpPr txBox="1"/>
          <p:nvPr/>
        </p:nvSpPr>
        <p:spPr>
          <a:xfrm>
            <a:off x="6263014" y="3459296"/>
            <a:ext cx="3895595" cy="461665"/>
          </a:xfrm>
          <a:prstGeom prst="rect">
            <a:avLst/>
          </a:prstGeom>
          <a:noFill/>
        </p:spPr>
        <p:txBody>
          <a:bodyPr wrap="square" rtlCol="0">
            <a:spAutoFit/>
          </a:bodyPr>
          <a:lstStyle/>
          <a:p>
            <a:r>
              <a:rPr lang="zh-CN" altLang="en-US" sz="2400" dirty="0">
                <a:solidFill>
                  <a:schemeClr val="bg1"/>
                </a:solidFill>
              </a:rPr>
              <a:t>回归问题和分类问题</a:t>
            </a:r>
          </a:p>
        </p:txBody>
      </p:sp>
      <p:sp>
        <p:nvSpPr>
          <p:cNvPr id="18" name="文本框 17"/>
          <p:cNvSpPr txBox="1"/>
          <p:nvPr/>
        </p:nvSpPr>
        <p:spPr>
          <a:xfrm>
            <a:off x="6601216" y="4312262"/>
            <a:ext cx="2091847" cy="461665"/>
          </a:xfrm>
          <a:prstGeom prst="rect">
            <a:avLst/>
          </a:prstGeom>
          <a:noFill/>
        </p:spPr>
        <p:txBody>
          <a:bodyPr wrap="square" rtlCol="0">
            <a:spAutoFit/>
          </a:bodyPr>
          <a:lstStyle/>
          <a:p>
            <a:r>
              <a:rPr lang="zh-CN" altLang="en-US" sz="2400" dirty="0">
                <a:solidFill>
                  <a:schemeClr val="bg1"/>
                </a:solidFill>
              </a:rPr>
              <a:t>主要就是聚类</a:t>
            </a:r>
          </a:p>
        </p:txBody>
      </p:sp>
      <p:sp>
        <p:nvSpPr>
          <p:cNvPr id="19" name="文本框 18"/>
          <p:cNvSpPr txBox="1"/>
          <p:nvPr/>
        </p:nvSpPr>
        <p:spPr>
          <a:xfrm>
            <a:off x="6601216" y="4950515"/>
            <a:ext cx="4609578" cy="1200329"/>
          </a:xfrm>
          <a:prstGeom prst="rect">
            <a:avLst/>
          </a:prstGeom>
          <a:noFill/>
        </p:spPr>
        <p:txBody>
          <a:bodyPr wrap="square" rtlCol="0">
            <a:spAutoFit/>
          </a:bodyPr>
          <a:lstStyle/>
          <a:p>
            <a:r>
              <a:rPr lang="en-US" altLang="zh-CN" sz="2400" dirty="0">
                <a:solidFill>
                  <a:schemeClr val="bg1"/>
                </a:solidFill>
              </a:rPr>
              <a:t>typically a small amount of labeled data with a large amount of unlabeled data`</a:t>
            </a:r>
            <a:endParaRPr lang="zh-CN" altLang="en-US" sz="2400" dirty="0">
              <a:solidFill>
                <a:schemeClr val="bg1"/>
              </a:solidFill>
            </a:endParaRPr>
          </a:p>
        </p:txBody>
      </p:sp>
      <p:sp>
        <p:nvSpPr>
          <p:cNvPr id="20" name="文本框 19"/>
          <p:cNvSpPr txBox="1"/>
          <p:nvPr/>
        </p:nvSpPr>
        <p:spPr>
          <a:xfrm>
            <a:off x="3281819" y="1369390"/>
            <a:ext cx="5962389" cy="830997"/>
          </a:xfrm>
          <a:prstGeom prst="rect">
            <a:avLst/>
          </a:prstGeom>
          <a:noFill/>
        </p:spPr>
        <p:txBody>
          <a:bodyPr wrap="square" rtlCol="0">
            <a:spAutoFit/>
          </a:bodyPr>
          <a:lstStyle/>
          <a:p>
            <a:r>
              <a:rPr lang="zh-CN" altLang="en-US" sz="2400" dirty="0">
                <a:solidFill>
                  <a:schemeClr val="bg1"/>
                </a:solidFill>
              </a:rPr>
              <a:t>前馈神经网络，循环神经网络</a:t>
            </a:r>
            <a:r>
              <a:rPr lang="en-US" altLang="zh-CN" sz="2400" dirty="0">
                <a:solidFill>
                  <a:schemeClr val="bg1"/>
                </a:solidFill>
              </a:rPr>
              <a:t>RNN</a:t>
            </a:r>
            <a:r>
              <a:rPr lang="zh-CN" altLang="en-US" sz="2400" dirty="0">
                <a:solidFill>
                  <a:schemeClr val="bg1"/>
                </a:solidFill>
              </a:rPr>
              <a:t>，卷积神经网络</a:t>
            </a:r>
            <a:r>
              <a:rPr lang="en-US" altLang="zh-CN" sz="2400" dirty="0">
                <a:solidFill>
                  <a:schemeClr val="bg1"/>
                </a:solidFill>
              </a:rPr>
              <a:t>CNN</a:t>
            </a:r>
            <a:r>
              <a:rPr lang="zh-CN" altLang="en-US" sz="2400" dirty="0">
                <a:solidFill>
                  <a:schemeClr val="bg1"/>
                </a:solidFill>
              </a:rPr>
              <a:t>，</a:t>
            </a:r>
            <a:r>
              <a:rPr lang="en-US" altLang="zh-CN" sz="2400" dirty="0">
                <a:solidFill>
                  <a:schemeClr val="bg1"/>
                </a:solidFill>
              </a:rPr>
              <a:t>BP</a:t>
            </a:r>
            <a:r>
              <a:rPr lang="zh-CN" altLang="en-US" sz="2400" dirty="0">
                <a:solidFill>
                  <a:schemeClr val="bg1"/>
                </a:solidFill>
              </a:rPr>
              <a:t>算法等。</a:t>
            </a:r>
          </a:p>
        </p:txBody>
      </p:sp>
    </p:spTree>
    <p:extLst>
      <p:ext uri="{BB962C8B-B14F-4D97-AF65-F5344CB8AC3E}">
        <p14:creationId xmlns:p14="http://schemas.microsoft.com/office/powerpoint/2010/main" val="312463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P spid="16" grpId="0"/>
      <p:bldP spid="17"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7229" y="641445"/>
            <a:ext cx="7806520" cy="707886"/>
          </a:xfrm>
          <a:prstGeom prst="rect">
            <a:avLst/>
          </a:prstGeom>
          <a:noFill/>
        </p:spPr>
        <p:txBody>
          <a:bodyPr wrap="square" rtlCol="0">
            <a:spAutoFit/>
          </a:bodyPr>
          <a:lstStyle/>
          <a:p>
            <a:r>
              <a:rPr lang="zh-CN" altLang="en-US" sz="4000" dirty="0">
                <a:solidFill>
                  <a:schemeClr val="bg1"/>
                </a:solidFill>
                <a:ea typeface="长城行楷体" panose="02010609000101010101" pitchFamily="49" charset="-122"/>
              </a:rPr>
              <a:t>总结</a:t>
            </a:r>
            <a:r>
              <a:rPr lang="en-US" altLang="zh-CN" sz="4000" dirty="0">
                <a:solidFill>
                  <a:schemeClr val="bg1"/>
                </a:solidFill>
                <a:ea typeface="长城行楷体" panose="02010609000101010101" pitchFamily="49" charset="-122"/>
              </a:rPr>
              <a:t>train </a:t>
            </a:r>
            <a:r>
              <a:rPr lang="zh-CN" altLang="en-US" sz="4000" dirty="0">
                <a:solidFill>
                  <a:schemeClr val="bg1"/>
                </a:solidFill>
                <a:ea typeface="长城行楷体" panose="02010609000101010101" pitchFamily="49" charset="-122"/>
              </a:rPr>
              <a:t>、</a:t>
            </a:r>
            <a:r>
              <a:rPr lang="en-US" altLang="zh-CN" sz="4000" dirty="0">
                <a:solidFill>
                  <a:schemeClr val="bg1"/>
                </a:solidFill>
                <a:ea typeface="长城行楷体" panose="02010609000101010101" pitchFamily="49" charset="-122"/>
              </a:rPr>
              <a:t>validation</a:t>
            </a:r>
            <a:r>
              <a:rPr lang="zh-CN" altLang="en-US" sz="4000" dirty="0">
                <a:solidFill>
                  <a:schemeClr val="bg1"/>
                </a:solidFill>
                <a:ea typeface="长城行楷体" panose="02010609000101010101" pitchFamily="49" charset="-122"/>
              </a:rPr>
              <a:t>、</a:t>
            </a:r>
            <a:r>
              <a:rPr lang="en-US" altLang="zh-CN" sz="4000" dirty="0">
                <a:solidFill>
                  <a:schemeClr val="bg1"/>
                </a:solidFill>
                <a:ea typeface="长城行楷体" panose="02010609000101010101" pitchFamily="49" charset="-122"/>
              </a:rPr>
              <a:t>test</a:t>
            </a:r>
            <a:r>
              <a:rPr lang="zh-CN" altLang="en-US" sz="4000" dirty="0">
                <a:solidFill>
                  <a:schemeClr val="bg1"/>
                </a:solidFill>
                <a:ea typeface="长城行楷体" panose="02010609000101010101" pitchFamily="49" charset="-122"/>
              </a:rPr>
              <a:t>的过程</a:t>
            </a:r>
          </a:p>
        </p:txBody>
      </p:sp>
      <p:sp>
        <p:nvSpPr>
          <p:cNvPr id="11" name="内容占位符 2"/>
          <p:cNvSpPr>
            <a:spLocks noGrp="1"/>
          </p:cNvSpPr>
          <p:nvPr>
            <p:ph idx="1"/>
          </p:nvPr>
        </p:nvSpPr>
        <p:spPr>
          <a:xfrm>
            <a:off x="1214502" y="1704282"/>
            <a:ext cx="9762995" cy="5188950"/>
          </a:xfrm>
        </p:spPr>
        <p:txBody>
          <a:bodyPr>
            <a:noAutofit/>
          </a:bodyPr>
          <a:lstStyle/>
          <a:p>
            <a:pPr>
              <a:lnSpc>
                <a:spcPct val="100000"/>
              </a:lnSpc>
            </a:pPr>
            <a:r>
              <a:rPr lang="en-US" altLang="zh-CN" b="1" dirty="0">
                <a:solidFill>
                  <a:schemeClr val="bg1"/>
                </a:solidFill>
                <a:ea typeface="长城行楷体" panose="02010609000101010101" pitchFamily="49" charset="-122"/>
              </a:rPr>
              <a:t>Train</a:t>
            </a:r>
            <a:r>
              <a:rPr lang="zh-CN" altLang="en-US" b="1" dirty="0">
                <a:solidFill>
                  <a:schemeClr val="bg1"/>
                </a:solidFill>
                <a:ea typeface="长城行楷体" panose="02010609000101010101" pitchFamily="49" charset="-122"/>
              </a:rPr>
              <a:t>过程 ：</a:t>
            </a:r>
            <a:r>
              <a:rPr lang="zh-CN" altLang="en-US" sz="2400" dirty="0">
                <a:solidFill>
                  <a:schemeClr val="bg1"/>
                </a:solidFill>
                <a:ea typeface="长城行楷体" panose="02010609000101010101" pitchFamily="49" charset="-122"/>
              </a:rPr>
              <a:t>大量的没标记的数据输入到神经网络中，由整个神经网络模型通过学习得到每个词的特征向量，并对神经网络中各层的参数进行优化的过程，最终得到一个泛化效果较好的模型。</a:t>
            </a:r>
            <a:endParaRPr lang="en-US" altLang="zh-CN" sz="2400" dirty="0">
              <a:solidFill>
                <a:schemeClr val="bg1"/>
              </a:solidFill>
              <a:ea typeface="长城行楷体" panose="02010609000101010101" pitchFamily="49" charset="-122"/>
            </a:endParaRPr>
          </a:p>
          <a:p>
            <a:pPr marL="0" indent="0">
              <a:lnSpc>
                <a:spcPct val="100000"/>
              </a:lnSpc>
              <a:buNone/>
            </a:pPr>
            <a:endParaRPr lang="en-US" altLang="zh-CN" sz="2400" dirty="0">
              <a:solidFill>
                <a:schemeClr val="bg1"/>
              </a:solidFill>
              <a:ea typeface="长城行楷体" panose="02010609000101010101" pitchFamily="49" charset="-122"/>
            </a:endParaRPr>
          </a:p>
          <a:p>
            <a:r>
              <a:rPr lang="en-US" altLang="zh-CN" b="1" dirty="0">
                <a:solidFill>
                  <a:schemeClr val="bg1"/>
                </a:solidFill>
                <a:ea typeface="长城行楷体" panose="02010609000101010101" pitchFamily="49" charset="-122"/>
              </a:rPr>
              <a:t>Validation</a:t>
            </a:r>
            <a:r>
              <a:rPr lang="zh-CN" altLang="en-US" b="1" dirty="0">
                <a:solidFill>
                  <a:schemeClr val="bg1"/>
                </a:solidFill>
                <a:ea typeface="长城行楷体" panose="02010609000101010101" pitchFamily="49" charset="-122"/>
              </a:rPr>
              <a:t>过程 ：</a:t>
            </a:r>
            <a:r>
              <a:rPr lang="zh-CN" altLang="en-US" sz="2400" dirty="0">
                <a:solidFill>
                  <a:schemeClr val="bg1"/>
                </a:solidFill>
                <a:ea typeface="长城行楷体" panose="02010609000101010101" pitchFamily="49" charset="-122"/>
              </a:rPr>
              <a:t>不太清楚没标记的数据怎么进行的验证过程。</a:t>
            </a:r>
            <a:endParaRPr lang="en-US" altLang="zh-CN" sz="2400" dirty="0">
              <a:solidFill>
                <a:schemeClr val="bg1"/>
              </a:solidFill>
              <a:ea typeface="长城行楷体" panose="02010609000101010101" pitchFamily="49" charset="-122"/>
            </a:endParaRPr>
          </a:p>
          <a:p>
            <a:pPr marL="0" indent="0">
              <a:buNone/>
            </a:pPr>
            <a:endParaRPr lang="en-US" altLang="zh-CN" sz="2400" dirty="0">
              <a:solidFill>
                <a:schemeClr val="bg1"/>
              </a:solidFill>
              <a:ea typeface="长城行楷体" panose="02010609000101010101" pitchFamily="49" charset="-122"/>
            </a:endParaRPr>
          </a:p>
          <a:p>
            <a:r>
              <a:rPr lang="en-US" altLang="zh-CN" b="1" dirty="0">
                <a:solidFill>
                  <a:schemeClr val="bg1"/>
                </a:solidFill>
                <a:ea typeface="长城行楷体" panose="02010609000101010101" pitchFamily="49" charset="-122"/>
              </a:rPr>
              <a:t>Test</a:t>
            </a:r>
            <a:r>
              <a:rPr lang="zh-CN" altLang="en-US" b="1" dirty="0">
                <a:solidFill>
                  <a:schemeClr val="bg1"/>
                </a:solidFill>
                <a:ea typeface="长城行楷体" panose="02010609000101010101" pitchFamily="49" charset="-122"/>
              </a:rPr>
              <a:t>过程 </a:t>
            </a:r>
            <a:r>
              <a:rPr lang="zh-CN" altLang="en-US" sz="3200" dirty="0">
                <a:solidFill>
                  <a:schemeClr val="bg1"/>
                </a:solidFill>
                <a:ea typeface="长城行楷体" panose="02010609000101010101" pitchFamily="49" charset="-122"/>
              </a:rPr>
              <a:t>：</a:t>
            </a:r>
            <a:r>
              <a:rPr lang="zh-CN" altLang="en-US" sz="2400" dirty="0">
                <a:solidFill>
                  <a:schemeClr val="bg1"/>
                </a:solidFill>
                <a:ea typeface="长城行楷体" panose="02010609000101010101" pitchFamily="49" charset="-122"/>
              </a:rPr>
              <a:t>输入一个句子，通过已经训练好的模型，进行四个任务的处理。按照最基本的划分，</a:t>
            </a:r>
            <a:r>
              <a:rPr lang="en-US" altLang="zh-CN" sz="2400" dirty="0">
                <a:solidFill>
                  <a:schemeClr val="bg1"/>
                </a:solidFill>
                <a:ea typeface="长城行楷体" panose="02010609000101010101" pitchFamily="49" charset="-122"/>
              </a:rPr>
              <a:t>POS,CHUNK,NER</a:t>
            </a:r>
            <a:r>
              <a:rPr lang="zh-CN" altLang="en-US" sz="2400" dirty="0">
                <a:solidFill>
                  <a:schemeClr val="bg1"/>
                </a:solidFill>
                <a:ea typeface="长城行楷体" panose="02010609000101010101" pitchFamily="49" charset="-122"/>
              </a:rPr>
              <a:t>三个任务使用</a:t>
            </a:r>
            <a:r>
              <a:rPr lang="en-US" altLang="zh-CN" sz="2400" dirty="0">
                <a:solidFill>
                  <a:schemeClr val="bg1"/>
                </a:solidFill>
                <a:ea typeface="长城行楷体" panose="02010609000101010101" pitchFamily="49" charset="-122"/>
              </a:rPr>
              <a:t>windows</a:t>
            </a:r>
            <a:r>
              <a:rPr lang="zh-CN" altLang="en-US" sz="2400" dirty="0">
                <a:solidFill>
                  <a:schemeClr val="bg1"/>
                </a:solidFill>
                <a:ea typeface="长城行楷体" panose="02010609000101010101" pitchFamily="49" charset="-122"/>
              </a:rPr>
              <a:t>方法，</a:t>
            </a:r>
            <a:r>
              <a:rPr lang="en-US" altLang="zh-CN" sz="2400" dirty="0">
                <a:solidFill>
                  <a:schemeClr val="bg1"/>
                </a:solidFill>
                <a:ea typeface="长城行楷体" panose="02010609000101010101" pitchFamily="49" charset="-122"/>
              </a:rPr>
              <a:t>SRL</a:t>
            </a:r>
            <a:r>
              <a:rPr lang="zh-CN" altLang="en-US" sz="2400" dirty="0">
                <a:solidFill>
                  <a:schemeClr val="bg1"/>
                </a:solidFill>
                <a:ea typeface="长城行楷体" panose="02010609000101010101" pitchFamily="49" charset="-122"/>
              </a:rPr>
              <a:t>使用</a:t>
            </a:r>
            <a:r>
              <a:rPr lang="en-US" altLang="zh-CN" sz="2400" dirty="0">
                <a:solidFill>
                  <a:schemeClr val="bg1"/>
                </a:solidFill>
                <a:ea typeface="长城行楷体" panose="02010609000101010101" pitchFamily="49" charset="-122"/>
              </a:rPr>
              <a:t>sentence</a:t>
            </a:r>
            <a:r>
              <a:rPr lang="zh-CN" altLang="en-US" sz="2400" dirty="0">
                <a:solidFill>
                  <a:schemeClr val="bg1"/>
                </a:solidFill>
                <a:ea typeface="长城行楷体" panose="02010609000101010101" pitchFamily="49" charset="-122"/>
              </a:rPr>
              <a:t>方法。</a:t>
            </a:r>
          </a:p>
        </p:txBody>
      </p:sp>
    </p:spTree>
    <p:extLst>
      <p:ext uri="{BB962C8B-B14F-4D97-AF65-F5344CB8AC3E}">
        <p14:creationId xmlns:p14="http://schemas.microsoft.com/office/powerpoint/2010/main" val="244401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3860" y="324182"/>
            <a:ext cx="10515600" cy="1325563"/>
          </a:xfrm>
        </p:spPr>
        <p:txBody>
          <a:bodyPr>
            <a:normAutofit/>
          </a:bodyPr>
          <a:lstStyle/>
          <a:p>
            <a:r>
              <a:rPr lang="zh-CN" altLang="en-US" sz="4800" dirty="0">
                <a:solidFill>
                  <a:schemeClr val="bg1"/>
                </a:solidFill>
                <a:ea typeface="长城行楷体" panose="02010609000101010101" pitchFamily="49" charset="-122"/>
              </a:rPr>
              <a:t>问题</a:t>
            </a:r>
          </a:p>
        </p:txBody>
      </p:sp>
      <p:sp>
        <p:nvSpPr>
          <p:cNvPr id="4" name="文本框 3"/>
          <p:cNvSpPr txBox="1"/>
          <p:nvPr/>
        </p:nvSpPr>
        <p:spPr>
          <a:xfrm>
            <a:off x="1083860" y="1856096"/>
            <a:ext cx="9411269" cy="4739759"/>
          </a:xfrm>
          <a:prstGeom prst="rect">
            <a:avLst/>
          </a:prstGeom>
          <a:noFill/>
        </p:spPr>
        <p:txBody>
          <a:bodyPr wrap="square" rtlCol="0">
            <a:spAutoFit/>
          </a:bodyPr>
          <a:lstStyle/>
          <a:p>
            <a:r>
              <a:rPr lang="en-US" altLang="zh-CN" sz="2800" dirty="0">
                <a:solidFill>
                  <a:schemeClr val="bg1"/>
                </a:solidFill>
                <a:ea typeface="长城行楷体" panose="02010609000101010101" pitchFamily="49" charset="-122"/>
              </a:rPr>
              <a:t>1.</a:t>
            </a:r>
            <a:r>
              <a:rPr lang="zh-CN" altLang="en-US" sz="3200" b="1" dirty="0">
                <a:solidFill>
                  <a:srgbClr val="FF0000"/>
                </a:solidFill>
                <a:ea typeface="长城行楷体" panose="02010609000101010101" pitchFamily="49" charset="-122"/>
              </a:rPr>
              <a:t>卷积神经网络的过程</a:t>
            </a:r>
            <a:r>
              <a:rPr lang="zh-CN" altLang="en-US" sz="2800" dirty="0">
                <a:solidFill>
                  <a:schemeClr val="bg1"/>
                </a:solidFill>
                <a:ea typeface="长城行楷体" panose="02010609000101010101" pitchFamily="49" charset="-122"/>
              </a:rPr>
              <a:t>。</a:t>
            </a:r>
            <a:endParaRPr lang="en-US" altLang="zh-CN" sz="2800" dirty="0">
              <a:solidFill>
                <a:schemeClr val="bg1"/>
              </a:solidFill>
              <a:ea typeface="长城行楷体" panose="02010609000101010101" pitchFamily="49" charset="-122"/>
            </a:endParaRPr>
          </a:p>
          <a:p>
            <a:r>
              <a:rPr lang="en-US" altLang="zh-CN" sz="2800" dirty="0">
                <a:solidFill>
                  <a:schemeClr val="bg1"/>
                </a:solidFill>
                <a:ea typeface="长城行楷体" panose="02010609000101010101" pitchFamily="49" charset="-122"/>
              </a:rPr>
              <a:t>2.</a:t>
            </a:r>
            <a:r>
              <a:rPr lang="zh-CN" altLang="en-US" sz="2800" dirty="0">
                <a:solidFill>
                  <a:schemeClr val="bg1"/>
                </a:solidFill>
                <a:ea typeface="长城行楷体" panose="02010609000101010101" pitchFamily="49" charset="-122"/>
              </a:rPr>
              <a:t>词向量那里是使用的离散特征进行拓展的，但是如果使用神经网络自动分析出的特征，怎么知道它是离散的还是连续的？如果是连续的，那么使用全概率公式那部分就得变成是求积分不是求和了。如果既有离散的又有连续的怎么办？</a:t>
            </a:r>
            <a:endParaRPr lang="en-US" altLang="zh-CN" sz="2800" dirty="0">
              <a:solidFill>
                <a:schemeClr val="bg1"/>
              </a:solidFill>
              <a:ea typeface="长城行楷体" panose="02010609000101010101" pitchFamily="49" charset="-122"/>
            </a:endParaRPr>
          </a:p>
          <a:p>
            <a:r>
              <a:rPr lang="zh-CN" altLang="en-US" sz="2800" dirty="0">
                <a:solidFill>
                  <a:srgbClr val="00B050"/>
                </a:solidFill>
                <a:ea typeface="长城行楷体" panose="02010609000101010101" pitchFamily="49" charset="-122"/>
              </a:rPr>
              <a:t>答：离散特征向量是加在</a:t>
            </a:r>
            <a:r>
              <a:rPr lang="en-US" altLang="zh-CN" sz="2800" dirty="0">
                <a:solidFill>
                  <a:srgbClr val="00B050"/>
                </a:solidFill>
                <a:ea typeface="长城行楷体" panose="02010609000101010101" pitchFamily="49" charset="-122"/>
              </a:rPr>
              <a:t>50</a:t>
            </a:r>
            <a:r>
              <a:rPr lang="zh-CN" altLang="en-US" sz="2800" dirty="0">
                <a:solidFill>
                  <a:srgbClr val="00B050"/>
                </a:solidFill>
                <a:ea typeface="长城行楷体" panose="02010609000101010101" pitchFamily="49" charset="-122"/>
              </a:rPr>
              <a:t>维的词向量后面的，根据需要添加适当的离散特征个数。当然手工添加的离散特征在</a:t>
            </a:r>
            <a:r>
              <a:rPr lang="en-US" altLang="zh-CN" sz="2800" dirty="0">
                <a:solidFill>
                  <a:srgbClr val="00B050"/>
                </a:solidFill>
                <a:ea typeface="长城行楷体" panose="02010609000101010101" pitchFamily="49" charset="-122"/>
              </a:rPr>
              <a:t>50</a:t>
            </a:r>
            <a:r>
              <a:rPr lang="zh-CN" altLang="en-US" sz="2800" dirty="0">
                <a:solidFill>
                  <a:srgbClr val="00B050"/>
                </a:solidFill>
                <a:ea typeface="长城行楷体" panose="02010609000101010101" pitchFamily="49" charset="-122"/>
              </a:rPr>
              <a:t>维词向量中已经考虑了，这里再加上依然称为离散的特征，而且也强调了添加的离散特征对该任务处理的重要性。</a:t>
            </a:r>
            <a:endParaRPr lang="en-US" altLang="zh-CN" sz="2800" dirty="0">
              <a:solidFill>
                <a:srgbClr val="00B050"/>
              </a:solidFill>
              <a:ea typeface="长城行楷体" panose="02010609000101010101" pitchFamily="49" charset="-122"/>
            </a:endParaRPr>
          </a:p>
          <a:p>
            <a:endParaRPr lang="zh-CN" altLang="en-US" dirty="0"/>
          </a:p>
        </p:txBody>
      </p:sp>
    </p:spTree>
    <p:extLst>
      <p:ext uri="{BB962C8B-B14F-4D97-AF65-F5344CB8AC3E}">
        <p14:creationId xmlns:p14="http://schemas.microsoft.com/office/powerpoint/2010/main" val="1561278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1588673" y="2294868"/>
            <a:ext cx="8764134" cy="1415773"/>
            <a:chOff x="1713933" y="2567225"/>
            <a:chExt cx="8764134" cy="1415773"/>
          </a:xfrm>
        </p:grpSpPr>
        <p:sp>
          <p:nvSpPr>
            <p:cNvPr id="5" name="文本框 4"/>
            <p:cNvSpPr txBox="1"/>
            <p:nvPr/>
          </p:nvSpPr>
          <p:spPr>
            <a:xfrm>
              <a:off x="2743200" y="2567225"/>
              <a:ext cx="6705600" cy="1015663"/>
            </a:xfrm>
            <a:prstGeom prst="rect">
              <a:avLst/>
            </a:prstGeom>
            <a:noFill/>
          </p:spPr>
          <p:txBody>
            <a:bodyPr wrap="square" rtlCol="0">
              <a:spAutoFit/>
            </a:bodyPr>
            <a:lstStyle/>
            <a:p>
              <a:pPr algn="ctr"/>
              <a:r>
                <a:rPr lang="zh-CN" altLang="en-US" sz="6000" spc="600" dirty="0">
                  <a:solidFill>
                    <a:schemeClr val="bg1"/>
                  </a:solidFill>
                  <a:latin typeface="华文行楷" panose="02010800040101010101" pitchFamily="2" charset="-122"/>
                  <a:ea typeface="华文行楷" panose="02010800040101010101" pitchFamily="2" charset="-122"/>
                </a:rPr>
                <a:t>感谢观看</a:t>
              </a:r>
            </a:p>
          </p:txBody>
        </p:sp>
        <p:sp>
          <p:nvSpPr>
            <p:cNvPr id="6" name="文本框 5"/>
            <p:cNvSpPr txBox="1"/>
            <p:nvPr/>
          </p:nvSpPr>
          <p:spPr>
            <a:xfrm>
              <a:off x="1713933" y="3582888"/>
              <a:ext cx="8764134" cy="400110"/>
            </a:xfrm>
            <a:prstGeom prst="rect">
              <a:avLst/>
            </a:prstGeom>
            <a:noFill/>
          </p:spPr>
          <p:txBody>
            <a:bodyPr wrap="square" rtlCol="0">
              <a:spAutoFit/>
            </a:bodyPr>
            <a:lstStyle/>
            <a:p>
              <a:pPr algn="ctr"/>
              <a:r>
                <a:rPr lang="en-US" altLang="zh-CN" sz="2000" spc="600" dirty="0">
                  <a:solidFill>
                    <a:schemeClr val="bg1"/>
                  </a:solidFill>
                  <a:latin typeface="冬青黑体简体中文 W3" panose="020B0300000000000000" pitchFamily="34" charset="-122"/>
                  <a:ea typeface="冬青黑体简体中文 W3" panose="020B0300000000000000" pitchFamily="34" charset="-122"/>
                </a:rPr>
                <a:t>THANKS FOR WATCHING</a:t>
              </a:r>
              <a:endParaRPr lang="zh-CN" altLang="en-US" sz="2000" spc="600" dirty="0">
                <a:solidFill>
                  <a:schemeClr val="bg1"/>
                </a:solidFill>
                <a:latin typeface="冬青黑体简体中文 W3" panose="020B0300000000000000" pitchFamily="34" charset="-122"/>
                <a:ea typeface="冬青黑体简体中文 W3" panose="020B0300000000000000" pitchFamily="34" charset="-122"/>
              </a:endParaRPr>
            </a:p>
          </p:txBody>
        </p:sp>
      </p:grpSp>
    </p:spTree>
    <p:extLst>
      <p:ext uri="{BB962C8B-B14F-4D97-AF65-F5344CB8AC3E}">
        <p14:creationId xmlns:p14="http://schemas.microsoft.com/office/powerpoint/2010/main" val="394304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1951" y="1429240"/>
            <a:ext cx="3541753" cy="3541753"/>
            <a:chOff x="4325124" y="1491869"/>
            <a:chExt cx="3541753" cy="3541753"/>
          </a:xfrm>
        </p:grpSpPr>
        <p:sp>
          <p:nvSpPr>
            <p:cNvPr id="5" name="椭圆 4"/>
            <p:cNvSpPr/>
            <p:nvPr/>
          </p:nvSpPr>
          <p:spPr>
            <a:xfrm>
              <a:off x="4325124" y="1491869"/>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45827" y="1928803"/>
              <a:ext cx="2094808" cy="1569660"/>
            </a:xfrm>
            <a:prstGeom prst="rect">
              <a:avLst/>
            </a:prstGeom>
            <a:solidFill>
              <a:schemeClr val="bg1"/>
            </a:solidFill>
          </p:spPr>
          <p:txBody>
            <a:bodyPr wrap="square" rtlCol="0">
              <a:spAutoFit/>
            </a:bodyPr>
            <a:lstStyle/>
            <a:p>
              <a:pPr algn="ctr"/>
              <a:r>
                <a:rPr lang="en-US" altLang="zh-CN" sz="9600" dirty="0">
                  <a:solidFill>
                    <a:srgbClr val="031A6D"/>
                  </a:solidFill>
                  <a:latin typeface="Bebas Neue" panose="020B0606020202050201" pitchFamily="34" charset="0"/>
                  <a:ea typeface="微软雅黑" panose="020B0503020204020204" pitchFamily="34" charset="-122"/>
                </a:rPr>
                <a:t>02</a:t>
              </a:r>
              <a:endParaRPr lang="zh-CN" altLang="en-US" sz="9600" dirty="0">
                <a:solidFill>
                  <a:srgbClr val="031A6D"/>
                </a:solidFill>
                <a:latin typeface="Bebas Neue" panose="020B0606020202050201" pitchFamily="34" charset="0"/>
                <a:ea typeface="微软雅黑" panose="020B0503020204020204" pitchFamily="34" charset="-122"/>
              </a:endParaRPr>
            </a:p>
          </p:txBody>
        </p:sp>
        <p:sp>
          <p:nvSpPr>
            <p:cNvPr id="7" name="文本框 6"/>
            <p:cNvSpPr txBox="1"/>
            <p:nvPr/>
          </p:nvSpPr>
          <p:spPr>
            <a:xfrm>
              <a:off x="4971565" y="3189649"/>
              <a:ext cx="2248871" cy="584775"/>
            </a:xfrm>
            <a:prstGeom prst="rect">
              <a:avLst/>
            </a:prstGeom>
            <a:solidFill>
              <a:schemeClr val="bg1"/>
            </a:solidFill>
          </p:spPr>
          <p:txBody>
            <a:bodyPr wrap="square" rtlCol="0">
              <a:spAutoFit/>
            </a:bodyPr>
            <a:lstStyle/>
            <a:p>
              <a:pPr algn="ctr"/>
              <a:r>
                <a:rPr lang="zh-CN" altLang="en-US" sz="3200" b="1" spc="600" dirty="0">
                  <a:solidFill>
                    <a:srgbClr val="031A6D"/>
                  </a:solidFill>
                  <a:latin typeface="冬青黑体简体中文 W3" panose="020B0300000000000000" pitchFamily="34" charset="-122"/>
                  <a:ea typeface="长城行楷体" panose="02010609000101010101" pitchFamily="49" charset="-122"/>
                </a:rPr>
                <a:t>主要动机</a:t>
              </a:r>
            </a:p>
          </p:txBody>
        </p:sp>
        <p:grpSp>
          <p:nvGrpSpPr>
            <p:cNvPr id="8" name="Group 15"/>
            <p:cNvGrpSpPr>
              <a:grpSpLocks noChangeAspect="1"/>
            </p:cNvGrpSpPr>
            <p:nvPr/>
          </p:nvGrpSpPr>
          <p:grpSpPr bwMode="auto">
            <a:xfrm>
              <a:off x="5755386" y="3834235"/>
              <a:ext cx="681229" cy="552460"/>
              <a:chOff x="3594" y="2643"/>
              <a:chExt cx="492" cy="399"/>
            </a:xfrm>
            <a:solidFill>
              <a:srgbClr val="031A6D"/>
            </a:solidFill>
          </p:grpSpPr>
          <p:sp>
            <p:nvSpPr>
              <p:cNvPr id="9" name="Rectangle 16"/>
              <p:cNvSpPr>
                <a:spLocks noChangeArrowheads="1"/>
              </p:cNvSpPr>
              <p:nvPr/>
            </p:nvSpPr>
            <p:spPr bwMode="auto">
              <a:xfrm>
                <a:off x="3594" y="3023"/>
                <a:ext cx="492"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3594" y="2984"/>
                <a:ext cx="488" cy="27"/>
              </a:xfrm>
              <a:custGeom>
                <a:avLst/>
                <a:gdLst>
                  <a:gd name="T0" fmla="*/ 488 w 488"/>
                  <a:gd name="T1" fmla="*/ 27 h 27"/>
                  <a:gd name="T2" fmla="*/ 245 w 488"/>
                  <a:gd name="T3" fmla="*/ 27 h 27"/>
                  <a:gd name="T4" fmla="*/ 243 w 488"/>
                  <a:gd name="T5" fmla="*/ 27 h 27"/>
                  <a:gd name="T6" fmla="*/ 0 w 488"/>
                  <a:gd name="T7" fmla="*/ 27 h 27"/>
                  <a:gd name="T8" fmla="*/ 31 w 488"/>
                  <a:gd name="T9" fmla="*/ 0 h 27"/>
                  <a:gd name="T10" fmla="*/ 77 w 488"/>
                  <a:gd name="T11" fmla="*/ 0 h 27"/>
                  <a:gd name="T12" fmla="*/ 170 w 488"/>
                  <a:gd name="T13" fmla="*/ 0 h 27"/>
                  <a:gd name="T14" fmla="*/ 318 w 488"/>
                  <a:gd name="T15" fmla="*/ 0 h 27"/>
                  <a:gd name="T16" fmla="*/ 370 w 488"/>
                  <a:gd name="T17" fmla="*/ 0 h 27"/>
                  <a:gd name="T18" fmla="*/ 457 w 488"/>
                  <a:gd name="T19" fmla="*/ 0 h 27"/>
                  <a:gd name="T20" fmla="*/ 488 w 488"/>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27">
                    <a:moveTo>
                      <a:pt x="488" y="27"/>
                    </a:moveTo>
                    <a:lnTo>
                      <a:pt x="245" y="27"/>
                    </a:lnTo>
                    <a:lnTo>
                      <a:pt x="243" y="27"/>
                    </a:lnTo>
                    <a:lnTo>
                      <a:pt x="0" y="27"/>
                    </a:lnTo>
                    <a:lnTo>
                      <a:pt x="31" y="0"/>
                    </a:lnTo>
                    <a:lnTo>
                      <a:pt x="77" y="0"/>
                    </a:lnTo>
                    <a:lnTo>
                      <a:pt x="170" y="0"/>
                    </a:lnTo>
                    <a:lnTo>
                      <a:pt x="318" y="0"/>
                    </a:lnTo>
                    <a:lnTo>
                      <a:pt x="370" y="0"/>
                    </a:lnTo>
                    <a:lnTo>
                      <a:pt x="457" y="0"/>
                    </a:lnTo>
                    <a:lnTo>
                      <a:pt x="48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noEditPoints="1"/>
              </p:cNvSpPr>
              <p:nvPr/>
            </p:nvSpPr>
            <p:spPr bwMode="auto">
              <a:xfrm>
                <a:off x="3625" y="2643"/>
                <a:ext cx="428" cy="316"/>
              </a:xfrm>
              <a:custGeom>
                <a:avLst/>
                <a:gdLst>
                  <a:gd name="T0" fmla="*/ 428 w 428"/>
                  <a:gd name="T1" fmla="*/ 0 h 316"/>
                  <a:gd name="T2" fmla="*/ 428 w 428"/>
                  <a:gd name="T3" fmla="*/ 316 h 316"/>
                  <a:gd name="T4" fmla="*/ 382 w 428"/>
                  <a:gd name="T5" fmla="*/ 316 h 316"/>
                  <a:gd name="T6" fmla="*/ 89 w 428"/>
                  <a:gd name="T7" fmla="*/ 316 h 316"/>
                  <a:gd name="T8" fmla="*/ 0 w 428"/>
                  <a:gd name="T9" fmla="*/ 316 h 316"/>
                  <a:gd name="T10" fmla="*/ 0 w 428"/>
                  <a:gd name="T11" fmla="*/ 0 h 316"/>
                  <a:gd name="T12" fmla="*/ 428 w 428"/>
                  <a:gd name="T13" fmla="*/ 0 h 316"/>
                  <a:gd name="T14" fmla="*/ 401 w 428"/>
                  <a:gd name="T15" fmla="*/ 278 h 316"/>
                  <a:gd name="T16" fmla="*/ 401 w 428"/>
                  <a:gd name="T17" fmla="*/ 23 h 316"/>
                  <a:gd name="T18" fmla="*/ 27 w 428"/>
                  <a:gd name="T19" fmla="*/ 23 h 316"/>
                  <a:gd name="T20" fmla="*/ 27 w 428"/>
                  <a:gd name="T21" fmla="*/ 278 h 316"/>
                  <a:gd name="T22" fmla="*/ 401 w 428"/>
                  <a:gd name="T23" fmla="*/ 27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316">
                    <a:moveTo>
                      <a:pt x="428" y="0"/>
                    </a:moveTo>
                    <a:lnTo>
                      <a:pt x="428" y="316"/>
                    </a:lnTo>
                    <a:lnTo>
                      <a:pt x="382" y="316"/>
                    </a:lnTo>
                    <a:lnTo>
                      <a:pt x="89" y="316"/>
                    </a:lnTo>
                    <a:lnTo>
                      <a:pt x="0" y="316"/>
                    </a:lnTo>
                    <a:lnTo>
                      <a:pt x="0" y="0"/>
                    </a:lnTo>
                    <a:lnTo>
                      <a:pt x="428" y="0"/>
                    </a:lnTo>
                    <a:close/>
                    <a:moveTo>
                      <a:pt x="401" y="278"/>
                    </a:moveTo>
                    <a:lnTo>
                      <a:pt x="401" y="23"/>
                    </a:lnTo>
                    <a:lnTo>
                      <a:pt x="27" y="23"/>
                    </a:lnTo>
                    <a:lnTo>
                      <a:pt x="27" y="278"/>
                    </a:lnTo>
                    <a:lnTo>
                      <a:pt x="401"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9"/>
              <p:cNvSpPr>
                <a:spLocks noChangeArrowheads="1"/>
              </p:cNvSpPr>
              <p:nvPr/>
            </p:nvSpPr>
            <p:spPr bwMode="auto">
              <a:xfrm>
                <a:off x="3964"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0"/>
              <p:cNvSpPr>
                <a:spLocks/>
              </p:cNvSpPr>
              <p:nvPr/>
            </p:nvSpPr>
            <p:spPr bwMode="auto">
              <a:xfrm>
                <a:off x="3789" y="2743"/>
                <a:ext cx="102" cy="116"/>
              </a:xfrm>
              <a:custGeom>
                <a:avLst/>
                <a:gdLst>
                  <a:gd name="T0" fmla="*/ 96 w 102"/>
                  <a:gd name="T1" fmla="*/ 27 h 116"/>
                  <a:gd name="T2" fmla="*/ 73 w 102"/>
                  <a:gd name="T3" fmla="*/ 45 h 116"/>
                  <a:gd name="T4" fmla="*/ 102 w 102"/>
                  <a:gd name="T5" fmla="*/ 79 h 116"/>
                  <a:gd name="T6" fmla="*/ 58 w 102"/>
                  <a:gd name="T7" fmla="*/ 116 h 116"/>
                  <a:gd name="T8" fmla="*/ 29 w 102"/>
                  <a:gd name="T9" fmla="*/ 81 h 116"/>
                  <a:gd name="T10" fmla="*/ 8 w 102"/>
                  <a:gd name="T11" fmla="*/ 99 h 116"/>
                  <a:gd name="T12" fmla="*/ 0 w 102"/>
                  <a:gd name="T13" fmla="*/ 2 h 116"/>
                  <a:gd name="T14" fmla="*/ 0 w 102"/>
                  <a:gd name="T15" fmla="*/ 0 h 116"/>
                  <a:gd name="T16" fmla="*/ 96 w 102"/>
                  <a:gd name="T17" fmla="*/ 2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6">
                    <a:moveTo>
                      <a:pt x="96" y="27"/>
                    </a:moveTo>
                    <a:lnTo>
                      <a:pt x="73" y="45"/>
                    </a:lnTo>
                    <a:lnTo>
                      <a:pt x="102" y="79"/>
                    </a:lnTo>
                    <a:lnTo>
                      <a:pt x="58" y="116"/>
                    </a:lnTo>
                    <a:lnTo>
                      <a:pt x="29" y="81"/>
                    </a:lnTo>
                    <a:lnTo>
                      <a:pt x="8" y="99"/>
                    </a:lnTo>
                    <a:lnTo>
                      <a:pt x="0" y="2"/>
                    </a:lnTo>
                    <a:lnTo>
                      <a:pt x="0" y="0"/>
                    </a:lnTo>
                    <a:lnTo>
                      <a:pt x="9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21"/>
              <p:cNvSpPr>
                <a:spLocks noChangeArrowheads="1"/>
              </p:cNvSpPr>
              <p:nvPr/>
            </p:nvSpPr>
            <p:spPr bwMode="auto">
              <a:xfrm>
                <a:off x="3671"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5" name="文本框 14"/>
          <p:cNvSpPr txBox="1"/>
          <p:nvPr/>
        </p:nvSpPr>
        <p:spPr>
          <a:xfrm>
            <a:off x="4434214" y="665845"/>
            <a:ext cx="7014575" cy="5539978"/>
          </a:xfrm>
          <a:prstGeom prst="rect">
            <a:avLst/>
          </a:prstGeom>
          <a:noFill/>
        </p:spPr>
        <p:txBody>
          <a:bodyPr wrap="square" rtlCol="0">
            <a:spAutoFit/>
          </a:bodyPr>
          <a:lstStyle/>
          <a:p>
            <a:r>
              <a:rPr lang="en-US" altLang="zh-CN" sz="2800" dirty="0">
                <a:solidFill>
                  <a:schemeClr val="bg1"/>
                </a:solidFill>
                <a:ea typeface="长城行楷体" panose="02010609000101010101" pitchFamily="49" charset="-122"/>
              </a:rPr>
              <a:t>1.Simpler representations</a:t>
            </a:r>
            <a:r>
              <a:rPr lang="zh-CN" altLang="en-US" sz="2800" dirty="0">
                <a:solidFill>
                  <a:schemeClr val="bg1"/>
                </a:solidFill>
                <a:ea typeface="长城行楷体" panose="02010609000101010101" pitchFamily="49" charset="-122"/>
              </a:rPr>
              <a:t>更简单有效的表达方式</a:t>
            </a:r>
            <a:endParaRPr lang="en-US" altLang="zh-CN" sz="2800" dirty="0">
              <a:solidFill>
                <a:schemeClr val="bg1"/>
              </a:solidFill>
              <a:ea typeface="长城行楷体" panose="02010609000101010101" pitchFamily="49" charset="-122"/>
            </a:endParaRPr>
          </a:p>
          <a:p>
            <a:r>
              <a:rPr lang="en-US" altLang="zh-CN" sz="2800" dirty="0">
                <a:solidFill>
                  <a:schemeClr val="bg1"/>
                </a:solidFill>
                <a:ea typeface="长城行楷体" panose="02010609000101010101" pitchFamily="49" charset="-122"/>
              </a:rPr>
              <a:t>2.</a:t>
            </a:r>
            <a:r>
              <a:rPr lang="zh-CN" altLang="en-US" sz="2800" dirty="0">
                <a:solidFill>
                  <a:schemeClr val="bg1"/>
                </a:solidFill>
                <a:ea typeface="长城行楷体" panose="02010609000101010101" pitchFamily="49" charset="-122"/>
              </a:rPr>
              <a:t>利用人工智能技术代替人的手工的注释</a:t>
            </a:r>
            <a:endParaRPr lang="en-US" altLang="zh-CN" sz="2800" dirty="0">
              <a:solidFill>
                <a:schemeClr val="bg1"/>
              </a:solidFill>
              <a:ea typeface="长城行楷体" panose="02010609000101010101" pitchFamily="49" charset="-122"/>
            </a:endParaRPr>
          </a:p>
          <a:p>
            <a:r>
              <a:rPr lang="en-US" altLang="zh-CN" sz="2800" dirty="0">
                <a:solidFill>
                  <a:schemeClr val="bg1"/>
                </a:solidFill>
                <a:ea typeface="长城行楷体" panose="02010609000101010101" pitchFamily="49" charset="-122"/>
              </a:rPr>
              <a:t>3. </a:t>
            </a:r>
            <a:r>
              <a:rPr lang="zh-CN" altLang="en-US" sz="2800" dirty="0">
                <a:solidFill>
                  <a:schemeClr val="bg1"/>
                </a:solidFill>
                <a:ea typeface="长城行楷体" panose="02010609000101010101" pitchFamily="49" charset="-122"/>
              </a:rPr>
              <a:t>提出的模型要对自然语言处理多个任务都能适用而且效果更好，而不仅是在某一个具体任务上的优化</a:t>
            </a:r>
            <a:endParaRPr lang="en-US" altLang="zh-CN" sz="2800" dirty="0">
              <a:solidFill>
                <a:schemeClr val="bg1"/>
              </a:solidFill>
              <a:ea typeface="长城行楷体" panose="02010609000101010101" pitchFamily="49" charset="-122"/>
            </a:endParaRPr>
          </a:p>
          <a:p>
            <a:r>
              <a:rPr lang="en-US" altLang="zh-CN" sz="2800" dirty="0">
                <a:solidFill>
                  <a:schemeClr val="bg1"/>
                </a:solidFill>
                <a:ea typeface="长城行楷体" panose="02010609000101010101" pitchFamily="49" charset="-122"/>
              </a:rPr>
              <a:t>4. This approach </a:t>
            </a:r>
            <a:r>
              <a:rPr lang="en-US" altLang="zh-CN" sz="2800" dirty="0" err="1">
                <a:solidFill>
                  <a:schemeClr val="bg1"/>
                </a:solidFill>
                <a:ea typeface="长城行楷体" panose="02010609000101010101" pitchFamily="49" charset="-122"/>
              </a:rPr>
              <a:t>called“almost</a:t>
            </a:r>
            <a:r>
              <a:rPr lang="en-US" altLang="zh-CN" sz="2800" dirty="0">
                <a:solidFill>
                  <a:schemeClr val="bg1"/>
                </a:solidFill>
                <a:ea typeface="长城行楷体" panose="02010609000101010101" pitchFamily="49" charset="-122"/>
              </a:rPr>
              <a:t> from </a:t>
            </a:r>
            <a:r>
              <a:rPr lang="en-US" altLang="zh-CN" sz="2800" dirty="0" err="1">
                <a:solidFill>
                  <a:schemeClr val="bg1"/>
                </a:solidFill>
                <a:ea typeface="长城行楷体" panose="02010609000101010101" pitchFamily="49" charset="-122"/>
              </a:rPr>
              <a:t>scratch”emphasize</a:t>
            </a:r>
            <a:r>
              <a:rPr lang="en-US" altLang="zh-CN" sz="2800" dirty="0">
                <a:solidFill>
                  <a:schemeClr val="bg1"/>
                </a:solidFill>
                <a:ea typeface="长城行楷体" panose="02010609000101010101" pitchFamily="49" charset="-122"/>
              </a:rPr>
              <a:t> the reduced (but still important) reliance on a priori NLP knowledge</a:t>
            </a:r>
            <a:r>
              <a:rPr lang="zh-CN" altLang="en-US" sz="2800" dirty="0">
                <a:solidFill>
                  <a:schemeClr val="bg1"/>
                </a:solidFill>
                <a:ea typeface="长城行楷体" panose="02010609000101010101" pitchFamily="49" charset="-122"/>
              </a:rPr>
              <a:t>。</a:t>
            </a:r>
            <a:endParaRPr lang="en-US" altLang="zh-CN" sz="2800" dirty="0">
              <a:solidFill>
                <a:schemeClr val="bg1"/>
              </a:solidFill>
              <a:ea typeface="长城行楷体" panose="02010609000101010101" pitchFamily="49" charset="-122"/>
            </a:endParaRPr>
          </a:p>
          <a:p>
            <a:r>
              <a:rPr lang="zh-CN" altLang="en-US" sz="2800" dirty="0">
                <a:solidFill>
                  <a:schemeClr val="bg1"/>
                </a:solidFill>
                <a:ea typeface="长城行楷体" panose="02010609000101010101" pitchFamily="49" charset="-122"/>
              </a:rPr>
              <a:t>两个好处：忽略大量的语言学知识；同时减少预处理量。</a:t>
            </a:r>
            <a:endParaRPr lang="en-US" altLang="zh-CN" sz="2800" dirty="0">
              <a:solidFill>
                <a:schemeClr val="bg1"/>
              </a:solidFill>
              <a:ea typeface="长城行楷体" panose="02010609000101010101" pitchFamily="49" charset="-122"/>
            </a:endParaRPr>
          </a:p>
          <a:p>
            <a:endParaRPr lang="zh-CN" altLang="en-US" dirty="0">
              <a:solidFill>
                <a:schemeClr val="bg1"/>
              </a:solidFill>
            </a:endParaRPr>
          </a:p>
        </p:txBody>
      </p:sp>
    </p:spTree>
    <p:extLst>
      <p:ext uri="{BB962C8B-B14F-4D97-AF65-F5344CB8AC3E}">
        <p14:creationId xmlns:p14="http://schemas.microsoft.com/office/powerpoint/2010/main" val="109583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951" y="1429240"/>
            <a:ext cx="3541753" cy="3541753"/>
            <a:chOff x="391951" y="1429240"/>
            <a:chExt cx="3541753" cy="3541753"/>
          </a:xfrm>
        </p:grpSpPr>
        <p:sp>
          <p:nvSpPr>
            <p:cNvPr id="5" name="椭圆 4"/>
            <p:cNvSpPr/>
            <p:nvPr/>
          </p:nvSpPr>
          <p:spPr>
            <a:xfrm>
              <a:off x="391951" y="1429240"/>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35622" y="2562336"/>
              <a:ext cx="2248871" cy="646331"/>
            </a:xfrm>
            <a:prstGeom prst="rect">
              <a:avLst/>
            </a:prstGeom>
            <a:solidFill>
              <a:schemeClr val="bg1"/>
            </a:solidFill>
          </p:spPr>
          <p:txBody>
            <a:bodyPr wrap="square" rtlCol="0">
              <a:spAutoFit/>
            </a:bodyPr>
            <a:lstStyle/>
            <a:p>
              <a:pPr algn="ctr"/>
              <a:r>
                <a:rPr lang="zh-CN" altLang="en-US" sz="3200" b="1" spc="600" dirty="0">
                  <a:solidFill>
                    <a:srgbClr val="031A6D"/>
                  </a:solidFill>
                  <a:latin typeface="冬青黑体简体中文 W3" panose="020B0300000000000000" pitchFamily="34" charset="-122"/>
                  <a:ea typeface="长城行楷体" panose="02010609000101010101" pitchFamily="49" charset="-122"/>
                </a:rPr>
                <a:t>评估</a:t>
              </a:r>
              <a:r>
                <a:rPr lang="zh-CN" altLang="en-US" sz="3600" b="1" spc="600" dirty="0">
                  <a:solidFill>
                    <a:srgbClr val="031A6D"/>
                  </a:solidFill>
                  <a:latin typeface="冬青黑体简体中文 W3" panose="020B0300000000000000" pitchFamily="34" charset="-122"/>
                  <a:ea typeface="长城行楷体" panose="02010609000101010101" pitchFamily="49" charset="-122"/>
                </a:rPr>
                <a:t>方法</a:t>
              </a:r>
            </a:p>
          </p:txBody>
        </p:sp>
        <p:grpSp>
          <p:nvGrpSpPr>
            <p:cNvPr id="8" name="Group 15"/>
            <p:cNvGrpSpPr>
              <a:grpSpLocks noChangeAspect="1"/>
            </p:cNvGrpSpPr>
            <p:nvPr/>
          </p:nvGrpSpPr>
          <p:grpSpPr bwMode="auto">
            <a:xfrm>
              <a:off x="1822213" y="3771606"/>
              <a:ext cx="681229" cy="552460"/>
              <a:chOff x="3594" y="2643"/>
              <a:chExt cx="492" cy="399"/>
            </a:xfrm>
            <a:solidFill>
              <a:srgbClr val="031A6D"/>
            </a:solidFill>
          </p:grpSpPr>
          <p:sp>
            <p:nvSpPr>
              <p:cNvPr id="9" name="Rectangle 16"/>
              <p:cNvSpPr>
                <a:spLocks noChangeArrowheads="1"/>
              </p:cNvSpPr>
              <p:nvPr/>
            </p:nvSpPr>
            <p:spPr bwMode="auto">
              <a:xfrm>
                <a:off x="3594" y="3023"/>
                <a:ext cx="492"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3594" y="2984"/>
                <a:ext cx="488" cy="27"/>
              </a:xfrm>
              <a:custGeom>
                <a:avLst/>
                <a:gdLst>
                  <a:gd name="T0" fmla="*/ 488 w 488"/>
                  <a:gd name="T1" fmla="*/ 27 h 27"/>
                  <a:gd name="T2" fmla="*/ 245 w 488"/>
                  <a:gd name="T3" fmla="*/ 27 h 27"/>
                  <a:gd name="T4" fmla="*/ 243 w 488"/>
                  <a:gd name="T5" fmla="*/ 27 h 27"/>
                  <a:gd name="T6" fmla="*/ 0 w 488"/>
                  <a:gd name="T7" fmla="*/ 27 h 27"/>
                  <a:gd name="T8" fmla="*/ 31 w 488"/>
                  <a:gd name="T9" fmla="*/ 0 h 27"/>
                  <a:gd name="T10" fmla="*/ 77 w 488"/>
                  <a:gd name="T11" fmla="*/ 0 h 27"/>
                  <a:gd name="T12" fmla="*/ 170 w 488"/>
                  <a:gd name="T13" fmla="*/ 0 h 27"/>
                  <a:gd name="T14" fmla="*/ 318 w 488"/>
                  <a:gd name="T15" fmla="*/ 0 h 27"/>
                  <a:gd name="T16" fmla="*/ 370 w 488"/>
                  <a:gd name="T17" fmla="*/ 0 h 27"/>
                  <a:gd name="T18" fmla="*/ 457 w 488"/>
                  <a:gd name="T19" fmla="*/ 0 h 27"/>
                  <a:gd name="T20" fmla="*/ 488 w 488"/>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27">
                    <a:moveTo>
                      <a:pt x="488" y="27"/>
                    </a:moveTo>
                    <a:lnTo>
                      <a:pt x="245" y="27"/>
                    </a:lnTo>
                    <a:lnTo>
                      <a:pt x="243" y="27"/>
                    </a:lnTo>
                    <a:lnTo>
                      <a:pt x="0" y="27"/>
                    </a:lnTo>
                    <a:lnTo>
                      <a:pt x="31" y="0"/>
                    </a:lnTo>
                    <a:lnTo>
                      <a:pt x="77" y="0"/>
                    </a:lnTo>
                    <a:lnTo>
                      <a:pt x="170" y="0"/>
                    </a:lnTo>
                    <a:lnTo>
                      <a:pt x="318" y="0"/>
                    </a:lnTo>
                    <a:lnTo>
                      <a:pt x="370" y="0"/>
                    </a:lnTo>
                    <a:lnTo>
                      <a:pt x="457" y="0"/>
                    </a:lnTo>
                    <a:lnTo>
                      <a:pt x="48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noEditPoints="1"/>
              </p:cNvSpPr>
              <p:nvPr/>
            </p:nvSpPr>
            <p:spPr bwMode="auto">
              <a:xfrm>
                <a:off x="3625" y="2643"/>
                <a:ext cx="428" cy="316"/>
              </a:xfrm>
              <a:custGeom>
                <a:avLst/>
                <a:gdLst>
                  <a:gd name="T0" fmla="*/ 428 w 428"/>
                  <a:gd name="T1" fmla="*/ 0 h 316"/>
                  <a:gd name="T2" fmla="*/ 428 w 428"/>
                  <a:gd name="T3" fmla="*/ 316 h 316"/>
                  <a:gd name="T4" fmla="*/ 382 w 428"/>
                  <a:gd name="T5" fmla="*/ 316 h 316"/>
                  <a:gd name="T6" fmla="*/ 89 w 428"/>
                  <a:gd name="T7" fmla="*/ 316 h 316"/>
                  <a:gd name="T8" fmla="*/ 0 w 428"/>
                  <a:gd name="T9" fmla="*/ 316 h 316"/>
                  <a:gd name="T10" fmla="*/ 0 w 428"/>
                  <a:gd name="T11" fmla="*/ 0 h 316"/>
                  <a:gd name="T12" fmla="*/ 428 w 428"/>
                  <a:gd name="T13" fmla="*/ 0 h 316"/>
                  <a:gd name="T14" fmla="*/ 401 w 428"/>
                  <a:gd name="T15" fmla="*/ 278 h 316"/>
                  <a:gd name="T16" fmla="*/ 401 w 428"/>
                  <a:gd name="T17" fmla="*/ 23 h 316"/>
                  <a:gd name="T18" fmla="*/ 27 w 428"/>
                  <a:gd name="T19" fmla="*/ 23 h 316"/>
                  <a:gd name="T20" fmla="*/ 27 w 428"/>
                  <a:gd name="T21" fmla="*/ 278 h 316"/>
                  <a:gd name="T22" fmla="*/ 401 w 428"/>
                  <a:gd name="T23" fmla="*/ 27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316">
                    <a:moveTo>
                      <a:pt x="428" y="0"/>
                    </a:moveTo>
                    <a:lnTo>
                      <a:pt x="428" y="316"/>
                    </a:lnTo>
                    <a:lnTo>
                      <a:pt x="382" y="316"/>
                    </a:lnTo>
                    <a:lnTo>
                      <a:pt x="89" y="316"/>
                    </a:lnTo>
                    <a:lnTo>
                      <a:pt x="0" y="316"/>
                    </a:lnTo>
                    <a:lnTo>
                      <a:pt x="0" y="0"/>
                    </a:lnTo>
                    <a:lnTo>
                      <a:pt x="428" y="0"/>
                    </a:lnTo>
                    <a:close/>
                    <a:moveTo>
                      <a:pt x="401" y="278"/>
                    </a:moveTo>
                    <a:lnTo>
                      <a:pt x="401" y="23"/>
                    </a:lnTo>
                    <a:lnTo>
                      <a:pt x="27" y="23"/>
                    </a:lnTo>
                    <a:lnTo>
                      <a:pt x="27" y="278"/>
                    </a:lnTo>
                    <a:lnTo>
                      <a:pt x="401"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9"/>
              <p:cNvSpPr>
                <a:spLocks noChangeArrowheads="1"/>
              </p:cNvSpPr>
              <p:nvPr/>
            </p:nvSpPr>
            <p:spPr bwMode="auto">
              <a:xfrm>
                <a:off x="3964"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0"/>
              <p:cNvSpPr>
                <a:spLocks/>
              </p:cNvSpPr>
              <p:nvPr/>
            </p:nvSpPr>
            <p:spPr bwMode="auto">
              <a:xfrm>
                <a:off x="3789" y="2743"/>
                <a:ext cx="102" cy="116"/>
              </a:xfrm>
              <a:custGeom>
                <a:avLst/>
                <a:gdLst>
                  <a:gd name="T0" fmla="*/ 96 w 102"/>
                  <a:gd name="T1" fmla="*/ 27 h 116"/>
                  <a:gd name="T2" fmla="*/ 73 w 102"/>
                  <a:gd name="T3" fmla="*/ 45 h 116"/>
                  <a:gd name="T4" fmla="*/ 102 w 102"/>
                  <a:gd name="T5" fmla="*/ 79 h 116"/>
                  <a:gd name="T6" fmla="*/ 58 w 102"/>
                  <a:gd name="T7" fmla="*/ 116 h 116"/>
                  <a:gd name="T8" fmla="*/ 29 w 102"/>
                  <a:gd name="T9" fmla="*/ 81 h 116"/>
                  <a:gd name="T10" fmla="*/ 8 w 102"/>
                  <a:gd name="T11" fmla="*/ 99 h 116"/>
                  <a:gd name="T12" fmla="*/ 0 w 102"/>
                  <a:gd name="T13" fmla="*/ 2 h 116"/>
                  <a:gd name="T14" fmla="*/ 0 w 102"/>
                  <a:gd name="T15" fmla="*/ 0 h 116"/>
                  <a:gd name="T16" fmla="*/ 96 w 102"/>
                  <a:gd name="T17" fmla="*/ 2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6">
                    <a:moveTo>
                      <a:pt x="96" y="27"/>
                    </a:moveTo>
                    <a:lnTo>
                      <a:pt x="73" y="45"/>
                    </a:lnTo>
                    <a:lnTo>
                      <a:pt x="102" y="79"/>
                    </a:lnTo>
                    <a:lnTo>
                      <a:pt x="58" y="116"/>
                    </a:lnTo>
                    <a:lnTo>
                      <a:pt x="29" y="81"/>
                    </a:lnTo>
                    <a:lnTo>
                      <a:pt x="8" y="99"/>
                    </a:lnTo>
                    <a:lnTo>
                      <a:pt x="0" y="2"/>
                    </a:lnTo>
                    <a:lnTo>
                      <a:pt x="0" y="0"/>
                    </a:lnTo>
                    <a:lnTo>
                      <a:pt x="9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21"/>
              <p:cNvSpPr>
                <a:spLocks noChangeArrowheads="1"/>
              </p:cNvSpPr>
              <p:nvPr/>
            </p:nvSpPr>
            <p:spPr bwMode="auto">
              <a:xfrm>
                <a:off x="3671"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5" name="文本框 14"/>
          <p:cNvSpPr txBox="1"/>
          <p:nvPr/>
        </p:nvSpPr>
        <p:spPr>
          <a:xfrm>
            <a:off x="5363966" y="2045954"/>
            <a:ext cx="4434214" cy="2308324"/>
          </a:xfrm>
          <a:prstGeom prst="rect">
            <a:avLst/>
          </a:prstGeom>
          <a:noFill/>
        </p:spPr>
        <p:txBody>
          <a:bodyPr wrap="square" rtlCol="0">
            <a:spAutoFit/>
          </a:bodyPr>
          <a:lstStyle/>
          <a:p>
            <a:r>
              <a:rPr lang="en-US" altLang="zh-CN" sz="3600" dirty="0">
                <a:solidFill>
                  <a:schemeClr val="bg1"/>
                </a:solidFill>
              </a:rPr>
              <a:t>1.per-word accuracy</a:t>
            </a:r>
          </a:p>
          <a:p>
            <a:endParaRPr lang="en-US" altLang="zh-CN" sz="3600" dirty="0">
              <a:solidFill>
                <a:schemeClr val="bg1"/>
              </a:solidFill>
            </a:endParaRPr>
          </a:p>
          <a:p>
            <a:endParaRPr lang="en-US" altLang="zh-CN" sz="3600" dirty="0">
              <a:solidFill>
                <a:schemeClr val="bg1"/>
              </a:solidFill>
            </a:endParaRPr>
          </a:p>
          <a:p>
            <a:r>
              <a:rPr lang="en-US" altLang="zh-CN" sz="3600" dirty="0">
                <a:solidFill>
                  <a:schemeClr val="bg1"/>
                </a:solidFill>
              </a:rPr>
              <a:t>2.F1 score</a:t>
            </a:r>
            <a:endParaRPr lang="zh-CN" altLang="en-US" sz="3600" dirty="0">
              <a:solidFill>
                <a:schemeClr val="bg1"/>
              </a:solidFill>
            </a:endParaRPr>
          </a:p>
        </p:txBody>
      </p:sp>
    </p:spTree>
    <p:extLst>
      <p:ext uri="{BB962C8B-B14F-4D97-AF65-F5344CB8AC3E}">
        <p14:creationId xmlns:p14="http://schemas.microsoft.com/office/powerpoint/2010/main" val="224413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olidFill>
                  <a:schemeClr val="bg1"/>
                </a:solidFill>
                <a:ea typeface="长城行楷体" panose="02010609000101010101" pitchFamily="49" charset="-122"/>
              </a:rPr>
              <a:t>Precision(</a:t>
            </a:r>
            <a:r>
              <a:rPr lang="zh-CN" altLang="en-US" sz="3200" b="1" dirty="0">
                <a:solidFill>
                  <a:schemeClr val="bg1"/>
                </a:solidFill>
                <a:ea typeface="长城行楷体" panose="02010609000101010101" pitchFamily="49" charset="-122"/>
              </a:rPr>
              <a:t>精确率</a:t>
            </a:r>
            <a:r>
              <a:rPr lang="en-US" altLang="zh-CN" sz="3200" b="1" dirty="0">
                <a:solidFill>
                  <a:schemeClr val="bg1"/>
                </a:solidFill>
                <a:ea typeface="长城行楷体" panose="02010609000101010101" pitchFamily="49" charset="-122"/>
              </a:rPr>
              <a:t>),Recall(</a:t>
            </a:r>
            <a:r>
              <a:rPr lang="zh-CN" altLang="en-US" sz="3200" b="1" dirty="0">
                <a:solidFill>
                  <a:schemeClr val="bg1"/>
                </a:solidFill>
                <a:ea typeface="长城行楷体" panose="02010609000101010101" pitchFamily="49" charset="-122"/>
              </a:rPr>
              <a:t>召回率</a:t>
            </a:r>
            <a:r>
              <a:rPr lang="en-US" altLang="zh-CN" sz="3200" b="1" dirty="0">
                <a:solidFill>
                  <a:schemeClr val="bg1"/>
                </a:solidFill>
                <a:ea typeface="长城行楷体" panose="02010609000101010101" pitchFamily="49" charset="-122"/>
              </a:rPr>
              <a:t>),F1 score(</a:t>
            </a:r>
            <a:r>
              <a:rPr lang="zh-CN" altLang="en-US" sz="3200" b="1" dirty="0">
                <a:solidFill>
                  <a:schemeClr val="bg1"/>
                </a:solidFill>
                <a:ea typeface="长城行楷体" panose="02010609000101010101" pitchFamily="49" charset="-122"/>
              </a:rPr>
              <a:t>综合评价指标</a:t>
            </a:r>
            <a:r>
              <a:rPr lang="en-US" altLang="zh-CN" sz="3200" b="1" dirty="0">
                <a:solidFill>
                  <a:schemeClr val="bg1"/>
                </a:solidFill>
                <a:ea typeface="长城行楷体" panose="02010609000101010101" pitchFamily="49" charset="-122"/>
              </a:rPr>
              <a:t>)</a:t>
            </a:r>
            <a:endParaRPr lang="zh-CN" altLang="en-US" sz="3200" b="1" dirty="0">
              <a:solidFill>
                <a:schemeClr val="bg1"/>
              </a:solidFill>
              <a:ea typeface="长城行楷体" panose="02010609000101010101" pitchFamily="49"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1132680231"/>
              </p:ext>
            </p:extLst>
          </p:nvPr>
        </p:nvGraphicFramePr>
        <p:xfrm>
          <a:off x="2968669" y="1507362"/>
          <a:ext cx="5799552" cy="1920240"/>
        </p:xfrm>
        <a:graphic>
          <a:graphicData uri="http://schemas.openxmlformats.org/drawingml/2006/table">
            <a:tbl>
              <a:tblPr firstRow="1" bandRow="1">
                <a:tableStyleId>{5C22544A-7EE6-4342-B048-85BDC9FD1C3A}</a:tableStyleId>
              </a:tblPr>
              <a:tblGrid>
                <a:gridCol w="1933184">
                  <a:extLst>
                    <a:ext uri="{9D8B030D-6E8A-4147-A177-3AD203B41FA5}">
                      <a16:colId xmlns:a16="http://schemas.microsoft.com/office/drawing/2014/main" val="3342050051"/>
                    </a:ext>
                  </a:extLst>
                </a:gridCol>
                <a:gridCol w="1933184">
                  <a:extLst>
                    <a:ext uri="{9D8B030D-6E8A-4147-A177-3AD203B41FA5}">
                      <a16:colId xmlns:a16="http://schemas.microsoft.com/office/drawing/2014/main" val="1919218222"/>
                    </a:ext>
                  </a:extLst>
                </a:gridCol>
                <a:gridCol w="1933184">
                  <a:extLst>
                    <a:ext uri="{9D8B030D-6E8A-4147-A177-3AD203B41FA5}">
                      <a16:colId xmlns:a16="http://schemas.microsoft.com/office/drawing/2014/main" val="1219381206"/>
                    </a:ext>
                  </a:extLst>
                </a:gridCol>
              </a:tblGrid>
              <a:tr h="619009">
                <a:tc>
                  <a:txBody>
                    <a:bodyPr/>
                    <a:lstStyle/>
                    <a:p>
                      <a:pPr algn="ctr"/>
                      <a:endParaRPr lang="zh-CN" altLang="en-US" dirty="0">
                        <a:solidFill>
                          <a:schemeClr val="tx1"/>
                        </a:solidFill>
                      </a:endParaRPr>
                    </a:p>
                  </a:txBody>
                  <a:tcPr/>
                </a:tc>
                <a:tc>
                  <a:txBody>
                    <a:bodyPr/>
                    <a:lstStyle/>
                    <a:p>
                      <a:pPr algn="ctr"/>
                      <a:r>
                        <a:rPr lang="en-US" altLang="zh-CN" dirty="0">
                          <a:solidFill>
                            <a:schemeClr val="tx1"/>
                          </a:solidFill>
                        </a:rPr>
                        <a:t>Relevant(</a:t>
                      </a:r>
                      <a:r>
                        <a:rPr lang="zh-CN" altLang="en-US" dirty="0">
                          <a:solidFill>
                            <a:schemeClr val="tx1"/>
                          </a:solidFill>
                        </a:rPr>
                        <a:t>相关的</a:t>
                      </a:r>
                      <a:r>
                        <a:rPr lang="en-US" altLang="zh-CN" dirty="0">
                          <a:solidFill>
                            <a:schemeClr val="tx1"/>
                          </a:solidFill>
                        </a:rPr>
                        <a:t>)</a:t>
                      </a:r>
                      <a:endParaRPr lang="zh-CN" altLang="en-US" dirty="0">
                        <a:solidFill>
                          <a:schemeClr val="tx1"/>
                        </a:solidFill>
                      </a:endParaRPr>
                    </a:p>
                  </a:txBody>
                  <a:tcPr/>
                </a:tc>
                <a:tc>
                  <a:txBody>
                    <a:bodyPr/>
                    <a:lstStyle/>
                    <a:p>
                      <a:pPr algn="ctr"/>
                      <a:r>
                        <a:rPr lang="en-US" altLang="zh-CN" dirty="0" err="1">
                          <a:solidFill>
                            <a:schemeClr val="tx1"/>
                          </a:solidFill>
                        </a:rPr>
                        <a:t>Nonrelevant</a:t>
                      </a:r>
                      <a:r>
                        <a:rPr lang="en-US" altLang="zh-CN" dirty="0">
                          <a:solidFill>
                            <a:schemeClr val="tx1"/>
                          </a:solidFill>
                        </a:rPr>
                        <a:t>(</a:t>
                      </a:r>
                      <a:r>
                        <a:rPr lang="zh-CN" altLang="en-US" dirty="0">
                          <a:solidFill>
                            <a:schemeClr val="tx1"/>
                          </a:solidFill>
                        </a:rPr>
                        <a:t>不相关的</a:t>
                      </a:r>
                      <a:r>
                        <a:rPr lang="en-US" altLang="zh-CN" dirty="0">
                          <a:solidFill>
                            <a:schemeClr val="tx1"/>
                          </a:solidFill>
                        </a:rPr>
                        <a:t>)</a:t>
                      </a:r>
                      <a:endParaRPr lang="zh-CN" altLang="en-US" dirty="0">
                        <a:solidFill>
                          <a:schemeClr val="tx1"/>
                        </a:solidFill>
                      </a:endParaRPr>
                    </a:p>
                  </a:txBody>
                  <a:tcPr/>
                </a:tc>
                <a:extLst>
                  <a:ext uri="{0D108BD9-81ED-4DB2-BD59-A6C34878D82A}">
                    <a16:rowId xmlns:a16="http://schemas.microsoft.com/office/drawing/2014/main" val="1779471032"/>
                  </a:ext>
                </a:extLst>
              </a:tr>
              <a:tr h="619009">
                <a:tc>
                  <a:txBody>
                    <a:bodyPr/>
                    <a:lstStyle/>
                    <a:p>
                      <a:pPr algn="l"/>
                      <a:r>
                        <a:rPr lang="en-US" altLang="zh-CN" b="1" dirty="0">
                          <a:solidFill>
                            <a:schemeClr val="tx1"/>
                          </a:solidFill>
                        </a:rPr>
                        <a:t>Retrieved(</a:t>
                      </a:r>
                      <a:r>
                        <a:rPr lang="zh-CN" altLang="en-US" b="1" dirty="0">
                          <a:solidFill>
                            <a:schemeClr val="tx1"/>
                          </a:solidFill>
                        </a:rPr>
                        <a:t>被检索出来的</a:t>
                      </a:r>
                      <a:r>
                        <a:rPr lang="en-US" altLang="zh-CN" b="1" dirty="0">
                          <a:solidFill>
                            <a:schemeClr val="tx1"/>
                          </a:solidFill>
                        </a:rPr>
                        <a:t>)</a:t>
                      </a:r>
                      <a:endParaRPr lang="zh-CN" altLang="en-US" b="1" dirty="0">
                        <a:solidFill>
                          <a:schemeClr val="tx1"/>
                        </a:solidFill>
                      </a:endParaRPr>
                    </a:p>
                  </a:txBody>
                  <a:tcPr/>
                </a:tc>
                <a:tc>
                  <a:txBody>
                    <a:bodyPr/>
                    <a:lstStyle/>
                    <a:p>
                      <a:pPr algn="ctr"/>
                      <a:r>
                        <a:rPr lang="en-US" altLang="zh-CN" dirty="0">
                          <a:solidFill>
                            <a:schemeClr val="tx1"/>
                          </a:solidFill>
                        </a:rPr>
                        <a:t>True Positives(TP)</a:t>
                      </a:r>
                      <a:endParaRPr lang="zh-CN" altLang="en-US" dirty="0">
                        <a:solidFill>
                          <a:schemeClr val="tx1"/>
                        </a:solidFill>
                      </a:endParaRPr>
                    </a:p>
                  </a:txBody>
                  <a:tcPr/>
                </a:tc>
                <a:tc>
                  <a:txBody>
                    <a:bodyPr/>
                    <a:lstStyle/>
                    <a:p>
                      <a:pPr algn="ctr"/>
                      <a:r>
                        <a:rPr lang="en-US" altLang="zh-CN" dirty="0">
                          <a:solidFill>
                            <a:schemeClr val="tx1"/>
                          </a:solidFill>
                        </a:rPr>
                        <a:t>False Positives(FP)</a:t>
                      </a:r>
                      <a:endParaRPr lang="zh-CN" altLang="en-US" dirty="0">
                        <a:solidFill>
                          <a:schemeClr val="tx1"/>
                        </a:solidFill>
                      </a:endParaRPr>
                    </a:p>
                  </a:txBody>
                  <a:tcPr/>
                </a:tc>
                <a:extLst>
                  <a:ext uri="{0D108BD9-81ED-4DB2-BD59-A6C34878D82A}">
                    <a16:rowId xmlns:a16="http://schemas.microsoft.com/office/drawing/2014/main" val="1807432800"/>
                  </a:ext>
                </a:extLst>
              </a:tr>
              <a:tr h="619009">
                <a:tc>
                  <a:txBody>
                    <a:bodyPr/>
                    <a:lstStyle/>
                    <a:p>
                      <a:pPr algn="l"/>
                      <a:r>
                        <a:rPr lang="en-US" altLang="zh-CN" b="1" dirty="0">
                          <a:solidFill>
                            <a:schemeClr val="tx1"/>
                          </a:solidFill>
                        </a:rPr>
                        <a:t>Not retrieved(</a:t>
                      </a:r>
                      <a:r>
                        <a:rPr lang="zh-CN" altLang="en-US" b="1" dirty="0">
                          <a:solidFill>
                            <a:schemeClr val="tx1"/>
                          </a:solidFill>
                        </a:rPr>
                        <a:t>没被检索出来的</a:t>
                      </a:r>
                      <a:r>
                        <a:rPr lang="en-US" altLang="zh-CN" b="1" dirty="0">
                          <a:solidFill>
                            <a:schemeClr val="tx1"/>
                          </a:solidFill>
                        </a:rPr>
                        <a:t>)</a:t>
                      </a:r>
                      <a:endParaRPr lang="zh-CN" altLang="en-US" b="1" dirty="0">
                        <a:solidFill>
                          <a:schemeClr val="tx1"/>
                        </a:solidFill>
                      </a:endParaRPr>
                    </a:p>
                  </a:txBody>
                  <a:tcPr/>
                </a:tc>
                <a:tc>
                  <a:txBody>
                    <a:bodyPr/>
                    <a:lstStyle/>
                    <a:p>
                      <a:pPr algn="ctr"/>
                      <a:r>
                        <a:rPr lang="en-US" altLang="zh-CN" baseline="0" dirty="0">
                          <a:solidFill>
                            <a:schemeClr val="tx1"/>
                          </a:solidFill>
                        </a:rPr>
                        <a:t>False Negatives(FN)</a:t>
                      </a:r>
                      <a:endParaRPr lang="zh-CN" altLang="en-US" dirty="0">
                        <a:solidFill>
                          <a:schemeClr val="tx1"/>
                        </a:solidFill>
                      </a:endParaRPr>
                    </a:p>
                  </a:txBody>
                  <a:tcPr/>
                </a:tc>
                <a:tc>
                  <a:txBody>
                    <a:bodyPr/>
                    <a:lstStyle/>
                    <a:p>
                      <a:pPr algn="ctr"/>
                      <a:r>
                        <a:rPr lang="en-US" altLang="zh-CN" baseline="0" dirty="0">
                          <a:solidFill>
                            <a:schemeClr val="tx1"/>
                          </a:solidFill>
                        </a:rPr>
                        <a:t>True Negatives(TN)</a:t>
                      </a:r>
                      <a:endParaRPr lang="zh-CN" altLang="en-US" dirty="0">
                        <a:solidFill>
                          <a:schemeClr val="tx1"/>
                        </a:solidFill>
                      </a:endParaRPr>
                    </a:p>
                  </a:txBody>
                  <a:tcPr/>
                </a:tc>
                <a:extLst>
                  <a:ext uri="{0D108BD9-81ED-4DB2-BD59-A6C34878D82A}">
                    <a16:rowId xmlns:a16="http://schemas.microsoft.com/office/drawing/2014/main" val="1656800452"/>
                  </a:ext>
                </a:extLst>
              </a:tr>
            </a:tbl>
          </a:graphicData>
        </a:graphic>
      </p:graphicFrame>
      <mc:AlternateContent xmlns:mc="http://schemas.openxmlformats.org/markup-compatibility/2006" xmlns:a14="http://schemas.microsoft.com/office/drawing/2010/main">
        <mc:Choice Requires="a14">
          <p:sp>
            <p:nvSpPr>
              <p:cNvPr id="6" name="文本框 5"/>
              <p:cNvSpPr txBox="1"/>
              <p:nvPr/>
            </p:nvSpPr>
            <p:spPr>
              <a:xfrm>
                <a:off x="926926" y="3694370"/>
                <a:ext cx="10158607" cy="2884316"/>
              </a:xfrm>
              <a:prstGeom prst="rect">
                <a:avLst/>
              </a:prstGeom>
              <a:noFill/>
            </p:spPr>
            <p:txBody>
              <a:bodyPr wrap="square" rtlCol="0">
                <a:spAutoFit/>
              </a:bodyPr>
              <a:lstStyle/>
              <a:p>
                <a:r>
                  <a:rPr lang="en-US" altLang="zh-CN" b="1" dirty="0">
                    <a:solidFill>
                      <a:schemeClr val="bg1"/>
                    </a:solidFill>
                  </a:rPr>
                  <a:t>Precision:</a:t>
                </a:r>
                <a:r>
                  <a:rPr lang="zh-CN" altLang="en-US" b="1" dirty="0">
                    <a:solidFill>
                      <a:schemeClr val="bg1"/>
                    </a:solidFill>
                  </a:rPr>
                  <a:t>被检测出来的信息当中正确的或者相关的（也就是你想要的）信息中所占的比例</a:t>
                </a:r>
                <a:r>
                  <a:rPr lang="en-US" altLang="zh-CN" b="1" dirty="0">
                    <a:solidFill>
                      <a:schemeClr val="bg1"/>
                    </a:solidFill>
                  </a:rPr>
                  <a:t>,</a:t>
                </a:r>
                <a:r>
                  <a:rPr lang="zh-CN" altLang="en-US" b="1" dirty="0">
                    <a:solidFill>
                      <a:schemeClr val="bg1"/>
                    </a:solidFill>
                  </a:rPr>
                  <a:t>且 </a:t>
                </a:r>
                <a:r>
                  <a:rPr lang="en-US" altLang="zh-CN" b="1" dirty="0">
                    <a:solidFill>
                      <a:schemeClr val="bg1"/>
                    </a:solidFill>
                  </a:rPr>
                  <a:t>Precision = TP/(TP+FP);</a:t>
                </a:r>
                <a:endParaRPr lang="zh-CN" altLang="en-US" dirty="0">
                  <a:solidFill>
                    <a:schemeClr val="bg1"/>
                  </a:solidFill>
                </a:endParaRPr>
              </a:p>
              <a:p>
                <a:r>
                  <a:rPr lang="en-US" altLang="zh-CN" b="1" dirty="0">
                    <a:solidFill>
                      <a:schemeClr val="bg1"/>
                    </a:solidFill>
                  </a:rPr>
                  <a:t>Recall</a:t>
                </a:r>
                <a:r>
                  <a:rPr lang="zh-CN" altLang="en-US" b="1" dirty="0">
                    <a:solidFill>
                      <a:schemeClr val="bg1"/>
                    </a:solidFill>
                  </a:rPr>
                  <a:t>：所有正确的信息或者相关的信息</a:t>
                </a:r>
                <a:r>
                  <a:rPr lang="en-US" altLang="zh-CN" b="1" dirty="0">
                    <a:solidFill>
                      <a:schemeClr val="bg1"/>
                    </a:solidFill>
                  </a:rPr>
                  <a:t>(wanted)</a:t>
                </a:r>
                <a:r>
                  <a:rPr lang="zh-CN" altLang="en-US" b="1" dirty="0">
                    <a:solidFill>
                      <a:schemeClr val="bg1"/>
                    </a:solidFill>
                  </a:rPr>
                  <a:t>被检测出来的比例</a:t>
                </a:r>
                <a:r>
                  <a:rPr lang="en-US" altLang="zh-CN" b="1" dirty="0">
                    <a:solidFill>
                      <a:schemeClr val="bg1"/>
                    </a:solidFill>
                  </a:rPr>
                  <a:t>,</a:t>
                </a:r>
                <a:r>
                  <a:rPr lang="zh-CN" altLang="en-US" b="1" dirty="0">
                    <a:solidFill>
                      <a:schemeClr val="bg1"/>
                    </a:solidFill>
                  </a:rPr>
                  <a:t>且 </a:t>
                </a:r>
                <a:r>
                  <a:rPr lang="en-US" altLang="zh-CN" b="1" dirty="0">
                    <a:solidFill>
                      <a:schemeClr val="bg1"/>
                    </a:solidFill>
                  </a:rPr>
                  <a:t>Recall = TP/(TP+FN)</a:t>
                </a:r>
                <a:r>
                  <a:rPr lang="zh-CN" altLang="en-US" b="1" dirty="0">
                    <a:solidFill>
                      <a:schemeClr val="bg1"/>
                    </a:solidFill>
                  </a:rPr>
                  <a:t>。</a:t>
                </a:r>
                <a:endParaRPr lang="en-US" altLang="zh-CN" b="1" dirty="0">
                  <a:solidFill>
                    <a:schemeClr val="bg1"/>
                  </a:solidFill>
                </a:endParaRPr>
              </a:p>
              <a:p>
                <a:r>
                  <a:rPr lang="en-US" altLang="zh-CN" b="1" dirty="0">
                    <a:solidFill>
                      <a:schemeClr val="bg1"/>
                    </a:solidFill>
                  </a:rPr>
                  <a:t>F-Measure</a:t>
                </a:r>
                <a:r>
                  <a:rPr lang="zh-CN" altLang="en-US" b="1" dirty="0">
                    <a:solidFill>
                      <a:schemeClr val="bg1"/>
                    </a:solidFill>
                  </a:rPr>
                  <a:t>是</a:t>
                </a:r>
                <a:r>
                  <a:rPr lang="en-US" altLang="zh-CN" b="1" dirty="0">
                    <a:solidFill>
                      <a:schemeClr val="bg1"/>
                    </a:solidFill>
                  </a:rPr>
                  <a:t>Precision</a:t>
                </a:r>
                <a:r>
                  <a:rPr lang="zh-CN" altLang="en-US" b="1" dirty="0">
                    <a:solidFill>
                      <a:schemeClr val="bg1"/>
                    </a:solidFill>
                  </a:rPr>
                  <a:t>和</a:t>
                </a:r>
                <a:r>
                  <a:rPr lang="en-US" altLang="zh-CN" b="1" dirty="0">
                    <a:solidFill>
                      <a:schemeClr val="bg1"/>
                    </a:solidFill>
                  </a:rPr>
                  <a:t>Recall</a:t>
                </a:r>
                <a:r>
                  <a:rPr lang="zh-CN" altLang="en-US" b="1" dirty="0">
                    <a:solidFill>
                      <a:schemeClr val="bg1"/>
                    </a:solidFill>
                  </a:rPr>
                  <a:t>加权调和平均</a:t>
                </a:r>
                <a:r>
                  <a:rPr lang="en-US" altLang="zh-CN" b="1" dirty="0">
                    <a:solidFill>
                      <a:schemeClr val="bg1"/>
                    </a:solidFill>
                  </a:rPr>
                  <a:t>:</a:t>
                </a:r>
              </a:p>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𝐹</m:t>
                      </m:r>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d>
                            <m:dPr>
                              <m:ctrlPr>
                                <a:rPr lang="en-US" altLang="zh-CN" b="0" i="1" smtClean="0">
                                  <a:solidFill>
                                    <a:schemeClr val="bg1"/>
                                  </a:solidFill>
                                  <a:latin typeface="Cambria Math" panose="02040503050406030204" pitchFamily="18" charset="0"/>
                                </a:rPr>
                              </m:ctrlPr>
                            </m:dPr>
                            <m:e>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𝑎</m:t>
                                  </m:r>
                                </m:e>
                                <m:sup>
                                  <m:r>
                                    <a:rPr lang="en-US" altLang="zh-CN" b="0" i="1" smtClean="0">
                                      <a:solidFill>
                                        <a:schemeClr val="bg1"/>
                                      </a:solidFill>
                                      <a:latin typeface="Cambria Math" panose="02040503050406030204" pitchFamily="18" charset="0"/>
                                    </a:rPr>
                                    <m:t>2</m:t>
                                  </m:r>
                                </m:sup>
                              </m:sSup>
                              <m:r>
                                <a:rPr lang="en-US" altLang="zh-CN" b="0" i="1" smtClean="0">
                                  <a:solidFill>
                                    <a:schemeClr val="bg1"/>
                                  </a:solidFill>
                                  <a:latin typeface="Cambria Math" panose="02040503050406030204" pitchFamily="18" charset="0"/>
                                </a:rPr>
                                <m:t>+1</m:t>
                              </m:r>
                            </m:e>
                          </m:d>
                          <m:r>
                            <a:rPr lang="en-US" altLang="zh-CN" b="0" i="1" smtClean="0">
                              <a:solidFill>
                                <a:schemeClr val="bg1"/>
                              </a:solidFill>
                              <a:latin typeface="Cambria Math" panose="02040503050406030204" pitchFamily="18" charset="0"/>
                            </a:rPr>
                            <m:t>𝑃</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𝑅</m:t>
                          </m:r>
                        </m:num>
                        <m:den>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𝑎</m:t>
                              </m:r>
                            </m:e>
                            <m:sup>
                              <m:r>
                                <a:rPr lang="en-US" altLang="zh-CN" b="0" i="1" smtClean="0">
                                  <a:solidFill>
                                    <a:schemeClr val="bg1"/>
                                  </a:solidFill>
                                  <a:latin typeface="Cambria Math" panose="02040503050406030204" pitchFamily="18" charset="0"/>
                                </a:rPr>
                                <m:t>2</m:t>
                              </m:r>
                            </m:sup>
                          </m:s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𝑃</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𝑅</m:t>
                          </m:r>
                          <m:r>
                            <a:rPr lang="en-US" altLang="zh-CN" b="0" i="1" smtClean="0">
                              <a:solidFill>
                                <a:schemeClr val="bg1"/>
                              </a:solidFill>
                              <a:latin typeface="Cambria Math" panose="02040503050406030204" pitchFamily="18" charset="0"/>
                            </a:rPr>
                            <m:t>)</m:t>
                          </m:r>
                        </m:den>
                      </m:f>
                    </m:oMath>
                  </m:oMathPara>
                </a14:m>
                <a:endParaRPr lang="en-US" altLang="zh-CN" dirty="0">
                  <a:solidFill>
                    <a:schemeClr val="bg1"/>
                  </a:solidFill>
                </a:endParaRPr>
              </a:p>
              <a:p>
                <a:r>
                  <a:rPr lang="zh-CN" altLang="en-US" dirty="0">
                    <a:solidFill>
                      <a:schemeClr val="bg1"/>
                    </a:solidFill>
                  </a:rPr>
                  <a:t>当参数</a:t>
                </a:r>
                <a:r>
                  <a:rPr lang="en-US" altLang="zh-CN" dirty="0">
                    <a:solidFill>
                      <a:schemeClr val="bg1"/>
                    </a:solidFill>
                  </a:rPr>
                  <a:t>a=1</a:t>
                </a:r>
                <a:r>
                  <a:rPr lang="zh-CN" altLang="en-US" dirty="0">
                    <a:solidFill>
                      <a:schemeClr val="bg1"/>
                    </a:solidFill>
                  </a:rPr>
                  <a:t>时，就是常见的</a:t>
                </a:r>
                <a:r>
                  <a:rPr lang="en-US" altLang="zh-CN" dirty="0">
                    <a:solidFill>
                      <a:schemeClr val="bg1"/>
                    </a:solidFill>
                  </a:rPr>
                  <a:t>F1</a:t>
                </a:r>
                <a:r>
                  <a:rPr lang="zh-CN" altLang="en-US" dirty="0">
                    <a:solidFill>
                      <a:schemeClr val="bg1"/>
                    </a:solidFill>
                  </a:rPr>
                  <a:t>了：</a:t>
                </a:r>
                <a:endParaRPr lang="en-US" altLang="zh-CN" dirty="0">
                  <a:solidFill>
                    <a:schemeClr val="bg1"/>
                  </a:solidFill>
                </a:endParaRPr>
              </a:p>
              <a:p>
                <a:pPr/>
                <a14:m>
                  <m:oMathPara xmlns:m="http://schemas.openxmlformats.org/officeDocument/2006/math">
                    <m:oMathParaPr>
                      <m:jc m:val="centerGroup"/>
                    </m:oMathParaPr>
                    <m:oMath xmlns:m="http://schemas.openxmlformats.org/officeDocument/2006/math">
                      <m:r>
                        <m:rPr>
                          <m:sty m:val="p"/>
                        </m:rPr>
                        <a:rPr lang="en-US" altLang="zh-CN" i="1" dirty="0" smtClean="0">
                          <a:solidFill>
                            <a:schemeClr val="bg1"/>
                          </a:solidFill>
                          <a:latin typeface="Cambria Math" panose="02040503050406030204" pitchFamily="18" charset="0"/>
                        </a:rPr>
                        <m:t>F</m:t>
                      </m:r>
                      <m:r>
                        <a:rPr lang="en-US" altLang="zh-CN" i="1" dirty="0">
                          <a:solidFill>
                            <a:schemeClr val="bg1"/>
                          </a:solidFill>
                          <a:latin typeface="Cambria Math" panose="02040503050406030204" pitchFamily="18" charset="0"/>
                        </a:rPr>
                        <m:t>1</m:t>
                      </m:r>
                      <m:r>
                        <a:rPr lang="en-US" altLang="zh-CN" b="0" i="0" dirty="0" smtClean="0">
                          <a:solidFill>
                            <a:schemeClr val="bg1"/>
                          </a:solidFill>
                          <a:latin typeface="Cambria Math" panose="02040503050406030204" pitchFamily="18" charset="0"/>
                        </a:rPr>
                        <m:t>=</m:t>
                      </m:r>
                      <m:f>
                        <m:fPr>
                          <m:ctrlPr>
                            <a:rPr lang="en-US" altLang="zh-CN" b="0" i="1" dirty="0" smtClean="0">
                              <a:solidFill>
                                <a:schemeClr val="bg1"/>
                              </a:solidFill>
                              <a:latin typeface="Cambria Math" panose="02040503050406030204" pitchFamily="18" charset="0"/>
                            </a:rPr>
                          </m:ctrlPr>
                        </m:fPr>
                        <m:num>
                          <m:r>
                            <a:rPr lang="en-US" altLang="zh-CN" b="0" i="1" dirty="0" smtClean="0">
                              <a:solidFill>
                                <a:schemeClr val="bg1"/>
                              </a:solidFill>
                              <a:latin typeface="Cambria Math" panose="02040503050406030204" pitchFamily="18" charset="0"/>
                            </a:rPr>
                            <m:t>2</m:t>
                          </m:r>
                          <m:r>
                            <a:rPr lang="en-US" altLang="zh-CN" b="0" i="1" dirty="0" smtClean="0">
                              <a:solidFill>
                                <a:schemeClr val="bg1"/>
                              </a:solidFill>
                              <a:latin typeface="Cambria Math" panose="02040503050406030204" pitchFamily="18" charset="0"/>
                            </a:rPr>
                            <m:t>𝑃𝑅</m:t>
                          </m:r>
                        </m:num>
                        <m:den>
                          <m:r>
                            <a:rPr lang="en-US" altLang="zh-CN" b="0" i="1" dirty="0" smtClean="0">
                              <a:solidFill>
                                <a:schemeClr val="bg1"/>
                              </a:solidFill>
                              <a:latin typeface="Cambria Math" panose="02040503050406030204" pitchFamily="18" charset="0"/>
                            </a:rPr>
                            <m:t>𝑃</m:t>
                          </m:r>
                          <m:r>
                            <a:rPr lang="en-US" altLang="zh-CN" b="0" i="1" dirty="0" smtClean="0">
                              <a:solidFill>
                                <a:schemeClr val="bg1"/>
                              </a:solidFill>
                              <a:latin typeface="Cambria Math" panose="02040503050406030204" pitchFamily="18" charset="0"/>
                            </a:rPr>
                            <m:t>+</m:t>
                          </m:r>
                          <m:r>
                            <a:rPr lang="en-US" altLang="zh-CN" b="0" i="1" dirty="0" smtClean="0">
                              <a:solidFill>
                                <a:schemeClr val="bg1"/>
                              </a:solidFill>
                              <a:latin typeface="Cambria Math" panose="02040503050406030204" pitchFamily="18" charset="0"/>
                            </a:rPr>
                            <m:t>𝑅</m:t>
                          </m:r>
                        </m:den>
                      </m:f>
                    </m:oMath>
                  </m:oMathPara>
                </a14:m>
                <a:endParaRPr lang="en-US" altLang="zh-CN" dirty="0">
                  <a:solidFill>
                    <a:schemeClr val="bg1"/>
                  </a:solidFill>
                </a:endParaRPr>
              </a:p>
              <a:p>
                <a:endParaRPr lang="en-US" altLang="zh-CN"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26926" y="3694370"/>
                <a:ext cx="10158607" cy="2884316"/>
              </a:xfrm>
              <a:prstGeom prst="rect">
                <a:avLst/>
              </a:prstGeom>
              <a:blipFill>
                <a:blip r:embed="rId2"/>
                <a:stretch>
                  <a:fillRect l="-480" t="-1057"/>
                </a:stretch>
              </a:blipFill>
            </p:spPr>
            <p:txBody>
              <a:bodyPr/>
              <a:lstStyle/>
              <a:p>
                <a:r>
                  <a:rPr lang="zh-CN" altLang="en-US">
                    <a:noFill/>
                  </a:rPr>
                  <a:t> </a:t>
                </a:r>
              </a:p>
            </p:txBody>
          </p:sp>
        </mc:Fallback>
      </mc:AlternateContent>
      <p:sp>
        <p:nvSpPr>
          <p:cNvPr id="8" name="AutoShape 2" descr=" F = \frac{(a^2+1)P*R} {a^2(P+R)} \hfill (3) "/>
          <p:cNvSpPr>
            <a:spLocks noChangeAspect="1" noChangeArrowheads="1"/>
          </p:cNvSpPr>
          <p:nvPr/>
        </p:nvSpPr>
        <p:spPr bwMode="auto">
          <a:xfrm>
            <a:off x="1065039" y="56750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3" descr=" F1 = \frac{2PR} {P+R} \hfill (4) "/>
          <p:cNvSpPr>
            <a:spLocks noChangeAspect="1" noChangeArrowheads="1"/>
          </p:cNvSpPr>
          <p:nvPr/>
        </p:nvSpPr>
        <p:spPr bwMode="auto">
          <a:xfrm>
            <a:off x="1065039" y="62401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143999" y="1690688"/>
            <a:ext cx="2304789" cy="1200329"/>
          </a:xfrm>
          <a:prstGeom prst="rect">
            <a:avLst/>
          </a:prstGeom>
          <a:noFill/>
        </p:spPr>
        <p:txBody>
          <a:bodyPr wrap="square" rtlCol="0">
            <a:spAutoFit/>
          </a:bodyPr>
          <a:lstStyle/>
          <a:p>
            <a:r>
              <a:rPr lang="zh-CN" altLang="en-US" dirty="0">
                <a:solidFill>
                  <a:srgbClr val="FF0000"/>
                </a:solidFill>
                <a:ea typeface="长城行楷体" panose="02010609000101010101" pitchFamily="49" charset="-122"/>
              </a:rPr>
              <a:t>老师举得扫雷的例子，吴开心举得名字在文档中搜索的例子，吴开心的理解更直观。</a:t>
            </a:r>
          </a:p>
        </p:txBody>
      </p:sp>
      <p:sp>
        <p:nvSpPr>
          <p:cNvPr id="7" name="文本框 6"/>
          <p:cNvSpPr txBox="1"/>
          <p:nvPr/>
        </p:nvSpPr>
        <p:spPr>
          <a:xfrm>
            <a:off x="383090" y="1352315"/>
            <a:ext cx="2367419" cy="2308324"/>
          </a:xfrm>
          <a:prstGeom prst="rect">
            <a:avLst/>
          </a:prstGeom>
          <a:noFill/>
        </p:spPr>
        <p:txBody>
          <a:bodyPr wrap="square" rtlCol="0">
            <a:spAutoFit/>
          </a:bodyPr>
          <a:lstStyle/>
          <a:p>
            <a:r>
              <a:rPr lang="zh-CN" altLang="en-US" dirty="0">
                <a:solidFill>
                  <a:srgbClr val="FF0000"/>
                </a:solidFill>
                <a:ea typeface="长城行楷体" panose="02010609000101010101" pitchFamily="49" charset="-122"/>
              </a:rPr>
              <a:t>例如搜索赵荣生，精确率就是检索出来有</a:t>
            </a:r>
            <a:r>
              <a:rPr lang="en-US" altLang="zh-CN" dirty="0">
                <a:solidFill>
                  <a:srgbClr val="FF0000"/>
                </a:solidFill>
                <a:ea typeface="长城行楷体" panose="02010609000101010101" pitchFamily="49" charset="-122"/>
              </a:rPr>
              <a:t>1000</a:t>
            </a:r>
            <a:r>
              <a:rPr lang="zh-CN" altLang="en-US" dirty="0">
                <a:solidFill>
                  <a:srgbClr val="FF0000"/>
                </a:solidFill>
                <a:ea typeface="长城行楷体" panose="02010609000101010101" pitchFamily="49" charset="-122"/>
              </a:rPr>
              <a:t>篇，但是和赵荣生有关的只有</a:t>
            </a:r>
            <a:r>
              <a:rPr lang="en-US" altLang="zh-CN" dirty="0">
                <a:solidFill>
                  <a:srgbClr val="FF0000"/>
                </a:solidFill>
                <a:ea typeface="长城行楷体" panose="02010609000101010101" pitchFamily="49" charset="-122"/>
              </a:rPr>
              <a:t>600</a:t>
            </a:r>
            <a:r>
              <a:rPr lang="zh-CN" altLang="en-US" dirty="0">
                <a:solidFill>
                  <a:srgbClr val="FF0000"/>
                </a:solidFill>
                <a:ea typeface="长城行楷体" panose="02010609000101010101" pitchFamily="49" charset="-122"/>
              </a:rPr>
              <a:t>篇；</a:t>
            </a:r>
            <a:endParaRPr lang="en-US" altLang="zh-CN" dirty="0">
              <a:solidFill>
                <a:srgbClr val="FF0000"/>
              </a:solidFill>
              <a:ea typeface="长城行楷体" panose="02010609000101010101" pitchFamily="49" charset="-122"/>
            </a:endParaRPr>
          </a:p>
          <a:p>
            <a:r>
              <a:rPr lang="zh-CN" altLang="en-US" dirty="0">
                <a:solidFill>
                  <a:srgbClr val="FF0000"/>
                </a:solidFill>
                <a:ea typeface="长城行楷体" panose="02010609000101010101" pitchFamily="49" charset="-122"/>
              </a:rPr>
              <a:t>查全率就是与之相关的有</a:t>
            </a:r>
            <a:r>
              <a:rPr lang="en-US" altLang="zh-CN" dirty="0">
                <a:solidFill>
                  <a:srgbClr val="FF0000"/>
                </a:solidFill>
                <a:ea typeface="长城行楷体" panose="02010609000101010101" pitchFamily="49" charset="-122"/>
              </a:rPr>
              <a:t>800</a:t>
            </a:r>
            <a:r>
              <a:rPr lang="zh-CN" altLang="en-US" dirty="0">
                <a:solidFill>
                  <a:srgbClr val="FF0000"/>
                </a:solidFill>
                <a:ea typeface="长城行楷体" panose="02010609000101010101" pitchFamily="49" charset="-122"/>
              </a:rPr>
              <a:t>篇文档，但是最后被检索出来的有</a:t>
            </a:r>
            <a:r>
              <a:rPr lang="en-US" altLang="zh-CN" dirty="0">
                <a:solidFill>
                  <a:srgbClr val="FF0000"/>
                </a:solidFill>
                <a:ea typeface="长城行楷体" panose="02010609000101010101" pitchFamily="49" charset="-122"/>
              </a:rPr>
              <a:t>500</a:t>
            </a:r>
            <a:r>
              <a:rPr lang="zh-CN" altLang="en-US" dirty="0">
                <a:solidFill>
                  <a:srgbClr val="FF0000"/>
                </a:solidFill>
                <a:ea typeface="长城行楷体" panose="02010609000101010101" pitchFamily="49" charset="-122"/>
              </a:rPr>
              <a:t>篇</a:t>
            </a:r>
            <a:r>
              <a:rPr lang="zh-CN" altLang="en-US" dirty="0">
                <a:ea typeface="长城行楷体" panose="02010609000101010101" pitchFamily="49" charset="-122"/>
              </a:rPr>
              <a:t>。</a:t>
            </a:r>
          </a:p>
        </p:txBody>
      </p:sp>
    </p:spTree>
    <p:extLst>
      <p:ext uri="{BB962C8B-B14F-4D97-AF65-F5344CB8AC3E}">
        <p14:creationId xmlns:p14="http://schemas.microsoft.com/office/powerpoint/2010/main" val="391576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1951" y="1429240"/>
            <a:ext cx="3541753" cy="3541753"/>
            <a:chOff x="4325124" y="1491869"/>
            <a:chExt cx="3541753" cy="3541753"/>
          </a:xfrm>
        </p:grpSpPr>
        <p:sp>
          <p:nvSpPr>
            <p:cNvPr id="5" name="椭圆 4"/>
            <p:cNvSpPr/>
            <p:nvPr/>
          </p:nvSpPr>
          <p:spPr>
            <a:xfrm>
              <a:off x="4325124" y="1491869"/>
              <a:ext cx="3541753" cy="3541753"/>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文本框 5"/>
            <p:cNvSpPr txBox="1"/>
            <p:nvPr/>
          </p:nvSpPr>
          <p:spPr>
            <a:xfrm>
              <a:off x="5045827" y="1928803"/>
              <a:ext cx="2094808" cy="1569660"/>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rPr>
                <a:t>03</a:t>
              </a:r>
              <a:endParaRPr kumimoji="0" lang="zh-CN" altLang="en-US" sz="9600" b="0" i="0" u="none" strike="noStrike" kern="0" cap="none" spc="0" normalizeH="0" baseline="0" noProof="0" dirty="0">
                <a:ln>
                  <a:noFill/>
                </a:ln>
                <a:solidFill>
                  <a:srgbClr val="031A6D"/>
                </a:solidFill>
                <a:effectLst/>
                <a:uLnTx/>
                <a:uFillTx/>
                <a:latin typeface="Bebas Neue" panose="020B0606020202050201" pitchFamily="34" charset="0"/>
                <a:ea typeface="微软雅黑" panose="020B0503020204020204" pitchFamily="34" charset="-122"/>
              </a:endParaRPr>
            </a:p>
          </p:txBody>
        </p:sp>
        <p:sp>
          <p:nvSpPr>
            <p:cNvPr id="7" name="文本框 6"/>
            <p:cNvSpPr txBox="1"/>
            <p:nvPr/>
          </p:nvSpPr>
          <p:spPr>
            <a:xfrm>
              <a:off x="4971565" y="3189649"/>
              <a:ext cx="2248871" cy="584775"/>
            </a:xfrm>
            <a:prstGeom prst="rect">
              <a:avLst/>
            </a:prstGeom>
            <a:solidFill>
              <a:schemeClr val="bg1"/>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200" b="1" kern="0" spc="600" dirty="0">
                  <a:solidFill>
                    <a:srgbClr val="031A6D"/>
                  </a:solidFill>
                  <a:latin typeface="冬青黑体简体中文 W3" panose="020B0300000000000000" pitchFamily="34" charset="-122"/>
                  <a:ea typeface="长城行楷体" panose="02010609000101010101" pitchFamily="49" charset="-122"/>
                </a:rPr>
                <a:t>神经网络</a:t>
              </a:r>
              <a:endParaRPr lang="en-US" altLang="zh-CN" sz="3200" b="1" kern="0" spc="600" dirty="0">
                <a:solidFill>
                  <a:srgbClr val="031A6D"/>
                </a:solidFill>
                <a:latin typeface="冬青黑体简体中文 W3" panose="020B0300000000000000" pitchFamily="34" charset="-122"/>
                <a:ea typeface="长城行楷体" panose="02010609000101010101" pitchFamily="49" charset="-122"/>
              </a:endParaRPr>
            </a:p>
          </p:txBody>
        </p:sp>
        <p:grpSp>
          <p:nvGrpSpPr>
            <p:cNvPr id="8" name="Group 15"/>
            <p:cNvGrpSpPr>
              <a:grpSpLocks noChangeAspect="1"/>
            </p:cNvGrpSpPr>
            <p:nvPr/>
          </p:nvGrpSpPr>
          <p:grpSpPr bwMode="auto">
            <a:xfrm>
              <a:off x="5755386" y="3834235"/>
              <a:ext cx="681229" cy="552460"/>
              <a:chOff x="3594" y="2643"/>
              <a:chExt cx="492" cy="399"/>
            </a:xfrm>
            <a:solidFill>
              <a:srgbClr val="031A6D"/>
            </a:solidFill>
          </p:grpSpPr>
          <p:sp>
            <p:nvSpPr>
              <p:cNvPr id="9" name="Rectangle 16"/>
              <p:cNvSpPr>
                <a:spLocks noChangeArrowheads="1"/>
              </p:cNvSpPr>
              <p:nvPr/>
            </p:nvSpPr>
            <p:spPr bwMode="auto">
              <a:xfrm>
                <a:off x="3594" y="3023"/>
                <a:ext cx="492"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Freeform 17"/>
              <p:cNvSpPr>
                <a:spLocks/>
              </p:cNvSpPr>
              <p:nvPr/>
            </p:nvSpPr>
            <p:spPr bwMode="auto">
              <a:xfrm>
                <a:off x="3594" y="2984"/>
                <a:ext cx="488" cy="27"/>
              </a:xfrm>
              <a:custGeom>
                <a:avLst/>
                <a:gdLst>
                  <a:gd name="T0" fmla="*/ 488 w 488"/>
                  <a:gd name="T1" fmla="*/ 27 h 27"/>
                  <a:gd name="T2" fmla="*/ 245 w 488"/>
                  <a:gd name="T3" fmla="*/ 27 h 27"/>
                  <a:gd name="T4" fmla="*/ 243 w 488"/>
                  <a:gd name="T5" fmla="*/ 27 h 27"/>
                  <a:gd name="T6" fmla="*/ 0 w 488"/>
                  <a:gd name="T7" fmla="*/ 27 h 27"/>
                  <a:gd name="T8" fmla="*/ 31 w 488"/>
                  <a:gd name="T9" fmla="*/ 0 h 27"/>
                  <a:gd name="T10" fmla="*/ 77 w 488"/>
                  <a:gd name="T11" fmla="*/ 0 h 27"/>
                  <a:gd name="T12" fmla="*/ 170 w 488"/>
                  <a:gd name="T13" fmla="*/ 0 h 27"/>
                  <a:gd name="T14" fmla="*/ 318 w 488"/>
                  <a:gd name="T15" fmla="*/ 0 h 27"/>
                  <a:gd name="T16" fmla="*/ 370 w 488"/>
                  <a:gd name="T17" fmla="*/ 0 h 27"/>
                  <a:gd name="T18" fmla="*/ 457 w 488"/>
                  <a:gd name="T19" fmla="*/ 0 h 27"/>
                  <a:gd name="T20" fmla="*/ 488 w 488"/>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27">
                    <a:moveTo>
                      <a:pt x="488" y="27"/>
                    </a:moveTo>
                    <a:lnTo>
                      <a:pt x="245" y="27"/>
                    </a:lnTo>
                    <a:lnTo>
                      <a:pt x="243" y="27"/>
                    </a:lnTo>
                    <a:lnTo>
                      <a:pt x="0" y="27"/>
                    </a:lnTo>
                    <a:lnTo>
                      <a:pt x="31" y="0"/>
                    </a:lnTo>
                    <a:lnTo>
                      <a:pt x="77" y="0"/>
                    </a:lnTo>
                    <a:lnTo>
                      <a:pt x="170" y="0"/>
                    </a:lnTo>
                    <a:lnTo>
                      <a:pt x="318" y="0"/>
                    </a:lnTo>
                    <a:lnTo>
                      <a:pt x="370" y="0"/>
                    </a:lnTo>
                    <a:lnTo>
                      <a:pt x="457" y="0"/>
                    </a:lnTo>
                    <a:lnTo>
                      <a:pt x="48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18"/>
              <p:cNvSpPr>
                <a:spLocks noEditPoints="1"/>
              </p:cNvSpPr>
              <p:nvPr/>
            </p:nvSpPr>
            <p:spPr bwMode="auto">
              <a:xfrm>
                <a:off x="3625" y="2643"/>
                <a:ext cx="428" cy="316"/>
              </a:xfrm>
              <a:custGeom>
                <a:avLst/>
                <a:gdLst>
                  <a:gd name="T0" fmla="*/ 428 w 428"/>
                  <a:gd name="T1" fmla="*/ 0 h 316"/>
                  <a:gd name="T2" fmla="*/ 428 w 428"/>
                  <a:gd name="T3" fmla="*/ 316 h 316"/>
                  <a:gd name="T4" fmla="*/ 382 w 428"/>
                  <a:gd name="T5" fmla="*/ 316 h 316"/>
                  <a:gd name="T6" fmla="*/ 89 w 428"/>
                  <a:gd name="T7" fmla="*/ 316 h 316"/>
                  <a:gd name="T8" fmla="*/ 0 w 428"/>
                  <a:gd name="T9" fmla="*/ 316 h 316"/>
                  <a:gd name="T10" fmla="*/ 0 w 428"/>
                  <a:gd name="T11" fmla="*/ 0 h 316"/>
                  <a:gd name="T12" fmla="*/ 428 w 428"/>
                  <a:gd name="T13" fmla="*/ 0 h 316"/>
                  <a:gd name="T14" fmla="*/ 401 w 428"/>
                  <a:gd name="T15" fmla="*/ 278 h 316"/>
                  <a:gd name="T16" fmla="*/ 401 w 428"/>
                  <a:gd name="T17" fmla="*/ 23 h 316"/>
                  <a:gd name="T18" fmla="*/ 27 w 428"/>
                  <a:gd name="T19" fmla="*/ 23 h 316"/>
                  <a:gd name="T20" fmla="*/ 27 w 428"/>
                  <a:gd name="T21" fmla="*/ 278 h 316"/>
                  <a:gd name="T22" fmla="*/ 401 w 428"/>
                  <a:gd name="T23" fmla="*/ 27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316">
                    <a:moveTo>
                      <a:pt x="428" y="0"/>
                    </a:moveTo>
                    <a:lnTo>
                      <a:pt x="428" y="316"/>
                    </a:lnTo>
                    <a:lnTo>
                      <a:pt x="382" y="316"/>
                    </a:lnTo>
                    <a:lnTo>
                      <a:pt x="89" y="316"/>
                    </a:lnTo>
                    <a:lnTo>
                      <a:pt x="0" y="316"/>
                    </a:lnTo>
                    <a:lnTo>
                      <a:pt x="0" y="0"/>
                    </a:lnTo>
                    <a:lnTo>
                      <a:pt x="428" y="0"/>
                    </a:lnTo>
                    <a:close/>
                    <a:moveTo>
                      <a:pt x="401" y="278"/>
                    </a:moveTo>
                    <a:lnTo>
                      <a:pt x="401" y="23"/>
                    </a:lnTo>
                    <a:lnTo>
                      <a:pt x="27" y="23"/>
                    </a:lnTo>
                    <a:lnTo>
                      <a:pt x="27" y="278"/>
                    </a:lnTo>
                    <a:lnTo>
                      <a:pt x="401"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Rectangle 19"/>
              <p:cNvSpPr>
                <a:spLocks noChangeArrowheads="1"/>
              </p:cNvSpPr>
              <p:nvPr/>
            </p:nvSpPr>
            <p:spPr bwMode="auto">
              <a:xfrm>
                <a:off x="3964"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20"/>
              <p:cNvSpPr>
                <a:spLocks/>
              </p:cNvSpPr>
              <p:nvPr/>
            </p:nvSpPr>
            <p:spPr bwMode="auto">
              <a:xfrm>
                <a:off x="3789" y="2743"/>
                <a:ext cx="102" cy="116"/>
              </a:xfrm>
              <a:custGeom>
                <a:avLst/>
                <a:gdLst>
                  <a:gd name="T0" fmla="*/ 96 w 102"/>
                  <a:gd name="T1" fmla="*/ 27 h 116"/>
                  <a:gd name="T2" fmla="*/ 73 w 102"/>
                  <a:gd name="T3" fmla="*/ 45 h 116"/>
                  <a:gd name="T4" fmla="*/ 102 w 102"/>
                  <a:gd name="T5" fmla="*/ 79 h 116"/>
                  <a:gd name="T6" fmla="*/ 58 w 102"/>
                  <a:gd name="T7" fmla="*/ 116 h 116"/>
                  <a:gd name="T8" fmla="*/ 29 w 102"/>
                  <a:gd name="T9" fmla="*/ 81 h 116"/>
                  <a:gd name="T10" fmla="*/ 8 w 102"/>
                  <a:gd name="T11" fmla="*/ 99 h 116"/>
                  <a:gd name="T12" fmla="*/ 0 w 102"/>
                  <a:gd name="T13" fmla="*/ 2 h 116"/>
                  <a:gd name="T14" fmla="*/ 0 w 102"/>
                  <a:gd name="T15" fmla="*/ 0 h 116"/>
                  <a:gd name="T16" fmla="*/ 96 w 102"/>
                  <a:gd name="T17" fmla="*/ 2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6">
                    <a:moveTo>
                      <a:pt x="96" y="27"/>
                    </a:moveTo>
                    <a:lnTo>
                      <a:pt x="73" y="45"/>
                    </a:lnTo>
                    <a:lnTo>
                      <a:pt x="102" y="79"/>
                    </a:lnTo>
                    <a:lnTo>
                      <a:pt x="58" y="116"/>
                    </a:lnTo>
                    <a:lnTo>
                      <a:pt x="29" y="81"/>
                    </a:lnTo>
                    <a:lnTo>
                      <a:pt x="8" y="99"/>
                    </a:lnTo>
                    <a:lnTo>
                      <a:pt x="0" y="2"/>
                    </a:lnTo>
                    <a:lnTo>
                      <a:pt x="0" y="0"/>
                    </a:lnTo>
                    <a:lnTo>
                      <a:pt x="9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Rectangle 21"/>
              <p:cNvSpPr>
                <a:spLocks noChangeArrowheads="1"/>
              </p:cNvSpPr>
              <p:nvPr/>
            </p:nvSpPr>
            <p:spPr bwMode="auto">
              <a:xfrm>
                <a:off x="3671" y="2963"/>
                <a:ext cx="43"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15" name="文本框 14"/>
          <p:cNvSpPr txBox="1"/>
          <p:nvPr/>
        </p:nvSpPr>
        <p:spPr>
          <a:xfrm>
            <a:off x="4421688" y="572474"/>
            <a:ext cx="7014575" cy="5693866"/>
          </a:xfrm>
          <a:prstGeom prst="rect">
            <a:avLst/>
          </a:prstGeom>
          <a:noFill/>
        </p:spPr>
        <p:txBody>
          <a:bodyPr wrap="square" rtlCol="0">
            <a:spAutoFit/>
          </a:bodyPr>
          <a:lstStyle/>
          <a:p>
            <a:pPr lvl="0"/>
            <a:r>
              <a:rPr lang="zh-CN" altLang="en-US" sz="2800" kern="0" dirty="0">
                <a:solidFill>
                  <a:schemeClr val="bg1"/>
                </a:solidFill>
                <a:ea typeface="长城行楷体" panose="02010609000101010101" pitchFamily="49" charset="-122"/>
              </a:rPr>
              <a:t>传统的</a:t>
            </a:r>
            <a:r>
              <a:rPr lang="en-US" altLang="zh-CN" sz="2800" kern="0" dirty="0">
                <a:solidFill>
                  <a:schemeClr val="bg1"/>
                </a:solidFill>
                <a:ea typeface="长城行楷体" panose="02010609000101010101" pitchFamily="49" charset="-122"/>
              </a:rPr>
              <a:t>NLP</a:t>
            </a:r>
            <a:r>
              <a:rPr kumimoji="0" lang="zh-CN" altLang="en-US" sz="2800" b="0" i="0" u="none" strike="noStrike" kern="0" cap="none" spc="0" normalizeH="0" baseline="0" noProof="0" dirty="0">
                <a:ln>
                  <a:noFill/>
                </a:ln>
                <a:solidFill>
                  <a:schemeClr val="bg1"/>
                </a:solidFill>
                <a:effectLst/>
                <a:uLnTx/>
                <a:uFillTx/>
                <a:ea typeface="长城行楷体" panose="02010609000101010101" pitchFamily="49" charset="-122"/>
              </a:rPr>
              <a:t>方法：</a:t>
            </a:r>
            <a:r>
              <a:rPr lang="zh-CN" altLang="en-US" sz="2800" kern="0" dirty="0">
                <a:solidFill>
                  <a:schemeClr val="bg1"/>
                </a:solidFill>
                <a:ea typeface="长城行楷体" panose="02010609000101010101" pitchFamily="49" charset="-122"/>
              </a:rPr>
              <a:t>根据经验，人工找出有用的特征</a:t>
            </a:r>
            <a:endParaRPr lang="en-US" altLang="zh-CN" sz="2800" kern="0" dirty="0">
              <a:solidFill>
                <a:schemeClr val="bg1"/>
              </a:solidFill>
              <a:ea typeface="长城行楷体" panose="02010609000101010101" pitchFamily="49" charset="-122"/>
            </a:endParaRPr>
          </a:p>
          <a:p>
            <a:pPr lvl="0"/>
            <a:endParaRPr lang="en-US" altLang="zh-CN" sz="2800" kern="0" dirty="0">
              <a:solidFill>
                <a:schemeClr val="bg1"/>
              </a:solidFill>
              <a:ea typeface="长城行楷体" panose="02010609000101010101" pitchFamily="49" charset="-122"/>
            </a:endParaRPr>
          </a:p>
          <a:p>
            <a:pPr lvl="0"/>
            <a:r>
              <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rPr>
              <a:t>      </a:t>
            </a:r>
            <a:r>
              <a:rPr kumimoji="0" lang="zh-CN" altLang="en-US" sz="2800" b="0" i="0" u="none" strike="noStrike" kern="0" cap="none" spc="0" normalizeH="0" baseline="0" noProof="0" dirty="0">
                <a:ln>
                  <a:noFill/>
                </a:ln>
                <a:solidFill>
                  <a:schemeClr val="bg1"/>
                </a:solidFill>
                <a:effectLst/>
                <a:uLnTx/>
                <a:uFillTx/>
                <a:ea typeface="长城行楷体" panose="02010609000101010101" pitchFamily="49" charset="-122"/>
              </a:rPr>
              <a:t>缺点</a:t>
            </a:r>
            <a:r>
              <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rPr>
              <a:t>:</a:t>
            </a:r>
            <a:r>
              <a:rPr kumimoji="0" lang="zh-CN" altLang="en-US" sz="2800" b="0" i="0" u="none" strike="noStrike" kern="0" cap="none" spc="0" normalizeH="0" baseline="0" noProof="0" dirty="0">
                <a:ln>
                  <a:noFill/>
                </a:ln>
                <a:solidFill>
                  <a:schemeClr val="bg1"/>
                </a:solidFill>
                <a:effectLst/>
                <a:uLnTx/>
                <a:uFillTx/>
                <a:ea typeface="长城行楷体" panose="02010609000101010101" pitchFamily="49" charset="-122"/>
              </a:rPr>
              <a:t>①</a:t>
            </a:r>
            <a:r>
              <a:rPr lang="zh-CN" altLang="en-US" sz="2800" kern="0" dirty="0">
                <a:solidFill>
                  <a:schemeClr val="bg1"/>
                </a:solidFill>
                <a:ea typeface="长城行楷体" panose="02010609000101010101" pitchFamily="49" charset="-122"/>
              </a:rPr>
              <a:t>不具备普遍适用性，需要专业人士</a:t>
            </a:r>
            <a:endPar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chemeClr val="bg1"/>
                </a:solidFill>
                <a:effectLst/>
                <a:uLnTx/>
                <a:uFillTx/>
              </a:rPr>
              <a:t>                       </a:t>
            </a:r>
            <a:r>
              <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rPr>
              <a:t>②</a:t>
            </a:r>
            <a:r>
              <a:rPr kumimoji="0" lang="zh-CN" altLang="en-US" sz="2800" b="0" i="0" u="none" strike="noStrike" kern="0" cap="none" spc="0" normalizeH="0" baseline="0" noProof="0" dirty="0">
                <a:ln>
                  <a:noFill/>
                </a:ln>
                <a:solidFill>
                  <a:schemeClr val="bg1"/>
                </a:solidFill>
                <a:effectLst/>
                <a:uLnTx/>
                <a:uFillTx/>
                <a:ea typeface="长城行楷体" panose="02010609000101010101" pitchFamily="49" charset="-122"/>
              </a:rPr>
              <a:t>选择的特征对结果有很大影响</a:t>
            </a:r>
            <a:endPar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800" b="0" i="0" u="none" strike="noStrike" kern="0" cap="none" spc="0" normalizeH="0" baseline="0" noProof="0" dirty="0">
              <a:ln>
                <a:noFill/>
              </a:ln>
              <a:solidFill>
                <a:schemeClr val="bg1"/>
              </a:solidFill>
              <a:effectLst/>
              <a:uLnTx/>
              <a:uFillTx/>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2800" kern="0" noProof="0" dirty="0">
                <a:solidFill>
                  <a:schemeClr val="bg1"/>
                </a:solidFill>
                <a:ea typeface="长城行楷体" panose="02010609000101010101" pitchFamily="49" charset="-122"/>
              </a:rPr>
              <a:t>该论文的方法：多层神经网络</a:t>
            </a:r>
            <a:endParaRPr lang="en-US" altLang="zh-CN" sz="2800" kern="0" noProof="0" dirty="0">
              <a:solidFill>
                <a:schemeClr val="bg1"/>
              </a:solidFill>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800" kern="0" noProof="0" dirty="0">
              <a:solidFill>
                <a:schemeClr val="bg1"/>
              </a:solidFill>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dirty="0">
                <a:ln>
                  <a:noFill/>
                </a:ln>
                <a:solidFill>
                  <a:schemeClr val="bg1"/>
                </a:solidFill>
                <a:effectLst/>
                <a:uLnTx/>
                <a:uFillTx/>
                <a:ea typeface="长城行楷体" panose="02010609000101010101" pitchFamily="49" charset="-122"/>
              </a:rPr>
              <a:t>       </a:t>
            </a:r>
            <a:r>
              <a:rPr lang="zh-CN" altLang="en-US" sz="2800" kern="0" dirty="0">
                <a:solidFill>
                  <a:schemeClr val="bg1"/>
                </a:solidFill>
                <a:ea typeface="长城行楷体" panose="02010609000101010101" pitchFamily="49" charset="-122"/>
              </a:rPr>
              <a:t>优点：①从大量的无标记的训练数据中提取特征</a:t>
            </a:r>
            <a:endParaRPr lang="en-US" altLang="zh-CN" sz="2800" kern="0" dirty="0">
              <a:solidFill>
                <a:schemeClr val="bg1"/>
              </a:solidFill>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schemeClr val="bg1"/>
                </a:solidFill>
                <a:ea typeface="长城行楷体" panose="02010609000101010101" pitchFamily="49" charset="-122"/>
              </a:rPr>
              <a:t>                  </a:t>
            </a:r>
            <a:r>
              <a:rPr lang="zh-CN" altLang="en-US" sz="2800" kern="0" dirty="0">
                <a:solidFill>
                  <a:schemeClr val="bg1"/>
                </a:solidFill>
                <a:ea typeface="长城行楷体" panose="02010609000101010101" pitchFamily="49" charset="-122"/>
              </a:rPr>
              <a:t>②适用于多种</a:t>
            </a:r>
            <a:r>
              <a:rPr lang="en-US" altLang="zh-CN" sz="2800" kern="0" dirty="0">
                <a:solidFill>
                  <a:schemeClr val="bg1"/>
                </a:solidFill>
                <a:ea typeface="长城行楷体" panose="02010609000101010101" pitchFamily="49" charset="-122"/>
              </a:rPr>
              <a:t>NLP</a:t>
            </a:r>
            <a:r>
              <a:rPr lang="zh-CN" altLang="en-US" sz="2800" kern="0" dirty="0">
                <a:solidFill>
                  <a:schemeClr val="bg1"/>
                </a:solidFill>
                <a:ea typeface="长城行楷体" panose="02010609000101010101" pitchFamily="49" charset="-122"/>
              </a:rPr>
              <a:t>任务</a:t>
            </a:r>
            <a:endParaRPr lang="en-US" altLang="zh-CN" sz="2800" kern="0" dirty="0">
              <a:solidFill>
                <a:schemeClr val="bg1"/>
              </a:solidFill>
              <a:ea typeface="长城行楷体" panose="0201060900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schemeClr val="bg1"/>
                </a:solidFill>
                <a:ea typeface="长城行楷体" panose="02010609000101010101" pitchFamily="49" charset="-122"/>
              </a:rPr>
              <a:t>                  </a:t>
            </a:r>
            <a:endParaRPr kumimoji="0" lang="zh-CN" alt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57814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3332" y="365125"/>
            <a:ext cx="9750467" cy="1325563"/>
          </a:xfrm>
        </p:spPr>
        <p:txBody>
          <a:bodyPr/>
          <a:lstStyle/>
          <a:p>
            <a:r>
              <a:rPr lang="zh-CN" altLang="en-US" dirty="0">
                <a:solidFill>
                  <a:schemeClr val="bg1"/>
                </a:solidFill>
                <a:ea typeface="长城行楷体" panose="02010609000101010101" pitchFamily="49" charset="-122"/>
              </a:rPr>
              <a:t>符号表示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03540" y="1690688"/>
                <a:ext cx="9650260" cy="4973159"/>
              </a:xfrm>
            </p:spPr>
            <p:txBody>
              <a:bodyPr>
                <a:normAutofit fontScale="92500"/>
              </a:bodyPr>
              <a:lstStyle/>
              <a:p>
                <a:r>
                  <a:rPr lang="en-US" altLang="zh-CN" sz="2400" dirty="0">
                    <a:solidFill>
                      <a:schemeClr val="bg1"/>
                    </a:solidFill>
                  </a:rPr>
                  <a:t>NN</a:t>
                </a:r>
                <a:r>
                  <a:rPr lang="zh-CN" altLang="en-US" sz="2400" dirty="0">
                    <a:solidFill>
                      <a:schemeClr val="bg1"/>
                    </a:solidFill>
                  </a:rPr>
                  <a:t>：</a:t>
                </a:r>
                <a:r>
                  <a:rPr lang="en-US" altLang="zh-CN" sz="2400" dirty="0">
                    <a:solidFill>
                      <a:schemeClr val="bg1"/>
                    </a:solidFill>
                  </a:rPr>
                  <a:t> </a:t>
                </a:r>
                <a:r>
                  <a:rPr lang="zh-CN" altLang="en-US" sz="2400" dirty="0">
                    <a:solidFill>
                      <a:schemeClr val="bg1"/>
                    </a:solidFill>
                  </a:rPr>
                  <a:t>神经网络；</a:t>
                </a:r>
                <a:endParaRPr lang="en-US" altLang="zh-CN" sz="2400" dirty="0">
                  <a:solidFill>
                    <a:schemeClr val="bg1"/>
                  </a:solidFill>
                </a:endParaRPr>
              </a:p>
              <a:p>
                <a14:m>
                  <m:oMath xmlns:m="http://schemas.openxmlformats.org/officeDocument/2006/math">
                    <m:sSub>
                      <m:sSubPr>
                        <m:ctrlPr>
                          <a:rPr lang="en-US" altLang="zh-CN" sz="2400" i="1" smtClean="0">
                            <a:solidFill>
                              <a:schemeClr val="bg1"/>
                            </a:solidFill>
                            <a:latin typeface="Cambria Math" panose="02040503050406030204" pitchFamily="18" charset="0"/>
                          </a:rPr>
                        </m:ctrlPr>
                      </m:sSubPr>
                      <m:e>
                        <m:r>
                          <m:rPr>
                            <m:sty m:val="p"/>
                          </m:rPr>
                          <a:rPr lang="en-US" altLang="zh-CN" sz="2400" i="1">
                            <a:solidFill>
                              <a:schemeClr val="bg1"/>
                            </a:solidFill>
                            <a:latin typeface="Cambria Math" panose="02040503050406030204" pitchFamily="18" charset="0"/>
                          </a:rPr>
                          <m:t>f</m:t>
                        </m:r>
                      </m:e>
                      <m:sub>
                        <m:r>
                          <a:rPr lang="zh-CN" altLang="en-US" sz="2400" i="1" smtClean="0">
                            <a:solidFill>
                              <a:schemeClr val="bg1"/>
                            </a:solidFill>
                            <a:latin typeface="Cambria Math" panose="02040503050406030204" pitchFamily="18" charset="0"/>
                          </a:rPr>
                          <m:t>𝜃</m:t>
                        </m:r>
                      </m:sub>
                    </m:sSub>
                    <m:r>
                      <a:rPr lang="en-US" altLang="zh-CN" sz="2400" b="0" i="0"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ea typeface="Cambria Math" panose="02040503050406030204" pitchFamily="18" charset="0"/>
                      </a:rPr>
                      <m:t>∙</m:t>
                    </m:r>
                    <m:r>
                      <a:rPr lang="en-US" altLang="zh-CN" sz="2400" b="0" i="0" smtClean="0">
                        <a:solidFill>
                          <a:schemeClr val="bg1"/>
                        </a:solidFill>
                        <a:latin typeface="Cambria Math" panose="02040503050406030204" pitchFamily="18" charset="0"/>
                        <a:ea typeface="Cambria Math" panose="02040503050406030204" pitchFamily="18" charset="0"/>
                      </a:rPr>
                      <m:t>)</m:t>
                    </m:r>
                    <m:r>
                      <a:rPr lang="en-US" altLang="zh-CN" sz="2400" dirty="0">
                        <a:solidFill>
                          <a:schemeClr val="bg1"/>
                        </a:solidFill>
                        <a:latin typeface="Cambria Math" panose="02040503050406030204" pitchFamily="18" charset="0"/>
                        <a:ea typeface="Cambria Math" panose="02040503050406030204" pitchFamily="18" charset="0"/>
                      </a:rPr>
                      <m:t>=</m:t>
                    </m:r>
                    <m:sSubSup>
                      <m:sSubSupPr>
                        <m:ctrlPr>
                          <a:rPr lang="en-US" altLang="zh-CN" sz="2400" i="1" dirty="0" smtClean="0">
                            <a:solidFill>
                              <a:schemeClr val="bg1"/>
                            </a:solidFill>
                            <a:latin typeface="Cambria Math" panose="02040503050406030204" pitchFamily="18" charset="0"/>
                            <a:ea typeface="Cambria Math" panose="02040503050406030204" pitchFamily="18" charset="0"/>
                          </a:rPr>
                        </m:ctrlPr>
                      </m:sSubSupPr>
                      <m:e>
                        <m:r>
                          <a:rPr lang="en-US" altLang="zh-CN" sz="2400" b="0" i="1" dirty="0" smtClean="0">
                            <a:solidFill>
                              <a:schemeClr val="bg1"/>
                            </a:solidFill>
                            <a:latin typeface="Cambria Math" panose="02040503050406030204" pitchFamily="18" charset="0"/>
                            <a:ea typeface="Cambria Math" panose="02040503050406030204" pitchFamily="18" charset="0"/>
                          </a:rPr>
                          <m:t>𝑓</m:t>
                        </m:r>
                      </m:e>
                      <m:sub>
                        <m:r>
                          <a:rPr lang="zh-CN" altLang="en-US" sz="2400" i="1" dirty="0" smtClean="0">
                            <a:solidFill>
                              <a:schemeClr val="bg1"/>
                            </a:solidFill>
                            <a:latin typeface="Cambria Math" panose="02040503050406030204" pitchFamily="18" charset="0"/>
                            <a:ea typeface="Cambria Math" panose="02040503050406030204" pitchFamily="18" charset="0"/>
                          </a:rPr>
                          <m:t>𝜃</m:t>
                        </m:r>
                      </m:sub>
                      <m:sup>
                        <m:r>
                          <a:rPr lang="en-US" altLang="zh-CN" sz="2400" b="0" i="1" dirty="0" smtClean="0">
                            <a:solidFill>
                              <a:schemeClr val="bg1"/>
                            </a:solidFill>
                            <a:latin typeface="Cambria Math" panose="02040503050406030204" pitchFamily="18" charset="0"/>
                            <a:ea typeface="Cambria Math" panose="02040503050406030204" pitchFamily="18" charset="0"/>
                          </a:rPr>
                          <m:t>𝐿</m:t>
                        </m:r>
                      </m:sup>
                    </m:sSubSup>
                    <m:r>
                      <a:rPr lang="en-US" altLang="zh-CN" sz="2400" b="0" i="0" dirty="0" smtClean="0">
                        <a:solidFill>
                          <a:schemeClr val="bg1"/>
                        </a:solidFill>
                        <a:latin typeface="Cambria Math" panose="02040503050406030204" pitchFamily="18" charset="0"/>
                        <a:ea typeface="Cambria Math" panose="02040503050406030204" pitchFamily="18" charset="0"/>
                      </a:rPr>
                      <m:t>(</m:t>
                    </m:r>
                    <m:sSubSup>
                      <m:sSubSupPr>
                        <m:ctrlPr>
                          <a:rPr lang="en-US" altLang="zh-CN" sz="2400" b="0" i="1" dirty="0" smtClean="0">
                            <a:solidFill>
                              <a:schemeClr val="bg1"/>
                            </a:solidFill>
                            <a:latin typeface="Cambria Math" panose="02040503050406030204" pitchFamily="18" charset="0"/>
                            <a:ea typeface="Cambria Math" panose="02040503050406030204" pitchFamily="18" charset="0"/>
                          </a:rPr>
                        </m:ctrlPr>
                      </m:sSubSupPr>
                      <m:e>
                        <m:r>
                          <a:rPr lang="en-US" altLang="zh-CN" sz="2400" b="0" i="1" dirty="0" smtClean="0">
                            <a:solidFill>
                              <a:schemeClr val="bg1"/>
                            </a:solidFill>
                            <a:latin typeface="Cambria Math" panose="02040503050406030204" pitchFamily="18" charset="0"/>
                            <a:ea typeface="Cambria Math" panose="02040503050406030204" pitchFamily="18" charset="0"/>
                          </a:rPr>
                          <m:t>𝑓</m:t>
                        </m:r>
                      </m:e>
                      <m:sub>
                        <m:r>
                          <a:rPr lang="zh-CN" altLang="en-US" sz="2400" b="0" i="1" dirty="0" smtClean="0">
                            <a:solidFill>
                              <a:schemeClr val="bg1"/>
                            </a:solidFill>
                            <a:latin typeface="Cambria Math" panose="02040503050406030204" pitchFamily="18" charset="0"/>
                            <a:ea typeface="Cambria Math" panose="02040503050406030204" pitchFamily="18" charset="0"/>
                          </a:rPr>
                          <m:t>𝜃</m:t>
                        </m:r>
                      </m:sub>
                      <m:sup>
                        <m:r>
                          <a:rPr lang="en-US" altLang="zh-CN" sz="2400" b="0" i="1" dirty="0" smtClean="0">
                            <a:solidFill>
                              <a:schemeClr val="bg1"/>
                            </a:solidFill>
                            <a:latin typeface="Cambria Math" panose="02040503050406030204" pitchFamily="18" charset="0"/>
                            <a:ea typeface="Cambria Math" panose="02040503050406030204" pitchFamily="18" charset="0"/>
                          </a:rPr>
                          <m:t>𝐿</m:t>
                        </m:r>
                        <m:r>
                          <a:rPr lang="en-US" altLang="zh-CN" sz="2400" b="0" i="1" dirty="0" smtClean="0">
                            <a:solidFill>
                              <a:schemeClr val="bg1"/>
                            </a:solidFill>
                            <a:latin typeface="Cambria Math" panose="02040503050406030204" pitchFamily="18" charset="0"/>
                            <a:ea typeface="Cambria Math" panose="02040503050406030204" pitchFamily="18" charset="0"/>
                          </a:rPr>
                          <m:t>−1</m:t>
                        </m:r>
                      </m:sup>
                    </m:sSubSup>
                    <m:r>
                      <a:rPr lang="en-US" altLang="zh-CN" sz="2400" b="0" i="0" dirty="0" smtClean="0">
                        <a:solidFill>
                          <a:schemeClr val="bg1"/>
                        </a:solidFill>
                        <a:latin typeface="Cambria Math" panose="02040503050406030204" pitchFamily="18" charset="0"/>
                        <a:ea typeface="Cambria Math" panose="02040503050406030204" pitchFamily="18" charset="0"/>
                      </a:rPr>
                      <m:t>(</m:t>
                    </m:r>
                    <m:r>
                      <a:rPr lang="en-US" altLang="zh-CN" sz="2400" b="0" i="1" dirty="0" smtClean="0">
                        <a:solidFill>
                          <a:schemeClr val="bg1"/>
                        </a:solidFill>
                        <a:latin typeface="Cambria Math" panose="02040503050406030204" pitchFamily="18" charset="0"/>
                        <a:ea typeface="Cambria Math" panose="02040503050406030204" pitchFamily="18" charset="0"/>
                      </a:rPr>
                      <m:t>∙∙∙</m:t>
                    </m:r>
                    <m:sSubSup>
                      <m:sSubSupPr>
                        <m:ctrlPr>
                          <a:rPr lang="en-US" altLang="zh-CN" sz="2400" b="0" i="1" dirty="0" smtClean="0">
                            <a:solidFill>
                              <a:schemeClr val="bg1"/>
                            </a:solidFill>
                            <a:latin typeface="Cambria Math" panose="02040503050406030204" pitchFamily="18" charset="0"/>
                            <a:ea typeface="Cambria Math" panose="02040503050406030204" pitchFamily="18" charset="0"/>
                          </a:rPr>
                        </m:ctrlPr>
                      </m:sSubSupPr>
                      <m:e>
                        <m:r>
                          <a:rPr lang="en-US" altLang="zh-CN" sz="2400" b="0" i="1" dirty="0" smtClean="0">
                            <a:solidFill>
                              <a:schemeClr val="bg1"/>
                            </a:solidFill>
                            <a:latin typeface="Cambria Math" panose="02040503050406030204" pitchFamily="18" charset="0"/>
                            <a:ea typeface="Cambria Math" panose="02040503050406030204" pitchFamily="18" charset="0"/>
                          </a:rPr>
                          <m:t>𝑓</m:t>
                        </m:r>
                      </m:e>
                      <m:sub>
                        <m:r>
                          <a:rPr lang="zh-CN" altLang="en-US" sz="2400" b="0" i="1" dirty="0" smtClean="0">
                            <a:solidFill>
                              <a:schemeClr val="bg1"/>
                            </a:solidFill>
                            <a:latin typeface="Cambria Math" panose="02040503050406030204" pitchFamily="18" charset="0"/>
                            <a:ea typeface="Cambria Math" panose="02040503050406030204" pitchFamily="18" charset="0"/>
                          </a:rPr>
                          <m:t>𝜃</m:t>
                        </m:r>
                      </m:sub>
                      <m:sup>
                        <m:r>
                          <a:rPr lang="en-US" altLang="zh-CN" sz="2400" b="0" i="1" dirty="0" smtClean="0">
                            <a:solidFill>
                              <a:schemeClr val="bg1"/>
                            </a:solidFill>
                            <a:latin typeface="Cambria Math" panose="02040503050406030204" pitchFamily="18" charset="0"/>
                            <a:ea typeface="Cambria Math" panose="02040503050406030204" pitchFamily="18" charset="0"/>
                          </a:rPr>
                          <m:t>1</m:t>
                        </m:r>
                      </m:sup>
                    </m:sSubSup>
                    <m:r>
                      <a:rPr lang="en-US" altLang="zh-CN" sz="2400" b="0" i="0" dirty="0" smtClean="0">
                        <a:solidFill>
                          <a:schemeClr val="bg1"/>
                        </a:solidFill>
                        <a:latin typeface="Cambria Math" panose="02040503050406030204" pitchFamily="18" charset="0"/>
                        <a:ea typeface="Cambria Math" panose="02040503050406030204" pitchFamily="18" charset="0"/>
                      </a:rPr>
                      <m:t>(</m:t>
                    </m:r>
                    <m:r>
                      <a:rPr lang="en-US" altLang="zh-CN" sz="2400" b="0" i="1" dirty="0" smtClean="0">
                        <a:solidFill>
                          <a:schemeClr val="bg1"/>
                        </a:solidFill>
                        <a:latin typeface="Cambria Math" panose="02040503050406030204" pitchFamily="18" charset="0"/>
                        <a:ea typeface="Cambria Math" panose="02040503050406030204" pitchFamily="18" charset="0"/>
                      </a:rPr>
                      <m:t>∙</m:t>
                    </m:r>
                    <m:r>
                      <a:rPr lang="en-US" altLang="zh-CN" sz="2400" b="0" i="0" dirty="0" smtClean="0">
                        <a:solidFill>
                          <a:schemeClr val="bg1"/>
                        </a:solidFill>
                        <a:latin typeface="Cambria Math" panose="02040503050406030204" pitchFamily="18" charset="0"/>
                        <a:ea typeface="Cambria Math" panose="02040503050406030204" pitchFamily="18" charset="0"/>
                      </a:rPr>
                      <m:t>)</m:t>
                    </m:r>
                    <m:r>
                      <a:rPr lang="en-US" altLang="zh-CN" sz="2400" b="0" i="1" dirty="0" smtClean="0">
                        <a:solidFill>
                          <a:schemeClr val="bg1"/>
                        </a:solidFill>
                        <a:latin typeface="Cambria Math" panose="02040503050406030204" pitchFamily="18" charset="0"/>
                        <a:ea typeface="Cambria Math" panose="02040503050406030204" pitchFamily="18" charset="0"/>
                      </a:rPr>
                      <m:t>∙∙∙</m:t>
                    </m:r>
                    <m:r>
                      <a:rPr lang="en-US" altLang="zh-CN" sz="2400" b="0" i="0" dirty="0" smtClean="0">
                        <a:solidFill>
                          <a:schemeClr val="bg1"/>
                        </a:solidFill>
                        <a:latin typeface="Cambria Math" panose="02040503050406030204" pitchFamily="18" charset="0"/>
                        <a:ea typeface="Cambria Math" panose="02040503050406030204" pitchFamily="18" charset="0"/>
                      </a:rPr>
                      <m:t>))</m:t>
                    </m:r>
                  </m:oMath>
                </a14:m>
                <a:r>
                  <a:rPr lang="en-US" altLang="zh-CN" sz="2400" dirty="0">
                    <a:solidFill>
                      <a:schemeClr val="bg1"/>
                    </a:solidFill>
                  </a:rPr>
                  <a:t> :</a:t>
                </a:r>
                <a:r>
                  <a:rPr lang="zh-CN" altLang="en-US" sz="2400" dirty="0">
                    <a:solidFill>
                      <a:schemeClr val="bg1"/>
                    </a:solidFill>
                  </a:rPr>
                  <a:t>前向神经网络；</a:t>
                </a:r>
                <a:endParaRPr lang="en-US" altLang="zh-CN" sz="2400" dirty="0">
                  <a:solidFill>
                    <a:schemeClr val="bg1"/>
                  </a:solidFill>
                </a:endParaRPr>
              </a:p>
              <a:p>
                <a14:m>
                  <m:oMath xmlns:m="http://schemas.openxmlformats.org/officeDocument/2006/math">
                    <m:sSub>
                      <m:sSubPr>
                        <m:ctrlPr>
                          <a:rPr lang="en-US" altLang="zh-CN" sz="2400" i="1" smtClean="0">
                            <a:solidFill>
                              <a:schemeClr val="bg1"/>
                            </a:solidFill>
                            <a:latin typeface="Cambria Math" panose="02040503050406030204" pitchFamily="18" charset="0"/>
                          </a:rPr>
                        </m:ctrlPr>
                      </m:sSubPr>
                      <m:e>
                        <m:d>
                          <m:dPr>
                            <m:begChr m:val="["/>
                            <m:endChr m:val="]"/>
                            <m:ctrlPr>
                              <a:rPr lang="en-US" altLang="zh-CN" sz="2400" i="1" smtClean="0">
                                <a:solidFill>
                                  <a:schemeClr val="bg1"/>
                                </a:solidFill>
                                <a:latin typeface="Cambria Math" panose="02040503050406030204" pitchFamily="18" charset="0"/>
                              </a:rPr>
                            </m:ctrlPr>
                          </m:dPr>
                          <m:e>
                            <m:r>
                              <a:rPr lang="en-US" altLang="zh-CN" sz="2400" b="0" i="1" smtClean="0">
                                <a:solidFill>
                                  <a:schemeClr val="bg1"/>
                                </a:solidFill>
                                <a:latin typeface="Cambria Math" panose="02040503050406030204" pitchFamily="18" charset="0"/>
                              </a:rPr>
                              <m:t>𝐴</m:t>
                            </m:r>
                          </m:e>
                        </m:d>
                      </m:e>
                      <m:sub>
                        <m:r>
                          <m:rPr>
                            <m:sty m:val="p"/>
                          </m:rPr>
                          <a:rPr lang="en-US" altLang="zh-CN" sz="2400" i="1">
                            <a:solidFill>
                              <a:schemeClr val="bg1"/>
                            </a:solidFill>
                            <a:latin typeface="Cambria Math" panose="02040503050406030204" pitchFamily="18" charset="0"/>
                          </a:rPr>
                          <m:t>i</m:t>
                        </m:r>
                        <m:r>
                          <a:rPr lang="en-US" altLang="zh-CN" sz="2400" b="0" i="1" smtClean="0">
                            <a:solidFill>
                              <a:schemeClr val="bg1"/>
                            </a:solidFill>
                            <a:latin typeface="Cambria Math" panose="02040503050406030204" pitchFamily="18" charset="0"/>
                          </a:rPr>
                          <m:t>,</m:t>
                        </m:r>
                        <m:r>
                          <m:rPr>
                            <m:sty m:val="p"/>
                          </m:rPr>
                          <a:rPr lang="en-US" altLang="zh-CN" sz="2400" i="1" smtClean="0">
                            <a:solidFill>
                              <a:schemeClr val="bg1"/>
                            </a:solidFill>
                            <a:latin typeface="Cambria Math" panose="02040503050406030204" pitchFamily="18" charset="0"/>
                          </a:rPr>
                          <m:t>j</m:t>
                        </m:r>
                      </m:sub>
                    </m:sSub>
                  </m:oMath>
                </a14:m>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矩阵</a:t>
                </a:r>
                <a:r>
                  <a:rPr lang="en-US" altLang="zh-CN" sz="2400" dirty="0">
                    <a:solidFill>
                      <a:schemeClr val="bg1"/>
                    </a:solidFill>
                  </a:rPr>
                  <a:t>A</a:t>
                </a:r>
                <a:r>
                  <a:rPr lang="zh-CN" altLang="en-US" sz="2400" dirty="0">
                    <a:solidFill>
                      <a:schemeClr val="bg1"/>
                    </a:solidFill>
                  </a:rPr>
                  <a:t>中第</a:t>
                </a:r>
                <a:r>
                  <a:rPr lang="en-US" altLang="zh-CN" sz="2400" dirty="0" err="1">
                    <a:solidFill>
                      <a:schemeClr val="bg1"/>
                    </a:solidFill>
                  </a:rPr>
                  <a:t>i</a:t>
                </a:r>
                <a:r>
                  <a:rPr lang="zh-CN" altLang="en-US" sz="2400" dirty="0">
                    <a:solidFill>
                      <a:schemeClr val="bg1"/>
                    </a:solidFill>
                  </a:rPr>
                  <a:t>行第</a:t>
                </a:r>
                <a:r>
                  <a:rPr lang="en-US" altLang="zh-CN" sz="2400" dirty="0">
                    <a:solidFill>
                      <a:schemeClr val="bg1"/>
                    </a:solidFill>
                  </a:rPr>
                  <a:t>j</a:t>
                </a:r>
                <a:r>
                  <a:rPr lang="zh-CN" altLang="en-US" sz="2400" dirty="0">
                    <a:solidFill>
                      <a:schemeClr val="bg1"/>
                    </a:solidFill>
                  </a:rPr>
                  <a:t>列的值；</a:t>
                </a:r>
                <a:endParaRPr lang="en-US" altLang="zh-CN" sz="2400" dirty="0">
                  <a:solidFill>
                    <a:schemeClr val="bg1"/>
                  </a:solidFill>
                </a:endParaRPr>
              </a:p>
              <a:p>
                <a14:m>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i="1" smtClean="0">
                            <a:solidFill>
                              <a:schemeClr val="bg1"/>
                            </a:solidFill>
                            <a:latin typeface="Cambria Math" panose="02040503050406030204" pitchFamily="18" charset="0"/>
                            <a:ea typeface="Cambria Math" panose="02040503050406030204" pitchFamily="18" charset="0"/>
                          </a:rPr>
                          <m:t>&lt;</m:t>
                        </m:r>
                        <m:r>
                          <a:rPr lang="en-US" altLang="zh-CN" sz="2400" b="0" i="1" smtClean="0">
                            <a:solidFill>
                              <a:schemeClr val="bg1"/>
                            </a:solidFill>
                            <a:latin typeface="Cambria Math" panose="02040503050406030204" pitchFamily="18" charset="0"/>
                            <a:ea typeface="Cambria Math" panose="02040503050406030204" pitchFamily="18" charset="0"/>
                          </a:rPr>
                          <m:t>𝐴</m:t>
                        </m:r>
                        <m:r>
                          <a:rPr lang="en-US" altLang="zh-CN" sz="2400" b="0" i="1" smtClean="0">
                            <a:solidFill>
                              <a:schemeClr val="bg1"/>
                            </a:solidFill>
                            <a:latin typeface="Cambria Math" panose="02040503050406030204" pitchFamily="18" charset="0"/>
                            <a:ea typeface="Cambria Math" panose="02040503050406030204" pitchFamily="18" charset="0"/>
                          </a:rPr>
                          <m:t>&gt;</m:t>
                        </m:r>
                      </m:e>
                      <m:sub>
                        <m:r>
                          <m:rPr>
                            <m:sty m:val="p"/>
                          </m:rPr>
                          <a:rPr lang="en-US" altLang="zh-CN" sz="2400" i="1">
                            <a:solidFill>
                              <a:schemeClr val="bg1"/>
                            </a:solidFill>
                            <a:latin typeface="Cambria Math" panose="02040503050406030204" pitchFamily="18" charset="0"/>
                          </a:rPr>
                          <m:t>i</m:t>
                        </m:r>
                      </m:sub>
                      <m:sup>
                        <m:sSub>
                          <m:sSubPr>
                            <m:ctrlPr>
                              <a:rPr lang="en-US" altLang="zh-CN" sz="2400" i="1" smtClean="0">
                                <a:solidFill>
                                  <a:schemeClr val="bg1"/>
                                </a:solidFill>
                                <a:latin typeface="Cambria Math" panose="02040503050406030204" pitchFamily="18" charset="0"/>
                              </a:rPr>
                            </m:ctrlPr>
                          </m:sSubPr>
                          <m:e>
                            <m:r>
                              <m:rPr>
                                <m:sty m:val="p"/>
                              </m:rPr>
                              <a:rPr lang="en-US" altLang="zh-CN" sz="2400" i="1">
                                <a:solidFill>
                                  <a:schemeClr val="bg1"/>
                                </a:solidFill>
                                <a:latin typeface="Cambria Math" panose="02040503050406030204" pitchFamily="18" charset="0"/>
                              </a:rPr>
                              <m:t>d</m:t>
                            </m:r>
                          </m:e>
                          <m:sub>
                            <m:r>
                              <a:rPr lang="en-US" altLang="zh-CN" sz="2400" b="0" i="1" smtClean="0">
                                <a:solidFill>
                                  <a:schemeClr val="bg1"/>
                                </a:solidFill>
                                <a:latin typeface="Cambria Math" panose="02040503050406030204" pitchFamily="18" charset="0"/>
                              </a:rPr>
                              <m:t>𝑤𝑖𝑛</m:t>
                            </m:r>
                          </m:sub>
                        </m:sSub>
                      </m:sup>
                    </m:sSubSup>
                  </m:oMath>
                </a14:m>
                <a:r>
                  <a:rPr lang="en-US" altLang="zh-CN" sz="2400" dirty="0">
                    <a:solidFill>
                      <a:schemeClr val="bg1"/>
                    </a:solidFill>
                  </a:rPr>
                  <a:t> : </a:t>
                </a:r>
                <a:r>
                  <a:rPr lang="zh-CN" altLang="en-US" sz="2400" dirty="0">
                    <a:solidFill>
                      <a:schemeClr val="bg1"/>
                    </a:solidFill>
                  </a:rPr>
                  <a:t>矩阵</a:t>
                </a:r>
                <a:r>
                  <a:rPr lang="en-US" altLang="zh-CN" sz="2400" dirty="0">
                    <a:solidFill>
                      <a:schemeClr val="bg1"/>
                    </a:solidFill>
                  </a:rPr>
                  <a:t>A</a:t>
                </a:r>
                <a:r>
                  <a:rPr lang="zh-CN" altLang="en-US" sz="2400" dirty="0">
                    <a:solidFill>
                      <a:schemeClr val="bg1"/>
                    </a:solidFill>
                  </a:rPr>
                  <a:t>第</a:t>
                </a:r>
                <a:r>
                  <a:rPr lang="en-US" altLang="zh-CN" sz="2400" dirty="0" err="1">
                    <a:solidFill>
                      <a:schemeClr val="bg1"/>
                    </a:solidFill>
                  </a:rPr>
                  <a:t>i</a:t>
                </a:r>
                <a:r>
                  <a:rPr lang="zh-CN" altLang="en-US" sz="2400" dirty="0">
                    <a:solidFill>
                      <a:schemeClr val="bg1"/>
                    </a:solidFill>
                  </a:rPr>
                  <a:t>列附近的</a:t>
                </a:r>
                <a14:m>
                  <m:oMath xmlns:m="http://schemas.openxmlformats.org/officeDocument/2006/math">
                    <m:sSub>
                      <m:sSubPr>
                        <m:ctrlPr>
                          <a:rPr lang="en-US" altLang="zh-CN" sz="2400" i="1" smtClean="0">
                            <a:solidFill>
                              <a:schemeClr val="bg1"/>
                            </a:solidFill>
                            <a:latin typeface="Cambria Math" panose="02040503050406030204" pitchFamily="18" charset="0"/>
                          </a:rPr>
                        </m:ctrlPr>
                      </m:sSubPr>
                      <m:e>
                        <m:r>
                          <m:rPr>
                            <m:sty m:val="p"/>
                          </m:rPr>
                          <a:rPr lang="en-US" altLang="zh-CN" sz="2400" i="1">
                            <a:solidFill>
                              <a:schemeClr val="bg1"/>
                            </a:solidFill>
                            <a:latin typeface="Cambria Math" panose="02040503050406030204" pitchFamily="18" charset="0"/>
                          </a:rPr>
                          <m:t>d</m:t>
                        </m:r>
                      </m:e>
                      <m:sub>
                        <m:r>
                          <a:rPr lang="en-US" altLang="zh-CN" sz="2400" b="0" i="1" smtClean="0">
                            <a:solidFill>
                              <a:schemeClr val="bg1"/>
                            </a:solidFill>
                            <a:latin typeface="Cambria Math" panose="02040503050406030204" pitchFamily="18" charset="0"/>
                          </a:rPr>
                          <m:t>𝑤𝑖𝑛</m:t>
                        </m:r>
                      </m:sub>
                    </m:sSub>
                    <m:r>
                      <a:rPr lang="zh-CN" altLang="en-US" sz="2400" i="1">
                        <a:solidFill>
                          <a:schemeClr val="bg1"/>
                        </a:solidFill>
                        <a:latin typeface="Cambria Math" panose="02040503050406030204" pitchFamily="18" charset="0"/>
                      </a:rPr>
                      <m:t>列</m:t>
                    </m:r>
                  </m:oMath>
                </a14:m>
                <a:r>
                  <a:rPr lang="zh-CN" altLang="en-US" sz="2400" dirty="0">
                    <a:solidFill>
                      <a:schemeClr val="bg1"/>
                    </a:solidFill>
                  </a:rPr>
                  <a:t>组合成的一个列向量，其中</a:t>
                </a:r>
                <a:endParaRPr lang="en-US" altLang="zh-CN" sz="2400" dirty="0">
                  <a:solidFill>
                    <a:schemeClr val="bg1"/>
                  </a:solidFill>
                </a:endParaRPr>
              </a:p>
              <a:p>
                <a:pPr marL="0" indent="0">
                  <a:buNone/>
                </a:pPr>
                <a:r>
                  <a:rPr lang="zh-CN" altLang="en-US" sz="2400" dirty="0">
                    <a:solidFill>
                      <a:schemeClr val="bg1"/>
                    </a:solidFill>
                  </a:rPr>
                  <a:t>   设</a:t>
                </a:r>
                <a14:m>
                  <m:oMath xmlns:m="http://schemas.openxmlformats.org/officeDocument/2006/math">
                    <m:r>
                      <a:rPr lang="en-US" altLang="zh-CN" sz="2400" b="0" i="1" smtClean="0">
                        <a:solidFill>
                          <a:schemeClr val="bg1"/>
                        </a:solidFill>
                        <a:latin typeface="Cambria Math" panose="02040503050406030204" pitchFamily="18" charset="0"/>
                      </a:rPr>
                      <m:t>𝐴</m:t>
                    </m:r>
                    <m:r>
                      <a:rPr lang="en-US" altLang="zh-CN" sz="2400" b="0" i="1" smtClean="0">
                        <a:solidFill>
                          <a:schemeClr val="bg1"/>
                        </a:solidFill>
                        <a:latin typeface="Cambria Math" panose="02040503050406030204" pitchFamily="18" charset="0"/>
                        <a:ea typeface="Cambria Math" panose="02040503050406030204" pitchFamily="18" charset="0"/>
                      </a:rPr>
                      <m:t>∈</m:t>
                    </m:r>
                    <m:sSup>
                      <m:sSupPr>
                        <m:ctrlPr>
                          <a:rPr lang="zh-CN" altLang="en-US" sz="2400" i="1" dirty="0" smtClean="0">
                            <a:solidFill>
                              <a:schemeClr val="bg1"/>
                            </a:solidFill>
                            <a:latin typeface="Cambria Math" panose="02040503050406030204" pitchFamily="18" charset="0"/>
                          </a:rPr>
                        </m:ctrlPr>
                      </m:sSupPr>
                      <m:e>
                        <m:r>
                          <a:rPr lang="zh-CN" altLang="en-US" sz="2400" dirty="0" smtClean="0">
                            <a:solidFill>
                              <a:schemeClr val="bg1"/>
                            </a:solidFill>
                            <a:latin typeface="Cambria Math" panose="02040503050406030204" pitchFamily="18" charset="0"/>
                          </a:rPr>
                          <m:t>ℝ</m:t>
                        </m:r>
                      </m:e>
                      <m:sup>
                        <m:sSub>
                          <m:sSubPr>
                            <m:ctrlPr>
                              <a:rPr lang="zh-CN" altLang="en-US" sz="2400" i="1" dirty="0" smtClean="0">
                                <a:solidFill>
                                  <a:schemeClr val="bg1"/>
                                </a:solidFill>
                                <a:latin typeface="Cambria Math" panose="02040503050406030204" pitchFamily="18" charset="0"/>
                              </a:rPr>
                            </m:ctrlPr>
                          </m:sSubPr>
                          <m:e>
                            <m:r>
                              <a:rPr lang="zh-CN" altLang="en-US" sz="2400" i="1" dirty="0" smtClean="0">
                                <a:solidFill>
                                  <a:schemeClr val="bg1"/>
                                </a:solidFill>
                                <a:latin typeface="Cambria Math" panose="02040503050406030204" pitchFamily="18" charset="0"/>
                              </a:rPr>
                              <m:t>𝑑</m:t>
                            </m:r>
                          </m:e>
                          <m:sub>
                            <m:r>
                              <a:rPr lang="zh-CN" altLang="en-US" sz="2400" i="0" dirty="0" smtClean="0">
                                <a:solidFill>
                                  <a:schemeClr val="bg1"/>
                                </a:solidFill>
                                <a:latin typeface="Cambria Math" panose="02040503050406030204" pitchFamily="18" charset="0"/>
                              </a:rPr>
                              <m:t>1</m:t>
                            </m:r>
                          </m:sub>
                        </m:sSub>
                        <m:r>
                          <a:rPr lang="zh-CN" altLang="en-US" sz="2400" i="0" dirty="0" smtClean="0">
                            <a:solidFill>
                              <a:schemeClr val="bg1"/>
                            </a:solidFill>
                            <a:latin typeface="Cambria Math" panose="02040503050406030204" pitchFamily="18" charset="0"/>
                          </a:rPr>
                          <m:t>×</m:t>
                        </m:r>
                        <m:sSub>
                          <m:sSubPr>
                            <m:ctrlPr>
                              <a:rPr lang="zh-CN" altLang="en-US" sz="2400" i="1" dirty="0" smtClean="0">
                                <a:solidFill>
                                  <a:schemeClr val="bg1"/>
                                </a:solidFill>
                                <a:latin typeface="Cambria Math" panose="02040503050406030204" pitchFamily="18" charset="0"/>
                              </a:rPr>
                            </m:ctrlPr>
                          </m:sSubPr>
                          <m:e>
                            <m:r>
                              <a:rPr lang="zh-CN" altLang="en-US" sz="2400" i="1" dirty="0" smtClean="0">
                                <a:solidFill>
                                  <a:schemeClr val="bg1"/>
                                </a:solidFill>
                                <a:latin typeface="Cambria Math" panose="02040503050406030204" pitchFamily="18" charset="0"/>
                              </a:rPr>
                              <m:t>𝑑</m:t>
                            </m:r>
                          </m:e>
                          <m:sub>
                            <m:r>
                              <a:rPr lang="zh-CN" altLang="en-US" sz="2400" i="0" dirty="0" smtClean="0">
                                <a:solidFill>
                                  <a:schemeClr val="bg1"/>
                                </a:solidFill>
                                <a:latin typeface="Cambria Math" panose="02040503050406030204" pitchFamily="18" charset="0"/>
                              </a:rPr>
                              <m:t>2</m:t>
                            </m:r>
                          </m:sub>
                        </m:sSub>
                      </m:sup>
                    </m:sSup>
                    <m:r>
                      <a:rPr lang="zh-CN" altLang="en-US" sz="2400" i="1" dirty="0">
                        <a:solidFill>
                          <a:schemeClr val="bg1"/>
                        </a:solidFill>
                        <a:latin typeface="Cambria Math" panose="02040503050406030204" pitchFamily="18" charset="0"/>
                      </a:rPr>
                      <m:t>，</m:t>
                    </m:r>
                  </m:oMath>
                </a14:m>
                <a:endParaRPr lang="en-US" altLang="zh-CN" sz="2400" dirty="0">
                  <a:solidFill>
                    <a:schemeClr val="bg1"/>
                  </a:solidFill>
                </a:endParaRPr>
              </a:p>
              <a:p>
                <a:pPr marL="0" indent="0">
                  <a:buNone/>
                </a:pPr>
                <a:r>
                  <a:rPr lang="en-US" altLang="zh-CN" sz="2400" dirty="0">
                    <a:solidFill>
                      <a:schemeClr val="bg1"/>
                    </a:solidFill>
                  </a:rPr>
                  <a:t>   </a:t>
                </a:r>
                <a14:m>
                  <m:oMath xmlns:m="http://schemas.openxmlformats.org/officeDocument/2006/math">
                    <m:sSup>
                      <m:sSupPr>
                        <m:ctrlPr>
                          <a:rPr lang="en-US" altLang="zh-CN" sz="2400" i="1" smtClean="0">
                            <a:solidFill>
                              <a:schemeClr val="bg1"/>
                            </a:solidFill>
                            <a:latin typeface="Cambria Math" panose="02040503050406030204" pitchFamily="18" charset="0"/>
                          </a:rPr>
                        </m:ctrlPr>
                      </m:sSupPr>
                      <m:e>
                        <m:d>
                          <m:dPr>
                            <m:begChr m:val="["/>
                            <m:endChr m:val="]"/>
                            <m:ctrlPr>
                              <a:rPr lang="en-US" altLang="zh-CN" sz="2400" i="1" smtClean="0">
                                <a:solidFill>
                                  <a:schemeClr val="bg1"/>
                                </a:solidFill>
                                <a:latin typeface="Cambria Math" panose="02040503050406030204" pitchFamily="18" charset="0"/>
                              </a:rPr>
                            </m:ctrlPr>
                          </m:dPr>
                          <m:e>
                            <m:sSubSup>
                              <m:sSubSupPr>
                                <m:ctrlPr>
                                  <a:rPr lang="en-US" altLang="zh-CN" sz="2400" i="1" smtClean="0">
                                    <a:solidFill>
                                      <a:schemeClr val="bg1"/>
                                    </a:solidFill>
                                    <a:latin typeface="Cambria Math" panose="02040503050406030204" pitchFamily="18" charset="0"/>
                                  </a:rPr>
                                </m:ctrlPr>
                              </m:sSubSupPr>
                              <m:e>
                                <m:r>
                                  <a:rPr lang="en-US" altLang="zh-CN" sz="2400" i="1" smtClean="0">
                                    <a:solidFill>
                                      <a:schemeClr val="bg1"/>
                                    </a:solidFill>
                                    <a:latin typeface="Cambria Math" panose="02040503050406030204" pitchFamily="18" charset="0"/>
                                    <a:ea typeface="Cambria Math" panose="02040503050406030204" pitchFamily="18" charset="0"/>
                                  </a:rPr>
                                  <m:t>&lt;</m:t>
                                </m:r>
                                <m:r>
                                  <a:rPr lang="en-US" altLang="zh-CN" sz="2400" b="0" i="1" smtClean="0">
                                    <a:solidFill>
                                      <a:schemeClr val="bg1"/>
                                    </a:solidFill>
                                    <a:latin typeface="Cambria Math" panose="02040503050406030204" pitchFamily="18" charset="0"/>
                                    <a:ea typeface="Cambria Math" panose="02040503050406030204" pitchFamily="18" charset="0"/>
                                  </a:rPr>
                                  <m:t>𝐴</m:t>
                                </m:r>
                                <m:r>
                                  <a:rPr lang="en-US" altLang="zh-CN" sz="2400" b="0" i="1" smtClean="0">
                                    <a:solidFill>
                                      <a:schemeClr val="bg1"/>
                                    </a:solidFill>
                                    <a:latin typeface="Cambria Math" panose="02040503050406030204" pitchFamily="18" charset="0"/>
                                    <a:ea typeface="Cambria Math" panose="02040503050406030204" pitchFamily="18" charset="0"/>
                                  </a:rPr>
                                  <m:t>&gt;</m:t>
                                </m:r>
                              </m:e>
                              <m:sub>
                                <m:r>
                                  <a:rPr lang="en-US" altLang="zh-CN" sz="2400" b="0" i="1" smtClean="0">
                                    <a:solidFill>
                                      <a:schemeClr val="bg1"/>
                                    </a:solidFill>
                                    <a:latin typeface="Cambria Math" panose="02040503050406030204" pitchFamily="18" charset="0"/>
                                  </a:rPr>
                                  <m:t>𝑖</m:t>
                                </m:r>
                              </m:sub>
                              <m:sup>
                                <m:sSub>
                                  <m:sSubPr>
                                    <m:ctrlPr>
                                      <a:rPr lang="en-US" altLang="zh-CN" sz="2400" i="1" smtClean="0">
                                        <a:solidFill>
                                          <a:schemeClr val="bg1"/>
                                        </a:solidFill>
                                        <a:latin typeface="Cambria Math" panose="02040503050406030204" pitchFamily="18" charset="0"/>
                                      </a:rPr>
                                    </m:ctrlPr>
                                  </m:sSubPr>
                                  <m:e>
                                    <m:r>
                                      <m:rPr>
                                        <m:sty m:val="p"/>
                                      </m:rPr>
                                      <a:rPr lang="en-US" altLang="zh-CN" sz="2400" i="1">
                                        <a:solidFill>
                                          <a:schemeClr val="bg1"/>
                                        </a:solidFill>
                                        <a:latin typeface="Cambria Math" panose="02040503050406030204" pitchFamily="18" charset="0"/>
                                      </a:rPr>
                                      <m:t>d</m:t>
                                    </m:r>
                                  </m:e>
                                  <m:sub>
                                    <m:r>
                                      <a:rPr lang="en-US" altLang="zh-CN" sz="2400" b="0" i="1" smtClean="0">
                                        <a:solidFill>
                                          <a:schemeClr val="bg1"/>
                                        </a:solidFill>
                                        <a:latin typeface="Cambria Math" panose="02040503050406030204" pitchFamily="18" charset="0"/>
                                      </a:rPr>
                                      <m:t>𝑤𝑖𝑛</m:t>
                                    </m:r>
                                  </m:sub>
                                </m:sSub>
                              </m:sup>
                            </m:sSubSup>
                          </m:e>
                        </m:d>
                      </m:e>
                      <m:sup>
                        <m:r>
                          <m:rPr>
                            <m:sty m:val="p"/>
                          </m:rPr>
                          <a:rPr lang="en-US" altLang="zh-CN" sz="2400" i="1">
                            <a:solidFill>
                              <a:schemeClr val="bg1"/>
                            </a:solidFill>
                            <a:latin typeface="Cambria Math" panose="02040503050406030204" pitchFamily="18" charset="0"/>
                          </a:rPr>
                          <m:t>T</m:t>
                        </m:r>
                      </m:sup>
                    </m:sSup>
                    <m:r>
                      <a:rPr lang="en-US" altLang="zh-CN" sz="2400" i="1" smtClean="0">
                        <a:solidFill>
                          <a:schemeClr val="bg1"/>
                        </a:solidFill>
                        <a:latin typeface="Cambria Math" panose="02040503050406030204" pitchFamily="18" charset="0"/>
                        <a:ea typeface="Cambria Math" panose="02040503050406030204" pitchFamily="18" charset="0"/>
                      </a:rPr>
                      <m:t>=</m:t>
                    </m:r>
                    <m:r>
                      <a:rPr lang="en-US" altLang="zh-CN" sz="2400" b="0" i="1" smtClean="0">
                        <a:solidFill>
                          <a:schemeClr val="bg1"/>
                        </a:solidFill>
                        <a:latin typeface="Cambria Math" panose="02040503050406030204" pitchFamily="18" charset="0"/>
                        <a:ea typeface="Cambria Math" panose="02040503050406030204" pitchFamily="18" charset="0"/>
                      </a:rPr>
                      <m:t>(</m:t>
                    </m:r>
                    <m:sSub>
                      <m:sSubPr>
                        <m:ctrlPr>
                          <a:rPr lang="en-US" altLang="zh-CN" sz="2400" b="0" i="1" smtClean="0">
                            <a:solidFill>
                              <a:schemeClr val="bg1"/>
                            </a:solidFill>
                            <a:latin typeface="Cambria Math" panose="02040503050406030204" pitchFamily="18" charset="0"/>
                            <a:ea typeface="Cambria Math" panose="02040503050406030204" pitchFamily="18" charset="0"/>
                          </a:rPr>
                        </m:ctrlPr>
                      </m:sSubPr>
                      <m:e>
                        <m:d>
                          <m:dPr>
                            <m:begChr m:val="["/>
                            <m:endChr m:val="]"/>
                            <m:ctrlPr>
                              <a:rPr lang="en-US" altLang="zh-CN" sz="2400" b="0" i="1" smtClean="0">
                                <a:solidFill>
                                  <a:schemeClr val="bg1"/>
                                </a:solidFill>
                                <a:latin typeface="Cambria Math" panose="02040503050406030204" pitchFamily="18" charset="0"/>
                                <a:ea typeface="Cambria Math" panose="02040503050406030204" pitchFamily="18" charset="0"/>
                              </a:rPr>
                            </m:ctrlPr>
                          </m:dPr>
                          <m:e>
                            <m:r>
                              <a:rPr lang="en-US" altLang="zh-CN" sz="2400" b="0" i="1" smtClean="0">
                                <a:solidFill>
                                  <a:schemeClr val="bg1"/>
                                </a:solidFill>
                                <a:latin typeface="Cambria Math" panose="02040503050406030204" pitchFamily="18" charset="0"/>
                                <a:ea typeface="Cambria Math" panose="02040503050406030204" pitchFamily="18" charset="0"/>
                              </a:rPr>
                              <m:t>𝐴</m:t>
                            </m:r>
                          </m:e>
                        </m:d>
                      </m:e>
                      <m:sub>
                        <m:r>
                          <a:rPr lang="en-US" altLang="zh-CN" sz="2400" b="0" i="1" smtClean="0">
                            <a:solidFill>
                              <a:schemeClr val="bg1"/>
                            </a:solidFill>
                            <a:latin typeface="Cambria Math" panose="02040503050406030204" pitchFamily="18" charset="0"/>
                            <a:ea typeface="Cambria Math" panose="02040503050406030204" pitchFamily="18" charset="0"/>
                          </a:rPr>
                          <m:t>1,</m:t>
                        </m:r>
                        <m:r>
                          <a:rPr lang="en-US" altLang="zh-CN" sz="2400" b="0" i="1" smtClean="0">
                            <a:solidFill>
                              <a:schemeClr val="bg1"/>
                            </a:solidFill>
                            <a:latin typeface="Cambria Math" panose="02040503050406030204" pitchFamily="18" charset="0"/>
                            <a:ea typeface="Cambria Math" panose="02040503050406030204" pitchFamily="18" charset="0"/>
                          </a:rPr>
                          <m:t>𝑖</m:t>
                        </m:r>
                        <m:r>
                          <a:rPr lang="en-US" altLang="zh-CN" sz="2400" b="0" i="1" smtClean="0">
                            <a:solidFill>
                              <a:schemeClr val="bg1"/>
                            </a:solidFill>
                            <a:latin typeface="Cambria Math" panose="02040503050406030204" pitchFamily="18" charset="0"/>
                            <a:ea typeface="Cambria Math" panose="02040503050406030204" pitchFamily="18" charset="0"/>
                          </a:rPr>
                          <m:t>−</m:t>
                        </m:r>
                        <m:f>
                          <m:fPr>
                            <m:ctrlPr>
                              <a:rPr lang="en-US" altLang="zh-CN" sz="2400" b="0" i="1" smtClean="0">
                                <a:solidFill>
                                  <a:schemeClr val="bg1"/>
                                </a:solidFill>
                                <a:latin typeface="Cambria Math" panose="02040503050406030204" pitchFamily="18" charset="0"/>
                                <a:ea typeface="Cambria Math" panose="02040503050406030204" pitchFamily="18" charset="0"/>
                              </a:rPr>
                            </m:ctrlPr>
                          </m:fPr>
                          <m:num>
                            <m:sSub>
                              <m:sSubPr>
                                <m:ctrlPr>
                                  <a:rPr lang="en-US" altLang="zh-CN" sz="2400" b="0" i="1" smtClean="0">
                                    <a:solidFill>
                                      <a:schemeClr val="bg1"/>
                                    </a:solidFill>
                                    <a:latin typeface="Cambria Math" panose="02040503050406030204" pitchFamily="18" charset="0"/>
                                    <a:ea typeface="Cambria Math" panose="02040503050406030204" pitchFamily="18" charset="0"/>
                                  </a:rPr>
                                </m:ctrlPr>
                              </m:sSubPr>
                              <m:e>
                                <m:r>
                                  <a:rPr lang="en-US" altLang="zh-CN" sz="2400" b="0" i="1" smtClean="0">
                                    <a:solidFill>
                                      <a:schemeClr val="bg1"/>
                                    </a:solidFill>
                                    <a:latin typeface="Cambria Math" panose="02040503050406030204" pitchFamily="18" charset="0"/>
                                    <a:ea typeface="Cambria Math" panose="02040503050406030204" pitchFamily="18" charset="0"/>
                                  </a:rPr>
                                  <m:t>𝑑</m:t>
                                </m:r>
                              </m:e>
                              <m:sub>
                                <m:r>
                                  <a:rPr lang="en-US" altLang="zh-CN" sz="2400" b="0" i="1" smtClean="0">
                                    <a:solidFill>
                                      <a:schemeClr val="bg1"/>
                                    </a:solidFill>
                                    <a:latin typeface="Cambria Math" panose="02040503050406030204" pitchFamily="18" charset="0"/>
                                    <a:ea typeface="Cambria Math" panose="02040503050406030204" pitchFamily="18" charset="0"/>
                                  </a:rPr>
                                  <m:t>𝑤𝑖𝑛</m:t>
                                </m:r>
                              </m:sub>
                            </m:sSub>
                          </m:num>
                          <m:den>
                            <m:r>
                              <a:rPr lang="en-US" altLang="zh-CN" sz="2400" b="0" i="1" smtClean="0">
                                <a:solidFill>
                                  <a:schemeClr val="bg1"/>
                                </a:solidFill>
                                <a:latin typeface="Cambria Math" panose="02040503050406030204" pitchFamily="18" charset="0"/>
                                <a:ea typeface="Cambria Math" panose="02040503050406030204" pitchFamily="18" charset="0"/>
                              </a:rPr>
                              <m:t>2</m:t>
                            </m:r>
                          </m:den>
                        </m:f>
                      </m:sub>
                    </m:sSub>
                    <m:r>
                      <a:rPr lang="en-US" altLang="zh-CN" sz="2400" b="0" i="1" smtClean="0">
                        <a:solidFill>
                          <a:schemeClr val="bg1"/>
                        </a:solidFill>
                        <a:latin typeface="Cambria Math" panose="02040503050406030204" pitchFamily="18" charset="0"/>
                        <a:ea typeface="Cambria Math" panose="02040503050406030204" pitchFamily="18" charset="0"/>
                      </a:rPr>
                      <m:t>∙∙∙</m:t>
                    </m:r>
                    <m:sSub>
                      <m:sSubPr>
                        <m:ctrlPr>
                          <a:rPr lang="en-US" altLang="zh-CN" sz="2400" i="1">
                            <a:solidFill>
                              <a:schemeClr val="bg1"/>
                            </a:solidFill>
                            <a:latin typeface="Cambria Math" panose="02040503050406030204" pitchFamily="18" charset="0"/>
                            <a:ea typeface="Cambria Math" panose="02040503050406030204" pitchFamily="18" charset="0"/>
                          </a:rPr>
                        </m:ctrlPr>
                      </m:sSubPr>
                      <m:e>
                        <m:d>
                          <m:dPr>
                            <m:begChr m:val="["/>
                            <m:endChr m:val="]"/>
                            <m:ctrlPr>
                              <a:rPr lang="en-US" altLang="zh-CN" sz="2400" i="1">
                                <a:solidFill>
                                  <a:schemeClr val="bg1"/>
                                </a:solidFill>
                                <a:latin typeface="Cambria Math" panose="02040503050406030204" pitchFamily="18" charset="0"/>
                                <a:ea typeface="Cambria Math" panose="02040503050406030204" pitchFamily="18" charset="0"/>
                              </a:rPr>
                            </m:ctrlPr>
                          </m:dPr>
                          <m:e>
                            <m:r>
                              <a:rPr lang="en-US" altLang="zh-CN" sz="2400" i="1">
                                <a:solidFill>
                                  <a:schemeClr val="bg1"/>
                                </a:solidFill>
                                <a:latin typeface="Cambria Math" panose="02040503050406030204" pitchFamily="18" charset="0"/>
                                <a:ea typeface="Cambria Math" panose="02040503050406030204" pitchFamily="18" charset="0"/>
                              </a:rPr>
                              <m:t>𝐴</m:t>
                            </m:r>
                          </m:e>
                        </m:d>
                      </m:e>
                      <m:sub>
                        <m:sSub>
                          <m:sSubPr>
                            <m:ctrlPr>
                              <a:rPr lang="en-US" altLang="zh-CN" sz="2400" i="1" smtClean="0">
                                <a:solidFill>
                                  <a:schemeClr val="bg1"/>
                                </a:solidFill>
                                <a:latin typeface="Cambria Math" panose="02040503050406030204" pitchFamily="18" charset="0"/>
                                <a:ea typeface="Cambria Math" panose="02040503050406030204" pitchFamily="18" charset="0"/>
                              </a:rPr>
                            </m:ctrlPr>
                          </m:sSubPr>
                          <m:e>
                            <m:r>
                              <a:rPr lang="en-US" altLang="zh-CN" sz="2400" b="0" i="1" smtClean="0">
                                <a:solidFill>
                                  <a:schemeClr val="bg1"/>
                                </a:solidFill>
                                <a:latin typeface="Cambria Math" panose="02040503050406030204" pitchFamily="18" charset="0"/>
                                <a:ea typeface="Cambria Math" panose="02040503050406030204" pitchFamily="18" charset="0"/>
                              </a:rPr>
                              <m:t>𝑑</m:t>
                            </m:r>
                          </m:e>
                          <m:sub>
                            <m:r>
                              <a:rPr lang="en-US" altLang="zh-CN" sz="2400" b="0" i="1" smtClean="0">
                                <a:solidFill>
                                  <a:schemeClr val="bg1"/>
                                </a:solidFill>
                                <a:latin typeface="Cambria Math" panose="02040503050406030204" pitchFamily="18" charset="0"/>
                                <a:ea typeface="Cambria Math" panose="02040503050406030204" pitchFamily="18" charset="0"/>
                              </a:rPr>
                              <m:t>1</m:t>
                            </m:r>
                          </m:sub>
                        </m:sSub>
                        <m:r>
                          <a:rPr lang="en-US" altLang="zh-CN" sz="2400" i="1">
                            <a:solidFill>
                              <a:schemeClr val="bg1"/>
                            </a:solidFill>
                            <a:latin typeface="Cambria Math" panose="02040503050406030204" pitchFamily="18" charset="0"/>
                            <a:ea typeface="Cambria Math" panose="02040503050406030204" pitchFamily="18" charset="0"/>
                          </a:rPr>
                          <m:t>,</m:t>
                        </m:r>
                        <m:r>
                          <a:rPr lang="en-US" altLang="zh-CN" sz="2400" i="1">
                            <a:solidFill>
                              <a:schemeClr val="bg1"/>
                            </a:solidFill>
                            <a:latin typeface="Cambria Math" panose="02040503050406030204" pitchFamily="18" charset="0"/>
                            <a:ea typeface="Cambria Math" panose="02040503050406030204" pitchFamily="18" charset="0"/>
                          </a:rPr>
                          <m:t>𝑖</m:t>
                        </m:r>
                        <m:r>
                          <a:rPr lang="en-US" altLang="zh-CN" sz="2400" i="1">
                            <a:solidFill>
                              <a:schemeClr val="bg1"/>
                            </a:solidFill>
                            <a:latin typeface="Cambria Math" panose="02040503050406030204" pitchFamily="18" charset="0"/>
                            <a:ea typeface="Cambria Math" panose="02040503050406030204" pitchFamily="18" charset="0"/>
                          </a:rPr>
                          <m:t>−</m:t>
                        </m:r>
                        <m:f>
                          <m:fPr>
                            <m:ctrlPr>
                              <a:rPr lang="en-US" altLang="zh-CN" sz="2400" i="1">
                                <a:solidFill>
                                  <a:schemeClr val="bg1"/>
                                </a:solidFill>
                                <a:latin typeface="Cambria Math" panose="02040503050406030204" pitchFamily="18" charset="0"/>
                                <a:ea typeface="Cambria Math" panose="02040503050406030204" pitchFamily="18" charset="0"/>
                              </a:rPr>
                            </m:ctrlPr>
                          </m:fPr>
                          <m:num>
                            <m:sSub>
                              <m:sSubPr>
                                <m:ctrlPr>
                                  <a:rPr lang="en-US" altLang="zh-CN" sz="2400" i="1">
                                    <a:solidFill>
                                      <a:schemeClr val="bg1"/>
                                    </a:solidFill>
                                    <a:latin typeface="Cambria Math" panose="02040503050406030204" pitchFamily="18" charset="0"/>
                                    <a:ea typeface="Cambria Math" panose="02040503050406030204" pitchFamily="18" charset="0"/>
                                  </a:rPr>
                                </m:ctrlPr>
                              </m:sSubPr>
                              <m:e>
                                <m:r>
                                  <a:rPr lang="en-US" altLang="zh-CN" sz="2400" i="1">
                                    <a:solidFill>
                                      <a:schemeClr val="bg1"/>
                                    </a:solidFill>
                                    <a:latin typeface="Cambria Math" panose="02040503050406030204" pitchFamily="18" charset="0"/>
                                    <a:ea typeface="Cambria Math" panose="02040503050406030204" pitchFamily="18" charset="0"/>
                                  </a:rPr>
                                  <m:t>𝑑</m:t>
                                </m:r>
                              </m:e>
                              <m:sub>
                                <m:r>
                                  <a:rPr lang="en-US" altLang="zh-CN" sz="2400" i="1">
                                    <a:solidFill>
                                      <a:schemeClr val="bg1"/>
                                    </a:solidFill>
                                    <a:latin typeface="Cambria Math" panose="02040503050406030204" pitchFamily="18" charset="0"/>
                                    <a:ea typeface="Cambria Math" panose="02040503050406030204" pitchFamily="18" charset="0"/>
                                  </a:rPr>
                                  <m:t>𝑤𝑖𝑛</m:t>
                                </m:r>
                              </m:sub>
                            </m:sSub>
                          </m:num>
                          <m:den>
                            <m:r>
                              <a:rPr lang="en-US" altLang="zh-CN" sz="2400" i="1">
                                <a:solidFill>
                                  <a:schemeClr val="bg1"/>
                                </a:solidFill>
                                <a:latin typeface="Cambria Math" panose="02040503050406030204" pitchFamily="18" charset="0"/>
                                <a:ea typeface="Cambria Math" panose="02040503050406030204" pitchFamily="18" charset="0"/>
                              </a:rPr>
                              <m:t>2</m:t>
                            </m:r>
                          </m:den>
                        </m:f>
                      </m:sub>
                    </m:sSub>
                    <m:r>
                      <a:rPr lang="en-US" altLang="zh-CN" sz="2400" b="0" i="1" smtClean="0">
                        <a:solidFill>
                          <a:schemeClr val="bg1"/>
                        </a:solidFill>
                        <a:latin typeface="Cambria Math" panose="02040503050406030204" pitchFamily="18" charset="0"/>
                        <a:ea typeface="Cambria Math" panose="02040503050406030204" pitchFamily="18" charset="0"/>
                      </a:rPr>
                      <m:t>,∙∙∙,</m:t>
                    </m:r>
                    <m:sSub>
                      <m:sSubPr>
                        <m:ctrlPr>
                          <a:rPr lang="en-US" altLang="zh-CN" sz="2400" i="1">
                            <a:solidFill>
                              <a:schemeClr val="bg1"/>
                            </a:solidFill>
                            <a:latin typeface="Cambria Math" panose="02040503050406030204" pitchFamily="18" charset="0"/>
                            <a:ea typeface="Cambria Math" panose="02040503050406030204" pitchFamily="18" charset="0"/>
                          </a:rPr>
                        </m:ctrlPr>
                      </m:sSubPr>
                      <m:e>
                        <m:d>
                          <m:dPr>
                            <m:begChr m:val="["/>
                            <m:endChr m:val="]"/>
                            <m:ctrlPr>
                              <a:rPr lang="en-US" altLang="zh-CN" sz="2400" i="1">
                                <a:solidFill>
                                  <a:schemeClr val="bg1"/>
                                </a:solidFill>
                                <a:latin typeface="Cambria Math" panose="02040503050406030204" pitchFamily="18" charset="0"/>
                                <a:ea typeface="Cambria Math" panose="02040503050406030204" pitchFamily="18" charset="0"/>
                              </a:rPr>
                            </m:ctrlPr>
                          </m:dPr>
                          <m:e>
                            <m:r>
                              <a:rPr lang="en-US" altLang="zh-CN" sz="2400" i="1">
                                <a:solidFill>
                                  <a:schemeClr val="bg1"/>
                                </a:solidFill>
                                <a:latin typeface="Cambria Math" panose="02040503050406030204" pitchFamily="18" charset="0"/>
                                <a:ea typeface="Cambria Math" panose="02040503050406030204" pitchFamily="18" charset="0"/>
                              </a:rPr>
                              <m:t>𝐴</m:t>
                            </m:r>
                          </m:e>
                        </m:d>
                      </m:e>
                      <m:sub>
                        <m:r>
                          <a:rPr lang="en-US" altLang="zh-CN" sz="2400" i="1">
                            <a:solidFill>
                              <a:schemeClr val="bg1"/>
                            </a:solidFill>
                            <a:latin typeface="Cambria Math" panose="02040503050406030204" pitchFamily="18" charset="0"/>
                            <a:ea typeface="Cambria Math" panose="02040503050406030204" pitchFamily="18" charset="0"/>
                          </a:rPr>
                          <m:t>1,</m:t>
                        </m:r>
                        <m:r>
                          <a:rPr lang="en-US" altLang="zh-CN" sz="2400" i="1">
                            <a:solidFill>
                              <a:schemeClr val="bg1"/>
                            </a:solidFill>
                            <a:latin typeface="Cambria Math" panose="02040503050406030204" pitchFamily="18" charset="0"/>
                            <a:ea typeface="Cambria Math" panose="02040503050406030204" pitchFamily="18" charset="0"/>
                          </a:rPr>
                          <m:t>𝑖</m:t>
                        </m:r>
                        <m:r>
                          <a:rPr lang="en-US" altLang="zh-CN" sz="2400" b="0" i="1" smtClean="0">
                            <a:solidFill>
                              <a:schemeClr val="bg1"/>
                            </a:solidFill>
                            <a:latin typeface="Cambria Math" panose="02040503050406030204" pitchFamily="18" charset="0"/>
                            <a:ea typeface="Cambria Math" panose="02040503050406030204" pitchFamily="18" charset="0"/>
                          </a:rPr>
                          <m:t>+</m:t>
                        </m:r>
                        <m:f>
                          <m:fPr>
                            <m:ctrlPr>
                              <a:rPr lang="en-US" altLang="zh-CN" sz="2400" i="1">
                                <a:solidFill>
                                  <a:schemeClr val="bg1"/>
                                </a:solidFill>
                                <a:latin typeface="Cambria Math" panose="02040503050406030204" pitchFamily="18" charset="0"/>
                                <a:ea typeface="Cambria Math" panose="02040503050406030204" pitchFamily="18" charset="0"/>
                              </a:rPr>
                            </m:ctrlPr>
                          </m:fPr>
                          <m:num>
                            <m:sSub>
                              <m:sSubPr>
                                <m:ctrlPr>
                                  <a:rPr lang="en-US" altLang="zh-CN" sz="2400" i="1">
                                    <a:solidFill>
                                      <a:schemeClr val="bg1"/>
                                    </a:solidFill>
                                    <a:latin typeface="Cambria Math" panose="02040503050406030204" pitchFamily="18" charset="0"/>
                                    <a:ea typeface="Cambria Math" panose="02040503050406030204" pitchFamily="18" charset="0"/>
                                  </a:rPr>
                                </m:ctrlPr>
                              </m:sSubPr>
                              <m:e>
                                <m:r>
                                  <a:rPr lang="en-US" altLang="zh-CN" sz="2400" i="1">
                                    <a:solidFill>
                                      <a:schemeClr val="bg1"/>
                                    </a:solidFill>
                                    <a:latin typeface="Cambria Math" panose="02040503050406030204" pitchFamily="18" charset="0"/>
                                    <a:ea typeface="Cambria Math" panose="02040503050406030204" pitchFamily="18" charset="0"/>
                                  </a:rPr>
                                  <m:t>𝑑</m:t>
                                </m:r>
                              </m:e>
                              <m:sub>
                                <m:r>
                                  <a:rPr lang="en-US" altLang="zh-CN" sz="2400" i="1">
                                    <a:solidFill>
                                      <a:schemeClr val="bg1"/>
                                    </a:solidFill>
                                    <a:latin typeface="Cambria Math" panose="02040503050406030204" pitchFamily="18" charset="0"/>
                                    <a:ea typeface="Cambria Math" panose="02040503050406030204" pitchFamily="18" charset="0"/>
                                  </a:rPr>
                                  <m:t>𝑤𝑖𝑛</m:t>
                                </m:r>
                              </m:sub>
                            </m:sSub>
                          </m:num>
                          <m:den>
                            <m:r>
                              <a:rPr lang="en-US" altLang="zh-CN" sz="2400" i="1">
                                <a:solidFill>
                                  <a:schemeClr val="bg1"/>
                                </a:solidFill>
                                <a:latin typeface="Cambria Math" panose="02040503050406030204" pitchFamily="18" charset="0"/>
                                <a:ea typeface="Cambria Math" panose="02040503050406030204" pitchFamily="18" charset="0"/>
                              </a:rPr>
                              <m:t>2</m:t>
                            </m:r>
                          </m:den>
                        </m:f>
                      </m:sub>
                    </m:sSub>
                    <m:r>
                      <a:rPr lang="en-US" altLang="zh-CN" sz="2400" i="1">
                        <a:solidFill>
                          <a:schemeClr val="bg1"/>
                        </a:solidFill>
                        <a:latin typeface="Cambria Math" panose="02040503050406030204" pitchFamily="18" charset="0"/>
                        <a:ea typeface="Cambria Math" panose="02040503050406030204" pitchFamily="18" charset="0"/>
                      </a:rPr>
                      <m:t>∙∙∙</m:t>
                    </m:r>
                    <m:sSub>
                      <m:sSubPr>
                        <m:ctrlPr>
                          <a:rPr lang="en-US" altLang="zh-CN" sz="2400" i="1">
                            <a:solidFill>
                              <a:schemeClr val="bg1"/>
                            </a:solidFill>
                            <a:latin typeface="Cambria Math" panose="02040503050406030204" pitchFamily="18" charset="0"/>
                            <a:ea typeface="Cambria Math" panose="02040503050406030204" pitchFamily="18" charset="0"/>
                          </a:rPr>
                        </m:ctrlPr>
                      </m:sSubPr>
                      <m:e>
                        <m:d>
                          <m:dPr>
                            <m:begChr m:val="["/>
                            <m:endChr m:val="]"/>
                            <m:ctrlPr>
                              <a:rPr lang="en-US" altLang="zh-CN" sz="2400" i="1">
                                <a:solidFill>
                                  <a:schemeClr val="bg1"/>
                                </a:solidFill>
                                <a:latin typeface="Cambria Math" panose="02040503050406030204" pitchFamily="18" charset="0"/>
                                <a:ea typeface="Cambria Math" panose="02040503050406030204" pitchFamily="18" charset="0"/>
                              </a:rPr>
                            </m:ctrlPr>
                          </m:dPr>
                          <m:e>
                            <m:r>
                              <a:rPr lang="en-US" altLang="zh-CN" sz="2400" i="1">
                                <a:solidFill>
                                  <a:schemeClr val="bg1"/>
                                </a:solidFill>
                                <a:latin typeface="Cambria Math" panose="02040503050406030204" pitchFamily="18" charset="0"/>
                                <a:ea typeface="Cambria Math" panose="02040503050406030204" pitchFamily="18" charset="0"/>
                              </a:rPr>
                              <m:t>𝐴</m:t>
                            </m:r>
                          </m:e>
                        </m:d>
                      </m:e>
                      <m:sub>
                        <m:sSub>
                          <m:sSubPr>
                            <m:ctrlPr>
                              <a:rPr lang="en-US" altLang="zh-CN" sz="2400" i="1">
                                <a:solidFill>
                                  <a:schemeClr val="bg1"/>
                                </a:solidFill>
                                <a:latin typeface="Cambria Math" panose="02040503050406030204" pitchFamily="18" charset="0"/>
                                <a:ea typeface="Cambria Math" panose="02040503050406030204" pitchFamily="18" charset="0"/>
                              </a:rPr>
                            </m:ctrlPr>
                          </m:sSubPr>
                          <m:e>
                            <m:r>
                              <a:rPr lang="en-US" altLang="zh-CN" sz="2400" i="1">
                                <a:solidFill>
                                  <a:schemeClr val="bg1"/>
                                </a:solidFill>
                                <a:latin typeface="Cambria Math" panose="02040503050406030204" pitchFamily="18" charset="0"/>
                                <a:ea typeface="Cambria Math" panose="02040503050406030204" pitchFamily="18" charset="0"/>
                              </a:rPr>
                              <m:t>𝑑</m:t>
                            </m:r>
                          </m:e>
                          <m:sub>
                            <m:r>
                              <a:rPr lang="en-US" altLang="zh-CN" sz="2400" i="1">
                                <a:solidFill>
                                  <a:schemeClr val="bg1"/>
                                </a:solidFill>
                                <a:latin typeface="Cambria Math" panose="02040503050406030204" pitchFamily="18" charset="0"/>
                                <a:ea typeface="Cambria Math" panose="02040503050406030204" pitchFamily="18" charset="0"/>
                              </a:rPr>
                              <m:t>1</m:t>
                            </m:r>
                          </m:sub>
                        </m:sSub>
                        <m:r>
                          <a:rPr lang="en-US" altLang="zh-CN" sz="2400" i="1">
                            <a:solidFill>
                              <a:schemeClr val="bg1"/>
                            </a:solidFill>
                            <a:latin typeface="Cambria Math" panose="02040503050406030204" pitchFamily="18" charset="0"/>
                            <a:ea typeface="Cambria Math" panose="02040503050406030204" pitchFamily="18" charset="0"/>
                          </a:rPr>
                          <m:t>,</m:t>
                        </m:r>
                        <m:r>
                          <a:rPr lang="en-US" altLang="zh-CN" sz="2400" i="1">
                            <a:solidFill>
                              <a:schemeClr val="bg1"/>
                            </a:solidFill>
                            <a:latin typeface="Cambria Math" panose="02040503050406030204" pitchFamily="18" charset="0"/>
                            <a:ea typeface="Cambria Math" panose="02040503050406030204" pitchFamily="18" charset="0"/>
                          </a:rPr>
                          <m:t>𝑖</m:t>
                        </m:r>
                        <m:r>
                          <a:rPr lang="en-US" altLang="zh-CN" sz="2400" b="0" i="1" smtClean="0">
                            <a:solidFill>
                              <a:schemeClr val="bg1"/>
                            </a:solidFill>
                            <a:latin typeface="Cambria Math" panose="02040503050406030204" pitchFamily="18" charset="0"/>
                            <a:ea typeface="Cambria Math" panose="02040503050406030204" pitchFamily="18" charset="0"/>
                          </a:rPr>
                          <m:t>+</m:t>
                        </m:r>
                        <m:f>
                          <m:fPr>
                            <m:ctrlPr>
                              <a:rPr lang="en-US" altLang="zh-CN" sz="2400" i="1">
                                <a:solidFill>
                                  <a:schemeClr val="bg1"/>
                                </a:solidFill>
                                <a:latin typeface="Cambria Math" panose="02040503050406030204" pitchFamily="18" charset="0"/>
                                <a:ea typeface="Cambria Math" panose="02040503050406030204" pitchFamily="18" charset="0"/>
                              </a:rPr>
                            </m:ctrlPr>
                          </m:fPr>
                          <m:num>
                            <m:sSub>
                              <m:sSubPr>
                                <m:ctrlPr>
                                  <a:rPr lang="en-US" altLang="zh-CN" sz="2400" i="1">
                                    <a:solidFill>
                                      <a:schemeClr val="bg1"/>
                                    </a:solidFill>
                                    <a:latin typeface="Cambria Math" panose="02040503050406030204" pitchFamily="18" charset="0"/>
                                    <a:ea typeface="Cambria Math" panose="02040503050406030204" pitchFamily="18" charset="0"/>
                                  </a:rPr>
                                </m:ctrlPr>
                              </m:sSubPr>
                              <m:e>
                                <m:r>
                                  <a:rPr lang="en-US" altLang="zh-CN" sz="2400" i="1">
                                    <a:solidFill>
                                      <a:schemeClr val="bg1"/>
                                    </a:solidFill>
                                    <a:latin typeface="Cambria Math" panose="02040503050406030204" pitchFamily="18" charset="0"/>
                                    <a:ea typeface="Cambria Math" panose="02040503050406030204" pitchFamily="18" charset="0"/>
                                  </a:rPr>
                                  <m:t>𝑑</m:t>
                                </m:r>
                              </m:e>
                              <m:sub>
                                <m:r>
                                  <a:rPr lang="en-US" altLang="zh-CN" sz="2400" i="1">
                                    <a:solidFill>
                                      <a:schemeClr val="bg1"/>
                                    </a:solidFill>
                                    <a:latin typeface="Cambria Math" panose="02040503050406030204" pitchFamily="18" charset="0"/>
                                    <a:ea typeface="Cambria Math" panose="02040503050406030204" pitchFamily="18" charset="0"/>
                                  </a:rPr>
                                  <m:t>𝑤𝑖𝑛</m:t>
                                </m:r>
                              </m:sub>
                            </m:sSub>
                          </m:num>
                          <m:den>
                            <m:r>
                              <a:rPr lang="en-US" altLang="zh-CN" sz="2400" i="1">
                                <a:solidFill>
                                  <a:schemeClr val="bg1"/>
                                </a:solidFill>
                                <a:latin typeface="Cambria Math" panose="02040503050406030204" pitchFamily="18" charset="0"/>
                                <a:ea typeface="Cambria Math" panose="02040503050406030204" pitchFamily="18" charset="0"/>
                              </a:rPr>
                              <m:t>2</m:t>
                            </m:r>
                          </m:den>
                        </m:f>
                      </m:sub>
                    </m:sSub>
                    <m:r>
                      <a:rPr lang="en-US" altLang="zh-CN" sz="2400" b="0" i="1" smtClean="0">
                        <a:solidFill>
                          <a:schemeClr val="bg1"/>
                        </a:solidFill>
                        <a:latin typeface="Cambria Math" panose="02040503050406030204" pitchFamily="18" charset="0"/>
                        <a:ea typeface="Cambria Math" panose="02040503050406030204" pitchFamily="18" charset="0"/>
                      </a:rPr>
                      <m:t>)</m:t>
                    </m:r>
                  </m:oMath>
                </a14:m>
                <a:r>
                  <a:rPr lang="en-US" altLang="zh-CN" sz="2400" dirty="0">
                    <a:solidFill>
                      <a:schemeClr val="bg1"/>
                    </a:solidFill>
                  </a:rPr>
                  <a:t>    </a:t>
                </a:r>
              </a:p>
              <a:p>
                <a:pPr marL="0" indent="0">
                  <a:buNone/>
                </a:pPr>
                <a:r>
                  <a:rPr lang="zh-CN" altLang="en-US" sz="2400" dirty="0">
                    <a:solidFill>
                      <a:schemeClr val="bg1"/>
                    </a:solidFill>
                  </a:rPr>
                  <a:t>作为一个</a:t>
                </a:r>
                <a14:m>
                  <m:oMath xmlns:m="http://schemas.openxmlformats.org/officeDocument/2006/math">
                    <m:r>
                      <a:rPr lang="zh-CN" altLang="en-US" sz="2400" i="1">
                        <a:solidFill>
                          <a:schemeClr val="bg1"/>
                        </a:solidFill>
                        <a:latin typeface="Cambria Math" panose="02040503050406030204" pitchFamily="18" charset="0"/>
                      </a:rPr>
                      <m:t>特例</m:t>
                    </m:r>
                    <m:r>
                      <a:rPr lang="zh-CN" altLang="en-US" sz="2400" i="1" smtClean="0">
                        <a:solidFill>
                          <a:schemeClr val="bg1"/>
                        </a:solidFill>
                        <a:latin typeface="Cambria Math" panose="02040503050406030204" pitchFamily="18" charset="0"/>
                      </a:rPr>
                      <m:t>，</m:t>
                    </m:r>
                    <m:sSubSup>
                      <m:sSubSupPr>
                        <m:ctrlPr>
                          <a:rPr lang="en-US" altLang="zh-CN" sz="2400" i="1" smtClean="0">
                            <a:solidFill>
                              <a:schemeClr val="bg1"/>
                            </a:solidFill>
                            <a:latin typeface="Cambria Math" panose="02040503050406030204" pitchFamily="18" charset="0"/>
                          </a:rPr>
                        </m:ctrlPr>
                      </m:sSubSupPr>
                      <m:e>
                        <m:r>
                          <a:rPr lang="en-US" altLang="zh-CN" sz="2400" i="1" smtClean="0">
                            <a:solidFill>
                              <a:schemeClr val="bg1"/>
                            </a:solidFill>
                            <a:latin typeface="Cambria Math" panose="02040503050406030204" pitchFamily="18" charset="0"/>
                            <a:ea typeface="Cambria Math" panose="02040503050406030204" pitchFamily="18" charset="0"/>
                          </a:rPr>
                          <m:t>&lt;</m:t>
                        </m:r>
                        <m:r>
                          <a:rPr lang="en-US" altLang="zh-CN" sz="2400" b="0" i="1" smtClean="0">
                            <a:solidFill>
                              <a:schemeClr val="bg1"/>
                            </a:solidFill>
                            <a:latin typeface="Cambria Math" panose="02040503050406030204" pitchFamily="18" charset="0"/>
                            <a:ea typeface="Cambria Math" panose="02040503050406030204" pitchFamily="18" charset="0"/>
                          </a:rPr>
                          <m:t>𝐴</m:t>
                        </m:r>
                        <m:r>
                          <a:rPr lang="en-US" altLang="zh-CN" sz="2400" b="0" i="1" smtClean="0">
                            <a:solidFill>
                              <a:schemeClr val="bg1"/>
                            </a:solidFill>
                            <a:latin typeface="Cambria Math" panose="02040503050406030204" pitchFamily="18" charset="0"/>
                            <a:ea typeface="Cambria Math" panose="02040503050406030204" pitchFamily="18" charset="0"/>
                          </a:rPr>
                          <m:t>&gt;</m:t>
                        </m:r>
                      </m:e>
                      <m:sub>
                        <m:r>
                          <m:rPr>
                            <m:sty m:val="p"/>
                          </m:rPr>
                          <a:rPr lang="en-US" altLang="zh-CN" sz="2400" i="1">
                            <a:solidFill>
                              <a:schemeClr val="bg1"/>
                            </a:solidFill>
                            <a:latin typeface="Cambria Math" panose="02040503050406030204" pitchFamily="18" charset="0"/>
                          </a:rPr>
                          <m:t>i</m:t>
                        </m:r>
                      </m:sub>
                      <m:sup>
                        <m:r>
                          <a:rPr lang="en-US" altLang="zh-CN" sz="2400" i="1">
                            <a:solidFill>
                              <a:schemeClr val="bg1"/>
                            </a:solidFill>
                            <a:latin typeface="Cambria Math" panose="02040503050406030204" pitchFamily="18" charset="0"/>
                          </a:rPr>
                          <m:t>1</m:t>
                        </m:r>
                      </m:sup>
                    </m:sSubSup>
                    <m:r>
                      <a:rPr lang="zh-CN" altLang="en-US" sz="2400" i="1">
                        <a:solidFill>
                          <a:schemeClr val="bg1"/>
                        </a:solidFill>
                        <a:latin typeface="Cambria Math" panose="02040503050406030204" pitchFamily="18" charset="0"/>
                      </a:rPr>
                      <m:t>代表</m:t>
                    </m:r>
                  </m:oMath>
                </a14:m>
                <a:r>
                  <a:rPr lang="zh-CN" altLang="en-US" sz="2400" dirty="0">
                    <a:solidFill>
                      <a:schemeClr val="bg1"/>
                    </a:solidFill>
                  </a:rPr>
                  <a:t>矩阵</a:t>
                </a:r>
                <a:r>
                  <a:rPr lang="en-US" altLang="zh-CN" sz="2400" dirty="0">
                    <a:solidFill>
                      <a:schemeClr val="bg1"/>
                    </a:solidFill>
                  </a:rPr>
                  <a:t>A</a:t>
                </a:r>
                <a:r>
                  <a:rPr lang="zh-CN" altLang="en-US" sz="2400" dirty="0">
                    <a:solidFill>
                      <a:schemeClr val="bg1"/>
                    </a:solidFill>
                  </a:rPr>
                  <a:t>的第</a:t>
                </a:r>
                <a:r>
                  <a:rPr lang="en-US" altLang="zh-CN" sz="2400" dirty="0" err="1">
                    <a:solidFill>
                      <a:schemeClr val="bg1"/>
                    </a:solidFill>
                  </a:rPr>
                  <a:t>i</a:t>
                </a:r>
                <a:r>
                  <a:rPr lang="zh-CN" altLang="en-US" sz="2400" dirty="0">
                    <a:solidFill>
                      <a:schemeClr val="bg1"/>
                    </a:solidFill>
                  </a:rPr>
                  <a:t>列；</a:t>
                </a:r>
                <a:endParaRPr lang="en-US" altLang="zh-CN" sz="2400" dirty="0">
                  <a:solidFill>
                    <a:schemeClr val="bg1"/>
                  </a:solidFill>
                </a:endParaRPr>
              </a:p>
              <a:p>
                <a14:m>
                  <m:oMath xmlns:m="http://schemas.openxmlformats.org/officeDocument/2006/math">
                    <m:sSub>
                      <m:sSubPr>
                        <m:ctrlPr>
                          <a:rPr lang="en-US" altLang="zh-CN" i="1" smtClean="0">
                            <a:solidFill>
                              <a:schemeClr val="bg1"/>
                            </a:solidFill>
                            <a:latin typeface="Cambria Math" panose="02040503050406030204" pitchFamily="18" charset="0"/>
                          </a:rPr>
                        </m:ctrlPr>
                      </m:sSubPr>
                      <m:e>
                        <m:d>
                          <m:dPr>
                            <m:begChr m:val="["/>
                            <m:endChr m:val="]"/>
                            <m:ctrlPr>
                              <a:rPr lang="en-US" altLang="zh-CN" i="1" smtClean="0">
                                <a:solidFill>
                                  <a:schemeClr val="bg1"/>
                                </a:solidFill>
                                <a:latin typeface="Cambria Math" panose="02040503050406030204" pitchFamily="18" charset="0"/>
                              </a:rPr>
                            </m:ctrlPr>
                          </m:dPr>
                          <m:e>
                            <m:r>
                              <m:rPr>
                                <m:sty m:val="p"/>
                              </m:rPr>
                              <a:rPr lang="en-US" altLang="zh-CN" i="1">
                                <a:solidFill>
                                  <a:schemeClr val="bg1"/>
                                </a:solidFill>
                                <a:latin typeface="Cambria Math" panose="02040503050406030204" pitchFamily="18" charset="0"/>
                              </a:rPr>
                              <m:t>x</m:t>
                            </m:r>
                          </m:e>
                        </m:d>
                      </m:e>
                      <m:sub>
                        <m:r>
                          <m:rPr>
                            <m:sty m:val="p"/>
                          </m:rPr>
                          <a:rPr lang="en-US" altLang="zh-CN" i="1">
                            <a:solidFill>
                              <a:schemeClr val="bg1"/>
                            </a:solidFill>
                            <a:latin typeface="Cambria Math" panose="02040503050406030204" pitchFamily="18" charset="0"/>
                          </a:rPr>
                          <m:t>i</m:t>
                        </m:r>
                      </m:sub>
                    </m:sSub>
                  </m:oMath>
                </a14:m>
                <a:r>
                  <a:rPr lang="zh-CN" altLang="en-US" dirty="0">
                    <a:solidFill>
                      <a:schemeClr val="bg1"/>
                    </a:solidFill>
                  </a:rPr>
                  <a:t> </a:t>
                </a:r>
                <a:r>
                  <a:rPr lang="en-US" altLang="zh-CN" dirty="0">
                    <a:solidFill>
                      <a:schemeClr val="bg1"/>
                    </a:solidFill>
                  </a:rPr>
                  <a:t>: </a:t>
                </a:r>
                <a:r>
                  <a:rPr lang="zh-CN" altLang="en-US" dirty="0">
                    <a:solidFill>
                      <a:schemeClr val="bg1"/>
                    </a:solidFill>
                  </a:rPr>
                  <a:t>向量</a:t>
                </a:r>
                <a:r>
                  <a:rPr lang="en-US" altLang="zh-CN" dirty="0">
                    <a:solidFill>
                      <a:schemeClr val="bg1"/>
                    </a:solidFill>
                  </a:rPr>
                  <a:t>x</a:t>
                </a:r>
                <a:r>
                  <a:rPr lang="zh-CN" altLang="en-US" dirty="0">
                    <a:solidFill>
                      <a:schemeClr val="bg1"/>
                    </a:solidFill>
                  </a:rPr>
                  <a:t>中第</a:t>
                </a:r>
                <a:r>
                  <a:rPr lang="en-US" altLang="zh-CN" dirty="0" err="1">
                    <a:solidFill>
                      <a:schemeClr val="bg1"/>
                    </a:solidFill>
                  </a:rPr>
                  <a:t>i</a:t>
                </a:r>
                <a:r>
                  <a:rPr lang="zh-CN" altLang="en-US" dirty="0">
                    <a:solidFill>
                      <a:schemeClr val="bg1"/>
                    </a:solidFill>
                  </a:rPr>
                  <a:t>个元素；</a:t>
                </a:r>
                <a:endParaRPr lang="en-US" altLang="zh-CN" dirty="0">
                  <a:solidFill>
                    <a:schemeClr val="bg1"/>
                  </a:solidFill>
                </a:endParaRPr>
              </a:p>
              <a:p>
                <a14:m>
                  <m:oMath xmlns:m="http://schemas.openxmlformats.org/officeDocument/2006/math">
                    <m:r>
                      <a:rPr lang="en-US" altLang="zh-CN" i="1" dirty="0">
                        <a:solidFill>
                          <a:schemeClr val="bg1"/>
                        </a:solidFill>
                        <a:latin typeface="Cambria Math" panose="02040503050406030204" pitchFamily="18" charset="0"/>
                      </a:rPr>
                      <m:t>{</m:t>
                    </m:r>
                    <m:sSub>
                      <m:sSubPr>
                        <m:ctrlPr>
                          <a:rPr lang="zh-CN" altLang="en-US" i="1" dirty="0" smtClean="0">
                            <a:solidFill>
                              <a:schemeClr val="bg1"/>
                            </a:solidFill>
                            <a:latin typeface="Cambria Math" panose="02040503050406030204" pitchFamily="18" charset="0"/>
                          </a:rPr>
                        </m:ctrlPr>
                      </m:sSubPr>
                      <m:e>
                        <m:r>
                          <m:rPr>
                            <m:sty m:val="p"/>
                          </m:rPr>
                          <a:rPr lang="en-US" altLang="zh-CN" i="1" dirty="0">
                            <a:solidFill>
                              <a:schemeClr val="bg1"/>
                            </a:solidFill>
                            <a:latin typeface="Cambria Math" panose="02040503050406030204" pitchFamily="18" charset="0"/>
                          </a:rPr>
                          <m:t>x</m:t>
                        </m:r>
                      </m:e>
                      <m:sub>
                        <m:r>
                          <a:rPr lang="en-US" altLang="zh-CN" b="0" i="1" dirty="0" smtClean="0">
                            <a:solidFill>
                              <a:schemeClr val="bg1"/>
                            </a:solidFill>
                            <a:latin typeface="Cambria Math" panose="02040503050406030204" pitchFamily="18" charset="0"/>
                          </a:rPr>
                          <m:t>1</m:t>
                        </m:r>
                      </m:sub>
                    </m:sSub>
                    <m:r>
                      <a:rPr lang="en-US" altLang="zh-CN" b="0" i="1" dirty="0" smtClean="0">
                        <a:solidFill>
                          <a:schemeClr val="bg1"/>
                        </a:solidFill>
                        <a:latin typeface="Cambria Math" panose="02040503050406030204" pitchFamily="18" charset="0"/>
                      </a:rPr>
                      <m:t>,</m:t>
                    </m:r>
                    <m:sSub>
                      <m:sSubPr>
                        <m:ctrlPr>
                          <a:rPr lang="zh-CN" altLang="en-US" i="1" dirty="0">
                            <a:solidFill>
                              <a:schemeClr val="bg1"/>
                            </a:solidFill>
                            <a:latin typeface="Cambria Math" panose="02040503050406030204" pitchFamily="18" charset="0"/>
                          </a:rPr>
                        </m:ctrlPr>
                      </m:sSubPr>
                      <m:e>
                        <m:r>
                          <m:rPr>
                            <m:sty m:val="p"/>
                          </m:rPr>
                          <a:rPr lang="en-US" altLang="zh-CN" i="1" dirty="0">
                            <a:solidFill>
                              <a:schemeClr val="bg1"/>
                            </a:solidFill>
                            <a:latin typeface="Cambria Math" panose="02040503050406030204" pitchFamily="18" charset="0"/>
                          </a:rPr>
                          <m:t>x</m:t>
                        </m:r>
                      </m:e>
                      <m:sub>
                        <m:r>
                          <a:rPr lang="en-US" altLang="zh-CN" b="0" i="1" dirty="0" smtClean="0">
                            <a:solidFill>
                              <a:schemeClr val="bg1"/>
                            </a:solidFill>
                            <a:latin typeface="Cambria Math" panose="02040503050406030204" pitchFamily="18" charset="0"/>
                          </a:rPr>
                          <m:t>2</m:t>
                        </m:r>
                      </m:sub>
                    </m:sSub>
                    <m:r>
                      <a:rPr lang="en-US" altLang="zh-CN" b="0" i="1" dirty="0" smtClean="0">
                        <a:solidFill>
                          <a:schemeClr val="bg1"/>
                        </a:solidFill>
                        <a:latin typeface="Cambria Math" panose="02040503050406030204" pitchFamily="18" charset="0"/>
                      </a:rPr>
                      <m:t>,</m:t>
                    </m:r>
                    <m:r>
                      <a:rPr lang="en-US" altLang="zh-CN" b="0" i="1" dirty="0" smtClean="0">
                        <a:solidFill>
                          <a:schemeClr val="bg1"/>
                        </a:solidFill>
                        <a:latin typeface="Cambria Math" panose="02040503050406030204" pitchFamily="18" charset="0"/>
                        <a:ea typeface="Cambria Math" panose="02040503050406030204" pitchFamily="18" charset="0"/>
                      </a:rPr>
                      <m:t>∙∙∙,</m:t>
                    </m:r>
                    <m:r>
                      <a:rPr lang="zh-CN" altLang="en-US" i="1" dirty="0" smtClean="0">
                        <a:solidFill>
                          <a:schemeClr val="bg1"/>
                        </a:solidFill>
                        <a:latin typeface="Cambria Math" panose="02040503050406030204" pitchFamily="18" charset="0"/>
                      </a:rPr>
                      <m:t> </m:t>
                    </m:r>
                    <m:sSub>
                      <m:sSubPr>
                        <m:ctrlPr>
                          <a:rPr lang="zh-CN" altLang="en-US" i="1" dirty="0">
                            <a:solidFill>
                              <a:schemeClr val="bg1"/>
                            </a:solidFill>
                            <a:latin typeface="Cambria Math" panose="02040503050406030204" pitchFamily="18" charset="0"/>
                          </a:rPr>
                        </m:ctrlPr>
                      </m:sSubPr>
                      <m:e>
                        <m:r>
                          <m:rPr>
                            <m:sty m:val="p"/>
                          </m:rPr>
                          <a:rPr lang="en-US" altLang="zh-CN" i="1" dirty="0">
                            <a:solidFill>
                              <a:schemeClr val="bg1"/>
                            </a:solidFill>
                            <a:latin typeface="Cambria Math" panose="02040503050406030204" pitchFamily="18" charset="0"/>
                          </a:rPr>
                          <m:t>x</m:t>
                        </m:r>
                      </m:e>
                      <m:sub>
                        <m:r>
                          <a:rPr lang="en-US" altLang="zh-CN" b="0" i="1" dirty="0" smtClean="0">
                            <a:solidFill>
                              <a:schemeClr val="bg1"/>
                            </a:solidFill>
                            <a:latin typeface="Cambria Math" panose="02040503050406030204" pitchFamily="18" charset="0"/>
                          </a:rPr>
                          <m:t>𝑇</m:t>
                        </m:r>
                      </m:sub>
                    </m:sSub>
                    <m:r>
                      <a:rPr lang="en-US" altLang="zh-CN" i="1" dirty="0" smtClean="0">
                        <a:solidFill>
                          <a:schemeClr val="bg1"/>
                        </a:solidFill>
                        <a:latin typeface="Cambria Math" panose="02040503050406030204" pitchFamily="18" charset="0"/>
                      </a:rPr>
                      <m:t>}</m:t>
                    </m:r>
                  </m:oMath>
                </a14:m>
                <a:r>
                  <a:rPr lang="zh-CN" altLang="en-US" dirty="0">
                    <a:solidFill>
                      <a:schemeClr val="bg1"/>
                    </a:solidFill>
                  </a:rPr>
                  <a:t> </a:t>
                </a:r>
                <a:r>
                  <a:rPr lang="en-US" altLang="zh-CN" dirty="0">
                    <a:solidFill>
                      <a:schemeClr val="bg1"/>
                    </a:solidFill>
                  </a:rPr>
                  <a:t>: </a:t>
                </a:r>
                <a:r>
                  <a:rPr lang="zh-CN" altLang="en-US" dirty="0">
                    <a:solidFill>
                      <a:schemeClr val="bg1"/>
                    </a:solidFill>
                  </a:rPr>
                  <a:t>向量集合表示为</a:t>
                </a:r>
                <a14:m>
                  <m:oMath xmlns:m="http://schemas.openxmlformats.org/officeDocument/2006/math">
                    <m:sSubSup>
                      <m:sSubSupPr>
                        <m:ctrlPr>
                          <a:rPr lang="en-US" altLang="zh-CN" i="1" smtClean="0">
                            <a:solidFill>
                              <a:schemeClr val="bg1"/>
                            </a:solidFill>
                            <a:latin typeface="Cambria Math" panose="02040503050406030204" pitchFamily="18" charset="0"/>
                          </a:rPr>
                        </m:ctrlPr>
                      </m:sSubSupPr>
                      <m:e>
                        <m:d>
                          <m:dPr>
                            <m:begChr m:val="["/>
                            <m:endChr m:val="]"/>
                            <m:ctrlPr>
                              <a:rPr lang="en-US" altLang="zh-CN" i="1" smtClean="0">
                                <a:solidFill>
                                  <a:schemeClr val="bg1"/>
                                </a:solidFill>
                                <a:latin typeface="Cambria Math" panose="02040503050406030204" pitchFamily="18" charset="0"/>
                              </a:rPr>
                            </m:ctrlPr>
                          </m:dPr>
                          <m:e>
                            <m:r>
                              <m:rPr>
                                <m:sty m:val="p"/>
                              </m:rPr>
                              <a:rPr lang="en-US" altLang="zh-CN" i="1">
                                <a:solidFill>
                                  <a:schemeClr val="bg1"/>
                                </a:solidFill>
                                <a:latin typeface="Cambria Math" panose="02040503050406030204" pitchFamily="18" charset="0"/>
                              </a:rPr>
                              <m:t>x</m:t>
                            </m:r>
                          </m:e>
                        </m:d>
                      </m:e>
                      <m:sub>
                        <m:r>
                          <a:rPr lang="en-US" altLang="zh-CN" b="0" i="1" smtClean="0">
                            <a:solidFill>
                              <a:schemeClr val="bg1"/>
                            </a:solidFill>
                            <a:latin typeface="Cambria Math" panose="02040503050406030204" pitchFamily="18" charset="0"/>
                          </a:rPr>
                          <m:t>1</m:t>
                        </m:r>
                      </m:sub>
                      <m:sup>
                        <m:r>
                          <a:rPr lang="en-US" altLang="zh-CN" b="0" i="1" smtClean="0">
                            <a:solidFill>
                              <a:schemeClr val="bg1"/>
                            </a:solidFill>
                            <a:latin typeface="Cambria Math" panose="02040503050406030204" pitchFamily="18" charset="0"/>
                          </a:rPr>
                          <m:t>𝑇</m:t>
                        </m:r>
                      </m:sup>
                    </m:sSubSup>
                    <m:r>
                      <a:rPr lang="zh-CN" altLang="en-US" i="1">
                        <a:solidFill>
                          <a:schemeClr val="bg1"/>
                        </a:solidFill>
                        <a:latin typeface="Cambria Math" panose="02040503050406030204" pitchFamily="18" charset="0"/>
                      </a:rPr>
                      <m:t>。</m:t>
                    </m:r>
                  </m:oMath>
                </a14:m>
                <a:endParaRPr lang="zh-CN" altLang="en-US" dirty="0">
                  <a:solidFill>
                    <a:schemeClr val="bg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03540" y="1690688"/>
                <a:ext cx="9650260" cy="4973159"/>
              </a:xfrm>
              <a:blipFill>
                <a:blip r:embed="rId2"/>
                <a:stretch>
                  <a:fillRect l="-821" t="-1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863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805" y="365125"/>
            <a:ext cx="9762994" cy="1325563"/>
          </a:xfrm>
        </p:spPr>
        <p:txBody>
          <a:bodyPr/>
          <a:lstStyle/>
          <a:p>
            <a:r>
              <a:rPr lang="zh-CN" altLang="en-US" dirty="0">
                <a:solidFill>
                  <a:schemeClr val="bg1"/>
                </a:solidFill>
                <a:ea typeface="长城行楷体" panose="02010609000101010101" pitchFamily="49" charset="-122"/>
              </a:rPr>
              <a:t>词向量</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590804" y="1474896"/>
                <a:ext cx="9762995" cy="4351338"/>
              </a:xfrm>
            </p:spPr>
            <p:txBody>
              <a:bodyPr>
                <a:normAutofit fontScale="92500" lnSpcReduction="10000"/>
              </a:bodyPr>
              <a:lstStyle/>
              <a:p>
                <a:r>
                  <a:rPr lang="zh-CN" altLang="en-US" dirty="0">
                    <a:solidFill>
                      <a:schemeClr val="bg1"/>
                    </a:solidFill>
                    <a:ea typeface="长城行楷体" panose="02010609000101010101" pitchFamily="49" charset="-122"/>
                  </a:rPr>
                  <a:t>神经网路的第一层通过查找表操作找到每一个词</a:t>
                </a:r>
                <a:r>
                  <a:rPr lang="en-US" altLang="zh-CN" dirty="0">
                    <a:solidFill>
                      <a:schemeClr val="bg1"/>
                    </a:solidFill>
                    <a:ea typeface="长城行楷体" panose="02010609000101010101" pitchFamily="49" charset="-122"/>
                  </a:rPr>
                  <a:t>w</a:t>
                </a:r>
                <a:r>
                  <a:rPr lang="zh-CN" altLang="en-US" dirty="0">
                    <a:solidFill>
                      <a:schemeClr val="bg1"/>
                    </a:solidFill>
                    <a:ea typeface="长城行楷体" panose="02010609000101010101" pitchFamily="49" charset="-122"/>
                  </a:rPr>
                  <a:t>所对应的特征向量。</a:t>
                </a:r>
                <a:endParaRPr lang="en-US" altLang="zh-CN" dirty="0">
                  <a:solidFill>
                    <a:schemeClr val="bg1"/>
                  </a:solidFill>
                  <a:ea typeface="长城行楷体" panose="02010609000101010101" pitchFamily="49" charset="-122"/>
                </a:endParaRPr>
              </a:p>
              <a:p>
                <a14:m>
                  <m:oMath xmlns:m="http://schemas.openxmlformats.org/officeDocument/2006/math">
                    <m:sSub>
                      <m:sSubPr>
                        <m:ctrlPr>
                          <a:rPr lang="en-US" altLang="zh-CN" i="1" smtClean="0">
                            <a:solidFill>
                              <a:schemeClr val="bg1"/>
                            </a:solidFill>
                            <a:latin typeface="Cambria Math" panose="02040503050406030204" pitchFamily="18" charset="0"/>
                            <a:ea typeface="长城行楷体" panose="02010609000101010101" pitchFamily="49" charset="-122"/>
                          </a:rPr>
                        </m:ctrlPr>
                      </m:sSubPr>
                      <m:e>
                        <m:r>
                          <a:rPr lang="en-US" altLang="zh-CN" b="0" i="1" smtClean="0">
                            <a:solidFill>
                              <a:schemeClr val="bg1"/>
                            </a:solidFill>
                            <a:latin typeface="Cambria Math" panose="02040503050406030204" pitchFamily="18" charset="0"/>
                            <a:ea typeface="长城行楷体" panose="02010609000101010101" pitchFamily="49" charset="-122"/>
                          </a:rPr>
                          <m:t>𝐿𝑇</m:t>
                        </m:r>
                      </m:e>
                      <m:sub>
                        <m:r>
                          <a:rPr lang="en-US" altLang="zh-CN" b="0" i="1" smtClean="0">
                            <a:solidFill>
                              <a:schemeClr val="bg1"/>
                            </a:solidFill>
                            <a:latin typeface="Cambria Math" panose="02040503050406030204" pitchFamily="18" charset="0"/>
                            <a:ea typeface="长城行楷体" panose="02010609000101010101" pitchFamily="49" charset="-122"/>
                          </a:rPr>
                          <m:t>𝑊</m:t>
                        </m:r>
                      </m:sub>
                    </m:sSub>
                    <m:d>
                      <m:dPr>
                        <m:ctrlPr>
                          <a:rPr lang="en-US" altLang="zh-CN" b="0" i="1" smtClean="0">
                            <a:solidFill>
                              <a:schemeClr val="bg1"/>
                            </a:solidFill>
                            <a:latin typeface="Cambria Math" panose="02040503050406030204" pitchFamily="18" charset="0"/>
                            <a:ea typeface="长城行楷体" panose="02010609000101010101" pitchFamily="49" charset="-122"/>
                          </a:rPr>
                        </m:ctrlPr>
                      </m:dPr>
                      <m:e>
                        <m:r>
                          <m:rPr>
                            <m:sty m:val="p"/>
                          </m:rPr>
                          <a:rPr lang="en-US" altLang="zh-CN" i="1">
                            <a:solidFill>
                              <a:schemeClr val="bg1"/>
                            </a:solidFill>
                            <a:latin typeface="Cambria Math" panose="02040503050406030204" pitchFamily="18" charset="0"/>
                            <a:ea typeface="长城行楷体" panose="02010609000101010101" pitchFamily="49" charset="-122"/>
                          </a:rPr>
                          <m:t>w</m:t>
                        </m:r>
                      </m:e>
                    </m:d>
                    <m:r>
                      <a:rPr lang="en-US" altLang="zh-CN" b="0" i="1" smtClean="0">
                        <a:solidFill>
                          <a:schemeClr val="bg1"/>
                        </a:solidFill>
                        <a:latin typeface="Cambria Math" panose="02040503050406030204" pitchFamily="18" charset="0"/>
                        <a:ea typeface="长城行楷体" panose="02010609000101010101" pitchFamily="49" charset="-122"/>
                      </a:rPr>
                      <m:t>= </m:t>
                    </m:r>
                    <m:sSubSup>
                      <m:sSubSupPr>
                        <m:ctrlPr>
                          <a:rPr lang="en-US" altLang="zh-CN" b="0" i="1" smtClean="0">
                            <a:solidFill>
                              <a:schemeClr val="bg1"/>
                            </a:solidFill>
                            <a:latin typeface="Cambria Math" panose="02040503050406030204" pitchFamily="18" charset="0"/>
                            <a:ea typeface="长城行楷体" panose="02010609000101010101" pitchFamily="49" charset="-122"/>
                          </a:rPr>
                        </m:ctrlPr>
                      </m:sSubSupPr>
                      <m:e>
                        <m:r>
                          <a:rPr lang="en-US" altLang="zh-CN" b="0" i="1" smtClean="0">
                            <a:solidFill>
                              <a:schemeClr val="bg1"/>
                            </a:solidFill>
                            <a:latin typeface="Cambria Math" panose="02040503050406030204" pitchFamily="18" charset="0"/>
                            <a:ea typeface="Cambria Math" panose="02040503050406030204" pitchFamily="18" charset="0"/>
                          </a:rPr>
                          <m:t>&lt;</m:t>
                        </m:r>
                        <m:r>
                          <a:rPr lang="en-US" altLang="zh-CN" b="0" i="1" smtClean="0">
                            <a:solidFill>
                              <a:schemeClr val="bg1"/>
                            </a:solidFill>
                            <a:latin typeface="Cambria Math" panose="02040503050406030204" pitchFamily="18" charset="0"/>
                            <a:ea typeface="Cambria Math" panose="02040503050406030204" pitchFamily="18" charset="0"/>
                          </a:rPr>
                          <m:t>𝑊</m:t>
                        </m:r>
                        <m:r>
                          <a:rPr lang="en-US" altLang="zh-CN" b="0" i="1" smtClean="0">
                            <a:solidFill>
                              <a:schemeClr val="bg1"/>
                            </a:solidFill>
                            <a:latin typeface="Cambria Math" panose="02040503050406030204" pitchFamily="18" charset="0"/>
                            <a:ea typeface="Cambria Math" panose="02040503050406030204" pitchFamily="18" charset="0"/>
                          </a:rPr>
                          <m:t>&gt;</m:t>
                        </m:r>
                      </m:e>
                      <m:sub>
                        <m:r>
                          <a:rPr lang="en-US" altLang="zh-CN" b="0" i="1" smtClean="0">
                            <a:solidFill>
                              <a:schemeClr val="bg1"/>
                            </a:solidFill>
                            <a:latin typeface="Cambria Math" panose="02040503050406030204" pitchFamily="18" charset="0"/>
                            <a:ea typeface="长城行楷体" panose="02010609000101010101" pitchFamily="49" charset="-122"/>
                          </a:rPr>
                          <m:t>𝑤</m:t>
                        </m:r>
                      </m:sub>
                      <m:sup>
                        <m:r>
                          <a:rPr lang="en-US" altLang="zh-CN" b="0" i="1" smtClean="0">
                            <a:solidFill>
                              <a:schemeClr val="bg1"/>
                            </a:solidFill>
                            <a:latin typeface="Cambria Math" panose="02040503050406030204" pitchFamily="18" charset="0"/>
                            <a:ea typeface="长城行楷体" panose="02010609000101010101" pitchFamily="49" charset="-122"/>
                          </a:rPr>
                          <m:t>1</m:t>
                        </m:r>
                      </m:sup>
                    </m:sSubSup>
                  </m:oMath>
                </a14:m>
                <a:r>
                  <a:rPr lang="zh-CN" altLang="en-US" dirty="0">
                    <a:solidFill>
                      <a:schemeClr val="bg1"/>
                    </a:solidFill>
                    <a:ea typeface="长城行楷体" panose="02010609000101010101" pitchFamily="49" charset="-122"/>
                  </a:rPr>
                  <a:t>，</a:t>
                </a:r>
                <a14:m>
                  <m:oMath xmlns:m="http://schemas.openxmlformats.org/officeDocument/2006/math">
                    <m:r>
                      <m:rPr>
                        <m:sty m:val="p"/>
                      </m:rPr>
                      <a:rPr lang="en-US" altLang="zh-CN" i="1" dirty="0">
                        <a:solidFill>
                          <a:schemeClr val="bg1"/>
                        </a:solidFill>
                        <a:latin typeface="Cambria Math" panose="02040503050406030204" pitchFamily="18" charset="0"/>
                        <a:ea typeface="长城行楷体" panose="02010609000101010101" pitchFamily="49" charset="-122"/>
                      </a:rPr>
                      <m:t>W</m:t>
                    </m:r>
                    <m:r>
                      <a:rPr lang="en-US" altLang="zh-CN" i="1" dirty="0" smtClean="0">
                        <a:solidFill>
                          <a:schemeClr val="bg1"/>
                        </a:solidFill>
                        <a:latin typeface="Cambria Math" panose="02040503050406030204" pitchFamily="18" charset="0"/>
                        <a:ea typeface="Cambria Math" panose="02040503050406030204" pitchFamily="18" charset="0"/>
                      </a:rPr>
                      <m:t>∈</m:t>
                    </m:r>
                    <m:sSup>
                      <m:sSupPr>
                        <m:ctrlPr>
                          <a:rPr lang="en-US" altLang="zh-CN" i="1" dirty="0" smtClean="0">
                            <a:solidFill>
                              <a:schemeClr val="bg1"/>
                            </a:solidFill>
                            <a:latin typeface="Cambria Math" panose="02040503050406030204" pitchFamily="18" charset="0"/>
                          </a:rPr>
                        </m:ctrlPr>
                      </m:sSupPr>
                      <m:e>
                        <m:r>
                          <a:rPr lang="en-US" altLang="zh-CN" dirty="0" smtClean="0">
                            <a:solidFill>
                              <a:schemeClr val="bg1"/>
                            </a:solidFill>
                            <a:latin typeface="Cambria Math" panose="02040503050406030204" pitchFamily="18" charset="0"/>
                          </a:rPr>
                          <m:t>ℝ</m:t>
                        </m:r>
                      </m:e>
                      <m:sup>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𝑑</m:t>
                            </m:r>
                          </m:e>
                          <m:sub>
                            <m:r>
                              <a:rPr lang="en-US" altLang="zh-CN" i="1" dirty="0" smtClean="0">
                                <a:solidFill>
                                  <a:schemeClr val="bg1"/>
                                </a:solidFill>
                                <a:latin typeface="Cambria Math" panose="02040503050406030204" pitchFamily="18" charset="0"/>
                              </a:rPr>
                              <m:t>𝑤𝑟𝑑</m:t>
                            </m:r>
                          </m:sub>
                        </m:sSub>
                        <m:r>
                          <a:rPr lang="en-US" altLang="zh-CN" i="1" dirty="0" smtClean="0">
                            <a:solidFill>
                              <a:schemeClr val="bg1"/>
                            </a:solidFill>
                            <a:latin typeface="Cambria Math" panose="02040503050406030204" pitchFamily="18" charset="0"/>
                            <a:ea typeface="Cambria Math" panose="02040503050406030204" pitchFamily="18" charset="0"/>
                          </a:rPr>
                          <m:t>×</m:t>
                        </m:r>
                        <m:d>
                          <m:dPr>
                            <m:begChr m:val="|"/>
                            <m:endChr m:val="|"/>
                            <m:ctrlPr>
                              <a:rPr lang="en-US" altLang="zh-CN" i="1" dirty="0" smtClean="0">
                                <a:solidFill>
                                  <a:schemeClr val="bg1"/>
                                </a:solidFill>
                                <a:latin typeface="Cambria Math" panose="02040503050406030204" pitchFamily="18" charset="0"/>
                              </a:rPr>
                            </m:ctrlPr>
                          </m:dPr>
                          <m:e>
                            <m:r>
                              <a:rPr lang="en-US" altLang="zh-CN" i="1" dirty="0" smtClean="0">
                                <a:solidFill>
                                  <a:schemeClr val="bg1"/>
                                </a:solidFill>
                                <a:latin typeface="Cambria Math" panose="02040503050406030204" pitchFamily="18" charset="0"/>
                              </a:rPr>
                              <m:t>𝐷</m:t>
                            </m:r>
                          </m:e>
                        </m:d>
                      </m:sup>
                    </m:sSup>
                  </m:oMath>
                </a14:m>
                <a:r>
                  <a:rPr lang="en-US" altLang="zh-CN" dirty="0">
                    <a:solidFill>
                      <a:schemeClr val="bg1"/>
                    </a:solidFill>
                    <a:ea typeface="长城行楷体" panose="02010609000101010101" pitchFamily="49" charset="-122"/>
                  </a:rPr>
                  <a:t>,</a:t>
                </a:r>
                <a:r>
                  <a:rPr lang="zh-CN" altLang="en-US" dirty="0">
                    <a:solidFill>
                      <a:schemeClr val="bg1"/>
                    </a:solidFill>
                    <a:ea typeface="长城行楷体" panose="02010609000101010101" pitchFamily="49" charset="-122"/>
                  </a:rPr>
                  <a:t>其中</a:t>
                </a:r>
                <a14:m>
                  <m:oMath xmlns:m="http://schemas.openxmlformats.org/officeDocument/2006/math">
                    <m:sSub>
                      <m:sSubPr>
                        <m:ctrlPr>
                          <a:rPr lang="en-US" altLang="zh-CN" i="1" dirty="0" smtClean="0">
                            <a:solidFill>
                              <a:schemeClr val="bg1"/>
                            </a:solidFill>
                            <a:latin typeface="Cambria Math" panose="02040503050406030204" pitchFamily="18" charset="0"/>
                            <a:ea typeface="长城行楷体" panose="02010609000101010101" pitchFamily="49" charset="-122"/>
                          </a:rPr>
                        </m:ctrlPr>
                      </m:sSubPr>
                      <m:e>
                        <m:r>
                          <m:rPr>
                            <m:sty m:val="p"/>
                          </m:rPr>
                          <a:rPr lang="en-US" altLang="zh-CN" i="1" dirty="0">
                            <a:solidFill>
                              <a:schemeClr val="bg1"/>
                            </a:solidFill>
                            <a:latin typeface="Cambria Math" panose="02040503050406030204" pitchFamily="18" charset="0"/>
                            <a:ea typeface="长城行楷体" panose="02010609000101010101" pitchFamily="49" charset="-122"/>
                          </a:rPr>
                          <m:t>d</m:t>
                        </m:r>
                      </m:e>
                      <m:sub>
                        <m:r>
                          <a:rPr lang="en-US" altLang="zh-CN" b="0" i="1" dirty="0" smtClean="0">
                            <a:solidFill>
                              <a:schemeClr val="bg1"/>
                            </a:solidFill>
                            <a:latin typeface="Cambria Math" panose="02040503050406030204" pitchFamily="18" charset="0"/>
                            <a:ea typeface="长城行楷体" panose="02010609000101010101" pitchFamily="49" charset="-122"/>
                          </a:rPr>
                          <m:t>𝑤𝑟𝑑</m:t>
                        </m:r>
                      </m:sub>
                    </m:sSub>
                  </m:oMath>
                </a14:m>
                <a:r>
                  <a:rPr lang="zh-CN" altLang="en-US" dirty="0">
                    <a:solidFill>
                      <a:schemeClr val="bg1"/>
                    </a:solidFill>
                    <a:ea typeface="长城行楷体" panose="02010609000101010101" pitchFamily="49" charset="-122"/>
                  </a:rPr>
                  <a:t>代表人为设定的词向量的维数，也就是所含特征的个数；</a:t>
                </a:r>
                <a14:m>
                  <m:oMath xmlns:m="http://schemas.openxmlformats.org/officeDocument/2006/math">
                    <m:d>
                      <m:dPr>
                        <m:begChr m:val="|"/>
                        <m:endChr m:val="|"/>
                        <m:ctrlPr>
                          <a:rPr lang="en-US" altLang="zh-CN" i="1" smtClean="0">
                            <a:solidFill>
                              <a:schemeClr val="bg1"/>
                            </a:solidFill>
                            <a:latin typeface="Cambria Math" panose="02040503050406030204" pitchFamily="18" charset="0"/>
                            <a:ea typeface="长城行楷体" panose="02010609000101010101" pitchFamily="49" charset="-122"/>
                          </a:rPr>
                        </m:ctrlPr>
                      </m:dPr>
                      <m:e>
                        <m:r>
                          <m:rPr>
                            <m:sty m:val="p"/>
                          </m:rPr>
                          <a:rPr lang="en-US" altLang="zh-CN" i="1" smtClean="0">
                            <a:solidFill>
                              <a:schemeClr val="bg1"/>
                            </a:solidFill>
                            <a:latin typeface="Cambria Math" panose="02040503050406030204" pitchFamily="18" charset="0"/>
                            <a:ea typeface="长城行楷体" panose="02010609000101010101" pitchFamily="49" charset="-122"/>
                          </a:rPr>
                          <m:t>D</m:t>
                        </m:r>
                      </m:e>
                    </m:d>
                  </m:oMath>
                </a14:m>
                <a:r>
                  <a:rPr lang="zh-CN" altLang="en-US" dirty="0">
                    <a:solidFill>
                      <a:schemeClr val="bg1"/>
                    </a:solidFill>
                    <a:ea typeface="长城行楷体" panose="02010609000101010101" pitchFamily="49" charset="-122"/>
                  </a:rPr>
                  <a:t>代表词典中所有词的个数；</a:t>
                </a:r>
                <a:r>
                  <a:rPr lang="en-US" altLang="zh-CN" dirty="0">
                    <a:solidFill>
                      <a:schemeClr val="bg1"/>
                    </a:solidFill>
                    <a:ea typeface="长城行楷体" panose="02010609000101010101" pitchFamily="49" charset="-122"/>
                  </a:rPr>
                  <a:t> </a:t>
                </a:r>
                <a:r>
                  <a:rPr lang="zh-CN" altLang="en-US" dirty="0">
                    <a:solidFill>
                      <a:schemeClr val="bg1"/>
                    </a:solidFill>
                    <a:ea typeface="长城行楷体" panose="02010609000101010101" pitchFamily="49" charset="-122"/>
                  </a:rPr>
                  <a:t>那么</a:t>
                </a:r>
                <a14:m>
                  <m:oMath xmlns:m="http://schemas.openxmlformats.org/officeDocument/2006/math">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en-US" altLang="zh-CN" i="1">
                            <a:solidFill>
                              <a:schemeClr val="bg1"/>
                            </a:solidFill>
                            <a:latin typeface="Cambria Math" panose="02040503050406030204" pitchFamily="18" charset="0"/>
                            <a:ea typeface="Cambria Math" panose="02040503050406030204" pitchFamily="18" charset="0"/>
                          </a:rPr>
                          <m:t>&lt;</m:t>
                        </m:r>
                        <m:r>
                          <a:rPr lang="en-US" altLang="zh-CN" i="1">
                            <a:solidFill>
                              <a:schemeClr val="bg1"/>
                            </a:solidFill>
                            <a:latin typeface="Cambria Math" panose="02040503050406030204" pitchFamily="18" charset="0"/>
                            <a:ea typeface="Cambria Math" panose="02040503050406030204" pitchFamily="18" charset="0"/>
                          </a:rPr>
                          <m:t>𝑊</m:t>
                        </m:r>
                        <m:r>
                          <a:rPr lang="en-US" altLang="zh-CN" i="1">
                            <a:solidFill>
                              <a:schemeClr val="bg1"/>
                            </a:solidFill>
                            <a:latin typeface="Cambria Math" panose="02040503050406030204" pitchFamily="18" charset="0"/>
                            <a:ea typeface="Cambria Math" panose="02040503050406030204" pitchFamily="18" charset="0"/>
                          </a:rPr>
                          <m:t>&gt;</m:t>
                        </m:r>
                      </m:e>
                      <m:sub>
                        <m:r>
                          <a:rPr lang="en-US" altLang="zh-CN" i="1">
                            <a:solidFill>
                              <a:schemeClr val="bg1"/>
                            </a:solidFill>
                            <a:latin typeface="Cambria Math" panose="02040503050406030204" pitchFamily="18" charset="0"/>
                            <a:ea typeface="长城行楷体" panose="02010609000101010101" pitchFamily="49" charset="-122"/>
                          </a:rPr>
                          <m:t>𝑤</m:t>
                        </m:r>
                      </m:sub>
                      <m:sup>
                        <m:r>
                          <a:rPr lang="en-US" altLang="zh-CN" i="1">
                            <a:solidFill>
                              <a:schemeClr val="bg1"/>
                            </a:solidFill>
                            <a:latin typeface="Cambria Math" panose="02040503050406030204" pitchFamily="18" charset="0"/>
                            <a:ea typeface="长城行楷体" panose="02010609000101010101" pitchFamily="49" charset="-122"/>
                          </a:rPr>
                          <m:t>1</m:t>
                        </m:r>
                      </m:sup>
                    </m:sSubSup>
                  </m:oMath>
                </a14:m>
                <a:r>
                  <a:rPr lang="zh-CN" altLang="en-US" dirty="0">
                    <a:solidFill>
                      <a:schemeClr val="bg1"/>
                    </a:solidFill>
                    <a:ea typeface="长城行楷体" panose="02010609000101010101" pitchFamily="49" charset="-122"/>
                  </a:rPr>
                  <a:t>就代表词</a:t>
                </a:r>
                <a:r>
                  <a:rPr lang="en-US" altLang="zh-CN" dirty="0">
                    <a:solidFill>
                      <a:schemeClr val="bg1"/>
                    </a:solidFill>
                    <a:ea typeface="长城行楷体" panose="02010609000101010101" pitchFamily="49" charset="-122"/>
                  </a:rPr>
                  <a:t>w</a:t>
                </a:r>
                <a:r>
                  <a:rPr lang="zh-CN" altLang="en-US" dirty="0">
                    <a:solidFill>
                      <a:schemeClr val="bg1"/>
                    </a:solidFill>
                    <a:ea typeface="长城行楷体" panose="02010609000101010101" pitchFamily="49" charset="-122"/>
                  </a:rPr>
                  <a:t>对应的特征向量；所以</a:t>
                </a:r>
                <a:r>
                  <a:rPr lang="en-US" altLang="zh-CN" dirty="0">
                    <a:solidFill>
                      <a:schemeClr val="bg1"/>
                    </a:solidFill>
                    <a:ea typeface="长城行楷体" panose="02010609000101010101" pitchFamily="49" charset="-122"/>
                  </a:rPr>
                  <a:t>W</a:t>
                </a:r>
                <a:r>
                  <a:rPr lang="zh-CN" altLang="en-US" dirty="0">
                    <a:solidFill>
                      <a:schemeClr val="bg1"/>
                    </a:solidFill>
                    <a:ea typeface="长城行楷体" panose="02010609000101010101" pitchFamily="49" charset="-122"/>
                  </a:rPr>
                  <a:t>就代表所有词的特征向量组成的矩阵。</a:t>
                </a:r>
                <a:endParaRPr lang="en-US" altLang="zh-CN" dirty="0">
                  <a:solidFill>
                    <a:schemeClr val="bg1"/>
                  </a:solidFill>
                  <a:ea typeface="长城行楷体" panose="02010609000101010101" pitchFamily="49" charset="-122"/>
                </a:endParaRPr>
              </a:p>
              <a:p>
                <a:r>
                  <a:rPr lang="zh-CN" altLang="en-US" dirty="0">
                    <a:solidFill>
                      <a:schemeClr val="bg1"/>
                    </a:solidFill>
                    <a:ea typeface="长城行楷体" panose="02010609000101010101" pitchFamily="49" charset="-122"/>
                  </a:rPr>
                  <a:t>假定我们从</a:t>
                </a:r>
                <a:r>
                  <a:rPr lang="en-US" altLang="zh-CN" dirty="0">
                    <a:solidFill>
                      <a:schemeClr val="bg1"/>
                    </a:solidFill>
                    <a:ea typeface="长城行楷体" panose="02010609000101010101" pitchFamily="49" charset="-122"/>
                  </a:rPr>
                  <a:t>D</a:t>
                </a:r>
                <a:r>
                  <a:rPr lang="zh-CN" altLang="en-US" dirty="0">
                    <a:solidFill>
                      <a:schemeClr val="bg1"/>
                    </a:solidFill>
                    <a:ea typeface="长城行楷体" panose="02010609000101010101" pitchFamily="49" charset="-122"/>
                  </a:rPr>
                  <a:t>中取出一个句子或一个词序列</a:t>
                </a:r>
                <a14:m>
                  <m:oMath xmlns:m="http://schemas.openxmlformats.org/officeDocument/2006/math">
                    <m:sSubSup>
                      <m:sSubSupPr>
                        <m:ctrlPr>
                          <a:rPr lang="en-US" altLang="zh-CN" i="1" smtClean="0">
                            <a:solidFill>
                              <a:schemeClr val="bg1"/>
                            </a:solidFill>
                            <a:latin typeface="Cambria Math" panose="02040503050406030204" pitchFamily="18" charset="0"/>
                            <a:ea typeface="长城行楷体" panose="02010609000101010101" pitchFamily="49" charset="-122"/>
                          </a:rPr>
                        </m:ctrlPr>
                      </m:sSubSupPr>
                      <m:e>
                        <m:r>
                          <a:rPr lang="en-US" altLang="zh-CN" i="1">
                            <a:solidFill>
                              <a:schemeClr val="bg1"/>
                            </a:solidFill>
                            <a:latin typeface="Cambria Math" panose="02040503050406030204" pitchFamily="18" charset="0"/>
                            <a:ea typeface="长城行楷体" panose="02010609000101010101" pitchFamily="49" charset="-122"/>
                          </a:rPr>
                          <m:t>|</m:t>
                        </m:r>
                        <m:r>
                          <m:rPr>
                            <m:sty m:val="p"/>
                          </m:rPr>
                          <a:rPr lang="en-US" altLang="zh-CN" i="1" smtClean="0">
                            <a:solidFill>
                              <a:schemeClr val="bg1"/>
                            </a:solidFill>
                            <a:latin typeface="Cambria Math" panose="02040503050406030204" pitchFamily="18" charset="0"/>
                            <a:ea typeface="长城行楷体" panose="02010609000101010101" pitchFamily="49" charset="-122"/>
                          </a:rPr>
                          <m:t>w</m:t>
                        </m:r>
                        <m:r>
                          <a:rPr lang="en-US" altLang="zh-CN" i="1" smtClean="0">
                            <a:solidFill>
                              <a:schemeClr val="bg1"/>
                            </a:solidFill>
                            <a:latin typeface="Cambria Math" panose="02040503050406030204" pitchFamily="18" charset="0"/>
                            <a:ea typeface="长城行楷体" panose="02010609000101010101" pitchFamily="49" charset="-122"/>
                          </a:rPr>
                          <m:t>|</m:t>
                        </m:r>
                      </m:e>
                      <m:sub>
                        <m:r>
                          <a:rPr lang="en-US" altLang="zh-CN" b="0" i="1" smtClean="0">
                            <a:solidFill>
                              <a:schemeClr val="bg1"/>
                            </a:solidFill>
                            <a:latin typeface="Cambria Math" panose="02040503050406030204" pitchFamily="18" charset="0"/>
                            <a:ea typeface="长城行楷体" panose="02010609000101010101" pitchFamily="49" charset="-122"/>
                          </a:rPr>
                          <m:t>1</m:t>
                        </m:r>
                      </m:sub>
                      <m:sup>
                        <m:r>
                          <a:rPr lang="en-US" altLang="zh-CN" b="0" i="1" smtClean="0">
                            <a:solidFill>
                              <a:schemeClr val="bg1"/>
                            </a:solidFill>
                            <a:latin typeface="Cambria Math" panose="02040503050406030204" pitchFamily="18" charset="0"/>
                            <a:ea typeface="长城行楷体" panose="02010609000101010101" pitchFamily="49" charset="-122"/>
                          </a:rPr>
                          <m:t>𝑇</m:t>
                        </m:r>
                      </m:sup>
                    </m:sSubSup>
                  </m:oMath>
                </a14:m>
                <a:r>
                  <a:rPr lang="zh-CN" altLang="en-US" dirty="0">
                    <a:solidFill>
                      <a:schemeClr val="bg1"/>
                    </a:solidFill>
                    <a:ea typeface="长城行楷体" panose="02010609000101010101" pitchFamily="49" charset="-122"/>
                  </a:rPr>
                  <a:t>，那么通过查找表的方式我们会得到：</a:t>
                </a:r>
                <a:endParaRPr lang="en-US" altLang="zh-CN" dirty="0">
                  <a:solidFill>
                    <a:schemeClr val="bg1"/>
                  </a:solidFill>
                  <a:ea typeface="长城行楷体" panose="02010609000101010101" pitchFamily="49" charset="-122"/>
                </a:endParaRPr>
              </a:p>
              <a:p>
                <a:pPr marL="0" indent="0">
                  <a:buNone/>
                </a:pPr>
                <a:r>
                  <a:rPr lang="en-US" altLang="zh-CN" dirty="0">
                    <a:solidFill>
                      <a:schemeClr val="bg1"/>
                    </a:solidFill>
                    <a:ea typeface="长城行楷体" panose="02010609000101010101" pitchFamily="49" charset="-122"/>
                  </a:rPr>
                  <a:t>  </a:t>
                </a:r>
                <a14:m>
                  <m:oMath xmlns:m="http://schemas.openxmlformats.org/officeDocument/2006/math">
                    <m:sSub>
                      <m:sSubPr>
                        <m:ctrlPr>
                          <a:rPr lang="en-US" altLang="zh-CN" i="1" smtClean="0">
                            <a:solidFill>
                              <a:schemeClr val="bg1"/>
                            </a:solidFill>
                            <a:latin typeface="Cambria Math" panose="02040503050406030204" pitchFamily="18" charset="0"/>
                            <a:ea typeface="长城行楷体" panose="02010609000101010101" pitchFamily="49" charset="-122"/>
                          </a:rPr>
                        </m:ctrlPr>
                      </m:sSubPr>
                      <m:e>
                        <m:r>
                          <a:rPr lang="en-US" altLang="zh-CN" b="0" i="1" smtClean="0">
                            <a:solidFill>
                              <a:schemeClr val="bg1"/>
                            </a:solidFill>
                            <a:latin typeface="Cambria Math" panose="02040503050406030204" pitchFamily="18" charset="0"/>
                            <a:ea typeface="长城行楷体" panose="02010609000101010101" pitchFamily="49" charset="-122"/>
                          </a:rPr>
                          <m:t>𝐿𝑇</m:t>
                        </m:r>
                      </m:e>
                      <m:sub>
                        <m:r>
                          <a:rPr lang="en-US" altLang="zh-CN" b="0" i="1" smtClean="0">
                            <a:solidFill>
                              <a:schemeClr val="bg1"/>
                            </a:solidFill>
                            <a:latin typeface="Cambria Math" panose="02040503050406030204" pitchFamily="18" charset="0"/>
                            <a:ea typeface="长城行楷体" panose="02010609000101010101" pitchFamily="49" charset="-122"/>
                          </a:rPr>
                          <m:t>𝑊</m:t>
                        </m:r>
                      </m:sub>
                    </m:sSub>
                    <m:d>
                      <m:dPr>
                        <m:ctrlPr>
                          <a:rPr lang="en-US" altLang="zh-CN" b="0" i="1" smtClean="0">
                            <a:solidFill>
                              <a:schemeClr val="bg1"/>
                            </a:solidFill>
                            <a:latin typeface="Cambria Math" panose="02040503050406030204" pitchFamily="18" charset="0"/>
                            <a:ea typeface="长城行楷体" panose="02010609000101010101" pitchFamily="49" charset="-122"/>
                          </a:rPr>
                        </m:ctrlPr>
                      </m:dPr>
                      <m:e>
                        <m:sSubSup>
                          <m:sSubSupPr>
                            <m:ctrlPr>
                              <a:rPr lang="en-US" altLang="zh-CN" b="0" i="1" smtClean="0">
                                <a:solidFill>
                                  <a:schemeClr val="bg1"/>
                                </a:solidFill>
                                <a:latin typeface="Cambria Math" panose="02040503050406030204" pitchFamily="18" charset="0"/>
                                <a:ea typeface="长城行楷体" panose="02010609000101010101" pitchFamily="49" charset="-122"/>
                              </a:rPr>
                            </m:ctrlPr>
                          </m:sSubSupPr>
                          <m:e>
                            <m:d>
                              <m:dPr>
                                <m:begChr m:val="["/>
                                <m:endChr m:val="]"/>
                                <m:ctrlPr>
                                  <a:rPr lang="en-US" altLang="zh-CN" b="0" i="1" smtClean="0">
                                    <a:solidFill>
                                      <a:schemeClr val="bg1"/>
                                    </a:solidFill>
                                    <a:latin typeface="Cambria Math" panose="02040503050406030204" pitchFamily="18" charset="0"/>
                                    <a:ea typeface="长城行楷体" panose="02010609000101010101" pitchFamily="49" charset="-122"/>
                                  </a:rPr>
                                </m:ctrlPr>
                              </m:dPr>
                              <m:e>
                                <m:r>
                                  <a:rPr lang="en-US" altLang="zh-CN" b="0" i="1" smtClean="0">
                                    <a:solidFill>
                                      <a:schemeClr val="bg1"/>
                                    </a:solidFill>
                                    <a:latin typeface="Cambria Math" panose="02040503050406030204" pitchFamily="18" charset="0"/>
                                    <a:ea typeface="长城行楷体" panose="02010609000101010101" pitchFamily="49" charset="-122"/>
                                  </a:rPr>
                                  <m:t>𝑤</m:t>
                                </m:r>
                              </m:e>
                            </m:d>
                          </m:e>
                          <m:sub>
                            <m:r>
                              <a:rPr lang="en-US" altLang="zh-CN" b="0" i="1" smtClean="0">
                                <a:solidFill>
                                  <a:schemeClr val="bg1"/>
                                </a:solidFill>
                                <a:latin typeface="Cambria Math" panose="02040503050406030204" pitchFamily="18" charset="0"/>
                                <a:ea typeface="长城行楷体" panose="02010609000101010101" pitchFamily="49" charset="-122"/>
                              </a:rPr>
                              <m:t>1</m:t>
                            </m:r>
                          </m:sub>
                          <m:sup>
                            <m:r>
                              <a:rPr lang="en-US" altLang="zh-CN" b="0" i="1" smtClean="0">
                                <a:solidFill>
                                  <a:schemeClr val="bg1"/>
                                </a:solidFill>
                                <a:latin typeface="Cambria Math" panose="02040503050406030204" pitchFamily="18" charset="0"/>
                                <a:ea typeface="长城行楷体" panose="02010609000101010101" pitchFamily="49" charset="-122"/>
                              </a:rPr>
                              <m:t>𝑇</m:t>
                            </m:r>
                          </m:sup>
                        </m:sSubSup>
                      </m:e>
                    </m:d>
                    <m:r>
                      <a:rPr lang="en-US" altLang="zh-CN" b="0" i="1" smtClean="0">
                        <a:solidFill>
                          <a:schemeClr val="bg1"/>
                        </a:solidFill>
                        <a:latin typeface="Cambria Math" panose="02040503050406030204" pitchFamily="18" charset="0"/>
                        <a:ea typeface="长城行楷体" panose="02010609000101010101" pitchFamily="49" charset="-122"/>
                      </a:rPr>
                      <m:t>=</m:t>
                    </m:r>
                    <m:d>
                      <m:dPr>
                        <m:ctrlPr>
                          <a:rPr lang="en-US" altLang="zh-CN" b="0" i="1" smtClean="0">
                            <a:solidFill>
                              <a:schemeClr val="bg1"/>
                            </a:solidFill>
                            <a:latin typeface="Cambria Math" panose="02040503050406030204" pitchFamily="18" charset="0"/>
                            <a:ea typeface="长城行楷体" panose="02010609000101010101" pitchFamily="49" charset="-122"/>
                          </a:rPr>
                        </m:ctrlPr>
                      </m:dPr>
                      <m:e>
                        <m:sSubSup>
                          <m:sSubSupPr>
                            <m:ctrlPr>
                              <a:rPr lang="en-US" altLang="zh-CN" b="0" i="1" smtClean="0">
                                <a:solidFill>
                                  <a:schemeClr val="bg1"/>
                                </a:solidFill>
                                <a:latin typeface="Cambria Math" panose="02040503050406030204" pitchFamily="18" charset="0"/>
                                <a:ea typeface="长城行楷体" panose="02010609000101010101" pitchFamily="49" charset="-122"/>
                              </a:rPr>
                            </m:ctrlPr>
                          </m:sSubSupPr>
                          <m:e>
                            <m:r>
                              <a:rPr lang="en-US" altLang="zh-CN" b="0" i="1" smtClean="0">
                                <a:solidFill>
                                  <a:schemeClr val="bg1"/>
                                </a:solidFill>
                                <a:latin typeface="Cambria Math" panose="02040503050406030204" pitchFamily="18" charset="0"/>
                                <a:ea typeface="Cambria Math" panose="02040503050406030204" pitchFamily="18" charset="0"/>
                              </a:rPr>
                              <m:t>&lt;</m:t>
                            </m:r>
                            <m:r>
                              <a:rPr lang="en-US" altLang="zh-CN" b="0" i="1" smtClean="0">
                                <a:solidFill>
                                  <a:schemeClr val="bg1"/>
                                </a:solidFill>
                                <a:latin typeface="Cambria Math" panose="02040503050406030204" pitchFamily="18" charset="0"/>
                                <a:ea typeface="Cambria Math" panose="02040503050406030204" pitchFamily="18" charset="0"/>
                              </a:rPr>
                              <m:t>𝑊</m:t>
                            </m:r>
                            <m:r>
                              <a:rPr lang="en-US" altLang="zh-CN" b="0" i="1" smtClean="0">
                                <a:solidFill>
                                  <a:schemeClr val="bg1"/>
                                </a:solidFill>
                                <a:latin typeface="Cambria Math" panose="02040503050406030204" pitchFamily="18" charset="0"/>
                                <a:ea typeface="Cambria Math" panose="02040503050406030204" pitchFamily="18" charset="0"/>
                              </a:rPr>
                              <m:t>&gt;</m:t>
                            </m:r>
                          </m:e>
                          <m:sub>
                            <m:sSub>
                              <m:sSubPr>
                                <m:ctrlPr>
                                  <a:rPr lang="en-US" altLang="zh-CN" b="0" i="1" smtClean="0">
                                    <a:solidFill>
                                      <a:schemeClr val="bg1"/>
                                    </a:solidFill>
                                    <a:latin typeface="Cambria Math" panose="02040503050406030204" pitchFamily="18" charset="0"/>
                                    <a:ea typeface="长城行楷体" panose="02010609000101010101" pitchFamily="49" charset="-122"/>
                                  </a:rPr>
                                </m:ctrlPr>
                              </m:sSubPr>
                              <m:e>
                                <m:r>
                                  <a:rPr lang="en-US" altLang="zh-CN" b="0" i="1" smtClean="0">
                                    <a:solidFill>
                                      <a:schemeClr val="bg1"/>
                                    </a:solidFill>
                                    <a:latin typeface="Cambria Math" panose="02040503050406030204" pitchFamily="18" charset="0"/>
                                    <a:ea typeface="长城行楷体" panose="02010609000101010101" pitchFamily="49" charset="-122"/>
                                  </a:rPr>
                                  <m:t>[</m:t>
                                </m:r>
                                <m:r>
                                  <a:rPr lang="en-US" altLang="zh-CN" b="0" i="1" smtClean="0">
                                    <a:solidFill>
                                      <a:schemeClr val="bg1"/>
                                    </a:solidFill>
                                    <a:latin typeface="Cambria Math" panose="02040503050406030204" pitchFamily="18" charset="0"/>
                                    <a:ea typeface="长城行楷体" panose="02010609000101010101" pitchFamily="49" charset="-122"/>
                                  </a:rPr>
                                  <m:t>𝑤</m:t>
                                </m:r>
                                <m:r>
                                  <a:rPr lang="en-US" altLang="zh-CN" b="0" i="1" smtClean="0">
                                    <a:solidFill>
                                      <a:schemeClr val="bg1"/>
                                    </a:solidFill>
                                    <a:latin typeface="Cambria Math" panose="02040503050406030204" pitchFamily="18" charset="0"/>
                                    <a:ea typeface="长城行楷体" panose="02010609000101010101" pitchFamily="49" charset="-122"/>
                                  </a:rPr>
                                  <m:t>]</m:t>
                                </m:r>
                              </m:e>
                              <m:sub>
                                <m:r>
                                  <a:rPr lang="en-US" altLang="zh-CN" b="0" i="1" smtClean="0">
                                    <a:solidFill>
                                      <a:schemeClr val="bg1"/>
                                    </a:solidFill>
                                    <a:latin typeface="Cambria Math" panose="02040503050406030204" pitchFamily="18" charset="0"/>
                                    <a:ea typeface="长城行楷体" panose="02010609000101010101" pitchFamily="49" charset="-122"/>
                                  </a:rPr>
                                  <m:t>1</m:t>
                                </m:r>
                              </m:sub>
                            </m:sSub>
                          </m:sub>
                          <m:sup>
                            <m:r>
                              <a:rPr lang="en-US" altLang="zh-CN" b="0" i="1" smtClean="0">
                                <a:solidFill>
                                  <a:schemeClr val="bg1"/>
                                </a:solidFill>
                                <a:latin typeface="Cambria Math" panose="02040503050406030204" pitchFamily="18" charset="0"/>
                                <a:ea typeface="长城行楷体" panose="02010609000101010101" pitchFamily="49" charset="-122"/>
                              </a:rPr>
                              <m:t>1</m:t>
                            </m:r>
                          </m:sup>
                        </m:sSubSup>
                        <m:r>
                          <a:rPr lang="en-US" altLang="zh-CN" b="0" i="1" smtClean="0">
                            <a:solidFill>
                              <a:schemeClr val="bg1"/>
                            </a:solidFill>
                            <a:latin typeface="Cambria Math" panose="02040503050406030204" pitchFamily="18" charset="0"/>
                            <a:ea typeface="长城行楷体" panose="02010609000101010101" pitchFamily="49" charset="-122"/>
                          </a:rPr>
                          <m:t>,</m:t>
                        </m:r>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en-US" altLang="zh-CN" i="1">
                                <a:solidFill>
                                  <a:schemeClr val="bg1"/>
                                </a:solidFill>
                                <a:latin typeface="Cambria Math" panose="02040503050406030204" pitchFamily="18" charset="0"/>
                                <a:ea typeface="Cambria Math" panose="02040503050406030204" pitchFamily="18" charset="0"/>
                              </a:rPr>
                              <m:t>&lt;</m:t>
                            </m:r>
                            <m:r>
                              <a:rPr lang="en-US" altLang="zh-CN" i="1">
                                <a:solidFill>
                                  <a:schemeClr val="bg1"/>
                                </a:solidFill>
                                <a:latin typeface="Cambria Math" panose="02040503050406030204" pitchFamily="18" charset="0"/>
                                <a:ea typeface="Cambria Math" panose="02040503050406030204" pitchFamily="18" charset="0"/>
                              </a:rPr>
                              <m:t>𝑊</m:t>
                            </m:r>
                            <m:r>
                              <a:rPr lang="en-US" altLang="zh-CN" i="1">
                                <a:solidFill>
                                  <a:schemeClr val="bg1"/>
                                </a:solidFill>
                                <a:latin typeface="Cambria Math" panose="02040503050406030204" pitchFamily="18" charset="0"/>
                                <a:ea typeface="Cambria Math" panose="02040503050406030204" pitchFamily="18" charset="0"/>
                              </a:rPr>
                              <m:t>&gt;</m:t>
                            </m:r>
                          </m:e>
                          <m:sub>
                            <m:sSub>
                              <m:sSubPr>
                                <m:ctrlPr>
                                  <a:rPr lang="en-US" altLang="zh-CN" i="1" smtClean="0">
                                    <a:solidFill>
                                      <a:schemeClr val="bg1"/>
                                    </a:solidFill>
                                    <a:latin typeface="Cambria Math" panose="02040503050406030204" pitchFamily="18" charset="0"/>
                                    <a:ea typeface="Cambria Math" panose="02040503050406030204" pitchFamily="18" charset="0"/>
                                  </a:rPr>
                                </m:ctrlPr>
                              </m:sSubPr>
                              <m:e>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𝑤</m:t>
                                </m:r>
                                <m:r>
                                  <a:rPr lang="en-US" altLang="zh-CN" b="0" i="1" smtClean="0">
                                    <a:solidFill>
                                      <a:schemeClr val="bg1"/>
                                    </a:solidFill>
                                    <a:latin typeface="Cambria Math" panose="02040503050406030204" pitchFamily="18" charset="0"/>
                                    <a:ea typeface="Cambria Math" panose="02040503050406030204" pitchFamily="18" charset="0"/>
                                  </a:rPr>
                                  <m:t>]</m:t>
                                </m:r>
                              </m:e>
                              <m:sub>
                                <m:r>
                                  <a:rPr lang="en-US" altLang="zh-CN" b="0" i="1" smtClean="0">
                                    <a:solidFill>
                                      <a:schemeClr val="bg1"/>
                                    </a:solidFill>
                                    <a:latin typeface="Cambria Math" panose="02040503050406030204" pitchFamily="18" charset="0"/>
                                    <a:ea typeface="Cambria Math" panose="02040503050406030204" pitchFamily="18" charset="0"/>
                                  </a:rPr>
                                  <m:t>2</m:t>
                                </m:r>
                              </m:sub>
                            </m:sSub>
                          </m:sub>
                          <m:sup>
                            <m:r>
                              <a:rPr lang="en-US" altLang="zh-CN" i="1">
                                <a:solidFill>
                                  <a:schemeClr val="bg1"/>
                                </a:solidFill>
                                <a:latin typeface="Cambria Math" panose="02040503050406030204" pitchFamily="18" charset="0"/>
                                <a:ea typeface="长城行楷体" panose="02010609000101010101" pitchFamily="49" charset="-122"/>
                              </a:rPr>
                              <m:t>1</m:t>
                            </m:r>
                          </m:sup>
                        </m:sSubSup>
                        <m:r>
                          <a:rPr lang="en-US" altLang="zh-CN" b="0" i="1" smtClean="0">
                            <a:solidFill>
                              <a:schemeClr val="bg1"/>
                            </a:solidFill>
                            <a:latin typeface="Cambria Math" panose="02040503050406030204" pitchFamily="18" charset="0"/>
                            <a:ea typeface="长城行楷体" panose="02010609000101010101" pitchFamily="49" charset="-122"/>
                          </a:rPr>
                          <m:t> ,</m:t>
                        </m:r>
                        <m:r>
                          <a:rPr lang="en-US" altLang="zh-CN" b="0" i="1" smtClean="0">
                            <a:solidFill>
                              <a:schemeClr val="bg1"/>
                            </a:solidFill>
                            <a:latin typeface="Cambria Math" panose="02040503050406030204" pitchFamily="18" charset="0"/>
                            <a:ea typeface="Cambria Math" panose="02040503050406030204" pitchFamily="18" charset="0"/>
                          </a:rPr>
                          <m:t>⋯</m:t>
                        </m:r>
                        <m:sSubSup>
                          <m:sSubSupPr>
                            <m:ctrlPr>
                              <a:rPr lang="en-US" altLang="zh-CN" i="1">
                                <a:solidFill>
                                  <a:schemeClr val="bg1"/>
                                </a:solidFill>
                                <a:latin typeface="Cambria Math" panose="02040503050406030204" pitchFamily="18" charset="0"/>
                                <a:ea typeface="长城行楷体" panose="02010609000101010101" pitchFamily="49" charset="-122"/>
                              </a:rPr>
                            </m:ctrlPr>
                          </m:sSubSupPr>
                          <m:e>
                            <m:r>
                              <a:rPr lang="en-US" altLang="zh-CN" i="1">
                                <a:solidFill>
                                  <a:schemeClr val="bg1"/>
                                </a:solidFill>
                                <a:latin typeface="Cambria Math" panose="02040503050406030204" pitchFamily="18" charset="0"/>
                                <a:ea typeface="Cambria Math" panose="02040503050406030204" pitchFamily="18" charset="0"/>
                              </a:rPr>
                              <m:t>&lt;</m:t>
                            </m:r>
                            <m:r>
                              <a:rPr lang="en-US" altLang="zh-CN" i="1">
                                <a:solidFill>
                                  <a:schemeClr val="bg1"/>
                                </a:solidFill>
                                <a:latin typeface="Cambria Math" panose="02040503050406030204" pitchFamily="18" charset="0"/>
                                <a:ea typeface="Cambria Math" panose="02040503050406030204" pitchFamily="18" charset="0"/>
                              </a:rPr>
                              <m:t>𝑊</m:t>
                            </m:r>
                            <m:r>
                              <a:rPr lang="en-US" altLang="zh-CN" i="1">
                                <a:solidFill>
                                  <a:schemeClr val="bg1"/>
                                </a:solidFill>
                                <a:latin typeface="Cambria Math" panose="02040503050406030204" pitchFamily="18" charset="0"/>
                                <a:ea typeface="Cambria Math" panose="02040503050406030204" pitchFamily="18" charset="0"/>
                              </a:rPr>
                              <m:t>&gt;</m:t>
                            </m:r>
                          </m:e>
                          <m:sub>
                            <m:sSub>
                              <m:sSubPr>
                                <m:ctrlPr>
                                  <a:rPr lang="en-US" altLang="zh-CN" i="1" smtClean="0">
                                    <a:solidFill>
                                      <a:schemeClr val="bg1"/>
                                    </a:solidFill>
                                    <a:latin typeface="Cambria Math" panose="02040503050406030204" pitchFamily="18" charset="0"/>
                                    <a:ea typeface="Cambria Math" panose="02040503050406030204" pitchFamily="18" charset="0"/>
                                  </a:rPr>
                                </m:ctrlPr>
                              </m:sSubPr>
                              <m:e>
                                <m:r>
                                  <a:rPr lang="en-US" altLang="zh-CN" b="0" i="1" smtClean="0">
                                    <a:solidFill>
                                      <a:schemeClr val="bg1"/>
                                    </a:solidFill>
                                    <a:latin typeface="Cambria Math" panose="02040503050406030204" pitchFamily="18" charset="0"/>
                                    <a:ea typeface="Cambria Math" panose="02040503050406030204" pitchFamily="18" charset="0"/>
                                  </a:rPr>
                                  <m:t>[</m:t>
                                </m:r>
                                <m:r>
                                  <a:rPr lang="en-US" altLang="zh-CN" b="0" i="1" smtClean="0">
                                    <a:solidFill>
                                      <a:schemeClr val="bg1"/>
                                    </a:solidFill>
                                    <a:latin typeface="Cambria Math" panose="02040503050406030204" pitchFamily="18" charset="0"/>
                                    <a:ea typeface="Cambria Math" panose="02040503050406030204" pitchFamily="18" charset="0"/>
                                  </a:rPr>
                                  <m:t>𝑤</m:t>
                                </m:r>
                                <m:r>
                                  <a:rPr lang="en-US" altLang="zh-CN" b="0" i="1" smtClean="0">
                                    <a:solidFill>
                                      <a:schemeClr val="bg1"/>
                                    </a:solidFill>
                                    <a:latin typeface="Cambria Math" panose="02040503050406030204" pitchFamily="18" charset="0"/>
                                    <a:ea typeface="Cambria Math" panose="02040503050406030204" pitchFamily="18" charset="0"/>
                                  </a:rPr>
                                  <m:t>]</m:t>
                                </m:r>
                              </m:e>
                              <m:sub>
                                <m:r>
                                  <a:rPr lang="en-US" altLang="zh-CN" b="0" i="1" smtClean="0">
                                    <a:solidFill>
                                      <a:schemeClr val="bg1"/>
                                    </a:solidFill>
                                    <a:latin typeface="Cambria Math" panose="02040503050406030204" pitchFamily="18" charset="0"/>
                                    <a:ea typeface="Cambria Math" panose="02040503050406030204" pitchFamily="18" charset="0"/>
                                  </a:rPr>
                                  <m:t>𝑇</m:t>
                                </m:r>
                              </m:sub>
                            </m:sSub>
                          </m:sub>
                          <m:sup>
                            <m:r>
                              <a:rPr lang="en-US" altLang="zh-CN" i="1">
                                <a:solidFill>
                                  <a:schemeClr val="bg1"/>
                                </a:solidFill>
                                <a:latin typeface="Cambria Math" panose="02040503050406030204" pitchFamily="18" charset="0"/>
                                <a:ea typeface="长城行楷体" panose="02010609000101010101" pitchFamily="49" charset="-122"/>
                              </a:rPr>
                              <m:t>1</m:t>
                            </m:r>
                          </m:sup>
                        </m:sSubSup>
                      </m:e>
                    </m:d>
                    <m:r>
                      <a:rPr lang="en-US" altLang="zh-CN" b="0" i="1" smtClean="0">
                        <a:solidFill>
                          <a:schemeClr val="bg1"/>
                        </a:solidFill>
                        <a:latin typeface="Cambria Math" panose="02040503050406030204" pitchFamily="18" charset="0"/>
                        <a:ea typeface="长城行楷体" panose="02010609000101010101" pitchFamily="49" charset="-122"/>
                      </a:rPr>
                      <m:t>  </m:t>
                    </m:r>
                  </m:oMath>
                </a14:m>
                <a:r>
                  <a:rPr lang="zh-CN" altLang="en-US" dirty="0">
                    <a:solidFill>
                      <a:schemeClr val="bg1"/>
                    </a:solidFill>
                    <a:ea typeface="长城行楷体" panose="02010609000101010101" pitchFamily="49" charset="-122"/>
                  </a:rPr>
                  <a:t>（</a:t>
                </a:r>
                <a:r>
                  <a:rPr lang="en-US" altLang="zh-CN" dirty="0">
                    <a:solidFill>
                      <a:schemeClr val="bg1"/>
                    </a:solidFill>
                    <a:ea typeface="长城行楷体" panose="02010609000101010101" pitchFamily="49" charset="-122"/>
                  </a:rPr>
                  <a:t>1</a:t>
                </a:r>
                <a:r>
                  <a:rPr lang="zh-CN" altLang="en-US" dirty="0">
                    <a:solidFill>
                      <a:schemeClr val="bg1"/>
                    </a:solidFill>
                    <a:ea typeface="长城行楷体" panose="02010609000101010101" pitchFamily="49" charset="-122"/>
                  </a:rPr>
                  <a:t>）</a:t>
                </a:r>
                <a:endParaRPr lang="en-US" altLang="zh-CN" dirty="0">
                  <a:solidFill>
                    <a:schemeClr val="bg1"/>
                  </a:solidFill>
                  <a:ea typeface="长城行楷体" panose="02010609000101010101" pitchFamily="49" charset="-122"/>
                </a:endParaRPr>
              </a:p>
              <a:p>
                <a:pPr marL="0" indent="0">
                  <a:buNone/>
                </a:pPr>
                <a:r>
                  <a:rPr lang="en-US" altLang="zh-CN" dirty="0">
                    <a:solidFill>
                      <a:srgbClr val="FF0000"/>
                    </a:solidFill>
                    <a:ea typeface="长城行楷体" panose="02010609000101010101" pitchFamily="49" charset="-122"/>
                  </a:rPr>
                  <a:t> </a:t>
                </a:r>
                <a:r>
                  <a:rPr lang="zh-CN" altLang="en-US" dirty="0">
                    <a:solidFill>
                      <a:srgbClr val="FF0000"/>
                    </a:solidFill>
                    <a:ea typeface="长城行楷体" panose="02010609000101010101" pitchFamily="49" charset="-122"/>
                  </a:rPr>
                  <a:t>补充：通过猫和狗的例子介绍了词向量。这里，词向量是由</a:t>
                </a:r>
                <a:r>
                  <a:rPr lang="en-US" altLang="zh-CN" dirty="0">
                    <a:solidFill>
                      <a:srgbClr val="FF0000"/>
                    </a:solidFill>
                    <a:ea typeface="长城行楷体" panose="02010609000101010101" pitchFamily="49" charset="-122"/>
                  </a:rPr>
                  <a:t>50</a:t>
                </a:r>
                <a:r>
                  <a:rPr lang="zh-CN" altLang="en-US" dirty="0">
                    <a:solidFill>
                      <a:srgbClr val="FF0000"/>
                    </a:solidFill>
                    <a:ea typeface="长城行楷体" panose="02010609000101010101" pitchFamily="49" charset="-122"/>
                  </a:rPr>
                  <a:t>维的数字表示的，详情看</a:t>
                </a:r>
                <a:r>
                  <a:rPr lang="en-US" altLang="zh-CN" dirty="0">
                    <a:solidFill>
                      <a:srgbClr val="FF0000"/>
                    </a:solidFill>
                    <a:ea typeface="长城行楷体" panose="02010609000101010101" pitchFamily="49" charset="-122"/>
                  </a:rPr>
                  <a:t>embedding.txt.</a:t>
                </a:r>
                <a:endParaRPr lang="zh-CN" altLang="en-US" dirty="0">
                  <a:solidFill>
                    <a:srgbClr val="FF0000"/>
                  </a:solidFill>
                  <a:ea typeface="长城行楷体" panose="0201060900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590804" y="1474896"/>
                <a:ext cx="9762995" cy="4351338"/>
              </a:xfrm>
              <a:blipFill>
                <a:blip r:embed="rId2"/>
                <a:stretch>
                  <a:fillRect l="-1124" t="-3081" r="-1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51291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3612</TotalTime>
  <Words>1508</Words>
  <Application>Microsoft Office PowerPoint</Application>
  <PresentationFormat>宽屏</PresentationFormat>
  <Paragraphs>212</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Bebas Neue</vt:lpstr>
      <vt:lpstr>等线</vt:lpstr>
      <vt:lpstr>等线 Light</vt:lpstr>
      <vt:lpstr>冬青黑体简体中文 W3</vt:lpstr>
      <vt:lpstr>方正正粗黑简体</vt:lpstr>
      <vt:lpstr>华文行楷</vt:lpstr>
      <vt:lpstr>微软雅黑</vt:lpstr>
      <vt:lpstr>幼圆</vt:lpstr>
      <vt:lpstr>长城行楷体</vt:lpstr>
      <vt:lpstr>Arial</vt:lpstr>
      <vt:lpstr>Cambria Math</vt:lpstr>
      <vt:lpstr>Vivaldi</vt:lpstr>
      <vt:lpstr>Office 主题​​</vt:lpstr>
      <vt:lpstr>PowerPoint 演示文稿</vt:lpstr>
      <vt:lpstr>PowerPoint 演示文稿</vt:lpstr>
      <vt:lpstr>PowerPoint 演示文稿</vt:lpstr>
      <vt:lpstr>PowerPoint 演示文稿</vt:lpstr>
      <vt:lpstr>PowerPoint 演示文稿</vt:lpstr>
      <vt:lpstr>Precision(精确率),Recall(召回率),F1 score(综合评价指标)</vt:lpstr>
      <vt:lpstr>PowerPoint 演示文稿</vt:lpstr>
      <vt:lpstr>符号表示</vt:lpstr>
      <vt:lpstr>词向量</vt:lpstr>
      <vt:lpstr>词向量：多个离散特征</vt:lpstr>
      <vt:lpstr>PowerPoint 演示文稿</vt:lpstr>
      <vt:lpstr>基于窗口方法</vt:lpstr>
      <vt:lpstr>基于窗口方法</vt:lpstr>
      <vt:lpstr>基于窗口方法</vt:lpstr>
      <vt:lpstr>PowerPoint 演示文稿</vt:lpstr>
      <vt:lpstr>基于句子方法</vt:lpstr>
      <vt:lpstr>PowerPoint 演示文稿</vt:lpstr>
      <vt:lpstr>PowerPoint 演示文稿</vt:lpstr>
      <vt:lpstr>Logistic Regression(逻辑回归) </vt:lpstr>
      <vt:lpstr>词级别LOG似然 </vt:lpstr>
      <vt:lpstr>代价函数J(θ)  </vt:lpstr>
      <vt:lpstr>句子级别LOG似然 </vt:lpstr>
      <vt:lpstr>句子级别LOG似然 </vt:lpstr>
      <vt:lpstr>随机梯度的方法(如SGD)  </vt:lpstr>
      <vt:lpstr>PowerPoint 演示文稿</vt:lpstr>
      <vt:lpstr>1.通过大量没标记的数据提高embedding 2.数据集：路透社10万；维奇百科3万 3.文章使用了一种称作 pairwise ranking approach 的方法，希望寻找到一种神经网络的结构能够在给出一个合法的序列时获得一个较高的评分，一个不合法的序列则对应着一个较低的得分。 4.这里在对模型的参数选择时使用了称为“breeding”的方式。假设模型中有k个参数需要被选择，那就建立k个模型，每一个模型使用之前模型的k-1个参数，再重新选择一个参数的值。同时训练这k个模型，再在验证集上进行测试，选择k个参数的最优值。再开始下一轮“breeding”过程。 5.语言模型L1和L2 6. semi-supervised与 deep learning的结合 </vt:lpstr>
      <vt:lpstr>PowerPoint 演示文稿</vt:lpstr>
      <vt:lpstr>PowerPoint 演示文稿</vt:lpstr>
      <vt:lpstr>PowerPoint 演示文稿</vt:lpstr>
      <vt:lpstr>PowerPoint 演示文稿</vt:lpstr>
      <vt:lpstr>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Jithonor Zhao</cp:lastModifiedBy>
  <cp:revision>158</cp:revision>
  <dcterms:created xsi:type="dcterms:W3CDTF">2016-08-25T12:15:52Z</dcterms:created>
  <dcterms:modified xsi:type="dcterms:W3CDTF">2016-10-21T02:13:58Z</dcterms:modified>
</cp:coreProperties>
</file>