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3F9C5-3337-48AC-8F3F-5A610847B430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9E622-0C69-4CA5-A041-EECAFED935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694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9E622-0C69-4CA5-A041-EECAFED9352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588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0BD5E69-0996-4D7E-A25B-4B06B45D0DA7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ECAF5F0-4BEF-4ED9-BB94-EA34A49309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D5E69-0996-4D7E-A25B-4B06B45D0DA7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AF5F0-4BEF-4ED9-BB94-EA34A49309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D5E69-0996-4D7E-A25B-4B06B45D0DA7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AF5F0-4BEF-4ED9-BB94-EA34A49309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0BD5E69-0996-4D7E-A25B-4B06B45D0DA7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ECAF5F0-4BEF-4ED9-BB94-EA34A493092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0BD5E69-0996-4D7E-A25B-4B06B45D0DA7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6ECAF5F0-4BEF-4ED9-BB94-EA34A49309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D5E69-0996-4D7E-A25B-4B06B45D0DA7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AF5F0-4BEF-4ED9-BB94-EA34A493092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D5E69-0996-4D7E-A25B-4B06B45D0DA7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AF5F0-4BEF-4ED9-BB94-EA34A493092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0BD5E69-0996-4D7E-A25B-4B06B45D0DA7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ECAF5F0-4BEF-4ED9-BB94-EA34A493092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D5E69-0996-4D7E-A25B-4B06B45D0DA7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AF5F0-4BEF-4ED9-BB94-EA34A49309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0BD5E69-0996-4D7E-A25B-4B06B45D0DA7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ECAF5F0-4BEF-4ED9-BB94-EA34A493092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0BD5E69-0996-4D7E-A25B-4B06B45D0DA7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ECAF5F0-4BEF-4ED9-BB94-EA34A493092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0BD5E69-0996-4D7E-A25B-4B06B45D0DA7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CAF5F0-4BEF-4ED9-BB94-EA34A49309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47093" y="2255738"/>
            <a:ext cx="74888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Relation Classification via Convolutional Deep Neural Network</a:t>
            </a:r>
            <a:endParaRPr lang="zh-CN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55976" y="4725144"/>
            <a:ext cx="4479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周迪</a:t>
            </a:r>
          </a:p>
        </p:txBody>
      </p:sp>
    </p:spTree>
    <p:extLst>
      <p:ext uri="{BB962C8B-B14F-4D97-AF65-F5344CB8AC3E}">
        <p14:creationId xmlns:p14="http://schemas.microsoft.com/office/powerpoint/2010/main" val="147014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836712"/>
            <a:ext cx="72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②上面变换得到的是一个矩阵</a:t>
            </a:r>
            <a:r>
              <a:rPr lang="en-US" altLang="zh-CN" dirty="0" smtClean="0"/>
              <a:t>Z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然后以</a:t>
            </a:r>
            <a:r>
              <a:rPr lang="en-US" altLang="zh-CN" dirty="0" smtClean="0"/>
              <a:t>Z</a:t>
            </a:r>
            <a:r>
              <a:rPr lang="zh-CN" altLang="en-US" dirty="0" smtClean="0"/>
              <a:t>作为输入进行一个</a:t>
            </a:r>
            <a:r>
              <a:rPr lang="en-US" altLang="zh-CN" dirty="0"/>
              <a:t>max over </a:t>
            </a:r>
            <a:r>
              <a:rPr lang="en-US" altLang="zh-CN" dirty="0" smtClean="0"/>
              <a:t>times </a:t>
            </a:r>
            <a:r>
              <a:rPr lang="zh-CN" altLang="en-US" dirty="0" smtClean="0"/>
              <a:t>层的操作。即：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065616"/>
            <a:ext cx="3476625" cy="355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1600" y="2780928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输出得到的一个与句子长度无关的</a:t>
            </a:r>
            <a:r>
              <a:rPr lang="en-US" altLang="zh-CN" dirty="0" smtClean="0"/>
              <a:t>n1</a:t>
            </a:r>
            <a:r>
              <a:rPr lang="zh-CN" altLang="en-US" dirty="0" smtClean="0"/>
              <a:t>维向量</a:t>
            </a:r>
            <a:r>
              <a:rPr lang="en-US" altLang="zh-CN" dirty="0"/>
              <a:t>m </a:t>
            </a:r>
            <a:r>
              <a:rPr lang="en-US" altLang="zh-CN" dirty="0" smtClean="0"/>
              <a:t>={</a:t>
            </a:r>
            <a:r>
              <a:rPr lang="en-US" altLang="zh-CN" dirty="0"/>
              <a:t>m1,m2, · · · ,</a:t>
            </a:r>
            <a:r>
              <a:rPr lang="en-US" altLang="zh-CN" dirty="0" smtClean="0"/>
              <a:t>m</a:t>
            </a:r>
            <a:r>
              <a:rPr lang="en-US" altLang="zh-CN" baseline="-25000" dirty="0" smtClean="0"/>
              <a:t>n1</a:t>
            </a:r>
            <a:r>
              <a:rPr lang="en-US" altLang="zh-CN" dirty="0" smtClean="0"/>
              <a:t>} </a:t>
            </a:r>
            <a:r>
              <a:rPr lang="zh-CN" altLang="en-US" dirty="0" smtClean="0"/>
              <a:t>。在经过一个非线性变换就可得到</a:t>
            </a:r>
            <a:r>
              <a:rPr lang="en-US" altLang="zh-CN" b="1" dirty="0" smtClean="0"/>
              <a:t>sentence level feature </a:t>
            </a:r>
            <a:r>
              <a:rPr lang="en-US" altLang="zh-CN" b="1" dirty="0" err="1" smtClean="0"/>
              <a:t>vetor</a:t>
            </a:r>
            <a:r>
              <a:rPr lang="en-US" altLang="zh-CN" b="1" dirty="0" smtClean="0"/>
              <a:t> </a:t>
            </a:r>
            <a:endParaRPr lang="zh-CN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4293096"/>
            <a:ext cx="756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</a:pPr>
            <a:r>
              <a:rPr lang="zh-CN" altLang="en-US" dirty="0" smtClean="0"/>
              <a:t>最后将</a:t>
            </a:r>
            <a:r>
              <a:rPr lang="en-US" altLang="zh-CN" dirty="0"/>
              <a:t>Lexical Level </a:t>
            </a:r>
            <a:r>
              <a:rPr lang="en-US" altLang="zh-CN" dirty="0" smtClean="0"/>
              <a:t>Features </a:t>
            </a:r>
            <a:r>
              <a:rPr lang="zh-CN" altLang="en-US" dirty="0" smtClean="0"/>
              <a:t>、</a:t>
            </a:r>
            <a:r>
              <a:rPr lang="en-US" altLang="zh-CN" dirty="0"/>
              <a:t> Sentence Level </a:t>
            </a:r>
            <a:r>
              <a:rPr lang="en-US" altLang="zh-CN" dirty="0" smtClean="0"/>
              <a:t>Features</a:t>
            </a:r>
            <a:r>
              <a:rPr lang="zh-CN" altLang="en-US" dirty="0" smtClean="0"/>
              <a:t>连接起来形成一个向量</a:t>
            </a:r>
            <a:r>
              <a:rPr lang="en-US" altLang="zh-CN" dirty="0"/>
              <a:t>f</a:t>
            </a:r>
            <a:r>
              <a:rPr lang="zh-CN" altLang="en-US" dirty="0" smtClean="0"/>
              <a:t>。输入到</a:t>
            </a:r>
            <a:r>
              <a:rPr lang="en-US" altLang="zh-CN" dirty="0" err="1" smtClean="0"/>
              <a:t>softmax</a:t>
            </a:r>
            <a:r>
              <a:rPr lang="en-US" altLang="zh-CN" dirty="0" smtClean="0"/>
              <a:t> classifier </a:t>
            </a:r>
            <a:r>
              <a:rPr lang="zh-CN" altLang="en-US" dirty="0" smtClean="0"/>
              <a:t>进行变换得到一个输出向量</a:t>
            </a:r>
            <a:r>
              <a:rPr lang="en-US" altLang="zh-CN" b="1" dirty="0" smtClean="0"/>
              <a:t>O</a:t>
            </a:r>
            <a:r>
              <a:rPr lang="en-US" altLang="zh-CN" dirty="0" smtClean="0"/>
              <a:t>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054" y="5013176"/>
            <a:ext cx="1564754" cy="52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11560" y="3861048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仿宋" pitchFamily="49" charset="-122"/>
                <a:ea typeface="仿宋" pitchFamily="49" charset="-122"/>
              </a:rPr>
              <a:t>3.Output</a:t>
            </a:r>
            <a:r>
              <a:rPr lang="zh-CN" altLang="en-US" sz="2800" b="1" dirty="0" smtClean="0">
                <a:latin typeface="仿宋" pitchFamily="49" charset="-122"/>
                <a:ea typeface="仿宋" pitchFamily="49" charset="-122"/>
              </a:rPr>
              <a:t>层：</a:t>
            </a:r>
            <a:endParaRPr lang="zh-CN" altLang="en-US" sz="2800" b="1" dirty="0">
              <a:latin typeface="仿宋" pitchFamily="49" charset="-122"/>
              <a:ea typeface="仿宋" pitchFamily="49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90" y="5733256"/>
            <a:ext cx="150495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55776" y="573325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n4</a:t>
            </a:r>
            <a:r>
              <a:rPr lang="zh-CN" altLang="en-US" dirty="0" smtClean="0"/>
              <a:t>是名词对可能的关系种类数，</a:t>
            </a:r>
            <a:r>
              <a:rPr lang="en-US" altLang="zh-CN" dirty="0" smtClean="0"/>
              <a:t>n3</a:t>
            </a:r>
            <a:r>
              <a:rPr lang="zh-CN" altLang="en-US" dirty="0" smtClean="0"/>
              <a:t>是</a:t>
            </a:r>
            <a:r>
              <a:rPr lang="en-US" altLang="zh-CN" dirty="0" smtClean="0"/>
              <a:t>f</a:t>
            </a:r>
            <a:r>
              <a:rPr lang="zh-CN" altLang="en-US" dirty="0" smtClean="0"/>
              <a:t>向量的维数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473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692696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输出</a:t>
            </a:r>
            <a:r>
              <a:rPr lang="zh-CN" altLang="en-US" dirty="0" smtClean="0"/>
              <a:t>的向量</a:t>
            </a:r>
            <a:r>
              <a:rPr lang="en-US" altLang="zh-CN" dirty="0" smtClean="0"/>
              <a:t>o</a:t>
            </a:r>
            <a:r>
              <a:rPr lang="zh-CN" altLang="en-US" dirty="0" smtClean="0"/>
              <a:t>，的维数是关系的种类数，每一维就代表着一个可能的关系的分数，</a:t>
            </a:r>
            <a:r>
              <a:rPr lang="en-US" altLang="zh-CN" dirty="0" smtClean="0"/>
              <a:t> </a:t>
            </a:r>
            <a:r>
              <a:rPr lang="zh-CN" altLang="en-US" dirty="0" smtClean="0"/>
              <a:t>这个分数就可以解释成分成每一个关系类型的概率。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2924944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FF0000"/>
              </a:buClr>
              <a:buFont typeface="Wingdings" pitchFamily="2" charset="2"/>
              <a:buChar char="p"/>
            </a:pPr>
            <a:r>
              <a:rPr lang="zh-CN" altLang="en-US" sz="2800" b="1" dirty="0" smtClean="0"/>
              <a:t>实验结果：</a:t>
            </a:r>
            <a:endParaRPr lang="zh-CN" altLang="en-US" sz="2800" b="1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91" y="4041198"/>
            <a:ext cx="9047609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870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548680"/>
            <a:ext cx="7128792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586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560872" y="2967335"/>
            <a:ext cx="40222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Thank You</a:t>
            </a:r>
            <a:r>
              <a:rPr lang="zh-CN" alt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！</a:t>
            </a:r>
            <a:endParaRPr lang="zh-CN" alt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6223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79512" y="2276872"/>
            <a:ext cx="2016224" cy="208823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 smtClean="0">
                <a:latin typeface="仿宋" pitchFamily="49" charset="-122"/>
                <a:ea typeface="仿宋" pitchFamily="49" charset="-122"/>
              </a:rPr>
              <a:t>1 </a:t>
            </a:r>
          </a:p>
          <a:p>
            <a:pPr algn="ctr"/>
            <a:r>
              <a:rPr lang="zh-CN" altLang="en-US" b="1" dirty="0" smtClean="0"/>
              <a:t>主要任务</a:t>
            </a:r>
            <a:endParaRPr lang="zh-CN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483768" y="1556792"/>
            <a:ext cx="62646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itchFamily="2" charset="2"/>
              <a:buChar char="p"/>
            </a:pPr>
            <a:r>
              <a:rPr lang="zh-CN" altLang="en-US" dirty="0" smtClean="0"/>
              <a:t>  </a:t>
            </a:r>
            <a:r>
              <a:rPr lang="zh-CN" altLang="en-US" sz="2400" dirty="0" smtClean="0">
                <a:latin typeface="仿宋" pitchFamily="49" charset="-122"/>
                <a:ea typeface="仿宋" pitchFamily="49" charset="-122"/>
              </a:rPr>
              <a:t>这篇论文的主要任务就是将卷积深度神经  网络（</a:t>
            </a:r>
            <a:r>
              <a:rPr lang="en-US" altLang="zh-CN" sz="2400" dirty="0" smtClean="0">
                <a:latin typeface="仿宋" pitchFamily="49" charset="-122"/>
                <a:ea typeface="仿宋" pitchFamily="49" charset="-122"/>
              </a:rPr>
              <a:t>DNN</a:t>
            </a:r>
            <a:r>
              <a:rPr lang="zh-CN" altLang="en-US" sz="2400" dirty="0" smtClean="0">
                <a:latin typeface="仿宋" pitchFamily="49" charset="-122"/>
                <a:ea typeface="仿宋" pitchFamily="49" charset="-122"/>
              </a:rPr>
              <a:t>）应用于自然语言处理中的一个重要任务</a:t>
            </a:r>
            <a:r>
              <a:rPr lang="en-US" altLang="zh-CN" sz="2400" dirty="0" smtClean="0">
                <a:latin typeface="仿宋" pitchFamily="49" charset="-122"/>
                <a:ea typeface="仿宋" pitchFamily="49" charset="-122"/>
              </a:rPr>
              <a:t>---- </a:t>
            </a:r>
            <a:r>
              <a:rPr lang="zh-CN" altLang="en-US" sz="2400" dirty="0" smtClean="0">
                <a:latin typeface="仿宋" pitchFamily="49" charset="-122"/>
                <a:ea typeface="仿宋" pitchFamily="49" charset="-122"/>
              </a:rPr>
              <a:t>关系分类（</a:t>
            </a:r>
            <a:r>
              <a:rPr lang="en-US" altLang="zh-CN" sz="2400" dirty="0" smtClean="0">
                <a:latin typeface="仿宋" pitchFamily="49" charset="-122"/>
                <a:ea typeface="仿宋" pitchFamily="49" charset="-122"/>
              </a:rPr>
              <a:t>Relation Classification</a:t>
            </a:r>
            <a:r>
              <a:rPr lang="zh-CN" altLang="en-US" sz="2400" dirty="0" smtClean="0">
                <a:latin typeface="仿宋" pitchFamily="49" charset="-122"/>
                <a:ea typeface="仿宋" pitchFamily="49" charset="-122"/>
              </a:rPr>
              <a:t>）。</a:t>
            </a:r>
            <a:endParaRPr lang="zh-CN" altLang="en-US" sz="2400" dirty="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59832" y="3429000"/>
            <a:ext cx="52565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itchFamily="2" charset="2"/>
              <a:buChar char="l"/>
            </a:pPr>
            <a:r>
              <a:rPr lang="en-US" altLang="zh-CN" sz="2400" dirty="0" smtClean="0">
                <a:latin typeface="仿宋" pitchFamily="49" charset="-122"/>
                <a:ea typeface="仿宋" pitchFamily="49" charset="-122"/>
              </a:rPr>
              <a:t>Relation Classification</a:t>
            </a:r>
            <a:r>
              <a:rPr lang="zh-CN" altLang="en-US" sz="2400" dirty="0" smtClean="0">
                <a:latin typeface="仿宋" pitchFamily="49" charset="-122"/>
                <a:ea typeface="仿宋" pitchFamily="49" charset="-122"/>
              </a:rPr>
              <a:t>：简单地说就是预测一个句子中的一个名词对的语义关系。如：</a:t>
            </a:r>
            <a:r>
              <a:rPr lang="en-US" altLang="zh-CN" sz="2400" dirty="0">
                <a:latin typeface="仿宋" pitchFamily="49" charset="-122"/>
                <a:ea typeface="仿宋" pitchFamily="49" charset="-122"/>
              </a:rPr>
              <a:t>Cause-Effect </a:t>
            </a:r>
            <a:r>
              <a:rPr lang="en-US" altLang="zh-CN" sz="2400" dirty="0" smtClean="0">
                <a:latin typeface="仿宋" pitchFamily="49" charset="-122"/>
                <a:ea typeface="仿宋" pitchFamily="49" charset="-122"/>
              </a:rPr>
              <a:t>relationship ,</a:t>
            </a:r>
            <a:r>
              <a:rPr lang="en-US" altLang="zh-CN" sz="2400" dirty="0"/>
              <a:t> Component-Whole</a:t>
            </a:r>
            <a:endParaRPr lang="zh-CN" altLang="en-US" sz="2400" dirty="0">
              <a:latin typeface="仿宋" pitchFamily="49" charset="-122"/>
              <a:ea typeface="仿宋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076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79512" y="2276872"/>
            <a:ext cx="2016224" cy="208823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 smtClean="0">
                <a:latin typeface="仿宋" pitchFamily="49" charset="-122"/>
                <a:ea typeface="仿宋" pitchFamily="49" charset="-122"/>
              </a:rPr>
              <a:t>2</a:t>
            </a:r>
          </a:p>
          <a:p>
            <a:pPr algn="ctr"/>
            <a:r>
              <a:rPr lang="zh-CN" altLang="en-US" b="1" dirty="0" smtClean="0"/>
              <a:t>主要动机</a:t>
            </a:r>
            <a:endParaRPr lang="zh-CN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411760" y="1412776"/>
            <a:ext cx="6048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itchFamily="2" charset="2"/>
              <a:buChar char="p"/>
            </a:pPr>
            <a:r>
              <a:rPr lang="zh-CN" altLang="en-US" dirty="0" smtClean="0"/>
              <a:t>过去用来进行关系分类的方法中，性能比较好的基本上都是统计机器学习的方法。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11760" y="2636912"/>
            <a:ext cx="57606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itchFamily="2" charset="2"/>
              <a:buChar char="p"/>
            </a:pPr>
            <a:r>
              <a:rPr lang="zh-CN" altLang="en-US" dirty="0" smtClean="0"/>
              <a:t>这种方法的缺点</a:t>
            </a:r>
            <a:r>
              <a:rPr lang="zh-CN" altLang="en-US" b="1" dirty="0" smtClean="0"/>
              <a:t>：它</a:t>
            </a:r>
            <a:r>
              <a:rPr lang="zh-CN" altLang="en-US" dirty="0" smtClean="0"/>
              <a:t>进行关系分类的性能严重依赖于抽取的特征的质量。而这些特征常常是来自于先前存在的自然语言处理系统的输出。另外，这也可能导致存在的</a:t>
            </a:r>
            <a:r>
              <a:rPr lang="en-US" altLang="zh-CN" dirty="0" smtClean="0"/>
              <a:t>NLP  tools </a:t>
            </a:r>
            <a:r>
              <a:rPr lang="zh-CN" altLang="en-US" dirty="0" smtClean="0"/>
              <a:t>中的错误的传播，从而导致这些系统的性能的降低。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27784" y="4797152"/>
            <a:ext cx="5544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针对传统方法中存在的问题，提出了卷积深度神经网络，以克服传统方法，对提取的特征得严重依赖。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>
            <a:off x="683568" y="5120317"/>
            <a:ext cx="1728192" cy="323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19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8771" y="188640"/>
            <a:ext cx="269569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仿宋" pitchFamily="49" charset="-122"/>
                <a:ea typeface="仿宋" pitchFamily="49" charset="-122"/>
              </a:rPr>
              <a:t>介绍一个概念：</a:t>
            </a:r>
            <a:endParaRPr lang="en-US" altLang="zh-CN" sz="2800" b="1" dirty="0" smtClean="0">
              <a:latin typeface="仿宋" pitchFamily="49" charset="-122"/>
              <a:ea typeface="仿宋" pitchFamily="49" charset="-122"/>
            </a:endParaRPr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38311" y="988859"/>
            <a:ext cx="684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itchFamily="2" charset="2"/>
              <a:buChar char="p"/>
            </a:pPr>
            <a:r>
              <a:rPr lang="zh-CN" altLang="en-US" dirty="0"/>
              <a:t>什么</a:t>
            </a:r>
            <a:r>
              <a:rPr lang="zh-CN" altLang="en-US" dirty="0" smtClean="0"/>
              <a:t>是 </a:t>
            </a:r>
            <a:r>
              <a:rPr lang="en-US" altLang="zh-CN" b="1" dirty="0" err="1" smtClean="0"/>
              <a:t>Softmax</a:t>
            </a:r>
            <a:r>
              <a:rPr lang="en-US" altLang="zh-CN" b="1" dirty="0" smtClean="0"/>
              <a:t> Classifier 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36241" y="1700808"/>
            <a:ext cx="69847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b="1" dirty="0" err="1"/>
              <a:t>softmax</a:t>
            </a:r>
            <a:r>
              <a:rPr lang="zh-CN" altLang="en-US" b="1" dirty="0" smtClean="0"/>
              <a:t>分类器</a:t>
            </a:r>
            <a:r>
              <a:rPr lang="zh-CN" altLang="en-US" dirty="0" smtClean="0"/>
              <a:t>是</a:t>
            </a:r>
            <a:r>
              <a:rPr lang="en-US" altLang="zh-CN" dirty="0" smtClean="0"/>
              <a:t>logistic</a:t>
            </a:r>
            <a:r>
              <a:rPr lang="zh-CN" altLang="en-US" dirty="0"/>
              <a:t>回归模型在多分类问题上的推广</a:t>
            </a:r>
            <a:r>
              <a:rPr lang="zh-CN" altLang="en-US" dirty="0" smtClean="0"/>
              <a:t>。它常用来进行解决多</a:t>
            </a:r>
            <a:r>
              <a:rPr lang="zh-CN" altLang="en-US" dirty="0"/>
              <a:t>分类</a:t>
            </a:r>
            <a:r>
              <a:rPr lang="zh-CN" altLang="en-US" dirty="0" smtClean="0"/>
              <a:t>问题。分类</a:t>
            </a:r>
            <a:r>
              <a:rPr lang="zh-CN" altLang="en-US" dirty="0"/>
              <a:t>标签</a:t>
            </a:r>
            <a:r>
              <a:rPr lang="en-US" altLang="zh-CN" b="1" dirty="0"/>
              <a:t>y</a:t>
            </a:r>
            <a:r>
              <a:rPr lang="zh-CN" altLang="en-US" dirty="0"/>
              <a:t>可以取两个以上的值</a:t>
            </a:r>
            <a:r>
              <a:rPr lang="zh-CN" altLang="en-US" dirty="0" smtClean="0"/>
              <a:t>。它最经典的一个应用案例就是用于手写数字的识别，也取得了非常好的效果。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例如：假设我们</a:t>
            </a:r>
            <a:r>
              <a:rPr lang="zh-CN" altLang="en-US" dirty="0"/>
              <a:t>的训练集有</a:t>
            </a:r>
            <a:r>
              <a:rPr lang="en-US" altLang="zh-CN" dirty="0"/>
              <a:t>m</a:t>
            </a:r>
            <a:r>
              <a:rPr lang="zh-CN" altLang="en-US" dirty="0"/>
              <a:t>个已标记的样本构成：</a:t>
            </a:r>
            <a:r>
              <a:rPr lang="en-US" altLang="zh-CN" dirty="0"/>
              <a:t>{(x(1),y(1)),...,(x(m),y(m))},</a:t>
            </a:r>
            <a:r>
              <a:rPr lang="zh-CN" altLang="en-US" dirty="0"/>
              <a:t>输入特征是</a:t>
            </a:r>
            <a:r>
              <a:rPr lang="en-US" altLang="zh-CN" dirty="0"/>
              <a:t>n+1</a:t>
            </a:r>
            <a:r>
              <a:rPr lang="zh-CN" altLang="en-US" dirty="0"/>
              <a:t>维</a:t>
            </a:r>
            <a:r>
              <a:rPr lang="zh-CN" altLang="en-US" dirty="0" smtClean="0"/>
              <a:t>的</a:t>
            </a:r>
            <a:r>
              <a:rPr lang="en-US" altLang="zh-CN" dirty="0" smtClean="0"/>
              <a:t> </a:t>
            </a:r>
            <a:r>
              <a:rPr lang="zh-CN" altLang="en-US" dirty="0" smtClean="0"/>
              <a:t>，</a:t>
            </a:r>
            <a:r>
              <a:rPr lang="zh-CN" altLang="en-US" dirty="0"/>
              <a:t>类标</a:t>
            </a:r>
            <a:r>
              <a:rPr lang="en-US" altLang="zh-CN" dirty="0"/>
              <a:t>y</a:t>
            </a:r>
            <a:r>
              <a:rPr lang="zh-CN" altLang="en-US" dirty="0" smtClean="0"/>
              <a:t>可以取</a:t>
            </a:r>
            <a:r>
              <a:rPr lang="en-US" altLang="zh-CN" dirty="0" smtClean="0"/>
              <a:t>k</a:t>
            </a:r>
            <a:r>
              <a:rPr lang="zh-CN" altLang="en-US" dirty="0"/>
              <a:t>个</a:t>
            </a:r>
            <a:r>
              <a:rPr lang="zh-CN" altLang="en-US" dirty="0" smtClean="0"/>
              <a:t>不同的</a:t>
            </a:r>
            <a:r>
              <a:rPr lang="zh-CN" altLang="en-US" dirty="0"/>
              <a:t>值</a:t>
            </a:r>
            <a:r>
              <a:rPr lang="zh-CN" altLang="en-US" dirty="0" smtClean="0"/>
              <a:t>。表示不同的类别</a:t>
            </a:r>
            <a:r>
              <a:rPr lang="en-US" altLang="zh-CN" dirty="0" smtClean="0"/>
              <a:t> </a:t>
            </a:r>
            <a:r>
              <a:rPr lang="zh-CN" altLang="en-US" dirty="0" smtClean="0"/>
              <a:t>。经过有监督的学习，最终得到一个分类假设函数：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242" y="4286132"/>
            <a:ext cx="6360094" cy="2571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619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11460" y="2348880"/>
            <a:ext cx="2016224" cy="208823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 smtClean="0">
                <a:latin typeface="仿宋" pitchFamily="49" charset="-122"/>
                <a:ea typeface="仿宋" pitchFamily="49" charset="-122"/>
              </a:rPr>
              <a:t>3</a:t>
            </a:r>
          </a:p>
          <a:p>
            <a:pPr algn="ctr"/>
            <a:r>
              <a:rPr lang="zh-CN" altLang="en-US" b="1" dirty="0" smtClean="0"/>
              <a:t>主要过程</a:t>
            </a:r>
            <a:endParaRPr lang="zh-CN" altLang="en-US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548680"/>
            <a:ext cx="6192688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19572" y="6021288"/>
            <a:ext cx="780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Figure 1</a:t>
            </a:r>
            <a:r>
              <a:rPr lang="en-US" altLang="zh-CN" dirty="0"/>
              <a:t>: Architecture of the neural network </a:t>
            </a:r>
            <a:r>
              <a:rPr lang="en-US" altLang="zh-CN" dirty="0" smtClean="0"/>
              <a:t>used for </a:t>
            </a:r>
            <a:r>
              <a:rPr lang="en-US" altLang="zh-CN" dirty="0"/>
              <a:t>relation classification.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570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116632"/>
            <a:ext cx="7992888" cy="5832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2208" y="6091555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Figure 2:</a:t>
            </a:r>
            <a:r>
              <a:rPr lang="en-US" altLang="zh-CN" dirty="0"/>
              <a:t> The framework used for extracting sentence</a:t>
            </a:r>
          </a:p>
          <a:p>
            <a:r>
              <a:rPr lang="en-US" altLang="zh-CN" dirty="0"/>
              <a:t>level features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898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5330" y="764704"/>
            <a:ext cx="4888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2800" b="1" dirty="0"/>
              <a:t>Word </a:t>
            </a:r>
            <a:r>
              <a:rPr lang="en-US" altLang="zh-CN" sz="2800" b="1" dirty="0" smtClean="0"/>
              <a:t>Representation </a:t>
            </a:r>
            <a:r>
              <a:rPr lang="zh-CN" altLang="en-US" sz="2800" b="1" dirty="0" smtClean="0"/>
              <a:t>层：</a:t>
            </a:r>
            <a:endParaRPr lang="zh-CN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35596" y="1527175"/>
            <a:ext cx="66247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根据输入的</a:t>
            </a:r>
            <a:r>
              <a:rPr lang="zh-CN" altLang="en-US" sz="2000" dirty="0" smtClean="0"/>
              <a:t>句子的每</a:t>
            </a:r>
            <a:r>
              <a:rPr lang="zh-CN" altLang="en-US" sz="2000" dirty="0"/>
              <a:t>一个词的标记，根据这个标记到</a:t>
            </a:r>
            <a:r>
              <a:rPr lang="en-US" altLang="zh-CN" sz="2000" dirty="0" smtClean="0"/>
              <a:t>looking up </a:t>
            </a:r>
            <a:r>
              <a:rPr lang="en-US" altLang="zh-CN" sz="2000" dirty="0"/>
              <a:t>word </a:t>
            </a:r>
            <a:r>
              <a:rPr lang="en-US" altLang="zh-CN" sz="2000" dirty="0" err="1"/>
              <a:t>embeddings</a:t>
            </a:r>
            <a:r>
              <a:rPr lang="en-US" altLang="zh-CN" sz="2000" dirty="0"/>
              <a:t> </a:t>
            </a:r>
            <a:r>
              <a:rPr lang="zh-CN" altLang="en-US" sz="2000" dirty="0"/>
              <a:t>找到其标号对应的词向量。即完成了</a:t>
            </a:r>
            <a:r>
              <a:rPr lang="zh-CN" altLang="en-US" sz="2000" dirty="0" smtClean="0"/>
              <a:t>输入词</a:t>
            </a:r>
            <a:r>
              <a:rPr lang="zh-CN" altLang="en-US" sz="2000" dirty="0"/>
              <a:t>到向量的转换。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5330" y="2552462"/>
            <a:ext cx="83451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2. </a:t>
            </a:r>
            <a:r>
              <a:rPr lang="en-US" altLang="zh-CN" sz="2800" b="1" dirty="0" smtClean="0"/>
              <a:t>Feature Extraction </a:t>
            </a:r>
            <a:r>
              <a:rPr lang="zh-CN" altLang="en-US" sz="2800" b="1" dirty="0" smtClean="0"/>
              <a:t>层</a:t>
            </a:r>
            <a:endParaRPr lang="en-US" altLang="zh-CN" sz="2800" b="1" dirty="0"/>
          </a:p>
          <a:p>
            <a:r>
              <a:rPr lang="en-US" altLang="zh-CN" sz="2800" b="1" dirty="0" smtClean="0"/>
              <a:t>   2.1 Lexical </a:t>
            </a:r>
            <a:r>
              <a:rPr lang="en-US" altLang="zh-CN" sz="2800" b="1" dirty="0"/>
              <a:t>Level </a:t>
            </a:r>
            <a:r>
              <a:rPr lang="en-US" altLang="zh-CN" sz="2800" b="1" dirty="0" smtClean="0"/>
              <a:t>Features Extraction</a:t>
            </a:r>
            <a:r>
              <a:rPr lang="zh-CN" altLang="en-US" sz="2800" b="1" dirty="0" smtClean="0"/>
              <a:t>：</a:t>
            </a:r>
            <a:endParaRPr lang="zh-CN" alt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04488" y="3506569"/>
            <a:ext cx="8339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将</a:t>
            </a:r>
            <a:r>
              <a:rPr lang="en-US" altLang="zh-CN" sz="2000" dirty="0" smtClean="0"/>
              <a:t>Word representation </a:t>
            </a:r>
            <a:r>
              <a:rPr lang="zh-CN" altLang="en-US" sz="2000" dirty="0" smtClean="0"/>
              <a:t>层得到的向量的基础上连接上</a:t>
            </a:r>
            <a:r>
              <a:rPr lang="en-US" altLang="zh-CN" sz="2000" dirty="0" smtClean="0"/>
              <a:t>marked nouns </a:t>
            </a:r>
            <a:r>
              <a:rPr lang="zh-CN" altLang="en-US" sz="2000" b="1" dirty="0" smtClean="0"/>
              <a:t>、</a:t>
            </a:r>
            <a:r>
              <a:rPr lang="en-US" altLang="zh-CN" sz="2000" dirty="0" smtClean="0"/>
              <a:t>context tokens</a:t>
            </a:r>
            <a:r>
              <a:rPr lang="zh-CN" altLang="en-US" sz="2000" dirty="0" smtClean="0"/>
              <a:t>等特征就形成了</a:t>
            </a:r>
            <a:r>
              <a:rPr lang="en-US" altLang="zh-CN" sz="2000" dirty="0"/>
              <a:t>lexical level features vector</a:t>
            </a:r>
            <a:endParaRPr lang="zh-CN" alt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522232"/>
            <a:ext cx="6264696" cy="2335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9512" y="260648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3600" b="1" dirty="0" smtClean="0">
                <a:latin typeface="仿宋" pitchFamily="49" charset="-122"/>
                <a:ea typeface="仿宋" pitchFamily="49" charset="-122"/>
              </a:rPr>
              <a:t>关系分类实现过程：</a:t>
            </a:r>
            <a:endParaRPr lang="zh-CN" altLang="en-US" sz="3600" b="1" dirty="0">
              <a:latin typeface="仿宋" pitchFamily="49" charset="-122"/>
              <a:ea typeface="仿宋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416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32656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2.2 Sentence </a:t>
            </a:r>
            <a:r>
              <a:rPr lang="en-US" altLang="zh-CN" sz="2800" b="1" dirty="0"/>
              <a:t>Level </a:t>
            </a:r>
            <a:r>
              <a:rPr lang="en-US" altLang="zh-CN" sz="2800" b="1" dirty="0" smtClean="0"/>
              <a:t>Features extraction</a:t>
            </a:r>
            <a:r>
              <a:rPr lang="zh-CN" altLang="en-US" sz="2800" b="1" dirty="0" smtClean="0"/>
              <a:t>：</a:t>
            </a:r>
            <a:endParaRPr lang="zh-CN" altLang="en-US" sz="28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40768"/>
            <a:ext cx="7560840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15616" y="1965995"/>
            <a:ext cx="73448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这个句子序列表示为：向量</a:t>
            </a:r>
            <a:r>
              <a:rPr lang="en-US" altLang="zh-CN" dirty="0" smtClean="0"/>
              <a:t>(</a:t>
            </a:r>
            <a:r>
              <a:rPr lang="en-US" altLang="zh-CN" dirty="0"/>
              <a:t>x0, x1, </a:t>
            </a:r>
            <a:r>
              <a:rPr lang="en-US" altLang="zh-CN" dirty="0" smtClean="0"/>
              <a:t>…, </a:t>
            </a:r>
            <a:r>
              <a:rPr lang="en-US" altLang="zh-CN" dirty="0"/>
              <a:t>x6</a:t>
            </a:r>
            <a:r>
              <a:rPr lang="en-US" altLang="zh-CN" dirty="0" smtClean="0"/>
              <a:t>) ,  X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 </a:t>
            </a:r>
            <a:r>
              <a:rPr lang="zh-CN" altLang="en-US" dirty="0" smtClean="0"/>
              <a:t>表示句子第</a:t>
            </a:r>
            <a:r>
              <a:rPr lang="en-US" altLang="zh-CN" dirty="0" smtClean="0"/>
              <a:t>i</a:t>
            </a:r>
            <a:r>
              <a:rPr lang="zh-CN" altLang="en-US" dirty="0" smtClean="0"/>
              <a:t>个词对应的词向量。</a:t>
            </a:r>
            <a:endParaRPr lang="en-US" altLang="zh-CN" dirty="0" smtClean="0"/>
          </a:p>
          <a:p>
            <a:r>
              <a:rPr lang="zh-CN" altLang="en-US" dirty="0"/>
              <a:t>为了利用每个</a:t>
            </a:r>
            <a:r>
              <a:rPr lang="zh-CN" altLang="en-US" dirty="0" smtClean="0"/>
              <a:t>词上下文词的特征，我们利用了</a:t>
            </a:r>
            <a:r>
              <a:rPr lang="en-US" altLang="zh-CN" dirty="0"/>
              <a:t>a context size of </a:t>
            </a:r>
            <a:r>
              <a:rPr lang="en-US" altLang="zh-CN" dirty="0" smtClean="0"/>
              <a:t>w</a:t>
            </a:r>
            <a:r>
              <a:rPr lang="zh-CN" altLang="en-US" dirty="0" smtClean="0"/>
              <a:t>，以获取更丰富的特征。如果假定</a:t>
            </a:r>
            <a:r>
              <a:rPr lang="en-US" altLang="zh-CN" dirty="0" smtClean="0"/>
              <a:t>w=3 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则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Word Feature(WF) </a:t>
            </a:r>
            <a:r>
              <a:rPr lang="zh-CN" altLang="en-US" dirty="0" smtClean="0"/>
              <a:t>可表示为：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endParaRPr lang="zh-CN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732135"/>
            <a:ext cx="7272808" cy="826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35596" y="4797152"/>
            <a:ext cx="705678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Position </a:t>
            </a:r>
            <a:r>
              <a:rPr lang="en-US" altLang="zh-CN" sz="2000" b="1" dirty="0" smtClean="0"/>
              <a:t>Features</a:t>
            </a:r>
            <a:r>
              <a:rPr lang="zh-CN" altLang="en-US" sz="2000" b="1" dirty="0" smtClean="0"/>
              <a:t>（</a:t>
            </a:r>
            <a:r>
              <a:rPr lang="en-US" altLang="zh-CN" sz="2000" b="1" dirty="0" smtClean="0"/>
              <a:t>PF</a:t>
            </a:r>
            <a:r>
              <a:rPr lang="zh-CN" altLang="en-US" sz="2000" b="1" dirty="0" smtClean="0"/>
              <a:t>）</a:t>
            </a:r>
            <a:r>
              <a:rPr lang="en-US" altLang="zh-CN" sz="2000" b="1" dirty="0" smtClean="0"/>
              <a:t> </a:t>
            </a:r>
            <a:r>
              <a:rPr lang="zh-CN" altLang="en-US" sz="2000" b="1" dirty="0" smtClean="0"/>
              <a:t>：</a:t>
            </a:r>
            <a:endParaRPr lang="en-US" altLang="zh-CN" sz="2000" b="1" dirty="0" smtClean="0"/>
          </a:p>
          <a:p>
            <a:r>
              <a:rPr lang="en-US" altLang="zh-CN" dirty="0" smtClean="0"/>
              <a:t>   </a:t>
            </a:r>
            <a:r>
              <a:rPr lang="zh-CN" altLang="en-US" dirty="0" smtClean="0"/>
              <a:t>关系分类是一个非常复杂的任务，传统的方法是用结构特征（如：</a:t>
            </a:r>
            <a:r>
              <a:rPr lang="en-US" altLang="zh-CN" dirty="0" smtClean="0"/>
              <a:t> </a:t>
            </a:r>
            <a:r>
              <a:rPr lang="zh-CN" altLang="en-US" dirty="0" smtClean="0"/>
              <a:t>采用名词对之间的最短依赖路径的方法）来充分寻找句法信息来增加关系分类的准确性。而</a:t>
            </a:r>
            <a:r>
              <a:rPr lang="en-US" altLang="zh-CN" dirty="0" smtClean="0"/>
              <a:t>WF</a:t>
            </a:r>
            <a:r>
              <a:rPr lang="zh-CN" altLang="en-US" dirty="0" smtClean="0"/>
              <a:t>显然没法解决这个问题，于是我们引入了</a:t>
            </a:r>
            <a:r>
              <a:rPr lang="en-US" altLang="zh-CN" dirty="0" smtClean="0"/>
              <a:t>PF</a:t>
            </a:r>
            <a:r>
              <a:rPr lang="zh-CN" altLang="en-US" dirty="0" smtClean="0"/>
              <a:t>来捕获结构信息。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98072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2.2.1 </a:t>
            </a:r>
            <a:r>
              <a:rPr lang="zh-CN" altLang="en-US" dirty="0" smtClean="0"/>
              <a:t>以下面这个句子为例：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066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692696"/>
            <a:ext cx="7560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每一个词相对于这两个标记名词</a:t>
            </a:r>
            <a:r>
              <a:rPr lang="en-US" altLang="zh-CN" dirty="0" smtClean="0"/>
              <a:t>w1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w2</a:t>
            </a:r>
            <a:r>
              <a:rPr lang="zh-CN" altLang="en-US" dirty="0" smtClean="0"/>
              <a:t>都有相对距离</a:t>
            </a:r>
            <a:r>
              <a:rPr lang="en-US" altLang="zh-CN" dirty="0" smtClean="0"/>
              <a:t> </a:t>
            </a:r>
            <a:r>
              <a:rPr lang="zh-CN" altLang="en-US" dirty="0" smtClean="0"/>
              <a:t>。把这个距离映射形成</a:t>
            </a:r>
            <a:r>
              <a:rPr lang="en-US" altLang="zh-CN" dirty="0" smtClean="0"/>
              <a:t>d</a:t>
            </a:r>
            <a:r>
              <a:rPr lang="en-US" altLang="zh-CN" baseline="-25000" dirty="0" smtClean="0"/>
              <a:t>e  </a:t>
            </a:r>
            <a:r>
              <a:rPr lang="zh-CN" altLang="en-US" dirty="0" smtClean="0"/>
              <a:t>维的距离向量</a:t>
            </a:r>
            <a:r>
              <a:rPr lang="en-US" altLang="zh-CN" dirty="0" smtClean="0"/>
              <a:t>d1,d2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则：</a:t>
            </a:r>
            <a:r>
              <a:rPr lang="en-US" altLang="zh-CN" dirty="0" smtClean="0"/>
              <a:t>PF=</a:t>
            </a:r>
            <a:r>
              <a:rPr lang="en-US" altLang="zh-CN" dirty="0"/>
              <a:t> [d1, d2].</a:t>
            </a: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67544" y="1809690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我们把</a:t>
            </a:r>
            <a:r>
              <a:rPr lang="en-US" altLang="zh-CN" dirty="0" smtClean="0"/>
              <a:t>WF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PF</a:t>
            </a:r>
            <a:r>
              <a:rPr lang="zh-CN" altLang="en-US" dirty="0" smtClean="0"/>
              <a:t>结合起来形成</a:t>
            </a:r>
            <a:r>
              <a:rPr lang="en-US" altLang="zh-CN" dirty="0"/>
              <a:t>[WF, </a:t>
            </a:r>
            <a:r>
              <a:rPr lang="en-US" altLang="zh-CN" dirty="0" smtClean="0"/>
              <a:t>PF]</a:t>
            </a:r>
            <a:r>
              <a:rPr lang="en-US" altLang="zh-CN" baseline="30000" dirty="0" smtClean="0"/>
              <a:t>T   </a:t>
            </a:r>
            <a:r>
              <a:rPr lang="zh-CN" altLang="en-US" dirty="0" smtClean="0"/>
              <a:t>，即为句子水平的特征。再把得到的矩阵</a:t>
            </a:r>
            <a:r>
              <a:rPr lang="en-US" altLang="zh-CN" b="1" dirty="0" smtClean="0"/>
              <a:t>X </a:t>
            </a:r>
            <a:r>
              <a:rPr lang="zh-CN" altLang="en-US" dirty="0" smtClean="0"/>
              <a:t>输出。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9504" y="3031515"/>
            <a:ext cx="6400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2.2.2 Convolution </a:t>
            </a:r>
            <a:r>
              <a:rPr lang="zh-CN" altLang="en-US" sz="2800" b="1" dirty="0" smtClean="0"/>
              <a:t>层</a:t>
            </a:r>
            <a:endParaRPr lang="zh-CN" alt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32210" y="3573016"/>
            <a:ext cx="6336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zh-CN" altLang="en-US" dirty="0" smtClean="0"/>
              <a:t>将</a:t>
            </a:r>
            <a:r>
              <a:rPr lang="en-US" altLang="zh-CN" dirty="0" smtClean="0"/>
              <a:t>window processing </a:t>
            </a:r>
            <a:r>
              <a:rPr lang="zh-CN" altLang="en-US" dirty="0" smtClean="0"/>
              <a:t>层输出的矩阵</a:t>
            </a:r>
            <a:r>
              <a:rPr lang="en-US" altLang="zh-CN" b="1" dirty="0" smtClean="0"/>
              <a:t>X</a:t>
            </a:r>
            <a:r>
              <a:rPr lang="zh-CN" altLang="en-US" dirty="0" smtClean="0"/>
              <a:t>作为输入，进行一个线性变换，得到矩阵</a:t>
            </a:r>
            <a:r>
              <a:rPr lang="en-US" altLang="zh-CN" dirty="0" smtClean="0"/>
              <a:t>Z</a:t>
            </a:r>
            <a:r>
              <a:rPr lang="zh-CN" altLang="en-US" dirty="0" smtClean="0"/>
              <a:t> 。如下：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709" y="4293096"/>
            <a:ext cx="22193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32210" y="5229200"/>
            <a:ext cx="7888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W1</a:t>
            </a:r>
            <a:r>
              <a:rPr lang="zh-CN" altLang="en-US" dirty="0" smtClean="0"/>
              <a:t>是线性变换矩阵。</a:t>
            </a:r>
            <a:r>
              <a:rPr lang="en-US" altLang="zh-CN" dirty="0" smtClean="0"/>
              <a:t>n1</a:t>
            </a:r>
            <a:r>
              <a:rPr lang="zh-CN" altLang="en-US" dirty="0" smtClean="0"/>
              <a:t>为隐藏层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的层数。</a:t>
            </a:r>
            <a:r>
              <a:rPr lang="en-US" altLang="zh-CN" dirty="0" smtClean="0"/>
              <a:t>n0</a:t>
            </a:r>
            <a:r>
              <a:rPr lang="zh-CN" altLang="en-US" dirty="0" smtClean="0"/>
              <a:t>为上一层输出的矩阵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的行数</a:t>
            </a:r>
            <a:endParaRPr lang="zh-CN" alt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880569"/>
            <a:ext cx="14097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737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383</TotalTime>
  <Words>849</Words>
  <Application>Microsoft Office PowerPoint</Application>
  <PresentationFormat>全屏显示(4:3)</PresentationFormat>
  <Paragraphs>52</Paragraphs>
  <Slides>13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凸显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zhoudi</dc:creator>
  <cp:lastModifiedBy>zhoudi</cp:lastModifiedBy>
  <cp:revision>45</cp:revision>
  <dcterms:created xsi:type="dcterms:W3CDTF">2016-10-28T02:12:39Z</dcterms:created>
  <dcterms:modified xsi:type="dcterms:W3CDTF">2016-11-03T14:39:51Z</dcterms:modified>
</cp:coreProperties>
</file>