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60" r:id="rId4"/>
    <p:sldId id="267" r:id="rId5"/>
    <p:sldId id="304" r:id="rId6"/>
    <p:sldId id="305" r:id="rId7"/>
    <p:sldId id="307" r:id="rId8"/>
    <p:sldId id="308" r:id="rId9"/>
    <p:sldId id="310" r:id="rId10"/>
    <p:sldId id="309" r:id="rId11"/>
    <p:sldId id="262" r:id="rId12"/>
    <p:sldId id="270" r:id="rId13"/>
    <p:sldId id="311" r:id="rId14"/>
    <p:sldId id="312" r:id="rId15"/>
    <p:sldId id="313" r:id="rId16"/>
    <p:sldId id="263" r:id="rId17"/>
    <p:sldId id="285" r:id="rId18"/>
    <p:sldId id="287" r:id="rId19"/>
    <p:sldId id="317" r:id="rId20"/>
    <p:sldId id="264" r:id="rId21"/>
    <p:sldId id="316" r:id="rId22"/>
    <p:sldId id="318" r:id="rId23"/>
    <p:sldId id="319" r:id="rId24"/>
    <p:sldId id="320" r:id="rId25"/>
    <p:sldId id="321" r:id="rId26"/>
    <p:sldId id="322" r:id="rId27"/>
    <p:sldId id="265" r:id="rId28"/>
    <p:sldId id="283" r:id="rId29"/>
    <p:sldId id="266" r:id="rId30"/>
    <p:sldId id="284" r:id="rId31"/>
    <p:sldId id="26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0053A3"/>
    <a:srgbClr val="ECECEC"/>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88" autoAdjust="0"/>
    <p:restoredTop sz="94660"/>
  </p:normalViewPr>
  <p:slideViewPr>
    <p:cSldViewPr snapToGrid="0" showGuides="1">
      <p:cViewPr varScale="1">
        <p:scale>
          <a:sx n="71" d="100"/>
          <a:sy n="71" d="100"/>
        </p:scale>
        <p:origin x="-588" y="-96"/>
      </p:cViewPr>
      <p:guideLst>
        <p:guide orient="horz" pos="2234"/>
        <p:guide pos="3840"/>
      </p:guideLst>
    </p:cSldViewPr>
  </p:slideViewPr>
  <p:notesTextViewPr>
    <p:cViewPr>
      <p:scale>
        <a:sx n="1" d="1"/>
        <a:sy n="1" d="1"/>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2016/10/29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104728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2016/10/29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C:\Users\Bean\Desktop\276-160Z913341R37.jpg276-160Z913341R37"/>
          <p:cNvPicPr>
            <a:picLocks noChangeAspect="1"/>
          </p:cNvPicPr>
          <p:nvPr/>
        </p:nvPicPr>
        <p:blipFill rotWithShape="1">
          <a:blip r:embed="rId2"/>
          <a:srcRect/>
          <a:stretch>
            <a:fillRect/>
          </a:stretch>
        </p:blipFill>
        <p:spPr>
          <a:xfrm>
            <a:off x="558968" y="2298804"/>
            <a:ext cx="2293260" cy="2284095"/>
          </a:xfrm>
          <a:prstGeom prst="rect">
            <a:avLst/>
          </a:prstGeom>
          <a:effectLst>
            <a:outerShdw blurRad="63500" dist="38100" dir="2700000" algn="tl" rotWithShape="0">
              <a:prstClr val="black">
                <a:alpha val="40000"/>
              </a:prstClr>
            </a:outerShdw>
          </a:effectLst>
        </p:spPr>
      </p:pic>
      <p:sp>
        <p:nvSpPr>
          <p:cNvPr id="11" name="文本框 10"/>
          <p:cNvSpPr txBox="1"/>
          <p:nvPr/>
        </p:nvSpPr>
        <p:spPr>
          <a:xfrm>
            <a:off x="2949997" y="2802048"/>
            <a:ext cx="8280399" cy="808990"/>
          </a:xfrm>
          <a:prstGeom prst="rect">
            <a:avLst/>
          </a:prstGeom>
          <a:noFill/>
        </p:spPr>
        <p:txBody>
          <a:bodyPr wrap="square" rtlCol="0">
            <a:spAutoFit/>
          </a:bodyPr>
          <a:lstStyle/>
          <a:p>
            <a:r>
              <a:rPr lang="en-US" altLang="zh-CN" sz="4400" b="1" dirty="0">
                <a:solidFill>
                  <a:schemeClr val="bg1"/>
                </a:solidFill>
              </a:rPr>
              <a:t>   </a:t>
            </a:r>
            <a:r>
              <a:rPr lang="zh-CN" altLang="en-US" sz="4400" b="1" dirty="0">
                <a:solidFill>
                  <a:schemeClr val="bg1"/>
                </a:solidFill>
              </a:rPr>
              <a:t>命名实体识别和实体链接</a:t>
            </a:r>
          </a:p>
        </p:txBody>
      </p:sp>
      <p:sp>
        <p:nvSpPr>
          <p:cNvPr id="12" name="文本框 11"/>
          <p:cNvSpPr txBox="1"/>
          <p:nvPr/>
        </p:nvSpPr>
        <p:spPr>
          <a:xfrm>
            <a:off x="3216275" y="4495043"/>
            <a:ext cx="3060699" cy="384810"/>
          </a:xfrm>
          <a:prstGeom prst="rect">
            <a:avLst/>
          </a:prstGeom>
          <a:noFill/>
        </p:spPr>
        <p:txBody>
          <a:bodyPr wrap="square" rtlCol="0">
            <a:spAutoFit/>
          </a:bodyPr>
          <a:lstStyle/>
          <a:p>
            <a:r>
              <a:rPr lang="zh-CN" altLang="en-US" b="1" dirty="0" smtClean="0">
                <a:solidFill>
                  <a:srgbClr val="453D3A"/>
                </a:solidFill>
              </a:rPr>
              <a:t>报告人：</a:t>
            </a:r>
            <a:r>
              <a:rPr lang="zh-CN" b="1" dirty="0" smtClean="0">
                <a:solidFill>
                  <a:srgbClr val="453D3A"/>
                </a:solidFill>
              </a:rPr>
              <a:t>孙宾宾</a:t>
            </a:r>
            <a:endParaRPr lang="zh-CN" b="1" dirty="0">
              <a:solidFill>
                <a:srgbClr val="453D3A"/>
              </a:solidFill>
            </a:endParaRPr>
          </a:p>
        </p:txBody>
      </p:sp>
      <p:sp>
        <p:nvSpPr>
          <p:cNvPr id="13" name="文本框 12"/>
          <p:cNvSpPr txBox="1"/>
          <p:nvPr/>
        </p:nvSpPr>
        <p:spPr>
          <a:xfrm>
            <a:off x="6504940" y="4495165"/>
            <a:ext cx="2206625" cy="384810"/>
          </a:xfrm>
          <a:prstGeom prst="rect">
            <a:avLst/>
          </a:prstGeom>
          <a:noFill/>
        </p:spPr>
        <p:txBody>
          <a:bodyPr wrap="square" rtlCol="0">
            <a:spAutoFit/>
          </a:bodyPr>
          <a:lstStyle/>
          <a:p>
            <a:r>
              <a:rPr lang="zh-CN" altLang="en-US" b="1" dirty="0" smtClean="0">
                <a:solidFill>
                  <a:srgbClr val="453D3A"/>
                </a:solidFill>
              </a:rPr>
              <a:t>课题导师：任飞亮</a:t>
            </a:r>
            <a:endParaRPr lang="zh-CN" altLang="en-US" b="1" dirty="0">
              <a:solidFill>
                <a:srgbClr val="453D3A"/>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825767" y="3727024"/>
            <a:ext cx="6843305" cy="413385"/>
          </a:xfrm>
          <a:prstGeom prst="rect">
            <a:avLst/>
          </a:prstGeom>
          <a:noFill/>
        </p:spPr>
        <p:txBody>
          <a:bodyPr wrap="square" rtlCol="0">
            <a:spAutoFit/>
          </a:bodyPr>
          <a:lstStyle/>
          <a:p>
            <a:r>
              <a:rPr lang="en-US" altLang="zh-CN" sz="2000" b="1" dirty="0">
                <a:solidFill>
                  <a:schemeClr val="bg1"/>
                </a:solidFill>
                <a:latin typeface="Kozuka Mincho Pro H" pitchFamily="18" charset="-128"/>
                <a:ea typeface="Kozuka Mincho Pro H" pitchFamily="18" charset="-128"/>
              </a:rPr>
              <a:t>Named Entity Recognition and </a:t>
            </a:r>
            <a:r>
              <a:rPr lang="en-US" altLang="zh-CN" sz="2000" b="1" dirty="0">
                <a:solidFill>
                  <a:schemeClr val="bg1"/>
                </a:solidFill>
                <a:latin typeface="Kozuka Mincho Pro H" pitchFamily="18" charset="-128"/>
                <a:ea typeface="Kozuka Mincho Pro H" pitchFamily="18" charset="-128"/>
                <a:sym typeface="+mn-ea"/>
              </a:rPr>
              <a:t>Entity Linking</a:t>
            </a:r>
            <a:r>
              <a:rPr lang="en-US" altLang="zh-CN" sz="2000" b="1" dirty="0">
                <a:solidFill>
                  <a:schemeClr val="bg1"/>
                </a:solidFill>
                <a:latin typeface="Kozuka Mincho Pro H" pitchFamily="18" charset="-128"/>
                <a:ea typeface="Kozuka Mincho Pro H" pitchFamily="18" charset="-128"/>
              </a:rPr>
              <a:t> </a:t>
            </a:r>
          </a:p>
        </p:txBody>
      </p:sp>
      <p:sp>
        <p:nvSpPr>
          <p:cNvPr id="5" name="Freeform 5"/>
          <p:cNvSpPr>
            <a:spLocks noEditPoints="1"/>
          </p:cNvSpPr>
          <p:nvPr/>
        </p:nvSpPr>
        <p:spPr bwMode="auto">
          <a:xfrm>
            <a:off x="10409822"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53" presetClass="entr" presetSubtype="16" fill="hold" nodeType="withEffect">
                                  <p:stCondLst>
                                    <p:cond delay="4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6" presetClass="emph" presetSubtype="0" autoRev="1" fill="hold" nodeType="withEffect">
                                  <p:stCondLst>
                                    <p:cond delay="800"/>
                                  </p:stCondLst>
                                  <p:childTnLst>
                                    <p:animScale>
                                      <p:cBhvr>
                                        <p:cTn id="17" dur="250" fill="hold"/>
                                        <p:tgtEl>
                                          <p:spTgt spid="6"/>
                                        </p:tgtEl>
                                      </p:cBhvr>
                                      <p:by x="115000" y="115000"/>
                                    </p:animScale>
                                  </p:childTnLst>
                                </p:cTn>
                              </p:par>
                              <p:par>
                                <p:cTn id="18" presetID="22" presetClass="entr" presetSubtype="8" fill="hold" grpId="0" nodeType="withEffect">
                                  <p:stCondLst>
                                    <p:cond delay="120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120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42" presetClass="entr" presetSubtype="0" fill="hold" grpId="0" nodeType="withEffect">
                                  <p:stCondLst>
                                    <p:cond delay="12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16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16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2" grpId="0"/>
      <p:bldP spid="13" grpId="0"/>
      <p:bldP spid="15" grpId="0" animBg="1"/>
      <p:bldP spid="16" grpId="0" animBg="1"/>
      <p:bldP spid="10"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p:grpSp>
        <p:nvGrpSpPr>
          <p:cNvPr id="3" name="组合 2"/>
          <p:cNvGrpSpPr/>
          <p:nvPr/>
        </p:nvGrpSpPr>
        <p:grpSpPr>
          <a:xfrm>
            <a:off x="695325" y="1772920"/>
            <a:ext cx="10801350" cy="1297305"/>
            <a:chOff x="695323" y="2497154"/>
            <a:chExt cx="10801351" cy="852805"/>
          </a:xfrm>
        </p:grpSpPr>
        <p:sp>
          <p:nvSpPr>
            <p:cNvPr id="7" name="矩形 6"/>
            <p:cNvSpPr/>
            <p:nvPr/>
          </p:nvSpPr>
          <p:spPr>
            <a:xfrm>
              <a:off x="695323" y="2500329"/>
              <a:ext cx="10801350" cy="84963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3" y="2497154"/>
              <a:ext cx="10801351" cy="811480"/>
            </a:xfrm>
            <a:prstGeom prst="rect">
              <a:avLst/>
            </a:prstGeom>
          </p:spPr>
          <p:txBody>
            <a:bodyPr wrap="square">
              <a:spAutoFit/>
            </a:bodyPr>
            <a:lstStyle/>
            <a:p>
              <a:pPr marL="457200" indent="-457200">
                <a:lnSpc>
                  <a:spcPct val="125000"/>
                </a:lnSpc>
                <a:buAutoNum type="arabicPeriod"/>
              </a:pPr>
              <a:r>
                <a:rPr sz="2000" b="1" dirty="0">
                  <a:sym typeface="+mn-ea"/>
                </a:rPr>
                <a:t>全国知识图谱与语义计算大会(CCKS2016)评测</a:t>
              </a:r>
            </a:p>
            <a:p>
              <a:pPr marL="457200" indent="-457200">
                <a:lnSpc>
                  <a:spcPct val="125000"/>
                </a:lnSpc>
                <a:buAutoNum type="arabicPeriod"/>
              </a:pPr>
              <a:r>
                <a:rPr sz="2000" b="1" dirty="0">
                  <a:sym typeface="+mn-ea"/>
                </a:rPr>
                <a:t>中文信息学会前沿技术研讨会</a:t>
              </a:r>
            </a:p>
            <a:p>
              <a:pPr marL="457200" indent="-457200">
                <a:lnSpc>
                  <a:spcPct val="125000"/>
                </a:lnSpc>
                <a:buAutoNum type="arabicPeriod"/>
              </a:pPr>
              <a:r>
                <a:rPr sz="2000" b="1" dirty="0">
                  <a:sym typeface="+mn-ea"/>
                </a:rPr>
                <a:t>中国中文信息学会暑期学校《前沿技术讲习班》</a:t>
              </a:r>
            </a:p>
          </p:txBody>
        </p:sp>
      </p:grpSp>
      <p:sp>
        <p:nvSpPr>
          <p:cNvPr id="2" name="矩形 1"/>
          <p:cNvSpPr/>
          <p:nvPr/>
        </p:nvSpPr>
        <p:spPr>
          <a:xfrm>
            <a:off x="695325" y="926465"/>
            <a:ext cx="4089400" cy="483235"/>
          </a:xfrm>
          <a:prstGeom prst="rect">
            <a:avLst/>
          </a:prstGeom>
          <a:solidFill>
            <a:schemeClr val="accent1"/>
          </a:solidFill>
        </p:spPr>
        <p:txBody>
          <a:bodyPr wrap="square">
            <a:spAutoFit/>
          </a:bodyPr>
          <a:lstStyle/>
          <a:p>
            <a:pPr algn="l"/>
            <a:r>
              <a:rPr lang="zh-CN" altLang="en-US" sz="2400" b="1" dirty="0" smtClean="0">
                <a:solidFill>
                  <a:schemeClr val="bg1"/>
                </a:solidFill>
                <a:sym typeface="+mn-ea"/>
              </a:rPr>
              <a:t>参加的会议和评测</a:t>
            </a:r>
            <a:endParaRPr lang="zh-CN" altLang="en-US" sz="2400" b="1"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TWO</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研究内容</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研究内容</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12</a:t>
            </a:fld>
            <a:endParaRPr lang="zh-CN" altLang="en-US" dirty="0"/>
          </a:p>
        </p:txBody>
      </p:sp>
      <p:grpSp>
        <p:nvGrpSpPr>
          <p:cNvPr id="3" name="组合 2"/>
          <p:cNvGrpSpPr/>
          <p:nvPr/>
        </p:nvGrpSpPr>
        <p:grpSpPr>
          <a:xfrm>
            <a:off x="695323" y="1785954"/>
            <a:ext cx="10801351" cy="1615440"/>
            <a:chOff x="695323" y="2497154"/>
            <a:chExt cx="10801351" cy="1615440"/>
          </a:xfrm>
        </p:grpSpPr>
        <p:sp>
          <p:nvSpPr>
            <p:cNvPr id="7" name="矩形 6"/>
            <p:cNvSpPr/>
            <p:nvPr/>
          </p:nvSpPr>
          <p:spPr>
            <a:xfrm>
              <a:off x="695323" y="2500329"/>
              <a:ext cx="10801350" cy="1612265"/>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3" y="2497154"/>
              <a:ext cx="10801351" cy="1615440"/>
            </a:xfrm>
            <a:prstGeom prst="rect">
              <a:avLst/>
            </a:prstGeom>
          </p:spPr>
          <p:txBody>
            <a:bodyPr wrap="square">
              <a:spAutoFit/>
            </a:bodyPr>
            <a:lstStyle/>
            <a:p>
              <a:pPr>
                <a:lnSpc>
                  <a:spcPct val="125000"/>
                </a:lnSpc>
              </a:pPr>
              <a:r>
                <a:rPr lang="zh-CN" altLang="en-US" sz="2000" dirty="0" smtClean="0"/>
                <a:t>命名实体识别（Named Entity Recognition，简称NER）是指从文本中识别具有特定类别的实体（通常是名词），例如人名、地名、机构名</a:t>
              </a:r>
              <a:r>
                <a:rPr lang="zh-CN" altLang="en-US" sz="2000" dirty="0" smtClean="0">
                  <a:sym typeface="+mn-ea"/>
                </a:rPr>
                <a:t>、时间、货币</a:t>
              </a:r>
              <a:r>
                <a:rPr lang="zh-CN" altLang="en-US" sz="2000" dirty="0" smtClean="0"/>
                <a:t>、专有名词等。命名实体识别</a:t>
              </a:r>
              <a:r>
                <a:rPr lang="zh-CN" altLang="en-US" sz="2000" dirty="0" smtClean="0">
                  <a:sym typeface="+mn-ea"/>
                </a:rPr>
                <a:t>属于文本信息处理的基础的研究领域，</a:t>
              </a:r>
              <a:r>
                <a:rPr lang="zh-CN" altLang="en-US" sz="2000" dirty="0" smtClean="0"/>
                <a:t>是信息检索，查询分类，自动问答，机器翻译等问题的基础任务，其效果直接影响后续处理的效果，因此是自然语言处理研究的一个基础问题。</a:t>
              </a:r>
            </a:p>
          </p:txBody>
        </p:sp>
      </p:grpSp>
      <p:sp>
        <p:nvSpPr>
          <p:cNvPr id="6" name="矩形 5"/>
          <p:cNvSpPr/>
          <p:nvPr/>
        </p:nvSpPr>
        <p:spPr>
          <a:xfrm>
            <a:off x="695323" y="926774"/>
            <a:ext cx="4544695" cy="483235"/>
          </a:xfrm>
          <a:prstGeom prst="rect">
            <a:avLst/>
          </a:prstGeom>
          <a:solidFill>
            <a:schemeClr val="accent1"/>
          </a:solidFill>
        </p:spPr>
        <p:txBody>
          <a:bodyPr wrap="none">
            <a:spAutoFit/>
          </a:bodyPr>
          <a:lstStyle/>
          <a:p>
            <a:r>
              <a:rPr lang="zh-CN" altLang="en-US" sz="2400" b="1" dirty="0" smtClean="0">
                <a:solidFill>
                  <a:schemeClr val="bg1"/>
                </a:solidFill>
              </a:rPr>
              <a:t>什么是命名实体识别（</a:t>
            </a:r>
            <a:r>
              <a:rPr lang="en-US" altLang="zh-CN" sz="2400" b="1" dirty="0" smtClean="0">
                <a:solidFill>
                  <a:schemeClr val="bg1"/>
                </a:solidFill>
              </a:rPr>
              <a:t>NER</a:t>
            </a:r>
            <a:r>
              <a:rPr lang="zh-CN" altLang="en-US" sz="2400" b="1" dirty="0" smtClean="0">
                <a:solidFill>
                  <a:schemeClr val="bg1"/>
                </a:solidFill>
              </a:rPr>
              <a:t>）？</a:t>
            </a:r>
            <a:endParaRPr lang="en-US" altLang="zh-CN" sz="2400" b="1" dirty="0" smtClean="0">
              <a:solidFill>
                <a:schemeClr val="bg1"/>
              </a:solidFill>
            </a:endParaRPr>
          </a:p>
        </p:txBody>
      </p:sp>
      <p:grpSp>
        <p:nvGrpSpPr>
          <p:cNvPr id="13" name="组合 12"/>
          <p:cNvGrpSpPr/>
          <p:nvPr/>
        </p:nvGrpSpPr>
        <p:grpSpPr>
          <a:xfrm>
            <a:off x="695325" y="3604895"/>
            <a:ext cx="10801350" cy="403225"/>
            <a:chOff x="695323" y="5459177"/>
            <a:chExt cx="10801351" cy="825098"/>
          </a:xfrm>
        </p:grpSpPr>
        <p:sp>
          <p:nvSpPr>
            <p:cNvPr id="10" name="矩形 9"/>
            <p:cNvSpPr/>
            <p:nvPr/>
          </p:nvSpPr>
          <p:spPr>
            <a:xfrm>
              <a:off x="695324" y="5459177"/>
              <a:ext cx="10801349" cy="825098"/>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5323" y="5459177"/>
              <a:ext cx="10801351" cy="732843"/>
            </a:xfrm>
            <a:prstGeom prst="rect">
              <a:avLst/>
            </a:prstGeom>
          </p:spPr>
          <p:txBody>
            <a:bodyPr wrap="square">
              <a:spAutoFit/>
            </a:bodyPr>
            <a:lstStyle/>
            <a:p>
              <a:pPr>
                <a:lnSpc>
                  <a:spcPct val="125000"/>
                </a:lnSpc>
              </a:pPr>
              <a:r>
                <a:rPr lang="zh-CN" altLang="en-US" sz="1400" dirty="0" smtClean="0">
                  <a:sym typeface="+mn-ea"/>
                </a:rPr>
                <a:t>三大类（实体类，时间类，数字类），即七小类（人名，地名，机构名，时间，日期，货币，百分比）</a:t>
              </a:r>
              <a:endParaRPr sz="1400" dirty="0" smtClean="0"/>
            </a:p>
          </p:txBody>
        </p:sp>
      </p:grpSp>
      <p:grpSp>
        <p:nvGrpSpPr>
          <p:cNvPr id="14" name="组合 13"/>
          <p:cNvGrpSpPr/>
          <p:nvPr/>
        </p:nvGrpSpPr>
        <p:grpSpPr>
          <a:xfrm>
            <a:off x="695325" y="4176395"/>
            <a:ext cx="10801350" cy="1828800"/>
            <a:chOff x="695323" y="5459177"/>
            <a:chExt cx="10801351" cy="825098"/>
          </a:xfrm>
        </p:grpSpPr>
        <p:sp>
          <p:nvSpPr>
            <p:cNvPr id="15" name="矩形 14"/>
            <p:cNvSpPr/>
            <p:nvPr/>
          </p:nvSpPr>
          <p:spPr>
            <a:xfrm>
              <a:off x="695324" y="5459177"/>
              <a:ext cx="10801349" cy="825098"/>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95323" y="5459177"/>
              <a:ext cx="10801351" cy="814784"/>
            </a:xfrm>
            <a:prstGeom prst="rect">
              <a:avLst/>
            </a:prstGeom>
          </p:spPr>
          <p:txBody>
            <a:bodyPr wrap="square">
              <a:spAutoFit/>
            </a:bodyPr>
            <a:lstStyle/>
            <a:p>
              <a:pPr>
                <a:lnSpc>
                  <a:spcPct val="125000"/>
                </a:lnSpc>
              </a:pPr>
              <a:r>
                <a:rPr lang="zh-CN" altLang="en-US" dirty="0" smtClean="0">
                  <a:sym typeface="+mn-ea"/>
                </a:rPr>
                <a:t>例如： </a:t>
              </a:r>
              <a:r>
                <a:rPr lang="zh-CN" altLang="en-US" b="1" dirty="0" smtClean="0">
                  <a:sym typeface="+mn-ea"/>
                </a:rPr>
                <a:t>[[</a:t>
              </a:r>
              <a:r>
                <a:rPr lang="zh-CN" altLang="en-US" b="1" dirty="0" smtClean="0">
                  <a:solidFill>
                    <a:srgbClr val="FF0000"/>
                  </a:solidFill>
                  <a:sym typeface="+mn-ea"/>
                </a:rPr>
                <a:t> 中国 </a:t>
              </a:r>
              <a:r>
                <a:rPr lang="zh-CN" altLang="en-US" b="1" dirty="0" smtClean="0">
                  <a:sym typeface="+mn-ea"/>
                </a:rPr>
                <a:t>] </a:t>
              </a:r>
              <a:r>
                <a:rPr lang="zh-CN" altLang="en-US" b="1" dirty="0" smtClean="0">
                  <a:solidFill>
                    <a:srgbClr val="FF0000"/>
                  </a:solidFill>
                  <a:sym typeface="+mn-ea"/>
                </a:rPr>
                <a:t>国家主席</a:t>
              </a:r>
              <a:r>
                <a:rPr lang="zh-CN" altLang="en-US" b="1" dirty="0" smtClean="0">
                  <a:sym typeface="+mn-ea"/>
                </a:rPr>
                <a:t> ][ </a:t>
              </a:r>
              <a:r>
                <a:rPr lang="zh-CN" altLang="en-US" b="1" dirty="0" smtClean="0">
                  <a:solidFill>
                    <a:srgbClr val="FF0000"/>
                  </a:solidFill>
                  <a:sym typeface="+mn-ea"/>
                </a:rPr>
                <a:t>习近平</a:t>
              </a:r>
              <a:r>
                <a:rPr lang="zh-CN" altLang="en-US" b="1" dirty="0" smtClean="0">
                  <a:sym typeface="+mn-ea"/>
                </a:rPr>
                <a:t> ] 出席了会议， [ </a:t>
              </a:r>
              <a:r>
                <a:rPr lang="zh-CN" altLang="en-US" b="1" dirty="0" smtClean="0">
                  <a:solidFill>
                    <a:srgbClr val="FF0000"/>
                  </a:solidFill>
                  <a:sym typeface="+mn-ea"/>
                </a:rPr>
                <a:t>他</a:t>
              </a:r>
              <a:r>
                <a:rPr lang="zh-CN" altLang="en-US" b="1" dirty="0" smtClean="0">
                  <a:sym typeface="+mn-ea"/>
                </a:rPr>
                <a:t> ] 指出了当前经济工作的重点。</a:t>
              </a:r>
            </a:p>
            <a:p>
              <a:pPr>
                <a:lnSpc>
                  <a:spcPct val="125000"/>
                </a:lnSpc>
              </a:pPr>
              <a:r>
                <a:rPr lang="zh-CN" altLang="en-US" dirty="0" smtClean="0">
                  <a:sym typeface="+mn-ea"/>
                </a:rPr>
                <a:t>“ 中国 ”和“习近平”是命名性提及，“中国国家主席”是名词性提及，“他”是代词性提及。</a:t>
              </a:r>
            </a:p>
            <a:p>
              <a:pPr>
                <a:lnSpc>
                  <a:spcPct val="125000"/>
                </a:lnSpc>
              </a:pPr>
              <a:r>
                <a:rPr lang="zh-CN" altLang="en-US" b="1" dirty="0" smtClean="0">
                  <a:sym typeface="+mn-ea"/>
                </a:rPr>
                <a:t>命名实体识别是实体识别的一个子任务。命名实体识别步骤：</a:t>
              </a:r>
            </a:p>
            <a:p>
              <a:pPr>
                <a:lnSpc>
                  <a:spcPct val="125000"/>
                </a:lnSpc>
              </a:pPr>
              <a:r>
                <a:rPr lang="en-US" altLang="zh-CN" dirty="0" smtClean="0">
                  <a:sym typeface="+mn-ea"/>
                </a:rPr>
                <a:t>	</a:t>
              </a:r>
              <a:r>
                <a:rPr lang="zh-CN" altLang="en-US" dirty="0" smtClean="0">
                  <a:sym typeface="+mn-ea"/>
                </a:rPr>
                <a:t>–      实体边界识别</a:t>
              </a:r>
            </a:p>
            <a:p>
              <a:pPr>
                <a:lnSpc>
                  <a:spcPct val="125000"/>
                </a:lnSpc>
              </a:pPr>
              <a:r>
                <a:rPr lang="en-US" altLang="zh-CN" dirty="0" smtClean="0">
                  <a:sym typeface="+mn-ea"/>
                </a:rPr>
                <a:t>	</a:t>
              </a:r>
              <a:r>
                <a:rPr lang="zh-CN" altLang="en-US" dirty="0" smtClean="0">
                  <a:sym typeface="+mn-ea"/>
                </a:rPr>
                <a:t>–      确定实体类别（人名、地名、机构名等）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150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325" y="4798694"/>
            <a:ext cx="10801350" cy="1854201"/>
            <a:chOff x="695323" y="5447717"/>
            <a:chExt cx="10801351" cy="836558"/>
          </a:xfrm>
        </p:grpSpPr>
        <p:sp>
          <p:nvSpPr>
            <p:cNvPr id="8" name="矩形 7"/>
            <p:cNvSpPr/>
            <p:nvPr/>
          </p:nvSpPr>
          <p:spPr>
            <a:xfrm>
              <a:off x="695324" y="5459177"/>
              <a:ext cx="10801349" cy="825098"/>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95323" y="5447717"/>
              <a:ext cx="10801351" cy="814784"/>
            </a:xfrm>
            <a:prstGeom prst="rect">
              <a:avLst/>
            </a:prstGeom>
          </p:spPr>
          <p:txBody>
            <a:bodyPr wrap="square">
              <a:spAutoFit/>
            </a:bodyPr>
            <a:lstStyle/>
            <a:p>
              <a:pPr>
                <a:lnSpc>
                  <a:spcPct val="125000"/>
                </a:lnSpc>
              </a:pPr>
              <a:r>
                <a:rPr lang="zh-CN" altLang="en-US" dirty="0" smtClean="0">
                  <a:sym typeface="+mn-ea"/>
                </a:rPr>
                <a:t>Tag Sequence： （</a:t>
              </a:r>
              <a:r>
                <a:rPr lang="en-US" altLang="zh-CN" dirty="0" smtClean="0">
                  <a:sym typeface="+mn-ea"/>
                </a:rPr>
                <a:t>IOBES</a:t>
              </a:r>
              <a:r>
                <a:rPr lang="zh-CN" altLang="en-US" dirty="0" smtClean="0">
                  <a:sym typeface="+mn-ea"/>
                </a:rPr>
                <a:t>）</a:t>
              </a:r>
            </a:p>
            <a:p>
              <a:pPr>
                <a:lnSpc>
                  <a:spcPct val="125000"/>
                </a:lnSpc>
              </a:pPr>
              <a:r>
                <a:rPr lang="en-US" altLang="zh-CN" dirty="0" smtClean="0">
                  <a:sym typeface="+mn-ea"/>
                </a:rPr>
                <a:t>	</a:t>
              </a:r>
              <a:r>
                <a:rPr lang="zh-CN" altLang="en-US" dirty="0" smtClean="0">
                  <a:sym typeface="+mn-ea"/>
                </a:rPr>
                <a:t>以词为基本单元的标注结果：（标注单元之间用空格符分隔） </a:t>
              </a:r>
            </a:p>
            <a:p>
              <a:pPr>
                <a:lnSpc>
                  <a:spcPct val="125000"/>
                </a:lnSpc>
              </a:pPr>
              <a:r>
                <a:rPr lang="en-US" altLang="zh-CN" dirty="0" smtClean="0">
                  <a:sym typeface="+mn-ea"/>
                </a:rPr>
                <a:t>		</a:t>
              </a:r>
              <a:r>
                <a:rPr lang="zh-CN" altLang="en-US" dirty="0" smtClean="0">
                  <a:sym typeface="+mn-ea"/>
                </a:rPr>
                <a:t>张三/PER-B 站在/O 香山/LOC-B 上/O </a:t>
              </a:r>
            </a:p>
            <a:p>
              <a:pPr>
                <a:lnSpc>
                  <a:spcPct val="125000"/>
                </a:lnSpc>
              </a:pPr>
              <a:r>
                <a:rPr lang="en-US" altLang="zh-CN" dirty="0" smtClean="0">
                  <a:sym typeface="+mn-ea"/>
                </a:rPr>
                <a:t>	</a:t>
              </a:r>
              <a:r>
                <a:rPr lang="zh-CN" altLang="en-US" dirty="0" smtClean="0">
                  <a:sym typeface="+mn-ea"/>
                </a:rPr>
                <a:t>以字为基本单元的标注结果：（标注单元之间用空格符分隔） </a:t>
              </a:r>
            </a:p>
            <a:p>
              <a:pPr>
                <a:lnSpc>
                  <a:spcPct val="125000"/>
                </a:lnSpc>
              </a:pPr>
              <a:r>
                <a:rPr lang="en-US" altLang="zh-CN" dirty="0" smtClean="0">
                  <a:sym typeface="+mn-ea"/>
                </a:rPr>
                <a:t>		</a:t>
              </a:r>
              <a:r>
                <a:rPr lang="zh-CN" altLang="en-US" dirty="0" smtClean="0">
                  <a:sym typeface="+mn-ea"/>
                </a:rPr>
                <a:t>张/PER-B 三/PER-I 站/O 在/O 香/LOC-B 山/LOC-I 上/O</a:t>
              </a:r>
            </a:p>
          </p:txBody>
        </p:sp>
      </p:grpSp>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研究内容</a:t>
            </a:r>
          </a:p>
        </p:txBody>
      </p:sp>
      <p:sp>
        <p:nvSpPr>
          <p:cNvPr id="6" name="矩形 5"/>
          <p:cNvSpPr/>
          <p:nvPr/>
        </p:nvSpPr>
        <p:spPr>
          <a:xfrm>
            <a:off x="695325" y="926465"/>
            <a:ext cx="1483995" cy="483235"/>
          </a:xfrm>
          <a:prstGeom prst="rect">
            <a:avLst/>
          </a:prstGeom>
          <a:solidFill>
            <a:schemeClr val="accent1"/>
          </a:solidFill>
        </p:spPr>
        <p:txBody>
          <a:bodyPr wrap="square">
            <a:spAutoFit/>
          </a:bodyPr>
          <a:lstStyle/>
          <a:p>
            <a:r>
              <a:rPr lang="zh-CN" altLang="en-US" sz="2400" b="1" dirty="0" smtClean="0">
                <a:solidFill>
                  <a:schemeClr val="bg1"/>
                </a:solidFill>
              </a:rPr>
              <a:t>举例说明</a:t>
            </a:r>
          </a:p>
        </p:txBody>
      </p:sp>
      <p:grpSp>
        <p:nvGrpSpPr>
          <p:cNvPr id="14" name="组合 13"/>
          <p:cNvGrpSpPr/>
          <p:nvPr/>
        </p:nvGrpSpPr>
        <p:grpSpPr>
          <a:xfrm>
            <a:off x="695325" y="2868294"/>
            <a:ext cx="10801350" cy="1854201"/>
            <a:chOff x="695323" y="5447717"/>
            <a:chExt cx="10801351" cy="836558"/>
          </a:xfrm>
        </p:grpSpPr>
        <p:sp>
          <p:nvSpPr>
            <p:cNvPr id="15" name="矩形 14"/>
            <p:cNvSpPr/>
            <p:nvPr/>
          </p:nvSpPr>
          <p:spPr>
            <a:xfrm>
              <a:off x="695324" y="5459177"/>
              <a:ext cx="10801349" cy="825098"/>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95323" y="5447717"/>
              <a:ext cx="10801351" cy="814784"/>
            </a:xfrm>
            <a:prstGeom prst="rect">
              <a:avLst/>
            </a:prstGeom>
          </p:spPr>
          <p:txBody>
            <a:bodyPr wrap="square">
              <a:spAutoFit/>
            </a:bodyPr>
            <a:lstStyle/>
            <a:p>
              <a:pPr>
                <a:lnSpc>
                  <a:spcPct val="125000"/>
                </a:lnSpc>
              </a:pPr>
              <a:r>
                <a:rPr lang="zh-CN" altLang="en-US" dirty="0" smtClean="0">
                  <a:sym typeface="+mn-ea"/>
                </a:rPr>
                <a:t>Input String： </a:t>
              </a:r>
            </a:p>
            <a:p>
              <a:pPr>
                <a:lnSpc>
                  <a:spcPct val="125000"/>
                </a:lnSpc>
              </a:pPr>
              <a:r>
                <a:rPr lang="en-US" altLang="zh-CN" dirty="0" smtClean="0">
                  <a:sym typeface="+mn-ea"/>
                </a:rPr>
                <a:t>	</a:t>
              </a:r>
              <a:r>
                <a:rPr lang="zh-CN" altLang="en-US" b="1" dirty="0" smtClean="0">
                  <a:sym typeface="+mn-ea"/>
                </a:rPr>
                <a:t>字</a:t>
              </a:r>
              <a:r>
                <a:rPr lang="zh-CN" altLang="en-US" dirty="0" smtClean="0">
                  <a:sym typeface="+mn-ea"/>
                </a:rPr>
                <a:t>为基本单元：（句子作为原始输入，字之间用空格符分隔） </a:t>
              </a:r>
            </a:p>
            <a:p>
              <a:pPr>
                <a:lnSpc>
                  <a:spcPct val="125000"/>
                </a:lnSpc>
              </a:pPr>
              <a:r>
                <a:rPr lang="en-US" altLang="zh-CN" dirty="0" smtClean="0">
                  <a:sym typeface="+mn-ea"/>
                </a:rPr>
                <a:t>		</a:t>
              </a:r>
              <a:r>
                <a:rPr lang="zh-CN" altLang="en-US" dirty="0" smtClean="0">
                  <a:sym typeface="+mn-ea"/>
                </a:rPr>
                <a:t>张 三 站 在 香 山 上 。 </a:t>
              </a:r>
            </a:p>
            <a:p>
              <a:pPr>
                <a:lnSpc>
                  <a:spcPct val="125000"/>
                </a:lnSpc>
              </a:pPr>
              <a:r>
                <a:rPr lang="en-US" altLang="zh-CN" dirty="0" smtClean="0">
                  <a:sym typeface="+mn-ea"/>
                </a:rPr>
                <a:t>	</a:t>
              </a:r>
              <a:r>
                <a:rPr lang="zh-CN" altLang="en-US" b="1" dirty="0" smtClean="0">
                  <a:sym typeface="+mn-ea"/>
                </a:rPr>
                <a:t>词</a:t>
              </a:r>
              <a:r>
                <a:rPr lang="zh-CN" altLang="en-US" dirty="0" smtClean="0">
                  <a:sym typeface="+mn-ea"/>
                </a:rPr>
                <a:t>为基本单元（分词结果作为原始输入，词之间用空格符分隔） </a:t>
              </a:r>
            </a:p>
            <a:p>
              <a:pPr>
                <a:lnSpc>
                  <a:spcPct val="125000"/>
                </a:lnSpc>
              </a:pPr>
              <a:r>
                <a:rPr lang="en-US" altLang="zh-CN" dirty="0" smtClean="0">
                  <a:sym typeface="+mn-ea"/>
                </a:rPr>
                <a:t>		</a:t>
              </a:r>
              <a:r>
                <a:rPr lang="zh-CN" altLang="en-US" dirty="0" smtClean="0">
                  <a:sym typeface="+mn-ea"/>
                </a:rPr>
                <a:t>张三 站在 香山 上 。</a:t>
              </a:r>
            </a:p>
          </p:txBody>
        </p:sp>
      </p:grpSp>
      <p:grpSp>
        <p:nvGrpSpPr>
          <p:cNvPr id="17" name="组合 16"/>
          <p:cNvGrpSpPr/>
          <p:nvPr/>
        </p:nvGrpSpPr>
        <p:grpSpPr>
          <a:xfrm>
            <a:off x="695325" y="1462405"/>
            <a:ext cx="10801350" cy="1329055"/>
            <a:chOff x="695323" y="2497154"/>
            <a:chExt cx="10801351" cy="1615440"/>
          </a:xfrm>
        </p:grpSpPr>
        <p:sp>
          <p:nvSpPr>
            <p:cNvPr id="18" name="矩形 17"/>
            <p:cNvSpPr/>
            <p:nvPr/>
          </p:nvSpPr>
          <p:spPr>
            <a:xfrm>
              <a:off x="695323" y="2500329"/>
              <a:ext cx="10801350" cy="1612265"/>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95323" y="2497154"/>
              <a:ext cx="10801351" cy="1500437"/>
            </a:xfrm>
            <a:prstGeom prst="rect">
              <a:avLst/>
            </a:prstGeom>
          </p:spPr>
          <p:txBody>
            <a:bodyPr wrap="square">
              <a:spAutoFit/>
            </a:bodyPr>
            <a:lstStyle/>
            <a:p>
              <a:pPr>
                <a:lnSpc>
                  <a:spcPct val="125000"/>
                </a:lnSpc>
              </a:pPr>
              <a:r>
                <a:rPr lang="zh-CN" altLang="en-US" sz="2000" b="1" dirty="0" smtClean="0"/>
                <a:t>中文命名实体识别</a:t>
              </a:r>
              <a:r>
                <a:rPr lang="zh-CN" altLang="en-US" sz="2000" dirty="0" smtClean="0"/>
                <a:t>，可以看作对输入的字符串（一般为中文句子）进行标注，求解出字符串中每一个词（字）最符合人们期望的状态标记，以此来判断词（字）是否是命名实体。我们期望建立的数学模型能够对输入字符串寻找一个</a:t>
              </a:r>
              <a:r>
                <a:rPr lang="zh-CN" altLang="en-US" sz="2000" b="1" dirty="0" smtClean="0"/>
                <a:t>最优的标记序列</a:t>
              </a:r>
              <a:r>
                <a:rPr lang="zh-CN" altLang="en-US" sz="2000" dirty="0" smtClean="0"/>
                <a:t>（Tag Sequence）作为输出。</a:t>
              </a:r>
            </a:p>
          </p:txBody>
        </p:sp>
      </p:grpSp>
      <p:sp>
        <p:nvSpPr>
          <p:cNvPr id="4" name="灯片编号占位符 3"/>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nodeType="withEffect">
                                  <p:stCondLst>
                                    <p:cond delay="150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60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325" y="2753995"/>
            <a:ext cx="10801350" cy="1471930"/>
            <a:chOff x="695323" y="5447717"/>
            <a:chExt cx="10801351" cy="836558"/>
          </a:xfrm>
        </p:grpSpPr>
        <p:sp>
          <p:nvSpPr>
            <p:cNvPr id="8" name="矩形 7"/>
            <p:cNvSpPr/>
            <p:nvPr/>
          </p:nvSpPr>
          <p:spPr>
            <a:xfrm>
              <a:off x="695324" y="5459177"/>
              <a:ext cx="10801349" cy="825098"/>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95323" y="5447717"/>
              <a:ext cx="10801351" cy="834393"/>
            </a:xfrm>
            <a:prstGeom prst="rect">
              <a:avLst/>
            </a:prstGeom>
          </p:spPr>
          <p:txBody>
            <a:bodyPr wrap="square">
              <a:spAutoFit/>
            </a:bodyPr>
            <a:lstStyle/>
            <a:p>
              <a:pPr>
                <a:lnSpc>
                  <a:spcPct val="125000"/>
                </a:lnSpc>
              </a:pPr>
              <a:r>
                <a:rPr lang="zh-CN" altLang="en-US" dirty="0" smtClean="0">
                  <a:sym typeface="+mn-ea"/>
                </a:rPr>
                <a:t>对于给定的训练语料</a:t>
              </a:r>
              <a:r>
                <a:rPr lang="en-US" dirty="0" smtClean="0">
                  <a:sym typeface="+mn-ea"/>
                </a:rPr>
                <a:t>T</a:t>
              </a:r>
              <a:r>
                <a:rPr lang="en-US" baseline="-25000" dirty="0" smtClean="0">
                  <a:sym typeface="+mn-ea"/>
                </a:rPr>
                <a:t>Corpus</a:t>
              </a:r>
              <a:r>
                <a:rPr dirty="0" smtClean="0">
                  <a:sym typeface="+mn-ea"/>
                </a:rPr>
                <a:t> </a:t>
              </a:r>
              <a:r>
                <a:rPr lang="zh-CN" dirty="0" smtClean="0">
                  <a:sym typeface="+mn-ea"/>
                </a:rPr>
                <a:t>，</a:t>
              </a:r>
              <a:r>
                <a:rPr lang="zh-CN" altLang="en-US" dirty="0" smtClean="0">
                  <a:sym typeface="+mn-ea"/>
                </a:rPr>
                <a:t>有任意训练样本</a:t>
              </a:r>
              <a:r>
                <a:rPr lang="zh-CN" dirty="0" smtClean="0">
                  <a:sym typeface="+mn-ea"/>
                </a:rPr>
                <a:t>（</a:t>
              </a:r>
              <a:r>
                <a:rPr lang="en-US" altLang="zh-CN" dirty="0" smtClean="0">
                  <a:sym typeface="+mn-ea"/>
                </a:rPr>
                <a:t>X</a:t>
              </a:r>
              <a:r>
                <a:rPr lang="zh-CN" altLang="en-US" baseline="30000" dirty="0" smtClean="0">
                  <a:sym typeface="+mn-ea"/>
                </a:rPr>
                <a:t>（</a:t>
              </a:r>
              <a:r>
                <a:rPr lang="en-US" altLang="zh-CN" baseline="30000" dirty="0" smtClean="0">
                  <a:sym typeface="+mn-ea"/>
                </a:rPr>
                <a:t>i</a:t>
              </a:r>
              <a:r>
                <a:rPr lang="zh-CN" altLang="en-US" baseline="30000" dirty="0" smtClean="0">
                  <a:sym typeface="+mn-ea"/>
                </a:rPr>
                <a:t>）</a:t>
              </a:r>
              <a:r>
                <a:rPr lang="zh-CN" dirty="0" smtClean="0">
                  <a:sym typeface="+mn-ea"/>
                </a:rPr>
                <a:t>，</a:t>
              </a:r>
              <a:r>
                <a:rPr lang="en-US" dirty="0" smtClean="0">
                  <a:sym typeface="+mn-ea"/>
                </a:rPr>
                <a:t>Y</a:t>
              </a:r>
              <a:r>
                <a:rPr lang="zh-CN" altLang="en-US" baseline="30000" dirty="0" smtClean="0">
                  <a:sym typeface="+mn-ea"/>
                </a:rPr>
                <a:t>（</a:t>
              </a:r>
              <a:r>
                <a:rPr lang="en-US" altLang="zh-CN" baseline="30000" dirty="0" smtClean="0">
                  <a:sym typeface="+mn-ea"/>
                </a:rPr>
                <a:t>i</a:t>
              </a:r>
              <a:r>
                <a:rPr lang="zh-CN" altLang="en-US" baseline="30000" dirty="0" smtClean="0">
                  <a:sym typeface="+mn-ea"/>
                </a:rPr>
                <a:t>）</a:t>
              </a:r>
              <a:r>
                <a:rPr lang="en-US" altLang="zh-CN" dirty="0" smtClean="0">
                  <a:sym typeface="+mn-ea"/>
                </a:rPr>
                <a:t>)</a:t>
              </a:r>
              <a:r>
                <a:rPr dirty="0" smtClean="0">
                  <a:sym typeface="+mn-ea"/>
                </a:rPr>
                <a:t> ∈</a:t>
              </a:r>
              <a:r>
                <a:rPr lang="en-US" dirty="0" smtClean="0">
                  <a:sym typeface="+mn-ea"/>
                </a:rPr>
                <a:t>T</a:t>
              </a:r>
              <a:r>
                <a:rPr lang="en-US" baseline="-25000" dirty="0" smtClean="0">
                  <a:sym typeface="+mn-ea"/>
                </a:rPr>
                <a:t>Corpus</a:t>
              </a:r>
              <a:r>
                <a:rPr lang="zh-CN" dirty="0" smtClean="0">
                  <a:sym typeface="+mn-ea"/>
                </a:rPr>
                <a:t>，</a:t>
              </a:r>
              <a:r>
                <a:rPr lang="zh-CN" altLang="en-US" dirty="0" smtClean="0">
                  <a:sym typeface="+mn-ea"/>
                </a:rPr>
                <a:t>其中</a:t>
              </a:r>
              <a:r>
                <a:rPr dirty="0" smtClean="0">
                  <a:sym typeface="+mn-ea"/>
                </a:rPr>
                <a:t>𝑖= 1…𝑚</a:t>
              </a:r>
              <a:r>
                <a:rPr lang="zh-CN" dirty="0" smtClean="0">
                  <a:sym typeface="+mn-ea"/>
                </a:rPr>
                <a:t>，</a:t>
              </a:r>
              <a:r>
                <a:rPr dirty="0" smtClean="0">
                  <a:sym typeface="+mn-ea"/>
                </a:rPr>
                <a:t>𝑚</a:t>
              </a:r>
              <a:r>
                <a:rPr lang="zh-CN" altLang="en-US" dirty="0" smtClean="0">
                  <a:sym typeface="+mn-ea"/>
                </a:rPr>
                <a:t>为训练语料所包含句子总数。在任意训练样本中，</a:t>
              </a:r>
              <a:r>
                <a:rPr lang="en-US" altLang="zh-CN" dirty="0" smtClean="0">
                  <a:sym typeface="+mn-ea"/>
                </a:rPr>
                <a:t>X</a:t>
              </a:r>
              <a:r>
                <a:rPr lang="zh-CN" altLang="en-US" baseline="30000" dirty="0" smtClean="0">
                  <a:sym typeface="+mn-ea"/>
                </a:rPr>
                <a:t>（</a:t>
              </a:r>
              <a:r>
                <a:rPr lang="en-US" altLang="zh-CN" baseline="30000" dirty="0" smtClean="0">
                  <a:sym typeface="+mn-ea"/>
                </a:rPr>
                <a:t>i</a:t>
              </a:r>
              <a:r>
                <a:rPr lang="zh-CN" altLang="en-US" baseline="30000" dirty="0" smtClean="0">
                  <a:sym typeface="+mn-ea"/>
                </a:rPr>
                <a:t>）</a:t>
              </a:r>
              <a:r>
                <a:rPr lang="zh-CN" altLang="en-US" dirty="0" smtClean="0">
                  <a:sym typeface="+mn-ea"/>
                </a:rPr>
                <a:t>表示一个字符串序列，对应的</a:t>
              </a:r>
              <a:r>
                <a:rPr lang="en-US" dirty="0" smtClean="0">
                  <a:sym typeface="+mn-ea"/>
                </a:rPr>
                <a:t>Y</a:t>
              </a:r>
              <a:r>
                <a:rPr lang="zh-CN" altLang="en-US" baseline="30000" dirty="0" smtClean="0">
                  <a:sym typeface="+mn-ea"/>
                </a:rPr>
                <a:t>（</a:t>
              </a:r>
              <a:r>
                <a:rPr lang="en-US" altLang="zh-CN" baseline="30000" dirty="0" smtClean="0">
                  <a:sym typeface="+mn-ea"/>
                </a:rPr>
                <a:t>i</a:t>
              </a:r>
              <a:r>
                <a:rPr lang="zh-CN" altLang="en-US" baseline="30000" dirty="0" smtClean="0">
                  <a:sym typeface="+mn-ea"/>
                </a:rPr>
                <a:t>）</a:t>
              </a:r>
              <a:r>
                <a:rPr lang="zh-CN" altLang="en-US" dirty="0" smtClean="0">
                  <a:sym typeface="+mn-ea"/>
                </a:rPr>
                <a:t>表示相应的标记序列，</a:t>
              </a:r>
            </a:p>
            <a:p>
              <a:pPr algn="l">
                <a:lnSpc>
                  <a:spcPct val="125000"/>
                </a:lnSpc>
              </a:pPr>
              <a:r>
                <a:rPr lang="zh-CN" altLang="en-US" dirty="0" smtClean="0">
                  <a:sym typeface="+mn-ea"/>
                </a:rPr>
                <a:t>我们期望从训练语料中学习到一个合适的模型ℳ，使其对每一个输入句子，计算得到（尽可能）正确的标注序列。</a:t>
              </a:r>
            </a:p>
          </p:txBody>
        </p:sp>
      </p:grpSp>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研究内容</a:t>
            </a:r>
          </a:p>
        </p:txBody>
      </p:sp>
      <p:sp>
        <p:nvSpPr>
          <p:cNvPr id="6" name="矩形 5"/>
          <p:cNvSpPr/>
          <p:nvPr/>
        </p:nvSpPr>
        <p:spPr>
          <a:xfrm>
            <a:off x="695325" y="926465"/>
            <a:ext cx="1483995" cy="483235"/>
          </a:xfrm>
          <a:prstGeom prst="rect">
            <a:avLst/>
          </a:prstGeom>
          <a:solidFill>
            <a:schemeClr val="accent1"/>
          </a:solidFill>
        </p:spPr>
        <p:txBody>
          <a:bodyPr wrap="square">
            <a:spAutoFit/>
          </a:bodyPr>
          <a:lstStyle/>
          <a:p>
            <a:r>
              <a:rPr lang="zh-CN" altLang="en-US" sz="2400" b="1" dirty="0" smtClean="0">
                <a:solidFill>
                  <a:schemeClr val="bg1"/>
                </a:solidFill>
              </a:rPr>
              <a:t>数学描述</a:t>
            </a:r>
          </a:p>
        </p:txBody>
      </p:sp>
      <p:grpSp>
        <p:nvGrpSpPr>
          <p:cNvPr id="14" name="组合 13"/>
          <p:cNvGrpSpPr/>
          <p:nvPr/>
        </p:nvGrpSpPr>
        <p:grpSpPr>
          <a:xfrm>
            <a:off x="695325" y="1483995"/>
            <a:ext cx="10801350" cy="1133475"/>
            <a:chOff x="695323" y="5447717"/>
            <a:chExt cx="10801351" cy="836558"/>
          </a:xfrm>
        </p:grpSpPr>
        <p:sp>
          <p:nvSpPr>
            <p:cNvPr id="15" name="矩形 14"/>
            <p:cNvSpPr/>
            <p:nvPr/>
          </p:nvSpPr>
          <p:spPr>
            <a:xfrm>
              <a:off x="695324" y="5459177"/>
              <a:ext cx="10801349" cy="825098"/>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95323" y="5447717"/>
              <a:ext cx="10801351" cy="826716"/>
            </a:xfrm>
            <a:prstGeom prst="rect">
              <a:avLst/>
            </a:prstGeom>
          </p:spPr>
          <p:txBody>
            <a:bodyPr wrap="square">
              <a:spAutoFit/>
            </a:bodyPr>
            <a:lstStyle/>
            <a:p>
              <a:pPr>
                <a:lnSpc>
                  <a:spcPct val="125000"/>
                </a:lnSpc>
              </a:pPr>
              <a:r>
                <a:rPr lang="zh-CN" altLang="en-US" dirty="0" smtClean="0">
                  <a:sym typeface="+mn-ea"/>
                </a:rPr>
                <a:t>用</a:t>
              </a:r>
              <a:r>
                <a:rPr lang="en-US" altLang="zh-CN" dirty="0" smtClean="0">
                  <a:sym typeface="+mn-ea"/>
                </a:rPr>
                <a:t>X(x</a:t>
              </a:r>
              <a:r>
                <a:rPr lang="en-US" altLang="zh-CN" baseline="-25000" dirty="0" smtClean="0">
                  <a:sym typeface="+mn-ea"/>
                </a:rPr>
                <a:t>1</a:t>
              </a:r>
              <a:r>
                <a:rPr lang="zh-CN" altLang="en-US" dirty="0" smtClean="0">
                  <a:sym typeface="+mn-ea"/>
                </a:rPr>
                <a:t>, </a:t>
              </a:r>
              <a:r>
                <a:rPr lang="en-US" altLang="zh-CN" dirty="0" smtClean="0">
                  <a:sym typeface="+mn-ea"/>
                </a:rPr>
                <a:t>x</a:t>
              </a:r>
              <a:r>
                <a:rPr lang="en-US" altLang="zh-CN" baseline="-25000" dirty="0" smtClean="0">
                  <a:sym typeface="+mn-ea"/>
                </a:rPr>
                <a:t>2</a:t>
              </a:r>
              <a:r>
                <a:rPr lang="zh-CN" altLang="en-US" dirty="0" smtClean="0">
                  <a:sym typeface="+mn-ea"/>
                </a:rPr>
                <a:t>, … ,</a:t>
              </a:r>
              <a:r>
                <a:rPr lang="en-US" altLang="zh-CN" dirty="0" smtClean="0">
                  <a:sym typeface="+mn-ea"/>
                </a:rPr>
                <a:t>x</a:t>
              </a:r>
              <a:r>
                <a:rPr lang="en-US" altLang="zh-CN" baseline="-25000" dirty="0" smtClean="0">
                  <a:sym typeface="+mn-ea"/>
                </a:rPr>
                <a:t>n</a:t>
              </a:r>
              <a:r>
                <a:rPr lang="en-US" altLang="zh-CN" dirty="0" smtClean="0">
                  <a:sym typeface="+mn-ea"/>
                </a:rPr>
                <a:t>)</a:t>
              </a:r>
              <a:r>
                <a:rPr lang="zh-CN" altLang="en-US" dirty="0" smtClean="0">
                  <a:sym typeface="+mn-ea"/>
                </a:rPr>
                <a:t>表示模型的输入，用 </a:t>
              </a:r>
              <a:r>
                <a:rPr lang="en-US" altLang="zh-CN" dirty="0" smtClean="0">
                  <a:sym typeface="+mn-ea"/>
                </a:rPr>
                <a:t>Y(y</a:t>
              </a:r>
              <a:r>
                <a:rPr lang="en-US" altLang="zh-CN" baseline="-25000" dirty="0" smtClean="0">
                  <a:sym typeface="+mn-ea"/>
                </a:rPr>
                <a:t>1</a:t>
              </a:r>
              <a:r>
                <a:rPr lang="zh-CN" altLang="en-US" dirty="0" smtClean="0">
                  <a:sym typeface="+mn-ea"/>
                </a:rPr>
                <a:t>, </a:t>
              </a:r>
              <a:r>
                <a:rPr lang="en-US" altLang="zh-CN" dirty="0" smtClean="0">
                  <a:sym typeface="+mn-ea"/>
                </a:rPr>
                <a:t>y</a:t>
              </a:r>
              <a:r>
                <a:rPr lang="en-US" altLang="zh-CN" baseline="-25000" dirty="0" smtClean="0">
                  <a:sym typeface="+mn-ea"/>
                </a:rPr>
                <a:t>2</a:t>
              </a:r>
              <a:r>
                <a:rPr lang="zh-CN" altLang="en-US" dirty="0" smtClean="0">
                  <a:sym typeface="+mn-ea"/>
                </a:rPr>
                <a:t>, … ,</a:t>
              </a:r>
              <a:r>
                <a:rPr lang="en-US" altLang="zh-CN" dirty="0" smtClean="0">
                  <a:sym typeface="+mn-ea"/>
                </a:rPr>
                <a:t>y</a:t>
              </a:r>
              <a:r>
                <a:rPr lang="en-US" altLang="zh-CN" baseline="-25000" dirty="0" smtClean="0">
                  <a:sym typeface="+mn-ea"/>
                </a:rPr>
                <a:t>n</a:t>
              </a:r>
              <a:r>
                <a:rPr lang="en-US" altLang="zh-CN" dirty="0" smtClean="0">
                  <a:sym typeface="+mn-ea"/>
                </a:rPr>
                <a:t>)</a:t>
              </a:r>
              <a:r>
                <a:rPr lang="zh-CN" altLang="en-US" dirty="0" smtClean="0">
                  <a:sym typeface="+mn-ea"/>
                </a:rPr>
                <a:t>表示输出的标记序列，则对应例子中词单元有： </a:t>
              </a:r>
            </a:p>
            <a:p>
              <a:pPr>
                <a:lnSpc>
                  <a:spcPct val="125000"/>
                </a:lnSpc>
              </a:pPr>
              <a:r>
                <a:rPr lang="en-US" altLang="zh-CN" dirty="0" smtClean="0">
                  <a:sym typeface="+mn-ea"/>
                </a:rPr>
                <a:t>X</a:t>
              </a:r>
              <a:r>
                <a:rPr lang="zh-CN" altLang="en-US" dirty="0" smtClean="0">
                  <a:sym typeface="+mn-ea"/>
                </a:rPr>
                <a:t>：</a:t>
              </a:r>
              <a:r>
                <a:rPr lang="en-US" altLang="zh-CN" dirty="0" smtClean="0">
                  <a:sym typeface="+mn-ea"/>
                </a:rPr>
                <a:t>(x</a:t>
              </a:r>
              <a:r>
                <a:rPr lang="en-US" altLang="zh-CN" baseline="-25000" dirty="0" smtClean="0">
                  <a:sym typeface="+mn-ea"/>
                </a:rPr>
                <a:t>1</a:t>
              </a:r>
              <a:r>
                <a:rPr lang="zh-CN" altLang="en-US" dirty="0" smtClean="0">
                  <a:sym typeface="+mn-ea"/>
                </a:rPr>
                <a:t>=“张三”, </a:t>
              </a:r>
              <a:r>
                <a:rPr lang="en-US" altLang="zh-CN" dirty="0" smtClean="0">
                  <a:sym typeface="+mn-ea"/>
                </a:rPr>
                <a:t>x</a:t>
              </a:r>
              <a:r>
                <a:rPr lang="en-US" altLang="zh-CN" baseline="-25000" dirty="0" smtClean="0">
                  <a:sym typeface="+mn-ea"/>
                </a:rPr>
                <a:t>2</a:t>
              </a:r>
              <a:r>
                <a:rPr lang="zh-CN" altLang="en-US" dirty="0" smtClean="0">
                  <a:sym typeface="+mn-ea"/>
                </a:rPr>
                <a:t>=“站在”,</a:t>
              </a:r>
              <a:r>
                <a:rPr lang="en-US" altLang="zh-CN" dirty="0" smtClean="0">
                  <a:sym typeface="+mn-ea"/>
                </a:rPr>
                <a:t>x</a:t>
              </a:r>
              <a:r>
                <a:rPr lang="en-US" altLang="zh-CN" baseline="-25000" dirty="0" smtClean="0">
                  <a:sym typeface="+mn-ea"/>
                </a:rPr>
                <a:t>3</a:t>
              </a:r>
              <a:r>
                <a:rPr lang="zh-CN" altLang="en-US" dirty="0" smtClean="0">
                  <a:sym typeface="+mn-ea"/>
                </a:rPr>
                <a:t>=“香山”,</a:t>
              </a:r>
              <a:r>
                <a:rPr lang="en-US" altLang="zh-CN" dirty="0" smtClean="0">
                  <a:sym typeface="+mn-ea"/>
                </a:rPr>
                <a:t>x</a:t>
              </a:r>
              <a:r>
                <a:rPr lang="en-US" altLang="zh-CN" baseline="-25000" dirty="0" smtClean="0">
                  <a:sym typeface="+mn-ea"/>
                </a:rPr>
                <a:t>4</a:t>
              </a:r>
              <a:r>
                <a:rPr lang="zh-CN" altLang="en-US" dirty="0" smtClean="0">
                  <a:sym typeface="+mn-ea"/>
                </a:rPr>
                <a:t>= “上”)</a:t>
              </a:r>
            </a:p>
            <a:p>
              <a:pPr>
                <a:lnSpc>
                  <a:spcPct val="125000"/>
                </a:lnSpc>
              </a:pPr>
              <a:r>
                <a:rPr lang="en-US" altLang="zh-CN" dirty="0" smtClean="0">
                  <a:sym typeface="+mn-ea"/>
                </a:rPr>
                <a:t>Y</a:t>
              </a:r>
              <a:r>
                <a:rPr lang="zh-CN" altLang="en-US" dirty="0" smtClean="0">
                  <a:sym typeface="+mn-ea"/>
                </a:rPr>
                <a:t>：(</a:t>
              </a:r>
              <a:r>
                <a:rPr lang="en-US" altLang="zh-CN" dirty="0" smtClean="0">
                  <a:sym typeface="+mn-ea"/>
                </a:rPr>
                <a:t>y</a:t>
              </a:r>
              <a:r>
                <a:rPr lang="en-US" altLang="zh-CN" baseline="-25000" dirty="0" smtClean="0">
                  <a:sym typeface="+mn-ea"/>
                </a:rPr>
                <a:t>1</a:t>
              </a:r>
              <a:r>
                <a:rPr lang="zh-CN" altLang="en-US" dirty="0" smtClean="0">
                  <a:sym typeface="+mn-ea"/>
                </a:rPr>
                <a:t>=“PER − B”, </a:t>
              </a:r>
              <a:r>
                <a:rPr lang="en-US" altLang="zh-CN" dirty="0" smtClean="0">
                  <a:sym typeface="+mn-ea"/>
                </a:rPr>
                <a:t>y</a:t>
              </a:r>
              <a:r>
                <a:rPr lang="en-US" altLang="zh-CN" baseline="-25000" dirty="0" smtClean="0">
                  <a:sym typeface="+mn-ea"/>
                </a:rPr>
                <a:t>2</a:t>
              </a:r>
              <a:r>
                <a:rPr lang="zh-CN" altLang="en-US" dirty="0" smtClean="0">
                  <a:sym typeface="+mn-ea"/>
                </a:rPr>
                <a:t>=“O”, </a:t>
              </a:r>
              <a:r>
                <a:rPr lang="en-US" altLang="zh-CN" dirty="0" smtClean="0">
                  <a:sym typeface="+mn-ea"/>
                </a:rPr>
                <a:t>y</a:t>
              </a:r>
              <a:r>
                <a:rPr lang="en-US" altLang="zh-CN" baseline="-25000" dirty="0" smtClean="0">
                  <a:sym typeface="+mn-ea"/>
                </a:rPr>
                <a:t>3</a:t>
              </a:r>
              <a:r>
                <a:rPr lang="zh-CN" altLang="en-US" dirty="0" smtClean="0">
                  <a:sym typeface="+mn-ea"/>
                </a:rPr>
                <a:t>=“ORG − B”,</a:t>
              </a:r>
              <a:r>
                <a:rPr lang="en-US" altLang="zh-CN" dirty="0" smtClean="0">
                  <a:sym typeface="+mn-ea"/>
                </a:rPr>
                <a:t>y</a:t>
              </a:r>
              <a:r>
                <a:rPr lang="en-US" altLang="zh-CN" baseline="-25000" dirty="0" smtClean="0">
                  <a:sym typeface="+mn-ea"/>
                </a:rPr>
                <a:t>4</a:t>
              </a:r>
              <a:r>
                <a:rPr lang="zh-CN" altLang="en-US" dirty="0" smtClean="0">
                  <a:sym typeface="+mn-ea"/>
                </a:rPr>
                <a:t>=“O”)</a:t>
              </a:r>
            </a:p>
          </p:txBody>
        </p:sp>
      </p:grpSp>
      <p:sp>
        <p:nvSpPr>
          <p:cNvPr id="4" name="灯片编号占位符 3"/>
          <p:cNvSpPr>
            <a:spLocks noGrp="1"/>
          </p:cNvSpPr>
          <p:nvPr>
            <p:ph type="sldNum" sz="quarter" idx="12"/>
          </p:nvPr>
        </p:nvSpPr>
        <p:spPr/>
        <p:txBody>
          <a:bodyPr/>
          <a:lstStyle/>
          <a:p>
            <a:fld id="{51D91E7F-84B6-4064-9D4E-CC7D244BCA04}" type="slidenum">
              <a:rPr lang="zh-CN" altLang="en-US" smtClean="0"/>
              <a:t>14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nodeType="withEffect">
                                  <p:stCondLst>
                                    <p:cond delay="150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研究内容</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dirty="0"/>
          </a:p>
        </p:txBody>
      </p:sp>
      <p:grpSp>
        <p:nvGrpSpPr>
          <p:cNvPr id="3" name="组合 2"/>
          <p:cNvGrpSpPr/>
          <p:nvPr/>
        </p:nvGrpSpPr>
        <p:grpSpPr>
          <a:xfrm>
            <a:off x="695325" y="1786255"/>
            <a:ext cx="10801350" cy="869315"/>
            <a:chOff x="695323" y="2497154"/>
            <a:chExt cx="10801351" cy="1612265"/>
          </a:xfrm>
        </p:grpSpPr>
        <p:sp>
          <p:nvSpPr>
            <p:cNvPr id="7" name="矩形 6"/>
            <p:cNvSpPr/>
            <p:nvPr/>
          </p:nvSpPr>
          <p:spPr>
            <a:xfrm>
              <a:off x="695323" y="2497154"/>
              <a:ext cx="10801350" cy="1612265"/>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3" y="2497154"/>
              <a:ext cx="10801351" cy="1582823"/>
            </a:xfrm>
            <a:prstGeom prst="rect">
              <a:avLst/>
            </a:prstGeom>
          </p:spPr>
          <p:txBody>
            <a:bodyPr wrap="square">
              <a:spAutoFit/>
            </a:bodyPr>
            <a:lstStyle/>
            <a:p>
              <a:pPr>
                <a:lnSpc>
                  <a:spcPct val="125000"/>
                </a:lnSpc>
              </a:pPr>
              <a:r>
                <a:rPr lang="zh-CN" altLang="en-US" sz="2000" dirty="0" smtClean="0">
                  <a:sym typeface="+mn-ea"/>
                </a:rPr>
                <a:t>实体链接（Entity Linking）是</a:t>
              </a:r>
              <a:r>
                <a:rPr lang="zh-CN" altLang="en-US" sz="2000" dirty="0" smtClean="0"/>
                <a:t>将出现在文本中的实体(mention)和一个</a:t>
              </a:r>
              <a:r>
                <a:rPr lang="zh-CN" altLang="en-US" sz="2000" dirty="0" smtClean="0">
                  <a:sym typeface="+mn-ea"/>
                </a:rPr>
                <a:t>结构化的知识库中的</a:t>
              </a:r>
              <a:r>
                <a:rPr lang="zh-CN" altLang="en-US" sz="2000" dirty="0" smtClean="0"/>
                <a:t>知识节点(KB)链接起来。</a:t>
              </a:r>
            </a:p>
          </p:txBody>
        </p:sp>
      </p:grpSp>
      <p:sp>
        <p:nvSpPr>
          <p:cNvPr id="6" name="矩形 5"/>
          <p:cNvSpPr/>
          <p:nvPr/>
        </p:nvSpPr>
        <p:spPr>
          <a:xfrm>
            <a:off x="695323" y="926774"/>
            <a:ext cx="3633470" cy="483235"/>
          </a:xfrm>
          <a:prstGeom prst="rect">
            <a:avLst/>
          </a:prstGeom>
          <a:solidFill>
            <a:schemeClr val="accent1"/>
          </a:solidFill>
        </p:spPr>
        <p:txBody>
          <a:bodyPr wrap="none">
            <a:spAutoFit/>
          </a:bodyPr>
          <a:lstStyle/>
          <a:p>
            <a:r>
              <a:rPr lang="zh-CN" altLang="en-US" sz="2400" b="1" dirty="0" smtClean="0">
                <a:solidFill>
                  <a:schemeClr val="bg1"/>
                </a:solidFill>
              </a:rPr>
              <a:t>什么是实体链接（</a:t>
            </a:r>
            <a:r>
              <a:rPr lang="en-US" altLang="zh-CN" sz="2400" b="1" dirty="0" smtClean="0">
                <a:solidFill>
                  <a:schemeClr val="bg1"/>
                </a:solidFill>
              </a:rPr>
              <a:t>EL</a:t>
            </a:r>
            <a:r>
              <a:rPr lang="zh-CN" altLang="en-US" sz="2400" b="1" dirty="0" smtClean="0">
                <a:solidFill>
                  <a:schemeClr val="bg1"/>
                </a:solidFill>
              </a:rPr>
              <a:t>）？</a:t>
            </a:r>
            <a:endParaRPr lang="en-US" altLang="zh-CN" sz="2400" b="1" dirty="0" smtClean="0">
              <a:solidFill>
                <a:schemeClr val="bg1"/>
              </a:solidFill>
            </a:endParaRPr>
          </a:p>
        </p:txBody>
      </p:sp>
      <p:grpSp>
        <p:nvGrpSpPr>
          <p:cNvPr id="37" name="组合 36"/>
          <p:cNvGrpSpPr/>
          <p:nvPr/>
        </p:nvGrpSpPr>
        <p:grpSpPr>
          <a:xfrm>
            <a:off x="1368425" y="3090545"/>
            <a:ext cx="9650730" cy="3347085"/>
            <a:chOff x="2155" y="5067"/>
            <a:chExt cx="15198" cy="5271"/>
          </a:xfrm>
        </p:grpSpPr>
        <p:cxnSp>
          <p:nvCxnSpPr>
            <p:cNvPr id="17" name="直接箭头连接符 16"/>
            <p:cNvCxnSpPr/>
            <p:nvPr/>
          </p:nvCxnSpPr>
          <p:spPr>
            <a:xfrm>
              <a:off x="5188" y="5932"/>
              <a:ext cx="0" cy="1247"/>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913" y="5822"/>
              <a:ext cx="6440" cy="2739"/>
            </a:xfrm>
            <a:prstGeom prst="rect">
              <a:avLst/>
            </a:prstGeom>
            <a:noFill/>
            <a:ln w="22225">
              <a:solidFill>
                <a:schemeClr val="accent1"/>
              </a:solidFill>
            </a:ln>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p:txBody>
        </p:sp>
        <p:sp>
          <p:nvSpPr>
            <p:cNvPr id="2" name="文本框 1"/>
            <p:cNvSpPr txBox="1"/>
            <p:nvPr/>
          </p:nvSpPr>
          <p:spPr>
            <a:xfrm>
              <a:off x="3568" y="5067"/>
              <a:ext cx="3249" cy="1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a:t>刘德华现在吃着苹果玩</a:t>
              </a:r>
              <a:r>
                <a:rPr lang="en-US" altLang="zh-CN"/>
                <a:t>Apple</a:t>
              </a:r>
              <a:r>
                <a:rPr lang="zh-CN" altLang="en-US"/>
                <a:t>。华哥是我的偶像</a:t>
              </a:r>
            </a:p>
          </p:txBody>
        </p:sp>
        <p:sp>
          <p:nvSpPr>
            <p:cNvPr id="18" name="文本框 17"/>
            <p:cNvSpPr txBox="1"/>
            <p:nvPr/>
          </p:nvSpPr>
          <p:spPr>
            <a:xfrm>
              <a:off x="4305" y="7179"/>
              <a:ext cx="1634" cy="6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a:t>苹果</a:t>
              </a:r>
              <a:endParaRPr lang="en-US" altLang="zh-CN"/>
            </a:p>
          </p:txBody>
        </p:sp>
        <p:sp>
          <p:nvSpPr>
            <p:cNvPr id="19" name="文本框 18"/>
            <p:cNvSpPr txBox="1"/>
            <p:nvPr/>
          </p:nvSpPr>
          <p:spPr>
            <a:xfrm>
              <a:off x="4305" y="8011"/>
              <a:ext cx="1634" cy="5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zh-CN"/>
                <a:t>Apple</a:t>
              </a:r>
            </a:p>
          </p:txBody>
        </p:sp>
        <p:sp>
          <p:nvSpPr>
            <p:cNvPr id="20" name="文本框 19"/>
            <p:cNvSpPr txBox="1"/>
            <p:nvPr/>
          </p:nvSpPr>
          <p:spPr>
            <a:xfrm>
              <a:off x="7465" y="6105"/>
              <a:ext cx="3111" cy="1593"/>
            </a:xfrm>
            <a:prstGeom prst="rect">
              <a:avLst/>
            </a:prstGeom>
            <a:noFill/>
          </p:spPr>
          <p:txBody>
            <a:bodyPr wrap="square" rtlCol="0">
              <a:spAutoFit/>
            </a:bodyPr>
            <a:lstStyle/>
            <a:p>
              <a:r>
                <a:rPr lang="en-US" altLang="zh-CN" sz="6000"/>
                <a:t>......</a:t>
              </a:r>
            </a:p>
          </p:txBody>
        </p:sp>
        <p:sp>
          <p:nvSpPr>
            <p:cNvPr id="21" name="文本框 20"/>
            <p:cNvSpPr txBox="1"/>
            <p:nvPr/>
          </p:nvSpPr>
          <p:spPr>
            <a:xfrm>
              <a:off x="11343" y="7359"/>
              <a:ext cx="2596" cy="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a:t>苹果</a:t>
              </a:r>
              <a:r>
                <a:rPr lang="en-US" altLang="zh-CN"/>
                <a:t>(</a:t>
              </a:r>
              <a:r>
                <a:rPr lang="zh-CN" altLang="en-US"/>
                <a:t>水果</a:t>
              </a:r>
              <a:r>
                <a:rPr lang="en-US" altLang="zh-CN"/>
                <a:t>)</a:t>
              </a:r>
            </a:p>
          </p:txBody>
        </p:sp>
        <p:sp>
          <p:nvSpPr>
            <p:cNvPr id="23" name="文本框 22"/>
            <p:cNvSpPr txBox="1"/>
            <p:nvPr/>
          </p:nvSpPr>
          <p:spPr>
            <a:xfrm>
              <a:off x="14409" y="7359"/>
              <a:ext cx="2596" cy="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a:sym typeface="+mn-ea"/>
                </a:rPr>
                <a:t>刘德华</a:t>
              </a:r>
              <a:r>
                <a:rPr lang="zh-CN" altLang="en-US"/>
                <a:t>（作家）</a:t>
              </a:r>
            </a:p>
          </p:txBody>
        </p:sp>
        <p:sp>
          <p:nvSpPr>
            <p:cNvPr id="24" name="文本框 23"/>
            <p:cNvSpPr txBox="1"/>
            <p:nvPr/>
          </p:nvSpPr>
          <p:spPr>
            <a:xfrm>
              <a:off x="14409" y="6252"/>
              <a:ext cx="2596" cy="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a:sym typeface="+mn-ea"/>
                </a:rPr>
                <a:t>刘德华</a:t>
              </a:r>
              <a:r>
                <a:rPr lang="zh-CN" altLang="en-US"/>
                <a:t>（歌手）</a:t>
              </a:r>
            </a:p>
          </p:txBody>
        </p:sp>
        <p:sp>
          <p:nvSpPr>
            <p:cNvPr id="25" name="文本框 24"/>
            <p:cNvSpPr txBox="1"/>
            <p:nvPr/>
          </p:nvSpPr>
          <p:spPr>
            <a:xfrm>
              <a:off x="11343" y="6252"/>
              <a:ext cx="2596" cy="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zh-CN"/>
                <a:t>Apple</a:t>
              </a:r>
              <a:r>
                <a:rPr lang="zh-CN" altLang="en-US"/>
                <a:t>（手机）</a:t>
              </a:r>
            </a:p>
          </p:txBody>
        </p:sp>
        <p:sp>
          <p:nvSpPr>
            <p:cNvPr id="26" name="文本框 25"/>
            <p:cNvSpPr txBox="1"/>
            <p:nvPr/>
          </p:nvSpPr>
          <p:spPr>
            <a:xfrm>
              <a:off x="11343" y="5097"/>
              <a:ext cx="2542" cy="606"/>
            </a:xfrm>
            <a:prstGeom prst="rect">
              <a:avLst/>
            </a:prstGeom>
            <a:noFill/>
          </p:spPr>
          <p:txBody>
            <a:bodyPr wrap="square" rtlCol="0">
              <a:spAutoFit/>
            </a:bodyPr>
            <a:lstStyle/>
            <a:p>
              <a:r>
                <a:rPr lang="zh-CN" altLang="en-US"/>
                <a:t>知识库</a:t>
              </a:r>
            </a:p>
          </p:txBody>
        </p:sp>
        <p:sp>
          <p:nvSpPr>
            <p:cNvPr id="27" name="文本框 26"/>
            <p:cNvSpPr txBox="1"/>
            <p:nvPr/>
          </p:nvSpPr>
          <p:spPr>
            <a:xfrm>
              <a:off x="2155" y="5283"/>
              <a:ext cx="1113" cy="606"/>
            </a:xfrm>
            <a:prstGeom prst="rect">
              <a:avLst/>
            </a:prstGeom>
            <a:noFill/>
          </p:spPr>
          <p:txBody>
            <a:bodyPr wrap="square" rtlCol="0">
              <a:spAutoFit/>
            </a:bodyPr>
            <a:lstStyle/>
            <a:p>
              <a:r>
                <a:rPr lang="zh-CN" altLang="en-US"/>
                <a:t>文本</a:t>
              </a:r>
            </a:p>
          </p:txBody>
        </p:sp>
        <p:cxnSp>
          <p:nvCxnSpPr>
            <p:cNvPr id="31" name="曲线连接符 30"/>
            <p:cNvCxnSpPr>
              <a:stCxn id="18" idx="3"/>
            </p:cNvCxnSpPr>
            <p:nvPr/>
          </p:nvCxnSpPr>
          <p:spPr>
            <a:xfrm>
              <a:off x="5939" y="7482"/>
              <a:ext cx="5316" cy="36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305" y="8915"/>
              <a:ext cx="1634" cy="6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a:t>刘德华</a:t>
              </a:r>
            </a:p>
          </p:txBody>
        </p:sp>
        <p:sp>
          <p:nvSpPr>
            <p:cNvPr id="33" name="文本框 32"/>
            <p:cNvSpPr txBox="1"/>
            <p:nvPr/>
          </p:nvSpPr>
          <p:spPr>
            <a:xfrm>
              <a:off x="4305" y="9732"/>
              <a:ext cx="1634" cy="6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a:t>华哥</a:t>
              </a:r>
            </a:p>
          </p:txBody>
        </p:sp>
        <p:cxnSp>
          <p:nvCxnSpPr>
            <p:cNvPr id="34" name="曲线连接符 33"/>
            <p:cNvCxnSpPr>
              <a:stCxn id="19" idx="3"/>
              <a:endCxn id="25" idx="1"/>
            </p:cNvCxnSpPr>
            <p:nvPr/>
          </p:nvCxnSpPr>
          <p:spPr>
            <a:xfrm flipV="1">
              <a:off x="5939" y="6555"/>
              <a:ext cx="5404" cy="174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曲线连接符 34"/>
            <p:cNvCxnSpPr>
              <a:stCxn id="32" idx="3"/>
              <a:endCxn id="24" idx="3"/>
            </p:cNvCxnSpPr>
            <p:nvPr/>
          </p:nvCxnSpPr>
          <p:spPr>
            <a:xfrm flipV="1">
              <a:off x="5939" y="6555"/>
              <a:ext cx="11066" cy="2663"/>
            </a:xfrm>
            <a:prstGeom prst="curvedConnector3">
              <a:avLst>
                <a:gd name="adj1" fmla="val 1064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33" idx="3"/>
            </p:cNvCxnSpPr>
            <p:nvPr/>
          </p:nvCxnSpPr>
          <p:spPr>
            <a:xfrm flipV="1">
              <a:off x="5939" y="6557"/>
              <a:ext cx="11104" cy="3478"/>
            </a:xfrm>
            <a:prstGeom prst="curvedConnector3">
              <a:avLst>
                <a:gd name="adj1" fmla="val 110905"/>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250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THREE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已有方法</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pPr algn="l"/>
            <a:r>
              <a:rPr lang="zh-CN" altLang="en-US" sz="2800" b="1" dirty="0">
                <a:latin typeface="微软雅黑" panose="020B0503020204020204" pitchFamily="34" charset="-122"/>
                <a:sym typeface="+mn-ea"/>
              </a:rPr>
              <a:t>命名实体识别（NER）现有</a:t>
            </a:r>
            <a:r>
              <a:rPr lang="zh-CN" altLang="en-US" sz="2800" b="1" dirty="0">
                <a:latin typeface="微软雅黑" panose="020B0503020204020204" pitchFamily="34" charset="-122"/>
              </a:rPr>
              <a:t>方法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17</a:t>
            </a:fld>
            <a:endParaRPr lang="zh-CN" altLang="en-US" dirty="0"/>
          </a:p>
        </p:txBody>
      </p:sp>
      <p:grpSp>
        <p:nvGrpSpPr>
          <p:cNvPr id="6" name="组合 5"/>
          <p:cNvGrpSpPr/>
          <p:nvPr/>
        </p:nvGrpSpPr>
        <p:grpSpPr>
          <a:xfrm>
            <a:off x="0" y="4045470"/>
            <a:ext cx="12192672" cy="1532163"/>
            <a:chOff x="0" y="4045470"/>
            <a:chExt cx="12192672" cy="1532163"/>
          </a:xfrm>
        </p:grpSpPr>
        <p:sp>
          <p:nvSpPr>
            <p:cNvPr id="9" name="矩形 8"/>
            <p:cNvSpPr/>
            <p:nvPr/>
          </p:nvSpPr>
          <p:spPr>
            <a:xfrm>
              <a:off x="0" y="4331997"/>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2207273" y="4045470"/>
              <a:ext cx="9985399"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1"/>
            <p:cNvSpPr/>
            <p:nvPr/>
          </p:nvSpPr>
          <p:spPr>
            <a:xfrm flipV="1">
              <a:off x="1427357" y="4047376"/>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1" fmla="*/ 0 w 1826176"/>
                <a:gd name="connsiteY0-2" fmla="*/ 0 h 1133668"/>
                <a:gd name="connsiteX1-3" fmla="*/ 1826176 w 1826176"/>
                <a:gd name="connsiteY1-4" fmla="*/ 0 h 1133668"/>
                <a:gd name="connsiteX2-5" fmla="*/ 556249 w 1826176"/>
                <a:gd name="connsiteY2-6" fmla="*/ 1133668 h 1133668"/>
                <a:gd name="connsiteX3-7" fmla="*/ 0 w 1826176"/>
                <a:gd name="connsiteY3-8" fmla="*/ 934227 h 1133668"/>
                <a:gd name="connsiteX4-9" fmla="*/ 0 w 1826176"/>
                <a:gd name="connsiteY4-10" fmla="*/ 0 h 1133668"/>
                <a:gd name="connsiteX0-11" fmla="*/ 0 w 556249"/>
                <a:gd name="connsiteY0-12" fmla="*/ 0 h 1133668"/>
                <a:gd name="connsiteX1-13" fmla="*/ 524763 w 556249"/>
                <a:gd name="connsiteY1-14" fmla="*/ 461865 h 1133668"/>
                <a:gd name="connsiteX2-15" fmla="*/ 556249 w 556249"/>
                <a:gd name="connsiteY2-16" fmla="*/ 1133668 h 1133668"/>
                <a:gd name="connsiteX3-17" fmla="*/ 0 w 556249"/>
                <a:gd name="connsiteY3-18" fmla="*/ 934227 h 1133668"/>
                <a:gd name="connsiteX4-19" fmla="*/ 0 w 556249"/>
                <a:gd name="connsiteY4-20" fmla="*/ 0 h 1133668"/>
                <a:gd name="connsiteX0-21" fmla="*/ 0 w 598230"/>
                <a:gd name="connsiteY0-22" fmla="*/ 0 h 1133668"/>
                <a:gd name="connsiteX1-23" fmla="*/ 598230 w 598230"/>
                <a:gd name="connsiteY1-24" fmla="*/ 493356 h 1133668"/>
                <a:gd name="connsiteX2-25" fmla="*/ 556249 w 598230"/>
                <a:gd name="connsiteY2-26" fmla="*/ 1133668 h 1133668"/>
                <a:gd name="connsiteX3-27" fmla="*/ 0 w 598230"/>
                <a:gd name="connsiteY3-28" fmla="*/ 934227 h 1133668"/>
                <a:gd name="connsiteX4-29" fmla="*/ 0 w 598230"/>
                <a:gd name="connsiteY4-30" fmla="*/ 0 h 1133668"/>
                <a:gd name="connsiteX0-31" fmla="*/ 0 w 608726"/>
                <a:gd name="connsiteY0-32" fmla="*/ 0 h 1154661"/>
                <a:gd name="connsiteX1-33" fmla="*/ 598230 w 608726"/>
                <a:gd name="connsiteY1-34" fmla="*/ 493356 h 1154661"/>
                <a:gd name="connsiteX2-35" fmla="*/ 608726 w 608726"/>
                <a:gd name="connsiteY2-36" fmla="*/ 1154661 h 1154661"/>
                <a:gd name="connsiteX3-37" fmla="*/ 0 w 608726"/>
                <a:gd name="connsiteY3-38" fmla="*/ 934227 h 1154661"/>
                <a:gd name="connsiteX4-39" fmla="*/ 0 w 608726"/>
                <a:gd name="connsiteY4-40" fmla="*/ 0 h 1154661"/>
                <a:gd name="connsiteX0-41" fmla="*/ 0 w 598230"/>
                <a:gd name="connsiteY0-42" fmla="*/ 0 h 1144165"/>
                <a:gd name="connsiteX1-43" fmla="*/ 598230 w 598230"/>
                <a:gd name="connsiteY1-44" fmla="*/ 493356 h 1144165"/>
                <a:gd name="connsiteX2-45" fmla="*/ 577240 w 598230"/>
                <a:gd name="connsiteY2-46" fmla="*/ 1144165 h 1144165"/>
                <a:gd name="connsiteX3-47" fmla="*/ 0 w 598230"/>
                <a:gd name="connsiteY3-48" fmla="*/ 934227 h 1144165"/>
                <a:gd name="connsiteX4-49" fmla="*/ 0 w 598230"/>
                <a:gd name="connsiteY4-50" fmla="*/ 0 h 1144165"/>
                <a:gd name="connsiteX0-51" fmla="*/ 0 w 577240"/>
                <a:gd name="connsiteY0-52" fmla="*/ 0 h 1144165"/>
                <a:gd name="connsiteX1-53" fmla="*/ 559424 w 577240"/>
                <a:gd name="connsiteY1-54" fmla="*/ 493356 h 1144165"/>
                <a:gd name="connsiteX2-55" fmla="*/ 577240 w 577240"/>
                <a:gd name="connsiteY2-56" fmla="*/ 1144165 h 1144165"/>
                <a:gd name="connsiteX3-57" fmla="*/ 0 w 577240"/>
                <a:gd name="connsiteY3-58" fmla="*/ 934227 h 1144165"/>
                <a:gd name="connsiteX4-59" fmla="*/ 0 w 577240"/>
                <a:gd name="connsiteY4-60" fmla="*/ 0 h 1144165"/>
                <a:gd name="connsiteX0-61" fmla="*/ 0 w 584118"/>
                <a:gd name="connsiteY0-62" fmla="*/ 0 h 1144165"/>
                <a:gd name="connsiteX1-63" fmla="*/ 584118 w 584118"/>
                <a:gd name="connsiteY1-64" fmla="*/ 486300 h 1144165"/>
                <a:gd name="connsiteX2-65" fmla="*/ 577240 w 584118"/>
                <a:gd name="connsiteY2-66" fmla="*/ 1144165 h 1144165"/>
                <a:gd name="connsiteX3-67" fmla="*/ 0 w 584118"/>
                <a:gd name="connsiteY3-68" fmla="*/ 934227 h 1144165"/>
                <a:gd name="connsiteX4-69" fmla="*/ 0 w 584118"/>
                <a:gd name="connsiteY4-70" fmla="*/ 0 h 1144165"/>
                <a:gd name="connsiteX0-71" fmla="*/ 0 w 584937"/>
                <a:gd name="connsiteY0-72" fmla="*/ 0 h 1147693"/>
                <a:gd name="connsiteX1-73" fmla="*/ 584118 w 584937"/>
                <a:gd name="connsiteY1-74" fmla="*/ 486300 h 1147693"/>
                <a:gd name="connsiteX2-75" fmla="*/ 584295 w 584937"/>
                <a:gd name="connsiteY2-76" fmla="*/ 1147693 h 1147693"/>
                <a:gd name="connsiteX3-77" fmla="*/ 0 w 584937"/>
                <a:gd name="connsiteY3-78" fmla="*/ 934227 h 1147693"/>
                <a:gd name="connsiteX4-79" fmla="*/ 0 w 584937"/>
                <a:gd name="connsiteY4-80" fmla="*/ 0 h 11476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文本框 18"/>
            <p:cNvSpPr txBox="1"/>
            <p:nvPr/>
          </p:nvSpPr>
          <p:spPr>
            <a:xfrm>
              <a:off x="203363" y="4461769"/>
              <a:ext cx="950901" cy="913007"/>
            </a:xfrm>
            <a:prstGeom prst="rect">
              <a:avLst/>
            </a:prstGeom>
            <a:noFill/>
          </p:spPr>
          <p:txBody>
            <a:bodyPr wrap="none" rtlCol="0">
              <a:spAutoFit/>
            </a:bodyPr>
            <a:lstStyle/>
            <a:p>
              <a:r>
                <a:rPr kumimoji="1" lang="en-US" altLang="zh-CN" sz="5335" b="1" dirty="0">
                  <a:solidFill>
                    <a:srgbClr val="FFFFFF"/>
                  </a:solidFill>
                </a:rPr>
                <a:t>03</a:t>
              </a:r>
              <a:endParaRPr kumimoji="1" lang="zh-CN" altLang="en-US" sz="5335" b="1" dirty="0">
                <a:solidFill>
                  <a:srgbClr val="FFFFFF"/>
                </a:solidFill>
              </a:endParaRPr>
            </a:p>
          </p:txBody>
        </p:sp>
      </p:grpSp>
      <p:grpSp>
        <p:nvGrpSpPr>
          <p:cNvPr id="3" name="组合 2"/>
          <p:cNvGrpSpPr/>
          <p:nvPr/>
        </p:nvGrpSpPr>
        <p:grpSpPr>
          <a:xfrm>
            <a:off x="0" y="1343867"/>
            <a:ext cx="12192001" cy="1532165"/>
            <a:chOff x="0" y="1343867"/>
            <a:chExt cx="12192001" cy="1532165"/>
          </a:xfrm>
        </p:grpSpPr>
        <p:sp>
          <p:nvSpPr>
            <p:cNvPr id="7" name="矩形 6"/>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1" fmla="*/ 0 w 1826176"/>
                <a:gd name="connsiteY0-2" fmla="*/ 0 h 1133668"/>
                <a:gd name="connsiteX1-3" fmla="*/ 1826176 w 1826176"/>
                <a:gd name="connsiteY1-4" fmla="*/ 0 h 1133668"/>
                <a:gd name="connsiteX2-5" fmla="*/ 556249 w 1826176"/>
                <a:gd name="connsiteY2-6" fmla="*/ 1133668 h 1133668"/>
                <a:gd name="connsiteX3-7" fmla="*/ 0 w 1826176"/>
                <a:gd name="connsiteY3-8" fmla="*/ 934227 h 1133668"/>
                <a:gd name="connsiteX4-9" fmla="*/ 0 w 1826176"/>
                <a:gd name="connsiteY4-10" fmla="*/ 0 h 1133668"/>
                <a:gd name="connsiteX0-11" fmla="*/ 0 w 556249"/>
                <a:gd name="connsiteY0-12" fmla="*/ 0 h 1133668"/>
                <a:gd name="connsiteX1-13" fmla="*/ 524763 w 556249"/>
                <a:gd name="connsiteY1-14" fmla="*/ 461865 h 1133668"/>
                <a:gd name="connsiteX2-15" fmla="*/ 556249 w 556249"/>
                <a:gd name="connsiteY2-16" fmla="*/ 1133668 h 1133668"/>
                <a:gd name="connsiteX3-17" fmla="*/ 0 w 556249"/>
                <a:gd name="connsiteY3-18" fmla="*/ 934227 h 1133668"/>
                <a:gd name="connsiteX4-19" fmla="*/ 0 w 556249"/>
                <a:gd name="connsiteY4-20" fmla="*/ 0 h 1133668"/>
                <a:gd name="connsiteX0-21" fmla="*/ 0 w 598230"/>
                <a:gd name="connsiteY0-22" fmla="*/ 0 h 1133668"/>
                <a:gd name="connsiteX1-23" fmla="*/ 598230 w 598230"/>
                <a:gd name="connsiteY1-24" fmla="*/ 493356 h 1133668"/>
                <a:gd name="connsiteX2-25" fmla="*/ 556249 w 598230"/>
                <a:gd name="connsiteY2-26" fmla="*/ 1133668 h 1133668"/>
                <a:gd name="connsiteX3-27" fmla="*/ 0 w 598230"/>
                <a:gd name="connsiteY3-28" fmla="*/ 934227 h 1133668"/>
                <a:gd name="connsiteX4-29" fmla="*/ 0 w 598230"/>
                <a:gd name="connsiteY4-30" fmla="*/ 0 h 1133668"/>
                <a:gd name="connsiteX0-31" fmla="*/ 0 w 608726"/>
                <a:gd name="connsiteY0-32" fmla="*/ 0 h 1154661"/>
                <a:gd name="connsiteX1-33" fmla="*/ 598230 w 608726"/>
                <a:gd name="connsiteY1-34" fmla="*/ 493356 h 1154661"/>
                <a:gd name="connsiteX2-35" fmla="*/ 608726 w 608726"/>
                <a:gd name="connsiteY2-36" fmla="*/ 1154661 h 1154661"/>
                <a:gd name="connsiteX3-37" fmla="*/ 0 w 608726"/>
                <a:gd name="connsiteY3-38" fmla="*/ 934227 h 1154661"/>
                <a:gd name="connsiteX4-39" fmla="*/ 0 w 608726"/>
                <a:gd name="connsiteY4-40" fmla="*/ 0 h 1154661"/>
                <a:gd name="connsiteX0-41" fmla="*/ 0 w 598230"/>
                <a:gd name="connsiteY0-42" fmla="*/ 0 h 1144165"/>
                <a:gd name="connsiteX1-43" fmla="*/ 598230 w 598230"/>
                <a:gd name="connsiteY1-44" fmla="*/ 493356 h 1144165"/>
                <a:gd name="connsiteX2-45" fmla="*/ 577240 w 598230"/>
                <a:gd name="connsiteY2-46" fmla="*/ 1144165 h 1144165"/>
                <a:gd name="connsiteX3-47" fmla="*/ 0 w 598230"/>
                <a:gd name="connsiteY3-48" fmla="*/ 934227 h 1144165"/>
                <a:gd name="connsiteX4-49" fmla="*/ 0 w 598230"/>
                <a:gd name="connsiteY4-50" fmla="*/ 0 h 1144165"/>
                <a:gd name="connsiteX0-51" fmla="*/ 0 w 577240"/>
                <a:gd name="connsiteY0-52" fmla="*/ 0 h 1144165"/>
                <a:gd name="connsiteX1-53" fmla="*/ 559424 w 577240"/>
                <a:gd name="connsiteY1-54" fmla="*/ 493356 h 1144165"/>
                <a:gd name="connsiteX2-55" fmla="*/ 577240 w 577240"/>
                <a:gd name="connsiteY2-56" fmla="*/ 1144165 h 1144165"/>
                <a:gd name="connsiteX3-57" fmla="*/ 0 w 577240"/>
                <a:gd name="connsiteY3-58" fmla="*/ 934227 h 1144165"/>
                <a:gd name="connsiteX4-59" fmla="*/ 0 w 577240"/>
                <a:gd name="connsiteY4-60" fmla="*/ 0 h 1144165"/>
                <a:gd name="connsiteX0-61" fmla="*/ 0 w 584118"/>
                <a:gd name="connsiteY0-62" fmla="*/ 0 h 1144165"/>
                <a:gd name="connsiteX1-63" fmla="*/ 584118 w 584118"/>
                <a:gd name="connsiteY1-64" fmla="*/ 486300 h 1144165"/>
                <a:gd name="connsiteX2-65" fmla="*/ 577240 w 584118"/>
                <a:gd name="connsiteY2-66" fmla="*/ 1144165 h 1144165"/>
                <a:gd name="connsiteX3-67" fmla="*/ 0 w 584118"/>
                <a:gd name="connsiteY3-68" fmla="*/ 934227 h 1144165"/>
                <a:gd name="connsiteX4-69" fmla="*/ 0 w 584118"/>
                <a:gd name="connsiteY4-70" fmla="*/ 0 h 1144165"/>
                <a:gd name="connsiteX0-71" fmla="*/ 0 w 584937"/>
                <a:gd name="connsiteY0-72" fmla="*/ 0 h 1147693"/>
                <a:gd name="connsiteX1-73" fmla="*/ 584118 w 584937"/>
                <a:gd name="connsiteY1-74" fmla="*/ 486300 h 1147693"/>
                <a:gd name="connsiteX2-75" fmla="*/ 584295 w 584937"/>
                <a:gd name="connsiteY2-76" fmla="*/ 1147693 h 1147693"/>
                <a:gd name="connsiteX3-77" fmla="*/ 0 w 584937"/>
                <a:gd name="connsiteY3-78" fmla="*/ 934227 h 1147693"/>
                <a:gd name="connsiteX4-79" fmla="*/ 0 w 584937"/>
                <a:gd name="connsiteY4-80" fmla="*/ 0 h 11476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7" name="文本框 16"/>
            <p:cNvSpPr txBox="1"/>
            <p:nvPr/>
          </p:nvSpPr>
          <p:spPr>
            <a:xfrm>
              <a:off x="203363" y="1515885"/>
              <a:ext cx="950901" cy="913007"/>
            </a:xfrm>
            <a:prstGeom prst="rect">
              <a:avLst/>
            </a:prstGeom>
            <a:noFill/>
          </p:spPr>
          <p:txBody>
            <a:bodyPr wrap="none" rtlCol="0">
              <a:spAutoFit/>
            </a:bodyPr>
            <a:lstStyle/>
            <a:p>
              <a:r>
                <a:rPr kumimoji="1" lang="en-US" altLang="zh-CN" sz="5335" b="1" dirty="0">
                  <a:solidFill>
                    <a:srgbClr val="FFFFFF"/>
                  </a:solidFill>
                </a:rPr>
                <a:t>01</a:t>
              </a:r>
              <a:endParaRPr kumimoji="1" lang="zh-CN" altLang="en-US" sz="5335" b="1" dirty="0">
                <a:solidFill>
                  <a:srgbClr val="FFFFFF"/>
                </a:solidFill>
              </a:endParaRPr>
            </a:p>
          </p:txBody>
        </p:sp>
        <p:sp>
          <p:nvSpPr>
            <p:cNvPr id="20" name="矩形 19"/>
            <p:cNvSpPr/>
            <p:nvPr/>
          </p:nvSpPr>
          <p:spPr>
            <a:xfrm>
              <a:off x="2719518" y="2069488"/>
              <a:ext cx="8937223" cy="566420"/>
            </a:xfrm>
            <a:prstGeom prst="rect">
              <a:avLst/>
            </a:prstGeom>
          </p:spPr>
          <p:txBody>
            <a:bodyPr wrap="square" anchor="ctr" anchorCtr="0">
              <a:spAutoFit/>
            </a:bodyPr>
            <a:lstStyle/>
            <a:p>
              <a:pPr>
                <a:lnSpc>
                  <a:spcPct val="130000"/>
                </a:lnSpc>
              </a:pPr>
              <a:r>
                <a:rPr lang="zh-CN" altLang="en-US" sz="2400" b="1" dirty="0" smtClean="0">
                  <a:solidFill>
                    <a:srgbClr val="FFFFFF"/>
                  </a:solidFill>
                  <a:latin typeface="微软雅黑" panose="020B0503020204020204" pitchFamily="34" charset="-122"/>
                </a:rPr>
                <a:t>传统方法：</a:t>
              </a:r>
              <a:r>
                <a:rPr lang="zh-CN" altLang="en-US" b="1" dirty="0" smtClean="0">
                  <a:solidFill>
                    <a:srgbClr val="FFFFFF"/>
                  </a:solidFill>
                  <a:latin typeface="微软雅黑" panose="020B0503020204020204" pitchFamily="34" charset="-122"/>
                  <a:sym typeface="+mn-ea"/>
                </a:rPr>
                <a:t>隐马尔可夫模型、决策树、最大熵模型、支持向量机、条件随机场。</a:t>
              </a:r>
            </a:p>
          </p:txBody>
        </p:sp>
      </p:grpSp>
      <p:grpSp>
        <p:nvGrpSpPr>
          <p:cNvPr id="5" name="组合 4"/>
          <p:cNvGrpSpPr/>
          <p:nvPr/>
        </p:nvGrpSpPr>
        <p:grpSpPr>
          <a:xfrm>
            <a:off x="0" y="2757455"/>
            <a:ext cx="12192001" cy="1934868"/>
            <a:chOff x="0" y="2757455"/>
            <a:chExt cx="12192001" cy="1934868"/>
          </a:xfrm>
        </p:grpSpPr>
        <p:sp>
          <p:nvSpPr>
            <p:cNvPr id="8" name="矩形 7"/>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3"/>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1" fmla="*/ 0 w 1826176"/>
                <a:gd name="connsiteY0-2" fmla="*/ 0 h 934227"/>
                <a:gd name="connsiteX1-3" fmla="*/ 546455 w 1826176"/>
                <a:gd name="connsiteY1-4" fmla="*/ 230621 h 934227"/>
                <a:gd name="connsiteX2-5" fmla="*/ 1826176 w 1826176"/>
                <a:gd name="connsiteY2-6" fmla="*/ 934227 h 934227"/>
                <a:gd name="connsiteX3-7" fmla="*/ 0 w 1826176"/>
                <a:gd name="connsiteY3-8" fmla="*/ 934227 h 934227"/>
                <a:gd name="connsiteX4-9" fmla="*/ 0 w 1826176"/>
                <a:gd name="connsiteY4-10" fmla="*/ 0 h 934227"/>
                <a:gd name="connsiteX0-11" fmla="*/ 0 w 546455"/>
                <a:gd name="connsiteY0-12" fmla="*/ 0 h 934227"/>
                <a:gd name="connsiteX1-13" fmla="*/ 546455 w 546455"/>
                <a:gd name="connsiteY1-14" fmla="*/ 230621 h 934227"/>
                <a:gd name="connsiteX2-15" fmla="*/ 367813 w 546455"/>
                <a:gd name="connsiteY2-16" fmla="*/ 716599 h 934227"/>
                <a:gd name="connsiteX3-17" fmla="*/ 0 w 546455"/>
                <a:gd name="connsiteY3-18" fmla="*/ 934227 h 934227"/>
                <a:gd name="connsiteX4-19" fmla="*/ 0 w 546455"/>
                <a:gd name="connsiteY4-20" fmla="*/ 0 h 934227"/>
                <a:gd name="connsiteX0-21" fmla="*/ 0 w 585431"/>
                <a:gd name="connsiteY0-22" fmla="*/ 0 h 934227"/>
                <a:gd name="connsiteX1-23" fmla="*/ 546455 w 585431"/>
                <a:gd name="connsiteY1-24" fmla="*/ 230621 h 934227"/>
                <a:gd name="connsiteX2-25" fmla="*/ 585431 w 585431"/>
                <a:gd name="connsiteY2-26" fmla="*/ 856271 h 934227"/>
                <a:gd name="connsiteX3-27" fmla="*/ 0 w 585431"/>
                <a:gd name="connsiteY3-28" fmla="*/ 934227 h 934227"/>
                <a:gd name="connsiteX4-29" fmla="*/ 0 w 585431"/>
                <a:gd name="connsiteY4-30" fmla="*/ 0 h 934227"/>
                <a:gd name="connsiteX0-31" fmla="*/ 0 w 585431"/>
                <a:gd name="connsiteY0-32" fmla="*/ 0 h 934227"/>
                <a:gd name="connsiteX1-33" fmla="*/ 585431 w 585431"/>
                <a:gd name="connsiteY1-34" fmla="*/ 204636 h 934227"/>
                <a:gd name="connsiteX2-35" fmla="*/ 585431 w 585431"/>
                <a:gd name="connsiteY2-36" fmla="*/ 856271 h 934227"/>
                <a:gd name="connsiteX3-37" fmla="*/ 0 w 585431"/>
                <a:gd name="connsiteY3-38" fmla="*/ 934227 h 934227"/>
                <a:gd name="connsiteX4-39" fmla="*/ 0 w 585431"/>
                <a:gd name="connsiteY4-40" fmla="*/ 0 h 934227"/>
                <a:gd name="connsiteX0-41" fmla="*/ 0 w 588679"/>
                <a:gd name="connsiteY0-42" fmla="*/ 0 h 934227"/>
                <a:gd name="connsiteX1-43" fmla="*/ 588679 w 588679"/>
                <a:gd name="connsiteY1-44" fmla="*/ 194891 h 934227"/>
                <a:gd name="connsiteX2-45" fmla="*/ 585431 w 588679"/>
                <a:gd name="connsiteY2-46" fmla="*/ 856271 h 934227"/>
                <a:gd name="connsiteX3-47" fmla="*/ 0 w 588679"/>
                <a:gd name="connsiteY3-48" fmla="*/ 934227 h 934227"/>
                <a:gd name="connsiteX4-49" fmla="*/ 0 w 588679"/>
                <a:gd name="connsiteY4-50" fmla="*/ 0 h 9342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p:cNvSpPr txBox="1"/>
            <p:nvPr/>
          </p:nvSpPr>
          <p:spPr>
            <a:xfrm>
              <a:off x="203363" y="2932015"/>
              <a:ext cx="950901" cy="913007"/>
            </a:xfrm>
            <a:prstGeom prst="rect">
              <a:avLst/>
            </a:prstGeom>
            <a:noFill/>
          </p:spPr>
          <p:txBody>
            <a:bodyPr wrap="none" rtlCol="0">
              <a:spAutoFit/>
            </a:bodyPr>
            <a:lstStyle/>
            <a:p>
              <a:r>
                <a:rPr kumimoji="1" lang="en-US" altLang="zh-CN" sz="5335" b="1" dirty="0">
                  <a:solidFill>
                    <a:srgbClr val="FFFFFF"/>
                  </a:solidFill>
                </a:rPr>
                <a:t>02</a:t>
              </a:r>
              <a:endParaRPr kumimoji="1" lang="zh-CN" altLang="en-US" sz="5335" b="1" dirty="0">
                <a:solidFill>
                  <a:srgbClr val="FFFFFF"/>
                </a:solidFill>
              </a:endParaRPr>
            </a:p>
          </p:txBody>
        </p:sp>
        <p:sp>
          <p:nvSpPr>
            <p:cNvPr id="21" name="矩形 20"/>
            <p:cNvSpPr/>
            <p:nvPr/>
          </p:nvSpPr>
          <p:spPr>
            <a:xfrm>
              <a:off x="2719518" y="3132596"/>
              <a:ext cx="8937223" cy="566420"/>
            </a:xfrm>
            <a:prstGeom prst="rect">
              <a:avLst/>
            </a:prstGeom>
          </p:spPr>
          <p:txBody>
            <a:bodyPr wrap="square">
              <a:spAutoFit/>
            </a:bodyPr>
            <a:lstStyle/>
            <a:p>
              <a:pPr>
                <a:lnSpc>
                  <a:spcPct val="130000"/>
                </a:lnSpc>
              </a:pPr>
              <a:r>
                <a:rPr lang="zh-CN" altLang="en-US" sz="2400" b="1" dirty="0" smtClean="0">
                  <a:solidFill>
                    <a:srgbClr val="FFFFFF"/>
                  </a:solidFill>
                  <a:latin typeface="微软雅黑" panose="020B0503020204020204" pitchFamily="34" charset="-122"/>
                  <a:sym typeface="+mn-ea"/>
                </a:rPr>
                <a:t>前馈神经网络：</a:t>
              </a:r>
              <a:r>
                <a:rPr lang="zh-CN" altLang="en-US" sz="1800" b="1" dirty="0" smtClean="0">
                  <a:solidFill>
                    <a:srgbClr val="FFFFFF"/>
                  </a:solidFill>
                  <a:latin typeface="微软雅黑" panose="020B0503020204020204" pitchFamily="34" charset="-122"/>
                  <a:sym typeface="+mn-ea"/>
                </a:rPr>
                <a:t>利用固定大小窗口在上下文独立为每个单词分类并做标签</a:t>
              </a:r>
              <a:endParaRPr lang="zh-CN" altLang="en-US" sz="1800" b="1" dirty="0" smtClean="0">
                <a:solidFill>
                  <a:srgbClr val="FFFFFF"/>
                </a:solidFill>
                <a:latin typeface="微软雅黑" panose="020B0503020204020204" pitchFamily="34" charset="-122"/>
              </a:endParaRPr>
            </a:p>
          </p:txBody>
        </p:sp>
        <p:sp>
          <p:nvSpPr>
            <p:cNvPr id="22" name="矩形 21"/>
            <p:cNvSpPr/>
            <p:nvPr/>
          </p:nvSpPr>
          <p:spPr>
            <a:xfrm>
              <a:off x="2719518" y="4125903"/>
              <a:ext cx="8937223" cy="566420"/>
            </a:xfrm>
            <a:prstGeom prst="rect">
              <a:avLst/>
            </a:prstGeom>
          </p:spPr>
          <p:txBody>
            <a:bodyPr wrap="square">
              <a:spAutoFit/>
            </a:bodyPr>
            <a:lstStyle/>
            <a:p>
              <a:pPr>
                <a:lnSpc>
                  <a:spcPct val="130000"/>
                </a:lnSpc>
              </a:pPr>
              <a:r>
                <a:rPr lang="zh-CN" sz="2400" b="1" dirty="0">
                  <a:solidFill>
                    <a:srgbClr val="FFFFFF"/>
                  </a:solidFill>
                  <a:latin typeface="微软雅黑" panose="020B0503020204020204" pitchFamily="34" charset="-122"/>
                </a:rPr>
                <a:t>循环神经网络</a:t>
              </a:r>
              <a:r>
                <a:rPr lang="zh-CN" altLang="en-US" sz="2400" b="1" dirty="0">
                  <a:solidFill>
                    <a:srgbClr val="FFFFFF"/>
                  </a:solidFill>
                  <a:latin typeface="微软雅黑" panose="020B0503020204020204" pitchFamily="34" charset="-122"/>
                </a:rPr>
                <a:t>：</a:t>
              </a:r>
              <a:r>
                <a:rPr lang="zh-CN" altLang="en-US" sz="1800" b="1" dirty="0" smtClean="0">
                  <a:solidFill>
                    <a:srgbClr val="FFFFFF"/>
                  </a:solidFill>
                  <a:latin typeface="微软雅黑" panose="020B0503020204020204" pitchFamily="34" charset="-122"/>
                </a:rPr>
                <a:t>将NER抽象为序列标注任务</a:t>
              </a:r>
              <a:endParaRPr lang="zh-CN" altLang="en-US" sz="2400" b="1" dirty="0">
                <a:solidFill>
                  <a:srgbClr val="FFFFFF"/>
                </a:solidFill>
                <a:latin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sym typeface="+mn-ea"/>
              </a:rPr>
              <a:t>命名实体识别（NER）现有</a:t>
            </a:r>
            <a:r>
              <a:rPr lang="zh-CN" altLang="en-US" sz="2800" b="1" dirty="0">
                <a:latin typeface="微软雅黑" panose="020B0503020204020204" pitchFamily="34" charset="-122"/>
              </a:rPr>
              <a:t>方法</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18</a:t>
            </a:fld>
            <a:endParaRPr lang="zh-CN" altLang="en-US" dirty="0"/>
          </a:p>
        </p:txBody>
      </p:sp>
      <p:grpSp>
        <p:nvGrpSpPr>
          <p:cNvPr id="2" name="组合 1"/>
          <p:cNvGrpSpPr/>
          <p:nvPr/>
        </p:nvGrpSpPr>
        <p:grpSpPr>
          <a:xfrm>
            <a:off x="695325" y="1344059"/>
            <a:ext cx="10814504" cy="483235"/>
            <a:chOff x="695325" y="1013859"/>
            <a:chExt cx="10814504" cy="483235"/>
          </a:xfrm>
        </p:grpSpPr>
        <p:sp>
          <p:nvSpPr>
            <p:cNvPr id="7" name="矩形 6"/>
            <p:cNvSpPr/>
            <p:nvPr/>
          </p:nvSpPr>
          <p:spPr>
            <a:xfrm>
              <a:off x="695325" y="1013859"/>
              <a:ext cx="3325495" cy="483235"/>
            </a:xfrm>
            <a:prstGeom prst="rect">
              <a:avLst/>
            </a:prstGeom>
            <a:solidFill>
              <a:schemeClr val="accent1"/>
            </a:solidFill>
          </p:spPr>
          <p:txBody>
            <a:bodyPr wrap="none">
              <a:spAutoFit/>
            </a:bodyPr>
            <a:lstStyle/>
            <a:p>
              <a:pPr algn="l"/>
              <a:r>
                <a:rPr lang="zh-CN" altLang="en-US" sz="2400" b="1" dirty="0" smtClean="0">
                  <a:solidFill>
                    <a:schemeClr val="bg1"/>
                  </a:solidFill>
                  <a:sym typeface="+mn-ea"/>
                </a:rPr>
                <a:t>命名实体识别（</a:t>
              </a:r>
              <a:r>
                <a:rPr lang="en-US" altLang="zh-CN" sz="2400" b="1" dirty="0" smtClean="0">
                  <a:solidFill>
                    <a:schemeClr val="bg1"/>
                  </a:solidFill>
                  <a:sym typeface="+mn-ea"/>
                </a:rPr>
                <a:t>NER</a:t>
              </a:r>
              <a:r>
                <a:rPr lang="zh-CN" altLang="en-US" sz="2400" b="1" dirty="0" smtClean="0">
                  <a:solidFill>
                    <a:schemeClr val="bg1"/>
                  </a:solidFill>
                  <a:sym typeface="+mn-ea"/>
                </a:rPr>
                <a:t>）</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5" y="1805724"/>
            <a:ext cx="10801350" cy="3520440"/>
          </a:xfrm>
          <a:prstGeom prst="rect">
            <a:avLst/>
          </a:prstGeom>
        </p:spPr>
        <p:txBody>
          <a:bodyPr wrap="square">
            <a:spAutoFit/>
          </a:bodyPr>
          <a:lstStyle/>
          <a:p>
            <a:pPr>
              <a:lnSpc>
                <a:spcPct val="125000"/>
              </a:lnSpc>
            </a:pPr>
            <a:r>
              <a:rPr lang="en-US" dirty="0">
                <a:sym typeface="+mn-ea"/>
              </a:rPr>
              <a:t>	</a:t>
            </a:r>
            <a:r>
              <a:rPr lang="zh-CN" altLang="en-US" dirty="0">
                <a:sym typeface="+mn-ea"/>
              </a:rPr>
              <a:t>以往的方法：隐马尔可夫模型、决策树、最大熵模型、支持向量机、条件随机场。</a:t>
            </a:r>
          </a:p>
          <a:p>
            <a:pPr>
              <a:lnSpc>
                <a:spcPct val="125000"/>
              </a:lnSpc>
            </a:pPr>
            <a:r>
              <a:rPr lang="zh-CN" altLang="en-US" dirty="0"/>
              <a:t>	过去几年，非线性神经网络利用词向量(word embeddings)作为输入在解决NLP问题上被广泛应用并取得很大成功。</a:t>
            </a:r>
          </a:p>
          <a:p>
            <a:pPr>
              <a:lnSpc>
                <a:spcPct val="125000"/>
              </a:lnSpc>
            </a:pPr>
            <a:r>
              <a:rPr lang="zh-CN" altLang="en-US" dirty="0"/>
              <a:t>	2011年提出简单但是非常有效的前馈神经网络（feed-forward neutral network）利用固定大小窗口在上下文独立为每个单词分类并做标签。</a:t>
            </a:r>
          </a:p>
          <a:p>
            <a:pPr>
              <a:lnSpc>
                <a:spcPct val="125000"/>
              </a:lnSpc>
            </a:pPr>
            <a:r>
              <a:rPr lang="zh-CN" altLang="en-US" dirty="0"/>
              <a:t>	1996年提出的循环神经网络recurrent neural networks（RNN），2000年提出的RNN变体长短期记忆模型（LSTM），2014年提出的gated recurrent unit（GRU）在为连续数据建模上取得了较大成功。基于RNN的神经网络已经被提出并应用到许多序列标注任务上，例如语音识别，词性标注，实体识别，性能上比传统方式要好。</a:t>
            </a:r>
          </a:p>
          <a:p>
            <a:pPr>
              <a:lnSpc>
                <a:spcPct val="125000"/>
              </a:lnSpc>
            </a:pPr>
            <a:r>
              <a:rPr lang="en-US" dirty="0"/>
              <a:t>	</a:t>
            </a:r>
            <a:r>
              <a:rPr lang="zh-CN" sz="1400" dirty="0"/>
              <a:t>备注：</a:t>
            </a:r>
            <a:r>
              <a:rPr sz="1400" dirty="0"/>
              <a:t>如果仅仅利用词向量作为输入的这些系统，丢弃手工定义特征后（例如单词拼写和大小写），性能会快速下降。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sym typeface="+mn-ea"/>
              </a:rPr>
              <a:t>实体链接（</a:t>
            </a:r>
            <a:r>
              <a:rPr lang="en-US" altLang="zh-CN" sz="2800" b="1" dirty="0">
                <a:latin typeface="微软雅黑" panose="020B0503020204020204" pitchFamily="34" charset="-122"/>
                <a:sym typeface="+mn-ea"/>
              </a:rPr>
              <a:t>EL</a:t>
            </a:r>
            <a:r>
              <a:rPr lang="zh-CN" altLang="en-US" sz="2800" b="1" dirty="0">
                <a:latin typeface="微软雅黑" panose="020B0503020204020204" pitchFamily="34" charset="-122"/>
                <a:sym typeface="+mn-ea"/>
              </a:rPr>
              <a:t>）</a:t>
            </a:r>
            <a:r>
              <a:rPr lang="zh-CN" altLang="en-US" sz="2800" b="1" dirty="0">
                <a:latin typeface="微软雅黑" panose="020B0503020204020204" pitchFamily="34" charset="-122"/>
              </a:rPr>
              <a:t>已</a:t>
            </a:r>
            <a:r>
              <a:rPr lang="zh-CN" altLang="en-US" sz="2800" b="1" dirty="0">
                <a:latin typeface="微软雅黑" panose="020B0503020204020204" pitchFamily="34" charset="-122"/>
              </a:rPr>
              <a:t>有方法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19</a:t>
            </a:fld>
            <a:endParaRPr lang="zh-CN" altLang="en-US" dirty="0"/>
          </a:p>
        </p:txBody>
      </p:sp>
      <p:grpSp>
        <p:nvGrpSpPr>
          <p:cNvPr id="5" name="组合 4"/>
          <p:cNvGrpSpPr/>
          <p:nvPr/>
        </p:nvGrpSpPr>
        <p:grpSpPr>
          <a:xfrm>
            <a:off x="695325" y="1082592"/>
            <a:ext cx="10814504" cy="483235"/>
            <a:chOff x="695325" y="3800392"/>
            <a:chExt cx="10814504" cy="483235"/>
          </a:xfrm>
        </p:grpSpPr>
        <p:sp>
          <p:nvSpPr>
            <p:cNvPr id="10" name="矩形 9"/>
            <p:cNvSpPr/>
            <p:nvPr/>
          </p:nvSpPr>
          <p:spPr>
            <a:xfrm>
              <a:off x="695325" y="3800392"/>
              <a:ext cx="2414270" cy="483235"/>
            </a:xfrm>
            <a:prstGeom prst="rect">
              <a:avLst/>
            </a:prstGeom>
            <a:solidFill>
              <a:schemeClr val="accent1"/>
            </a:solidFill>
          </p:spPr>
          <p:txBody>
            <a:bodyPr wrap="none">
              <a:spAutoFit/>
            </a:bodyPr>
            <a:lstStyle/>
            <a:p>
              <a:pPr algn="l"/>
              <a:r>
                <a:rPr lang="zh-CN" altLang="en-US" sz="2400" b="1" dirty="0" smtClean="0">
                  <a:solidFill>
                    <a:schemeClr val="bg1"/>
                  </a:solidFill>
                  <a:sym typeface="+mn-ea"/>
                </a:rPr>
                <a:t>实体链接（</a:t>
              </a:r>
              <a:r>
                <a:rPr lang="en-US" altLang="zh-CN" sz="2400" b="1" dirty="0" smtClean="0">
                  <a:solidFill>
                    <a:schemeClr val="bg1"/>
                  </a:solidFill>
                  <a:sym typeface="+mn-ea"/>
                </a:rPr>
                <a:t>EL</a:t>
              </a:r>
              <a:r>
                <a:rPr lang="zh-CN" altLang="en-US" sz="2400" b="1" dirty="0" smtClean="0">
                  <a:solidFill>
                    <a:schemeClr val="bg1"/>
                  </a:solidFill>
                  <a:sym typeface="+mn-ea"/>
                </a:rPr>
                <a:t>）</a:t>
              </a:r>
              <a:endParaRPr lang="zh-CN" altLang="en-US" sz="2400" b="1" dirty="0">
                <a:solidFill>
                  <a:schemeClr val="bg1"/>
                </a:solidFill>
              </a:endParaRP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95325" y="1544257"/>
            <a:ext cx="10801350" cy="3139440"/>
          </a:xfrm>
          <a:prstGeom prst="rect">
            <a:avLst/>
          </a:prstGeom>
        </p:spPr>
        <p:txBody>
          <a:bodyPr wrap="square">
            <a:spAutoFit/>
          </a:bodyPr>
          <a:lstStyle/>
          <a:p>
            <a:pPr>
              <a:lnSpc>
                <a:spcPct val="125000"/>
              </a:lnSpc>
            </a:pPr>
            <a:r>
              <a:rPr lang="en-US" altLang="zh-CN" sz="2000" dirty="0">
                <a:latin typeface="+mn-ea"/>
                <a:sym typeface="+mn-ea"/>
              </a:rPr>
              <a:t>	</a:t>
            </a:r>
            <a:r>
              <a:rPr lang="zh-CN" altLang="en-US" sz="2000" dirty="0">
                <a:latin typeface="+mn-ea"/>
                <a:sym typeface="+mn-ea"/>
              </a:rPr>
              <a:t>基于规则的排序方法、基于信息检索技术的检索模型和分类模型等算法。</a:t>
            </a:r>
          </a:p>
          <a:p>
            <a:pPr>
              <a:lnSpc>
                <a:spcPct val="125000"/>
              </a:lnSpc>
            </a:pPr>
            <a:r>
              <a:rPr lang="en-US" altLang="zh-CN" sz="2000" dirty="0">
                <a:latin typeface="+mn-ea"/>
              </a:rPr>
              <a:t>	</a:t>
            </a:r>
            <a:r>
              <a:rPr lang="zh-CN" altLang="en-US" sz="2000" dirty="0">
                <a:latin typeface="+mn-ea"/>
              </a:rPr>
              <a:t>2013年Cucerzan和Sil提出的MS MLI系统在2011年到2014年获得了TAC评估的最高分：系统同时链接文档中的所有条目，限制条件是它们解析的链接应尽可能在类别级别上全局一致。</a:t>
            </a:r>
          </a:p>
          <a:p>
            <a:pPr>
              <a:lnSpc>
                <a:spcPct val="125000"/>
              </a:lnSpc>
            </a:pPr>
            <a:r>
              <a:rPr lang="zh-CN" altLang="en-US" sz="2000" dirty="0">
                <a:latin typeface="+mn-ea"/>
              </a:rPr>
              <a:t>因为全局消歧代价较大</a:t>
            </a:r>
          </a:p>
          <a:p>
            <a:pPr>
              <a:lnSpc>
                <a:spcPct val="125000"/>
              </a:lnSpc>
            </a:pPr>
            <a:r>
              <a:rPr lang="en-US" altLang="zh-CN" sz="2000" dirty="0">
                <a:latin typeface="+mn-ea"/>
              </a:rPr>
              <a:t>	</a:t>
            </a:r>
            <a:r>
              <a:rPr lang="zh-CN" altLang="en-US" sz="2000" dirty="0">
                <a:latin typeface="+mn-ea"/>
              </a:rPr>
              <a:t>（Milne和Witten，2008）使用归一化的谷歌距离the Normalized Google Distance计算条目上下文和候选维基百科条目的相似性。</a:t>
            </a:r>
          </a:p>
          <a:p>
            <a:pPr>
              <a:lnSpc>
                <a:spcPct val="125000"/>
              </a:lnSpc>
            </a:pPr>
            <a:r>
              <a:rPr lang="zh-CN" altLang="en-US" sz="2000" dirty="0">
                <a:latin typeface="+mn-ea"/>
              </a:rPr>
              <a:t>	2013年Sil和Yates提出了NEREL模型，基于特征的指数框架，提供了灵活性，这使得该系统获得连续四年的英语SOTA EL系统。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00786" y="2593674"/>
            <a:ext cx="2320188" cy="1015663"/>
          </a:xfrm>
          <a:prstGeom prst="rect">
            <a:avLst/>
          </a:prstGeom>
          <a:noFill/>
        </p:spPr>
        <p:txBody>
          <a:bodyPr wrap="square" rtlCol="0">
            <a:spAutoFit/>
          </a:bodyPr>
          <a:lstStyle/>
          <a:p>
            <a:pPr algn="ct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8890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428698"/>
            <a:ext cx="3398314" cy="865184"/>
            <a:chOff x="3909356" y="1666934"/>
            <a:chExt cx="3398314" cy="865184"/>
          </a:xfrm>
        </p:grpSpPr>
        <p:grpSp>
          <p:nvGrpSpPr>
            <p:cNvPr id="42" name="组合 41"/>
            <p:cNvGrpSpPr/>
            <p:nvPr/>
          </p:nvGrpSpPr>
          <p:grpSpPr>
            <a:xfrm>
              <a:off x="4912812" y="1666934"/>
              <a:ext cx="2394858" cy="865184"/>
              <a:chOff x="4818742" y="1356667"/>
              <a:chExt cx="2394858" cy="865184"/>
            </a:xfrm>
          </p:grpSpPr>
          <p:sp>
            <p:nvSpPr>
              <p:cNvPr id="19" name="文本框 18"/>
              <p:cNvSpPr txBox="1"/>
              <p:nvPr/>
            </p:nvSpPr>
            <p:spPr>
              <a:xfrm>
                <a:off x="4818742" y="1356667"/>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20" name="文本框 19"/>
              <p:cNvSpPr txBox="1"/>
              <p:nvPr/>
            </p:nvSpPr>
            <p:spPr>
              <a:xfrm>
                <a:off x="4818742" y="1852519"/>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Research </a:t>
                </a:r>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Background</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chemeClr val="accent1"/>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0" y="1428698"/>
            <a:ext cx="3416755" cy="829498"/>
            <a:chOff x="8098970" y="1684028"/>
            <a:chExt cx="3416755" cy="829498"/>
          </a:xfrm>
        </p:grpSpPr>
        <p:grpSp>
          <p:nvGrpSpPr>
            <p:cNvPr id="41" name="组合 40"/>
            <p:cNvGrpSpPr/>
            <p:nvPr/>
          </p:nvGrpSpPr>
          <p:grpSpPr>
            <a:xfrm>
              <a:off x="9120867" y="1684028"/>
              <a:ext cx="2394858" cy="827425"/>
              <a:chOff x="9042399" y="1373760"/>
              <a:chExt cx="2394858" cy="827425"/>
            </a:xfrm>
          </p:grpSpPr>
          <p:sp>
            <p:nvSpPr>
              <p:cNvPr id="13" name="文本框 12"/>
              <p:cNvSpPr txBox="1"/>
              <p:nvPr/>
            </p:nvSpPr>
            <p:spPr>
              <a:xfrm>
                <a:off x="9042399" y="1373760"/>
                <a:ext cx="2394858" cy="548640"/>
              </a:xfrm>
              <a:prstGeom prst="rect">
                <a:avLst/>
              </a:prstGeom>
              <a:noFill/>
            </p:spPr>
            <p:txBody>
              <a:bodyPr wrap="square" rtlCol="0">
                <a:spAutoFit/>
              </a:bodyPr>
              <a:lstStyle/>
              <a:p>
                <a:r>
                  <a:rPr lang="zh-CN" altLang="en-US" sz="2800" b="1" dirty="0">
                    <a:latin typeface="微软雅黑" panose="020B0503020204020204" pitchFamily="34" charset="-122"/>
                  </a:rPr>
                  <a:t>研究内容</a:t>
                </a:r>
              </a:p>
            </p:txBody>
          </p:sp>
          <p:sp>
            <p:nvSpPr>
              <p:cNvPr id="15" name="文本框 14"/>
              <p:cNvSpPr txBox="1"/>
              <p:nvPr/>
            </p:nvSpPr>
            <p:spPr>
              <a:xfrm>
                <a:off x="9042399" y="1835425"/>
                <a:ext cx="2394858" cy="365760"/>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Research Contents</a:t>
                </a:r>
              </a:p>
            </p:txBody>
          </p:sp>
        </p:gr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5" name="组合 74"/>
          <p:cNvGrpSpPr/>
          <p:nvPr/>
        </p:nvGrpSpPr>
        <p:grpSpPr>
          <a:xfrm>
            <a:off x="3873413" y="4567527"/>
            <a:ext cx="3434257" cy="858203"/>
            <a:chOff x="3873413" y="4736171"/>
            <a:chExt cx="3434257" cy="858203"/>
          </a:xfrm>
        </p:grpSpPr>
        <p:grpSp>
          <p:nvGrpSpPr>
            <p:cNvPr id="44" name="组合 43"/>
            <p:cNvGrpSpPr/>
            <p:nvPr/>
          </p:nvGrpSpPr>
          <p:grpSpPr>
            <a:xfrm>
              <a:off x="4912812" y="4736171"/>
              <a:ext cx="2394858" cy="858203"/>
              <a:chOff x="4818742" y="3526390"/>
              <a:chExt cx="2394858" cy="858203"/>
            </a:xfrm>
          </p:grpSpPr>
          <p:sp>
            <p:nvSpPr>
              <p:cNvPr id="24" name="文本框 23"/>
              <p:cNvSpPr txBox="1"/>
              <p:nvPr/>
            </p:nvSpPr>
            <p:spPr>
              <a:xfrm>
                <a:off x="4818742" y="3526390"/>
                <a:ext cx="2394858" cy="548640"/>
              </a:xfrm>
              <a:prstGeom prst="rect">
                <a:avLst/>
              </a:prstGeom>
              <a:noFill/>
            </p:spPr>
            <p:txBody>
              <a:bodyPr wrap="square" rtlCol="0">
                <a:spAutoFit/>
              </a:bodyPr>
              <a:lstStyle/>
              <a:p>
                <a:r>
                  <a:rPr lang="zh-CN" altLang="en-US" sz="2800" b="1" dirty="0">
                    <a:latin typeface="微软雅黑" panose="020B0503020204020204" pitchFamily="34" charset="-122"/>
                  </a:rPr>
                  <a:t>预期成果</a:t>
                </a:r>
              </a:p>
            </p:txBody>
          </p:sp>
          <p:sp>
            <p:nvSpPr>
              <p:cNvPr id="25" name="文本框 24"/>
              <p:cNvSpPr txBox="1"/>
              <p:nvPr/>
            </p:nvSpPr>
            <p:spPr>
              <a:xfrm>
                <a:off x="4818742" y="4018833"/>
                <a:ext cx="2394858" cy="365760"/>
              </a:xfrm>
              <a:prstGeom prst="rect">
                <a:avLst/>
              </a:prstGeom>
              <a:noFill/>
            </p:spPr>
            <p:txBody>
              <a:bodyPr wrap="square" rtlCol="0">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Expected Results</a:t>
                </a:r>
              </a:p>
            </p:txBody>
          </p:sp>
        </p:grpSp>
        <p:grpSp>
          <p:nvGrpSpPr>
            <p:cNvPr id="67" name="组合 66"/>
            <p:cNvGrpSpPr/>
            <p:nvPr/>
          </p:nvGrpSpPr>
          <p:grpSpPr>
            <a:xfrm>
              <a:off x="3873413" y="4753058"/>
              <a:ext cx="899886" cy="828000"/>
              <a:chOff x="3873413" y="4753058"/>
              <a:chExt cx="899886" cy="828000"/>
            </a:xfrm>
          </p:grpSpPr>
          <p:sp>
            <p:nvSpPr>
              <p:cNvPr id="22" name="文本框 21"/>
              <p:cNvSpPr txBox="1"/>
              <p:nvPr/>
            </p:nvSpPr>
            <p:spPr>
              <a:xfrm>
                <a:off x="3873413" y="4782338"/>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05</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4" name="矩形 33"/>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4" name="组合 73"/>
          <p:cNvGrpSpPr/>
          <p:nvPr/>
        </p:nvGrpSpPr>
        <p:grpSpPr>
          <a:xfrm>
            <a:off x="8098970" y="4582916"/>
            <a:ext cx="3416755" cy="829498"/>
            <a:chOff x="8098970" y="4751560"/>
            <a:chExt cx="3416755" cy="829498"/>
          </a:xfrm>
        </p:grpSpPr>
        <p:grpSp>
          <p:nvGrpSpPr>
            <p:cNvPr id="43" name="组合 42"/>
            <p:cNvGrpSpPr/>
            <p:nvPr/>
          </p:nvGrpSpPr>
          <p:grpSpPr>
            <a:xfrm>
              <a:off x="9120867" y="4751560"/>
              <a:ext cx="2394858" cy="827425"/>
              <a:chOff x="9042399" y="3526390"/>
              <a:chExt cx="2394858" cy="827425"/>
            </a:xfrm>
          </p:grpSpPr>
          <p:sp>
            <p:nvSpPr>
              <p:cNvPr id="29" name="文本框 28"/>
              <p:cNvSpPr txBox="1"/>
              <p:nvPr/>
            </p:nvSpPr>
            <p:spPr>
              <a:xfrm>
                <a:off x="9042399" y="3526390"/>
                <a:ext cx="2394858" cy="548640"/>
              </a:xfrm>
              <a:prstGeom prst="rect">
                <a:avLst/>
              </a:prstGeom>
              <a:noFill/>
            </p:spPr>
            <p:txBody>
              <a:bodyPr wrap="square" rtlCol="0">
                <a:spAutoFit/>
              </a:bodyPr>
              <a:lstStyle/>
              <a:p>
                <a:r>
                  <a:rPr lang="zh-CN" altLang="en-US" sz="2800" b="1" dirty="0" smtClean="0">
                    <a:latin typeface="微软雅黑" panose="020B0503020204020204" pitchFamily="34" charset="-122"/>
                  </a:rPr>
                  <a:t>关键问题</a:t>
                </a:r>
                <a:endParaRPr lang="zh-CN" altLang="en-US" sz="2800" b="1" dirty="0">
                  <a:latin typeface="微软雅黑" panose="020B0503020204020204" pitchFamily="34" charset="-122"/>
                </a:endParaRPr>
              </a:p>
            </p:txBody>
          </p:sp>
          <p:sp>
            <p:nvSpPr>
              <p:cNvPr id="30" name="文本框 29"/>
              <p:cNvSpPr txBox="1"/>
              <p:nvPr/>
            </p:nvSpPr>
            <p:spPr>
              <a:xfrm>
                <a:off x="9042399" y="3988055"/>
                <a:ext cx="2394858" cy="365760"/>
              </a:xfrm>
              <a:prstGeom prst="rect">
                <a:avLst/>
              </a:prstGeom>
              <a:noFill/>
            </p:spPr>
            <p:txBody>
              <a:bodyPr wrap="square" rtlCol="0">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Critical Problem</a:t>
                </a:r>
              </a:p>
            </p:txBody>
          </p:sp>
        </p:grpSp>
        <p:grpSp>
          <p:nvGrpSpPr>
            <p:cNvPr id="66" name="组合 65"/>
            <p:cNvGrpSpPr/>
            <p:nvPr/>
          </p:nvGrpSpPr>
          <p:grpSpPr>
            <a:xfrm>
              <a:off x="8098970" y="4753058"/>
              <a:ext cx="899886" cy="828000"/>
              <a:chOff x="8098970" y="4753058"/>
              <a:chExt cx="899886" cy="828000"/>
            </a:xfrm>
          </p:grpSpPr>
          <p:sp>
            <p:nvSpPr>
              <p:cNvPr id="27" name="文本框 26"/>
              <p:cNvSpPr txBox="1"/>
              <p:nvPr/>
            </p:nvSpPr>
            <p:spPr>
              <a:xfrm>
                <a:off x="8098970" y="4782338"/>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06</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5" name="矩形 34"/>
              <p:cNvSpPr/>
              <p:nvPr/>
            </p:nvSpPr>
            <p:spPr>
              <a:xfrm>
                <a:off x="8134913"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3" y="2999817"/>
            <a:ext cx="3434257" cy="858203"/>
            <a:chOff x="3873413" y="3187016"/>
            <a:chExt cx="3434257" cy="858203"/>
          </a:xfrm>
        </p:grpSpPr>
        <p:grpSp>
          <p:nvGrpSpPr>
            <p:cNvPr id="54" name="组合 53"/>
            <p:cNvGrpSpPr/>
            <p:nvPr/>
          </p:nvGrpSpPr>
          <p:grpSpPr>
            <a:xfrm>
              <a:off x="4912812" y="3187016"/>
              <a:ext cx="2394858" cy="858203"/>
              <a:chOff x="4818742" y="3526390"/>
              <a:chExt cx="2394858" cy="858203"/>
            </a:xfrm>
          </p:grpSpPr>
          <p:sp>
            <p:nvSpPr>
              <p:cNvPr id="55" name="文本框 54"/>
              <p:cNvSpPr txBox="1"/>
              <p:nvPr/>
            </p:nvSpPr>
            <p:spPr>
              <a:xfrm>
                <a:off x="4818742" y="3526390"/>
                <a:ext cx="2394858" cy="548640"/>
              </a:xfrm>
              <a:prstGeom prst="rect">
                <a:avLst/>
              </a:prstGeom>
              <a:noFill/>
            </p:spPr>
            <p:txBody>
              <a:bodyPr wrap="square" rtlCol="0">
                <a:spAutoFit/>
              </a:bodyPr>
              <a:lstStyle/>
              <a:p>
                <a:r>
                  <a:rPr lang="zh-CN" altLang="en-US" sz="2800" b="1" dirty="0">
                    <a:latin typeface="微软雅黑" panose="020B0503020204020204" pitchFamily="34" charset="-122"/>
                  </a:rPr>
                  <a:t>现有方法</a:t>
                </a:r>
              </a:p>
            </p:txBody>
          </p:sp>
          <p:sp>
            <p:nvSpPr>
              <p:cNvPr id="56" name="文本框 55"/>
              <p:cNvSpPr txBox="1"/>
              <p:nvPr/>
            </p:nvSpPr>
            <p:spPr>
              <a:xfrm>
                <a:off x="4818742" y="4018833"/>
                <a:ext cx="2394858" cy="365760"/>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Existing Methods</a:t>
                </a:r>
              </a:p>
            </p:txBody>
          </p:sp>
        </p:gr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p:cNvGrpSpPr/>
          <p:nvPr/>
        </p:nvGrpSpPr>
        <p:grpSpPr>
          <a:xfrm>
            <a:off x="8098970" y="3007305"/>
            <a:ext cx="3416755" cy="828000"/>
            <a:chOff x="8098970" y="3203903"/>
            <a:chExt cx="3416755" cy="828000"/>
          </a:xfrm>
        </p:grpSpPr>
        <p:grpSp>
          <p:nvGrpSpPr>
            <p:cNvPr id="59" name="组合 58"/>
            <p:cNvGrpSpPr/>
            <p:nvPr/>
          </p:nvGrpSpPr>
          <p:grpSpPr>
            <a:xfrm>
              <a:off x="9120867" y="3213200"/>
              <a:ext cx="2394858" cy="816630"/>
              <a:chOff x="9042399" y="3537185"/>
              <a:chExt cx="2394858" cy="816630"/>
            </a:xfrm>
          </p:grpSpPr>
          <p:sp>
            <p:nvSpPr>
              <p:cNvPr id="60" name="文本框 59"/>
              <p:cNvSpPr txBox="1"/>
              <p:nvPr/>
            </p:nvSpPr>
            <p:spPr>
              <a:xfrm>
                <a:off x="9042399" y="3537185"/>
                <a:ext cx="2394858" cy="548640"/>
              </a:xfrm>
              <a:prstGeom prst="rect">
                <a:avLst/>
              </a:prstGeom>
              <a:noFill/>
            </p:spPr>
            <p:txBody>
              <a:bodyPr wrap="square" rtlCol="0">
                <a:spAutoFit/>
              </a:bodyPr>
              <a:lstStyle/>
              <a:p>
                <a:r>
                  <a:rPr lang="zh-CN" altLang="en-US" sz="2800" b="1" dirty="0">
                    <a:latin typeface="微软雅黑" panose="020B0503020204020204" pitchFamily="34" charset="-122"/>
                  </a:rPr>
                  <a:t>目前计划</a:t>
                </a:r>
              </a:p>
            </p:txBody>
          </p:sp>
          <p:sp>
            <p:nvSpPr>
              <p:cNvPr id="61" name="文本框 60"/>
              <p:cNvSpPr txBox="1"/>
              <p:nvPr/>
            </p:nvSpPr>
            <p:spPr>
              <a:xfrm>
                <a:off x="9042399" y="3988055"/>
                <a:ext cx="2394858" cy="365760"/>
              </a:xfrm>
              <a:prstGeom prst="rect">
                <a:avLst/>
              </a:prstGeom>
              <a:noFill/>
            </p:spPr>
            <p:txBody>
              <a:bodyPr wrap="square" rtlCol="0">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Current Plan</a:t>
                </a:r>
              </a:p>
            </p:txBody>
          </p:sp>
        </p:grpSp>
        <p:grpSp>
          <p:nvGrpSpPr>
            <p:cNvPr id="65" name="组合 64"/>
            <p:cNvGrpSpPr/>
            <p:nvPr/>
          </p:nvGrpSpPr>
          <p:grpSpPr>
            <a:xfrm>
              <a:off x="8098970" y="3203903"/>
              <a:ext cx="899886" cy="828000"/>
              <a:chOff x="8098970" y="3203903"/>
              <a:chExt cx="899886" cy="828000"/>
            </a:xfrm>
          </p:grpSpPr>
          <p:sp>
            <p:nvSpPr>
              <p:cNvPr id="62" name="文本框 61"/>
              <p:cNvSpPr txBox="1"/>
              <p:nvPr/>
            </p:nvSpPr>
            <p:spPr>
              <a:xfrm>
                <a:off x="8098970" y="3233183"/>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14:bounceEnd="40000">
                                          <p:cBhvr additive="base">
                                            <p:cTn id="18"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14:presetBounceEnd="40000">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14:bounceEnd="40000">
                                          <p:cBhvr additive="base">
                                            <p:cTn id="22" dur="5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14:bounceEnd="40000">
                                          <p:cBhvr additive="base">
                                            <p:cTn id="26" dur="500" fill="hold"/>
                                            <p:tgtEl>
                                              <p:spTgt spid="75"/>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40000">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14:bounceEnd="40000">
                                          <p:cBhvr additive="base">
                                            <p:cTn id="30" dur="500" fill="hold"/>
                                            <p:tgtEl>
                                              <p:spTgt spid="74"/>
                                            </p:tgtEl>
                                            <p:attrNameLst>
                                              <p:attrName>ppt_x</p:attrName>
                                            </p:attrNameLst>
                                          </p:cBhvr>
                                          <p:tavLst>
                                            <p:tav tm="0">
                                              <p:val>
                                                <p:strVal val="1+#ppt_w/2"/>
                                              </p:val>
                                            </p:tav>
                                            <p:tav tm="100000">
                                              <p:val>
                                                <p:strVal val="#ppt_x"/>
                                              </p:val>
                                            </p:tav>
                                          </p:tavLst>
                                        </p:anim>
                                        <p:anim calcmode="lin" valueType="num" p14:bounceEnd="40000">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fill="hold"/>
                                            <p:tgtEl>
                                              <p:spTgt spid="75"/>
                                            </p:tgtEl>
                                            <p:attrNameLst>
                                              <p:attrName>ppt_x</p:attrName>
                                            </p:attrNameLst>
                                          </p:cBhvr>
                                          <p:tavLst>
                                            <p:tav tm="0">
                                              <p:val>
                                                <p:strVal val="1+#ppt_w/2"/>
                                              </p:val>
                                            </p:tav>
                                            <p:tav tm="100000">
                                              <p:val>
                                                <p:strVal val="#ppt_x"/>
                                              </p:val>
                                            </p:tav>
                                          </p:tavLst>
                                        </p:anim>
                                        <p:anim calcmode="lin" valueType="num">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1+#ppt_w/2"/>
                                              </p:val>
                                            </p:tav>
                                            <p:tav tm="100000">
                                              <p:val>
                                                <p:strVal val="#ppt_x"/>
                                              </p:val>
                                            </p:tav>
                                          </p:tavLst>
                                        </p:anim>
                                        <p:anim calcmode="lin" valueType="num">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FOUR</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目前计划</a:t>
              </a: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a:latin typeface="微软雅黑" panose="020B0503020204020204" pitchFamily="34" charset="-122"/>
                <a:sym typeface="+mn-ea"/>
              </a:rPr>
              <a:t>目前计划：</a:t>
            </a:r>
            <a:r>
              <a:rPr lang="en-US" altLang="zh-CN" sz="2800" b="1" dirty="0">
                <a:latin typeface="微软雅黑" panose="020B0503020204020204" pitchFamily="34" charset="-122"/>
                <a:sym typeface="+mn-ea"/>
              </a:rPr>
              <a:t>NER</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21</a:t>
            </a:fld>
            <a:endParaRPr lang="zh-CN" altLang="en-US" dirty="0"/>
          </a:p>
        </p:txBody>
      </p:sp>
      <p:grpSp>
        <p:nvGrpSpPr>
          <p:cNvPr id="2" name="组合 1"/>
          <p:cNvGrpSpPr/>
          <p:nvPr/>
        </p:nvGrpSpPr>
        <p:grpSpPr>
          <a:xfrm>
            <a:off x="695325" y="975759"/>
            <a:ext cx="10814504" cy="483235"/>
            <a:chOff x="695325" y="1013859"/>
            <a:chExt cx="10814504" cy="483235"/>
          </a:xfrm>
        </p:grpSpPr>
        <p:sp>
          <p:nvSpPr>
            <p:cNvPr id="7" name="矩形 6"/>
            <p:cNvSpPr/>
            <p:nvPr/>
          </p:nvSpPr>
          <p:spPr>
            <a:xfrm>
              <a:off x="695325" y="1013859"/>
              <a:ext cx="792480" cy="483235"/>
            </a:xfrm>
            <a:prstGeom prst="rect">
              <a:avLst/>
            </a:prstGeom>
            <a:solidFill>
              <a:schemeClr val="accent1"/>
            </a:solidFill>
          </p:spPr>
          <p:txBody>
            <a:bodyPr wrap="none">
              <a:spAutoFit/>
            </a:bodyPr>
            <a:lstStyle/>
            <a:p>
              <a:pPr algn="l"/>
              <a:r>
                <a:rPr lang="zh-CN" sz="2400" b="1" dirty="0">
                  <a:solidFill>
                    <a:schemeClr val="bg1"/>
                  </a:solidFill>
                </a:rPr>
                <a:t>动机</a:t>
              </a: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5" y="1437424"/>
            <a:ext cx="10801350" cy="2377440"/>
          </a:xfrm>
          <a:prstGeom prst="rect">
            <a:avLst/>
          </a:prstGeom>
        </p:spPr>
        <p:txBody>
          <a:bodyPr wrap="square">
            <a:spAutoFit/>
          </a:bodyPr>
          <a:lstStyle/>
          <a:p>
            <a:pPr>
              <a:lnSpc>
                <a:spcPct val="125000"/>
              </a:lnSpc>
            </a:pPr>
            <a:r>
              <a:rPr lang="en-US" sz="2000" dirty="0">
                <a:sym typeface="+mn-ea"/>
              </a:rPr>
              <a:t>	</a:t>
            </a:r>
            <a:r>
              <a:rPr sz="2000" dirty="0">
                <a:sym typeface="+mn-ea"/>
              </a:rPr>
              <a:t>传统上大多数高性能的序列标注模型都是线性统计模型，包括常用的隐马尔科夫模型（HMM）和条件随机场（CRF），这些模型均严重依赖于手动定义特征（hand-crafted features）和特定任务资源（task-specific resources）。例如英文的词性标注任务需要精心设计字的拼写特征、正交特征等；命名实体识别任务则需要引用外部资源例如地名词典等。针对不同语言和领域，需要建立相应的任务资源，但是这些特殊任务资源的建立花费较大，导致序列标注任务一时很难广泛应用到别的语言和领域。</a:t>
            </a:r>
          </a:p>
        </p:txBody>
      </p:sp>
      <p:grpSp>
        <p:nvGrpSpPr>
          <p:cNvPr id="5" name="组合 4"/>
          <p:cNvGrpSpPr/>
          <p:nvPr/>
        </p:nvGrpSpPr>
        <p:grpSpPr>
          <a:xfrm>
            <a:off x="695325" y="3955332"/>
            <a:ext cx="10814504" cy="483235"/>
            <a:chOff x="695325" y="3800392"/>
            <a:chExt cx="10814504" cy="483235"/>
          </a:xfrm>
        </p:grpSpPr>
        <p:sp>
          <p:nvSpPr>
            <p:cNvPr id="10" name="矩形 9"/>
            <p:cNvSpPr/>
            <p:nvPr/>
          </p:nvSpPr>
          <p:spPr>
            <a:xfrm>
              <a:off x="695325" y="3800392"/>
              <a:ext cx="3401695" cy="483235"/>
            </a:xfrm>
            <a:prstGeom prst="rect">
              <a:avLst/>
            </a:prstGeom>
            <a:solidFill>
              <a:schemeClr val="accent1"/>
            </a:solidFill>
          </p:spPr>
          <p:txBody>
            <a:bodyPr wrap="square">
              <a:spAutoFit/>
            </a:bodyPr>
            <a:lstStyle/>
            <a:p>
              <a:pPr algn="l"/>
              <a:r>
                <a:rPr lang="zh-CN" altLang="en-US" sz="2400" b="1" dirty="0" smtClean="0">
                  <a:solidFill>
                    <a:schemeClr val="bg1"/>
                  </a:solidFill>
                  <a:sym typeface="+mn-ea"/>
                </a:rPr>
                <a:t>构建新的神经网络结构</a:t>
              </a:r>
              <a:endParaRPr lang="zh-CN" altLang="en-US" sz="2400" b="1" dirty="0">
                <a:solidFill>
                  <a:schemeClr val="bg1"/>
                </a:solidFill>
              </a:endParaRP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95325" y="4416997"/>
            <a:ext cx="10801350" cy="1234440"/>
          </a:xfrm>
          <a:prstGeom prst="rect">
            <a:avLst/>
          </a:prstGeom>
        </p:spPr>
        <p:txBody>
          <a:bodyPr wrap="square">
            <a:spAutoFit/>
          </a:bodyPr>
          <a:lstStyle/>
          <a:p>
            <a:pPr>
              <a:lnSpc>
                <a:spcPct val="125000"/>
              </a:lnSpc>
            </a:pPr>
            <a:r>
              <a:rPr lang="en-US" sz="2000" dirty="0" smtClean="0">
                <a:sym typeface="+mn-ea"/>
              </a:rPr>
              <a:t>	</a:t>
            </a:r>
            <a:r>
              <a:rPr sz="2000" dirty="0" smtClean="0">
                <a:sym typeface="+mn-ea"/>
              </a:rPr>
              <a:t>结合双向长短期记忆模型（BLSTM）、卷积神经网络（CNN）和条件随机场（CRF）来生成一种新型的神经网络结构，以此来解决终端到终端的序列标注问题，得到一种可以广泛应用到不同语言和领域的序列标注模型，并且不需要构建特定任务资源。</a:t>
            </a:r>
            <a:endParaRPr lang="zh-CN" altLang="en-US" sz="20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120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a:latin typeface="微软雅黑" panose="020B0503020204020204" pitchFamily="34" charset="-122"/>
                <a:sym typeface="+mn-ea"/>
              </a:rPr>
              <a:t>目前计划：</a:t>
            </a:r>
            <a:r>
              <a:rPr lang="en-US" altLang="zh-CN" sz="2800" b="1" dirty="0">
                <a:latin typeface="微软雅黑" panose="020B0503020204020204" pitchFamily="34" charset="-122"/>
                <a:sym typeface="+mn-ea"/>
              </a:rPr>
              <a:t>NER</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22</a:t>
            </a:fld>
            <a:endParaRPr lang="zh-CN" altLang="en-US" dirty="0"/>
          </a:p>
        </p:txBody>
      </p:sp>
      <p:grpSp>
        <p:nvGrpSpPr>
          <p:cNvPr id="2" name="组合 1"/>
          <p:cNvGrpSpPr/>
          <p:nvPr/>
        </p:nvGrpSpPr>
        <p:grpSpPr>
          <a:xfrm>
            <a:off x="695325" y="975759"/>
            <a:ext cx="10814504" cy="483235"/>
            <a:chOff x="695325" y="1013859"/>
            <a:chExt cx="10814504" cy="483235"/>
          </a:xfrm>
        </p:grpSpPr>
        <p:sp>
          <p:nvSpPr>
            <p:cNvPr id="7" name="矩形 6"/>
            <p:cNvSpPr/>
            <p:nvPr/>
          </p:nvSpPr>
          <p:spPr>
            <a:xfrm>
              <a:off x="695325" y="1013859"/>
              <a:ext cx="1402080" cy="483235"/>
            </a:xfrm>
            <a:prstGeom prst="rect">
              <a:avLst/>
            </a:prstGeom>
            <a:solidFill>
              <a:schemeClr val="accent1"/>
            </a:solidFill>
          </p:spPr>
          <p:txBody>
            <a:bodyPr wrap="none">
              <a:spAutoFit/>
            </a:bodyPr>
            <a:lstStyle/>
            <a:p>
              <a:pPr algn="l"/>
              <a:r>
                <a:rPr lang="zh-CN" sz="2400" b="1" dirty="0">
                  <a:solidFill>
                    <a:schemeClr val="bg1"/>
                  </a:solidFill>
                </a:rPr>
                <a:t>解决方案</a:t>
              </a: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5" y="1437424"/>
            <a:ext cx="10801350" cy="3901440"/>
          </a:xfrm>
          <a:prstGeom prst="rect">
            <a:avLst/>
          </a:prstGeom>
        </p:spPr>
        <p:txBody>
          <a:bodyPr wrap="square">
            <a:spAutoFit/>
          </a:bodyPr>
          <a:lstStyle/>
          <a:p>
            <a:pPr>
              <a:lnSpc>
                <a:spcPct val="125000"/>
              </a:lnSpc>
            </a:pPr>
            <a:r>
              <a:rPr lang="en-US" sz="2000" dirty="0">
                <a:sym typeface="+mn-ea"/>
              </a:rPr>
              <a:t>	</a:t>
            </a:r>
            <a:r>
              <a:rPr sz="2000" dirty="0">
                <a:sym typeface="+mn-ea"/>
              </a:rPr>
              <a:t>为了解决手动定义特征、引用外部资源和数据预处理这一问题，提出了一种可以利用自动生成的字符级（character- ）和字级表示（word-level representations）来生成序列标注的新型神经网络结构，该神经网络结构结合了双向长短期记忆模型（BLSTM），卷积神经网络（CNN）和条件随机场（CRF）。</a:t>
            </a:r>
          </a:p>
          <a:p>
            <a:pPr>
              <a:lnSpc>
                <a:spcPct val="125000"/>
              </a:lnSpc>
            </a:pPr>
            <a:r>
              <a:rPr lang="en-US" sz="2000" dirty="0">
                <a:sym typeface="+mn-ea"/>
              </a:rPr>
              <a:t>	</a:t>
            </a:r>
            <a:r>
              <a:rPr sz="2000" dirty="0">
                <a:sym typeface="+mn-ea"/>
              </a:rPr>
              <a:t>该神经网络结构真正实现了终端到终端模型，不需要特定任务资源、工程特征和数据预处理（除在未标记语料上预先训练词向量），模型可以更大范围应用到不同语言和领域的序列标注任务。</a:t>
            </a:r>
          </a:p>
          <a:p>
            <a:pPr>
              <a:lnSpc>
                <a:spcPct val="125000"/>
              </a:lnSpc>
            </a:pPr>
            <a:r>
              <a:rPr lang="en-US" sz="2000" dirty="0">
                <a:sym typeface="+mn-ea"/>
              </a:rPr>
              <a:t>	</a:t>
            </a:r>
            <a:r>
              <a:rPr sz="2000" dirty="0">
                <a:sym typeface="+mn-ea"/>
              </a:rPr>
              <a:t>使用卷积神经网络（CNN）为一个单词的字符级信息编码为字符级表示，接着，结合字符级和字级表示并反馈给双向长短期记忆模型（BLSTM）来为每个单词上下文信息建模。在BLSTM顶层，使用条件随机场（CRF）来共同为整个句子标签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a:latin typeface="微软雅黑" panose="020B0503020204020204" pitchFamily="34" charset="-122"/>
                <a:sym typeface="+mn-ea"/>
              </a:rPr>
              <a:t>目前计划：</a:t>
            </a:r>
            <a:r>
              <a:rPr lang="en-US" altLang="zh-CN" sz="2800" b="1" dirty="0">
                <a:latin typeface="微软雅黑" panose="020B0503020204020204" pitchFamily="34" charset="-122"/>
                <a:sym typeface="+mn-ea"/>
              </a:rPr>
              <a:t>NER</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23</a:t>
            </a:fld>
            <a:endParaRPr lang="zh-CN" altLang="en-US" dirty="0"/>
          </a:p>
        </p:txBody>
      </p:sp>
      <p:sp>
        <p:nvSpPr>
          <p:cNvPr id="7" name="矩形 6"/>
          <p:cNvSpPr/>
          <p:nvPr/>
        </p:nvSpPr>
        <p:spPr>
          <a:xfrm>
            <a:off x="695325" y="975995"/>
            <a:ext cx="2621280" cy="483235"/>
          </a:xfrm>
          <a:prstGeom prst="rect">
            <a:avLst/>
          </a:prstGeom>
          <a:solidFill>
            <a:schemeClr val="accent1"/>
          </a:solidFill>
        </p:spPr>
        <p:txBody>
          <a:bodyPr wrap="none">
            <a:spAutoFit/>
          </a:bodyPr>
          <a:lstStyle/>
          <a:p>
            <a:pPr algn="l"/>
            <a:r>
              <a:rPr lang="zh-CN" sz="2400" b="1" dirty="0">
                <a:solidFill>
                  <a:schemeClr val="bg1"/>
                </a:solidFill>
              </a:rPr>
              <a:t>新型神经网络结构</a:t>
            </a:r>
          </a:p>
        </p:txBody>
      </p:sp>
      <p:pic>
        <p:nvPicPr>
          <p:cNvPr id="5" name="图片 3"/>
          <p:cNvPicPr>
            <a:picLocks noChangeAspect="1"/>
          </p:cNvPicPr>
          <p:nvPr/>
        </p:nvPicPr>
        <p:blipFill>
          <a:blip r:embed="rId2"/>
          <a:stretch>
            <a:fillRect/>
          </a:stretch>
        </p:blipFill>
        <p:spPr>
          <a:xfrm>
            <a:off x="4309745" y="26035"/>
            <a:ext cx="6157595" cy="68084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a:latin typeface="微软雅黑" panose="020B0503020204020204" pitchFamily="34" charset="-122"/>
                <a:sym typeface="+mn-ea"/>
              </a:rPr>
              <a:t>目前计划：</a:t>
            </a:r>
            <a:r>
              <a:rPr lang="en-US" altLang="zh-CN" sz="2800" b="1" dirty="0">
                <a:latin typeface="微软雅黑" panose="020B0503020204020204" pitchFamily="34" charset="-122"/>
                <a:sym typeface="+mn-ea"/>
              </a:rPr>
              <a:t>NER</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24</a:t>
            </a:fld>
            <a:endParaRPr lang="zh-CN" altLang="en-US" dirty="0"/>
          </a:p>
        </p:txBody>
      </p:sp>
      <p:sp>
        <p:nvSpPr>
          <p:cNvPr id="7" name="矩形 6"/>
          <p:cNvSpPr/>
          <p:nvPr/>
        </p:nvSpPr>
        <p:spPr>
          <a:xfrm>
            <a:off x="695325" y="975995"/>
            <a:ext cx="1402080" cy="483235"/>
          </a:xfrm>
          <a:prstGeom prst="rect">
            <a:avLst/>
          </a:prstGeom>
          <a:solidFill>
            <a:schemeClr val="accent1"/>
          </a:solidFill>
        </p:spPr>
        <p:txBody>
          <a:bodyPr wrap="none">
            <a:spAutoFit/>
          </a:bodyPr>
          <a:lstStyle/>
          <a:p>
            <a:pPr algn="l"/>
            <a:r>
              <a:rPr lang="zh-CN" sz="2400" b="1" dirty="0">
                <a:solidFill>
                  <a:schemeClr val="bg1"/>
                </a:solidFill>
              </a:rPr>
              <a:t>试验结果</a:t>
            </a:r>
          </a:p>
        </p:txBody>
      </p:sp>
      <p:pic>
        <p:nvPicPr>
          <p:cNvPr id="2" name="图片 4"/>
          <p:cNvPicPr>
            <a:picLocks noChangeAspect="1"/>
          </p:cNvPicPr>
          <p:nvPr/>
        </p:nvPicPr>
        <p:blipFill>
          <a:blip r:embed="rId2"/>
          <a:stretch>
            <a:fillRect/>
          </a:stretch>
        </p:blipFill>
        <p:spPr>
          <a:xfrm>
            <a:off x="1567815" y="1887855"/>
            <a:ext cx="7794625" cy="1989455"/>
          </a:xfrm>
          <a:prstGeom prst="rect">
            <a:avLst/>
          </a:prstGeom>
        </p:spPr>
      </p:pic>
      <p:sp>
        <p:nvSpPr>
          <p:cNvPr id="6" name="矩形 5"/>
          <p:cNvSpPr/>
          <p:nvPr/>
        </p:nvSpPr>
        <p:spPr>
          <a:xfrm>
            <a:off x="695325" y="4050665"/>
            <a:ext cx="872490" cy="483235"/>
          </a:xfrm>
          <a:prstGeom prst="rect">
            <a:avLst/>
          </a:prstGeom>
          <a:solidFill>
            <a:schemeClr val="accent1"/>
          </a:solidFill>
        </p:spPr>
        <p:txBody>
          <a:bodyPr wrap="square">
            <a:spAutoFit/>
          </a:bodyPr>
          <a:lstStyle/>
          <a:p>
            <a:r>
              <a:rPr lang="zh-CN" altLang="en-US" sz="2400" b="1" dirty="0" smtClean="0">
                <a:solidFill>
                  <a:schemeClr val="bg1"/>
                </a:solidFill>
              </a:rPr>
              <a:t>环境</a:t>
            </a:r>
          </a:p>
        </p:txBody>
      </p:sp>
      <p:grpSp>
        <p:nvGrpSpPr>
          <p:cNvPr id="14" name="组合 13"/>
          <p:cNvGrpSpPr/>
          <p:nvPr/>
        </p:nvGrpSpPr>
        <p:grpSpPr>
          <a:xfrm>
            <a:off x="695325" y="4608195"/>
            <a:ext cx="10801350" cy="1822372"/>
            <a:chOff x="695323" y="5447717"/>
            <a:chExt cx="10801351" cy="836558"/>
          </a:xfrm>
        </p:grpSpPr>
        <p:sp>
          <p:nvSpPr>
            <p:cNvPr id="15" name="矩形 14"/>
            <p:cNvSpPr/>
            <p:nvPr/>
          </p:nvSpPr>
          <p:spPr>
            <a:xfrm>
              <a:off x="695324" y="5459177"/>
              <a:ext cx="10801349" cy="825098"/>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95323" y="5447717"/>
              <a:ext cx="10801351" cy="829015"/>
            </a:xfrm>
            <a:prstGeom prst="rect">
              <a:avLst/>
            </a:prstGeom>
          </p:spPr>
          <p:txBody>
            <a:bodyPr wrap="square">
              <a:spAutoFit/>
            </a:bodyPr>
            <a:lstStyle/>
            <a:p>
              <a:pPr>
                <a:lnSpc>
                  <a:spcPct val="125000"/>
                </a:lnSpc>
              </a:pPr>
              <a:r>
                <a:rPr lang="zh-CN" dirty="0" smtClean="0">
                  <a:sym typeface="+mn-ea"/>
                </a:rPr>
                <a:t>网络训练使用了Theano library，机器配置：GeForce GTX TITAN X GPU，</a:t>
              </a:r>
              <a:r>
                <a:rPr lang="zh-CN" b="1" dirty="0" smtClean="0">
                  <a:sym typeface="+mn-ea"/>
                </a:rPr>
                <a:t>词性标注</a:t>
              </a:r>
              <a:r>
                <a:rPr lang="zh-CN" dirty="0" smtClean="0">
                  <a:sym typeface="+mn-ea"/>
                </a:rPr>
                <a:t>任务上需要大约12个小时，</a:t>
              </a:r>
              <a:r>
                <a:rPr lang="zh-CN" b="1" dirty="0" smtClean="0">
                  <a:sym typeface="+mn-ea"/>
                </a:rPr>
                <a:t>命名实体识别</a:t>
              </a:r>
              <a:r>
                <a:rPr lang="zh-CN" dirty="0" smtClean="0">
                  <a:sym typeface="+mn-ea"/>
                </a:rPr>
                <a:t>任务大约需要8个小时。</a:t>
              </a:r>
            </a:p>
            <a:p>
              <a:pPr>
                <a:lnSpc>
                  <a:spcPct val="125000"/>
                </a:lnSpc>
              </a:pPr>
              <a:r>
                <a:rPr lang="zh-CN" b="1" dirty="0" smtClean="0">
                  <a:sym typeface="+mn-ea"/>
                </a:rPr>
                <a:t>词向量</a:t>
              </a:r>
              <a:r>
                <a:rPr lang="zh-CN" dirty="0" smtClean="0">
                  <a:sym typeface="+mn-ea"/>
                </a:rPr>
                <a:t>：使用斯坦佛公开可用的</a:t>
              </a:r>
              <a:r>
                <a:rPr lang="zh-CN" b="1" dirty="0" smtClean="0">
                  <a:sym typeface="+mn-ea"/>
                </a:rPr>
                <a:t>GloVe 100维</a:t>
              </a:r>
              <a:r>
                <a:rPr lang="zh-CN" dirty="0" smtClean="0">
                  <a:sym typeface="+mn-ea"/>
                </a:rPr>
                <a:t>向量；</a:t>
              </a:r>
              <a:r>
                <a:rPr lang="zh-CN" b="1" dirty="0" smtClean="0">
                  <a:sym typeface="+mn-ea"/>
                </a:rPr>
                <a:t>Dropout</a:t>
              </a:r>
              <a:r>
                <a:rPr lang="zh-CN" dirty="0" smtClean="0">
                  <a:sym typeface="+mn-ea"/>
                </a:rPr>
                <a:t>设置为0.5；训练</a:t>
              </a:r>
              <a:r>
                <a:rPr lang="en-US" altLang="zh-CN" dirty="0" smtClean="0">
                  <a:sym typeface="+mn-ea"/>
                </a:rPr>
                <a:t>50</a:t>
              </a:r>
              <a:r>
                <a:rPr lang="zh-CN" altLang="en-US" dirty="0" smtClean="0">
                  <a:sym typeface="+mn-ea"/>
                </a:rPr>
                <a:t>轮；</a:t>
              </a:r>
            </a:p>
            <a:p>
              <a:pPr>
                <a:lnSpc>
                  <a:spcPct val="125000"/>
                </a:lnSpc>
              </a:pPr>
              <a:r>
                <a:rPr lang="zh-CN" b="1" dirty="0" smtClean="0">
                  <a:sym typeface="+mn-ea"/>
                </a:rPr>
                <a:t>数据集</a:t>
              </a:r>
              <a:r>
                <a:rPr lang="zh-CN" dirty="0" smtClean="0">
                  <a:sym typeface="+mn-ea"/>
                </a:rPr>
                <a:t>：POS选择的语料集为</a:t>
              </a:r>
              <a:r>
                <a:rPr lang="zh-CN" b="1" dirty="0" smtClean="0">
                  <a:sym typeface="+mn-ea"/>
                </a:rPr>
                <a:t>华尔街日报</a:t>
              </a:r>
              <a:r>
                <a:rPr lang="zh-CN" dirty="0" smtClean="0">
                  <a:sym typeface="+mn-ea"/>
                </a:rPr>
                <a:t>（Penn Treebank WSJ corpus），准确性达到97.55%；NER选择的语料集为</a:t>
              </a:r>
              <a:r>
                <a:rPr lang="zh-CN" b="1" dirty="0" smtClean="0">
                  <a:sym typeface="+mn-ea"/>
                </a:rPr>
                <a:t>自然语言处理计算会议</a:t>
              </a:r>
              <a:r>
                <a:rPr lang="zh-CN" dirty="0" smtClean="0">
                  <a:sym typeface="+mn-ea"/>
                </a:rPr>
                <a:t>（CoNLL 2003 corpus），F1值达到91.21%。</a:t>
              </a:r>
            </a:p>
          </p:txBody>
        </p:sp>
      </p:grpSp>
      <p:pic>
        <p:nvPicPr>
          <p:cNvPr id="3" name="图片 1" descr="C:\Users\Bean\AppData\Local\Temp\89D8.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252970" y="121920"/>
            <a:ext cx="4650105" cy="1654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a:latin typeface="微软雅黑" panose="020B0503020204020204" pitchFamily="34" charset="-122"/>
                <a:sym typeface="+mn-ea"/>
              </a:rPr>
              <a:t>目前计划：</a:t>
            </a:r>
            <a:r>
              <a:rPr lang="en-US" altLang="zh-CN" sz="2800" b="1" dirty="0">
                <a:latin typeface="微软雅黑" panose="020B0503020204020204" pitchFamily="34" charset="-122"/>
                <a:sym typeface="+mn-ea"/>
              </a:rPr>
              <a:t>EL</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25</a:t>
            </a:fld>
            <a:endParaRPr lang="zh-CN" altLang="en-US" dirty="0"/>
          </a:p>
        </p:txBody>
      </p:sp>
      <p:grpSp>
        <p:nvGrpSpPr>
          <p:cNvPr id="2" name="组合 1"/>
          <p:cNvGrpSpPr/>
          <p:nvPr/>
        </p:nvGrpSpPr>
        <p:grpSpPr>
          <a:xfrm>
            <a:off x="695325" y="975759"/>
            <a:ext cx="10814504" cy="483235"/>
            <a:chOff x="695325" y="1013859"/>
            <a:chExt cx="10814504" cy="483235"/>
          </a:xfrm>
        </p:grpSpPr>
        <p:sp>
          <p:nvSpPr>
            <p:cNvPr id="7" name="矩形 6"/>
            <p:cNvSpPr/>
            <p:nvPr/>
          </p:nvSpPr>
          <p:spPr>
            <a:xfrm>
              <a:off x="695325" y="1013859"/>
              <a:ext cx="792480" cy="483235"/>
            </a:xfrm>
            <a:prstGeom prst="rect">
              <a:avLst/>
            </a:prstGeom>
            <a:solidFill>
              <a:schemeClr val="accent1"/>
            </a:solidFill>
          </p:spPr>
          <p:txBody>
            <a:bodyPr wrap="none">
              <a:spAutoFit/>
            </a:bodyPr>
            <a:lstStyle/>
            <a:p>
              <a:pPr algn="l"/>
              <a:r>
                <a:rPr lang="zh-CN" sz="2400" b="1" dirty="0">
                  <a:solidFill>
                    <a:schemeClr val="bg1"/>
                  </a:solidFill>
                </a:rPr>
                <a:t>动机</a:t>
              </a: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5" y="1437424"/>
            <a:ext cx="10801350" cy="2377440"/>
          </a:xfrm>
          <a:prstGeom prst="rect">
            <a:avLst/>
          </a:prstGeom>
        </p:spPr>
        <p:txBody>
          <a:bodyPr wrap="square">
            <a:spAutoFit/>
          </a:bodyPr>
          <a:lstStyle/>
          <a:p>
            <a:pPr>
              <a:lnSpc>
                <a:spcPct val="125000"/>
              </a:lnSpc>
            </a:pPr>
            <a:r>
              <a:rPr lang="en-US" sz="2000" dirty="0" smtClean="0">
                <a:sym typeface="+mn-ea"/>
              </a:rPr>
              <a:t>	</a:t>
            </a:r>
            <a:r>
              <a:rPr sz="2000" dirty="0">
                <a:sym typeface="+mn-ea"/>
              </a:rPr>
              <a:t>实体链接Entity linking（EL）通过将具有歧义的实体指称项链接到给定的知识库条目（任务、组织机构等）中从而实现实体歧义的消除。</a:t>
            </a:r>
          </a:p>
          <a:p>
            <a:pPr>
              <a:lnSpc>
                <a:spcPct val="125000"/>
              </a:lnSpc>
            </a:pPr>
            <a:r>
              <a:rPr lang="en-US" sz="2000" dirty="0">
                <a:sym typeface="+mn-ea"/>
              </a:rPr>
              <a:t>	</a:t>
            </a:r>
            <a:r>
              <a:rPr sz="2000" dirty="0">
                <a:sym typeface="+mn-ea"/>
              </a:rPr>
              <a:t>以前的EL研究主要使用维基百科作为实体的目标目录，覆盖范围广，更新频繁。与许多NLP方法一样，大多数以前的EL研究主要集中在英语，较少关注其他语言，主要是因为英语有许多NLP资源可用，并且它也是网络最流行的语言，以及所有维基百科数据集中英语维基百科是最大的一个。</a:t>
            </a:r>
          </a:p>
        </p:txBody>
      </p:sp>
      <p:grpSp>
        <p:nvGrpSpPr>
          <p:cNvPr id="5" name="组合 4"/>
          <p:cNvGrpSpPr/>
          <p:nvPr/>
        </p:nvGrpSpPr>
        <p:grpSpPr>
          <a:xfrm>
            <a:off x="695325" y="3955332"/>
            <a:ext cx="10814504" cy="483235"/>
            <a:chOff x="695325" y="3800392"/>
            <a:chExt cx="10814504" cy="483235"/>
          </a:xfrm>
        </p:grpSpPr>
        <p:sp>
          <p:nvSpPr>
            <p:cNvPr id="10" name="矩形 9"/>
            <p:cNvSpPr/>
            <p:nvPr/>
          </p:nvSpPr>
          <p:spPr>
            <a:xfrm>
              <a:off x="695325" y="3800392"/>
              <a:ext cx="5354320" cy="483235"/>
            </a:xfrm>
            <a:prstGeom prst="rect">
              <a:avLst/>
            </a:prstGeom>
            <a:solidFill>
              <a:schemeClr val="accent1"/>
            </a:solidFill>
          </p:spPr>
          <p:txBody>
            <a:bodyPr wrap="square">
              <a:spAutoFit/>
            </a:bodyPr>
            <a:lstStyle/>
            <a:p>
              <a:pPr algn="l"/>
              <a:r>
                <a:rPr lang="zh-CN" altLang="en-US" sz="2400" b="1" dirty="0" smtClean="0">
                  <a:solidFill>
                    <a:schemeClr val="bg1"/>
                  </a:solidFill>
                  <a:sym typeface="+mn-ea"/>
                </a:rPr>
                <a:t>无关语言的实体链接系统 (LIEL)</a:t>
              </a: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95325" y="4416997"/>
            <a:ext cx="10801350" cy="825098"/>
          </a:xfrm>
          <a:prstGeom prst="rect">
            <a:avLst/>
          </a:prstGeom>
        </p:spPr>
        <p:txBody>
          <a:bodyPr wrap="square">
            <a:spAutoFit/>
          </a:bodyPr>
          <a:lstStyle/>
          <a:p>
            <a:pPr>
              <a:lnSpc>
                <a:spcPct val="125000"/>
              </a:lnSpc>
            </a:pPr>
            <a:r>
              <a:rPr lang="en-US" altLang="zh-CN" sz="2000" dirty="0" smtClean="0"/>
              <a:t>	</a:t>
            </a:r>
            <a:r>
              <a:rPr lang="zh-CN" altLang="en-US" sz="2000" dirty="0"/>
              <a:t>提出</a:t>
            </a:r>
            <a:r>
              <a:rPr lang="zh-CN" altLang="en-US" sz="2000" dirty="0"/>
              <a:t>一种学习框架，该系统一旦训练某一种语言，便可以在不做出任何改变的情况下适用于其他不同的语言。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120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a:latin typeface="微软雅黑" panose="020B0503020204020204" pitchFamily="34" charset="-122"/>
                <a:sym typeface="+mn-ea"/>
              </a:rPr>
              <a:t>目前计划：</a:t>
            </a:r>
            <a:r>
              <a:rPr lang="en-US" altLang="zh-CN" sz="2800" b="1" dirty="0">
                <a:latin typeface="微软雅黑" panose="020B0503020204020204" pitchFamily="34" charset="-122"/>
                <a:sym typeface="+mn-ea"/>
              </a:rPr>
              <a:t>EL</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26</a:t>
            </a:fld>
            <a:endParaRPr lang="zh-CN" altLang="en-US" dirty="0"/>
          </a:p>
        </p:txBody>
      </p:sp>
      <p:grpSp>
        <p:nvGrpSpPr>
          <p:cNvPr id="2" name="组合 1"/>
          <p:cNvGrpSpPr/>
          <p:nvPr/>
        </p:nvGrpSpPr>
        <p:grpSpPr>
          <a:xfrm>
            <a:off x="695325" y="975759"/>
            <a:ext cx="10814504" cy="483235"/>
            <a:chOff x="695325" y="1013859"/>
            <a:chExt cx="10814504" cy="483235"/>
          </a:xfrm>
        </p:grpSpPr>
        <p:sp>
          <p:nvSpPr>
            <p:cNvPr id="7" name="矩形 6"/>
            <p:cNvSpPr/>
            <p:nvPr/>
          </p:nvSpPr>
          <p:spPr>
            <a:xfrm>
              <a:off x="695325" y="1013859"/>
              <a:ext cx="1402080" cy="483235"/>
            </a:xfrm>
            <a:prstGeom prst="rect">
              <a:avLst/>
            </a:prstGeom>
            <a:solidFill>
              <a:schemeClr val="accent1"/>
            </a:solidFill>
          </p:spPr>
          <p:txBody>
            <a:bodyPr wrap="none">
              <a:spAutoFit/>
            </a:bodyPr>
            <a:lstStyle/>
            <a:p>
              <a:pPr algn="l"/>
              <a:r>
                <a:rPr lang="zh-CN" sz="2400" b="1" dirty="0">
                  <a:solidFill>
                    <a:schemeClr val="bg1"/>
                  </a:solidFill>
                </a:rPr>
                <a:t>解决方案</a:t>
              </a: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5" y="1437424"/>
            <a:ext cx="10801350" cy="4282440"/>
          </a:xfrm>
          <a:prstGeom prst="rect">
            <a:avLst/>
          </a:prstGeom>
        </p:spPr>
        <p:txBody>
          <a:bodyPr wrap="square">
            <a:spAutoFit/>
          </a:bodyPr>
          <a:lstStyle/>
          <a:p>
            <a:pPr>
              <a:lnSpc>
                <a:spcPct val="125000"/>
              </a:lnSpc>
            </a:pPr>
            <a:r>
              <a:rPr lang="en-US" sz="2000" dirty="0">
                <a:sym typeface="+mn-ea"/>
              </a:rPr>
              <a:t>	</a:t>
            </a:r>
            <a:r>
              <a:rPr sz="2000" dirty="0">
                <a:sym typeface="+mn-ea"/>
              </a:rPr>
              <a:t>语言的无关性：通过对标签数据进行训练来构建一个完全非词法化的EL系统，该系统由文本中的条目对和从英语维基百科数据集中提取丰富的条目组成。LIEL对整个文档进行联合全局预测，</a:t>
            </a:r>
            <a:r>
              <a:rPr sz="2000" b="1" dirty="0">
                <a:sym typeface="+mn-ea"/>
              </a:rPr>
              <a:t>有效利用计算输入文件和知识库文本条目之间的相似性这一特征</a:t>
            </a:r>
            <a:r>
              <a:rPr sz="2000" dirty="0">
                <a:sym typeface="+mn-ea"/>
              </a:rPr>
              <a:t>，采用</a:t>
            </a:r>
            <a:r>
              <a:rPr sz="2000" b="1" dirty="0">
                <a:sym typeface="+mn-ea"/>
              </a:rPr>
              <a:t>鉴别重排序</a:t>
            </a:r>
            <a:r>
              <a:rPr sz="2000" dirty="0">
                <a:sym typeface="+mn-ea"/>
              </a:rPr>
              <a:t>框架与许多领域和语言无关的</a:t>
            </a:r>
            <a:r>
              <a:rPr sz="2000" b="1" dirty="0">
                <a:sym typeface="+mn-ea"/>
              </a:rPr>
              <a:t>特征函数</a:t>
            </a:r>
            <a:r>
              <a:rPr sz="2000" dirty="0">
                <a:sym typeface="+mn-ea"/>
              </a:rPr>
              <a:t>，允许这些特征超越语言，并且可以在一个全新的语言上进行推理。然后使用英文数据训练该模型，并将该模型在其他语言上</a:t>
            </a:r>
            <a:r>
              <a:rPr lang="en-US" sz="2000" dirty="0">
                <a:sym typeface="+mn-ea"/>
              </a:rPr>
              <a:t>.</a:t>
            </a:r>
          </a:p>
          <a:p>
            <a:pPr>
              <a:lnSpc>
                <a:spcPct val="125000"/>
              </a:lnSpc>
            </a:pPr>
            <a:r>
              <a:rPr lang="en-US" sz="2000" dirty="0">
                <a:sym typeface="+mn-ea"/>
              </a:rPr>
              <a:t>	定义语言无关的特征函数:设计特征，只用来衡量文本中的条目m和知识库中的条目之间相似度的特征。</a:t>
            </a:r>
          </a:p>
          <a:p>
            <a:pPr>
              <a:lnSpc>
                <a:spcPct val="125000"/>
              </a:lnSpc>
            </a:pPr>
            <a:r>
              <a:rPr lang="en-US" sz="2000" dirty="0">
                <a:sym typeface="+mn-ea"/>
              </a:rPr>
              <a:t>	该模型在许多基准测试数据集上的实验结果上优于最先进的英语EL系统（4点），训练的模型也非常好，在西班牙和中文数据集上也取得了良好的性能（在西班牙语上比竞争对手系统高出14点），证明了该方法的可行性，并且它不需要切换、再训练，甚至翻译，与现有的多语言EL系统相比这是一个主要的区别因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FIVE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预期成果</a:t>
              </a: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9143" y="3725150"/>
            <a:ext cx="10787532" cy="2044654"/>
            <a:chOff x="709143" y="3725150"/>
            <a:chExt cx="10787532" cy="2044654"/>
          </a:xfrm>
        </p:grpSpPr>
        <p:sp>
          <p:nvSpPr>
            <p:cNvPr id="16" name="矩形 15"/>
            <p:cNvSpPr/>
            <p:nvPr/>
          </p:nvSpPr>
          <p:spPr>
            <a:xfrm>
              <a:off x="9128789" y="3725150"/>
              <a:ext cx="2367886" cy="2044654"/>
            </a:xfrm>
            <a:prstGeom prst="rect">
              <a:avLst/>
            </a:prstGeom>
            <a:solidFill>
              <a:schemeClr val="accent1"/>
            </a:solidFill>
            <a:ln w="25400" cap="flat" cmpd="sng" algn="ctr">
              <a:noFill/>
              <a:prstDash val="solid"/>
            </a:ln>
            <a:effectLst/>
          </p:spPr>
          <p:txBody>
            <a:bodyPr rtlCol="0" anchor="ctr"/>
            <a:lstStyle/>
            <a:p>
              <a:pPr algn="ctr" defTabSz="608965"/>
              <a:endParaRPr lang="zh-CN" altLang="en-US" sz="3200" kern="0">
                <a:solidFill>
                  <a:srgbClr val="FFFFFF"/>
                </a:solidFill>
                <a:latin typeface="Century Gothic" panose="020B0502020202020204"/>
                <a:ea typeface="微软雅黑" panose="020B0503020204020204" pitchFamily="34" charset="-122"/>
              </a:endParaRPr>
            </a:p>
          </p:txBody>
        </p:sp>
        <p:sp>
          <p:nvSpPr>
            <p:cNvPr id="18" name="梯形 17"/>
            <p:cNvSpPr/>
            <p:nvPr/>
          </p:nvSpPr>
          <p:spPr>
            <a:xfrm rot="16200000" flipH="1">
              <a:off x="7794056" y="4435071"/>
              <a:ext cx="2044654" cy="624812"/>
            </a:xfrm>
            <a:prstGeom prst="trapezoid">
              <a:avLst>
                <a:gd name="adj" fmla="val 27685"/>
              </a:avLst>
            </a:prstGeom>
            <a:solidFill>
              <a:schemeClr val="accent1">
                <a:lumMod val="75000"/>
              </a:scheme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pitchFamily="34" charset="-122"/>
              </a:endParaRPr>
            </a:p>
          </p:txBody>
        </p:sp>
        <p:sp>
          <p:nvSpPr>
            <p:cNvPr id="19" name="矩形 18"/>
            <p:cNvSpPr/>
            <p:nvPr/>
          </p:nvSpPr>
          <p:spPr>
            <a:xfrm>
              <a:off x="709143" y="3895876"/>
              <a:ext cx="7794834" cy="1703203"/>
            </a:xfrm>
            <a:prstGeom prst="rect">
              <a:avLst/>
            </a:prstGeom>
            <a:solidFill>
              <a:schemeClr val="accent1"/>
            </a:solidFill>
            <a:ln w="25400" cap="flat" cmpd="sng" algn="ctr">
              <a:noFill/>
              <a:prstDash val="solid"/>
            </a:ln>
            <a:effectLst/>
          </p:spPr>
          <p:txBody>
            <a:bodyPr rtlCol="0" anchor="ctr"/>
            <a:lstStyle/>
            <a:p>
              <a:pPr algn="ctr" defTabSz="608965"/>
              <a:endParaRPr lang="zh-CN" altLang="en-US" sz="3200" kern="0">
                <a:solidFill>
                  <a:srgbClr val="FFFFFF"/>
                </a:solidFill>
                <a:latin typeface="Century Gothic" panose="020B0502020202020204"/>
                <a:ea typeface="微软雅黑" panose="020B0503020204020204" pitchFamily="34" charset="-122"/>
              </a:endParaRPr>
            </a:p>
          </p:txBody>
        </p:sp>
      </p:grpSp>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a:latin typeface="微软雅黑" panose="020B0503020204020204" pitchFamily="34" charset="-122"/>
              </a:rPr>
              <a:t>预期成果</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28</a:t>
            </a:fld>
            <a:endParaRPr lang="zh-CN" altLang="en-US" dirty="0"/>
          </a:p>
        </p:txBody>
      </p:sp>
      <p:grpSp>
        <p:nvGrpSpPr>
          <p:cNvPr id="2" name="组合 1"/>
          <p:cNvGrpSpPr/>
          <p:nvPr/>
        </p:nvGrpSpPr>
        <p:grpSpPr>
          <a:xfrm>
            <a:off x="709143" y="1159284"/>
            <a:ext cx="10787532" cy="2044654"/>
            <a:chOff x="709143" y="1159284"/>
            <a:chExt cx="10787532" cy="2044654"/>
          </a:xfrm>
        </p:grpSpPr>
        <p:sp>
          <p:nvSpPr>
            <p:cNvPr id="6" name="矩形 5"/>
            <p:cNvSpPr/>
            <p:nvPr/>
          </p:nvSpPr>
          <p:spPr>
            <a:xfrm>
              <a:off x="709143" y="1159284"/>
              <a:ext cx="2367886" cy="2044654"/>
            </a:xfrm>
            <a:prstGeom prst="rect">
              <a:avLst/>
            </a:prstGeom>
            <a:solidFill>
              <a:schemeClr val="accent1"/>
            </a:solidFill>
            <a:ln w="25400" cap="flat" cmpd="sng" algn="ctr">
              <a:noFill/>
              <a:prstDash val="solid"/>
            </a:ln>
            <a:effectLst/>
          </p:spPr>
          <p:txBody>
            <a:bodyPr rtlCol="0" anchor="ctr"/>
            <a:lstStyle/>
            <a:p>
              <a:pPr algn="ctr" defTabSz="608965"/>
              <a:endParaRPr lang="zh-CN" altLang="en-US" sz="3200" kern="0">
                <a:solidFill>
                  <a:srgbClr val="FFFFFF"/>
                </a:solidFill>
                <a:latin typeface="Century Gothic" panose="020B0502020202020204"/>
                <a:ea typeface="微软雅黑" panose="020B0503020204020204" pitchFamily="34" charset="-122"/>
              </a:endParaRPr>
            </a:p>
          </p:txBody>
        </p:sp>
        <p:sp>
          <p:nvSpPr>
            <p:cNvPr id="9" name="矩形 8"/>
            <p:cNvSpPr/>
            <p:nvPr/>
          </p:nvSpPr>
          <p:spPr>
            <a:xfrm>
              <a:off x="3701841" y="1332097"/>
              <a:ext cx="7794834" cy="1703203"/>
            </a:xfrm>
            <a:prstGeom prst="rect">
              <a:avLst/>
            </a:prstGeom>
            <a:solidFill>
              <a:schemeClr val="accent1"/>
            </a:solidFill>
            <a:ln w="25400" cap="flat" cmpd="sng" algn="ctr">
              <a:noFill/>
              <a:prstDash val="solid"/>
            </a:ln>
            <a:effectLst/>
          </p:spPr>
          <p:txBody>
            <a:bodyPr rtlCol="0" anchor="ctr"/>
            <a:lstStyle/>
            <a:p>
              <a:pPr algn="ctr" defTabSz="608965"/>
              <a:endParaRPr lang="zh-CN" altLang="en-US" sz="3200" kern="0">
                <a:solidFill>
                  <a:srgbClr val="FFFFFF"/>
                </a:solidFill>
                <a:latin typeface="Century Gothic" panose="020B0502020202020204"/>
                <a:ea typeface="微软雅黑" panose="020B0503020204020204" pitchFamily="34" charset="-122"/>
              </a:endParaRPr>
            </a:p>
          </p:txBody>
        </p:sp>
        <p:sp>
          <p:nvSpPr>
            <p:cNvPr id="10" name="梯形 9"/>
            <p:cNvSpPr/>
            <p:nvPr/>
          </p:nvSpPr>
          <p:spPr>
            <a:xfrm rot="5400000">
              <a:off x="2367108" y="1869205"/>
              <a:ext cx="2044654" cy="624812"/>
            </a:xfrm>
            <a:prstGeom prst="trapezoid">
              <a:avLst>
                <a:gd name="adj" fmla="val 27685"/>
              </a:avLst>
            </a:prstGeom>
            <a:solidFill>
              <a:schemeClr val="accent1">
                <a:lumMod val="75000"/>
              </a:scheme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pitchFamily="34" charset="-122"/>
              </a:endParaRPr>
            </a:p>
          </p:txBody>
        </p:sp>
      </p:grpSp>
      <p:sp>
        <p:nvSpPr>
          <p:cNvPr id="14" name="矩形 13"/>
          <p:cNvSpPr/>
          <p:nvPr/>
        </p:nvSpPr>
        <p:spPr>
          <a:xfrm>
            <a:off x="709143" y="1581446"/>
            <a:ext cx="2367886" cy="1227455"/>
          </a:xfrm>
          <a:prstGeom prst="rect">
            <a:avLst/>
          </a:prstGeom>
        </p:spPr>
        <p:txBody>
          <a:bodyPr wrap="square">
            <a:spAutoFit/>
          </a:bodyPr>
          <a:lstStyle/>
          <a:p>
            <a:pPr algn="ctr"/>
            <a:r>
              <a:rPr lang="zh-CN" altLang="en-US" sz="3600" b="1" dirty="0" smtClean="0">
                <a:solidFill>
                  <a:schemeClr val="bg1"/>
                </a:solidFill>
                <a:latin typeface="+mn-ea"/>
              </a:rPr>
              <a:t>信息抽取</a:t>
            </a:r>
            <a:r>
              <a:rPr lang="en-US" altLang="zh-CN" sz="3600" b="1" dirty="0" smtClean="0">
                <a:solidFill>
                  <a:schemeClr val="bg1"/>
                </a:solidFill>
                <a:latin typeface="+mn-ea"/>
              </a:rPr>
              <a:t>&amp;</a:t>
            </a:r>
            <a:r>
              <a:rPr lang="zh-CN" altLang="en-US" sz="3600" b="1" dirty="0" smtClean="0">
                <a:solidFill>
                  <a:schemeClr val="bg1"/>
                </a:solidFill>
                <a:latin typeface="+mn-ea"/>
              </a:rPr>
              <a:t>检索系统</a:t>
            </a:r>
          </a:p>
        </p:txBody>
      </p:sp>
      <p:sp>
        <p:nvSpPr>
          <p:cNvPr id="7" name="矩形 6"/>
          <p:cNvSpPr/>
          <p:nvPr/>
        </p:nvSpPr>
        <p:spPr>
          <a:xfrm>
            <a:off x="3701841" y="1597434"/>
            <a:ext cx="7794834" cy="1005840"/>
          </a:xfrm>
          <a:prstGeom prst="rect">
            <a:avLst/>
          </a:prstGeom>
        </p:spPr>
        <p:txBody>
          <a:bodyPr wrap="square">
            <a:spAutoFit/>
          </a:bodyPr>
          <a:lstStyle/>
          <a:p>
            <a:pPr>
              <a:lnSpc>
                <a:spcPct val="150000"/>
              </a:lnSpc>
            </a:pPr>
            <a:r>
              <a:rPr lang="zh-CN" altLang="en-US" sz="2000" dirty="0" smtClean="0">
                <a:solidFill>
                  <a:schemeClr val="bg1"/>
                </a:solidFill>
                <a:latin typeface="微软雅黑" panose="020B0503020204020204" pitchFamily="34" charset="-122"/>
                <a:sym typeface="+mn-ea"/>
              </a:rPr>
              <a:t>通过良好的实体识别和实体链接，实现一个信息抽取和检索系统，对文本中的内容进行分析后，界面返回知识库中匹配的结果。</a:t>
            </a:r>
          </a:p>
        </p:txBody>
      </p:sp>
      <p:sp>
        <p:nvSpPr>
          <p:cNvPr id="17" name="矩形 16"/>
          <p:cNvSpPr/>
          <p:nvPr/>
        </p:nvSpPr>
        <p:spPr>
          <a:xfrm>
            <a:off x="9128789" y="4147313"/>
            <a:ext cx="2367886" cy="1227455"/>
          </a:xfrm>
          <a:prstGeom prst="rect">
            <a:avLst/>
          </a:prstGeom>
        </p:spPr>
        <p:txBody>
          <a:bodyPr wrap="square">
            <a:spAutoFit/>
          </a:bodyPr>
          <a:lstStyle/>
          <a:p>
            <a:pPr algn="ctr"/>
            <a:r>
              <a:rPr lang="zh-CN" altLang="en-US" sz="3600" b="1" dirty="0">
                <a:solidFill>
                  <a:schemeClr val="bg1"/>
                </a:solidFill>
                <a:latin typeface="+mn-ea"/>
              </a:rPr>
              <a:t>应用在具体任务</a:t>
            </a:r>
            <a:endParaRPr lang="en-US" altLang="zh-CN" sz="3600" b="1" dirty="0">
              <a:solidFill>
                <a:schemeClr val="bg1"/>
              </a:solidFill>
              <a:latin typeface="+mn-ea"/>
            </a:endParaRPr>
          </a:p>
        </p:txBody>
      </p:sp>
      <p:sp>
        <p:nvSpPr>
          <p:cNvPr id="20" name="矩形 19"/>
          <p:cNvSpPr/>
          <p:nvPr/>
        </p:nvSpPr>
        <p:spPr>
          <a:xfrm>
            <a:off x="709143" y="4036000"/>
            <a:ext cx="7794834" cy="1005840"/>
          </a:xfrm>
          <a:prstGeom prst="rect">
            <a:avLst/>
          </a:prstGeom>
        </p:spPr>
        <p:txBody>
          <a:bodyPr wrap="square">
            <a:spAutoFit/>
          </a:bodyPr>
          <a:lstStyle/>
          <a:p>
            <a:pPr>
              <a:lnSpc>
                <a:spcPct val="150000"/>
              </a:lnSpc>
            </a:pPr>
            <a:r>
              <a:rPr lang="zh-CN" sz="2000" dirty="0">
                <a:solidFill>
                  <a:schemeClr val="bg1"/>
                </a:solidFill>
                <a:latin typeface="+mn-ea"/>
              </a:rPr>
              <a:t>将搭建的实体识别和实体链接系统成功应用到具体领域，例如：新闻，微博，影视评论。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6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par>
                                <p:cTn id="16" presetID="53" presetClass="entr" presetSubtype="16" fill="hold" grpId="0" nodeType="withEffect">
                                  <p:stCondLst>
                                    <p:cond delay="90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grpId="0" nodeType="withEffect">
                                  <p:stCondLst>
                                    <p:cond delay="120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17"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SIX</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关键问题</a:t>
              </a: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ea typeface="微软雅黑" panose="020B0503020204020204" pitchFamily="34" charset="-122"/>
                </a:rPr>
                <a:t>研究</a:t>
              </a:r>
              <a:endParaRPr lang="en-US" altLang="zh-CN" sz="7200" b="1"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7200" b="1" dirty="0" smtClean="0">
                  <a:solidFill>
                    <a:schemeClr val="accent1"/>
                  </a:solidFill>
                  <a:latin typeface="微软雅黑" panose="020B0503020204020204" pitchFamily="34" charset="-122"/>
                  <a:ea typeface="微软雅黑" panose="020B0503020204020204" pitchFamily="34" charset="-122"/>
                </a:rPr>
                <a:t>背景</a:t>
              </a:r>
              <a:endParaRPr lang="en-US" altLang="zh-CN" sz="7200" b="1" dirty="0" smtClean="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dirty="0">
                <a:latin typeface="微软雅黑" panose="020B0503020204020204" pitchFamily="34" charset="-122"/>
              </a:rPr>
              <a:t>关键问题</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30</a:t>
            </a:fld>
            <a:endParaRPr lang="zh-CN" altLang="en-US" dirty="0"/>
          </a:p>
        </p:txBody>
      </p:sp>
      <p:sp>
        <p:nvSpPr>
          <p:cNvPr id="10" name="椭圆 9"/>
          <p:cNvSpPr/>
          <p:nvPr/>
        </p:nvSpPr>
        <p:spPr>
          <a:xfrm>
            <a:off x="738867" y="1060359"/>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01</a:t>
            </a:r>
            <a:endParaRPr lang="zh-CN" altLang="en-US" sz="2400" b="1" dirty="0">
              <a:latin typeface="+mn-ea"/>
            </a:endParaRPr>
          </a:p>
        </p:txBody>
      </p:sp>
      <p:sp>
        <p:nvSpPr>
          <p:cNvPr id="18" name="矩形 17"/>
          <p:cNvSpPr/>
          <p:nvPr/>
        </p:nvSpPr>
        <p:spPr>
          <a:xfrm>
            <a:off x="2150110" y="1280795"/>
            <a:ext cx="9900285" cy="417830"/>
          </a:xfrm>
          <a:prstGeom prst="rect">
            <a:avLst/>
          </a:prstGeom>
        </p:spPr>
        <p:txBody>
          <a:bodyPr wrap="square">
            <a:spAutoFit/>
          </a:bodyPr>
          <a:lstStyle/>
          <a:p>
            <a:r>
              <a:rPr lang="zh-CN" sz="2000" b="1" dirty="0" smtClean="0">
                <a:solidFill>
                  <a:schemeClr val="accent1"/>
                </a:solidFill>
                <a:latin typeface="+mn-ea"/>
              </a:rPr>
              <a:t>训练中文词向量</a:t>
            </a:r>
          </a:p>
        </p:txBody>
      </p:sp>
      <p:sp>
        <p:nvSpPr>
          <p:cNvPr id="13" name="椭圆 12"/>
          <p:cNvSpPr/>
          <p:nvPr/>
        </p:nvSpPr>
        <p:spPr>
          <a:xfrm>
            <a:off x="738867" y="2315345"/>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02</a:t>
            </a:r>
            <a:endParaRPr lang="zh-CN" altLang="en-US" sz="2400" b="1" dirty="0">
              <a:latin typeface="+mn-ea"/>
            </a:endParaRPr>
          </a:p>
        </p:txBody>
      </p:sp>
      <p:sp>
        <p:nvSpPr>
          <p:cNvPr id="23" name="矩形 22"/>
          <p:cNvSpPr/>
          <p:nvPr/>
        </p:nvSpPr>
        <p:spPr>
          <a:xfrm>
            <a:off x="2150110" y="2534920"/>
            <a:ext cx="9900285" cy="417830"/>
          </a:xfrm>
          <a:prstGeom prst="rect">
            <a:avLst/>
          </a:prstGeom>
        </p:spPr>
        <p:txBody>
          <a:bodyPr wrap="square">
            <a:spAutoFit/>
          </a:bodyPr>
          <a:lstStyle/>
          <a:p>
            <a:r>
              <a:rPr lang="zh-CN" sz="2000" b="1" dirty="0">
                <a:solidFill>
                  <a:schemeClr val="accent1"/>
                </a:solidFill>
                <a:latin typeface="+mn-ea"/>
                <a:sym typeface="+mn-ea"/>
              </a:rPr>
              <a:t>获取训练语料</a:t>
            </a:r>
            <a:endParaRPr lang="en-US" altLang="zh-CN" sz="2000" b="1" dirty="0">
              <a:solidFill>
                <a:schemeClr val="accent1"/>
              </a:solidFill>
              <a:latin typeface="+mn-ea"/>
            </a:endParaRPr>
          </a:p>
        </p:txBody>
      </p:sp>
      <p:sp>
        <p:nvSpPr>
          <p:cNvPr id="14" name="椭圆 13"/>
          <p:cNvSpPr/>
          <p:nvPr/>
        </p:nvSpPr>
        <p:spPr>
          <a:xfrm>
            <a:off x="738867" y="3552807"/>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03</a:t>
            </a:r>
            <a:endParaRPr lang="zh-CN" altLang="en-US" sz="2400" b="1" dirty="0">
              <a:latin typeface="+mn-ea"/>
            </a:endParaRPr>
          </a:p>
        </p:txBody>
      </p:sp>
      <p:grpSp>
        <p:nvGrpSpPr>
          <p:cNvPr id="24" name="组合 23"/>
          <p:cNvGrpSpPr/>
          <p:nvPr/>
        </p:nvGrpSpPr>
        <p:grpSpPr>
          <a:xfrm>
            <a:off x="2150291" y="3776353"/>
            <a:ext cx="9900104" cy="751672"/>
            <a:chOff x="1596571" y="876323"/>
            <a:chExt cx="9900104" cy="751672"/>
          </a:xfrm>
        </p:grpSpPr>
        <p:sp>
          <p:nvSpPr>
            <p:cNvPr id="25" name="矩形 24"/>
            <p:cNvSpPr/>
            <p:nvPr/>
          </p:nvSpPr>
          <p:spPr>
            <a:xfrm>
              <a:off x="1596571" y="1193655"/>
              <a:ext cx="9900104" cy="434340"/>
            </a:xfrm>
            <a:prstGeom prst="rect">
              <a:avLst/>
            </a:prstGeom>
          </p:spPr>
          <p:txBody>
            <a:bodyPr wrap="square">
              <a:spAutoFit/>
            </a:bodyPr>
            <a:lstStyle/>
            <a:p>
              <a:pPr>
                <a:lnSpc>
                  <a:spcPct val="125000"/>
                </a:lnSpc>
              </a:pPr>
              <a:endParaRPr lang="zh-CN" altLang="en-US" dirty="0">
                <a:latin typeface="+mn-ea"/>
              </a:endParaRPr>
            </a:p>
          </p:txBody>
        </p:sp>
        <p:sp>
          <p:nvSpPr>
            <p:cNvPr id="26" name="矩形 25"/>
            <p:cNvSpPr/>
            <p:nvPr/>
          </p:nvSpPr>
          <p:spPr>
            <a:xfrm>
              <a:off x="1596571" y="876323"/>
              <a:ext cx="9900104" cy="417830"/>
            </a:xfrm>
            <a:prstGeom prst="rect">
              <a:avLst/>
            </a:prstGeom>
          </p:spPr>
          <p:txBody>
            <a:bodyPr wrap="square">
              <a:spAutoFit/>
            </a:bodyPr>
            <a:lstStyle/>
            <a:p>
              <a:r>
                <a:rPr lang="zh-CN" altLang="en-US" sz="2000" b="1" dirty="0" smtClean="0">
                  <a:solidFill>
                    <a:schemeClr val="accent1"/>
                  </a:solidFill>
                  <a:latin typeface="+mn-ea"/>
                  <a:sym typeface="+mn-ea"/>
                </a:rPr>
                <a:t>实现</a:t>
              </a:r>
              <a:r>
                <a:rPr lang="en-US" altLang="zh-CN" sz="2000" b="1" dirty="0" smtClean="0">
                  <a:solidFill>
                    <a:schemeClr val="accent1"/>
                  </a:solidFill>
                  <a:latin typeface="+mn-ea"/>
                  <a:sym typeface="+mn-ea"/>
                </a:rPr>
                <a:t>CNN</a:t>
              </a:r>
              <a:r>
                <a:rPr lang="zh-CN" altLang="en-US" sz="2000" b="1" dirty="0" smtClean="0">
                  <a:solidFill>
                    <a:schemeClr val="accent1"/>
                  </a:solidFill>
                  <a:latin typeface="+mn-ea"/>
                  <a:sym typeface="+mn-ea"/>
                </a:rPr>
                <a:t>和</a:t>
              </a:r>
              <a:r>
                <a:rPr lang="en-US" altLang="zh-CN" sz="2000" b="1" dirty="0" smtClean="0">
                  <a:solidFill>
                    <a:schemeClr val="accent1"/>
                  </a:solidFill>
                  <a:latin typeface="+mn-ea"/>
                  <a:sym typeface="+mn-ea"/>
                </a:rPr>
                <a:t>LSTM</a:t>
              </a:r>
              <a:r>
                <a:rPr lang="zh-CN" altLang="en-US" sz="2000" b="1" dirty="0" smtClean="0">
                  <a:solidFill>
                    <a:schemeClr val="accent1"/>
                  </a:solidFill>
                  <a:latin typeface="+mn-ea"/>
                  <a:sym typeface="+mn-ea"/>
                </a:rPr>
                <a:t>等神经网络模型</a:t>
              </a:r>
              <a:endParaRPr lang="zh-CN" sz="2000" b="1" dirty="0">
                <a:solidFill>
                  <a:schemeClr val="accent1"/>
                </a:solidFill>
                <a:latin typeface="+mn-ea"/>
              </a:endParaRPr>
            </a:p>
          </p:txBody>
        </p:sp>
      </p:grpSp>
      <p:sp>
        <p:nvSpPr>
          <p:cNvPr id="15" name="椭圆 14"/>
          <p:cNvSpPr/>
          <p:nvPr/>
        </p:nvSpPr>
        <p:spPr>
          <a:xfrm>
            <a:off x="738867" y="4810844"/>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04</a:t>
            </a:r>
            <a:endParaRPr lang="zh-CN" altLang="en-US" sz="2400" b="1" dirty="0">
              <a:latin typeface="+mn-ea"/>
            </a:endParaRPr>
          </a:p>
        </p:txBody>
      </p:sp>
      <p:sp>
        <p:nvSpPr>
          <p:cNvPr id="29" name="矩形 28"/>
          <p:cNvSpPr/>
          <p:nvPr/>
        </p:nvSpPr>
        <p:spPr>
          <a:xfrm>
            <a:off x="2150110" y="5030470"/>
            <a:ext cx="9900285" cy="417830"/>
          </a:xfrm>
          <a:prstGeom prst="rect">
            <a:avLst/>
          </a:prstGeom>
        </p:spPr>
        <p:txBody>
          <a:bodyPr wrap="square">
            <a:spAutoFit/>
          </a:bodyPr>
          <a:lstStyle/>
          <a:p>
            <a:r>
              <a:rPr lang="zh-CN" sz="2000" b="1" dirty="0">
                <a:solidFill>
                  <a:schemeClr val="accent1"/>
                </a:solidFill>
                <a:latin typeface="+mn-ea"/>
                <a:sym typeface="+mn-ea"/>
              </a:rPr>
              <a:t>实现系统可视化操作</a:t>
            </a:r>
            <a:endParaRPr lang="zh-CN" sz="20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2" presetClass="entr" presetSubtype="2" fill="hold" nodeType="withEffect" p14:presetBounceEnd="30000">
                                      <p:stCondLst>
                                        <p:cond delay="900"/>
                                      </p:stCondLst>
                                      <p:childTnLst>
                                        <p:set>
                                          <p:cBhvr>
                                            <p:cTn id="26" dur="1" fill="hold">
                                              <p:stCondLst>
                                                <p:cond delay="0"/>
                                              </p:stCondLst>
                                            </p:cTn>
                                            <p:tgtEl>
                                              <p:spTgt spid="24"/>
                                            </p:tgtEl>
                                            <p:attrNameLst>
                                              <p:attrName>style.visibility</p:attrName>
                                            </p:attrNameLst>
                                          </p:cBhvr>
                                          <p:to>
                                            <p:strVal val="visible"/>
                                          </p:to>
                                        </p:set>
                                        <p:anim calcmode="lin" valueType="num" p14:bounceEnd="30000">
                                          <p:cBhvr additive="base">
                                            <p:cTn id="27"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bldLvl="0" animBg="1"/>
          <p:bldP spid="14" grpId="0" bldLvl="0" animBg="1"/>
          <p:bldP spid="15"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2" presetClass="entr" presetSubtype="2" fill="hold" nodeType="withEffect">
                                      <p:stCondLst>
                                        <p:cond delay="9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1+#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bldLvl="0" animBg="1"/>
          <p:bldP spid="14" grpId="0" bldLvl="0" animBg="1"/>
          <p:bldP spid="15" grpId="0" bldLvl="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smtClean="0">
                <a:solidFill>
                  <a:schemeClr val="bg1"/>
                </a:solidFill>
              </a:rPr>
              <a:t>THANKS</a:t>
            </a:r>
            <a:endParaRPr lang="zh-CN" altLang="en-US" sz="8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sp>
        <p:nvSpPr>
          <p:cNvPr id="8" name="梯形 7"/>
          <p:cNvSpPr/>
          <p:nvPr/>
        </p:nvSpPr>
        <p:spPr>
          <a:xfrm rot="5400000">
            <a:off x="161925" y="1813560"/>
            <a:ext cx="4227195" cy="2969895"/>
          </a:xfrm>
          <a:prstGeom prst="trapezoid">
            <a:avLst>
              <a:gd name="adj" fmla="val 40632"/>
            </a:avLst>
          </a:prstGeom>
          <a:solidFill>
            <a:schemeClr val="accent1"/>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pitchFamily="34" charset="-122"/>
            </a:endParaRPr>
          </a:p>
        </p:txBody>
      </p:sp>
      <p:sp>
        <p:nvSpPr>
          <p:cNvPr id="9" name="梯形 8"/>
          <p:cNvSpPr/>
          <p:nvPr/>
        </p:nvSpPr>
        <p:spPr>
          <a:xfrm rot="5400000">
            <a:off x="3996690" y="1846580"/>
            <a:ext cx="4293870" cy="2969895"/>
          </a:xfrm>
          <a:prstGeom prst="trapezoid">
            <a:avLst>
              <a:gd name="adj" fmla="val 40632"/>
            </a:avLst>
          </a:prstGeom>
          <a:solidFill>
            <a:srgbClr val="404040"/>
          </a:solidFill>
          <a:ln w="25400" cap="flat" cmpd="sng" algn="ctr">
            <a:noFill/>
            <a:prstDash val="solid"/>
          </a:ln>
          <a:effectLst/>
        </p:spPr>
        <p:txBody>
          <a:bodyPr rtlCol="0" anchor="ctr"/>
          <a:lstStyle/>
          <a:p>
            <a:pPr algn="ctr" defTabSz="913765"/>
            <a:endParaRPr lang="zh-CN" altLang="en-US" sz="1865" kern="0">
              <a:solidFill>
                <a:prstClr val="white"/>
              </a:solidFill>
              <a:latin typeface="Calibri" panose="020F0502020204030204"/>
              <a:ea typeface="微软雅黑" panose="020B0503020204020204" pitchFamily="34" charset="-122"/>
            </a:endParaRPr>
          </a:p>
        </p:txBody>
      </p:sp>
      <p:sp>
        <p:nvSpPr>
          <p:cNvPr id="10" name="梯形 9"/>
          <p:cNvSpPr/>
          <p:nvPr/>
        </p:nvSpPr>
        <p:spPr>
          <a:xfrm rot="5400000">
            <a:off x="7877810" y="1833880"/>
            <a:ext cx="4267835" cy="2969895"/>
          </a:xfrm>
          <a:prstGeom prst="trapezoid">
            <a:avLst>
              <a:gd name="adj" fmla="val 40632"/>
            </a:avLst>
          </a:prstGeom>
          <a:solidFill>
            <a:schemeClr val="accent1"/>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pitchFamily="34" charset="-122"/>
            </a:endParaRPr>
          </a:p>
        </p:txBody>
      </p:sp>
      <p:sp>
        <p:nvSpPr>
          <p:cNvPr id="5" name="矩形 4"/>
          <p:cNvSpPr/>
          <p:nvPr/>
        </p:nvSpPr>
        <p:spPr>
          <a:xfrm>
            <a:off x="790482" y="2730371"/>
            <a:ext cx="2970063" cy="1214755"/>
          </a:xfrm>
          <a:prstGeom prst="rect">
            <a:avLst/>
          </a:prstGeom>
        </p:spPr>
        <p:txBody>
          <a:bodyPr wrap="square">
            <a:spAutoFit/>
          </a:bodyPr>
          <a:lstStyle/>
          <a:p>
            <a:pPr algn="ctr"/>
            <a:r>
              <a:rPr lang="zh-CN" altLang="en-US" sz="2400" b="1" dirty="0" smtClean="0">
                <a:solidFill>
                  <a:schemeClr val="bg1"/>
                </a:solidFill>
                <a:sym typeface="+mn-ea"/>
              </a:rPr>
              <a:t>自然语言处理（</a:t>
            </a:r>
            <a:r>
              <a:rPr lang="en-US" altLang="zh-CN" sz="2400" b="1" dirty="0" smtClean="0">
                <a:solidFill>
                  <a:schemeClr val="bg1"/>
                </a:solidFill>
                <a:sym typeface="+mn-ea"/>
              </a:rPr>
              <a:t>NLP</a:t>
            </a:r>
            <a:r>
              <a:rPr lang="zh-CN" altLang="en-US" sz="2400" b="1" dirty="0" smtClean="0">
                <a:solidFill>
                  <a:schemeClr val="bg1"/>
                </a:solidFill>
                <a:sym typeface="+mn-ea"/>
              </a:rPr>
              <a:t>）涉及的主要研究内容和应用</a:t>
            </a:r>
            <a:endParaRPr lang="en-US" altLang="zh-CN" sz="2400" b="1" dirty="0">
              <a:solidFill>
                <a:schemeClr val="bg1"/>
              </a:solidFill>
            </a:endParaRPr>
          </a:p>
        </p:txBody>
      </p:sp>
      <p:sp>
        <p:nvSpPr>
          <p:cNvPr id="6" name="矩形 5"/>
          <p:cNvSpPr/>
          <p:nvPr/>
        </p:nvSpPr>
        <p:spPr>
          <a:xfrm>
            <a:off x="4658548" y="2730371"/>
            <a:ext cx="2970062" cy="1188720"/>
          </a:xfrm>
          <a:prstGeom prst="rect">
            <a:avLst/>
          </a:prstGeom>
        </p:spPr>
        <p:txBody>
          <a:bodyPr wrap="square">
            <a:spAutoFit/>
          </a:bodyPr>
          <a:lstStyle/>
          <a:p>
            <a:pPr algn="ctr">
              <a:lnSpc>
                <a:spcPct val="150000"/>
              </a:lnSpc>
            </a:pPr>
            <a:r>
              <a:rPr lang="zh-CN" sz="2400" b="1" dirty="0" smtClean="0">
                <a:solidFill>
                  <a:schemeClr val="bg1"/>
                </a:solidFill>
              </a:rPr>
              <a:t>国内外研究现状、</a:t>
            </a:r>
          </a:p>
          <a:p>
            <a:pPr algn="ctr">
              <a:lnSpc>
                <a:spcPct val="150000"/>
              </a:lnSpc>
            </a:pPr>
            <a:r>
              <a:rPr lang="zh-CN" sz="2400" b="1" dirty="0" smtClean="0">
                <a:solidFill>
                  <a:schemeClr val="bg1"/>
                </a:solidFill>
              </a:rPr>
              <a:t>发展动态</a:t>
            </a:r>
            <a:endParaRPr lang="zh-CN" sz="2400" b="1" dirty="0">
              <a:solidFill>
                <a:schemeClr val="bg1"/>
              </a:solidFill>
            </a:endParaRPr>
          </a:p>
        </p:txBody>
      </p:sp>
      <p:sp>
        <p:nvSpPr>
          <p:cNvPr id="15" name="矩形 14"/>
          <p:cNvSpPr/>
          <p:nvPr/>
        </p:nvSpPr>
        <p:spPr>
          <a:xfrm>
            <a:off x="8526613" y="2730371"/>
            <a:ext cx="2970062" cy="640080"/>
          </a:xfrm>
          <a:prstGeom prst="rect">
            <a:avLst/>
          </a:prstGeom>
        </p:spPr>
        <p:txBody>
          <a:bodyPr wrap="square">
            <a:spAutoFit/>
          </a:bodyPr>
          <a:lstStyle/>
          <a:p>
            <a:pPr algn="ctr">
              <a:lnSpc>
                <a:spcPct val="150000"/>
              </a:lnSpc>
            </a:pPr>
            <a:r>
              <a:rPr lang="zh-CN" sz="2400" b="1" dirty="0" smtClean="0">
                <a:solidFill>
                  <a:schemeClr val="bg1"/>
                </a:solidFill>
              </a:rPr>
              <a:t>参与的课程和培训班</a:t>
            </a:r>
            <a:endParaRPr lang="zh-CN" sz="24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3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30000">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14:bounceEnd="30000">
                                          <p:cBhvr additive="base">
                                            <p:cTn id="11" dur="500" fill="hold"/>
                                            <p:tgtEl>
                                              <p:spTgt spid="9"/>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30000">
                                      <p:stCondLst>
                                        <p:cond delay="600"/>
                                      </p:stCondLst>
                                      <p:childTnLst>
                                        <p:set>
                                          <p:cBhvr>
                                            <p:cTn id="14" dur="1" fill="hold">
                                              <p:stCondLst>
                                                <p:cond delay="0"/>
                                              </p:stCondLst>
                                            </p:cTn>
                                            <p:tgtEl>
                                              <p:spTgt spid="10"/>
                                            </p:tgtEl>
                                            <p:attrNameLst>
                                              <p:attrName>style.visibility</p:attrName>
                                            </p:attrNameLst>
                                          </p:cBhvr>
                                          <p:to>
                                            <p:strVal val="visible"/>
                                          </p:to>
                                        </p:set>
                                        <p:anim calcmode="lin" valueType="num" p14:bounceEnd="30000">
                                          <p:cBhvr additive="base">
                                            <p:cTn id="15" dur="500" fill="hold"/>
                                            <p:tgtEl>
                                              <p:spTgt spid="10"/>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9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5" grpId="0"/>
          <p:bldP spid="6"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6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9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5" grpId="0"/>
          <p:bldP spid="6" grpId="0"/>
          <p:bldP spid="1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grpSp>
        <p:nvGrpSpPr>
          <p:cNvPr id="3" name="组合 2"/>
          <p:cNvGrpSpPr/>
          <p:nvPr/>
        </p:nvGrpSpPr>
        <p:grpSpPr>
          <a:xfrm>
            <a:off x="695325" y="1786255"/>
            <a:ext cx="10801350" cy="2020841"/>
            <a:chOff x="695323" y="2497154"/>
            <a:chExt cx="10801351" cy="1615440"/>
          </a:xfrm>
        </p:grpSpPr>
        <p:sp>
          <p:nvSpPr>
            <p:cNvPr id="7" name="矩形 6"/>
            <p:cNvSpPr/>
            <p:nvPr/>
          </p:nvSpPr>
          <p:spPr>
            <a:xfrm>
              <a:off x="695323" y="2500329"/>
              <a:ext cx="10801350" cy="1612265"/>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3" y="2497154"/>
              <a:ext cx="10801351" cy="1595934"/>
            </a:xfrm>
            <a:prstGeom prst="rect">
              <a:avLst/>
            </a:prstGeom>
          </p:spPr>
          <p:txBody>
            <a:bodyPr wrap="square">
              <a:spAutoFit/>
            </a:bodyPr>
            <a:lstStyle/>
            <a:p>
              <a:pPr>
                <a:lnSpc>
                  <a:spcPct val="125000"/>
                </a:lnSpc>
              </a:pPr>
              <a:r>
                <a:rPr lang="zh-CN" altLang="en-US" sz="2000" dirty="0">
                  <a:sym typeface="+mn-ea"/>
                </a:rPr>
                <a:t>知识图谱（</a:t>
              </a:r>
              <a:r>
                <a:rPr lang="en-US" altLang="zh-CN" sz="2000" dirty="0">
                  <a:sym typeface="+mn-ea"/>
                </a:rPr>
                <a:t>K</a:t>
              </a:r>
              <a:r>
                <a:rPr lang="zh-CN" altLang="en-US" sz="2000" dirty="0">
                  <a:sym typeface="+mn-ea"/>
                </a:rPr>
                <a:t>nowledge </a:t>
              </a:r>
              <a:r>
                <a:rPr lang="en-US" altLang="zh-CN" sz="2000" dirty="0">
                  <a:sym typeface="+mn-ea"/>
                </a:rPr>
                <a:t>G</a:t>
              </a:r>
              <a:r>
                <a:rPr lang="zh-CN" altLang="en-US" sz="2000" dirty="0">
                  <a:sym typeface="+mn-ea"/>
                </a:rPr>
                <a:t>raph）、语音处理（Speech Processing）、</a:t>
              </a:r>
            </a:p>
            <a:p>
              <a:pPr>
                <a:lnSpc>
                  <a:spcPct val="125000"/>
                </a:lnSpc>
              </a:pPr>
              <a:r>
                <a:rPr lang="zh-CN" altLang="en-US" sz="2000" dirty="0">
                  <a:sym typeface="+mn-ea"/>
                </a:rPr>
                <a:t>信息抽取（Information Extraction）、信息检索（Information Retrieval）、</a:t>
              </a:r>
            </a:p>
            <a:p>
              <a:pPr>
                <a:lnSpc>
                  <a:spcPct val="125000"/>
                </a:lnSpc>
              </a:pPr>
              <a:r>
                <a:rPr lang="zh-CN" altLang="en-US" sz="2000" dirty="0">
                  <a:sym typeface="+mn-ea"/>
                </a:rPr>
                <a:t>文本分类（Text Categorization）、机器翻译（Machine Translation）、</a:t>
              </a:r>
            </a:p>
            <a:p>
              <a:pPr>
                <a:lnSpc>
                  <a:spcPct val="125000"/>
                </a:lnSpc>
              </a:pPr>
              <a:r>
                <a:rPr lang="zh-CN" altLang="en-US" sz="2000" dirty="0">
                  <a:sym typeface="+mn-ea"/>
                </a:rPr>
                <a:t>问答系统（Question Answering）、文本校验（Text Proofing）、</a:t>
              </a:r>
            </a:p>
            <a:p>
              <a:pPr>
                <a:lnSpc>
                  <a:spcPct val="125000"/>
                </a:lnSpc>
              </a:pPr>
              <a:r>
                <a:rPr lang="zh-CN" altLang="en-US" sz="2000" dirty="0">
                  <a:sym typeface="+mn-ea"/>
                </a:rPr>
                <a:t>自动摘要（Automatic Summarization）、情感分析（Sentiment Analysis）等</a:t>
              </a:r>
              <a:endParaRPr lang="zh-CN" altLang="en-US" sz="2000" dirty="0" smtClean="0"/>
            </a:p>
          </p:txBody>
        </p:sp>
      </p:grpSp>
      <p:sp>
        <p:nvSpPr>
          <p:cNvPr id="6" name="矩形 5"/>
          <p:cNvSpPr/>
          <p:nvPr/>
        </p:nvSpPr>
        <p:spPr>
          <a:xfrm>
            <a:off x="695325" y="926465"/>
            <a:ext cx="6463665" cy="483235"/>
          </a:xfrm>
          <a:prstGeom prst="rect">
            <a:avLst/>
          </a:prstGeom>
          <a:solidFill>
            <a:schemeClr val="accent1"/>
          </a:solidFill>
        </p:spPr>
        <p:txBody>
          <a:bodyPr wrap="square">
            <a:spAutoFit/>
          </a:bodyPr>
          <a:lstStyle/>
          <a:p>
            <a:pPr algn="l"/>
            <a:r>
              <a:rPr lang="zh-CN" altLang="en-US" sz="2400" b="1" dirty="0" smtClean="0">
                <a:solidFill>
                  <a:schemeClr val="bg1"/>
                </a:solidFill>
                <a:sym typeface="+mn-ea"/>
              </a:rPr>
              <a:t>自然语言处理（</a:t>
            </a:r>
            <a:r>
              <a:rPr lang="en-US" altLang="zh-CN" sz="2400" b="1" dirty="0" smtClean="0">
                <a:solidFill>
                  <a:schemeClr val="bg1"/>
                </a:solidFill>
                <a:sym typeface="+mn-ea"/>
              </a:rPr>
              <a:t>NLP</a:t>
            </a:r>
            <a:r>
              <a:rPr lang="zh-CN" altLang="en-US" sz="2400" b="1" dirty="0" smtClean="0">
                <a:solidFill>
                  <a:schemeClr val="bg1"/>
                </a:solidFill>
                <a:sym typeface="+mn-ea"/>
              </a:rPr>
              <a:t>）涉及的主要研究和应用</a:t>
            </a:r>
            <a:endParaRPr lang="zh-CN" altLang="en-US" sz="2400" b="1" dirty="0" smtClean="0">
              <a:solidFill>
                <a:schemeClr val="bg1"/>
              </a:solidFill>
            </a:endParaRPr>
          </a:p>
        </p:txBody>
      </p:sp>
      <p:sp>
        <p:nvSpPr>
          <p:cNvPr id="8" name="矩形 7"/>
          <p:cNvSpPr/>
          <p:nvPr/>
        </p:nvSpPr>
        <p:spPr>
          <a:xfrm>
            <a:off x="695325" y="4194810"/>
            <a:ext cx="1463040" cy="483235"/>
          </a:xfrm>
          <a:prstGeom prst="rect">
            <a:avLst/>
          </a:prstGeom>
          <a:solidFill>
            <a:schemeClr val="accent1"/>
          </a:solidFill>
        </p:spPr>
        <p:txBody>
          <a:bodyPr wrap="square">
            <a:spAutoFit/>
          </a:bodyPr>
          <a:lstStyle/>
          <a:p>
            <a:r>
              <a:rPr lang="zh-CN" altLang="en-US" sz="2400" b="1" dirty="0" smtClean="0">
                <a:solidFill>
                  <a:schemeClr val="bg1"/>
                </a:solidFill>
              </a:rPr>
              <a:t>基础任务</a:t>
            </a:r>
            <a:endParaRPr lang="en-US" altLang="zh-CN" sz="2400" b="1" dirty="0" smtClean="0">
              <a:solidFill>
                <a:schemeClr val="bg1"/>
              </a:solidFill>
            </a:endParaRPr>
          </a:p>
        </p:txBody>
      </p:sp>
      <p:grpSp>
        <p:nvGrpSpPr>
          <p:cNvPr id="13" name="组合 12"/>
          <p:cNvGrpSpPr/>
          <p:nvPr/>
        </p:nvGrpSpPr>
        <p:grpSpPr>
          <a:xfrm>
            <a:off x="695323" y="5040077"/>
            <a:ext cx="10801351" cy="853440"/>
            <a:chOff x="695323" y="5459177"/>
            <a:chExt cx="10801351" cy="853440"/>
          </a:xfrm>
        </p:grpSpPr>
        <p:sp>
          <p:nvSpPr>
            <p:cNvPr id="10" name="矩形 9"/>
            <p:cNvSpPr/>
            <p:nvPr/>
          </p:nvSpPr>
          <p:spPr>
            <a:xfrm>
              <a:off x="695324" y="5459177"/>
              <a:ext cx="10801349" cy="825098"/>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5323" y="5459177"/>
              <a:ext cx="10801351" cy="853440"/>
            </a:xfrm>
            <a:prstGeom prst="rect">
              <a:avLst/>
            </a:prstGeom>
          </p:spPr>
          <p:txBody>
            <a:bodyPr wrap="square">
              <a:spAutoFit/>
            </a:bodyPr>
            <a:lstStyle/>
            <a:p>
              <a:pPr>
                <a:lnSpc>
                  <a:spcPct val="125000"/>
                </a:lnSpc>
              </a:pPr>
              <a:r>
                <a:rPr lang="zh-CN" altLang="en-US" sz="2000" dirty="0">
                  <a:sym typeface="+mn-ea"/>
                </a:rPr>
                <a:t>中文分词（Chinese Word Segmentation）、词性标注（Part-of-speech Tagging）、</a:t>
              </a:r>
            </a:p>
            <a:p>
              <a:pPr>
                <a:lnSpc>
                  <a:spcPct val="125000"/>
                </a:lnSpc>
              </a:pPr>
              <a:r>
                <a:rPr lang="zh-CN" altLang="en-US" sz="2000" dirty="0">
                  <a:sym typeface="+mn-ea"/>
                </a:rPr>
                <a:t>命名实体识别（Named Entity Recognition）、句法分析（Parsing）等</a:t>
              </a:r>
              <a:endParaRPr lang="zh-CN" alt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nodeType="with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6</a:t>
            </a:fld>
            <a:endParaRPr lang="zh-CN" altLang="en-US" dirty="0"/>
          </a:p>
        </p:txBody>
      </p:sp>
      <p:grpSp>
        <p:nvGrpSpPr>
          <p:cNvPr id="3" name="组合 2"/>
          <p:cNvGrpSpPr/>
          <p:nvPr/>
        </p:nvGrpSpPr>
        <p:grpSpPr>
          <a:xfrm>
            <a:off x="695323" y="1785954"/>
            <a:ext cx="10801351" cy="853440"/>
            <a:chOff x="695323" y="2497154"/>
            <a:chExt cx="10801351" cy="853440"/>
          </a:xfrm>
        </p:grpSpPr>
        <p:sp>
          <p:nvSpPr>
            <p:cNvPr id="7" name="矩形 6"/>
            <p:cNvSpPr/>
            <p:nvPr/>
          </p:nvSpPr>
          <p:spPr>
            <a:xfrm>
              <a:off x="695323" y="2500329"/>
              <a:ext cx="10801350" cy="84963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3" y="2497154"/>
              <a:ext cx="10801351" cy="853440"/>
            </a:xfrm>
            <a:prstGeom prst="rect">
              <a:avLst/>
            </a:prstGeom>
          </p:spPr>
          <p:txBody>
            <a:bodyPr wrap="square">
              <a:spAutoFit/>
            </a:bodyPr>
            <a:lstStyle/>
            <a:p>
              <a:pPr>
                <a:lnSpc>
                  <a:spcPct val="125000"/>
                </a:lnSpc>
              </a:pPr>
              <a:r>
                <a:rPr lang="zh-CN" altLang="en-US" sz="2000" dirty="0">
                  <a:sym typeface="+mn-ea"/>
                </a:rPr>
                <a:t>学术界对</a:t>
              </a:r>
              <a:r>
                <a:rPr lang="en-US" altLang="zh-CN" sz="2000" dirty="0">
                  <a:sym typeface="+mn-ea"/>
                </a:rPr>
                <a:t>NER</a:t>
              </a:r>
              <a:r>
                <a:rPr lang="zh-CN" altLang="en-US" sz="2000" dirty="0">
                  <a:sym typeface="+mn-ea"/>
                </a:rPr>
                <a:t>的方法研究主要分为两类：</a:t>
              </a:r>
              <a:r>
                <a:rPr lang="zh-CN" altLang="en-US" sz="2000" b="1" dirty="0">
                  <a:sym typeface="+mn-ea"/>
                </a:rPr>
                <a:t>基于规则的方法</a:t>
              </a:r>
              <a:r>
                <a:rPr lang="zh-CN" altLang="en-US" sz="2000" dirty="0">
                  <a:sym typeface="+mn-ea"/>
                </a:rPr>
                <a:t>（rule-based）和</a:t>
              </a:r>
              <a:r>
                <a:rPr lang="zh-CN" altLang="en-US" sz="2000" b="1" dirty="0">
                  <a:sym typeface="+mn-ea"/>
                </a:rPr>
                <a:t>基于统计的方法</a:t>
              </a:r>
              <a:r>
                <a:rPr lang="zh-CN" altLang="en-US" sz="2000" dirty="0">
                  <a:sym typeface="+mn-ea"/>
                </a:rPr>
                <a:t>（statistic-based）。</a:t>
              </a:r>
            </a:p>
          </p:txBody>
        </p:sp>
      </p:grpSp>
      <p:grpSp>
        <p:nvGrpSpPr>
          <p:cNvPr id="13" name="组合 12"/>
          <p:cNvGrpSpPr/>
          <p:nvPr/>
        </p:nvGrpSpPr>
        <p:grpSpPr>
          <a:xfrm>
            <a:off x="695325" y="2957195"/>
            <a:ext cx="10801350" cy="1474692"/>
            <a:chOff x="695323" y="5459177"/>
            <a:chExt cx="10801351" cy="1235075"/>
          </a:xfrm>
        </p:grpSpPr>
        <p:sp>
          <p:nvSpPr>
            <p:cNvPr id="10" name="矩形 9"/>
            <p:cNvSpPr/>
            <p:nvPr/>
          </p:nvSpPr>
          <p:spPr>
            <a:xfrm>
              <a:off x="695323" y="5459177"/>
              <a:ext cx="10801350" cy="1235075"/>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5323" y="5459177"/>
              <a:ext cx="10801351" cy="1225316"/>
            </a:xfrm>
            <a:prstGeom prst="rect">
              <a:avLst/>
            </a:prstGeom>
          </p:spPr>
          <p:txBody>
            <a:bodyPr wrap="square">
              <a:spAutoFit/>
            </a:bodyPr>
            <a:lstStyle/>
            <a:p>
              <a:pPr>
                <a:lnSpc>
                  <a:spcPct val="125000"/>
                </a:lnSpc>
              </a:pPr>
              <a:r>
                <a:rPr lang="zh-CN" altLang="en-US" sz="2000" b="1" dirty="0">
                  <a:sym typeface="+mn-ea"/>
                </a:rPr>
                <a:t>基于规则的方法：</a:t>
              </a:r>
              <a:r>
                <a:rPr lang="zh-CN" altLang="en-US" dirty="0">
                  <a:sym typeface="+mn-ea"/>
                </a:rPr>
                <a:t>采用语言学专家手工构造规则模板,选用特征包括统计信息、标点符号、关键字、指示词和方向词、位置词(如尾字)、中心词等方法，以模式和字符串相匹配为主要手段，这类系统大多依赖于知识库和词典的建立。</a:t>
              </a:r>
            </a:p>
            <a:p>
              <a:pPr>
                <a:lnSpc>
                  <a:spcPct val="125000"/>
                </a:lnSpc>
              </a:pPr>
              <a:r>
                <a:rPr lang="zh-CN" altLang="en-US" sz="1600" b="1" dirty="0">
                  <a:sym typeface="+mn-ea"/>
                </a:rPr>
                <a:t>备注</a:t>
              </a:r>
              <a:r>
                <a:rPr lang="zh-CN" altLang="en-US" sz="1600" dirty="0">
                  <a:sym typeface="+mn-ea"/>
                </a:rPr>
                <a:t>：</a:t>
              </a:r>
              <a:r>
                <a:rPr lang="zh-CN" altLang="en-US" sz="1200" dirty="0">
                  <a:sym typeface="+mn-ea"/>
                </a:rPr>
                <a:t>当提取的规则能比较精确地反映语言现象时，基于规则的方法性能要优于基于统计的方法。</a:t>
              </a:r>
            </a:p>
          </p:txBody>
        </p:sp>
      </p:grpSp>
      <p:sp>
        <p:nvSpPr>
          <p:cNvPr id="2" name="矩形 1"/>
          <p:cNvSpPr/>
          <p:nvPr/>
        </p:nvSpPr>
        <p:spPr>
          <a:xfrm>
            <a:off x="695325" y="926465"/>
            <a:ext cx="5400675" cy="483235"/>
          </a:xfrm>
          <a:prstGeom prst="rect">
            <a:avLst/>
          </a:prstGeom>
          <a:solidFill>
            <a:schemeClr val="accent1"/>
          </a:solidFill>
        </p:spPr>
        <p:txBody>
          <a:bodyPr wrap="square">
            <a:spAutoFit/>
          </a:bodyPr>
          <a:lstStyle/>
          <a:p>
            <a:pPr algn="l"/>
            <a:r>
              <a:rPr lang="zh-CN" altLang="en-US" sz="2400" b="1" dirty="0" smtClean="0">
                <a:solidFill>
                  <a:schemeClr val="bg1"/>
                </a:solidFill>
              </a:rPr>
              <a:t>关于</a:t>
            </a:r>
            <a:r>
              <a:rPr lang="en-US" altLang="zh-CN" sz="2400" b="1" dirty="0" smtClean="0">
                <a:solidFill>
                  <a:schemeClr val="bg1"/>
                </a:solidFill>
              </a:rPr>
              <a:t>NER</a:t>
            </a:r>
            <a:r>
              <a:rPr lang="zh-CN" altLang="en-US" sz="2400" b="1" dirty="0" smtClean="0">
                <a:solidFill>
                  <a:schemeClr val="bg1"/>
                </a:solidFill>
              </a:rPr>
              <a:t>国内外研究现状、发展动态</a:t>
            </a:r>
          </a:p>
        </p:txBody>
      </p:sp>
      <p:grpSp>
        <p:nvGrpSpPr>
          <p:cNvPr id="9" name="组合 8"/>
          <p:cNvGrpSpPr/>
          <p:nvPr/>
        </p:nvGrpSpPr>
        <p:grpSpPr>
          <a:xfrm>
            <a:off x="708025" y="4760595"/>
            <a:ext cx="10801350" cy="895350"/>
            <a:chOff x="695323" y="5459177"/>
            <a:chExt cx="10801351" cy="1235075"/>
          </a:xfrm>
        </p:grpSpPr>
        <p:sp>
          <p:nvSpPr>
            <p:cNvPr id="14" name="矩形 13"/>
            <p:cNvSpPr/>
            <p:nvPr/>
          </p:nvSpPr>
          <p:spPr>
            <a:xfrm>
              <a:off x="695323" y="5459177"/>
              <a:ext cx="10801350" cy="1235075"/>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95323" y="5459177"/>
              <a:ext cx="10801351" cy="1124707"/>
            </a:xfrm>
            <a:prstGeom prst="rect">
              <a:avLst/>
            </a:prstGeom>
          </p:spPr>
          <p:txBody>
            <a:bodyPr wrap="square">
              <a:spAutoFit/>
            </a:bodyPr>
            <a:lstStyle/>
            <a:p>
              <a:pPr>
                <a:lnSpc>
                  <a:spcPct val="125000"/>
                </a:lnSpc>
              </a:pPr>
              <a:r>
                <a:rPr lang="zh-CN" altLang="en-US" sz="2000" b="1" dirty="0">
                  <a:sym typeface="+mn-ea"/>
                </a:rPr>
                <a:t>基于统计的方法：</a:t>
              </a:r>
              <a:r>
                <a:rPr lang="zh-CN" altLang="en-US" dirty="0">
                  <a:sym typeface="+mn-ea"/>
                </a:rPr>
                <a:t>利用统计方法与概率学知识，对特定的命名实体识别问题建立复杂的数学模型，利用已收集的标注语料学习特征和训练模型参数，进而用训练好的统计模型来识别未标注语料集中的命名实体</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15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150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7</a:t>
            </a:fld>
            <a:endParaRPr lang="zh-CN" altLang="en-US" dirty="0"/>
          </a:p>
        </p:txBody>
      </p:sp>
      <p:grpSp>
        <p:nvGrpSpPr>
          <p:cNvPr id="3" name="组合 2"/>
          <p:cNvGrpSpPr/>
          <p:nvPr/>
        </p:nvGrpSpPr>
        <p:grpSpPr>
          <a:xfrm>
            <a:off x="695325" y="1786255"/>
            <a:ext cx="10801350" cy="2040890"/>
            <a:chOff x="695323" y="2497154"/>
            <a:chExt cx="10801351" cy="852805"/>
          </a:xfrm>
        </p:grpSpPr>
        <p:sp>
          <p:nvSpPr>
            <p:cNvPr id="7" name="矩形 6"/>
            <p:cNvSpPr/>
            <p:nvPr/>
          </p:nvSpPr>
          <p:spPr>
            <a:xfrm>
              <a:off x="695323" y="2500329"/>
              <a:ext cx="10801350" cy="84963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3" y="2497154"/>
              <a:ext cx="10801351" cy="834231"/>
            </a:xfrm>
            <a:prstGeom prst="rect">
              <a:avLst/>
            </a:prstGeom>
          </p:spPr>
          <p:txBody>
            <a:bodyPr wrap="square">
              <a:spAutoFit/>
            </a:bodyPr>
            <a:lstStyle/>
            <a:p>
              <a:pPr>
                <a:lnSpc>
                  <a:spcPct val="125000"/>
                </a:lnSpc>
              </a:pPr>
              <a:r>
                <a:rPr sz="2000" b="1" dirty="0">
                  <a:sym typeface="+mn-ea"/>
                </a:rPr>
                <a:t>英文命名实体识别应用的统计模型方法主要包括：</a:t>
              </a:r>
            </a:p>
            <a:p>
              <a:pPr>
                <a:lnSpc>
                  <a:spcPct val="125000"/>
                </a:lnSpc>
              </a:pPr>
              <a:r>
                <a:rPr sz="2000" dirty="0">
                  <a:sym typeface="+mn-ea"/>
                </a:rPr>
                <a:t>隐马尔可夫模型（Hidden Markov Models，简称 HMM）、决策树（Decision Trees）、</a:t>
              </a:r>
            </a:p>
            <a:p>
              <a:pPr>
                <a:lnSpc>
                  <a:spcPct val="125000"/>
                </a:lnSpc>
              </a:pPr>
              <a:r>
                <a:rPr sz="2000" dirty="0">
                  <a:sym typeface="+mn-ea"/>
                </a:rPr>
                <a:t>最大熵模型（Maximum Entropy Models，简称 MEM）、支持向量机（Support Vector Machines，简称 SVM）、条件随机场（Conditional Random Fields，简称 CRFs）以及各种类型的神经网络。</a:t>
              </a:r>
            </a:p>
          </p:txBody>
        </p:sp>
      </p:grpSp>
      <p:sp>
        <p:nvSpPr>
          <p:cNvPr id="2" name="矩形 1"/>
          <p:cNvSpPr/>
          <p:nvPr/>
        </p:nvSpPr>
        <p:spPr>
          <a:xfrm>
            <a:off x="695325" y="926465"/>
            <a:ext cx="5401310" cy="483235"/>
          </a:xfrm>
          <a:prstGeom prst="rect">
            <a:avLst/>
          </a:prstGeom>
          <a:solidFill>
            <a:schemeClr val="accent1"/>
          </a:solidFill>
        </p:spPr>
        <p:txBody>
          <a:bodyPr wrap="square">
            <a:spAutoFit/>
          </a:bodyPr>
          <a:lstStyle/>
          <a:p>
            <a:pPr algn="l"/>
            <a:r>
              <a:rPr lang="zh-CN" altLang="en-US" sz="2400" b="1" dirty="0" smtClean="0">
                <a:solidFill>
                  <a:schemeClr val="bg1"/>
                </a:solidFill>
                <a:sym typeface="+mn-ea"/>
              </a:rPr>
              <a:t>关于</a:t>
            </a:r>
            <a:r>
              <a:rPr lang="en-US" altLang="zh-CN" sz="2400" b="1" dirty="0" smtClean="0">
                <a:solidFill>
                  <a:schemeClr val="bg1"/>
                </a:solidFill>
                <a:sym typeface="+mn-ea"/>
              </a:rPr>
              <a:t>NER</a:t>
            </a:r>
            <a:r>
              <a:rPr lang="zh-CN" altLang="en-US" sz="2400" b="1" dirty="0" smtClean="0">
                <a:solidFill>
                  <a:schemeClr val="bg1"/>
                </a:solidFill>
              </a:rPr>
              <a:t>国内外研究现状、发展动态</a:t>
            </a:r>
          </a:p>
        </p:txBody>
      </p:sp>
      <p:grpSp>
        <p:nvGrpSpPr>
          <p:cNvPr id="6" name="组合 5"/>
          <p:cNvGrpSpPr/>
          <p:nvPr/>
        </p:nvGrpSpPr>
        <p:grpSpPr>
          <a:xfrm>
            <a:off x="695325" y="4110355"/>
            <a:ext cx="10801350" cy="1263015"/>
            <a:chOff x="695323" y="2497154"/>
            <a:chExt cx="10801351" cy="852805"/>
          </a:xfrm>
        </p:grpSpPr>
        <p:sp>
          <p:nvSpPr>
            <p:cNvPr id="8" name="矩形 7"/>
            <p:cNvSpPr/>
            <p:nvPr/>
          </p:nvSpPr>
          <p:spPr>
            <a:xfrm>
              <a:off x="695323" y="2500329"/>
              <a:ext cx="10801350" cy="84963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95323" y="2497154"/>
              <a:ext cx="10801351" cy="833511"/>
            </a:xfrm>
            <a:prstGeom prst="rect">
              <a:avLst/>
            </a:prstGeom>
          </p:spPr>
          <p:txBody>
            <a:bodyPr wrap="square">
              <a:spAutoFit/>
            </a:bodyPr>
            <a:lstStyle/>
            <a:p>
              <a:pPr algn="l">
                <a:lnSpc>
                  <a:spcPct val="125000"/>
                </a:lnSpc>
              </a:pPr>
              <a:r>
                <a:rPr sz="2000" dirty="0">
                  <a:sym typeface="+mn-ea"/>
                </a:rPr>
                <a:t>国内学者对中文命名实体识别的研究在借鉴国外成果的基础上，大部分采用了规则与统计相结合的方法：统计并人工挑选命名实体自身的特征（如姓氏、常见机构名后缀等），结合统计数学模型针对专门领域的某一类实体进行识别。</a:t>
              </a:r>
            </a:p>
          </p:txBody>
        </p:sp>
      </p:grpSp>
      <p:sp>
        <p:nvSpPr>
          <p:cNvPr id="20" name="文本框 19"/>
          <p:cNvSpPr txBox="1"/>
          <p:nvPr/>
        </p:nvSpPr>
        <p:spPr>
          <a:xfrm>
            <a:off x="694690" y="5547995"/>
            <a:ext cx="10801985" cy="287020"/>
          </a:xfrm>
          <a:prstGeom prst="rect">
            <a:avLst/>
          </a:prstGeom>
          <a:noFill/>
        </p:spPr>
        <p:txBody>
          <a:bodyPr wrap="square" rtlCol="0" anchor="t">
            <a:spAutoFit/>
          </a:bodyPr>
          <a:lstStyle/>
          <a:p>
            <a:r>
              <a:rPr lang="zh-CN" altLang="en-US" sz="1200"/>
              <a:t>备注：2003 年的 CoNNL（the  Conference  on  Natural  Language Learning）会议上，参与命名实体识别竞赛的系统就全部采用了基于统计的方法。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1" nodeType="withEffect">
                                  <p:stCondLst>
                                    <p:cond delay="60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0" grpId="0"/>
      <p:bldP spid="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8</a:t>
            </a:fld>
            <a:endParaRPr lang="zh-CN" altLang="en-US" dirty="0"/>
          </a:p>
        </p:txBody>
      </p:sp>
      <p:grpSp>
        <p:nvGrpSpPr>
          <p:cNvPr id="3" name="组合 2"/>
          <p:cNvGrpSpPr/>
          <p:nvPr/>
        </p:nvGrpSpPr>
        <p:grpSpPr>
          <a:xfrm>
            <a:off x="695325" y="1786255"/>
            <a:ext cx="10801350" cy="2021840"/>
            <a:chOff x="695323" y="2497154"/>
            <a:chExt cx="10801351" cy="852805"/>
          </a:xfrm>
        </p:grpSpPr>
        <p:sp>
          <p:nvSpPr>
            <p:cNvPr id="7" name="矩形 6"/>
            <p:cNvSpPr/>
            <p:nvPr/>
          </p:nvSpPr>
          <p:spPr>
            <a:xfrm>
              <a:off x="695323" y="2500329"/>
              <a:ext cx="10801350" cy="84963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3" y="2497154"/>
              <a:ext cx="10801351" cy="842091"/>
            </a:xfrm>
            <a:prstGeom prst="rect">
              <a:avLst/>
            </a:prstGeom>
          </p:spPr>
          <p:txBody>
            <a:bodyPr wrap="square">
              <a:spAutoFit/>
            </a:bodyPr>
            <a:lstStyle/>
            <a:p>
              <a:pPr>
                <a:lnSpc>
                  <a:spcPct val="125000"/>
                </a:lnSpc>
              </a:pPr>
              <a:r>
                <a:rPr lang="zh-CN" sz="2000" b="1" dirty="0">
                  <a:sym typeface="+mn-ea"/>
                </a:rPr>
                <a:t>国外：</a:t>
              </a:r>
            </a:p>
            <a:p>
              <a:pPr>
                <a:lnSpc>
                  <a:spcPct val="125000"/>
                </a:lnSpc>
              </a:pPr>
              <a:r>
                <a:rPr sz="2000" dirty="0">
                  <a:sym typeface="+mn-ea"/>
                </a:rPr>
                <a:t>1995 年</a:t>
              </a:r>
              <a:r>
                <a:rPr lang="zh-CN" sz="2000" dirty="0">
                  <a:sym typeface="+mn-ea"/>
                </a:rPr>
                <a:t>，</a:t>
              </a:r>
              <a:r>
                <a:rPr sz="2000" dirty="0">
                  <a:sym typeface="+mn-ea"/>
                </a:rPr>
                <a:t>MUC-6第一次引入命名实体识别任务。英语、汉语、日语和西班牙语命名实体识别的F值分别不高于 97%、85%、93%和94% 。</a:t>
              </a:r>
            </a:p>
            <a:p>
              <a:pPr>
                <a:lnSpc>
                  <a:spcPct val="125000"/>
                </a:lnSpc>
              </a:pPr>
              <a:r>
                <a:rPr sz="2000" dirty="0">
                  <a:sym typeface="+mn-ea"/>
                </a:rPr>
                <a:t>1999 年，ACE会议的实体识别与跟踪任务，进一步推动了命名实体识别任务。</a:t>
              </a:r>
            </a:p>
            <a:p>
              <a:pPr>
                <a:lnSpc>
                  <a:spcPct val="125000"/>
                </a:lnSpc>
              </a:pPr>
              <a:r>
                <a:rPr sz="2000" dirty="0">
                  <a:sym typeface="+mn-ea"/>
                </a:rPr>
                <a:t>2002</a:t>
              </a:r>
              <a:r>
                <a:rPr lang="zh-CN" sz="2000" dirty="0">
                  <a:sym typeface="+mn-ea"/>
                </a:rPr>
                <a:t>、</a:t>
              </a:r>
              <a:r>
                <a:rPr sz="2000" dirty="0">
                  <a:sym typeface="+mn-ea"/>
                </a:rPr>
                <a:t>2003</a:t>
              </a:r>
              <a:r>
                <a:rPr lang="zh-CN" sz="2000" dirty="0">
                  <a:sym typeface="+mn-ea"/>
                </a:rPr>
                <a:t>，</a:t>
              </a:r>
              <a:r>
                <a:rPr sz="2000" dirty="0">
                  <a:sym typeface="+mn-ea"/>
                </a:rPr>
                <a:t>CoNLL 连续两年进行了命名实体识别评测。</a:t>
              </a:r>
            </a:p>
          </p:txBody>
        </p:sp>
      </p:grpSp>
      <p:sp>
        <p:nvSpPr>
          <p:cNvPr id="2" name="矩形 1"/>
          <p:cNvSpPr/>
          <p:nvPr/>
        </p:nvSpPr>
        <p:spPr>
          <a:xfrm>
            <a:off x="695325" y="926465"/>
            <a:ext cx="5539105" cy="483235"/>
          </a:xfrm>
          <a:prstGeom prst="rect">
            <a:avLst/>
          </a:prstGeom>
          <a:solidFill>
            <a:schemeClr val="accent1"/>
          </a:solidFill>
        </p:spPr>
        <p:txBody>
          <a:bodyPr wrap="square">
            <a:spAutoFit/>
          </a:bodyPr>
          <a:lstStyle/>
          <a:p>
            <a:pPr algn="l"/>
            <a:r>
              <a:rPr lang="zh-CN" altLang="en-US" sz="2400" b="1" dirty="0" smtClean="0">
                <a:solidFill>
                  <a:schemeClr val="bg1"/>
                </a:solidFill>
                <a:sym typeface="+mn-ea"/>
              </a:rPr>
              <a:t>关于</a:t>
            </a:r>
            <a:r>
              <a:rPr lang="en-US" altLang="zh-CN" sz="2400" b="1" dirty="0" smtClean="0">
                <a:solidFill>
                  <a:schemeClr val="bg1"/>
                </a:solidFill>
                <a:sym typeface="+mn-ea"/>
              </a:rPr>
              <a:t>NER</a:t>
            </a:r>
            <a:r>
              <a:rPr lang="zh-CN" altLang="en-US" sz="2400" b="1" dirty="0" smtClean="0">
                <a:solidFill>
                  <a:schemeClr val="bg1"/>
                </a:solidFill>
              </a:rPr>
              <a:t>国内外研究现状、发展动态</a:t>
            </a:r>
          </a:p>
        </p:txBody>
      </p:sp>
      <p:grpSp>
        <p:nvGrpSpPr>
          <p:cNvPr id="13" name="组合 12"/>
          <p:cNvGrpSpPr/>
          <p:nvPr/>
        </p:nvGrpSpPr>
        <p:grpSpPr>
          <a:xfrm>
            <a:off x="695325" y="4148455"/>
            <a:ext cx="10801350" cy="1639570"/>
            <a:chOff x="695323" y="2497154"/>
            <a:chExt cx="10801351" cy="852805"/>
          </a:xfrm>
        </p:grpSpPr>
        <p:sp>
          <p:nvSpPr>
            <p:cNvPr id="14" name="矩形 13"/>
            <p:cNvSpPr/>
            <p:nvPr/>
          </p:nvSpPr>
          <p:spPr>
            <a:xfrm>
              <a:off x="695323" y="2500329"/>
              <a:ext cx="10801350" cy="84963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95323" y="2497154"/>
              <a:ext cx="10801351" cy="840254"/>
            </a:xfrm>
            <a:prstGeom prst="rect">
              <a:avLst/>
            </a:prstGeom>
          </p:spPr>
          <p:txBody>
            <a:bodyPr wrap="square">
              <a:spAutoFit/>
            </a:bodyPr>
            <a:lstStyle/>
            <a:p>
              <a:pPr>
                <a:lnSpc>
                  <a:spcPct val="125000"/>
                </a:lnSpc>
              </a:pPr>
              <a:r>
                <a:rPr lang="zh-CN" sz="2000" b="1" dirty="0">
                  <a:sym typeface="+mn-ea"/>
                </a:rPr>
                <a:t>国内：</a:t>
              </a:r>
            </a:p>
            <a:p>
              <a:pPr>
                <a:lnSpc>
                  <a:spcPct val="125000"/>
                </a:lnSpc>
              </a:pPr>
              <a:r>
                <a:rPr sz="2000" dirty="0">
                  <a:sym typeface="+mn-ea"/>
                </a:rPr>
                <a:t>863 计划中文信息处理与智能人机交互技术评测会议， 2003 年首次将中文命名实体识别作为分词标注的子任务引入。主要识别人名、地名、机构名和其他专名。各评测系统最好的结果正确率为 76.45% ，召回率 70.15% ， F 值 73.16%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60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9</a:t>
            </a:fld>
            <a:endParaRPr lang="zh-CN" altLang="en-US" dirty="0"/>
          </a:p>
        </p:txBody>
      </p:sp>
      <p:grpSp>
        <p:nvGrpSpPr>
          <p:cNvPr id="3" name="组合 2"/>
          <p:cNvGrpSpPr/>
          <p:nvPr/>
        </p:nvGrpSpPr>
        <p:grpSpPr>
          <a:xfrm>
            <a:off x="695325" y="1786255"/>
            <a:ext cx="10801350" cy="853440"/>
            <a:chOff x="695323" y="2497154"/>
            <a:chExt cx="10801351" cy="873185"/>
          </a:xfrm>
        </p:grpSpPr>
        <p:sp>
          <p:nvSpPr>
            <p:cNvPr id="7" name="矩形 6"/>
            <p:cNvSpPr/>
            <p:nvPr/>
          </p:nvSpPr>
          <p:spPr>
            <a:xfrm>
              <a:off x="695323" y="2500329"/>
              <a:ext cx="10801350" cy="84963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3" y="2497154"/>
              <a:ext cx="10801351" cy="873185"/>
            </a:xfrm>
            <a:prstGeom prst="rect">
              <a:avLst/>
            </a:prstGeom>
          </p:spPr>
          <p:txBody>
            <a:bodyPr wrap="square">
              <a:spAutoFit/>
            </a:bodyPr>
            <a:lstStyle/>
            <a:p>
              <a:pPr>
                <a:lnSpc>
                  <a:spcPct val="125000"/>
                </a:lnSpc>
              </a:pPr>
              <a:r>
                <a:rPr sz="2000" dirty="0">
                  <a:sym typeface="+mn-ea"/>
                </a:rPr>
                <a:t>Knowledge Base Population评测是20</a:t>
              </a:r>
              <a:r>
                <a:rPr lang="en-US" sz="2000" dirty="0">
                  <a:sym typeface="+mn-ea"/>
                </a:rPr>
                <a:t>09</a:t>
              </a:r>
              <a:r>
                <a:rPr sz="2000" dirty="0">
                  <a:sym typeface="+mn-ea"/>
                </a:rPr>
                <a:t>年</a:t>
              </a:r>
              <a:r>
                <a:rPr sz="2000" b="1" dirty="0">
                  <a:sym typeface="+mn-ea"/>
                </a:rPr>
                <a:t>文本解析会议(TAC)</a:t>
              </a:r>
              <a:r>
                <a:rPr sz="2000" dirty="0">
                  <a:sym typeface="+mn-ea"/>
                </a:rPr>
                <a:t>的一个子评测，作为信息抽取和问答系统的发展和延续。</a:t>
              </a:r>
              <a:endParaRPr lang="zh-CN" sz="2000" b="1" dirty="0">
                <a:sym typeface="+mn-ea"/>
              </a:endParaRPr>
            </a:p>
          </p:txBody>
        </p:sp>
      </p:grpSp>
      <p:sp>
        <p:nvSpPr>
          <p:cNvPr id="2" name="矩形 1"/>
          <p:cNvSpPr/>
          <p:nvPr/>
        </p:nvSpPr>
        <p:spPr>
          <a:xfrm>
            <a:off x="695325" y="926465"/>
            <a:ext cx="5401310" cy="483235"/>
          </a:xfrm>
          <a:prstGeom prst="rect">
            <a:avLst/>
          </a:prstGeom>
          <a:solidFill>
            <a:schemeClr val="accent1"/>
          </a:solidFill>
        </p:spPr>
        <p:txBody>
          <a:bodyPr wrap="square">
            <a:spAutoFit/>
          </a:bodyPr>
          <a:lstStyle/>
          <a:p>
            <a:pPr algn="l"/>
            <a:r>
              <a:rPr lang="zh-CN" altLang="en-US" sz="2400" b="1" dirty="0" smtClean="0">
                <a:solidFill>
                  <a:schemeClr val="bg1"/>
                </a:solidFill>
                <a:sym typeface="+mn-ea"/>
              </a:rPr>
              <a:t>关于</a:t>
            </a:r>
            <a:r>
              <a:rPr lang="en-US" altLang="zh-CN" sz="2400" b="1" dirty="0" smtClean="0">
                <a:solidFill>
                  <a:schemeClr val="bg1"/>
                </a:solidFill>
                <a:sym typeface="+mn-ea"/>
              </a:rPr>
              <a:t>EL</a:t>
            </a:r>
            <a:r>
              <a:rPr lang="zh-CN" altLang="en-US" sz="2400" b="1" dirty="0" smtClean="0">
                <a:solidFill>
                  <a:schemeClr val="bg1"/>
                </a:solidFill>
                <a:sym typeface="+mn-ea"/>
              </a:rPr>
              <a:t>，</a:t>
            </a:r>
            <a:r>
              <a:rPr lang="zh-CN" altLang="en-US" sz="2400" b="1" dirty="0" smtClean="0">
                <a:solidFill>
                  <a:schemeClr val="bg1"/>
                </a:solidFill>
              </a:rPr>
              <a:t>国内外研究现状、发展动态</a:t>
            </a:r>
          </a:p>
        </p:txBody>
      </p:sp>
      <p:grpSp>
        <p:nvGrpSpPr>
          <p:cNvPr id="8" name="组合 7"/>
          <p:cNvGrpSpPr/>
          <p:nvPr/>
        </p:nvGrpSpPr>
        <p:grpSpPr>
          <a:xfrm>
            <a:off x="688975" y="2864485"/>
            <a:ext cx="10801350" cy="2788285"/>
            <a:chOff x="695323" y="2497154"/>
            <a:chExt cx="10801351" cy="852805"/>
          </a:xfrm>
        </p:grpSpPr>
        <p:sp>
          <p:nvSpPr>
            <p:cNvPr id="9" name="矩形 8"/>
            <p:cNvSpPr/>
            <p:nvPr/>
          </p:nvSpPr>
          <p:spPr>
            <a:xfrm>
              <a:off x="695323" y="2500329"/>
              <a:ext cx="10801350" cy="84963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5323" y="2497154"/>
              <a:ext cx="10801351" cy="843677"/>
            </a:xfrm>
            <a:prstGeom prst="rect">
              <a:avLst/>
            </a:prstGeom>
          </p:spPr>
          <p:txBody>
            <a:bodyPr wrap="square">
              <a:spAutoFit/>
            </a:bodyPr>
            <a:lstStyle/>
            <a:p>
              <a:pPr>
                <a:lnSpc>
                  <a:spcPct val="125000"/>
                </a:lnSpc>
              </a:pPr>
              <a:r>
                <a:rPr sz="2000" dirty="0">
                  <a:sym typeface="+mn-ea"/>
                </a:rPr>
                <a:t>信息抽取涉及处理自然语言文本产生结构化知识,适合存储在数据库中以便以后检索或者自动推理。这一领域的研究已经活跃了近20年,经过一系列实验,研究人员总结出有关信息抽取的三个关键任务:</a:t>
              </a:r>
              <a:r>
                <a:rPr sz="2000" b="1" dirty="0">
                  <a:sym typeface="+mn-ea"/>
                </a:rPr>
                <a:t>命名实体识别、共指消解、关系抽取</a:t>
              </a:r>
              <a:r>
                <a:rPr lang="zh-CN" sz="2000" dirty="0">
                  <a:sym typeface="+mn-ea"/>
                </a:rPr>
                <a:t>。</a:t>
              </a:r>
            </a:p>
            <a:p>
              <a:pPr>
                <a:lnSpc>
                  <a:spcPct val="125000"/>
                </a:lnSpc>
              </a:pPr>
              <a:r>
                <a:rPr sz="2000" dirty="0">
                  <a:sym typeface="+mn-ea"/>
                </a:rPr>
                <a:t>实体</a:t>
              </a:r>
              <a:r>
                <a:rPr lang="zh-CN" sz="2000" dirty="0">
                  <a:sym typeface="+mn-ea"/>
                </a:rPr>
                <a:t>链接</a:t>
              </a:r>
              <a:r>
                <a:rPr sz="2000" dirty="0">
                  <a:sym typeface="+mn-ea"/>
                </a:rPr>
                <a:t>不仅包括对出现在文中的</a:t>
              </a:r>
              <a:r>
                <a:rPr sz="2000" b="1" dirty="0">
                  <a:sym typeface="+mn-ea"/>
                </a:rPr>
                <a:t>实体表述(entity mention)</a:t>
              </a:r>
              <a:r>
                <a:rPr sz="2000" dirty="0">
                  <a:sym typeface="+mn-ea"/>
                </a:rPr>
                <a:t>进行</a:t>
              </a:r>
              <a:r>
                <a:rPr sz="2000" b="1" dirty="0">
                  <a:sym typeface="+mn-ea"/>
                </a:rPr>
                <a:t>消除歧义</a:t>
              </a:r>
              <a:r>
                <a:rPr lang="zh-CN" sz="2000" dirty="0">
                  <a:sym typeface="+mn-ea"/>
                </a:rPr>
                <a:t>，</a:t>
              </a:r>
              <a:r>
                <a:rPr sz="2000" dirty="0">
                  <a:sym typeface="+mn-ea"/>
                </a:rPr>
                <a:t>还包括将这些表述(mention)与知识库中的对应的节点链接起来。这个任务利用不同的解决方案进行处理,包括</a:t>
              </a:r>
              <a:r>
                <a:rPr sz="2000" b="1" dirty="0">
                  <a:sym typeface="+mn-ea"/>
                </a:rPr>
                <a:t>信息检索技术</a:t>
              </a:r>
              <a:r>
                <a:rPr sz="2000" dirty="0">
                  <a:sym typeface="+mn-ea"/>
                </a:rPr>
                <a:t>去检索正确的KB节点</a:t>
              </a:r>
              <a:r>
                <a:rPr lang="zh-CN" sz="2000" dirty="0">
                  <a:sym typeface="+mn-ea"/>
                </a:rPr>
                <a:t>生成</a:t>
              </a:r>
              <a:r>
                <a:rPr lang="zh-CN" sz="2000" b="1" dirty="0">
                  <a:sym typeface="+mn-ea"/>
                </a:rPr>
                <a:t>候选集合</a:t>
              </a:r>
              <a:r>
                <a:rPr sz="2000" dirty="0">
                  <a:sym typeface="+mn-ea"/>
                </a:rPr>
                <a:t>,</a:t>
              </a:r>
              <a:r>
                <a:rPr sz="2000" b="1" dirty="0">
                  <a:sym typeface="+mn-ea"/>
                </a:rPr>
                <a:t>扩展査询</a:t>
              </a:r>
              <a:r>
                <a:rPr sz="2000" dirty="0">
                  <a:sym typeface="+mn-ea"/>
                </a:rPr>
                <a:t>和对实体基于KB节点(entry)进行</a:t>
              </a:r>
              <a:r>
                <a:rPr sz="2000" b="1" dirty="0">
                  <a:sym typeface="+mn-ea"/>
                </a:rPr>
                <a:t>聚类</a:t>
              </a:r>
              <a:r>
                <a:rPr sz="2000" dirty="0">
                  <a:sym typeface="+mn-ea"/>
                </a:rPr>
                <a:t>。</a:t>
              </a:r>
              <a:r>
                <a:rPr lang="zh-CN" sz="1200" dirty="0">
                  <a:sym typeface="+mn-ea"/>
                </a:rPr>
                <a:t>生成候选集合，对候选集合的消歧。</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6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1768</Words>
  <Application>Microsoft Office PowerPoint</Application>
  <PresentationFormat>自定义</PresentationFormat>
  <Paragraphs>242</Paragraphs>
  <Slides>31</Slides>
  <Notes>3</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Bean</cp:lastModifiedBy>
  <cp:revision>422</cp:revision>
  <dcterms:created xsi:type="dcterms:W3CDTF">2015-10-24T01:57:00Z</dcterms:created>
  <dcterms:modified xsi:type="dcterms:W3CDTF">2016-10-28T17:16:24Z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