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1" r:id="rId4"/>
    <p:sldId id="274" r:id="rId5"/>
    <p:sldId id="277" r:id="rId6"/>
    <p:sldId id="266" r:id="rId7"/>
    <p:sldId id="281" r:id="rId8"/>
    <p:sldId id="279" r:id="rId9"/>
    <p:sldId id="282" r:id="rId10"/>
    <p:sldId id="276" r:id="rId11"/>
    <p:sldId id="278" r:id="rId12"/>
    <p:sldId id="280" r:id="rId13"/>
    <p:sldId id="28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4343" autoAdjust="0"/>
  </p:normalViewPr>
  <p:slideViewPr>
    <p:cSldViewPr>
      <p:cViewPr varScale="1">
        <p:scale>
          <a:sx n="69" d="100"/>
          <a:sy n="69" d="100"/>
        </p:scale>
        <p:origin x="576" y="66"/>
      </p:cViewPr>
      <p:guideLst>
        <p:guide orient="horz" pos="2160"/>
        <p:guide orient="horz" pos="1008"/>
        <p:guide orient="horz" pos="1152"/>
        <p:guide orient="horz" pos="3888"/>
        <p:guide orient="horz" pos="3067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11/12/2016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2016/11/12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1847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952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9815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0113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5452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922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2016/11/12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2016/11/12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2016/11/12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2016/11/12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2016/11/12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2016/11/12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2016/11/12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2016/11/12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2016/11/12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2016/11/12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F33987-6305-4E2A-BF18-EF013ECE927B}" type="datetimeFigureOut">
              <a:rPr lang="en-US" altLang="zh-CN" smtClean="0"/>
              <a:pPr/>
              <a:t>11/12/2016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2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0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10.xml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0" Type="http://schemas.openxmlformats.org/officeDocument/2006/relationships/slide" Target="slide2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6705" y="1340768"/>
            <a:ext cx="9753600" cy="304800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Natural language processing </a:t>
            </a:r>
            <a:r>
              <a:rPr lang="zh-CN" altLang="en-US" dirty="0"/>
              <a:t>（</a:t>
            </a:r>
            <a:r>
              <a:rPr lang="en-US" altLang="zh-CN" dirty="0"/>
              <a:t>almost</a:t>
            </a:r>
            <a:r>
              <a:rPr lang="zh-CN" altLang="en-US" dirty="0"/>
              <a:t>）</a:t>
            </a:r>
            <a:r>
              <a:rPr lang="en-US" altLang="zh-CN" dirty="0"/>
              <a:t>from scratch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sz="3600" dirty="0"/>
              <a:t>Neural Network Gradients</a:t>
            </a:r>
            <a:r>
              <a:rPr lang="zh-CN" altLang="en-US" sz="3600" dirty="0"/>
              <a:t>部分</a:t>
            </a:r>
            <a:r>
              <a:rPr lang="en-US" altLang="zh-CN" sz="3600" dirty="0"/>
              <a:t> </a:t>
            </a:r>
            <a:r>
              <a:rPr lang="zh-CN" altLang="en-US" sz="3600" dirty="0"/>
              <a:t>分析</a:t>
            </a:r>
            <a:br>
              <a:rPr lang="en-US" altLang="zh-CN" dirty="0"/>
            </a:b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32230" y="4139250"/>
            <a:ext cx="8938845" cy="1882038"/>
          </a:xfrm>
        </p:spPr>
        <p:txBody>
          <a:bodyPr>
            <a:no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					</a:t>
            </a:r>
            <a:r>
              <a:rPr lang="zh-CN" altLang="en-US" sz="3200" dirty="0"/>
              <a:t>报告人：王存翔</a:t>
            </a:r>
            <a:endParaRPr lang="en-US" altLang="zh-CN" sz="3200" dirty="0"/>
          </a:p>
          <a:p>
            <a:r>
              <a:rPr lang="en-US" altLang="zh-CN" sz="3200" dirty="0"/>
              <a:t>					</a:t>
            </a:r>
          </a:p>
          <a:p>
            <a:r>
              <a:rPr lang="en-US" altLang="zh-CN" sz="3200" dirty="0"/>
              <a:t>				</a:t>
            </a:r>
            <a:r>
              <a:rPr lang="zh-CN" altLang="en-US" sz="3200" dirty="0"/>
              <a:t>感谢任老师的悉心指导</a:t>
            </a:r>
            <a:endParaRPr 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77788" y="4139250"/>
            <a:ext cx="265444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u="sng" dirty="0"/>
              <a:t>注：每个灰色方框就是对应公式的推导过程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67545" y="546308"/>
                <a:ext cx="11521280" cy="4059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500" dirty="0">
                    <a:solidFill>
                      <a:schemeClr val="tx2"/>
                    </a:solidFill>
                    <a:latin typeface="+mn-ea"/>
                  </a:rPr>
                  <a:t>先做一个假定，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500" dirty="0">
                    <a:solidFill>
                      <a:schemeClr val="tx2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5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500" dirty="0">
                    <a:solidFill>
                      <a:schemeClr val="tx2"/>
                    </a:solidFill>
                    <a:latin typeface="+mn-ea"/>
                  </a:rPr>
                  <a:t>矩阵，</a:t>
                </a:r>
                <a:endParaRPr lang="en-US" altLang="zh-CN" sz="2500" dirty="0">
                  <a:solidFill>
                    <a:schemeClr val="tx2"/>
                  </a:solidFill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5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500" dirty="0">
                    <a:solidFill>
                      <a:schemeClr val="tx2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500" dirty="0">
                    <a:solidFill>
                      <a:schemeClr val="tx2"/>
                    </a:solidFill>
                    <a:latin typeface="+mn-ea"/>
                  </a:rPr>
                  <a:t>的矩阵，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5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500" dirty="0">
                    <a:solidFill>
                      <a:schemeClr val="tx2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sz="2500" dirty="0">
                    <a:solidFill>
                      <a:schemeClr val="tx2"/>
                    </a:solidFill>
                    <a:latin typeface="+mn-ea"/>
                  </a:rPr>
                  <a:t>的矩阵</a:t>
                </a:r>
                <a:endParaRPr lang="en-US" altLang="zh-CN" sz="2500" dirty="0">
                  <a:solidFill>
                    <a:schemeClr val="tx2"/>
                  </a:solidFill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500" dirty="0">
                    <a:solidFill>
                      <a:schemeClr val="tx2"/>
                    </a:solidFill>
                    <a:latin typeface="+mn-ea"/>
                  </a:rPr>
                  <a:t>（若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2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5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5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5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5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2"/>
                    </a:solidFill>
                    <a:latin typeface="+mn-ea"/>
                  </a:rPr>
                  <a:t>,</a:t>
                </a:r>
                <a:r>
                  <a:rPr lang="zh-CN" altLang="en-US" sz="2500" dirty="0">
                    <a:solidFill>
                      <a:schemeClr val="tx2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5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5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5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zh-CN" altLang="en-US" sz="25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5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zh-CN" altLang="en-US" sz="2500" dirty="0">
                    <a:solidFill>
                      <a:schemeClr val="tx2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𝑚𝑝</m:t>
                    </m:r>
                    <m:r>
                      <a:rPr lang="en-US" altLang="zh-CN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𝑛𝑞</m:t>
                    </m:r>
                  </m:oMath>
                </a14:m>
                <a:r>
                  <a:rPr lang="zh-CN" altLang="en-US" sz="2500" dirty="0">
                    <a:solidFill>
                      <a:schemeClr val="tx2"/>
                    </a:solidFill>
                    <a:latin typeface="+mn-ea"/>
                  </a:rPr>
                  <a:t>的矩阵）</a:t>
                </a:r>
                <a:endParaRPr lang="en-US" altLang="zh-CN" sz="2400" dirty="0">
                  <a:solidFill>
                    <a:schemeClr val="tx2"/>
                  </a:solidFill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altLang="zh-CN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24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24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</m:e>
                          </m:d>
                          <m: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45" y="546308"/>
                <a:ext cx="11521280" cy="4059701"/>
              </a:xfrm>
              <a:prstGeom prst="rect">
                <a:avLst/>
              </a:prstGeom>
              <a:blipFill>
                <a:blip r:embed="rId3"/>
                <a:stretch>
                  <a:fillRect l="-900" t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534572" y="546308"/>
                <a:ext cx="3024336" cy="1941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sz="25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CN" sz="25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CN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sz="25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CN" sz="25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CN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5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5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572" y="546308"/>
                <a:ext cx="3024336" cy="1941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hlinkClick r:id="rId5" action="ppaction://hlinksldjump"/>
          </p:cNvPr>
          <p:cNvSpPr/>
          <p:nvPr/>
        </p:nvSpPr>
        <p:spPr>
          <a:xfrm>
            <a:off x="10977822" y="294280"/>
            <a:ext cx="805222" cy="39841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3"/>
                </a:solidFill>
              </a:rPr>
              <a:t>返回</a:t>
            </a:r>
          </a:p>
        </p:txBody>
      </p:sp>
      <p:sp>
        <p:nvSpPr>
          <p:cNvPr id="5" name="等腰三角形 4">
            <a:hlinkClick r:id="rId6" action="ppaction://hlinksldjump"/>
          </p:cNvPr>
          <p:cNvSpPr/>
          <p:nvPr/>
        </p:nvSpPr>
        <p:spPr>
          <a:xfrm>
            <a:off x="9118748" y="2636912"/>
            <a:ext cx="288032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569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188640"/>
            <a:ext cx="3744416" cy="3327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98268" y="194725"/>
                <a:ext cx="5832648" cy="3874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dirty="0">
                    <a:solidFill>
                      <a:schemeClr val="tx2"/>
                    </a:solidFill>
                  </a:rPr>
                  <a:t>下面是将其分块化后的形式：</a:t>
                </a:r>
                <a:endParaRPr lang="en-US" altLang="zh-CN" sz="24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𝑤𝑖𝑛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𝑤𝑖𝑛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𝑤𝑖𝑛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dirty="0">
                    <a:solidFill>
                      <a:schemeClr val="tx2"/>
                    </a:solidFill>
                  </a:rPr>
                  <a:t>所以：</a:t>
                </a:r>
                <a:endParaRPr lang="en-US" altLang="zh-CN" sz="24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68" y="194725"/>
                <a:ext cx="5832648" cy="3874394"/>
              </a:xfrm>
              <a:prstGeom prst="rect">
                <a:avLst/>
              </a:prstGeom>
              <a:blipFill>
                <a:blip r:embed="rId4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05780" y="3308742"/>
                <a:ext cx="10225136" cy="3536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den>
                    </m:f>
                    <m:f>
                      <m:fPr>
                        <m:ctrlPr>
                          <a:rPr lang="en-US" altLang="zh-CN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2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den>
                            </m:f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∁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∁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∁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zh-CN" altLang="en-US" sz="2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2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𝑤𝑖𝑛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𝑤𝑖𝑛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𝑤𝑖𝑛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400" dirty="0"/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0" y="3308742"/>
                <a:ext cx="10225136" cy="35360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11026960" y="332656"/>
            <a:ext cx="684076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3"/>
                </a:solidFill>
                <a:hlinkClick r:id="rId6" action="ppaction://hlinksldjump"/>
              </a:rPr>
              <a:t>返回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90372" y="1850177"/>
            <a:ext cx="3590125" cy="63824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22964" y="-1356536"/>
            <a:ext cx="3788146" cy="673448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0953277" y="476672"/>
            <a:ext cx="936104" cy="63408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3"/>
                </a:solidFill>
                <a:hlinkClick r:id="rId4" action="ppaction://hlinksldjump"/>
              </a:rPr>
              <a:t>返回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0106"/>
          </a:xfrm>
        </p:spPr>
        <p:txBody>
          <a:bodyPr/>
          <a:lstStyle/>
          <a:p>
            <a:r>
              <a:rPr lang="zh-CN" altLang="en-US" dirty="0"/>
              <a:t>总概公式</a:t>
            </a:r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9709" y="988946"/>
                <a:ext cx="10349410" cy="49685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这个是概括整个神经网络的公式，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r>
                  <a:rPr lang="zh-CN" altLang="en-US" dirty="0"/>
                  <a:t>指第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层的运算函数。</a:t>
                </a:r>
                <a:endParaRPr 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/>
                  <a:t>指的是抽象意义上各层的参数）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只是一种用来统一表示各层参数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/>
                  <a:t>的表达形式，并没有实际的意义。</a:t>
                </a:r>
                <a:endParaRPr 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35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5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35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altLang="zh-CN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CN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3500" b="0" i="1" dirty="0" smtClean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35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altLang="zh-CN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3500" i="1" dirty="0">
                                    <a:solidFill>
                                      <a:srgbClr val="54545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3500" i="1" dirty="0">
                                        <a:solidFill>
                                          <a:srgbClr val="54545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zh-CN" sz="35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709" y="988946"/>
                <a:ext cx="10349410" cy="4968552"/>
              </a:xfrm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34426" y="3328851"/>
                <a:ext cx="6048672" cy="3035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dirty="0">
                    <a:effectLst/>
                  </a:rPr>
                  <a:t>这个公式是这篇文章中整个反向传播算法的核心公式。所有求导都是以这个为基础的。</a:t>
                </a:r>
                <a:endParaRPr lang="en-US" altLang="zh-CN" sz="2400" b="1" dirty="0">
                  <a:effectLst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</m:oMath>
                </a14:m>
                <a:r>
                  <a:rPr lang="zh-CN" altLang="en-US" sz="2400" b="1" dirty="0">
                    <a:effectLst/>
                  </a:rPr>
                  <a:t>指损失函数。</a:t>
                </a:r>
                <a:endParaRPr lang="en-US" altLang="zh-CN" sz="2400" b="1" dirty="0">
                  <a:effectLst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effectLst/>
                  </a:rPr>
                  <a:t>指的是每一层的输入矩阵。</a:t>
                </a:r>
                <a:endParaRPr lang="en-US" altLang="zh-CN" sz="2400" b="1" dirty="0">
                  <a:effectLst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zh-CN" altLang="en-US" sz="2400" b="1" dirty="0">
                    <a:effectLst/>
                  </a:rPr>
                  <a:t>指的是每一层的输出矩阵。</a:t>
                </a:r>
                <a:endParaRPr lang="en-US" altLang="zh-CN" sz="2400" b="1" dirty="0">
                  <a:effectLst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指的是该层的迭代参数。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6" y="3328851"/>
                <a:ext cx="6048672" cy="3035511"/>
              </a:xfrm>
              <a:prstGeom prst="rect">
                <a:avLst/>
              </a:prstGeom>
              <a:blipFill>
                <a:blip r:embed="rId11"/>
                <a:stretch>
                  <a:fillRect l="-1613" t="-2811" r="-302" b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17614" y="5574712"/>
            <a:ext cx="244827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注意对原格式进行了一些修改</a:t>
            </a:r>
          </a:p>
        </p:txBody>
      </p:sp>
      <p:sp>
        <p:nvSpPr>
          <p:cNvPr id="8" name="等腰三角形 7">
            <a:hlinkClick r:id="rId12" action="ppaction://hlinksldjump"/>
          </p:cNvPr>
          <p:cNvSpPr/>
          <p:nvPr/>
        </p:nvSpPr>
        <p:spPr>
          <a:xfrm>
            <a:off x="4512496" y="4221088"/>
            <a:ext cx="216024" cy="2880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982844" y="4725144"/>
                <a:ext cx="2016224" cy="102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b="1" dirty="0"/>
                  <a:t>（注意与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sz="2000" b="1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000" b="1" dirty="0"/>
                  <a:t>的区别）</a:t>
                </a:r>
                <a:endParaRPr lang="en-US" altLang="zh-CN" sz="2000" b="1" dirty="0"/>
              </a:p>
              <a:p>
                <a:pPr>
                  <a:lnSpc>
                    <a:spcPct val="9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44" y="4725144"/>
                <a:ext cx="2016224" cy="1029641"/>
              </a:xfrm>
              <a:prstGeom prst="rect">
                <a:avLst/>
              </a:prstGeom>
              <a:blipFill>
                <a:blip r:embed="rId10"/>
                <a:stretch>
                  <a:fillRect l="-3333" t="-5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5779" y="266894"/>
            <a:ext cx="4516757" cy="57606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Lookup table layer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1988840"/>
            <a:ext cx="4516757" cy="31683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/>
              <p:cNvSpPr/>
              <p:nvPr/>
            </p:nvSpPr>
            <p:spPr>
              <a:xfrm>
                <a:off x="5019252" y="3356992"/>
                <a:ext cx="6763792" cy="295232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</a:rPr>
                  <a:t>指第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</a:rPr>
                  <a:t>个词在矩阵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</a:rPr>
                  <a:t>中所属的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	</a:t>
                </a:r>
                <a:r>
                  <a:rPr lang="zh-CN" altLang="en-US" sz="2800" dirty="0">
                    <a:solidFill>
                      <a:schemeClr val="tx2"/>
                    </a:solidFill>
                  </a:rPr>
                  <a:t>那一列。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 </a:t>
                </a:r>
                <a:r>
                  <a:rPr lang="zh-CN" altLang="en-US" sz="2800" dirty="0">
                    <a:solidFill>
                      <a:schemeClr val="tx2"/>
                    </a:solidFill>
                  </a:rPr>
                  <a:t>右上标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T</a:t>
                </a:r>
                <a:r>
                  <a:rPr lang="zh-CN" altLang="en-US" sz="2800" dirty="0">
                    <a:solidFill>
                      <a:schemeClr val="tx2"/>
                    </a:solidFill>
                  </a:rPr>
                  <a:t>指这句话中有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</a:rPr>
                  <a:t>个词，也就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	</a:t>
                </a:r>
                <a:r>
                  <a:rPr lang="zh-CN" altLang="en-US" sz="2800" dirty="0">
                    <a:solidFill>
                      <a:schemeClr val="tx2"/>
                    </a:solidFill>
                  </a:rPr>
                  <a:t>是输出矩阵有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</a:rPr>
                  <a:t>列；右下角的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</a:rPr>
                  <a:t>指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	</a:t>
                </a:r>
                <a:r>
                  <a:rPr lang="zh-CN" altLang="en-US" sz="2800" dirty="0">
                    <a:solidFill>
                      <a:schemeClr val="tx2"/>
                    </a:solidFill>
                  </a:rPr>
                  <a:t>当前在神经网络中的层数为第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	</a:t>
                </a:r>
                <a:r>
                  <a:rPr lang="zh-CN" altLang="en-US" sz="2800" dirty="0">
                    <a:solidFill>
                      <a:schemeClr val="tx2"/>
                    </a:solidFill>
                  </a:rPr>
                  <a:t>层，在这里也就是为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</a:rPr>
                  <a:t>。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矩形: 圆角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252" y="3356992"/>
                <a:ext cx="6763792" cy="2952328"/>
              </a:xfrm>
              <a:prstGeom prst="round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934891" y="266894"/>
                <a:ext cx="6932514" cy="2975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3000" dirty="0">
                    <a:solidFill>
                      <a:schemeClr val="tx2"/>
                    </a:solidFill>
                  </a:rPr>
                  <a:t>本层的输出 </a:t>
                </a:r>
                <a:endParaRPr lang="en-US" altLang="zh-CN" sz="30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3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zh-CN" sz="3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3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30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sz="3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3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zh-CN" sz="3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3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3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3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zh-CN" sz="30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3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3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…</m:t>
                          </m:r>
                          <m:sSubSup>
                            <m:sSubSupPr>
                              <m:ctrlPr>
                                <a:rPr lang="en-US" altLang="zh-CN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3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zh-CN" sz="3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3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3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3000" dirty="0">
                  <a:solidFill>
                    <a:schemeClr val="tx2"/>
                  </a:solidFill>
                </a:endParaRPr>
              </a:p>
              <a:p>
                <a:r>
                  <a:rPr lang="zh-CN" altLang="en-US" sz="3000" dirty="0">
                    <a:solidFill>
                      <a:schemeClr val="tx2"/>
                    </a:solidFill>
                  </a:rPr>
                  <a:t>也就是左边形成的那个矩阵。</a:t>
                </a:r>
                <a:endParaRPr lang="en-US" altLang="zh-CN" sz="3000" dirty="0">
                  <a:solidFill>
                    <a:schemeClr val="tx2"/>
                  </a:solidFill>
                </a:endParaRPr>
              </a:p>
              <a:p>
                <a:r>
                  <a:rPr lang="zh-CN" altLang="en-US" sz="3000" dirty="0">
                    <a:solidFill>
                      <a:schemeClr val="tx2"/>
                    </a:solidFill>
                  </a:rPr>
                  <a:t>由于本层并没有输入，所以并不需要进行梯度下降。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891" y="266894"/>
                <a:ext cx="6932514" cy="2975493"/>
              </a:xfrm>
              <a:prstGeom prst="rect">
                <a:avLst/>
              </a:prstGeom>
              <a:blipFill>
                <a:blip r:embed="rId4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796" y="188640"/>
            <a:ext cx="4896544" cy="778098"/>
          </a:xfrm>
        </p:spPr>
        <p:txBody>
          <a:bodyPr>
            <a:normAutofit/>
          </a:bodyPr>
          <a:lstStyle/>
          <a:p>
            <a:r>
              <a:rPr lang="en-US" altLang="zh-CN" dirty="0"/>
              <a:t>Linear layer</a:t>
            </a:r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966738"/>
            <a:ext cx="4896544" cy="16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3966" y="2651766"/>
                <a:ext cx="3462214" cy="3814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sz="20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CN" sz="20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CN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sz="2000" b="0" i="1" dirty="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CN" sz="20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CN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0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指损失函数。</a:t>
                </a:r>
                <a:endParaRPr lang="en-US" altLang="zh-CN" sz="2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指的是每一层的输入矩阵。</a:t>
                </a:r>
                <a:endParaRPr lang="en-US" altLang="zh-CN" sz="2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指的是每一层的输出矩阵。</a:t>
                </a:r>
                <a:endParaRPr lang="en-US" altLang="zh-CN" sz="2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指的是该层的迭代参数。</a:t>
                </a:r>
                <a:endParaRPr lang="en-US" altLang="zh-CN" sz="2000" dirty="0">
                  <a:solidFill>
                    <a:schemeClr val="tx2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6" y="2651766"/>
                <a:ext cx="3462214" cy="3814442"/>
              </a:xfrm>
              <a:prstGeom prst="rect">
                <a:avLst/>
              </a:prstGeom>
              <a:blipFill>
                <a:blip r:embed="rId4"/>
                <a:stretch>
                  <a:fillRect l="-704" r="-9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662364" y="572142"/>
                <a:ext cx="5832648" cy="1767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2"/>
                    </a:solidFill>
                  </a:rPr>
                  <a:t>这一层做的是线性变换，公式是：</a:t>
                </a:r>
                <a:endParaRPr lang="en-US" altLang="zh-CN" sz="24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2"/>
                    </a:solidFill>
                  </a:rPr>
                  <a:t>该层的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迭代</m:t>
                    </m:r>
                    <m:r>
                      <a:rPr lang="zh-CN" altLang="en-US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参数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364" y="572142"/>
                <a:ext cx="5832648" cy="1767279"/>
              </a:xfrm>
              <a:prstGeom prst="rect">
                <a:avLst/>
              </a:prstGeom>
              <a:blipFill>
                <a:blip r:embed="rId7"/>
                <a:stretch>
                  <a:fillRect l="-1672" b="-5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726260" y="2723156"/>
                <a:ext cx="6768752" cy="162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对迭代参数</m:t>
                      </m:r>
                      <m:sSup>
                        <m:sSup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的求导：</m:t>
                      </m:r>
                    </m:oMath>
                  </m:oMathPara>
                </a14:m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32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3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∁</m:t>
                            </m:r>
                          </m:num>
                          <m:den>
                            <m:r>
                              <a:rPr lang="zh-CN" altLang="en-US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3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32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32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3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32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60" y="2723156"/>
                <a:ext cx="6768752" cy="1629485"/>
              </a:xfrm>
              <a:prstGeom prst="rect">
                <a:avLst/>
              </a:prstGeom>
              <a:blipFill>
                <a:blip r:embed="rId11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582244" y="4509119"/>
                <a:ext cx="6768752" cy="192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200" i="1" dirty="0">
                    <a:latin typeface="Cambria Math" panose="02040503050406030204" pitchFamily="18" charset="0"/>
                  </a:rPr>
                  <a:t>	     </a:t>
                </a:r>
                <a:r>
                  <a:rPr lang="zh-CN" altLang="en-US" sz="3200" dirty="0">
                    <a:latin typeface="Cambria Math" panose="02040503050406030204" pitchFamily="18" charset="0"/>
                  </a:rPr>
                  <a:t>对输入矩阵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Cambria Math" panose="02040503050406030204" pitchFamily="18" charset="0"/>
                  </a:rPr>
                  <a:t>的求导</a:t>
                </a:r>
                <a:endParaRPr lang="en-US" altLang="zh-CN" sz="32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∁</m:t>
                          </m:r>
                        </m:num>
                        <m:den>
                          <m:r>
                            <a:rPr lang="zh-CN" alt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∁</m:t>
                          </m:r>
                        </m:num>
                        <m:den>
                          <m:r>
                            <a:rPr lang="zh-CN" alt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44" y="4509119"/>
                <a:ext cx="6768752" cy="1921167"/>
              </a:xfrm>
              <a:prstGeom prst="rect">
                <a:avLst/>
              </a:prstGeom>
              <a:blipFill>
                <a:blip r:embed="rId12"/>
                <a:stretch>
                  <a:fillRect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等腰三角形 9">
            <a:hlinkClick r:id="rId13" action="ppaction://hlinksldjump"/>
          </p:cNvPr>
          <p:cNvSpPr/>
          <p:nvPr/>
        </p:nvSpPr>
        <p:spPr>
          <a:xfrm>
            <a:off x="11242984" y="4196609"/>
            <a:ext cx="216024" cy="3125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228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710036" y="116631"/>
            <a:ext cx="5904656" cy="778098"/>
          </a:xfrm>
        </p:spPr>
        <p:txBody>
          <a:bodyPr>
            <a:noAutofit/>
          </a:bodyPr>
          <a:lstStyle/>
          <a:p>
            <a:r>
              <a:rPr lang="en-US" altLang="zh-CN" dirty="0"/>
              <a:t>Convolution layer</a:t>
            </a:r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7" y="894729"/>
            <a:ext cx="3960441" cy="3519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77787" y="4414610"/>
                <a:ext cx="3960441" cy="189471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CN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sz="2400" b="0" i="1" dirty="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CN" sz="2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CN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∁</m:t>
                                      </m:r>
                                    </m:num>
                                    <m:den>
                                      <m:r>
                                        <a:rPr lang="zh-CN" altLang="en-US" sz="2400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7" y="4414610"/>
                <a:ext cx="3960441" cy="1894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26260" y="980728"/>
                <a:ext cx="6696744" cy="2470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以矩阵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列为中心的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列首尾相接构成的向量。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20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指的是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∁</m:t>
                            </m:r>
                          </m:num>
                          <m:den>
                            <m: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这个矩阵的第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列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。</a:t>
                </a:r>
                <a:endParaRPr lang="en-US" altLang="zh-CN" sz="2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sub>
                        </m:sSub>
                      </m:sup>
                    </m:sSubSup>
                    <m:r>
                      <a:rPr lang="zh-CN" alt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指的是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这个矩阵以第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列为中心，共计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𝑤𝑖𝑛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</a:rPr>
                  <a:t>列所构成的向量。</a:t>
                </a:r>
                <a:endParaRPr lang="en-US" altLang="zh-CN" sz="2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60" y="980728"/>
                <a:ext cx="6696744" cy="2470741"/>
              </a:xfrm>
              <a:prstGeom prst="rect">
                <a:avLst/>
              </a:prstGeom>
              <a:blipFill>
                <a:blip r:embed="rId5"/>
                <a:stretch>
                  <a:fillRect l="-910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005226" y="2996952"/>
                <a:ext cx="6696744" cy="261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∁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CN" sz="24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sz="24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sup>
                                                </m:sSup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d>
                                              <m:dPr>
                                                <m:begChr m:val="⟨"/>
                                                <m:endChr m:val="⟩"/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CN" sz="24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sz="24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  <m:r>
                                                      <a:rPr lang="en-US" altLang="zh-CN" sz="24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𝑤𝑖𝑛</m:t>
                                                </m:r>
                                              </m:sub>
                                            </m:sSub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nary>
                          </m: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∁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nary>
                          </m:e>
                        </m:eqArr>
                      </m:e>
                    </m:d>
                  </m:oMath>
                </a14:m>
                <a:r>
                  <a:rPr lang="en-US" altLang="zh-CN" sz="24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26" y="2996952"/>
                <a:ext cx="6696744" cy="2614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005226" y="5328970"/>
                <a:ext cx="6048672" cy="804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26" y="5328970"/>
                <a:ext cx="6048672" cy="804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等腰三角形 3">
            <a:hlinkClick r:id="rId8" action="ppaction://hlinksldjump"/>
          </p:cNvPr>
          <p:cNvSpPr/>
          <p:nvPr/>
        </p:nvSpPr>
        <p:spPr>
          <a:xfrm>
            <a:off x="10198868" y="4662598"/>
            <a:ext cx="216024" cy="2880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9916" y="188640"/>
            <a:ext cx="784887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dirty="0">
                <a:latin typeface="+mj-lt"/>
              </a:rPr>
              <a:t>Max Layer And </a:t>
            </a:r>
            <a:r>
              <a:rPr lang="en-US" altLang="zh-CN" sz="3600" dirty="0" err="1">
                <a:latin typeface="+mj-lt"/>
              </a:rPr>
              <a:t>HardTanh</a:t>
            </a:r>
            <a:r>
              <a:rPr lang="en-US" altLang="zh-CN" sz="3600" dirty="0">
                <a:latin typeface="+mj-lt"/>
              </a:rPr>
              <a:t> Layer</a:t>
            </a:r>
            <a:endParaRPr lang="zh-CN" altLang="en-US" sz="36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772" y="908720"/>
            <a:ext cx="88569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由于这两层都是固定函数的层，不能用梯度下降法进行参数迭代，所以只对它们的函数进行解释，而不对它们的梯度进行讨论。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13854" y="1794999"/>
                <a:ext cx="4536504" cy="920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40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个元素</a:t>
                </a:r>
                <a:endParaRPr lang="en-US" altLang="zh-CN" sz="24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400" dirty="0"/>
                  <a:t>指矩阵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列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4" y="1794999"/>
                <a:ext cx="4536504" cy="920317"/>
              </a:xfrm>
              <a:prstGeom prst="rect">
                <a:avLst/>
              </a:prstGeom>
              <a:blipFill>
                <a:blip r:embed="rId3"/>
                <a:stretch>
                  <a:fillRect t="-10596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3772" y="2895003"/>
                <a:ext cx="10064182" cy="1844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是行标，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是列标。这里是每个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从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进行遍历，从中选择最大的那一个。也就是先保持行不变，对列进行遍历，之后对下一行进行相同操作。结果是每一行都对应其中的最大元素。</a:t>
                </a:r>
                <a:endParaRPr lang="en-US" altLang="zh-CN" sz="24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 这个是用来储存每一行最大元素的列位置。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2" y="2895003"/>
                <a:ext cx="10064182" cy="1844351"/>
              </a:xfrm>
              <a:prstGeom prst="rect">
                <a:avLst/>
              </a:prstGeom>
              <a:blipFill>
                <a:blip r:embed="rId4"/>
                <a:stretch>
                  <a:fillRect l="-969" t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13854" y="5038444"/>
                <a:ext cx="691276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dirty="0" err="1"/>
                  <a:t>HardTanh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层，就是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400" dirty="0"/>
                  <a:t>直接对应计算就好了。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4" y="5038444"/>
                <a:ext cx="6912768" cy="430631"/>
              </a:xfrm>
              <a:prstGeom prst="rect">
                <a:avLst/>
              </a:prstGeom>
              <a:blipFill>
                <a:blip r:embed="rId5"/>
                <a:stretch>
                  <a:fillRect l="-1411" t="-22857" r="-5732" b="-3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90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93812" y="332656"/>
            <a:ext cx="7829126" cy="778098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Word-level log-likelihood</a:t>
            </a:r>
            <a:endParaRPr lang="zh-CN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3812" y="1340768"/>
                <a:ext cx="9793088" cy="112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dirty="0"/>
                  <a:t>SoftMax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zh-CN" altLang="en-US" sz="2400" dirty="0"/>
                  <a:t> 用来表示每种标签的对应的概率大小。显然，当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越大，其对应的概率也越大。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1340768"/>
                <a:ext cx="9793088" cy="1122936"/>
              </a:xfrm>
              <a:prstGeom prst="rect">
                <a:avLst/>
              </a:prstGeom>
              <a:blipFill>
                <a:blip r:embed="rId3"/>
                <a:stretch>
                  <a:fillRect l="-996" b="-10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93812" y="2675479"/>
                <a:ext cx="936104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𝑙𝑜𝑔𝑎𝑑𝑑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2675479"/>
                <a:ext cx="9361040" cy="425053"/>
              </a:xfrm>
              <a:prstGeom prst="rect">
                <a:avLst/>
              </a:prstGeom>
              <a:blipFill>
                <a:blip r:embed="rId4"/>
                <a:stretch>
                  <a:fillRect l="-586" t="-148571" b="-2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3812" y="3131293"/>
                <a:ext cx="10729192" cy="178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以下是关于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𝑙𝑜𝑔𝑎𝑑𝑑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400" dirty="0"/>
                  <a:t>的证明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CN" sz="24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CN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𝐿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𝑙𝑜𝑔𝑎𝑑𝑑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3131293"/>
                <a:ext cx="10729192" cy="1789592"/>
              </a:xfrm>
              <a:prstGeom prst="rect">
                <a:avLst/>
              </a:prstGeom>
              <a:blipFill>
                <a:blip r:embed="rId5"/>
                <a:stretch>
                  <a:fillRect l="-909" t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29816" y="4920885"/>
                <a:ext cx="9721080" cy="1438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 </a:t>
                </a:r>
                <a:endParaRPr lang="en-US" altLang="zh-CN" sz="2400" dirty="0"/>
              </a:p>
              <a:p>
                <a:pPr>
                  <a:lnSpc>
                    <a:spcPct val="90000"/>
                  </a:lnSpc>
                </a:pPr>
                <a:r>
                  <a:rPr lang="zh-CN" altLang="en-US" sz="2400" dirty="0"/>
                  <a:t>这个公式，按我的理解，就是逐层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/>
                  <a:t>的求解的第一步。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16" y="4920885"/>
                <a:ext cx="9721080" cy="1438471"/>
              </a:xfrm>
              <a:prstGeom prst="rect">
                <a:avLst/>
              </a:prstGeom>
              <a:blipFill>
                <a:blip r:embed="rId6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01334" cy="778098"/>
          </a:xfrm>
        </p:spPr>
        <p:txBody>
          <a:bodyPr>
            <a:normAutofit/>
          </a:bodyPr>
          <a:lstStyle/>
          <a:p>
            <a:r>
              <a:rPr lang="en-US" altLang="zh-CN" sz="3500" dirty="0"/>
              <a:t>Ranking criterion</a:t>
            </a:r>
            <a:endParaRPr lang="zh-C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65820" y="1196752"/>
                <a:ext cx="770485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sz="2400" dirty="0"/>
                  <a:t>:positive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altLang="zh-CN" sz="2400" dirty="0"/>
                  <a:t>:wrong example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0" y="1196752"/>
                <a:ext cx="7704856" cy="424732"/>
              </a:xfrm>
              <a:prstGeom prst="rect">
                <a:avLst/>
              </a:prstGeom>
              <a:blipFill>
                <a:blip r:embed="rId3"/>
                <a:stretch>
                  <a:fillRect t="-20000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6632" y="1765500"/>
                <a:ext cx="8640960" cy="88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∁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目标就是要使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∁</m:t>
                    </m:r>
                  </m:oMath>
                </a14:m>
                <a:r>
                  <a:rPr lang="zh-CN" altLang="en-US" sz="2400" dirty="0"/>
                  <a:t>尽量小，这样才能把正确、错误的样例区分开。 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2" y="1765500"/>
                <a:ext cx="8640960" cy="886589"/>
              </a:xfrm>
              <a:prstGeom prst="rect">
                <a:avLst/>
              </a:prstGeom>
              <a:blipFill>
                <a:blip r:embed="rId4"/>
                <a:stretch>
                  <a:fillRect l="-1058" r="-282" b="-13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21804" y="3068960"/>
                <a:ext cx="7848872" cy="1272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∁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04" y="3068960"/>
                <a:ext cx="7848872" cy="1272913"/>
              </a:xfrm>
              <a:prstGeom prst="rect">
                <a:avLst/>
              </a:prstGeom>
              <a:blipFill>
                <a:blip r:embed="rId5"/>
                <a:stretch>
                  <a:fillRect t="-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78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772" y="188640"/>
            <a:ext cx="11521280" cy="640871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13499" y="2207723"/>
                <a:ext cx="6509859" cy="268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500" i="1" dirty="0" smtClean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5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35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b="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3500" b="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lang="en-US" altLang="zh-CN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3500" b="0" i="1" dirty="0" smtClean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500" b="0" i="1" dirty="0" smtClean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500" b="0" i="1" dirty="0" smtClean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b="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b="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3500" b="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3500" b="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3500" b="0" i="1" dirty="0" smtClean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b="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500" b="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3500" b="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lang="en-US" altLang="zh-CN" sz="3500" b="0" i="1" dirty="0" smtClean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500" b="0" i="1" dirty="0" smtClean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3500" b="0" i="1" dirty="0" smtClean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3500" b="0" i="1" dirty="0" smtClean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3500" b="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35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3500" b="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lang="en-US" altLang="zh-CN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3500" b="0" i="1" dirty="0" smtClean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50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lang="en-US" altLang="zh-CN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∁</m:t>
                                  </m:r>
                                </m:num>
                                <m:den>
                                  <m:r>
                                    <a:rPr lang="zh-CN" altLang="en-US" sz="3500" i="1" dirty="0">
                                      <a:solidFill>
                                        <a:srgbClr val="54545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500" i="1" dirty="0" smtClean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3500" i="1" dirty="0">
                                          <a:solidFill>
                                            <a:srgbClr val="54545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99" y="2207723"/>
                <a:ext cx="6509859" cy="2682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81844" y="476672"/>
                <a:ext cx="7344816" cy="17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dirty="0" smtClean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6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36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3600" b="0" i="1" dirty="0" smtClean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3600" b="0" dirty="0"/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b="0" i="1" dirty="0" smtClean="0">
                          <a:solidFill>
                            <a:srgbClr val="54545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dirty="0" smtClean="0">
                          <a:solidFill>
                            <a:srgbClr val="54545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3600" b="0" i="1" dirty="0" smtClean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6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36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zh-CN" sz="3600" b="0" i="1" dirty="0" smtClean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3600" b="0" dirty="0"/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3600" i="1" dirty="0">
                          <a:solidFill>
                            <a:srgbClr val="54545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dirty="0" smtClean="0">
                          <a:solidFill>
                            <a:srgbClr val="54545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600" i="1" dirty="0">
                          <a:solidFill>
                            <a:srgbClr val="54545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3600" i="1" dirty="0">
                          <a:solidFill>
                            <a:srgbClr val="54545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36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476672"/>
                <a:ext cx="7344816" cy="1731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241363" y="2451393"/>
                <a:ext cx="3888432" cy="149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dirty="0"/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400" dirty="0"/>
                  <a:t>是独立变量。所以</a:t>
                </a:r>
                <a:endParaRPr lang="en-US" altLang="zh-CN" sz="2400" dirty="0"/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 dirty="0" smtClean="0">
                          <a:solidFill>
                            <a:srgbClr val="54545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1" dirty="0">
                              <a:solidFill>
                                <a:srgbClr val="5454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 dirty="0">
                                  <a:solidFill>
                                    <a:srgbClr val="5454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dirty="0" smtClean="0">
                          <a:solidFill>
                            <a:srgbClr val="54545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63" y="2451393"/>
                <a:ext cx="3888432" cy="1495153"/>
              </a:xfrm>
              <a:prstGeom prst="rect">
                <a:avLst/>
              </a:prstGeom>
              <a:blipFill>
                <a:blip r:embed="rId7"/>
                <a:stretch>
                  <a:fillRect l="-2508" t="-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4294212" y="2608919"/>
            <a:ext cx="2581934" cy="12362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66220" y="3845190"/>
            <a:ext cx="2437918" cy="1095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33772" y="4889739"/>
                <a:ext cx="11521280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dirty="0"/>
                  <a:t>注意：在</a:t>
                </a:r>
                <a:r>
                  <a:rPr lang="en-US" altLang="zh-CN" sz="2400" dirty="0"/>
                  <a:t>BP</a:t>
                </a:r>
                <a:r>
                  <a:rPr lang="zh-CN" altLang="en-US" sz="2400" dirty="0"/>
                  <a:t>算法中，迭代的时候其实用到的就是第一个等式。</a:t>
                </a:r>
                <a:endParaRPr lang="en-US" altLang="zh-CN" sz="2400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dirty="0"/>
                  <a:t>	</a:t>
                </a:r>
                <a:r>
                  <a:rPr lang="zh-CN" altLang="en-US" sz="2400" dirty="0"/>
                  <a:t>关于第二个等式，我的理解是，为了第一个等式的计算而产生的。因为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/>
                  <a:t>这一</a:t>
                </a:r>
                <a:r>
                  <a:rPr lang="en-US" altLang="zh-CN" sz="2400" dirty="0"/>
                  <a:t>	</a:t>
                </a:r>
                <a:r>
                  <a:rPr lang="zh-CN" altLang="en-US" sz="2400" dirty="0"/>
                  <a:t>项并不能直接求，而是要从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/>
                  <a:t>开始，不断使用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solidFill>
                          <a:srgbClr val="5454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num>
                      <m:den>
                        <m:r>
                          <a:rPr lang="zh-CN" altLang="en-US" sz="2400" i="1" dirty="0">
                            <a:solidFill>
                              <a:srgbClr val="5454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5454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zh-CN" altLang="en-US" sz="2400" i="1" dirty="0">
                        <a:solidFill>
                          <a:srgbClr val="5454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才能</m:t>
                    </m:r>
                  </m:oMath>
                </a14:m>
                <a:r>
                  <a:rPr lang="zh-CN" altLang="en-US" sz="2400" dirty="0"/>
                  <a:t>求得。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2" y="4889739"/>
                <a:ext cx="11521280" cy="1523494"/>
              </a:xfrm>
              <a:prstGeom prst="rect">
                <a:avLst/>
              </a:prstGeom>
              <a:blipFill>
                <a:blip r:embed="rId9"/>
                <a:stretch>
                  <a:fillRect l="-847" t="-6800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hlinkClick r:id="rId10" action="ppaction://hlinksldjump"/>
          </p:cNvPr>
          <p:cNvSpPr/>
          <p:nvPr/>
        </p:nvSpPr>
        <p:spPr>
          <a:xfrm>
            <a:off x="10558908" y="476672"/>
            <a:ext cx="720080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6694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世界地图系列，世界演示文稿（宽屏）</Template>
  <TotalTime>0</TotalTime>
  <Words>2352</Words>
  <Application>Microsoft Office PowerPoint</Application>
  <PresentationFormat>自定义</PresentationFormat>
  <Paragraphs>96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幼圆</vt:lpstr>
      <vt:lpstr>Arial</vt:lpstr>
      <vt:lpstr>Cambria Math</vt:lpstr>
      <vt:lpstr>Century Gothic</vt:lpstr>
      <vt:lpstr>Continental_World_16x9</vt:lpstr>
      <vt:lpstr>Natural language processing （almost）from scratch  Neural Network Gradients部分 分析 </vt:lpstr>
      <vt:lpstr>总概公式</vt:lpstr>
      <vt:lpstr>Lookup table layer</vt:lpstr>
      <vt:lpstr>Linear layer</vt:lpstr>
      <vt:lpstr>Convolution layer</vt:lpstr>
      <vt:lpstr>PowerPoint 演示文稿</vt:lpstr>
      <vt:lpstr>Word-level log-likelihood</vt:lpstr>
      <vt:lpstr>Ranking criterion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2016-11-09T12:30:16Z</dcterms:created>
  <dcterms:modified xsi:type="dcterms:W3CDTF">2016-11-12T04:01:28Z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