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4" r:id="rId5"/>
    <p:sldId id="261" r:id="rId6"/>
    <p:sldId id="263" r:id="rId7"/>
    <p:sldId id="258" r:id="rId8"/>
    <p:sldId id="259" r:id="rId9"/>
    <p:sldId id="257" r:id="rId10"/>
    <p:sldId id="282" r:id="rId11"/>
    <p:sldId id="260" r:id="rId12"/>
    <p:sldId id="264" r:id="rId13"/>
    <p:sldId id="283" r:id="rId14"/>
    <p:sldId id="265" r:id="rId15"/>
    <p:sldId id="266" r:id="rId16"/>
    <p:sldId id="267" r:id="rId17"/>
    <p:sldId id="268" r:id="rId18"/>
    <p:sldId id="269" r:id="rId19"/>
    <p:sldId id="270" r:id="rId20"/>
    <p:sldId id="276" r:id="rId21"/>
    <p:sldId id="274" r:id="rId22"/>
    <p:sldId id="273" r:id="rId23"/>
    <p:sldId id="310" r:id="rId24"/>
    <p:sldId id="311" r:id="rId25"/>
    <p:sldId id="312" r:id="rId26"/>
    <p:sldId id="313" r:id="rId27"/>
    <p:sldId id="314" r:id="rId28"/>
    <p:sldId id="315"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CBEB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11" d="100"/>
          <a:sy n="111" d="100"/>
        </p:scale>
        <p:origin x="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椭圆 17"/>
          <p:cNvSpPr/>
          <p:nvPr userDrawn="1"/>
        </p:nvSpPr>
        <p:spPr>
          <a:xfrm>
            <a:off x="2925854" y="266700"/>
            <a:ext cx="6365938" cy="63659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9ACC9"/>
              </a:solidFill>
              <a:latin typeface="华文细黑" panose="02010600040101010101" pitchFamily="2" charset="-122"/>
              <a:ea typeface="华文细黑" panose="02010600040101010101" pitchFamily="2" charset="-122"/>
            </a:endParaRPr>
          </a:p>
        </p:txBody>
      </p:sp>
      <p:sp>
        <p:nvSpPr>
          <p:cNvPr id="21" name="椭圆 20"/>
          <p:cNvSpPr/>
          <p:nvPr userDrawn="1"/>
        </p:nvSpPr>
        <p:spPr>
          <a:xfrm>
            <a:off x="681447" y="1166207"/>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2" name="椭圆 21"/>
          <p:cNvSpPr/>
          <p:nvPr userDrawn="1"/>
        </p:nvSpPr>
        <p:spPr>
          <a:xfrm>
            <a:off x="2700492" y="3906029"/>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userDrawn="1"/>
        </p:nvSpPr>
        <p:spPr>
          <a:xfrm>
            <a:off x="8845562" y="1553335"/>
            <a:ext cx="1896334" cy="1896334"/>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3" name="副标题 2"/>
          <p:cNvSpPr>
            <a:spLocks noGrp="1"/>
          </p:cNvSpPr>
          <p:nvPr>
            <p:ph type="subTitle" idx="1"/>
          </p:nvPr>
        </p:nvSpPr>
        <p:spPr>
          <a:xfrm>
            <a:off x="3581400" y="3909559"/>
            <a:ext cx="4953001" cy="448432"/>
          </a:xfrm>
        </p:spPr>
        <p:txBody>
          <a:bodyPr wrap="square" anchor="ctr" anchorCtr="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3581400" y="2370018"/>
            <a:ext cx="4953001" cy="1501442"/>
          </a:xfrm>
        </p:spPr>
        <p:txBody>
          <a:bodyPr wrap="square" anchor="ctr" anchorCtr="0">
            <a:normAutofit/>
          </a:bodyPr>
          <a:lstStyle>
            <a:lvl1pPr algn="ctr">
              <a:defRPr sz="4800">
                <a:solidFill>
                  <a:schemeClr val="bg1"/>
                </a:solidFill>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73063" y="475916"/>
            <a:ext cx="11526837" cy="5976937"/>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039200" y="2602800"/>
            <a:ext cx="4114800" cy="2070000"/>
          </a:xfrm>
        </p:spPr>
        <p:txBody>
          <a:bodyPr anchor="ctr" anchorCtr="0">
            <a:normAutofit/>
          </a:bodyPr>
          <a:lstStyle>
            <a:lvl1pPr marL="0" indent="0" algn="l">
              <a:lnSpc>
                <a:spcPct val="100000"/>
              </a:lnSpc>
              <a:spcBef>
                <a:spcPts val="0"/>
              </a:spcBef>
              <a:buNone/>
              <a:defRPr sz="2400"/>
            </a:lvl1pPr>
            <a:lvl2pPr marL="360045" indent="0" algn="l">
              <a:lnSpc>
                <a:spcPct val="100000"/>
              </a:lnSpc>
              <a:spcBef>
                <a:spcPts val="0"/>
              </a:spcBef>
              <a:buNone/>
              <a:defRPr/>
            </a:lvl2pPr>
            <a:lvl3pPr marL="914400" indent="0" algn="l">
              <a:lnSpc>
                <a:spcPct val="100000"/>
              </a:lnSpc>
              <a:buNone/>
              <a:defRPr/>
            </a:lvl3pPr>
            <a:lvl4pPr marL="1371600" indent="0" algn="l">
              <a:lnSpc>
                <a:spcPct val="100000"/>
              </a:lnSpc>
              <a:buNone/>
              <a:defRPr/>
            </a:lvl4pPr>
            <a:lvl5pPr marL="1828800" indent="0" algn="l">
              <a:lnSpc>
                <a:spcPct val="100000"/>
              </a:lnSpc>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02997" y="2889251"/>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202997" y="4044724"/>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9" name="任意多边形 8"/>
          <p:cNvSpPr/>
          <p:nvPr userDrawn="1">
            <p:custDataLst>
              <p:tags r:id="rId2"/>
            </p:custDataLst>
          </p:nvPr>
        </p:nvSpPr>
        <p:spPr>
          <a:xfrm>
            <a:off x="4983956" y="1473201"/>
            <a:ext cx="2224088" cy="1389063"/>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noFill/>
            <a:prstDash val="solid"/>
            <a:miter lim="800000"/>
          </a:ln>
          <a:effectLst/>
        </p:spPr>
        <p:txBody>
          <a:bodyPr anchor="ctr"/>
          <a:lstStyle/>
          <a:p>
            <a:pPr algn="l">
              <a:defRPr/>
            </a:pPr>
            <a:r>
              <a:rPr lang="en-US" altLang="zh-CN" sz="3400" kern="0" spc="400" dirty="0">
                <a:solidFill>
                  <a:schemeClr val="bg1"/>
                </a:solidFill>
                <a:latin typeface="Bernard MT Condensed" pitchFamily="18" charset="0"/>
                <a:ea typeface="华文隶书" panose="02010800040101010101" pitchFamily="2" charset="-122"/>
                <a:cs typeface="Microsoft New Tai Lue" panose="020B0502040204020203" pitchFamily="34" charset="0"/>
              </a:rPr>
              <a:t>Chapter</a:t>
            </a:r>
            <a:r>
              <a:rPr lang="zh-CN" altLang="en-US" sz="3400" kern="0" spc="400" dirty="0">
                <a:solidFill>
                  <a:schemeClr val="bg1"/>
                </a:solidFill>
                <a:latin typeface="Bernard MT Condensed" pitchFamily="18" charset="0"/>
                <a:ea typeface="华文隶书" panose="02010800040101010101" pitchFamily="2" charset="-122"/>
                <a:cs typeface="Microsoft New Tai Lue" panose="020B0502040204020203" pitchFamily="34" charset="0"/>
              </a:rPr>
              <a:t> </a:t>
            </a:r>
            <a:endParaRPr lang="zh-CN" altLang="en-US" sz="3400" kern="0" spc="400" dirty="0">
              <a:solidFill>
                <a:schemeClr val="bg1"/>
              </a:solidFill>
              <a:latin typeface="Bernard MT Condensed" pitchFamily="18" charset="0"/>
              <a:ea typeface="华文隶书" panose="02010800040101010101" pitchFamily="2" charset="-122"/>
              <a:cs typeface="Microsoft New Tai Lue" panose="020B0502040204020203" pitchFamily="34" charset="0"/>
            </a:endParaRPr>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0000" y="2664000"/>
            <a:ext cx="4114800" cy="2070000"/>
          </a:xfrm>
        </p:spPr>
        <p:txBody>
          <a:bodyPr anchor="ctr" anchorCtr="0">
            <a:normAutofit/>
          </a:bodyPr>
          <a:lstStyle>
            <a:lvl1pPr marL="0" indent="0">
              <a:spcBef>
                <a:spcPts val="0"/>
              </a:spcBef>
              <a:buFont typeface="Arial" panose="020B0604020202020204" pitchFamily="34" charset="0"/>
              <a:buNone/>
              <a:defRPr sz="2400"/>
            </a:lvl1pPr>
            <a:lvl2pPr marL="536575"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771600" y="2664000"/>
            <a:ext cx="4114800" cy="2070000"/>
          </a:xfrm>
        </p:spPr>
        <p:txBody>
          <a:bodyPr anchor="ctr" anchorCtr="0">
            <a:normAutofit/>
          </a:bodyPr>
          <a:lstStyle>
            <a:lvl1pPr marL="0" indent="0">
              <a:spcBef>
                <a:spcPts val="0"/>
              </a:spcBef>
              <a:buFont typeface="Arial" panose="020B0604020202020204" pitchFamily="34" charset="0"/>
              <a:buNone/>
              <a:defRPr sz="2400"/>
            </a:lvl1pPr>
            <a:lvl2pPr marL="536575"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椭圆 5"/>
          <p:cNvSpPr/>
          <p:nvPr userDrawn="1"/>
        </p:nvSpPr>
        <p:spPr>
          <a:xfrm>
            <a:off x="4097075" y="1470860"/>
            <a:ext cx="3916280" cy="3916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 name="椭圆 6"/>
          <p:cNvSpPr/>
          <p:nvPr userDrawn="1"/>
        </p:nvSpPr>
        <p:spPr>
          <a:xfrm>
            <a:off x="9170828" y="3429001"/>
            <a:ext cx="1576426" cy="1576426"/>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华文细黑" panose="02010600040101010101" pitchFamily="2" charset="-122"/>
              <a:ea typeface="华文细黑" panose="02010600040101010101" pitchFamily="2" charset="-122"/>
            </a:endParaRPr>
          </a:p>
        </p:txBody>
      </p:sp>
      <p:sp>
        <p:nvSpPr>
          <p:cNvPr id="8" name="椭圆 7"/>
          <p:cNvSpPr/>
          <p:nvPr userDrawn="1"/>
        </p:nvSpPr>
        <p:spPr>
          <a:xfrm>
            <a:off x="2328217" y="1444380"/>
            <a:ext cx="1171996" cy="1171996"/>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 name="标题 1"/>
          <p:cNvSpPr>
            <a:spLocks noGrp="1"/>
          </p:cNvSpPr>
          <p:nvPr>
            <p:ph type="title" hasCustomPrompt="1"/>
          </p:nvPr>
        </p:nvSpPr>
        <p:spPr>
          <a:xfrm>
            <a:off x="4248000" y="2894400"/>
            <a:ext cx="3618000" cy="1108800"/>
          </a:xfrm>
        </p:spPr>
        <p:txBody>
          <a:bodyPr lIns="90000" tIns="46800" rIns="90000" bIns="46800">
            <a:normAutofit/>
          </a:bodyPr>
          <a:lstStyle>
            <a:lvl1pPr algn="ctr">
              <a:defRPr sz="6600">
                <a:solidFill>
                  <a:schemeClr val="bg1"/>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92000" y="298800"/>
            <a:ext cx="8748000" cy="648000"/>
          </a:xfrm>
        </p:spPr>
        <p:txBody>
          <a:bodyPr anchor="t" anchorCtr="0"/>
          <a:lstStyle>
            <a:lvl1pPr algn="ct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008800" y="2494800"/>
            <a:ext cx="8172000" cy="389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692000" y="961200"/>
            <a:ext cx="8762400" cy="1332000"/>
          </a:xfrm>
        </p:spPr>
        <p:txBody>
          <a:bodyPr anchor="ctr" anchorCtr="0">
            <a:normAutofit/>
          </a:bodyPr>
          <a:lstStyle>
            <a:lvl1pPr marL="0" indent="0">
              <a:lnSpc>
                <a:spcPct val="13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90220" y="532550"/>
            <a:ext cx="155297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386367" y="532550"/>
            <a:ext cx="9473918"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99224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39.xml"/><Relationship Id="rId2" Type="http://schemas.openxmlformats.org/officeDocument/2006/relationships/image" Target="../media/image15.png"/><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tags" Target="../tags/tag41.xml"/><Relationship Id="rId2" Type="http://schemas.openxmlformats.org/officeDocument/2006/relationships/image" Target="../media/image16.jpeg"/><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9.png"/><Relationship Id="rId2" Type="http://schemas.openxmlformats.org/officeDocument/2006/relationships/tags" Target="../tags/tag49.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oleObject" Target="../embeddings/oleObject13.bin"/><Relationship Id="rId7" Type="http://schemas.openxmlformats.org/officeDocument/2006/relationships/image" Target="../media/image23.wmf"/><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 Id="rId3" Type="http://schemas.openxmlformats.org/officeDocument/2006/relationships/image" Target="../media/image21.wmf"/><Relationship Id="rId2" Type="http://schemas.openxmlformats.org/officeDocument/2006/relationships/oleObject" Target="../embeddings/oleObject10.bin"/><Relationship Id="rId12" Type="http://schemas.openxmlformats.org/officeDocument/2006/relationships/notesSlide" Target="../notesSlides/notesSlide17.xml"/><Relationship Id="rId11" Type="http://schemas.openxmlformats.org/officeDocument/2006/relationships/vmlDrawing" Target="../drawings/vmlDrawing4.vml"/><Relationship Id="rId10" Type="http://schemas.openxmlformats.org/officeDocument/2006/relationships/slideLayout" Target="../slideLayouts/slideLayout7.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image" Target="../media/image24.png"/><Relationship Id="rId1" Type="http://schemas.openxmlformats.org/officeDocument/2006/relationships/tags" Target="../tags/tag5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54.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image" Target="../media/image26.png"/><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8.png"/><Relationship Id="rId1" Type="http://schemas.openxmlformats.org/officeDocument/2006/relationships/tags" Target="../tags/tag6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65.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6.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2" Type="http://schemas.openxmlformats.org/officeDocument/2006/relationships/notesSlide" Target="../notesSlides/notesSlide3.xml"/><Relationship Id="rId21" Type="http://schemas.openxmlformats.org/officeDocument/2006/relationships/slideLayout" Target="../slideLayouts/slideLayout7.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tags" Target="../tags/tag32.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0" Type="http://schemas.openxmlformats.org/officeDocument/2006/relationships/notesSlide" Target="../notesSlides/notesSlide4.x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3.xml"/><Relationship Id="rId7" Type="http://schemas.openxmlformats.org/officeDocument/2006/relationships/image" Target="../media/image2.wmf"/><Relationship Id="rId6" Type="http://schemas.openxmlformats.org/officeDocument/2006/relationships/oleObject" Target="../embeddings/oleObject7.bin"/><Relationship Id="rId5" Type="http://schemas.openxmlformats.org/officeDocument/2006/relationships/image" Target="../media/image3.wmf"/><Relationship Id="rId4" Type="http://schemas.openxmlformats.org/officeDocument/2006/relationships/oleObject" Target="../embeddings/oleObject6.bin"/><Relationship Id="rId3" Type="http://schemas.openxmlformats.org/officeDocument/2006/relationships/image" Target="../media/image5.wmf"/><Relationship Id="rId2" Type="http://schemas.openxmlformats.org/officeDocument/2006/relationships/oleObject" Target="../embeddings/oleObject5.bin"/><Relationship Id="rId11" Type="http://schemas.openxmlformats.org/officeDocument/2006/relationships/notesSlide" Target="../notesSlides/notesSlide5.xml"/><Relationship Id="rId10" Type="http://schemas.openxmlformats.org/officeDocument/2006/relationships/vmlDrawing" Target="../drawings/vmlDrawing2.v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tags" Target="../tags/tag34.xml"/><Relationship Id="rId5" Type="http://schemas.openxmlformats.org/officeDocument/2006/relationships/image" Target="../media/image8.wmf"/><Relationship Id="rId4" Type="http://schemas.openxmlformats.org/officeDocument/2006/relationships/oleObject" Target="../embeddings/oleObject9.bin"/><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35.xml"/><Relationship Id="rId4" Type="http://schemas.openxmlformats.org/officeDocument/2006/relationships/image" Target="../media/image6.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6.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5002530" y="5015094"/>
            <a:ext cx="4953001" cy="448432"/>
          </a:xfrm>
        </p:spPr>
        <p:txBody>
          <a:bodyPr>
            <a:normAutofit lnSpcReduction="10000"/>
          </a:bodyPr>
          <a:lstStyle/>
          <a:p>
            <a:r>
              <a:rPr lang="en-US" altLang="zh-CN" dirty="0"/>
              <a:t>----</a:t>
            </a:r>
            <a:r>
              <a:rPr lang="zh-CN" altLang="en-US" dirty="0"/>
              <a:t>吴谨行</a:t>
            </a:r>
            <a:endParaRPr lang="zh-CN" altLang="en-US" dirty="0"/>
          </a:p>
        </p:txBody>
      </p:sp>
      <p:sp>
        <p:nvSpPr>
          <p:cNvPr id="2" name="标题 1"/>
          <p:cNvSpPr>
            <a:spLocks noGrp="1"/>
          </p:cNvSpPr>
          <p:nvPr>
            <p:ph type="ctrTitle"/>
            <p:custDataLst>
              <p:tags r:id="rId2"/>
            </p:custDataLst>
          </p:nvPr>
        </p:nvSpPr>
        <p:spPr>
          <a:xfrm>
            <a:off x="3627755" y="1302385"/>
            <a:ext cx="5253990" cy="2845435"/>
          </a:xfrm>
        </p:spPr>
        <p:txBody>
          <a:bodyPr>
            <a:normAutofit/>
            <a:scene3d>
              <a:camera prst="orthographicFront"/>
              <a:lightRig rig="threePt" dir="t"/>
            </a:scene3d>
          </a:bodyPr>
          <a:lstStyle/>
          <a:p>
            <a:r>
              <a:rPr lang="en-US" altLang="zh-CN" dirty="0">
                <a:solidFill>
                  <a:schemeClr val="bg1"/>
                </a:solidFill>
                <a:effectLst>
                  <a:outerShdw blurRad="38100" dist="19050" dir="2700000" algn="tl" rotWithShape="0">
                    <a:schemeClr val="dk1">
                      <a:alpha val="40000"/>
                    </a:schemeClr>
                  </a:outerShdw>
                </a:effectLst>
              </a:rPr>
              <a:t>How to Generate a Good </a:t>
            </a:r>
            <a:br>
              <a:rPr lang="en-US" altLang="zh-CN" dirty="0">
                <a:solidFill>
                  <a:schemeClr val="bg1"/>
                </a:solidFill>
                <a:effectLst>
                  <a:outerShdw blurRad="38100" dist="19050" dir="2700000" algn="tl" rotWithShape="0">
                    <a:schemeClr val="dk1">
                      <a:alpha val="40000"/>
                    </a:schemeClr>
                  </a:outerShdw>
                </a:effectLst>
              </a:rPr>
            </a:br>
            <a:r>
              <a:rPr lang="en-US" altLang="zh-CN" dirty="0">
                <a:solidFill>
                  <a:schemeClr val="bg1"/>
                </a:solidFill>
                <a:effectLst>
                  <a:outerShdw blurRad="38100" dist="19050" dir="2700000" algn="tl" rotWithShape="0">
                    <a:schemeClr val="dk1">
                      <a:alpha val="40000"/>
                    </a:schemeClr>
                  </a:outerShdw>
                </a:effectLst>
              </a:rPr>
              <a:t>Word Embedding?</a:t>
            </a:r>
            <a:endParaRPr lang="en-US" altLang="zh-CN" dirty="0">
              <a:solidFill>
                <a:schemeClr val="bg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677025" y="1743075"/>
            <a:ext cx="533400" cy="830997"/>
          </a:xfrm>
          <a:prstGeom prst="rect">
            <a:avLst/>
          </a:prstGeom>
          <a:noFill/>
        </p:spPr>
        <p:txBody>
          <a:bodyPr wrap="square" rtlCol="0">
            <a:normAutofit/>
          </a:bodyPr>
          <a:lstStyle/>
          <a:p>
            <a:r>
              <a:rPr lang="en-US" altLang="zh-CN" sz="4800" smtClean="0">
                <a:solidFill>
                  <a:schemeClr val="bg1"/>
                </a:solidFill>
              </a:rPr>
              <a:t>1</a:t>
            </a:r>
            <a:endParaRPr lang="zh-CN" altLang="en-US" sz="4800" dirty="0">
              <a:solidFill>
                <a:schemeClr val="bg1"/>
              </a:solidFill>
            </a:endParaRPr>
          </a:p>
        </p:txBody>
      </p:sp>
      <p:pic>
        <p:nvPicPr>
          <p:cNvPr id="5" name="图片 4"/>
          <p:cNvPicPr>
            <a:picLocks noChangeAspect="1"/>
          </p:cNvPicPr>
          <p:nvPr/>
        </p:nvPicPr>
        <p:blipFill>
          <a:blip r:embed="rId2"/>
          <a:stretch>
            <a:fillRect/>
          </a:stretch>
        </p:blipFill>
        <p:spPr>
          <a:xfrm>
            <a:off x="2543810" y="160020"/>
            <a:ext cx="6891020" cy="3752215"/>
          </a:xfrm>
          <a:prstGeom prst="rect">
            <a:avLst/>
          </a:prstGeom>
        </p:spPr>
      </p:pic>
      <p:sp>
        <p:nvSpPr>
          <p:cNvPr id="100" name="文本框 99"/>
          <p:cNvSpPr txBox="1"/>
          <p:nvPr/>
        </p:nvSpPr>
        <p:spPr>
          <a:xfrm>
            <a:off x="2187575" y="4225290"/>
            <a:ext cx="7816850" cy="1615440"/>
          </a:xfrm>
          <a:prstGeom prst="rect">
            <a:avLst/>
          </a:prstGeom>
          <a:noFill/>
          <a:ln w="9525">
            <a:noFill/>
          </a:ln>
        </p:spPr>
        <p:txBody>
          <a:bodyPr wrap="square">
            <a:spAutoFit/>
          </a:bodyPr>
          <a:p>
            <a:pPr marL="0" indent="0" algn="l"/>
            <a:r>
              <a:rPr lang="en-US" altLang="zh-CN" sz="2000" b="1" u="none">
                <a:solidFill>
                  <a:schemeClr val="tx1">
                    <a:lumMod val="50000"/>
                  </a:schemeClr>
                </a:solidFill>
                <a:latin typeface="+mj-lt"/>
                <a:ea typeface="宋体" panose="02010600030101010101" pitchFamily="2" charset="-122"/>
                <a:cs typeface="宋体" panose="02010600030101010101" pitchFamily="2" charset="-122"/>
              </a:rPr>
              <a:t>Skip-gram</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模型选择上下文中的一个词，并利用其向量作为表示。 </a:t>
            </a:r>
            <a:r>
              <a:rPr lang="en-US" altLang="zh-CN" sz="2000" b="1" u="none">
                <a:solidFill>
                  <a:schemeClr val="tx1">
                    <a:lumMod val="50000"/>
                  </a:schemeClr>
                </a:solidFill>
                <a:latin typeface="Calibri" panose="020F0502020204030204" charset="0"/>
                <a:ea typeface="Calibri" panose="020F0502020204030204" charset="0"/>
                <a:cs typeface="Calibri" panose="020F0502020204030204" charset="0"/>
              </a:rPr>
              <a:t>CBOW</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使用上下文词的平均向量，包含上下文单词的完整信息。 </a:t>
            </a:r>
            <a:r>
              <a:rPr lang="en-US" altLang="zh-CN" sz="2000" b="1" u="none">
                <a:solidFill>
                  <a:schemeClr val="tx1">
                    <a:lumMod val="50000"/>
                  </a:schemeClr>
                </a:solidFill>
                <a:latin typeface="+mj-lt"/>
                <a:ea typeface="宋体" panose="02010600030101010101" pitchFamily="2" charset="-122"/>
                <a:cs typeface="宋体" panose="02010600030101010101" pitchFamily="2" charset="-122"/>
              </a:rPr>
              <a:t>Order</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使用上下文词向量的连接，保持词序信息。 </a:t>
            </a:r>
            <a:r>
              <a:rPr lang="en-US" altLang="zh-CN" sz="2000" b="1" u="none">
                <a:solidFill>
                  <a:schemeClr val="tx1">
                    <a:lumMod val="50000"/>
                  </a:schemeClr>
                </a:solidFill>
                <a:latin typeface="Calibri" panose="020F0502020204030204" charset="0"/>
                <a:ea typeface="Calibri" panose="020F0502020204030204" charset="0"/>
                <a:cs typeface="Calibri" panose="020F0502020204030204" charset="0"/>
              </a:rPr>
              <a:t>LBL</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u="none">
                <a:solidFill>
                  <a:schemeClr val="tx1">
                    <a:lumMod val="50000"/>
                  </a:schemeClr>
                </a:solidFill>
                <a:latin typeface="Calibri" panose="020F0502020204030204" charset="0"/>
                <a:ea typeface="Calibri" panose="020F0502020204030204" charset="0"/>
                <a:cs typeface="Calibri" panose="020F0502020204030204" charset="0"/>
              </a:rPr>
              <a:t>NNLM</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进一步添加了隐藏层，其包含上下文单词的组成性。 </a:t>
            </a:r>
            <a:r>
              <a:rPr lang="en-US" altLang="zh-CN" sz="2000" b="1" u="none">
                <a:solidFill>
                  <a:schemeClr val="tx1">
                    <a:lumMod val="50000"/>
                  </a:schemeClr>
                </a:solidFill>
                <a:latin typeface="Calibri" panose="020F0502020204030204" charset="0"/>
                <a:ea typeface="Calibri" panose="020F0502020204030204" charset="0"/>
                <a:cs typeface="Calibri" panose="020F0502020204030204" charset="0"/>
              </a:rPr>
              <a:t>NNLM</a:t>
            </a:r>
            <a:r>
              <a:rPr lang="zh-CN" altLang="en-US" sz="2000" u="none">
                <a:solidFill>
                  <a:schemeClr val="tx1">
                    <a:lumMod val="50000"/>
                  </a:schemeClr>
                </a:solidFill>
                <a:latin typeface="Calibri" panose="020F0502020204030204" charset="0"/>
                <a:ea typeface="宋体" panose="02010600030101010101" pitchFamily="2" charset="-122"/>
                <a:cs typeface="Calibri" panose="020F0502020204030204" charset="0"/>
              </a:rPr>
              <a:t>在</a:t>
            </a:r>
            <a:r>
              <a:rPr lang="en-US" altLang="zh-CN" sz="2000" b="1" u="none">
                <a:solidFill>
                  <a:schemeClr val="tx1">
                    <a:lumMod val="50000"/>
                  </a:schemeClr>
                </a:solidFill>
                <a:latin typeface="Calibri" panose="020F0502020204030204" charset="0"/>
                <a:ea typeface="Calibri" panose="020F0502020204030204" charset="0"/>
                <a:cs typeface="Calibri" panose="020F0502020204030204" charset="0"/>
              </a:rPr>
              <a:t>LBL</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模型的基础上加了非线性变换层，这使得模型更具表达性</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US" altLang="zh-CN" dirty="0"/>
              <a:t>3.1 Embedding's Semantic Properties</a:t>
            </a:r>
            <a:endParaRPr lang="en-US" altLang="zh-CN" dirty="0"/>
          </a:p>
        </p:txBody>
      </p:sp>
      <p:sp>
        <p:nvSpPr>
          <p:cNvPr id="100" name="文本框 99"/>
          <p:cNvSpPr txBox="1"/>
          <p:nvPr/>
        </p:nvSpPr>
        <p:spPr>
          <a:xfrm>
            <a:off x="1048385" y="1240155"/>
            <a:ext cx="8735695" cy="701040"/>
          </a:xfrm>
          <a:prstGeom prst="rect">
            <a:avLst/>
          </a:prstGeom>
          <a:noFill/>
          <a:ln w="9525">
            <a:noFill/>
          </a:ln>
        </p:spPr>
        <p:txBody>
          <a:bodyPr wrap="square">
            <a:spAutoFit/>
          </a:bodyPr>
          <a:p>
            <a:pPr marL="0" indent="0"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词向量模型是基于分布假设而设计的</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因此，具有相似意义的词倾向于具有类似的词向量。</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descr="3100-600x217"/>
          <p:cNvPicPr>
            <a:picLocks noChangeAspect="1"/>
          </p:cNvPicPr>
          <p:nvPr/>
        </p:nvPicPr>
        <p:blipFill>
          <a:blip r:embed="rId2" cstate="print"/>
          <a:stretch>
            <a:fillRect/>
          </a:stretch>
        </p:blipFill>
        <p:spPr>
          <a:xfrm>
            <a:off x="1172210" y="1941195"/>
            <a:ext cx="9341485" cy="3717925"/>
          </a:xfrm>
          <a:prstGeom prst="rect">
            <a:avLst/>
          </a:prstGeom>
        </p:spPr>
      </p:pic>
      <p:sp>
        <p:nvSpPr>
          <p:cNvPr id="12" name="文本框 11"/>
          <p:cNvSpPr txBox="1"/>
          <p:nvPr/>
        </p:nvSpPr>
        <p:spPr>
          <a:xfrm>
            <a:off x="1172210" y="5659120"/>
            <a:ext cx="8937625" cy="640080"/>
          </a:xfrm>
          <a:prstGeom prst="rect">
            <a:avLst/>
          </a:prstGeom>
          <a:noFill/>
        </p:spPr>
        <p:txBody>
          <a:bodyPr wrap="square" rtlCol="0">
            <a:spAutoFit/>
          </a:bodyPr>
          <a:p>
            <a:r>
              <a:rPr lang="zh-CN" altLang="en-US"/>
              <a:t>直观感受一下单词嵌入空间的话，用t-SNE来对它进行可视化。t-SNE是一个复杂的高维数据可视化技术。</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940435" y="1087120"/>
            <a:ext cx="10229850" cy="1066800"/>
          </a:xfrm>
          <a:prstGeom prst="rect">
            <a:avLst/>
          </a:prstGeom>
          <a:noFill/>
          <a:ln w="9525">
            <a:noFill/>
          </a:ln>
        </p:spPr>
        <p:txBody>
          <a:bodyPr wrap="square">
            <a:spAutoFit/>
          </a:bodyPr>
          <a:p>
            <a:pPr marL="0" indent="0" algn="l"/>
            <a:r>
              <a:rPr lang="en-US" altLang="zh-CN" sz="2400"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ws</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WordSim353</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集合包含</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353</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个单词对。它是通过要求人类受试者在数字尺度上评价两个词之间的语义相似性或相关性的程度来构造的。</a:t>
            </a:r>
            <a:r>
              <a:rPr sz="2000" u="none">
                <a:solidFill>
                  <a:schemeClr val="tx1">
                    <a:lumMod val="50000"/>
                  </a:schemeClr>
                </a:solidFill>
              </a:rPr>
              <a:t>性能</a:t>
            </a:r>
            <a:r>
              <a:rPr lang="zh-CN" sz="2000" u="none">
                <a:solidFill>
                  <a:schemeClr val="tx1">
                    <a:lumMod val="50000"/>
                  </a:schemeClr>
                </a:solidFill>
              </a:rPr>
              <a:t>的评估</a:t>
            </a:r>
            <a:r>
              <a:rPr sz="2000" u="none">
                <a:solidFill>
                  <a:schemeClr val="tx1">
                    <a:lumMod val="50000"/>
                  </a:schemeClr>
                </a:solidFill>
              </a:rPr>
              <a:t>通过两个词</a:t>
            </a:r>
            <a:r>
              <a:rPr lang="zh-CN" sz="2000" u="none">
                <a:solidFill>
                  <a:schemeClr val="tx1">
                    <a:lumMod val="50000"/>
                  </a:schemeClr>
                </a:solidFill>
              </a:rPr>
              <a:t>向量</a:t>
            </a:r>
            <a:r>
              <a:rPr sz="2000" u="none">
                <a:solidFill>
                  <a:schemeClr val="tx1">
                    <a:lumMod val="50000"/>
                  </a:schemeClr>
                </a:solidFill>
              </a:rPr>
              <a:t>的</a:t>
            </a:r>
            <a:r>
              <a:rPr lang="en-US" sz="2000" u="none">
                <a:solidFill>
                  <a:schemeClr val="tx1">
                    <a:lumMod val="50000"/>
                  </a:schemeClr>
                </a:solidFill>
              </a:rPr>
              <a:t>cos</a:t>
            </a:r>
            <a:r>
              <a:rPr sz="2000" u="none">
                <a:solidFill>
                  <a:schemeClr val="tx1">
                    <a:lumMod val="50000"/>
                  </a:schemeClr>
                </a:solidFill>
              </a:rPr>
              <a:t>距离和参与者给出的平均分数的皮尔逊相关系数来</a:t>
            </a:r>
            <a:r>
              <a:rPr lang="zh-CN" sz="2000" u="none">
                <a:solidFill>
                  <a:schemeClr val="tx1">
                    <a:lumMod val="50000"/>
                  </a:schemeClr>
                </a:solidFill>
              </a:rPr>
              <a:t>衡量</a:t>
            </a:r>
            <a:endParaRPr lang="zh-CN" sz="2000" u="none">
              <a:solidFill>
                <a:schemeClr val="tx1">
                  <a:lumMod val="50000"/>
                </a:schemeClr>
              </a:solidFill>
            </a:endParaRPr>
          </a:p>
        </p:txBody>
      </p:sp>
      <p:sp>
        <p:nvSpPr>
          <p:cNvPr id="13" name="文本框 12"/>
          <p:cNvSpPr txBox="1"/>
          <p:nvPr/>
        </p:nvSpPr>
        <p:spPr>
          <a:xfrm>
            <a:off x="940435" y="2406015"/>
            <a:ext cx="6181725" cy="1463040"/>
          </a:xfrm>
          <a:prstGeom prst="rect">
            <a:avLst/>
          </a:prstGeom>
          <a:noFill/>
        </p:spPr>
        <p:txBody>
          <a:bodyPr wrap="square" rtlCol="0" anchor="t">
            <a:spAutoFit/>
          </a:bodyPr>
          <a:p>
            <a:r>
              <a:rPr lang="zh-CN" altLang="en-US"/>
              <a:t>皮尔逊相关系数：做相似度计算的时候经常会用到皮尔逊相关系数（Pearson Correlation Coefficient），其值介于</a:t>
            </a:r>
            <a:r>
              <a:rPr lang="en-US" altLang="zh-CN"/>
              <a:t>-1</a:t>
            </a:r>
            <a:r>
              <a:rPr lang="zh-CN" altLang="en-US"/>
              <a:t>到</a:t>
            </a:r>
            <a:r>
              <a:rPr lang="en-US" altLang="zh-CN"/>
              <a:t>1</a:t>
            </a:r>
            <a:r>
              <a:rPr lang="zh-CN" altLang="en-US"/>
              <a:t>。</a:t>
            </a:r>
            <a:r>
              <a:rPr lang="zh-CN" altLang="en-US">
                <a:sym typeface="+mn-ea"/>
              </a:rPr>
              <a:t>相关系数的绝对值越大，相关性越强，相关系数越接近于1和-1，相关度越强，相关系数越接近于0，相关度越弱。</a:t>
            </a:r>
            <a:endParaRPr lang="zh-CN" altLang="en-US"/>
          </a:p>
          <a:p>
            <a:endParaRPr lang="zh-CN" altLang="en-US"/>
          </a:p>
        </p:txBody>
      </p:sp>
      <p:pic>
        <p:nvPicPr>
          <p:cNvPr id="15" name="图片 14" descr="1cd37c9bac3b7503801d5a812d1a1b01_b"/>
          <p:cNvPicPr>
            <a:picLocks noChangeAspect="1"/>
          </p:cNvPicPr>
          <p:nvPr/>
        </p:nvPicPr>
        <p:blipFill>
          <a:blip r:embed="rId1" cstate="print"/>
          <a:stretch>
            <a:fillRect/>
          </a:stretch>
        </p:blipFill>
        <p:spPr>
          <a:xfrm>
            <a:off x="7389495" y="1866265"/>
            <a:ext cx="3780790" cy="4857750"/>
          </a:xfrm>
          <a:prstGeom prst="rect">
            <a:avLst/>
          </a:prstGeom>
        </p:spPr>
      </p:pic>
      <p:sp>
        <p:nvSpPr>
          <p:cNvPr id="16" name="文本框 15"/>
          <p:cNvSpPr txBox="1"/>
          <p:nvPr/>
        </p:nvSpPr>
        <p:spPr>
          <a:xfrm>
            <a:off x="940435" y="3869055"/>
            <a:ext cx="4848860" cy="1463040"/>
          </a:xfrm>
          <a:prstGeom prst="rect">
            <a:avLst/>
          </a:prstGeom>
          <a:noFill/>
        </p:spPr>
        <p:txBody>
          <a:bodyPr wrap="square" rtlCol="0" anchor="t">
            <a:spAutoFit/>
          </a:bodyPr>
          <a:p>
            <a:r>
              <a:rPr lang="zh-CN" altLang="en-US">
                <a:sym typeface="+mn-ea"/>
              </a:rPr>
              <a:t>词映射到低维连续向量</a:t>
            </a:r>
            <a:endParaRPr lang="zh-CN" altLang="en-US"/>
          </a:p>
          <a:p>
            <a:r>
              <a:rPr lang="zh-CN" altLang="en-US">
                <a:solidFill>
                  <a:srgbClr val="FF0000"/>
                </a:solidFill>
                <a:sym typeface="+mn-ea"/>
              </a:rPr>
              <a:t>cat: (有毛, 四条腿, 宠物, 喵喵叫, 0.085,…)</a:t>
            </a:r>
            <a:endParaRPr lang="zh-CN" altLang="en-US">
              <a:solidFill>
                <a:srgbClr val="FF0000"/>
              </a:solidFill>
            </a:endParaRPr>
          </a:p>
          <a:p>
            <a:r>
              <a:rPr lang="zh-CN" altLang="en-US">
                <a:solidFill>
                  <a:srgbClr val="FF0000"/>
                </a:solidFill>
                <a:sym typeface="+mn-ea"/>
              </a:rPr>
              <a:t>dog:(有毛, 四条腿, 宠物, 汪汪叫, 0.095,…)</a:t>
            </a:r>
            <a:endParaRPr lang="zh-CN" altLang="en-US">
              <a:solidFill>
                <a:srgbClr val="FF0000"/>
              </a:solidFill>
            </a:endParaRPr>
          </a:p>
          <a:p>
            <a:r>
              <a:rPr lang="zh-CN" altLang="en-US">
                <a:sym typeface="+mn-ea"/>
              </a:rPr>
              <a:t>相似词映射到相似方向 -- 语义相似性被编码了</a:t>
            </a:r>
            <a:endParaRPr lang="zh-CN" altLang="en-US"/>
          </a:p>
          <a:p>
            <a:r>
              <a:rPr lang="zh-CN" altLang="en-US">
                <a:sym typeface="+mn-ea"/>
              </a:rPr>
              <a:t>Cosine相似度衡量方向</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466090" y="709930"/>
            <a:ext cx="10892155" cy="916940"/>
          </a:xfrm>
          <a:prstGeom prst="rect">
            <a:avLst/>
          </a:prstGeom>
          <a:noFill/>
          <a:ln w="9525">
            <a:noFill/>
          </a:ln>
        </p:spPr>
        <p:txBody>
          <a:bodyPr wrap="square">
            <a:spAutoFit/>
          </a:bodyPr>
          <a:p>
            <a:pPr marL="0" indent="0" algn="l"/>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tf</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托福集包含</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80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个多选同义词问题，每个问题有</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4</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个候选。例如，问题词</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levied</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有如下选择：</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imposed</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（正确），</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believed</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requested</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correlated</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。我们根据</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cos</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距离从候选词中选择最近的。并使用准确性来测量性能。</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466090" y="2092325"/>
            <a:ext cx="10418445" cy="1767840"/>
          </a:xfrm>
          <a:prstGeom prst="rect">
            <a:avLst/>
          </a:prstGeom>
          <a:noFill/>
          <a:ln w="9525">
            <a:noFill/>
          </a:ln>
        </p:spPr>
        <p:txBody>
          <a:bodyPr wrap="square">
            <a:spAutoFit/>
          </a:bodyPr>
          <a:p>
            <a:pPr marL="0" indent="0" algn="l">
              <a:lnSpc>
                <a:spcPct val="110000"/>
              </a:lnSpc>
            </a:pPr>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sem</a:t>
            </a:r>
            <a:r>
              <a:rPr lang="zh-CN" altLang="en-US"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1" u="none">
                <a:solidFill>
                  <a:schemeClr val="tx1">
                    <a:lumMod val="50000"/>
                  </a:schemeClr>
                </a:solidFill>
                <a:latin typeface="Calibri" panose="020F0502020204030204" charset="0"/>
                <a:ea typeface="Calibri" panose="020F0502020204030204" charset="0"/>
                <a:cs typeface="Calibri" panose="020F0502020204030204" charset="0"/>
              </a:rPr>
              <a:t>syn  </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类比任务有大约</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9K</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的语义和</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10.5K</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句法类比问题。这个问题类似于</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man is to</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woman</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as king is to queen</a:t>
            </a:r>
            <a:r>
              <a:rPr lang="en-US" altLang="zh-CN" sz="20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或</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 </a:t>
            </a:r>
            <a:r>
              <a:rPr lang="en-US" altLang="zh-CN" sz="20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predict is to</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predicting</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as dance is to dancing</a:t>
            </a:r>
            <a:r>
              <a:rPr lang="en-US" altLang="zh-CN" sz="20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lnSpc>
                <a:spcPct val="110000"/>
              </a:lnSpc>
            </a:pP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之后，我们使用在词汇表中与                    最临近的词作为答案。性能用准确度来衡量。该数据集与前两个数据集相比相对较大。因此，使用此数据集的结果比使用前两个数据集的结果更稳定。</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24" name="图片 23"/>
          <p:cNvPicPr>
            <a:picLocks noChangeAspect="1"/>
          </p:cNvPicPr>
          <p:nvPr/>
        </p:nvPicPr>
        <p:blipFill>
          <a:blip r:embed="rId1"/>
          <a:stretch>
            <a:fillRect/>
          </a:stretch>
        </p:blipFill>
        <p:spPr>
          <a:xfrm>
            <a:off x="3952875" y="2799715"/>
            <a:ext cx="2266950" cy="352425"/>
          </a:xfrm>
          <a:prstGeom prst="rect">
            <a:avLst/>
          </a:prstGeom>
        </p:spPr>
      </p:pic>
      <p:sp>
        <p:nvSpPr>
          <p:cNvPr id="25" name="文本框 24"/>
          <p:cNvSpPr txBox="1"/>
          <p:nvPr/>
        </p:nvSpPr>
        <p:spPr>
          <a:xfrm>
            <a:off x="2009775" y="3860165"/>
            <a:ext cx="5905500" cy="640080"/>
          </a:xfrm>
          <a:prstGeom prst="rect">
            <a:avLst/>
          </a:prstGeom>
          <a:noFill/>
        </p:spPr>
        <p:txBody>
          <a:bodyPr wrap="square" rtlCol="0" anchor="t">
            <a:spAutoFit/>
          </a:bodyPr>
          <a:p>
            <a:r>
              <a:rPr lang="zh-CN" altLang="en-US" dirty="0">
                <a:solidFill>
                  <a:srgbClr val="FF0000"/>
                </a:solidFill>
                <a:sym typeface="+mn-ea"/>
              </a:rPr>
              <a:t>v(“国王”) – v(“王后”) ≈ v(“男”) – v(“女”) </a:t>
            </a:r>
            <a:endParaRPr lang="zh-CN" altLang="en-US" dirty="0">
              <a:solidFill>
                <a:srgbClr val="FF0000"/>
              </a:solidFill>
              <a:sym typeface="+mn-ea"/>
            </a:endParaRPr>
          </a:p>
          <a:p>
            <a:r>
              <a:rPr lang="zh-CN" altLang="en-US" dirty="0">
                <a:solidFill>
                  <a:srgbClr val="FF0000"/>
                </a:solidFill>
                <a:sym typeface="+mn-ea"/>
              </a:rPr>
              <a:t>v(“英国”) + v(“首都”) ≈ v(“伦敦”) </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1"/>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anose="02010600030101010101" pitchFamily="2" charset="-122"/>
              </a:defRPr>
            </a:lvl1pPr>
          </a:lstStyle>
          <a:p>
            <a:r>
              <a:rPr lang="en-US" altLang="zh-CN" dirty="0">
                <a:cs typeface="+mj-cs"/>
              </a:rPr>
              <a:t>3.2 Embedding as Features</a:t>
            </a:r>
            <a:endParaRPr lang="en-US" altLang="zh-CN" dirty="0">
              <a:cs typeface="+mj-cs"/>
            </a:endParaRPr>
          </a:p>
        </p:txBody>
      </p:sp>
      <p:sp>
        <p:nvSpPr>
          <p:cNvPr id="100" name="文本框 99"/>
          <p:cNvSpPr txBox="1"/>
          <p:nvPr/>
        </p:nvSpPr>
        <p:spPr>
          <a:xfrm>
            <a:off x="838200" y="1223645"/>
            <a:ext cx="9743440" cy="91440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词向量模型从未标记的语料库中捕获有用的信息。许多现有的工作直接使用词向量作为特征来提高某些任务的性能。我们使用两个任务</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第一个任务是文本分类，其中词向量是唯一的特征。第二个任务是命名实体识别，在</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NER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中词向量作为附加特征。</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38200" y="2390140"/>
            <a:ext cx="9546590" cy="640080"/>
          </a:xfrm>
          <a:prstGeom prst="rect">
            <a:avLst/>
          </a:prstGeom>
          <a:noFill/>
          <a:ln w="9525">
            <a:noFill/>
          </a:ln>
        </p:spPr>
        <p:txBody>
          <a:bodyPr wrap="square">
            <a:spAutoFit/>
          </a:bodyPr>
          <a:p>
            <a:pPr marL="0" indent="0" algn="l"/>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avg</a:t>
            </a:r>
            <a:r>
              <a:rPr lang="en-US" altLang="zh-CN" b="0" u="none">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此任务使用词向量的加权平均值作为文本的表示，并随后用逻辑回归以进行文本分类。每个词的权重是它的词频。</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89000" y="3862070"/>
            <a:ext cx="9641840" cy="914400"/>
          </a:xfrm>
          <a:prstGeom prst="rect">
            <a:avLst/>
          </a:prstGeom>
          <a:noFill/>
          <a:ln w="9525">
            <a:noFill/>
          </a:ln>
        </p:spPr>
        <p:txBody>
          <a:bodyPr wrap="square">
            <a:spAutoFit/>
          </a:bodyPr>
          <a:p>
            <a:pPr marL="0" indent="0" algn="l"/>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ner</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命名实体识别（</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NER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）通常被看作序列标注问题。在这个任务中，我们使用词向量作为近年来的最先进的</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NER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系统的附加特征。实验设置和代码遵循</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Turian et al</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。使用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CoNLL03</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共享的测试集的</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F1</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评分来评估性能。</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anose="02010600030101010101" pitchFamily="2" charset="-122"/>
              </a:defRPr>
            </a:lvl1pPr>
          </a:lstStyle>
          <a:p>
            <a:r>
              <a:rPr lang="en-US" altLang="zh-CN" dirty="0">
                <a:cs typeface="+mj-cs"/>
              </a:rPr>
              <a:t>3.3 Embedding as the Initialization of NNs</a:t>
            </a:r>
            <a:endParaRPr lang="en-US" altLang="zh-CN" dirty="0">
              <a:cs typeface="+mj-cs"/>
            </a:endParaRPr>
          </a:p>
        </p:txBody>
      </p:sp>
      <p:sp>
        <p:nvSpPr>
          <p:cNvPr id="100" name="文本框 99"/>
          <p:cNvSpPr txBox="1"/>
          <p:nvPr/>
        </p:nvSpPr>
        <p:spPr>
          <a:xfrm>
            <a:off x="838200" y="1117600"/>
            <a:ext cx="9623425" cy="64008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在最近使用</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神经网络方法</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NLP</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任务的中，已经使用词向量来初始化第一层。与使用词向量作为特征相反，使用它们初始化会导致词向量在神经网络模型的训练期间被修改。</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970280" y="2033905"/>
            <a:ext cx="9271000" cy="1191260"/>
          </a:xfrm>
          <a:prstGeom prst="rect">
            <a:avLst/>
          </a:prstGeom>
          <a:noFill/>
          <a:ln w="9525">
            <a:noFill/>
          </a:ln>
        </p:spPr>
        <p:txBody>
          <a:bodyPr wrap="square">
            <a:spAutoFit/>
          </a:bodyPr>
          <a:p>
            <a:pPr marL="0" indent="0" algn="l"/>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cnn</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我们使用卷积神经网络（</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CNN</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）对斯坦福情感</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Treebank</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数据集进行句子级情感分类。这个数据集相对较小</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 CNN</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中其他参数的初始化对结果很敏感。我们用相同的词向量和不同的随机初始化的神经网络参数重复实验五次。对于每次实验，当开发集达到最佳性能时，</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我们使用测试集的精确度。</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报告五个实验的平均精确度。</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970280" y="3724275"/>
            <a:ext cx="9148445" cy="642620"/>
          </a:xfrm>
          <a:prstGeom prst="rect">
            <a:avLst/>
          </a:prstGeom>
          <a:noFill/>
          <a:ln w="9525">
            <a:noFill/>
          </a:ln>
        </p:spPr>
        <p:txBody>
          <a:bodyPr wrap="square">
            <a:spAutoFit/>
          </a:bodyPr>
          <a:p>
            <a:pPr marL="0" indent="0" algn="l"/>
            <a:r>
              <a:rPr lang="en-US" altLang="zh-CN" b="1"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pos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词性标注是一个序列标记问题。我们使用由</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Collobert</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等人提出的神经网络。 在华尔街日报数据上进行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POS</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标记。当开发集达到最佳性能时，性能由测试集的精确度衡量。</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38810" y="256359"/>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kern="0">
                <a:solidFill>
                  <a:schemeClr val="accent1"/>
                </a:solidFill>
                <a:latin typeface="+mj-lt"/>
                <a:ea typeface="+mj-ea"/>
                <a:cs typeface="宋体" panose="02010600030101010101" pitchFamily="2" charset="-122"/>
              </a:defRPr>
            </a:lvl1pPr>
          </a:lstStyle>
          <a:p>
            <a:r>
              <a:rPr lang="en-US" altLang="zh-CN" dirty="0">
                <a:cs typeface="+mj-cs"/>
              </a:rPr>
              <a:t>4. Experiments and Results</a:t>
            </a:r>
            <a:endParaRPr lang="en-US" altLang="zh-CN" dirty="0">
              <a:cs typeface="+mj-cs"/>
            </a:endParaRPr>
          </a:p>
        </p:txBody>
      </p:sp>
      <p:sp>
        <p:nvSpPr>
          <p:cNvPr id="4" name="文本框 3"/>
          <p:cNvSpPr txBox="1"/>
          <p:nvPr>
            <p:custDataLst>
              <p:tags r:id="rId2"/>
            </p:custDataLst>
          </p:nvPr>
        </p:nvSpPr>
        <p:spPr>
          <a:xfrm>
            <a:off x="949960" y="979805"/>
            <a:ext cx="7364730" cy="723265"/>
          </a:xfrm>
          <a:prstGeom prst="rect">
            <a:avLst/>
          </a:prstGeom>
        </p:spPr>
        <p:txBody>
          <a:bodyPr vert="horz" lIns="91440" tIns="45720" rIns="91440" bIns="45720" rtlCol="0" anchor="ctr"/>
          <a:lstStyle>
            <a:lvl1pPr>
              <a:lnSpc>
                <a:spcPct val="90000"/>
              </a:lnSpc>
              <a:spcBef>
                <a:spcPct val="0"/>
              </a:spcBef>
              <a:buNone/>
              <a:defRPr sz="3200" kern="0">
                <a:solidFill>
                  <a:schemeClr val="accent1"/>
                </a:solidFill>
                <a:latin typeface="+mj-lt"/>
                <a:ea typeface="+mj-ea"/>
                <a:cs typeface="宋体" panose="02010600030101010101" pitchFamily="2" charset="-122"/>
              </a:defRPr>
            </a:lvl1pPr>
          </a:lstStyle>
          <a:p>
            <a:r>
              <a:rPr lang="en-US" altLang="zh-CN" sz="2400" dirty="0">
                <a:cs typeface="+mj-cs"/>
              </a:rPr>
              <a:t>4.1 Performance Gain Ratio(</a:t>
            </a:r>
            <a:r>
              <a:rPr lang="zh-CN" altLang="en-US" sz="2400" dirty="0">
                <a:cs typeface="+mj-cs"/>
              </a:rPr>
              <a:t>性能增益比</a:t>
            </a:r>
            <a:r>
              <a:rPr lang="en-US" altLang="zh-CN" sz="2400" dirty="0">
                <a:cs typeface="+mj-cs"/>
              </a:rPr>
              <a:t>)</a:t>
            </a:r>
            <a:endParaRPr lang="en-US" altLang="zh-CN" sz="2400" dirty="0">
              <a:cs typeface="+mj-cs"/>
            </a:endParaRPr>
          </a:p>
        </p:txBody>
      </p:sp>
      <p:sp>
        <p:nvSpPr>
          <p:cNvPr id="100" name="文本框 99"/>
          <p:cNvSpPr txBox="1"/>
          <p:nvPr/>
        </p:nvSpPr>
        <p:spPr>
          <a:xfrm>
            <a:off x="1184910" y="1703070"/>
            <a:ext cx="9729470" cy="146558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为了通过</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第</a:t>
            </a:r>
            <a:r>
              <a:rPr lang="en-US" altLang="zh-CN">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节中的</a:t>
            </a:r>
            <a:r>
              <a:rPr lang="en-US" altLang="zh-CN">
                <a:solidFill>
                  <a:schemeClr val="tx1">
                    <a:lumMod val="50000"/>
                  </a:schemeClr>
                </a:solidFill>
                <a:latin typeface="Calibri" panose="020F0502020204030204" charset="0"/>
                <a:ea typeface="Calibri" panose="020F0502020204030204" charset="0"/>
                <a:cs typeface="Calibri" panose="020F0502020204030204" charset="0"/>
                <a:sym typeface="+mn-ea"/>
              </a:rPr>
              <a:t>8</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个任务</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比较各个模型，我们发现缺乏统一的评估标准，有以下两个原因：第一，不同任务的性能衡量标准有不同的范围。例如，</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avg</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任务的性能总是在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70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％至</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80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％的范围内，而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pos</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任务的性能通常大于</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96</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％（参见表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4</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第二，任务的性能差异在不同的尺度。例如，在ws任务中，性能最佳的模型为63.89％，而性能最差的仅为46.17％。相比之下，在avg任务中，模型之间的差异相对较小;最佳性能为74.94％，即使最差的模式也达到73.26％的性能。</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p:cNvPicPr>
            <a:picLocks noChangeAspect="1"/>
          </p:cNvPicPr>
          <p:nvPr/>
        </p:nvPicPr>
        <p:blipFill>
          <a:blip r:embed="rId3"/>
          <a:stretch>
            <a:fillRect/>
          </a:stretch>
        </p:blipFill>
        <p:spPr>
          <a:xfrm>
            <a:off x="794385" y="3369945"/>
            <a:ext cx="10204450" cy="334772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757555" y="464185"/>
            <a:ext cx="10187940" cy="228600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由于上面提到的两个原因，我们比较词向量时</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可能会遇到一些困难</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不确定给定词向量对这些任务是否通用。如果对于某个任务，一个词向量比另一个效果好一个百分点，可能不是很清楚是否真的有所改进，还是仅仅因为训练任务模型固有的随机性。为了解决这些问题，提出了一个新的指标，性能增益比（</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PGR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），代替原来的评估指标（精确度，</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F1</a:t>
            </a:r>
            <a:r>
              <a:rPr lang="zh-CN" altLang="en-US" b="0" u="none">
                <a:solidFill>
                  <a:schemeClr val="tx1">
                    <a:lumMod val="50000"/>
                  </a:schemeClr>
                </a:solidFill>
                <a:latin typeface="Calibri" panose="020F0502020204030204" charset="0"/>
                <a:ea typeface="宋体" panose="02010600030101010101" pitchFamily="2" charset="-122"/>
                <a:cs typeface="Calibri" panose="020F0502020204030204" charset="0"/>
              </a:rPr>
              <a:t>评分</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等）。 向量</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对于向量</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b</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PGR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可以定义为：</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b="0" u="none">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1757045" y="2264410"/>
            <a:ext cx="5233670" cy="654050"/>
          </a:xfrm>
          <a:prstGeom prst="rect">
            <a:avLst/>
          </a:prstGeom>
        </p:spPr>
      </p:pic>
      <p:sp>
        <p:nvSpPr>
          <p:cNvPr id="4" name="文本框 3"/>
          <p:cNvSpPr txBox="1"/>
          <p:nvPr/>
        </p:nvSpPr>
        <p:spPr>
          <a:xfrm>
            <a:off x="779780" y="3221990"/>
            <a:ext cx="10294620" cy="1341120"/>
          </a:xfrm>
          <a:prstGeom prst="rect">
            <a:avLst/>
          </a:prstGeom>
          <a:noFill/>
        </p:spPr>
        <p:txBody>
          <a:bodyPr wrap="square" rtlCol="0">
            <a:spAutoFit/>
          </a:bodyPr>
          <a:p>
            <a:r>
              <a:rPr lang="zh-CN" altLang="en-US">
                <a:solidFill>
                  <a:schemeClr val="tx1">
                    <a:lumMod val="50000"/>
                  </a:schemeClr>
                </a:solidFill>
              </a:rPr>
              <a:t>其中      是向量   的性能，并且            是随机向量的性能。随机向量是与向量    相同维度的词向量，其中每个维度是从-1到1的均匀分布的随机变量。公式（6）中的分子和分母分别是向量</a:t>
            </a:r>
            <a:r>
              <a:rPr lang="zh-CN" altLang="en-US" sz="3200">
                <a:solidFill>
                  <a:schemeClr val="tx1">
                    <a:lumMod val="50000"/>
                  </a:schemeClr>
                </a:solidFill>
                <a:latin typeface="Vijaya" panose="020B0604020202020204" charset="0"/>
                <a:sym typeface="+mn-ea"/>
              </a:rPr>
              <a:t>a</a:t>
            </a:r>
            <a:r>
              <a:rPr lang="zh-CN" altLang="en-US">
                <a:solidFill>
                  <a:schemeClr val="tx1">
                    <a:lumMod val="50000"/>
                  </a:schemeClr>
                </a:solidFill>
                <a:sym typeface="+mn-ea"/>
              </a:rPr>
              <a:t>和</a:t>
            </a:r>
            <a:r>
              <a:rPr lang="zh-CN" altLang="en-US" sz="3200">
                <a:solidFill>
                  <a:schemeClr val="tx1">
                    <a:lumMod val="50000"/>
                  </a:schemeClr>
                </a:solidFill>
                <a:latin typeface="Vijaya" panose="020B0604020202020204" charset="0"/>
                <a:sym typeface="+mn-ea"/>
              </a:rPr>
              <a:t>b</a:t>
            </a:r>
            <a:r>
              <a:rPr lang="zh-CN" altLang="en-US">
                <a:solidFill>
                  <a:schemeClr val="tx1">
                    <a:lumMod val="50000"/>
                  </a:schemeClr>
                </a:solidFill>
              </a:rPr>
              <a:t>的性能增益。词向量</a:t>
            </a:r>
            <a:r>
              <a:rPr lang="zh-CN" altLang="en-US" sz="3200">
                <a:solidFill>
                  <a:schemeClr val="tx1">
                    <a:lumMod val="50000"/>
                  </a:schemeClr>
                </a:solidFill>
                <a:latin typeface="Vijaya" panose="020B0604020202020204" charset="0"/>
              </a:rPr>
              <a:t>x</a:t>
            </a:r>
            <a:r>
              <a:rPr lang="zh-CN" altLang="en-US">
                <a:solidFill>
                  <a:schemeClr val="tx1">
                    <a:lumMod val="50000"/>
                  </a:schemeClr>
                </a:solidFill>
              </a:rPr>
              <a:t>的性能增益是指向量</a:t>
            </a:r>
            <a:r>
              <a:rPr lang="zh-CN" altLang="en-US" sz="3200">
                <a:solidFill>
                  <a:schemeClr val="tx1">
                    <a:lumMod val="50000"/>
                  </a:schemeClr>
                </a:solidFill>
                <a:latin typeface="Vijaya" panose="020B0604020202020204" charset="0"/>
              </a:rPr>
              <a:t>x</a:t>
            </a:r>
            <a:r>
              <a:rPr lang="zh-CN" altLang="en-US">
                <a:solidFill>
                  <a:schemeClr val="tx1">
                    <a:lumMod val="50000"/>
                  </a:schemeClr>
                </a:solidFill>
              </a:rPr>
              <a:t>与</a:t>
            </a:r>
            <a:r>
              <a:rPr lang="zh-CN" altLang="en-US">
                <a:solidFill>
                  <a:schemeClr val="tx1">
                    <a:lumMod val="50000"/>
                  </a:schemeClr>
                </a:solidFill>
                <a:sym typeface="+mn-ea"/>
              </a:rPr>
              <a:t>随机向量</a:t>
            </a:r>
            <a:r>
              <a:rPr lang="zh-CN" altLang="en-US">
                <a:solidFill>
                  <a:schemeClr val="tx1">
                    <a:lumMod val="50000"/>
                  </a:schemeClr>
                </a:solidFill>
              </a:rPr>
              <a:t>的性能之差。</a:t>
            </a:r>
            <a:endParaRPr lang="zh-CN" altLang="en-US">
              <a:solidFill>
                <a:schemeClr val="tx1">
                  <a:lumMod val="50000"/>
                </a:schemeClr>
              </a:solidFill>
            </a:endParaRPr>
          </a:p>
        </p:txBody>
      </p:sp>
      <p:graphicFrame>
        <p:nvGraphicFramePr>
          <p:cNvPr id="23" name="对象 22">
            <a:hlinkClick r:id="" action="ppaction://ole?verb="/>
          </p:cNvPr>
          <p:cNvGraphicFramePr>
            <a:graphicFrameLocks noChangeAspect="1"/>
          </p:cNvGraphicFramePr>
          <p:nvPr/>
        </p:nvGraphicFramePr>
        <p:xfrm>
          <a:off x="2345690" y="3230880"/>
          <a:ext cx="326390" cy="358775"/>
        </p:xfrm>
        <a:graphic>
          <a:graphicData uri="http://schemas.openxmlformats.org/presentationml/2006/ole">
            <mc:AlternateContent xmlns:mc="http://schemas.openxmlformats.org/markup-compatibility/2006">
              <mc:Choice xmlns:v="urn:schemas-microsoft-com:vml" Requires="v">
                <p:oleObj spid="_x0000_s1026" name="" r:id="rId2" imgW="127000" imgH="139700" progId="Equation.KSEE3">
                  <p:embed/>
                </p:oleObj>
              </mc:Choice>
              <mc:Fallback>
                <p:oleObj name="" r:id="rId2" imgW="127000" imgH="139700" progId="Equation.KSEE3">
                  <p:embed/>
                  <p:pic>
                    <p:nvPicPr>
                      <p:cNvPr id="0" name="图片 1025"/>
                      <p:cNvPicPr/>
                      <p:nvPr/>
                    </p:nvPicPr>
                    <p:blipFill>
                      <a:blip r:embed="rId3"/>
                      <a:stretch>
                        <a:fillRect/>
                      </a:stretch>
                    </p:blipFill>
                    <p:spPr>
                      <a:xfrm>
                        <a:off x="2345690" y="3230880"/>
                        <a:ext cx="326390" cy="35877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894455" y="3221990"/>
          <a:ext cx="686435" cy="343535"/>
        </p:xfrm>
        <a:graphic>
          <a:graphicData uri="http://schemas.openxmlformats.org/presentationml/2006/ole">
            <mc:AlternateContent xmlns:mc="http://schemas.openxmlformats.org/markup-compatibility/2006">
              <mc:Choice xmlns:v="urn:schemas-microsoft-com:vml" Requires="v">
                <p:oleObj spid="_x0000_s1027" name="" r:id="rId4" imgW="457200" imgH="228600" progId="Equation.KSEE3">
                  <p:embed/>
                </p:oleObj>
              </mc:Choice>
              <mc:Fallback>
                <p:oleObj name="" r:id="rId4" imgW="457200" imgH="228600" progId="Equation.KSEE3">
                  <p:embed/>
                  <p:pic>
                    <p:nvPicPr>
                      <p:cNvPr id="0" name="图片 1026"/>
                      <p:cNvPicPr/>
                      <p:nvPr/>
                    </p:nvPicPr>
                    <p:blipFill>
                      <a:blip r:embed="rId5"/>
                      <a:stretch>
                        <a:fillRect/>
                      </a:stretch>
                    </p:blipFill>
                    <p:spPr>
                      <a:xfrm>
                        <a:off x="3894455" y="3221990"/>
                        <a:ext cx="686435" cy="34353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1284605" y="3117215"/>
          <a:ext cx="472440" cy="472440"/>
        </p:xfrm>
        <a:graphic>
          <a:graphicData uri="http://schemas.openxmlformats.org/presentationml/2006/ole">
            <mc:AlternateContent xmlns:mc="http://schemas.openxmlformats.org/markup-compatibility/2006">
              <mc:Choice xmlns:v="urn:schemas-microsoft-com:vml" Requires="v">
                <p:oleObj spid="_x0000_s1028" name="" r:id="rId6" imgW="228600" imgH="228600" progId="Equation.KSEE3">
                  <p:embed/>
                </p:oleObj>
              </mc:Choice>
              <mc:Fallback>
                <p:oleObj name="" r:id="rId6" imgW="228600" imgH="228600" progId="Equation.KSEE3">
                  <p:embed/>
                  <p:pic>
                    <p:nvPicPr>
                      <p:cNvPr id="0" name="图片 1027"/>
                      <p:cNvPicPr/>
                      <p:nvPr/>
                    </p:nvPicPr>
                    <p:blipFill>
                      <a:blip r:embed="rId7"/>
                      <a:stretch>
                        <a:fillRect/>
                      </a:stretch>
                    </p:blipFill>
                    <p:spPr>
                      <a:xfrm>
                        <a:off x="1284605" y="3117215"/>
                        <a:ext cx="472440" cy="4724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8545830" y="3206750"/>
          <a:ext cx="326390" cy="358775"/>
        </p:xfrm>
        <a:graphic>
          <a:graphicData uri="http://schemas.openxmlformats.org/presentationml/2006/ole">
            <mc:AlternateContent xmlns:mc="http://schemas.openxmlformats.org/markup-compatibility/2006">
              <mc:Choice xmlns:v="urn:schemas-microsoft-com:vml" Requires="v">
                <p:oleObj spid="_x0000_s2" name="" r:id="rId8" imgW="127000" imgH="139700" progId="Equation.KSEE3">
                  <p:embed/>
                </p:oleObj>
              </mc:Choice>
              <mc:Fallback>
                <p:oleObj name="" r:id="rId8" imgW="127000" imgH="139700" progId="Equation.KSEE3">
                  <p:embed/>
                  <p:pic>
                    <p:nvPicPr>
                      <p:cNvPr id="0" name="图片 1025"/>
                      <p:cNvPicPr/>
                      <p:nvPr/>
                    </p:nvPicPr>
                    <p:blipFill>
                      <a:blip r:embed="rId3"/>
                      <a:stretch>
                        <a:fillRect/>
                      </a:stretch>
                    </p:blipFill>
                    <p:spPr>
                      <a:xfrm>
                        <a:off x="8545830" y="3206750"/>
                        <a:ext cx="326390" cy="358775"/>
                      </a:xfrm>
                      <a:prstGeom prst="rect">
                        <a:avLst/>
                      </a:prstGeom>
                    </p:spPr>
                  </p:pic>
                </p:oleObj>
              </mc:Fallback>
            </mc:AlternateContent>
          </a:graphicData>
        </a:graphic>
      </p:graphicFrame>
      <p:sp>
        <p:nvSpPr>
          <p:cNvPr id="41" name="文本框 40"/>
          <p:cNvSpPr txBox="1"/>
          <p:nvPr/>
        </p:nvSpPr>
        <p:spPr>
          <a:xfrm>
            <a:off x="779780" y="4848860"/>
            <a:ext cx="9944100" cy="91694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根据该定义，</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PGR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是小于</a:t>
            </a:r>
            <a:r>
              <a:rPr lang="en-US" b="0" u="none">
                <a:solidFill>
                  <a:schemeClr val="tx1">
                    <a:lumMod val="50000"/>
                  </a:schemeClr>
                </a:solidFill>
                <a:latin typeface="Calibri" panose="020F0502020204030204" charset="0"/>
                <a:ea typeface="Calibri" panose="020F0502020204030204" charset="0"/>
                <a:cs typeface="Calibri" panose="020F0502020204030204" charset="0"/>
              </a:rPr>
              <a:t>1</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的数。如果</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PGR = 100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％，则该向量效果最佳。如果</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PGR= 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，该向量可能不包含比随机向量更多的有用信息。如果</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PGR</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 &lt;0</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，则该向量对任务是有害的。在后面的实验中，当需要比较任务间的向量时，我们将使用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PGR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dirty="0"/>
              <a:t>4.22 Comparison of Models</a:t>
            </a:r>
            <a:endParaRPr lang="en-US" altLang="zh-CN" dirty="0"/>
          </a:p>
        </p:txBody>
      </p:sp>
      <p:sp>
        <p:nvSpPr>
          <p:cNvPr id="100" name="文本框 99"/>
          <p:cNvSpPr txBox="1"/>
          <p:nvPr/>
        </p:nvSpPr>
        <p:spPr>
          <a:xfrm>
            <a:off x="721360" y="1238885"/>
            <a:ext cx="10749280" cy="1191260"/>
          </a:xfrm>
          <a:prstGeom prst="rect">
            <a:avLst/>
          </a:prstGeom>
          <a:noFill/>
          <a:ln w="9525">
            <a:noFill/>
          </a:ln>
        </p:spPr>
        <p:txBody>
          <a:bodyPr wrap="square">
            <a:spAutoFit/>
          </a:bodyPr>
          <a:p>
            <a:pPr marL="0" indent="0" algn="l"/>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为了研究目标词与其上下文之间的关系的影响，应该比较</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目标词和其上下文结和</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）和其他模型（</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预测目标词</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）。与其他模型在语义特性任务（</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syn</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sem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ws</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tfl</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）相比，</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模型性能较差。特别是在类比任务（</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syn</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sem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）中，结果表明</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模型几乎完全缺乏线性语义减法的特征。为了研究</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模型和预测目标词的模型之间的差异，如表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5</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中所示，两个模型得出的与选定词的最相近词。</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434465" y="2430145"/>
            <a:ext cx="8741410" cy="4334510"/>
          </a:xfrm>
          <a:prstGeom prst="rect">
            <a:avLst/>
          </a:prstGeom>
        </p:spPr>
      </p:pic>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文本框 99"/>
          <p:cNvSpPr txBox="1"/>
          <p:nvPr/>
        </p:nvSpPr>
        <p:spPr>
          <a:xfrm>
            <a:off x="772160" y="494030"/>
            <a:ext cx="10556875" cy="118872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为了研究上下文表示的影响，我们进一步比较了在不同规模的语料库上训练的向量。表</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6</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报告了每个模型达到</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95</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PGR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的任务的数量（为了方便起见，当满足这个条件时，我们说这个模型获胜</a:t>
            </a:r>
            <a:r>
              <a:rPr lang="zh-CN" altLang="en-US" b="0" u="none">
                <a:solidFill>
                  <a:schemeClr val="tx1">
                    <a:lumMod val="50000"/>
                  </a:schemeClr>
                </a:solidFill>
                <a:latin typeface="Calibri" panose="020F0502020204030204" charset="0"/>
                <a:ea typeface="宋体" panose="02010600030101010101" pitchFamily="2" charset="-122"/>
                <a:cs typeface="Calibri" panose="020F0502020204030204" charset="0"/>
              </a:rPr>
              <a:t>）</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。因此，当在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10M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语料库上训练时获胜的模型应当与</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10M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语料库上训练的</a:t>
            </a:r>
            <a:r>
              <a:rPr lang="zh-CN" altLang="en-US">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最佳向量相比较</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，我们只关注列出的五个模型，因为这些模型之间的唯一区别是它们对语境的表示。从表</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6</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中可知：</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5499735" y="1896745"/>
            <a:ext cx="6349365" cy="3674110"/>
          </a:xfrm>
          <a:prstGeom prst="rect">
            <a:avLst/>
          </a:prstGeom>
        </p:spPr>
      </p:pic>
      <p:sp>
        <p:nvSpPr>
          <p:cNvPr id="12" name="文本框 11"/>
          <p:cNvSpPr txBox="1"/>
          <p:nvPr/>
        </p:nvSpPr>
        <p:spPr>
          <a:xfrm>
            <a:off x="451485" y="1896745"/>
            <a:ext cx="4744720" cy="3383280"/>
          </a:xfrm>
          <a:prstGeom prst="rect">
            <a:avLst/>
          </a:prstGeom>
          <a:noFill/>
          <a:ln w="9525">
            <a:noFill/>
          </a:ln>
        </p:spPr>
        <p:txBody>
          <a:bodyPr wrap="square">
            <a:spAutoFit/>
          </a:bodyPr>
          <a:p>
            <a:pPr marL="0" indent="0" algn="l"/>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首先，更简单的模型可以在小的训练语料库上得到更好的结果。最简单的模型</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Skip-gram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是使用</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10M-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或</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100M-</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token</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语料库时的最佳选择。当使用较大的语料库时，更复杂的模型往往会获胜，如</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Order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模型。对于那些大于我们测试的语料库，更复杂的模型</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LBL</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NNLM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可能是最好的选择。    第二，对于词向量作为特征或用于神经网络的初始化的任务，模型的选择不显著影响结果。此外，基于表</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4</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中给出的结果，简单模型和复杂模型之间的边界相对较小。因此，更简单的模型通常足以用于实际任务。</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588010" y="5570855"/>
            <a:ext cx="10418445" cy="1188720"/>
          </a:xfrm>
          <a:prstGeom prst="rect">
            <a:avLst/>
          </a:prstGeom>
          <a:noFill/>
          <a:ln w="9525">
            <a:noFill/>
          </a:ln>
        </p:spPr>
        <p:txBody>
          <a:bodyPr wrap="square">
            <a:spAutoFit/>
          </a:bodyPr>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因此，可以得出以下结论：</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在较小的语料库的情况下，较简单的模型（例如</a:t>
            </a:r>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Skip-gram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）可以获得更好的结果，而对于较大的语料库，更复杂的模型（例如</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CBOW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Order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）通常更好。然而，对于实际任务，更简单的模型（</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Skip-gram</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CBOW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Order</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）通常是足够的。在语义任务中，预测目标词的模型表现出比</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C</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模型性能更好。</a:t>
            </a:r>
            <a:endParaRPr lang="zh-CN" altLang="en-US"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54050" y="21018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chemeClr val="accent1"/>
                </a:solidFill>
              </a:rPr>
              <a:t>主要任务：</a:t>
            </a:r>
            <a:endParaRPr lang="zh-CN" altLang="en-US" sz="3600" dirty="0">
              <a:solidFill>
                <a:schemeClr val="accent1"/>
              </a:solidFill>
            </a:endParaRPr>
          </a:p>
        </p:txBody>
      </p:sp>
      <p:sp>
        <p:nvSpPr>
          <p:cNvPr id="3" name="文本框 2"/>
          <p:cNvSpPr txBox="1"/>
          <p:nvPr>
            <p:custDataLst>
              <p:tags r:id="rId2"/>
            </p:custDataLst>
          </p:nvPr>
        </p:nvSpPr>
        <p:spPr>
          <a:xfrm>
            <a:off x="838200" y="1430655"/>
            <a:ext cx="10515600" cy="189103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200000"/>
              </a:lnSpc>
            </a:pPr>
            <a:r>
              <a:rPr lang="zh-CN" altLang="en-US" sz="2400" dirty="0"/>
              <a:t>分析词向量训练的三个关键因素：模型，语料库和训练参数</a:t>
            </a:r>
            <a:endParaRPr lang="zh-CN" altLang="en-US" sz="2400" dirty="0"/>
          </a:p>
          <a:p>
            <a:pPr>
              <a:lnSpc>
                <a:spcPct val="200000"/>
              </a:lnSpc>
            </a:pPr>
            <a:r>
              <a:rPr lang="zh-CN" altLang="en-US" sz="2400" dirty="0"/>
              <a:t>使现有的基于神经网络的词向量算法系统化，并使用相同的语料库进行比较</a:t>
            </a:r>
            <a:endParaRPr lang="zh-CN" altLang="en-US" sz="2400" dirty="0"/>
          </a:p>
        </p:txBody>
      </p:sp>
      <p:sp>
        <p:nvSpPr>
          <p:cNvPr id="5" name="文本框 4"/>
          <p:cNvSpPr txBox="1"/>
          <p:nvPr>
            <p:custDataLst>
              <p:tags r:id="rId3"/>
            </p:custDataLst>
          </p:nvPr>
        </p:nvSpPr>
        <p:spPr>
          <a:xfrm>
            <a:off x="654050" y="310388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200" dirty="0">
                <a:solidFill>
                  <a:schemeClr val="accent1"/>
                </a:solidFill>
              </a:rPr>
              <a:t>从三方面进行评估：</a:t>
            </a:r>
            <a:endParaRPr lang="zh-CN" altLang="en-US" sz="3200" dirty="0">
              <a:solidFill>
                <a:schemeClr val="accent1"/>
              </a:solidFill>
            </a:endParaRPr>
          </a:p>
        </p:txBody>
      </p:sp>
      <p:sp>
        <p:nvSpPr>
          <p:cNvPr id="4" name="文本框 3"/>
          <p:cNvSpPr txBox="1"/>
          <p:nvPr>
            <p:custDataLst>
              <p:tags r:id="rId4"/>
            </p:custDataLst>
          </p:nvPr>
        </p:nvSpPr>
        <p:spPr>
          <a:xfrm>
            <a:off x="838200" y="4107180"/>
            <a:ext cx="7735570" cy="220472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分析词向量的语义属性。</a:t>
            </a:r>
            <a:endParaRPr lang="zh-CN" altLang="en-US" sz="2400" dirty="0"/>
          </a:p>
          <a:p>
            <a:r>
              <a:rPr lang="zh-CN" altLang="en-US" sz="2400" dirty="0"/>
              <a:t>把词向量作为监督任务的特征。</a:t>
            </a:r>
            <a:endParaRPr lang="zh-CN" altLang="en-US" sz="2400" dirty="0"/>
          </a:p>
          <a:p>
            <a:r>
              <a:rPr lang="zh-CN" altLang="en-US" sz="2400" dirty="0"/>
              <a:t>用词向量初始化神经网络。</a:t>
            </a:r>
            <a:endParaRPr lang="zh-CN" altLang="en-US" sz="2400" dirty="0"/>
          </a:p>
        </p:txBody>
      </p:sp>
    </p:spTree>
    <p:custDataLst>
      <p:tags r:id="rId5"/>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410029"/>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dirty="0"/>
              <a:t>4.31 Corpus Size</a:t>
            </a:r>
            <a:endParaRPr lang="en-US" altLang="zh-CN" dirty="0"/>
          </a:p>
        </p:txBody>
      </p:sp>
      <p:sp>
        <p:nvSpPr>
          <p:cNvPr id="15" name="文本框 14"/>
          <p:cNvSpPr txBox="1"/>
          <p:nvPr/>
        </p:nvSpPr>
        <p:spPr>
          <a:xfrm>
            <a:off x="940435" y="1336040"/>
            <a:ext cx="10112375" cy="2014220"/>
          </a:xfrm>
          <a:prstGeom prst="rect">
            <a:avLst/>
          </a:prstGeom>
          <a:noFill/>
          <a:ln w="9525">
            <a:noFill/>
          </a:ln>
        </p:spPr>
        <p:txBody>
          <a:bodyPr wrap="square">
            <a:spAutoFit/>
          </a:bodyPr>
          <a:p>
            <a:pPr marL="0" indent="128905" algn="l"/>
            <a:r>
              <a:rPr lang="zh-CN" altLang="en-US" b="0" u="none">
                <a:latin typeface="宋体" panose="02010600030101010101" pitchFamily="2" charset="-122"/>
                <a:ea typeface="宋体" panose="02010600030101010101" pitchFamily="2" charset="-122"/>
                <a:cs typeface="宋体" panose="02010600030101010101" pitchFamily="2" charset="-122"/>
              </a:rPr>
              <a:t>如表</a:t>
            </a:r>
            <a:r>
              <a:rPr lang="en-US" altLang="zh-CN" b="0" u="none">
                <a:latin typeface="宋体" panose="02010600030101010101" pitchFamily="2" charset="-122"/>
                <a:ea typeface="宋体" panose="02010600030101010101" pitchFamily="2" charset="-122"/>
                <a:cs typeface="宋体" panose="02010600030101010101" pitchFamily="2" charset="-122"/>
              </a:rPr>
              <a:t>7</a:t>
            </a:r>
            <a:r>
              <a:rPr lang="zh-CN" altLang="en-US" b="0" u="none">
                <a:latin typeface="宋体" panose="02010600030101010101" pitchFamily="2" charset="-122"/>
                <a:ea typeface="宋体" panose="02010600030101010101" pitchFamily="2" charset="-122"/>
                <a:cs typeface="宋体" panose="02010600030101010101" pitchFamily="2" charset="-122"/>
              </a:rPr>
              <a:t>所示，当语料库在同一领域时，使用更大的语料库可以产生更好的向量。我们将全部的</a:t>
            </a:r>
            <a:r>
              <a:rPr lang="en-US" altLang="zh-CN" b="0" u="none">
                <a:latin typeface="Calibri" panose="020F0502020204030204" charset="0"/>
                <a:ea typeface="Calibri" panose="020F0502020204030204" charset="0"/>
                <a:cs typeface="Calibri" panose="020F0502020204030204" charset="0"/>
              </a:rPr>
              <a:t>NYT</a:t>
            </a:r>
            <a:r>
              <a:rPr lang="zh-CN" altLang="en-US" b="0" u="none">
                <a:latin typeface="宋体" panose="02010600030101010101" pitchFamily="2" charset="-122"/>
                <a:ea typeface="宋体" panose="02010600030101010101" pitchFamily="2" charset="-122"/>
                <a:cs typeface="宋体" panose="02010600030101010101" pitchFamily="2" charset="-122"/>
              </a:rPr>
              <a:t>语料库与其</a:t>
            </a:r>
            <a:r>
              <a:rPr lang="en-US" altLang="zh-CN" b="0" u="none">
                <a:latin typeface="Calibri" panose="020F0502020204030204" charset="0"/>
                <a:ea typeface="Calibri" panose="020F0502020204030204" charset="0"/>
                <a:cs typeface="Calibri" panose="020F0502020204030204" charset="0"/>
              </a:rPr>
              <a:t>100M</a:t>
            </a:r>
            <a:r>
              <a:rPr lang="zh-CN" altLang="en-US" b="0" u="none">
                <a:latin typeface="Calibri" panose="020F0502020204030204" charset="0"/>
                <a:ea typeface="宋体" panose="02010600030101010101" pitchFamily="2" charset="-122"/>
                <a:cs typeface="Calibri" panose="020F0502020204030204" charset="0"/>
              </a:rPr>
              <a:t>的</a:t>
            </a:r>
            <a:r>
              <a:rPr lang="zh-CN" altLang="en-US" b="0" u="none">
                <a:latin typeface="宋体" panose="02010600030101010101" pitchFamily="2" charset="-122"/>
                <a:ea typeface="宋体" panose="02010600030101010101" pitchFamily="2" charset="-122"/>
                <a:cs typeface="宋体" panose="02010600030101010101" pitchFamily="2" charset="-122"/>
              </a:rPr>
              <a:t>子集，</a:t>
            </a:r>
            <a:r>
              <a:rPr lang="en-US" altLang="zh-CN" b="0" u="none">
                <a:latin typeface="Calibri" panose="020F0502020204030204" charset="0"/>
                <a:ea typeface="Calibri" panose="020F0502020204030204" charset="0"/>
                <a:cs typeface="Calibri" panose="020F0502020204030204" charset="0"/>
              </a:rPr>
              <a:t>Wiki</a:t>
            </a:r>
            <a:r>
              <a:rPr lang="zh-CN" altLang="en-US" b="0" u="none">
                <a:latin typeface="宋体" panose="02010600030101010101" pitchFamily="2" charset="-122"/>
                <a:ea typeface="宋体" panose="02010600030101010101" pitchFamily="2" charset="-122"/>
                <a:cs typeface="宋体" panose="02010600030101010101" pitchFamily="2" charset="-122"/>
              </a:rPr>
              <a:t>语料库及其子集以及</a:t>
            </a:r>
            <a:r>
              <a:rPr lang="en-US" altLang="zh-CN" b="0" u="none">
                <a:latin typeface="Calibri" panose="020F0502020204030204" charset="0"/>
                <a:ea typeface="Calibri" panose="020F0502020204030204" charset="0"/>
                <a:cs typeface="Calibri" panose="020F0502020204030204" charset="0"/>
              </a:rPr>
              <a:t>W</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N</a:t>
            </a:r>
            <a:r>
              <a:rPr lang="zh-CN" altLang="en-US" b="0" u="none">
                <a:latin typeface="宋体" panose="02010600030101010101" pitchFamily="2" charset="-122"/>
                <a:ea typeface="宋体" panose="02010600030101010101" pitchFamily="2" charset="-122"/>
                <a:cs typeface="宋体" panose="02010600030101010101" pitchFamily="2" charset="-122"/>
              </a:rPr>
              <a:t>语料库及其三个子集进行比较。在几乎所有情况下，较大的语料库优于较小的语料库。产生的例外可能因为评价指标的不稳定性。    特别地，在</a:t>
            </a:r>
            <a:r>
              <a:rPr lang="en-US" altLang="zh-CN" b="0" u="none">
                <a:latin typeface="Calibri" panose="020F0502020204030204" charset="0"/>
                <a:ea typeface="Calibri" panose="020F0502020204030204" charset="0"/>
                <a:cs typeface="Calibri" panose="020F0502020204030204" charset="0"/>
              </a:rPr>
              <a:t>syn</a:t>
            </a:r>
            <a:r>
              <a:rPr lang="zh-CN" altLang="en-US" b="0" u="none">
                <a:latin typeface="宋体" panose="02010600030101010101" pitchFamily="2" charset="-122"/>
                <a:ea typeface="宋体" panose="02010600030101010101" pitchFamily="2" charset="-122"/>
                <a:cs typeface="宋体" panose="02010600030101010101" pitchFamily="2" charset="-122"/>
              </a:rPr>
              <a:t>任务（类似语法测试类比，如</a:t>
            </a:r>
            <a:r>
              <a:rPr lang="en-US" altLang="zh-CN" b="0" u="none">
                <a:latin typeface="宋体" panose="02010600030101010101" pitchFamily="2" charset="-122"/>
                <a:ea typeface="宋体" panose="02010600030101010101" pitchFamily="2" charset="-122"/>
                <a:cs typeface="宋体" panose="02010600030101010101" pitchFamily="2" charset="-122"/>
              </a:rPr>
              <a:t>“year:years law:_”</a:t>
            </a:r>
            <a:r>
              <a:rPr lang="zh-CN" altLang="en-US" b="0" u="none">
                <a:latin typeface="宋体" panose="02010600030101010101" pitchFamily="2" charset="-122"/>
                <a:ea typeface="宋体" panose="02010600030101010101" pitchFamily="2" charset="-122"/>
                <a:cs typeface="宋体" panose="02010600030101010101" pitchFamily="2" charset="-122"/>
              </a:rPr>
              <a:t>）中，语料库大小是性能的主要驱动力，</a:t>
            </a:r>
            <a:r>
              <a:rPr lang="en-US" altLang="zh-CN" b="0" u="none">
                <a:latin typeface="Calibri" panose="020F0502020204030204" charset="0"/>
                <a:ea typeface="Calibri" panose="020F0502020204030204" charset="0"/>
                <a:cs typeface="Calibri" panose="020F0502020204030204" charset="0"/>
              </a:rPr>
              <a:t>NYT</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Wiki</a:t>
            </a:r>
            <a:r>
              <a:rPr lang="zh-CN" altLang="en-US" b="0" u="none">
                <a:latin typeface="宋体" panose="02010600030101010101" pitchFamily="2" charset="-122"/>
                <a:ea typeface="宋体" panose="02010600030101010101" pitchFamily="2" charset="-122"/>
                <a:cs typeface="宋体" panose="02010600030101010101" pitchFamily="2" charset="-122"/>
              </a:rPr>
              <a:t>和</a:t>
            </a:r>
            <a:r>
              <a:rPr lang="en-US" altLang="zh-CN" b="0" u="none">
                <a:latin typeface="Calibri" panose="020F0502020204030204" charset="0"/>
                <a:ea typeface="Calibri" panose="020F0502020204030204" charset="0"/>
                <a:cs typeface="Calibri" panose="020F0502020204030204" charset="0"/>
              </a:rPr>
              <a:t>W</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N</a:t>
            </a:r>
            <a:r>
              <a:rPr lang="zh-CN" altLang="en-US" b="0" u="none">
                <a:latin typeface="宋体" panose="02010600030101010101" pitchFamily="2" charset="-122"/>
                <a:ea typeface="宋体" panose="02010600030101010101" pitchFamily="2" charset="-122"/>
                <a:cs typeface="宋体" panose="02010600030101010101" pitchFamily="2" charset="-122"/>
              </a:rPr>
              <a:t>语料库的</a:t>
            </a:r>
            <a:r>
              <a:rPr lang="en-US" altLang="zh-CN" b="0" u="none">
                <a:latin typeface="Calibri" panose="020F0502020204030204" charset="0"/>
                <a:ea typeface="Calibri" panose="020F0502020204030204" charset="0"/>
                <a:cs typeface="Calibri" panose="020F0502020204030204" charset="0"/>
              </a:rPr>
              <a:t>100M-token</a:t>
            </a:r>
            <a:r>
              <a:rPr lang="zh-CN" altLang="en-US" b="0" u="none">
                <a:latin typeface="Calibri" panose="020F0502020204030204" charset="0"/>
                <a:ea typeface="宋体" panose="02010600030101010101" pitchFamily="2" charset="-122"/>
                <a:cs typeface="Calibri" panose="020F0502020204030204" charset="0"/>
              </a:rPr>
              <a:t>的</a:t>
            </a:r>
            <a:r>
              <a:rPr lang="zh-CN" altLang="en-US" b="0" u="none">
                <a:latin typeface="宋体" panose="02010600030101010101" pitchFamily="2" charset="-122"/>
                <a:ea typeface="宋体" panose="02010600030101010101" pitchFamily="2" charset="-122"/>
                <a:cs typeface="宋体" panose="02010600030101010101" pitchFamily="2" charset="-122"/>
              </a:rPr>
              <a:t>子集结果相似，</a:t>
            </a:r>
            <a:r>
              <a:rPr lang="en-US" altLang="zh-CN" b="0" u="none">
                <a:latin typeface="Calibri" panose="020F0502020204030204" charset="0"/>
                <a:ea typeface="Calibri" panose="020F0502020204030204" charset="0"/>
                <a:cs typeface="Calibri" panose="020F0502020204030204" charset="0"/>
              </a:rPr>
              <a:t>W</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N</a:t>
            </a:r>
            <a:r>
              <a:rPr lang="zh-CN" altLang="en-US" b="0" u="none">
                <a:latin typeface="宋体" panose="02010600030101010101" pitchFamily="2" charset="-122"/>
                <a:ea typeface="宋体" panose="02010600030101010101" pitchFamily="2" charset="-122"/>
                <a:cs typeface="宋体" panose="02010600030101010101" pitchFamily="2" charset="-122"/>
              </a:rPr>
              <a:t>语料库的</a:t>
            </a:r>
            <a:r>
              <a:rPr lang="en-US" altLang="zh-CN" b="0" u="none">
                <a:latin typeface="Calibri" panose="020F0502020204030204" charset="0"/>
                <a:ea typeface="Calibri" panose="020F0502020204030204" charset="0"/>
                <a:cs typeface="Calibri" panose="020F0502020204030204" charset="0"/>
              </a:rPr>
              <a:t>10M</a:t>
            </a:r>
            <a:r>
              <a:rPr lang="zh-CN" altLang="en-US" b="0" u="none">
                <a:latin typeface="宋体" panose="02010600030101010101" pitchFamily="2" charset="-122"/>
                <a:ea typeface="宋体" panose="02010600030101010101" pitchFamily="2" charset="-122"/>
                <a:cs typeface="宋体" panose="02010600030101010101" pitchFamily="2" charset="-122"/>
              </a:rPr>
              <a:t>子集和</a:t>
            </a:r>
            <a:r>
              <a:rPr lang="en-US" altLang="zh-CN" b="0" u="none">
                <a:latin typeface="Calibri" panose="020F0502020204030204" charset="0"/>
                <a:ea typeface="Calibri" panose="020F0502020204030204" charset="0"/>
                <a:cs typeface="Calibri" panose="020F0502020204030204" charset="0"/>
              </a:rPr>
              <a:t>13M </a:t>
            </a:r>
            <a:r>
              <a:rPr lang="zh-CN" altLang="en-US" b="0" u="none">
                <a:latin typeface="Calibri" panose="020F0502020204030204" charset="0"/>
                <a:ea typeface="宋体" panose="02010600030101010101" pitchFamily="2" charset="-122"/>
                <a:cs typeface="Calibri" panose="020F0502020204030204" charset="0"/>
              </a:rPr>
              <a:t>的</a:t>
            </a:r>
            <a:r>
              <a:rPr lang="en-US" altLang="zh-CN" b="0" u="none">
                <a:latin typeface="Calibri" panose="020F0502020204030204" charset="0"/>
                <a:ea typeface="Calibri" panose="020F0502020204030204" charset="0"/>
                <a:cs typeface="Calibri" panose="020F0502020204030204" charset="0"/>
              </a:rPr>
              <a:t>IMDB</a:t>
            </a:r>
            <a:r>
              <a:rPr lang="zh-CN" altLang="en-US" b="0" u="none">
                <a:latin typeface="宋体" panose="02010600030101010101" pitchFamily="2" charset="-122"/>
                <a:ea typeface="宋体" panose="02010600030101010101" pitchFamily="2" charset="-122"/>
                <a:cs typeface="宋体" panose="02010600030101010101" pitchFamily="2" charset="-122"/>
              </a:rPr>
              <a:t>语料库的结果相似。显然，不同的语料库以类似的方式使用英语，从而产生类似的语法信息。</a:t>
            </a:r>
            <a:endParaRPr lang="zh-CN" altLang="en-US" b="0" u="none">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2"/>
          <a:stretch>
            <a:fillRect/>
          </a:stretch>
        </p:blipFill>
        <p:spPr>
          <a:xfrm>
            <a:off x="2125345" y="3347720"/>
            <a:ext cx="7050405" cy="3253740"/>
          </a:xfrm>
          <a:prstGeom prst="rect">
            <a:avLst/>
          </a:prstGeom>
        </p:spPr>
      </p:pic>
    </p:spTree>
    <p:custDataLst>
      <p:tags r:id="rId3"/>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410029"/>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dirty="0"/>
              <a:t>4.32 Corpus Domain</a:t>
            </a:r>
            <a:endParaRPr lang="en-US" altLang="zh-CN" dirty="0"/>
          </a:p>
        </p:txBody>
      </p:sp>
      <p:sp>
        <p:nvSpPr>
          <p:cNvPr id="100" name="文本框 99"/>
          <p:cNvSpPr txBox="1"/>
          <p:nvPr/>
        </p:nvSpPr>
        <p:spPr>
          <a:xfrm>
            <a:off x="1016000" y="1551305"/>
            <a:ext cx="9929495" cy="3444240"/>
          </a:xfrm>
          <a:prstGeom prst="rect">
            <a:avLst/>
          </a:prstGeom>
          <a:noFill/>
          <a:ln w="9525">
            <a:noFill/>
          </a:ln>
        </p:spPr>
        <p:txBody>
          <a:bodyPr wrap="square">
            <a:spAutoFit/>
          </a:bodyPr>
          <a:p>
            <a:pPr marL="0" indent="128905" algn="l"/>
            <a:r>
              <a:rPr lang="en-US" altLang="zh-CN"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  </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在大多数任务中，语料范围的影响是主导的。在不同的任务中，它以不同的方式影响性能：</a:t>
            </a:r>
            <a:endPar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128905" algn="l"/>
            <a:r>
              <a:rPr lang="en-US" altLang="zh-CN"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在涉及语义特征的评估的任务中，维基百科语料库优于</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NYT</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语料库。即使是</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Wiki</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语料库的</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100M-token</a:t>
            </a:r>
            <a:r>
              <a:rPr lang="zh-CN" altLang="en-US" sz="2400" b="0" u="none">
                <a:solidFill>
                  <a:schemeClr val="tx1">
                    <a:lumMod val="50000"/>
                  </a:schemeClr>
                </a:solidFill>
                <a:latin typeface="Calibri" panose="020F0502020204030204" charset="0"/>
                <a:ea typeface="宋体" panose="02010600030101010101" pitchFamily="2" charset="-122"/>
                <a:cs typeface="Calibri" panose="020F0502020204030204" charset="0"/>
              </a:rPr>
              <a:t>的</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子集也比</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1.2B-token</a:t>
            </a:r>
            <a:r>
              <a:rPr lang="zh-CN" altLang="en-US" sz="2400" b="0" u="none">
                <a:solidFill>
                  <a:schemeClr val="tx1">
                    <a:lumMod val="50000"/>
                  </a:schemeClr>
                </a:solidFill>
                <a:latin typeface="Calibri" panose="020F0502020204030204" charset="0"/>
                <a:ea typeface="宋体" panose="02010600030101010101" pitchFamily="2" charset="-122"/>
                <a:cs typeface="Calibri" panose="020F0502020204030204" charset="0"/>
              </a:rPr>
              <a:t>的</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NYT</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语料库性能更好。这因为维基百科语库包含</a:t>
            </a:r>
            <a:r>
              <a:rPr lang="zh-CN" altLang="en-US" sz="24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的知识</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更全面，这可能有益于语义任务。</a:t>
            </a:r>
            <a:endPar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128905" algn="l"/>
            <a:r>
              <a:rPr lang="en-US" altLang="zh-CN"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相对较小的</a:t>
            </a:r>
            <a:r>
              <a:rPr lang="en-US" altLang="zh-CN" sz="2800" b="0" u="none">
                <a:solidFill>
                  <a:schemeClr val="tx1">
                    <a:lumMod val="50000"/>
                  </a:schemeClr>
                </a:solidFill>
                <a:latin typeface="Calibri" panose="020F0502020204030204" charset="0"/>
                <a:ea typeface="Calibri" panose="020F0502020204030204" charset="0"/>
                <a:cs typeface="Calibri" panose="020F0502020204030204" charset="0"/>
              </a:rPr>
              <a:t>IMDB</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语料库有利于</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avg</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cnn</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任务，但是它在</a:t>
            </a:r>
            <a:r>
              <a:rPr lang="en-US" altLang="zh-CN"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ner</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pos</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任务中表现很差。 </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IMDB</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语料库主要包含来自</a:t>
            </a:r>
            <a:r>
              <a:rPr lang="en-US" altLang="zh-CN" sz="24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IMDB</a:t>
            </a:r>
            <a:r>
              <a:rPr lang="zh-CN" altLang="en-US" sz="24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网站</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的电影评论。这些电影评论对比</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Wiki</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和</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NYT</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语料库表达多数不正式，这是不利于词性标记（</a:t>
            </a:r>
            <a:r>
              <a:rPr lang="en-US" altLang="zh-CN" sz="2400" b="0" u="none">
                <a:solidFill>
                  <a:schemeClr val="tx1">
                    <a:lumMod val="50000"/>
                  </a:schemeClr>
                </a:solidFill>
                <a:latin typeface="Calibri" panose="020F0502020204030204" charset="0"/>
                <a:ea typeface="Calibri" panose="020F0502020204030204" charset="0"/>
                <a:cs typeface="Calibri" panose="020F0502020204030204" charset="0"/>
              </a:rPr>
              <a:t>pos</a:t>
            </a:r>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）任务的。</a:t>
            </a:r>
            <a:endPar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03275" y="543560"/>
            <a:ext cx="10601325" cy="1005840"/>
          </a:xfrm>
          <a:prstGeom prst="rect">
            <a:avLst/>
          </a:prstGeom>
          <a:noFill/>
        </p:spPr>
        <p:txBody>
          <a:bodyPr wrap="square" rtlCol="0" anchor="t">
            <a:spAutoFit/>
          </a:bodyPr>
          <a:p>
            <a:r>
              <a:rPr lang="zh-CN" altLang="en-US" sz="2000"/>
              <a:t>为了直观地说明特定领域的语料库为何有利于特定任务，表8中呈现几个所选单词及其最相近词。在IMDB语料库中“</a:t>
            </a:r>
            <a:r>
              <a:rPr lang="en-US" altLang="zh-CN" sz="2000"/>
              <a:t>movie</a:t>
            </a:r>
            <a:r>
              <a:rPr lang="zh-CN" altLang="en-US" sz="2000"/>
              <a:t>”的相近词为“this”，“it”和“ “</a:t>
            </a:r>
            <a:r>
              <a:rPr lang="en-US" altLang="zh-CN" sz="2000"/>
              <a:t>thing</a:t>
            </a:r>
            <a:r>
              <a:rPr lang="zh-CN" altLang="en-US" sz="2000"/>
              <a:t>”，这暗示着“</a:t>
            </a:r>
            <a:r>
              <a:rPr lang="en-US" altLang="zh-CN" sz="2000"/>
              <a:t>movie</a:t>
            </a:r>
            <a:r>
              <a:rPr lang="zh-CN" altLang="en-US" sz="2000"/>
              <a:t>”一词可以被视</a:t>
            </a:r>
            <a:r>
              <a:rPr lang="zh-CN" altLang="en-US" sz="2000" b="1"/>
              <a:t>停止词</a:t>
            </a:r>
            <a:r>
              <a:rPr lang="zh-CN" altLang="en-US" sz="2000"/>
              <a:t>。</a:t>
            </a:r>
            <a:endParaRPr lang="zh-CN" altLang="en-US" sz="2000"/>
          </a:p>
        </p:txBody>
      </p:sp>
      <p:pic>
        <p:nvPicPr>
          <p:cNvPr id="3" name="图片 2"/>
          <p:cNvPicPr>
            <a:picLocks noChangeAspect="1"/>
          </p:cNvPicPr>
          <p:nvPr/>
        </p:nvPicPr>
        <p:blipFill>
          <a:blip r:embed="rId1"/>
          <a:stretch>
            <a:fillRect/>
          </a:stretch>
        </p:blipFill>
        <p:spPr>
          <a:xfrm>
            <a:off x="2680970" y="2117725"/>
            <a:ext cx="6506210" cy="4425950"/>
          </a:xfrm>
          <a:prstGeom prst="rect">
            <a:avLst/>
          </a:prstGeom>
        </p:spPr>
      </p:pic>
      <p:sp>
        <p:nvSpPr>
          <p:cNvPr id="4" name="文本框 3"/>
          <p:cNvSpPr txBox="1"/>
          <p:nvPr/>
        </p:nvSpPr>
        <p:spPr>
          <a:xfrm>
            <a:off x="803275" y="1463040"/>
            <a:ext cx="10815320" cy="701040"/>
          </a:xfrm>
          <a:prstGeom prst="rect">
            <a:avLst/>
          </a:prstGeom>
          <a:noFill/>
        </p:spPr>
        <p:txBody>
          <a:bodyPr wrap="square" rtlCol="0" anchor="t">
            <a:spAutoFit/>
          </a:bodyPr>
          <a:p>
            <a:r>
              <a:rPr lang="zh-CN" altLang="en-US"/>
              <a:t> </a:t>
            </a:r>
            <a:r>
              <a:rPr lang="zh-CN" altLang="en-US" sz="2000"/>
              <a:t>IMDB语料库中的“</a:t>
            </a:r>
            <a:r>
              <a:rPr lang="en-US" altLang="zh-CN" sz="2000"/>
              <a:t>season</a:t>
            </a:r>
            <a:r>
              <a:rPr lang="zh-CN" altLang="en-US" sz="2000"/>
              <a:t>”主要与电视节目的剧集相关，而它在W＆N语料库中指的是体育赛季。 从这些情况得知，特定语料库领域可以提高性，因为特定任务可以获得更合适的词向量。</a:t>
            </a:r>
            <a:endParaRPr lang="zh-CN" altLang="en-US" sz="2000"/>
          </a:p>
        </p:txBody>
      </p:sp>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200" y="410029"/>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dirty="0"/>
              <a:t>4.33 Which is More Important,Size or Domain?</a:t>
            </a:r>
            <a:endParaRPr lang="en-US" altLang="zh-CN" dirty="0"/>
          </a:p>
        </p:txBody>
      </p:sp>
      <p:pic>
        <p:nvPicPr>
          <p:cNvPr id="2" name="图片 1"/>
          <p:cNvPicPr>
            <a:picLocks noChangeAspect="1"/>
          </p:cNvPicPr>
          <p:nvPr/>
        </p:nvPicPr>
        <p:blipFill>
          <a:blip r:embed="rId2"/>
          <a:stretch>
            <a:fillRect/>
          </a:stretch>
        </p:blipFill>
        <p:spPr>
          <a:xfrm>
            <a:off x="5619115" y="1560830"/>
            <a:ext cx="6247130" cy="4057015"/>
          </a:xfrm>
          <a:prstGeom prst="rect">
            <a:avLst/>
          </a:prstGeom>
        </p:spPr>
      </p:pic>
      <p:sp>
        <p:nvSpPr>
          <p:cNvPr id="100" name="文本框 99"/>
          <p:cNvSpPr txBox="1"/>
          <p:nvPr/>
        </p:nvSpPr>
        <p:spPr>
          <a:xfrm>
            <a:off x="328295" y="1560830"/>
            <a:ext cx="5080000" cy="2834640"/>
          </a:xfrm>
          <a:prstGeom prst="rect">
            <a:avLst/>
          </a:prstGeom>
          <a:noFill/>
          <a:ln w="9525">
            <a:noFill/>
          </a:ln>
        </p:spPr>
        <p:txBody>
          <a:bodyPr wrap="square">
            <a:spAutoFit/>
          </a:bodyPr>
          <a:p>
            <a:pPr marL="0" indent="128905"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两个语料库混合训练词向量。表</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9</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所示了每个向量在</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avg</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任务的</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PGR</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。实验结果表明，无论</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IMDB</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语料库多大，添加</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W</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N</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语料库只会降低性能。纯</a:t>
            </a:r>
            <a:r>
              <a:rPr lang="en-US" altLang="zh-CN" sz="2000" b="0" u="none">
                <a:solidFill>
                  <a:schemeClr val="tx1">
                    <a:lumMod val="50000"/>
                  </a:schemeClr>
                </a:solidFill>
                <a:latin typeface="Calibri" panose="020F0502020204030204" charset="0"/>
                <a:ea typeface="Calibri" panose="020F0502020204030204" charset="0"/>
                <a:cs typeface="Calibri" panose="020F0502020204030204" charset="0"/>
              </a:rPr>
              <a:t>IMDB</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语料库比较大的混合语料库更好。所以语料库领域比语料库大小更重要。使用领域内的语料库显着地提高给定任务的性能，而在不适合的域中使用语料库可能降低性能。对于特定任务，使用纯域内语料库产生比使用混合域语料库性能更好。</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33375" y="33319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a:solidFill>
                  <a:schemeClr val="accent1"/>
                </a:solidFill>
                <a:latin typeface="+mj-lt"/>
                <a:ea typeface="+mj-ea"/>
                <a:cs typeface="+mj-cs"/>
              </a:defRPr>
            </a:lvl1pPr>
          </a:lstStyle>
          <a:p>
            <a:r>
              <a:rPr lang="en-US" altLang="zh-CN" dirty="0"/>
              <a:t>4.4 The Choice of the Training Parameters</a:t>
            </a:r>
            <a:endParaRPr lang="en-US" altLang="zh-CN" dirty="0"/>
          </a:p>
        </p:txBody>
      </p:sp>
      <p:sp>
        <p:nvSpPr>
          <p:cNvPr id="2" name="文本框 1"/>
          <p:cNvSpPr txBox="1"/>
          <p:nvPr/>
        </p:nvSpPr>
        <p:spPr>
          <a:xfrm>
            <a:off x="611505" y="1056640"/>
            <a:ext cx="5109845" cy="457200"/>
          </a:xfrm>
          <a:prstGeom prst="rect">
            <a:avLst/>
          </a:prstGeom>
          <a:noFill/>
        </p:spPr>
        <p:txBody>
          <a:bodyPr wrap="square" rtlCol="0">
            <a:spAutoFit/>
          </a:bodyPr>
          <a:p>
            <a:r>
              <a:rPr lang="en-US" altLang="zh-CN" sz="2400"/>
              <a:t>4.4.1 </a:t>
            </a:r>
            <a:r>
              <a:rPr lang="zh-CN" altLang="en-US" sz="2400"/>
              <a:t>迭代次数</a:t>
            </a:r>
            <a:endParaRPr lang="zh-CN" altLang="en-US" sz="2400"/>
          </a:p>
        </p:txBody>
      </p:sp>
      <p:sp>
        <p:nvSpPr>
          <p:cNvPr id="100" name="文本框 99"/>
          <p:cNvSpPr txBox="1"/>
          <p:nvPr/>
        </p:nvSpPr>
        <p:spPr>
          <a:xfrm>
            <a:off x="924560" y="3373120"/>
            <a:ext cx="10107930" cy="1008380"/>
          </a:xfrm>
          <a:prstGeom prst="rect">
            <a:avLst/>
          </a:prstGeom>
          <a:noFill/>
          <a:ln w="9525">
            <a:noFill/>
          </a:ln>
        </p:spPr>
        <p:txBody>
          <a:bodyPr wrap="square">
            <a:spAutoFit/>
          </a:bodyPr>
          <a:p>
            <a:pPr marL="0" indent="128905" algn="l"/>
            <a:r>
              <a:rPr lang="zh-CN" altLang="en-US" sz="2000" b="0" u="none">
                <a:latin typeface="宋体" panose="02010600030101010101" pitchFamily="2" charset="-122"/>
                <a:ea typeface="宋体" panose="02010600030101010101" pitchFamily="2" charset="-122"/>
                <a:cs typeface="宋体" panose="02010600030101010101" pitchFamily="2" charset="-122"/>
              </a:rPr>
              <a:t>在实验中，我们使用</a:t>
            </a:r>
            <a:r>
              <a:rPr lang="en-US" altLang="zh-CN" sz="2000" b="0" u="none">
                <a:latin typeface="宋体" panose="02010600030101010101" pitchFamily="2" charset="-122"/>
                <a:ea typeface="宋体" panose="02010600030101010101" pitchFamily="2" charset="-122"/>
                <a:cs typeface="宋体" panose="02010600030101010101" pitchFamily="2" charset="-122"/>
              </a:rPr>
              <a:t>95</a:t>
            </a:r>
            <a:r>
              <a:rPr lang="zh-CN" altLang="en-US" sz="2000" b="0" u="none">
                <a:latin typeface="宋体" panose="02010600030101010101" pitchFamily="2" charset="-122"/>
                <a:ea typeface="宋体" panose="02010600030101010101" pitchFamily="2" charset="-122"/>
                <a:cs typeface="宋体" panose="02010600030101010101" pitchFamily="2" charset="-122"/>
              </a:rPr>
              <a:t>％的语料作为训练集，剩余的</a:t>
            </a:r>
            <a:r>
              <a:rPr lang="en-US" altLang="zh-CN" sz="2000" b="0" u="none">
                <a:latin typeface="Calibri" panose="020F0502020204030204" charset="0"/>
                <a:ea typeface="Calibri" panose="020F0502020204030204" charset="0"/>
                <a:cs typeface="Calibri" panose="020F0502020204030204" charset="0"/>
              </a:rPr>
              <a:t>5</a:t>
            </a:r>
            <a:r>
              <a:rPr lang="zh-CN" altLang="en-US" sz="2000" b="0" u="none">
                <a:latin typeface="宋体" panose="02010600030101010101" pitchFamily="2" charset="-122"/>
                <a:ea typeface="宋体" panose="02010600030101010101" pitchFamily="2" charset="-122"/>
                <a:cs typeface="宋体" panose="02010600030101010101" pitchFamily="2" charset="-122"/>
              </a:rPr>
              <a:t>％用作验证集。除了八个评估任务之外，我们报告验证集的损失。图</a:t>
            </a:r>
            <a:r>
              <a:rPr lang="en-US" altLang="zh-CN" sz="2000" b="0" u="none">
                <a:latin typeface="Calibri" panose="020F0502020204030204" charset="0"/>
                <a:ea typeface="Calibri" panose="020F0502020204030204" charset="0"/>
                <a:cs typeface="Calibri" panose="020F0502020204030204" charset="0"/>
              </a:rPr>
              <a:t>3</a:t>
            </a:r>
            <a:r>
              <a:rPr lang="zh-CN" altLang="en-US" sz="2000" b="0" u="none">
                <a:latin typeface="宋体" panose="02010600030101010101" pitchFamily="2" charset="-122"/>
                <a:ea typeface="宋体" panose="02010600030101010101" pitchFamily="2" charset="-122"/>
                <a:cs typeface="宋体" panose="02010600030101010101" pitchFamily="2" charset="-122"/>
              </a:rPr>
              <a:t>显示了训练过程的三个例子。使用</a:t>
            </a:r>
            <a:r>
              <a:rPr lang="en-US" altLang="zh-CN" sz="2000" b="0" u="none">
                <a:latin typeface="Calibri" panose="020F0502020204030204" charset="0"/>
                <a:ea typeface="Calibri" panose="020F0502020204030204" charset="0"/>
                <a:cs typeface="Calibri" panose="020F0502020204030204" charset="0"/>
              </a:rPr>
              <a:t>CBOW</a:t>
            </a:r>
            <a:r>
              <a:rPr lang="zh-CN" altLang="en-US" sz="2000" b="0" u="none">
                <a:latin typeface="宋体" panose="02010600030101010101" pitchFamily="2" charset="-122"/>
                <a:ea typeface="宋体" panose="02010600030101010101" pitchFamily="2" charset="-122"/>
                <a:cs typeface="宋体" panose="02010600030101010101" pitchFamily="2" charset="-122"/>
              </a:rPr>
              <a:t>模型在</a:t>
            </a:r>
            <a:r>
              <a:rPr lang="en-US" altLang="zh-CN" sz="2000" b="0" u="none">
                <a:latin typeface="Calibri" panose="020F0502020204030204" charset="0"/>
                <a:ea typeface="Calibri" panose="020F0502020204030204" charset="0"/>
                <a:cs typeface="Calibri" panose="020F0502020204030204" charset="0"/>
              </a:rPr>
              <a:t>W</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Calibri" panose="020F0502020204030204" charset="0"/>
                <a:ea typeface="Calibri" panose="020F0502020204030204" charset="0"/>
                <a:cs typeface="Calibri" panose="020F0502020204030204" charset="0"/>
              </a:rPr>
              <a:t>N</a:t>
            </a:r>
            <a:r>
              <a:rPr lang="zh-CN" altLang="en-US" sz="2000" b="0" u="none">
                <a:latin typeface="宋体" panose="02010600030101010101" pitchFamily="2" charset="-122"/>
                <a:ea typeface="宋体" panose="02010600030101010101" pitchFamily="2" charset="-122"/>
                <a:cs typeface="宋体" panose="02010600030101010101" pitchFamily="2" charset="-122"/>
              </a:rPr>
              <a:t>语料库的各种子集上训练词向量。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924560" y="1752600"/>
            <a:ext cx="10338435" cy="701040"/>
          </a:xfrm>
          <a:prstGeom prst="rect">
            <a:avLst/>
          </a:prstGeom>
          <a:noFill/>
          <a:ln w="9525">
            <a:noFill/>
          </a:ln>
        </p:spPr>
        <p:txBody>
          <a:bodyPr wrap="square">
            <a:spAutoFit/>
          </a:bodyPr>
          <a:p>
            <a:pPr marL="0" indent="128905" algn="l"/>
            <a:r>
              <a:rPr lang="zh-CN" altLang="en-US" sz="2000" b="0" u="none">
                <a:latin typeface="宋体" panose="02010600030101010101" pitchFamily="2" charset="-122"/>
                <a:ea typeface="宋体" panose="02010600030101010101" pitchFamily="2" charset="-122"/>
                <a:cs typeface="宋体" panose="02010600030101010101" pitchFamily="2" charset="-122"/>
              </a:rPr>
              <a:t>词向量的性能取决于迭代的次数。如果迭代数很小，词向量将会学习不充分。相反，如果迭代数大，模型将容易过度拟合。</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29205" y="121285"/>
            <a:ext cx="6644640" cy="6644640"/>
          </a:xfrm>
          <a:prstGeom prst="rect">
            <a:avLst/>
          </a:prstGeom>
        </p:spPr>
      </p:pic>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427990" y="414020"/>
            <a:ext cx="5109845" cy="457200"/>
          </a:xfrm>
          <a:prstGeom prst="rect">
            <a:avLst/>
          </a:prstGeom>
          <a:noFill/>
        </p:spPr>
        <p:txBody>
          <a:bodyPr wrap="square" rtlCol="0">
            <a:spAutoFit/>
          </a:bodyPr>
          <a:p>
            <a:r>
              <a:rPr lang="en-US" altLang="zh-CN" sz="2400"/>
              <a:t>4.4.2 </a:t>
            </a:r>
            <a:r>
              <a:rPr lang="zh-CN" altLang="en-US" sz="2400"/>
              <a:t>向量维度</a:t>
            </a:r>
            <a:endParaRPr lang="zh-CN" altLang="en-US" sz="2400"/>
          </a:p>
        </p:txBody>
      </p:sp>
      <p:sp>
        <p:nvSpPr>
          <p:cNvPr id="100" name="文本框 99"/>
          <p:cNvSpPr txBox="1"/>
          <p:nvPr/>
        </p:nvSpPr>
        <p:spPr>
          <a:xfrm>
            <a:off x="756285" y="1140460"/>
            <a:ext cx="10572115" cy="1463040"/>
          </a:xfrm>
          <a:prstGeom prst="rect">
            <a:avLst/>
          </a:prstGeom>
          <a:noFill/>
          <a:ln w="9525">
            <a:noFill/>
          </a:ln>
        </p:spPr>
        <p:txBody>
          <a:bodyPr wrap="square">
            <a:spAutoFit/>
          </a:bodyPr>
          <a:p>
            <a:pPr marL="0" indent="128905" algn="l"/>
            <a:r>
              <a:rPr lang="en-US" altLang="zh-CN" b="0" u="none">
                <a:latin typeface="宋体" panose="02010600030101010101" pitchFamily="2" charset="-122"/>
                <a:ea typeface="宋体" panose="02010600030101010101" pitchFamily="2" charset="-122"/>
                <a:cs typeface="宋体" panose="02010600030101010101" pitchFamily="2" charset="-122"/>
              </a:rPr>
              <a:t>   </a:t>
            </a:r>
            <a:r>
              <a:rPr lang="zh-CN" altLang="en-US" b="0" u="none">
                <a:latin typeface="宋体" panose="02010600030101010101" pitchFamily="2" charset="-122"/>
                <a:ea typeface="宋体" panose="02010600030101010101" pitchFamily="2" charset="-122"/>
                <a:cs typeface="宋体" panose="02010600030101010101" pitchFamily="2" charset="-122"/>
              </a:rPr>
              <a:t>为了研究维数对词向量训练的影响，我们比较了八个评价任务中不同维度的模型。 结果表明，涉及分析向量的语义属性的任务都以类似的方式表现。 图</a:t>
            </a:r>
            <a:r>
              <a:rPr lang="en-US" altLang="zh-CN" b="0" u="none">
                <a:latin typeface="宋体" panose="02010600030101010101" pitchFamily="2" charset="-122"/>
                <a:ea typeface="宋体" panose="02010600030101010101" pitchFamily="2" charset="-122"/>
                <a:cs typeface="宋体" panose="02010600030101010101" pitchFamily="2" charset="-122"/>
              </a:rPr>
              <a:t>4</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a</a:t>
            </a:r>
            <a:r>
              <a:rPr lang="zh-CN" altLang="en-US" b="0" u="none">
                <a:latin typeface="宋体" panose="02010600030101010101" pitchFamily="2" charset="-122"/>
                <a:ea typeface="宋体" panose="02010600030101010101" pitchFamily="2" charset="-122"/>
                <a:cs typeface="宋体" panose="02010600030101010101" pitchFamily="2" charset="-122"/>
              </a:rPr>
              <a:t>）表示出了</a:t>
            </a:r>
            <a:r>
              <a:rPr lang="en-US" altLang="zh-CN" b="0" u="none">
                <a:latin typeface="Calibri" panose="020F0502020204030204" charset="0"/>
                <a:ea typeface="Calibri" panose="020F0502020204030204" charset="0"/>
                <a:cs typeface="Calibri" panose="020F0502020204030204" charset="0"/>
              </a:rPr>
              <a:t>tfl</a:t>
            </a:r>
            <a:r>
              <a:rPr lang="zh-CN" altLang="en-US" b="0" u="none">
                <a:latin typeface="宋体" panose="02010600030101010101" pitchFamily="2" charset="-122"/>
                <a:ea typeface="宋体" panose="02010600030101010101" pitchFamily="2" charset="-122"/>
                <a:cs typeface="宋体" panose="02010600030101010101" pitchFamily="2" charset="-122"/>
              </a:rPr>
              <a:t>任务的性能作为示例。 此外，向量用作特征或用于初始化的任务也以类似的方式表现。 图</a:t>
            </a:r>
            <a:r>
              <a:rPr lang="en-US" altLang="zh-CN" b="0" u="none">
                <a:latin typeface="Calibri" panose="020F0502020204030204" charset="0"/>
                <a:ea typeface="Calibri" panose="020F0502020204030204" charset="0"/>
                <a:cs typeface="Calibri" panose="020F0502020204030204" charset="0"/>
              </a:rPr>
              <a:t>4</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b</a:t>
            </a:r>
            <a:r>
              <a:rPr lang="zh-CN" altLang="en-US" b="0" u="none">
                <a:latin typeface="宋体" panose="02010600030101010101" pitchFamily="2" charset="-122"/>
                <a:ea typeface="宋体" panose="02010600030101010101" pitchFamily="2" charset="-122"/>
                <a:cs typeface="宋体" panose="02010600030101010101" pitchFamily="2" charset="-122"/>
              </a:rPr>
              <a:t>）以</a:t>
            </a:r>
            <a:r>
              <a:rPr lang="en-US" altLang="zh-CN" b="0" u="none">
                <a:latin typeface="Calibri" panose="020F0502020204030204" charset="0"/>
                <a:ea typeface="Calibri" panose="020F0502020204030204" charset="0"/>
                <a:cs typeface="Calibri" panose="020F0502020204030204" charset="0"/>
              </a:rPr>
              <a:t>pos</a:t>
            </a:r>
            <a:r>
              <a:rPr lang="zh-CN" altLang="en-US" b="0" u="none">
                <a:latin typeface="宋体" panose="02010600030101010101" pitchFamily="2" charset="-122"/>
                <a:ea typeface="宋体" panose="02010600030101010101" pitchFamily="2" charset="-122"/>
                <a:cs typeface="宋体" panose="02010600030101010101" pitchFamily="2" charset="-122"/>
              </a:rPr>
              <a:t>任务的性能为例     多少维的词向量才是最好的？ 我们发现对于语义属性任务，越大维度性能越好（除了</a:t>
            </a:r>
            <a:r>
              <a:rPr lang="en-US" altLang="zh-CN" b="0" u="none">
                <a:latin typeface="Calibri" panose="020F0502020204030204" charset="0"/>
                <a:ea typeface="Calibri" panose="020F0502020204030204" charset="0"/>
                <a:cs typeface="Calibri" panose="020F0502020204030204" charset="0"/>
              </a:rPr>
              <a:t>C</a:t>
            </a:r>
            <a:r>
              <a:rPr lang="zh-CN" altLang="en-US" b="0" u="none">
                <a:latin typeface="宋体" panose="02010600030101010101" pitchFamily="2" charset="-122"/>
                <a:ea typeface="宋体" panose="02010600030101010101" pitchFamily="2" charset="-122"/>
                <a:cs typeface="宋体" panose="02010600030101010101" pitchFamily="2" charset="-122"/>
              </a:rPr>
              <a:t>＆</a:t>
            </a:r>
            <a:r>
              <a:rPr lang="en-US" altLang="zh-CN" b="0" u="none">
                <a:latin typeface="Calibri" panose="020F0502020204030204" charset="0"/>
                <a:ea typeface="Calibri" panose="020F0502020204030204" charset="0"/>
                <a:cs typeface="Calibri" panose="020F0502020204030204" charset="0"/>
              </a:rPr>
              <a:t>W</a:t>
            </a:r>
            <a:r>
              <a:rPr lang="zh-CN" altLang="en-US" b="0" u="none">
                <a:latin typeface="宋体" panose="02010600030101010101" pitchFamily="2" charset="-122"/>
                <a:ea typeface="宋体" panose="02010600030101010101" pitchFamily="2" charset="-122"/>
                <a:cs typeface="宋体" panose="02010600030101010101" pitchFamily="2" charset="-122"/>
              </a:rPr>
              <a:t>模型，如</a:t>
            </a:r>
            <a:r>
              <a:rPr lang="en-US" altLang="zh-CN" b="0" u="none">
                <a:latin typeface="Calibri" panose="020F0502020204030204" charset="0"/>
                <a:ea typeface="Calibri" panose="020F0502020204030204" charset="0"/>
                <a:cs typeface="Calibri" panose="020F0502020204030204" charset="0"/>
              </a:rPr>
              <a:t>4.2</a:t>
            </a:r>
            <a:r>
              <a:rPr lang="zh-CN" altLang="en-US" b="0" u="none">
                <a:latin typeface="宋体" panose="02010600030101010101" pitchFamily="2" charset="-122"/>
                <a:ea typeface="宋体" panose="02010600030101010101" pitchFamily="2" charset="-122"/>
                <a:cs typeface="宋体" panose="02010600030101010101" pitchFamily="2" charset="-122"/>
              </a:rPr>
              <a:t>节所述）。 然而，对于</a:t>
            </a:r>
            <a:r>
              <a:rPr lang="en-US" altLang="zh-CN" b="0" u="none">
                <a:latin typeface="Calibri" panose="020F0502020204030204" charset="0"/>
                <a:ea typeface="Calibri" panose="020F0502020204030204" charset="0"/>
                <a:cs typeface="Calibri" panose="020F0502020204030204" charset="0"/>
              </a:rPr>
              <a:t>NLP</a:t>
            </a:r>
            <a:r>
              <a:rPr lang="zh-CN" altLang="en-US" b="0" u="none">
                <a:latin typeface="宋体" panose="02010600030101010101" pitchFamily="2" charset="-122"/>
                <a:ea typeface="宋体" panose="02010600030101010101" pitchFamily="2" charset="-122"/>
                <a:cs typeface="宋体" panose="02010600030101010101" pitchFamily="2" charset="-122"/>
              </a:rPr>
              <a:t>任务，</a:t>
            </a:r>
            <a:r>
              <a:rPr lang="en-US" altLang="zh-CN" b="0" u="none">
                <a:latin typeface="宋体" panose="02010600030101010101" pitchFamily="2" charset="-122"/>
                <a:ea typeface="宋体" panose="02010600030101010101" pitchFamily="2" charset="-122"/>
                <a:cs typeface="宋体" panose="02010600030101010101" pitchFamily="2" charset="-122"/>
              </a:rPr>
              <a:t>50</a:t>
            </a:r>
            <a:r>
              <a:rPr lang="zh-CN" altLang="en-US" b="0" u="none">
                <a:latin typeface="宋体" panose="02010600030101010101" pitchFamily="2" charset="-122"/>
                <a:ea typeface="宋体" panose="02010600030101010101" pitchFamily="2" charset="-122"/>
                <a:cs typeface="宋体" panose="02010600030101010101" pitchFamily="2" charset="-122"/>
              </a:rPr>
              <a:t>维通常就足够了</a:t>
            </a:r>
            <a:endParaRPr lang="zh-CN" altLang="en-US" b="0" u="none">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22250" y="2792730"/>
            <a:ext cx="5704205" cy="2832100"/>
          </a:xfrm>
          <a:prstGeom prst="rect">
            <a:avLst/>
          </a:prstGeom>
        </p:spPr>
      </p:pic>
      <p:pic>
        <p:nvPicPr>
          <p:cNvPr id="4" name="图片 3"/>
          <p:cNvPicPr>
            <a:picLocks noChangeAspect="1"/>
          </p:cNvPicPr>
          <p:nvPr/>
        </p:nvPicPr>
        <p:blipFill>
          <a:blip r:embed="rId2"/>
          <a:stretch>
            <a:fillRect/>
          </a:stretch>
        </p:blipFill>
        <p:spPr>
          <a:xfrm>
            <a:off x="6071235" y="2792730"/>
            <a:ext cx="5928995" cy="2832100"/>
          </a:xfrm>
          <a:prstGeom prst="rect">
            <a:avLst/>
          </a:prstGeom>
        </p:spPr>
      </p:pic>
      <p:pic>
        <p:nvPicPr>
          <p:cNvPr id="5" name="图片 4"/>
          <p:cNvPicPr>
            <a:picLocks noChangeAspect="1"/>
          </p:cNvPicPr>
          <p:nvPr/>
        </p:nvPicPr>
        <p:blipFill>
          <a:blip r:embed="rId3"/>
          <a:stretch>
            <a:fillRect/>
          </a:stretch>
        </p:blipFill>
        <p:spPr>
          <a:xfrm>
            <a:off x="2694940" y="5782310"/>
            <a:ext cx="5333365" cy="800100"/>
          </a:xfrm>
          <a:prstGeom prst="rect">
            <a:avLst/>
          </a:prstGeom>
        </p:spPr>
      </p:pic>
    </p:spTree>
    <p:custDataLst>
      <p:tags r:id="rId4"/>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1"/>
            </p:custDataLst>
          </p:nvPr>
        </p:nvSpPr>
        <p:spPr>
          <a:xfrm>
            <a:off x="8860540" y="1405088"/>
            <a:ext cx="986879" cy="986879"/>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8" name="标题 7"/>
          <p:cNvSpPr>
            <a:spLocks noGrp="1"/>
          </p:cNvSpPr>
          <p:nvPr>
            <p:ph type="title"/>
            <p:custDataLst>
              <p:tags r:id="rId2"/>
            </p:custDataLst>
          </p:nvPr>
        </p:nvSpPr>
        <p:spPr/>
        <p:txBody>
          <a:bodyPr>
            <a:normAutofit/>
          </a:bodyPr>
          <a:lstStyle/>
          <a:p>
            <a:r>
              <a:rPr lang="en-US" altLang="zh-CN" smtClean="0"/>
              <a:t>THANKS</a:t>
            </a:r>
            <a:endParaRPr lang="zh-CN" altLang="en-US" dirty="0"/>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3"/>
          <p:cNvSpPr txBox="1"/>
          <p:nvPr>
            <p:custDataLst>
              <p:tags r:id="rId1"/>
            </p:custDataLst>
          </p:nvPr>
        </p:nvSpPr>
        <p:spPr>
          <a:xfrm>
            <a:off x="1134514" y="2986364"/>
            <a:ext cx="4065508" cy="1015647"/>
          </a:xfrm>
          <a:prstGeom prst="rect">
            <a:avLst/>
          </a:prstGeom>
          <a:noFill/>
        </p:spPr>
        <p:txBody>
          <a:bodyPr wrap="square" lIns="91426" tIns="45712" rIns="91426" bIns="45712" rtlCol="0">
            <a:normAutofit fontScale="70000"/>
          </a:bodyPr>
          <a:lstStyle/>
          <a:p>
            <a:pPr algn="ctr"/>
            <a:r>
              <a:rPr lang="en-US" altLang="zh-CN" sz="6000" dirty="0">
                <a:solidFill>
                  <a:schemeClr val="accent1"/>
                </a:solidFill>
                <a:latin typeface="+mj-lt"/>
                <a:ea typeface="+mj-ea"/>
                <a:cs typeface="+mj-cs"/>
              </a:rPr>
              <a:t>Model Overview</a:t>
            </a:r>
            <a:endParaRPr lang="en-US" altLang="zh-CN" sz="6000" dirty="0">
              <a:solidFill>
                <a:schemeClr val="accent1"/>
              </a:solidFill>
              <a:latin typeface="+mj-lt"/>
              <a:ea typeface="+mj-ea"/>
              <a:cs typeface="+mj-cs"/>
            </a:endParaRPr>
          </a:p>
        </p:txBody>
      </p:sp>
      <p:grpSp>
        <p:nvGrpSpPr>
          <p:cNvPr id="5" name="组合 4"/>
          <p:cNvGrpSpPr/>
          <p:nvPr>
            <p:custDataLst>
              <p:tags r:id="rId2"/>
            </p:custDataLst>
          </p:nvPr>
        </p:nvGrpSpPr>
        <p:grpSpPr>
          <a:xfrm>
            <a:off x="5323434" y="698794"/>
            <a:ext cx="5766098" cy="832033"/>
            <a:chOff x="5323434" y="698794"/>
            <a:chExt cx="5766098" cy="832033"/>
          </a:xfrm>
        </p:grpSpPr>
        <p:sp>
          <p:nvSpPr>
            <p:cNvPr id="10" name="矩形 9"/>
            <p:cNvSpPr/>
            <p:nvPr>
              <p:custDataLst>
                <p:tags r:id="rId3"/>
              </p:custDataLst>
            </p:nvPr>
          </p:nvSpPr>
          <p:spPr>
            <a:xfrm>
              <a:off x="6066297" y="940315"/>
              <a:ext cx="5023235" cy="387286"/>
            </a:xfrm>
            <a:prstGeom prst="rect">
              <a:avLst/>
            </a:prstGeom>
          </p:spPr>
          <p:txBody>
            <a:bodyPr wrap="square">
              <a:normAutofit/>
            </a:bodyPr>
            <a:lstStyle/>
            <a:p>
              <a:pPr>
                <a:lnSpc>
                  <a:spcPts val="2300"/>
                </a:lnSpc>
              </a:pPr>
              <a:r>
                <a:rPr lang="en-US" altLang="zh-CN" dirty="0"/>
                <a:t>NNLM</a:t>
              </a:r>
              <a:endParaRPr lang="en-US" altLang="zh-CN" dirty="0"/>
            </a:p>
          </p:txBody>
        </p:sp>
        <p:sp>
          <p:nvSpPr>
            <p:cNvPr id="9" name="TextBox 18"/>
            <p:cNvSpPr txBox="1"/>
            <p:nvPr>
              <p:custDataLst>
                <p:tags r:id="rId4"/>
              </p:custDataLst>
            </p:nvPr>
          </p:nvSpPr>
          <p:spPr>
            <a:xfrm>
              <a:off x="5323434" y="698794"/>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1</a:t>
              </a:r>
              <a:endParaRPr lang="zh-CN" altLang="en-US" sz="5400" dirty="0">
                <a:solidFill>
                  <a:schemeClr val="bg1"/>
                </a:solidFill>
              </a:endParaRPr>
            </a:p>
          </p:txBody>
        </p:sp>
      </p:grpSp>
      <p:grpSp>
        <p:nvGrpSpPr>
          <p:cNvPr id="4" name="组合 3"/>
          <p:cNvGrpSpPr/>
          <p:nvPr>
            <p:custDataLst>
              <p:tags r:id="rId5"/>
            </p:custDataLst>
          </p:nvPr>
        </p:nvGrpSpPr>
        <p:grpSpPr>
          <a:xfrm>
            <a:off x="5323434" y="1606210"/>
            <a:ext cx="5766098" cy="832033"/>
            <a:chOff x="5323434" y="1606210"/>
            <a:chExt cx="5766098" cy="832033"/>
          </a:xfrm>
        </p:grpSpPr>
        <p:sp>
          <p:nvSpPr>
            <p:cNvPr id="6" name="TextBox 18"/>
            <p:cNvSpPr txBox="1"/>
            <p:nvPr>
              <p:custDataLst>
                <p:tags r:id="rId6"/>
              </p:custDataLst>
            </p:nvPr>
          </p:nvSpPr>
          <p:spPr>
            <a:xfrm>
              <a:off x="5323434" y="1606210"/>
              <a:ext cx="742863" cy="832033"/>
            </a:xfrm>
            <a:prstGeom prst="rect">
              <a:avLst/>
            </a:prstGeom>
            <a:solidFill>
              <a:schemeClr val="accent3"/>
            </a:solidFill>
          </p:spPr>
          <p:txBody>
            <a:bodyPr wrap="square" rtlCol="0">
              <a:normAutofit fontScale="92500" lnSpcReduction="10000"/>
            </a:bodyPr>
            <a:lstStyle/>
            <a:p>
              <a:pPr algn="ctr"/>
              <a:r>
                <a:rPr lang="en-US" altLang="zh-CN" sz="5400" dirty="0" smtClean="0">
                  <a:solidFill>
                    <a:schemeClr val="bg1"/>
                  </a:solidFill>
                </a:rPr>
                <a:t>2</a:t>
              </a:r>
              <a:endParaRPr lang="zh-CN" altLang="en-US" sz="5400" dirty="0">
                <a:solidFill>
                  <a:schemeClr val="bg1"/>
                </a:solidFill>
              </a:endParaRPr>
            </a:p>
          </p:txBody>
        </p:sp>
        <p:sp>
          <p:nvSpPr>
            <p:cNvPr id="23" name="矩形 22"/>
            <p:cNvSpPr/>
            <p:nvPr>
              <p:custDataLst>
                <p:tags r:id="rId7"/>
              </p:custDataLst>
            </p:nvPr>
          </p:nvSpPr>
          <p:spPr>
            <a:xfrm>
              <a:off x="6066297" y="1847731"/>
              <a:ext cx="5023235" cy="387286"/>
            </a:xfrm>
            <a:prstGeom prst="rect">
              <a:avLst/>
            </a:prstGeom>
          </p:spPr>
          <p:txBody>
            <a:bodyPr wrap="square">
              <a:normAutofit/>
            </a:bodyPr>
            <a:lstStyle/>
            <a:p>
              <a:pPr>
                <a:lnSpc>
                  <a:spcPts val="2300"/>
                </a:lnSpc>
              </a:pPr>
              <a:r>
                <a:rPr lang="en-US" altLang="zh-CN" dirty="0"/>
                <a:t>LBL</a:t>
              </a:r>
              <a:endParaRPr lang="en-US" altLang="zh-CN" dirty="0"/>
            </a:p>
          </p:txBody>
        </p:sp>
      </p:grpSp>
      <p:grpSp>
        <p:nvGrpSpPr>
          <p:cNvPr id="3" name="组合 2"/>
          <p:cNvGrpSpPr/>
          <p:nvPr>
            <p:custDataLst>
              <p:tags r:id="rId8"/>
            </p:custDataLst>
          </p:nvPr>
        </p:nvGrpSpPr>
        <p:grpSpPr>
          <a:xfrm>
            <a:off x="5323434" y="2513626"/>
            <a:ext cx="5766098" cy="832033"/>
            <a:chOff x="5323434" y="2513626"/>
            <a:chExt cx="5766098" cy="832033"/>
          </a:xfrm>
        </p:grpSpPr>
        <p:sp>
          <p:nvSpPr>
            <p:cNvPr id="7" name="TextBox 18"/>
            <p:cNvSpPr txBox="1"/>
            <p:nvPr>
              <p:custDataLst>
                <p:tags r:id="rId9"/>
              </p:custDataLst>
            </p:nvPr>
          </p:nvSpPr>
          <p:spPr>
            <a:xfrm>
              <a:off x="5323434" y="2513626"/>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3</a:t>
              </a:r>
              <a:endParaRPr lang="zh-CN" altLang="en-US" sz="5400" dirty="0">
                <a:solidFill>
                  <a:schemeClr val="bg1"/>
                </a:solidFill>
              </a:endParaRPr>
            </a:p>
          </p:txBody>
        </p:sp>
        <p:sp>
          <p:nvSpPr>
            <p:cNvPr id="24" name="矩形 23"/>
            <p:cNvSpPr/>
            <p:nvPr>
              <p:custDataLst>
                <p:tags r:id="rId10"/>
              </p:custDataLst>
            </p:nvPr>
          </p:nvSpPr>
          <p:spPr>
            <a:xfrm>
              <a:off x="6066297" y="2755147"/>
              <a:ext cx="5023235" cy="387286"/>
            </a:xfrm>
            <a:prstGeom prst="rect">
              <a:avLst/>
            </a:prstGeom>
          </p:spPr>
          <p:txBody>
            <a:bodyPr wrap="square">
              <a:normAutofit/>
            </a:bodyPr>
            <a:lstStyle/>
            <a:p>
              <a:pPr>
                <a:lnSpc>
                  <a:spcPts val="2300"/>
                </a:lnSpc>
              </a:pPr>
              <a:r>
                <a:rPr lang="en-US" altLang="zh-CN" dirty="0"/>
                <a:t>C&amp;W</a:t>
              </a:r>
              <a:endParaRPr lang="en-US" altLang="zh-CN" dirty="0"/>
            </a:p>
          </p:txBody>
        </p:sp>
      </p:grpSp>
      <p:grpSp>
        <p:nvGrpSpPr>
          <p:cNvPr id="2" name="组合 1"/>
          <p:cNvGrpSpPr/>
          <p:nvPr>
            <p:custDataLst>
              <p:tags r:id="rId11"/>
            </p:custDataLst>
          </p:nvPr>
        </p:nvGrpSpPr>
        <p:grpSpPr>
          <a:xfrm>
            <a:off x="5323434" y="3421042"/>
            <a:ext cx="5766098" cy="832033"/>
            <a:chOff x="5323434" y="3421042"/>
            <a:chExt cx="5766098" cy="832033"/>
          </a:xfrm>
        </p:grpSpPr>
        <p:sp>
          <p:nvSpPr>
            <p:cNvPr id="8" name="TextBox 18"/>
            <p:cNvSpPr txBox="1"/>
            <p:nvPr>
              <p:custDataLst>
                <p:tags r:id="rId12"/>
              </p:custDataLst>
            </p:nvPr>
          </p:nvSpPr>
          <p:spPr>
            <a:xfrm>
              <a:off x="5323434" y="3421042"/>
              <a:ext cx="742863" cy="832033"/>
            </a:xfrm>
            <a:prstGeom prst="rect">
              <a:avLst/>
            </a:prstGeom>
            <a:solidFill>
              <a:schemeClr val="accent3"/>
            </a:solidFill>
          </p:spPr>
          <p:txBody>
            <a:bodyPr wrap="square" rtlCol="0">
              <a:normAutofit fontScale="92500" lnSpcReduction="10000"/>
            </a:bodyPr>
            <a:lstStyle/>
            <a:p>
              <a:pPr algn="ctr"/>
              <a:r>
                <a:rPr lang="en-US" altLang="zh-CN" sz="5400" dirty="0" smtClean="0">
                  <a:solidFill>
                    <a:schemeClr val="bg1"/>
                  </a:solidFill>
                </a:rPr>
                <a:t>4</a:t>
              </a:r>
              <a:endParaRPr lang="zh-CN" altLang="en-US" sz="5400" dirty="0">
                <a:solidFill>
                  <a:schemeClr val="bg1"/>
                </a:solidFill>
              </a:endParaRPr>
            </a:p>
          </p:txBody>
        </p:sp>
        <p:sp>
          <p:nvSpPr>
            <p:cNvPr id="25" name="矩形 24"/>
            <p:cNvSpPr/>
            <p:nvPr>
              <p:custDataLst>
                <p:tags r:id="rId13"/>
              </p:custDataLst>
            </p:nvPr>
          </p:nvSpPr>
          <p:spPr>
            <a:xfrm>
              <a:off x="6066297" y="3662561"/>
              <a:ext cx="5023235" cy="387286"/>
            </a:xfrm>
            <a:prstGeom prst="rect">
              <a:avLst/>
            </a:prstGeom>
          </p:spPr>
          <p:txBody>
            <a:bodyPr wrap="square">
              <a:normAutofit/>
            </a:bodyPr>
            <a:lstStyle/>
            <a:p>
              <a:pPr>
                <a:lnSpc>
                  <a:spcPts val="2300"/>
                </a:lnSpc>
              </a:pPr>
              <a:r>
                <a:rPr lang="en-US" altLang="zh-CN" dirty="0"/>
                <a:t>CBOW and Skip-gram</a:t>
              </a:r>
              <a:endParaRPr lang="en-US" altLang="zh-CN" dirty="0"/>
            </a:p>
          </p:txBody>
        </p:sp>
      </p:grpSp>
      <p:grpSp>
        <p:nvGrpSpPr>
          <p:cNvPr id="12" name="组合 11"/>
          <p:cNvGrpSpPr/>
          <p:nvPr>
            <p:custDataLst>
              <p:tags r:id="rId14"/>
            </p:custDataLst>
          </p:nvPr>
        </p:nvGrpSpPr>
        <p:grpSpPr>
          <a:xfrm>
            <a:off x="5323434" y="4328458"/>
            <a:ext cx="5766098" cy="832033"/>
            <a:chOff x="5323434" y="4328458"/>
            <a:chExt cx="5766098" cy="832033"/>
          </a:xfrm>
        </p:grpSpPr>
        <p:sp>
          <p:nvSpPr>
            <p:cNvPr id="16" name="TextBox 18"/>
            <p:cNvSpPr txBox="1"/>
            <p:nvPr>
              <p:custDataLst>
                <p:tags r:id="rId15"/>
              </p:custDataLst>
            </p:nvPr>
          </p:nvSpPr>
          <p:spPr>
            <a:xfrm>
              <a:off x="5323434" y="4328458"/>
              <a:ext cx="742863" cy="832033"/>
            </a:xfrm>
            <a:prstGeom prst="rect">
              <a:avLst/>
            </a:prstGeom>
            <a:solidFill>
              <a:schemeClr val="accent2"/>
            </a:solidFill>
          </p:spPr>
          <p:txBody>
            <a:bodyPr wrap="square" rtlCol="0">
              <a:normAutofit fontScale="92500" lnSpcReduction="10000"/>
            </a:bodyPr>
            <a:lstStyle/>
            <a:p>
              <a:pPr algn="ctr"/>
              <a:r>
                <a:rPr lang="en-US" altLang="zh-CN" sz="5400" dirty="0" smtClean="0">
                  <a:solidFill>
                    <a:schemeClr val="bg1"/>
                  </a:solidFill>
                </a:rPr>
                <a:t>5</a:t>
              </a:r>
              <a:endParaRPr lang="zh-CN" altLang="en-US" sz="5400" dirty="0">
                <a:solidFill>
                  <a:schemeClr val="bg1"/>
                </a:solidFill>
              </a:endParaRPr>
            </a:p>
          </p:txBody>
        </p:sp>
        <p:sp>
          <p:nvSpPr>
            <p:cNvPr id="17" name="矩形 16"/>
            <p:cNvSpPr/>
            <p:nvPr>
              <p:custDataLst>
                <p:tags r:id="rId16"/>
              </p:custDataLst>
            </p:nvPr>
          </p:nvSpPr>
          <p:spPr>
            <a:xfrm>
              <a:off x="6066297" y="4569978"/>
              <a:ext cx="5023235" cy="387286"/>
            </a:xfrm>
            <a:prstGeom prst="rect">
              <a:avLst/>
            </a:prstGeom>
          </p:spPr>
          <p:txBody>
            <a:bodyPr wrap="square">
              <a:normAutofit/>
            </a:bodyPr>
            <a:lstStyle/>
            <a:p>
              <a:pPr>
                <a:lnSpc>
                  <a:spcPts val="2300"/>
                </a:lnSpc>
              </a:pPr>
              <a:r>
                <a:rPr lang="en-US" altLang="zh-CN" dirty="0"/>
                <a:t>Virtual Model:Order</a:t>
              </a:r>
              <a:endParaRPr lang="en-US" altLang="zh-CN" dirty="0"/>
            </a:p>
          </p:txBody>
        </p:sp>
      </p:grpSp>
      <p:grpSp>
        <p:nvGrpSpPr>
          <p:cNvPr id="11" name="组合 10"/>
          <p:cNvGrpSpPr/>
          <p:nvPr>
            <p:custDataLst>
              <p:tags r:id="rId17"/>
            </p:custDataLst>
          </p:nvPr>
        </p:nvGrpSpPr>
        <p:grpSpPr>
          <a:xfrm>
            <a:off x="5323434" y="5235876"/>
            <a:ext cx="5766098" cy="923330"/>
            <a:chOff x="5323434" y="5235876"/>
            <a:chExt cx="5766098" cy="923330"/>
          </a:xfrm>
        </p:grpSpPr>
        <p:sp>
          <p:nvSpPr>
            <p:cNvPr id="20" name="TextBox 18"/>
            <p:cNvSpPr txBox="1"/>
            <p:nvPr>
              <p:custDataLst>
                <p:tags r:id="rId18"/>
              </p:custDataLst>
            </p:nvPr>
          </p:nvSpPr>
          <p:spPr>
            <a:xfrm>
              <a:off x="5323434" y="5235876"/>
              <a:ext cx="742863" cy="923330"/>
            </a:xfrm>
            <a:prstGeom prst="rect">
              <a:avLst/>
            </a:prstGeom>
            <a:solidFill>
              <a:schemeClr val="accent3"/>
            </a:solidFill>
          </p:spPr>
          <p:txBody>
            <a:bodyPr wrap="square" rtlCol="0">
              <a:normAutofit/>
            </a:bodyPr>
            <a:lstStyle/>
            <a:p>
              <a:pPr algn="ctr"/>
              <a:r>
                <a:rPr lang="en-US" altLang="zh-CN" sz="5400" dirty="0" smtClean="0">
                  <a:solidFill>
                    <a:schemeClr val="bg1"/>
                  </a:solidFill>
                </a:rPr>
                <a:t>6</a:t>
              </a:r>
              <a:endParaRPr lang="zh-CN" altLang="en-US" sz="5400" dirty="0">
                <a:solidFill>
                  <a:schemeClr val="bg1"/>
                </a:solidFill>
              </a:endParaRPr>
            </a:p>
          </p:txBody>
        </p:sp>
        <p:sp>
          <p:nvSpPr>
            <p:cNvPr id="21" name="矩形 20"/>
            <p:cNvSpPr/>
            <p:nvPr>
              <p:custDataLst>
                <p:tags r:id="rId19"/>
              </p:custDataLst>
            </p:nvPr>
          </p:nvSpPr>
          <p:spPr>
            <a:xfrm>
              <a:off x="6066297" y="5477395"/>
              <a:ext cx="5023235" cy="387286"/>
            </a:xfrm>
            <a:prstGeom prst="rect">
              <a:avLst/>
            </a:prstGeom>
          </p:spPr>
          <p:txBody>
            <a:bodyPr wrap="square">
              <a:normAutofit/>
            </a:bodyPr>
            <a:lstStyle/>
            <a:p>
              <a:pPr>
                <a:lnSpc>
                  <a:spcPts val="2300"/>
                </a:lnSpc>
              </a:pPr>
              <a:r>
                <a:rPr lang="en-US" altLang="zh-CN" dirty="0"/>
                <a:t>GloVe</a:t>
              </a:r>
              <a:endParaRPr lang="en-US" altLang="zh-CN" dirty="0"/>
            </a:p>
          </p:txBody>
        </p:sp>
      </p:grpSp>
    </p:spTree>
    <p:custDataLst>
      <p:tags r:id="rId20"/>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48385" y="1494790"/>
            <a:ext cx="10095230" cy="1188720"/>
          </a:xfrm>
          <a:prstGeom prst="rect">
            <a:avLst/>
          </a:prstGeom>
          <a:noFill/>
          <a:ln w="9525">
            <a:noFill/>
          </a:ln>
        </p:spPr>
        <p:txBody>
          <a:bodyPr wrap="square">
            <a:spAutoFit/>
          </a:bodyPr>
          <a:p>
            <a:pPr marL="0" indent="0" algn="l"/>
            <a:endPar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现有的大多数模型都是基于相同的分布假设：出现在相似上下文的单词往往具有相似的含义。</a:t>
            </a:r>
            <a:endParaRPr lang="zh-CN" altLang="en-US" sz="24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173480" y="3578860"/>
            <a:ext cx="9567545" cy="701040"/>
          </a:xfrm>
          <a:prstGeom prst="rect">
            <a:avLst/>
          </a:prstGeom>
          <a:noFill/>
          <a:ln w="9525">
            <a:noFill/>
          </a:ln>
        </p:spPr>
        <p:txBody>
          <a:bodyPr wrap="square">
            <a:spAutoFit/>
          </a:bodyPr>
          <a:p>
            <a:pPr marL="0" indent="0"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根据这个假设，不同的方法以不同的方式建模</a:t>
            </a:r>
            <a:r>
              <a:rPr lang="zh-CN" altLang="en-US" sz="2000">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sym typeface="+mn-ea"/>
              </a:rPr>
              <a:t>在语料库中的</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单词  （目标词）与其上下文  之间的关系，其中  和  被嵌入到向量中</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p:cNvGraphicFramePr/>
          <p:nvPr/>
        </p:nvGraphicFramePr>
        <p:xfrm>
          <a:off x="8399780" y="3599815"/>
          <a:ext cx="405130" cy="310515"/>
        </p:xfrm>
        <a:graphic>
          <a:graphicData uri="http://schemas.openxmlformats.org/presentationml/2006/ole">
            <mc:AlternateContent xmlns:mc="http://schemas.openxmlformats.org/markup-compatibility/2006">
              <mc:Choice xmlns:v="urn:schemas-microsoft-com:vml" Requires="v">
                <p:oleObj spid="_x0000_s6" name="" r:id="rId1" imgW="271780" imgH="346710" progId="Equation.KSEE3">
                  <p:embed/>
                </p:oleObj>
              </mc:Choice>
              <mc:Fallback>
                <p:oleObj name="" r:id="rId1" imgW="271780" imgH="346710" progId="Equation.KSEE3">
                  <p:embed/>
                  <p:pic>
                    <p:nvPicPr>
                      <p:cNvPr id="0" name="图片 5"/>
                      <p:cNvPicPr/>
                      <p:nvPr/>
                    </p:nvPicPr>
                    <p:blipFill>
                      <a:blip r:embed="rId2"/>
                      <a:stretch>
                        <a:fillRect/>
                      </a:stretch>
                    </p:blipFill>
                    <p:spPr>
                      <a:xfrm>
                        <a:off x="8399780" y="3599815"/>
                        <a:ext cx="405130" cy="31051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983740" y="3910330"/>
          <a:ext cx="311785" cy="381000"/>
        </p:xfrm>
        <a:graphic>
          <a:graphicData uri="http://schemas.openxmlformats.org/presentationml/2006/ole">
            <mc:AlternateContent xmlns:mc="http://schemas.openxmlformats.org/markup-compatibility/2006">
              <mc:Choice xmlns:v="urn:schemas-microsoft-com:vml" Requires="v">
                <p:oleObj spid="_x0000_s1026" name="" r:id="rId3" imgW="114300" imgH="139700" progId="Equation.KSEE3">
                  <p:embed/>
                </p:oleObj>
              </mc:Choice>
              <mc:Fallback>
                <p:oleObj name="" r:id="rId3" imgW="114300" imgH="139700" progId="Equation.KSEE3">
                  <p:embed/>
                  <p:pic>
                    <p:nvPicPr>
                      <p:cNvPr id="0" name="图片 1025"/>
                      <p:cNvPicPr/>
                      <p:nvPr/>
                    </p:nvPicPr>
                    <p:blipFill>
                      <a:blip r:embed="rId4"/>
                      <a:stretch>
                        <a:fillRect/>
                      </a:stretch>
                    </p:blipFill>
                    <p:spPr>
                      <a:xfrm>
                        <a:off x="1983740" y="3910330"/>
                        <a:ext cx="311785" cy="381000"/>
                      </a:xfrm>
                      <a:prstGeom prst="rect">
                        <a:avLst/>
                      </a:prstGeom>
                    </p:spPr>
                  </p:pic>
                </p:oleObj>
              </mc:Fallback>
            </mc:AlternateContent>
          </a:graphicData>
        </a:graphic>
      </p:graphicFrame>
      <p:graphicFrame>
        <p:nvGraphicFramePr>
          <p:cNvPr id="8" name="对象 7"/>
          <p:cNvGraphicFramePr/>
          <p:nvPr/>
        </p:nvGraphicFramePr>
        <p:xfrm>
          <a:off x="4274185" y="3910330"/>
          <a:ext cx="313690" cy="310515"/>
        </p:xfrm>
        <a:graphic>
          <a:graphicData uri="http://schemas.openxmlformats.org/presentationml/2006/ole">
            <mc:AlternateContent xmlns:mc="http://schemas.openxmlformats.org/markup-compatibility/2006">
              <mc:Choice xmlns:v="urn:schemas-microsoft-com:vml" Requires="v">
                <p:oleObj spid="_x0000_s11" name="" r:id="rId5" imgW="271780" imgH="346710" progId="Equation.KSEE3">
                  <p:embed/>
                </p:oleObj>
              </mc:Choice>
              <mc:Fallback>
                <p:oleObj name="" r:id="rId5" imgW="271780" imgH="346710" progId="Equation.KSEE3">
                  <p:embed/>
                  <p:pic>
                    <p:nvPicPr>
                      <p:cNvPr id="0" name="图片 5"/>
                      <p:cNvPicPr/>
                      <p:nvPr/>
                    </p:nvPicPr>
                    <p:blipFill>
                      <a:blip r:embed="rId2"/>
                      <a:stretch>
                        <a:fillRect/>
                      </a:stretch>
                    </p:blipFill>
                    <p:spPr>
                      <a:xfrm>
                        <a:off x="4274185" y="3910330"/>
                        <a:ext cx="313690" cy="31051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805680" y="3898900"/>
          <a:ext cx="311785" cy="381000"/>
        </p:xfrm>
        <a:graphic>
          <a:graphicData uri="http://schemas.openxmlformats.org/presentationml/2006/ole">
            <mc:AlternateContent xmlns:mc="http://schemas.openxmlformats.org/markup-compatibility/2006">
              <mc:Choice xmlns:v="urn:schemas-microsoft-com:vml" Requires="v">
                <p:oleObj spid="_x0000_s3" name="" r:id="rId6" imgW="114300" imgH="139700" progId="Equation.KSEE3">
                  <p:embed/>
                </p:oleObj>
              </mc:Choice>
              <mc:Fallback>
                <p:oleObj name="" r:id="rId6" imgW="114300" imgH="139700" progId="Equation.KSEE3">
                  <p:embed/>
                  <p:pic>
                    <p:nvPicPr>
                      <p:cNvPr id="0" name="图片 1025"/>
                      <p:cNvPicPr/>
                      <p:nvPr/>
                    </p:nvPicPr>
                    <p:blipFill>
                      <a:blip r:embed="rId4"/>
                      <a:stretch>
                        <a:fillRect/>
                      </a:stretch>
                    </p:blipFill>
                    <p:spPr>
                      <a:xfrm>
                        <a:off x="4805680" y="3898900"/>
                        <a:ext cx="311785" cy="381000"/>
                      </a:xfrm>
                      <a:prstGeom prst="rect">
                        <a:avLst/>
                      </a:prstGeom>
                    </p:spPr>
                  </p:pic>
                </p:oleObj>
              </mc:Fallback>
            </mc:AlternateContent>
          </a:graphicData>
        </a:graphic>
      </p:graphicFrame>
      <p:sp>
        <p:nvSpPr>
          <p:cNvPr id="13" name="文本框 12"/>
          <p:cNvSpPr txBox="1"/>
          <p:nvPr/>
        </p:nvSpPr>
        <p:spPr>
          <a:xfrm>
            <a:off x="1173480" y="4632960"/>
            <a:ext cx="5080000" cy="1005840"/>
          </a:xfrm>
          <a:prstGeom prst="rect">
            <a:avLst/>
          </a:prstGeom>
          <a:noFill/>
          <a:ln w="9525">
            <a:noFill/>
          </a:ln>
        </p:spPr>
        <p:txBody>
          <a:bodyPr wrap="square">
            <a:spAutoFit/>
          </a:bodyPr>
          <a:p>
            <a:pPr marL="0" indent="0"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现有方法在模型构造的方面主要有两点不同：</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i</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）目标词与上下文的关系</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ii</a:t>
            </a:r>
            <a:r>
              <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rPr>
              <a:t>）上下文的表示</a:t>
            </a:r>
            <a:endParaRPr lang="zh-CN" altLang="en-US" sz="2000" b="0" u="none">
              <a:solidFill>
                <a:schemeClr val="tx1">
                  <a:lumMod val="50000"/>
                </a:schemeClr>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81275" y="391795"/>
            <a:ext cx="6211570" cy="2232025"/>
          </a:xfrm>
          <a:prstGeom prst="rect">
            <a:avLst/>
          </a:prstGeom>
        </p:spPr>
      </p:pic>
      <p:sp>
        <p:nvSpPr>
          <p:cNvPr id="5" name="文本框 4"/>
          <p:cNvSpPr txBox="1"/>
          <p:nvPr/>
        </p:nvSpPr>
        <p:spPr>
          <a:xfrm>
            <a:off x="1922780" y="2757170"/>
            <a:ext cx="8489950" cy="914400"/>
          </a:xfrm>
          <a:prstGeom prst="rect">
            <a:avLst/>
          </a:prstGeom>
          <a:noFill/>
        </p:spPr>
        <p:txBody>
          <a:bodyPr wrap="square" rtlCol="0">
            <a:spAutoFit/>
          </a:bodyPr>
          <a:p>
            <a:r>
              <a:rPr lang="zh-CN" altLang="en-US">
                <a:solidFill>
                  <a:schemeClr val="tx1">
                    <a:lumMod val="50000"/>
                  </a:schemeClr>
                </a:solidFill>
              </a:rPr>
              <a:t>在（</a:t>
            </a:r>
            <a:r>
              <a:rPr lang="en-US" altLang="zh-CN">
                <a:solidFill>
                  <a:schemeClr val="tx1">
                    <a:lumMod val="50000"/>
                  </a:schemeClr>
                </a:solidFill>
              </a:rPr>
              <a:t>i</a:t>
            </a:r>
            <a:r>
              <a:rPr lang="zh-CN" altLang="en-US">
                <a:solidFill>
                  <a:schemeClr val="tx1">
                    <a:lumMod val="50000"/>
                  </a:schemeClr>
                </a:solidFill>
              </a:rPr>
              <a:t>）目标词与上下文关系中，前五个模型是相同的，使用类似于条件概率             根据上下文   预测目标单词      ，</a:t>
            </a:r>
            <a:r>
              <a:rPr lang="en-US" altLang="zh-CN">
                <a:solidFill>
                  <a:schemeClr val="tx1">
                    <a:lumMod val="50000"/>
                  </a:schemeClr>
                </a:solidFill>
              </a:rPr>
              <a:t>C＆W 使用类似于联合概率，</a:t>
            </a:r>
            <a:r>
              <a:rPr lang="zh-CN" altLang="en-US">
                <a:solidFill>
                  <a:schemeClr val="tx1">
                    <a:lumMod val="50000"/>
                  </a:schemeClr>
                </a:solidFill>
              </a:rPr>
              <a:t>通过</a:t>
            </a:r>
            <a:r>
              <a:rPr lang="en-US" altLang="zh-CN">
                <a:solidFill>
                  <a:schemeClr val="tx1">
                    <a:lumMod val="50000"/>
                  </a:schemeClr>
                </a:solidFill>
              </a:rPr>
              <a:t>训练语料库中的w，c</a:t>
            </a:r>
            <a:r>
              <a:rPr lang="zh-CN" altLang="en-US">
                <a:solidFill>
                  <a:schemeClr val="tx1">
                    <a:lumMod val="50000"/>
                  </a:schemeClr>
                </a:solidFill>
              </a:rPr>
              <a:t>对，</a:t>
            </a:r>
            <a:r>
              <a:rPr lang="en-US" altLang="zh-CN">
                <a:solidFill>
                  <a:schemeClr val="tx1">
                    <a:lumMod val="50000"/>
                  </a:schemeClr>
                </a:solidFill>
              </a:rPr>
              <a:t>以获得更高的</a:t>
            </a:r>
            <a:r>
              <a:rPr lang="zh-CN" altLang="en-US">
                <a:solidFill>
                  <a:schemeClr val="tx1">
                    <a:lumMod val="50000"/>
                  </a:schemeClr>
                </a:solidFill>
              </a:rPr>
              <a:t>分数。</a:t>
            </a:r>
            <a:endParaRPr lang="zh-CN" altLang="en-US">
              <a:solidFill>
                <a:schemeClr val="tx1">
                  <a:lumMod val="50000"/>
                </a:schemeClr>
              </a:solidFill>
            </a:endParaRPr>
          </a:p>
        </p:txBody>
      </p:sp>
      <p:graphicFrame>
        <p:nvGraphicFramePr>
          <p:cNvPr id="7" name="对象 6">
            <a:hlinkClick r:id="" action="ppaction://ole?verb="/>
          </p:cNvPr>
          <p:cNvGraphicFramePr>
            <a:graphicFrameLocks noChangeAspect="1"/>
          </p:cNvGraphicFramePr>
          <p:nvPr/>
        </p:nvGraphicFramePr>
        <p:xfrm>
          <a:off x="9615805" y="2757170"/>
          <a:ext cx="796925" cy="318770"/>
        </p:xfrm>
        <a:graphic>
          <a:graphicData uri="http://schemas.openxmlformats.org/presentationml/2006/ole">
            <mc:AlternateContent xmlns:mc="http://schemas.openxmlformats.org/markup-compatibility/2006">
              <mc:Choice xmlns:v="urn:schemas-microsoft-com:vml" Requires="v">
                <p:oleObj spid="_x0000_s2049" name="" r:id="rId2" imgW="508000" imgH="203200" progId="Equation.KSEE3">
                  <p:embed/>
                </p:oleObj>
              </mc:Choice>
              <mc:Fallback>
                <p:oleObj name="" r:id="rId2" imgW="508000" imgH="203200" progId="Equation.KSEE3">
                  <p:embed/>
                  <p:pic>
                    <p:nvPicPr>
                      <p:cNvPr id="0" name="图片 2048"/>
                      <p:cNvPicPr/>
                      <p:nvPr/>
                    </p:nvPicPr>
                    <p:blipFill>
                      <a:blip r:embed="rId3"/>
                      <a:stretch>
                        <a:fillRect/>
                      </a:stretch>
                    </p:blipFill>
                    <p:spPr>
                      <a:xfrm>
                        <a:off x="9615805" y="2757170"/>
                        <a:ext cx="796925" cy="31877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142615" y="3062605"/>
          <a:ext cx="247650" cy="302895"/>
        </p:xfrm>
        <a:graphic>
          <a:graphicData uri="http://schemas.openxmlformats.org/presentationml/2006/ole">
            <mc:AlternateContent xmlns:mc="http://schemas.openxmlformats.org/markup-compatibility/2006">
              <mc:Choice xmlns:v="urn:schemas-microsoft-com:vml" Requires="v">
                <p:oleObj spid="_x0000_s1026" name="" r:id="rId4" imgW="114300" imgH="139700" progId="Equation.KSEE3">
                  <p:embed/>
                </p:oleObj>
              </mc:Choice>
              <mc:Fallback>
                <p:oleObj name="" r:id="rId4" imgW="114300" imgH="139700" progId="Equation.KSEE3">
                  <p:embed/>
                  <p:pic>
                    <p:nvPicPr>
                      <p:cNvPr id="0" name="图片 1025"/>
                      <p:cNvPicPr/>
                      <p:nvPr/>
                    </p:nvPicPr>
                    <p:blipFill>
                      <a:blip r:embed="rId5"/>
                      <a:stretch>
                        <a:fillRect/>
                      </a:stretch>
                    </p:blipFill>
                    <p:spPr>
                      <a:xfrm>
                        <a:off x="3142615" y="3062605"/>
                        <a:ext cx="247650" cy="302895"/>
                      </a:xfrm>
                      <a:prstGeom prst="rect">
                        <a:avLst/>
                      </a:prstGeom>
                    </p:spPr>
                  </p:pic>
                </p:oleObj>
              </mc:Fallback>
            </mc:AlternateContent>
          </a:graphicData>
        </a:graphic>
      </p:graphicFrame>
      <p:graphicFrame>
        <p:nvGraphicFramePr>
          <p:cNvPr id="11" name="对象 10"/>
          <p:cNvGraphicFramePr/>
          <p:nvPr/>
        </p:nvGraphicFramePr>
        <p:xfrm>
          <a:off x="4748530" y="3066415"/>
          <a:ext cx="313690" cy="310515"/>
        </p:xfrm>
        <a:graphic>
          <a:graphicData uri="http://schemas.openxmlformats.org/presentationml/2006/ole">
            <mc:AlternateContent xmlns:mc="http://schemas.openxmlformats.org/markup-compatibility/2006">
              <mc:Choice xmlns:v="urn:schemas-microsoft-com:vml" Requires="v">
                <p:oleObj spid="_x0000_s12" name="" r:id="rId6" imgW="271780" imgH="346710" progId="Equation.KSEE3">
                  <p:embed/>
                </p:oleObj>
              </mc:Choice>
              <mc:Fallback>
                <p:oleObj name="" r:id="rId6" imgW="271780" imgH="346710" progId="Equation.KSEE3">
                  <p:embed/>
                  <p:pic>
                    <p:nvPicPr>
                      <p:cNvPr id="0" name="图片 5"/>
                      <p:cNvPicPr/>
                      <p:nvPr/>
                    </p:nvPicPr>
                    <p:blipFill>
                      <a:blip r:embed="rId7"/>
                      <a:stretch>
                        <a:fillRect/>
                      </a:stretch>
                    </p:blipFill>
                    <p:spPr>
                      <a:xfrm>
                        <a:off x="4748530" y="3066415"/>
                        <a:ext cx="313690" cy="310515"/>
                      </a:xfrm>
                      <a:prstGeom prst="rect">
                        <a:avLst/>
                      </a:prstGeom>
                    </p:spPr>
                  </p:pic>
                </p:oleObj>
              </mc:Fallback>
            </mc:AlternateContent>
          </a:graphicData>
        </a:graphic>
      </p:graphicFrame>
      <p:sp>
        <p:nvSpPr>
          <p:cNvPr id="3" name="文本框 2"/>
          <p:cNvSpPr txBox="1"/>
          <p:nvPr/>
        </p:nvSpPr>
        <p:spPr>
          <a:xfrm>
            <a:off x="1922780" y="3776980"/>
            <a:ext cx="8845550" cy="2286000"/>
          </a:xfrm>
          <a:prstGeom prst="rect">
            <a:avLst/>
          </a:prstGeom>
          <a:noFill/>
        </p:spPr>
        <p:txBody>
          <a:bodyPr wrap="square" rtlCol="0">
            <a:spAutoFit/>
          </a:bodyPr>
          <a:p>
            <a:r>
              <a:rPr lang="zh-CN" altLang="en-US">
                <a:solidFill>
                  <a:schemeClr val="tx1">
                    <a:lumMod val="50000"/>
                  </a:schemeClr>
                </a:solidFill>
              </a:rPr>
              <a:t>在（</a:t>
            </a:r>
            <a:r>
              <a:rPr lang="en-US" altLang="zh-CN">
                <a:solidFill>
                  <a:schemeClr val="tx1">
                    <a:lumMod val="50000"/>
                  </a:schemeClr>
                </a:solidFill>
              </a:rPr>
              <a:t>ii</a:t>
            </a:r>
            <a:r>
              <a:rPr lang="zh-CN" altLang="en-US">
                <a:solidFill>
                  <a:schemeClr val="tx1">
                    <a:lumMod val="50000"/>
                  </a:schemeClr>
                </a:solidFill>
              </a:rPr>
              <a:t>）上下文表示中，有四种不同的方法。表</a:t>
            </a:r>
            <a:r>
              <a:rPr lang="en-US" altLang="zh-CN">
                <a:solidFill>
                  <a:schemeClr val="tx1">
                    <a:lumMod val="50000"/>
                  </a:schemeClr>
                </a:solidFill>
              </a:rPr>
              <a:t>1</a:t>
            </a:r>
            <a:r>
              <a:rPr lang="zh-CN" altLang="en-US">
                <a:solidFill>
                  <a:schemeClr val="tx1">
                    <a:lumMod val="50000"/>
                  </a:schemeClr>
                </a:solidFill>
              </a:rPr>
              <a:t>中根据复杂度从上到下的升序排列。</a:t>
            </a:r>
            <a:r>
              <a:rPr lang="en-US" altLang="zh-CN">
                <a:solidFill>
                  <a:schemeClr val="tx1">
                    <a:lumMod val="50000"/>
                  </a:schemeClr>
                </a:solidFill>
              </a:rPr>
              <a:t>Skip-gram</a:t>
            </a:r>
            <a:r>
              <a:rPr lang="zh-CN" altLang="en-US">
                <a:solidFill>
                  <a:schemeClr val="tx1">
                    <a:lumMod val="50000"/>
                  </a:schemeClr>
                </a:solidFill>
              </a:rPr>
              <a:t>使用最简单的策略，即从目标词的窗口中选择一个词，用它的词向量做为上下文的表示。</a:t>
            </a:r>
            <a:r>
              <a:rPr lang="en-US" altLang="zh-CN">
                <a:solidFill>
                  <a:schemeClr val="tx1">
                    <a:lumMod val="50000"/>
                  </a:schemeClr>
                </a:solidFill>
              </a:rPr>
              <a:t>CBOW</a:t>
            </a:r>
            <a:r>
              <a:rPr lang="zh-CN" altLang="en-US">
                <a:solidFill>
                  <a:schemeClr val="tx1">
                    <a:lumMod val="50000"/>
                  </a:schemeClr>
                </a:solidFill>
              </a:rPr>
              <a:t>使用上下文单词的平均词向量作为上下文的表示。这两种方法都忽略了词序（</a:t>
            </a:r>
            <a:r>
              <a:rPr lang="en-US" altLang="zh-CN">
                <a:solidFill>
                  <a:schemeClr val="tx1">
                    <a:lumMod val="50000"/>
                  </a:schemeClr>
                </a:solidFill>
              </a:rPr>
              <a:t>word order</a:t>
            </a:r>
            <a:r>
              <a:rPr lang="zh-CN" altLang="en-US">
                <a:solidFill>
                  <a:schemeClr val="tx1">
                    <a:lumMod val="50000"/>
                  </a:schemeClr>
                </a:solidFill>
              </a:rPr>
              <a:t>）可以加速训练过程。</a:t>
            </a:r>
            <a:r>
              <a:rPr lang="en-US" altLang="zh-CN">
                <a:solidFill>
                  <a:schemeClr val="tx1">
                    <a:lumMod val="50000"/>
                  </a:schemeClr>
                </a:solidFill>
              </a:rPr>
              <a:t>Landauer</a:t>
            </a:r>
            <a:r>
              <a:rPr lang="zh-CN" altLang="en-US">
                <a:solidFill>
                  <a:schemeClr val="tx1">
                    <a:lumMod val="50000"/>
                  </a:schemeClr>
                </a:solidFill>
              </a:rPr>
              <a:t>估计</a:t>
            </a:r>
            <a:r>
              <a:rPr lang="en-US" altLang="zh-CN">
                <a:solidFill>
                  <a:schemeClr val="tx1">
                    <a:lumMod val="50000"/>
                  </a:schemeClr>
                </a:solidFill>
              </a:rPr>
              <a:t>20%</a:t>
            </a:r>
            <a:r>
              <a:rPr lang="zh-CN" altLang="en-US">
                <a:solidFill>
                  <a:schemeClr val="tx1">
                    <a:lumMod val="50000"/>
                  </a:schemeClr>
                </a:solidFill>
              </a:rPr>
              <a:t>的文章含义来源于词序，</a:t>
            </a:r>
            <a:r>
              <a:rPr lang="en-US" altLang="zh-CN">
                <a:solidFill>
                  <a:schemeClr val="tx1">
                    <a:lumMod val="50000"/>
                  </a:schemeClr>
                </a:solidFill>
              </a:rPr>
              <a:t>80%</a:t>
            </a:r>
            <a:r>
              <a:rPr lang="zh-CN" altLang="en-US">
                <a:solidFill>
                  <a:schemeClr val="tx1">
                    <a:lumMod val="50000"/>
                  </a:schemeClr>
                </a:solidFill>
              </a:rPr>
              <a:t>来源于选词。因此这两个模型忽略了一些重要信息。</a:t>
            </a:r>
            <a:r>
              <a:rPr lang="en-US" altLang="zh-CN">
                <a:solidFill>
                  <a:schemeClr val="tx1">
                    <a:lumMod val="50000"/>
                  </a:schemeClr>
                </a:solidFill>
                <a:sym typeface="+mn-ea"/>
              </a:rPr>
              <a:t>Order</a:t>
            </a:r>
            <a:r>
              <a:rPr lang="zh-CN" altLang="en-US">
                <a:solidFill>
                  <a:schemeClr val="tx1">
                    <a:lumMod val="50000"/>
                  </a:schemeClr>
                </a:solidFill>
                <a:sym typeface="+mn-ea"/>
              </a:rPr>
              <a:t>模型链接上下文的词向量，这样这可以维持词序信息。</a:t>
            </a:r>
            <a:endParaRPr lang="zh-CN" altLang="en-US">
              <a:solidFill>
                <a:schemeClr val="tx1">
                  <a:lumMod val="50000"/>
                </a:schemeClr>
              </a:solidFill>
              <a:sym typeface="+mn-ea"/>
            </a:endParaRPr>
          </a:p>
          <a:p>
            <a:r>
              <a:rPr lang="en-US" altLang="zh-CN">
                <a:solidFill>
                  <a:schemeClr val="tx1">
                    <a:lumMod val="50000"/>
                  </a:schemeClr>
                </a:solidFill>
                <a:sym typeface="+mn-ea"/>
              </a:rPr>
              <a:t>LBL</a:t>
            </a:r>
            <a:r>
              <a:rPr lang="zh-CN" altLang="en-US">
                <a:solidFill>
                  <a:schemeClr val="tx1">
                    <a:lumMod val="50000"/>
                  </a:schemeClr>
                </a:solidFill>
                <a:sym typeface="+mn-ea"/>
              </a:rPr>
              <a:t>模型，</a:t>
            </a:r>
            <a:r>
              <a:rPr lang="en-US" altLang="zh-CN">
                <a:solidFill>
                  <a:schemeClr val="tx1">
                    <a:lumMod val="50000"/>
                  </a:schemeClr>
                </a:solidFill>
                <a:sym typeface="+mn-ea"/>
              </a:rPr>
              <a:t>NNLM</a:t>
            </a:r>
            <a:r>
              <a:rPr lang="zh-CN" altLang="en-US">
                <a:solidFill>
                  <a:schemeClr val="tx1">
                    <a:lumMod val="50000"/>
                  </a:schemeClr>
                </a:solidFill>
                <a:sym typeface="+mn-ea"/>
              </a:rPr>
              <a:t>模型和</a:t>
            </a:r>
            <a:r>
              <a:rPr lang="en-US" altLang="zh-CN">
                <a:solidFill>
                  <a:schemeClr val="tx1">
                    <a:lumMod val="50000"/>
                  </a:schemeClr>
                </a:solidFill>
                <a:sym typeface="+mn-ea"/>
              </a:rPr>
              <a:t>C&amp;W</a:t>
            </a:r>
            <a:r>
              <a:rPr lang="zh-CN" altLang="en-US">
                <a:solidFill>
                  <a:schemeClr val="tx1">
                    <a:lumMod val="50000"/>
                  </a:schemeClr>
                </a:solidFill>
                <a:sym typeface="+mn-ea"/>
              </a:rPr>
              <a:t>模型在</a:t>
            </a:r>
            <a:r>
              <a:rPr lang="en-US" altLang="zh-CN">
                <a:solidFill>
                  <a:schemeClr val="tx1">
                    <a:lumMod val="50000"/>
                  </a:schemeClr>
                </a:solidFill>
                <a:sym typeface="+mn-ea"/>
              </a:rPr>
              <a:t>Order</a:t>
            </a:r>
            <a:r>
              <a:rPr lang="zh-CN" altLang="en-US">
                <a:solidFill>
                  <a:schemeClr val="tx1">
                    <a:lumMod val="50000"/>
                  </a:schemeClr>
                </a:solidFill>
                <a:sym typeface="+mn-ea"/>
              </a:rPr>
              <a:t>模型的基础上添加了一层隐藏层。因此，这几个模型使用上下文单词的语义组合作为上下文表示。</a:t>
            </a:r>
            <a:endParaRPr lang="zh-CN" altLang="en-US">
              <a:solidFill>
                <a:schemeClr val="tx1">
                  <a:lumMod val="50000"/>
                </a:schemeClr>
              </a:solidFill>
              <a:sym typeface="+mn-ea"/>
            </a:endParaRPr>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963160" y="626745"/>
            <a:ext cx="6985635" cy="5107940"/>
          </a:xfrm>
          <a:prstGeom prst="rect">
            <a:avLst/>
          </a:prstGeom>
        </p:spPr>
      </p:pic>
      <p:sp>
        <p:nvSpPr>
          <p:cNvPr id="11" name="文本框 10"/>
          <p:cNvSpPr txBox="1"/>
          <p:nvPr/>
        </p:nvSpPr>
        <p:spPr>
          <a:xfrm>
            <a:off x="659130" y="745490"/>
            <a:ext cx="3646170" cy="457200"/>
          </a:xfrm>
          <a:prstGeom prst="rect">
            <a:avLst/>
          </a:prstGeom>
          <a:noFill/>
        </p:spPr>
        <p:txBody>
          <a:bodyPr wrap="square" rtlCol="0">
            <a:spAutoFit/>
          </a:bodyPr>
          <a:p>
            <a:r>
              <a:rPr lang="en-US" altLang="zh-CN" sz="2400">
                <a:solidFill>
                  <a:schemeClr val="tx2">
                    <a:lumMod val="50000"/>
                  </a:schemeClr>
                </a:solidFill>
              </a:rPr>
              <a:t>2.11 NNLM</a:t>
            </a:r>
            <a:endParaRPr lang="en-US" altLang="zh-CN" sz="2400">
              <a:solidFill>
                <a:schemeClr val="tx2">
                  <a:lumMod val="50000"/>
                </a:schemeClr>
              </a:solidFill>
            </a:endParaRPr>
          </a:p>
        </p:txBody>
      </p:sp>
      <p:sp>
        <p:nvSpPr>
          <p:cNvPr id="12" name="文本框 11"/>
          <p:cNvSpPr txBox="1"/>
          <p:nvPr/>
        </p:nvSpPr>
        <p:spPr>
          <a:xfrm>
            <a:off x="659130" y="1802765"/>
            <a:ext cx="4304030" cy="3931920"/>
          </a:xfrm>
          <a:prstGeom prst="rect">
            <a:avLst/>
          </a:prstGeom>
          <a:noFill/>
        </p:spPr>
        <p:txBody>
          <a:bodyPr wrap="square" rtlCol="0">
            <a:spAutoFit/>
          </a:bodyPr>
          <a:p>
            <a:r>
              <a:rPr lang="en-US" altLang="zh-CN">
                <a:solidFill>
                  <a:schemeClr val="tx2">
                    <a:lumMod val="50000"/>
                  </a:schemeClr>
                </a:solidFill>
              </a:rPr>
              <a:t>NNLM</a:t>
            </a:r>
            <a:r>
              <a:rPr lang="zh-CN" altLang="en-US">
                <a:solidFill>
                  <a:schemeClr val="tx2">
                    <a:lumMod val="50000"/>
                  </a:schemeClr>
                </a:solidFill>
              </a:rPr>
              <a:t>模型同时学习一个词向量和一个语言模型</a:t>
            </a:r>
            <a:r>
              <a:rPr lang="en-US" altLang="zh-CN">
                <a:solidFill>
                  <a:schemeClr val="tx2">
                    <a:lumMod val="50000"/>
                  </a:schemeClr>
                </a:solidFill>
              </a:rPr>
              <a:t>语</a:t>
            </a:r>
            <a:r>
              <a:rPr lang="zh-CN" altLang="en-US">
                <a:solidFill>
                  <a:schemeClr val="tx2">
                    <a:lumMod val="50000"/>
                  </a:schemeClr>
                </a:solidFill>
              </a:rPr>
              <a:t>。语</a:t>
            </a:r>
            <a:r>
              <a:rPr lang="en-US" altLang="zh-CN">
                <a:solidFill>
                  <a:schemeClr val="tx2">
                    <a:lumMod val="50000"/>
                  </a:schemeClr>
                </a:solidFill>
              </a:rPr>
              <a:t>言模型利用若干前</a:t>
            </a:r>
            <a:r>
              <a:rPr lang="zh-CN" altLang="en-US">
                <a:solidFill>
                  <a:schemeClr val="tx2">
                    <a:lumMod val="50000"/>
                  </a:schemeClr>
                </a:solidFill>
              </a:rPr>
              <a:t>面</a:t>
            </a:r>
            <a:r>
              <a:rPr lang="en-US" altLang="zh-CN">
                <a:solidFill>
                  <a:schemeClr val="tx2">
                    <a:lumMod val="50000"/>
                  </a:schemeClr>
                </a:solidFill>
              </a:rPr>
              <a:t>的词来预测下一个词的分布</a:t>
            </a:r>
            <a:r>
              <a:rPr lang="zh-CN" altLang="en-US">
                <a:solidFill>
                  <a:schemeClr val="tx2">
                    <a:lumMod val="50000"/>
                  </a:schemeClr>
                </a:solidFill>
              </a:rPr>
              <a:t>。</a:t>
            </a:r>
            <a:endParaRPr lang="zh-CN" altLang="en-US">
              <a:solidFill>
                <a:schemeClr val="tx2">
                  <a:lumMod val="50000"/>
                </a:schemeClr>
              </a:solidFill>
            </a:endParaRPr>
          </a:p>
          <a:p>
            <a:r>
              <a:rPr lang="zh-CN" altLang="en-US">
                <a:solidFill>
                  <a:schemeClr val="tx2">
                    <a:lumMod val="50000"/>
                  </a:schemeClr>
                </a:solidFill>
              </a:rPr>
              <a:t>对于语料库中的每个样本，</a:t>
            </a:r>
            <a:r>
              <a:rPr lang="zh-CN" altLang="en-US">
                <a:solidFill>
                  <a:schemeClr val="tx2">
                    <a:lumMod val="50000"/>
                  </a:schemeClr>
                </a:solidFill>
                <a:sym typeface="+mn-ea"/>
              </a:rPr>
              <a:t>给定先前词，使</a:t>
            </a:r>
            <a:r>
              <a:rPr lang="zh-CN" altLang="en-US">
                <a:solidFill>
                  <a:schemeClr val="tx2">
                    <a:lumMod val="50000"/>
                  </a:schemeClr>
                </a:solidFill>
              </a:rPr>
              <a:t>最后一个词的概率的</a:t>
            </a:r>
            <a:r>
              <a:rPr lang="en-US" altLang="zh-CN">
                <a:solidFill>
                  <a:schemeClr val="tx2">
                    <a:lumMod val="50000"/>
                  </a:schemeClr>
                </a:solidFill>
              </a:rPr>
              <a:t>log-likelihood(</a:t>
            </a:r>
            <a:r>
              <a:rPr lang="zh-CN" altLang="en-US">
                <a:solidFill>
                  <a:schemeClr val="tx2">
                    <a:lumMod val="50000"/>
                  </a:schemeClr>
                </a:solidFill>
              </a:rPr>
              <a:t>对数似然值</a:t>
            </a:r>
            <a:r>
              <a:rPr lang="en-US" altLang="zh-CN">
                <a:solidFill>
                  <a:schemeClr val="tx2">
                    <a:lumMod val="50000"/>
                  </a:schemeClr>
                </a:solidFill>
              </a:rPr>
              <a:t>)</a:t>
            </a:r>
            <a:r>
              <a:rPr lang="zh-CN" altLang="en-US">
                <a:solidFill>
                  <a:schemeClr val="tx2">
                    <a:lumMod val="50000"/>
                  </a:schemeClr>
                </a:solidFill>
              </a:rPr>
              <a:t>最大。</a:t>
            </a:r>
            <a:endParaRPr lang="zh-CN" altLang="en-US">
              <a:solidFill>
                <a:schemeClr val="tx2">
                  <a:lumMod val="50000"/>
                </a:schemeClr>
              </a:solidFill>
            </a:endParaRPr>
          </a:p>
          <a:p>
            <a:r>
              <a:rPr lang="zh-CN" altLang="en-US">
                <a:solidFill>
                  <a:schemeClr val="tx2">
                    <a:lumMod val="50000"/>
                  </a:schemeClr>
                </a:solidFill>
              </a:rPr>
              <a:t>例如，对于语料库中的单词序列</a:t>
            </a:r>
            <a:r>
              <a:rPr lang="en-US" altLang="zh-CN">
                <a:solidFill>
                  <a:schemeClr val="tx2">
                    <a:lumMod val="50000"/>
                  </a:schemeClr>
                </a:solidFill>
              </a:rPr>
              <a:t>w1,w2,....,wn</a:t>
            </a:r>
            <a:r>
              <a:rPr lang="zh-CN" altLang="en-US">
                <a:solidFill>
                  <a:schemeClr val="tx2">
                    <a:lumMod val="50000"/>
                  </a:schemeClr>
                </a:solidFill>
              </a:rPr>
              <a:t>，我们需要使</a:t>
            </a:r>
            <a:endParaRPr lang="zh-CN" altLang="en-US">
              <a:solidFill>
                <a:schemeClr val="tx2">
                  <a:lumMod val="50000"/>
                </a:schemeClr>
              </a:solidFill>
            </a:endParaRPr>
          </a:p>
          <a:p>
            <a:endParaRPr lang="zh-CN" altLang="en-US">
              <a:solidFill>
                <a:schemeClr val="tx2">
                  <a:lumMod val="50000"/>
                </a:schemeClr>
              </a:solidFill>
            </a:endParaRPr>
          </a:p>
          <a:p>
            <a:r>
              <a:rPr lang="en-US" altLang="zh-CN">
                <a:solidFill>
                  <a:schemeClr val="tx2">
                    <a:lumMod val="50000"/>
                  </a:schemeClr>
                </a:solidFill>
              </a:rPr>
              <a:t>			</a:t>
            </a:r>
            <a:r>
              <a:rPr lang="zh-CN" altLang="en-US">
                <a:solidFill>
                  <a:schemeClr val="tx2">
                    <a:lumMod val="50000"/>
                  </a:schemeClr>
                </a:solidFill>
              </a:rPr>
              <a:t>（</a:t>
            </a:r>
            <a:r>
              <a:rPr lang="en-US" altLang="zh-CN">
                <a:solidFill>
                  <a:schemeClr val="tx2">
                    <a:lumMod val="50000"/>
                  </a:schemeClr>
                </a:solidFill>
              </a:rPr>
              <a:t>1</a:t>
            </a:r>
            <a:r>
              <a:rPr lang="zh-CN" altLang="en-US">
                <a:solidFill>
                  <a:schemeClr val="tx2">
                    <a:lumMod val="50000"/>
                  </a:schemeClr>
                </a:solidFill>
              </a:rPr>
              <a:t>）</a:t>
            </a:r>
            <a:endParaRPr lang="zh-CN" altLang="en-US">
              <a:solidFill>
                <a:schemeClr val="tx2">
                  <a:lumMod val="50000"/>
                </a:schemeClr>
              </a:solidFill>
            </a:endParaRPr>
          </a:p>
          <a:p>
            <a:endParaRPr lang="zh-CN" altLang="en-US">
              <a:solidFill>
                <a:schemeClr val="tx2">
                  <a:lumMod val="50000"/>
                </a:schemeClr>
              </a:solidFill>
            </a:endParaRPr>
          </a:p>
          <a:p>
            <a:r>
              <a:rPr lang="zh-CN" altLang="en-US">
                <a:solidFill>
                  <a:schemeClr val="tx2">
                    <a:lumMod val="50000"/>
                  </a:schemeClr>
                </a:solidFill>
              </a:rPr>
              <a:t>的对数似然值最大</a:t>
            </a:r>
            <a:endParaRPr lang="zh-CN" altLang="en-US">
              <a:solidFill>
                <a:schemeClr val="tx2">
                  <a:lumMod val="50000"/>
                </a:schemeClr>
              </a:solidFill>
            </a:endParaRPr>
          </a:p>
          <a:p>
            <a:endParaRPr lang="zh-CN" altLang="en-US">
              <a:solidFill>
                <a:schemeClr val="tx2">
                  <a:lumMod val="50000"/>
                </a:schemeClr>
              </a:solidFill>
            </a:endParaRPr>
          </a:p>
          <a:p>
            <a:r>
              <a:rPr lang="zh-CN" altLang="en-US">
                <a:solidFill>
                  <a:schemeClr val="tx2">
                    <a:lumMod val="50000"/>
                  </a:schemeClr>
                </a:solidFill>
              </a:rPr>
              <a:t>我们把需要预测的（        ）称为目标词</a:t>
            </a:r>
            <a:endParaRPr lang="zh-CN" altLang="en-US">
              <a:solidFill>
                <a:schemeClr val="tx2">
                  <a:lumMod val="50000"/>
                </a:schemeClr>
              </a:solidFill>
            </a:endParaRPr>
          </a:p>
        </p:txBody>
      </p:sp>
      <p:graphicFrame>
        <p:nvGraphicFramePr>
          <p:cNvPr id="2" name="对象 1">
            <a:hlinkClick r:id="" action="ppaction://ole?verb="/>
          </p:cNvPr>
          <p:cNvGraphicFramePr>
            <a:graphicFrameLocks noChangeAspect="1"/>
          </p:cNvGraphicFramePr>
          <p:nvPr/>
        </p:nvGraphicFramePr>
        <p:xfrm>
          <a:off x="960755" y="4183380"/>
          <a:ext cx="1955800" cy="403225"/>
        </p:xfrm>
        <a:graphic>
          <a:graphicData uri="http://schemas.openxmlformats.org/presentationml/2006/ole">
            <mc:AlternateContent xmlns:mc="http://schemas.openxmlformats.org/markup-compatibility/2006">
              <mc:Choice xmlns:v="urn:schemas-microsoft-com:vml" Requires="v">
                <p:oleObj spid="_x0000_s1025" name="" r:id="rId2" imgW="1231265" imgH="254000" progId="Equation.KSEE3">
                  <p:embed/>
                </p:oleObj>
              </mc:Choice>
              <mc:Fallback>
                <p:oleObj name="" r:id="rId2" imgW="1231265" imgH="254000" progId="Equation.KSEE3">
                  <p:embed/>
                  <p:pic>
                    <p:nvPicPr>
                      <p:cNvPr id="0" name="图片 1024"/>
                      <p:cNvPicPr/>
                      <p:nvPr/>
                    </p:nvPicPr>
                    <p:blipFill>
                      <a:blip r:embed="rId3"/>
                      <a:stretch>
                        <a:fillRect/>
                      </a:stretch>
                    </p:blipFill>
                    <p:spPr>
                      <a:xfrm>
                        <a:off x="960755" y="4183380"/>
                        <a:ext cx="1955800" cy="403225"/>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2916555" y="5355590"/>
          <a:ext cx="360045" cy="379095"/>
        </p:xfrm>
        <a:graphic>
          <a:graphicData uri="http://schemas.openxmlformats.org/presentationml/2006/ole">
            <mc:AlternateContent xmlns:mc="http://schemas.openxmlformats.org/markup-compatibility/2006">
              <mc:Choice xmlns:v="urn:schemas-microsoft-com:vml" Requires="v">
                <p:oleObj spid="_x0000_s1026" name="" r:id="rId4" imgW="241300" imgH="254000" progId="Equation.KSEE3">
                  <p:embed/>
                </p:oleObj>
              </mc:Choice>
              <mc:Fallback>
                <p:oleObj name="" r:id="rId4" imgW="241300" imgH="254000" progId="Equation.KSEE3">
                  <p:embed/>
                  <p:pic>
                    <p:nvPicPr>
                      <p:cNvPr id="0" name="图片 1025"/>
                      <p:cNvPicPr/>
                      <p:nvPr/>
                    </p:nvPicPr>
                    <p:blipFill>
                      <a:blip r:embed="rId5"/>
                      <a:stretch>
                        <a:fillRect/>
                      </a:stretch>
                    </p:blipFill>
                    <p:spPr>
                      <a:xfrm>
                        <a:off x="2916555" y="5355590"/>
                        <a:ext cx="360045" cy="379095"/>
                      </a:xfrm>
                      <a:prstGeom prst="rect">
                        <a:avLst/>
                      </a:prstGeom>
                    </p:spPr>
                  </p:pic>
                </p:oleObj>
              </mc:Fallback>
            </mc:AlternateContent>
          </a:graphicData>
        </a:graphic>
      </p:graphicFrame>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287020" y="539750"/>
            <a:ext cx="5132070" cy="365760"/>
          </a:xfrm>
          <a:prstGeom prst="rect">
            <a:avLst/>
          </a:prstGeom>
          <a:noFill/>
        </p:spPr>
        <p:txBody>
          <a:bodyPr wrap="square" rtlCol="0">
            <a:spAutoFit/>
          </a:bodyPr>
          <a:p>
            <a:r>
              <a:rPr lang="en-US" altLang="zh-CN">
                <a:solidFill>
                  <a:schemeClr val="tx2">
                    <a:lumMod val="50000"/>
                  </a:schemeClr>
                </a:solidFill>
              </a:rPr>
              <a:t>NNLM</a:t>
            </a:r>
            <a:r>
              <a:rPr lang="zh-CN" altLang="en-US">
                <a:solidFill>
                  <a:schemeClr val="tx2">
                    <a:lumMod val="50000"/>
                  </a:schemeClr>
                </a:solidFill>
              </a:rPr>
              <a:t>使用一连串之前的词向量作为输入：</a:t>
            </a:r>
            <a:endParaRPr lang="zh-CN" altLang="en-US">
              <a:solidFill>
                <a:schemeClr val="tx2">
                  <a:lumMod val="50000"/>
                </a:schemeClr>
              </a:solidFill>
            </a:endParaRPr>
          </a:p>
        </p:txBody>
      </p:sp>
      <p:pic>
        <p:nvPicPr>
          <p:cNvPr id="12" name="图片 11"/>
          <p:cNvPicPr>
            <a:picLocks noChangeAspect="1"/>
          </p:cNvPicPr>
          <p:nvPr/>
        </p:nvPicPr>
        <p:blipFill>
          <a:blip r:embed="rId1"/>
          <a:stretch>
            <a:fillRect/>
          </a:stretch>
        </p:blipFill>
        <p:spPr>
          <a:xfrm>
            <a:off x="168910" y="1141095"/>
            <a:ext cx="6765290" cy="702310"/>
          </a:xfrm>
          <a:prstGeom prst="rect">
            <a:avLst/>
          </a:prstGeom>
        </p:spPr>
      </p:pic>
      <p:sp>
        <p:nvSpPr>
          <p:cNvPr id="13" name="文本框 12"/>
          <p:cNvSpPr txBox="1"/>
          <p:nvPr/>
        </p:nvSpPr>
        <p:spPr>
          <a:xfrm>
            <a:off x="287020" y="2089150"/>
            <a:ext cx="5257165" cy="365760"/>
          </a:xfrm>
          <a:prstGeom prst="rect">
            <a:avLst/>
          </a:prstGeom>
          <a:noFill/>
        </p:spPr>
        <p:txBody>
          <a:bodyPr wrap="square" rtlCol="0">
            <a:spAutoFit/>
          </a:bodyPr>
          <a:p>
            <a:r>
              <a:rPr lang="zh-CN" altLang="en-US">
                <a:solidFill>
                  <a:schemeClr val="tx2">
                    <a:lumMod val="50000"/>
                  </a:schemeClr>
                </a:solidFill>
              </a:rPr>
              <a:t>模型结构是一个具有一层隐藏层的前馈神经网络：</a:t>
            </a:r>
            <a:endParaRPr lang="zh-CN" altLang="en-US">
              <a:solidFill>
                <a:schemeClr val="tx2">
                  <a:lumMod val="50000"/>
                </a:schemeClr>
              </a:solidFill>
            </a:endParaRPr>
          </a:p>
        </p:txBody>
      </p:sp>
      <p:pic>
        <p:nvPicPr>
          <p:cNvPr id="14" name="图片 13"/>
          <p:cNvPicPr>
            <a:picLocks noChangeAspect="1"/>
          </p:cNvPicPr>
          <p:nvPr/>
        </p:nvPicPr>
        <p:blipFill>
          <a:blip r:embed="rId2"/>
          <a:stretch>
            <a:fillRect/>
          </a:stretch>
        </p:blipFill>
        <p:spPr>
          <a:xfrm>
            <a:off x="168910" y="2707005"/>
            <a:ext cx="7065645" cy="1443355"/>
          </a:xfrm>
          <a:prstGeom prst="rect">
            <a:avLst/>
          </a:prstGeom>
        </p:spPr>
      </p:pic>
      <p:sp>
        <p:nvSpPr>
          <p:cNvPr id="15" name="文本框 14"/>
          <p:cNvSpPr txBox="1"/>
          <p:nvPr/>
        </p:nvSpPr>
        <p:spPr>
          <a:xfrm>
            <a:off x="287020" y="4495800"/>
            <a:ext cx="7792085" cy="1615440"/>
          </a:xfrm>
          <a:prstGeom prst="rect">
            <a:avLst/>
          </a:prstGeom>
          <a:noFill/>
        </p:spPr>
        <p:txBody>
          <a:bodyPr wrap="square" rtlCol="0">
            <a:spAutoFit/>
          </a:bodyPr>
          <a:p>
            <a:r>
              <a:rPr lang="en-US" altLang="zh-CN" sz="2000">
                <a:solidFill>
                  <a:schemeClr val="tx2">
                    <a:lumMod val="50000"/>
                  </a:schemeClr>
                </a:solidFill>
              </a:rPr>
              <a:t>U</a:t>
            </a:r>
            <a:r>
              <a:rPr lang="zh-CN" altLang="en-US" sz="2000">
                <a:solidFill>
                  <a:schemeClr val="tx2">
                    <a:lumMod val="50000"/>
                  </a:schemeClr>
                </a:solidFill>
              </a:rPr>
              <a:t>是一个</a:t>
            </a:r>
            <a:r>
              <a:rPr lang="en-US" altLang="zh-CN" sz="2000">
                <a:solidFill>
                  <a:schemeClr val="tx2">
                    <a:lumMod val="50000"/>
                  </a:schemeClr>
                </a:solidFill>
              </a:rPr>
              <a:t>|v|</a:t>
            </a:r>
            <a:r>
              <a:rPr lang="zh-CN" altLang="en-US" sz="2000">
                <a:solidFill>
                  <a:schemeClr val="tx2">
                    <a:lumMod val="50000"/>
                  </a:schemeClr>
                </a:solidFill>
              </a:rPr>
              <a:t>×</a:t>
            </a:r>
            <a:r>
              <a:rPr lang="en-US" altLang="zh-CN" sz="2000">
                <a:solidFill>
                  <a:schemeClr val="tx2">
                    <a:lumMod val="50000"/>
                  </a:schemeClr>
                </a:solidFill>
              </a:rPr>
              <a:t>|h|</a:t>
            </a:r>
            <a:r>
              <a:rPr lang="zh-CN" altLang="en-US" sz="2000">
                <a:solidFill>
                  <a:schemeClr val="tx2">
                    <a:lumMod val="50000"/>
                  </a:schemeClr>
                </a:solidFill>
              </a:rPr>
              <a:t>的转换矩阵，其中</a:t>
            </a:r>
            <a:r>
              <a:rPr lang="en-US" altLang="zh-CN" sz="2000">
                <a:solidFill>
                  <a:schemeClr val="tx2">
                    <a:lumMod val="50000"/>
                  </a:schemeClr>
                </a:solidFill>
              </a:rPr>
              <a:t>|v|</a:t>
            </a:r>
            <a:r>
              <a:rPr lang="zh-CN" altLang="en-US" sz="2000">
                <a:solidFill>
                  <a:schemeClr val="tx2">
                    <a:lumMod val="50000"/>
                  </a:schemeClr>
                </a:solidFill>
              </a:rPr>
              <a:t>是词汇表大小，</a:t>
            </a:r>
            <a:r>
              <a:rPr lang="en-US" altLang="zh-CN" sz="2000">
                <a:solidFill>
                  <a:schemeClr val="tx2">
                    <a:lumMod val="50000"/>
                  </a:schemeClr>
                </a:solidFill>
                <a:sym typeface="+mn-ea"/>
              </a:rPr>
              <a:t>|h|</a:t>
            </a:r>
            <a:r>
              <a:rPr lang="zh-CN" altLang="en-US" sz="2000">
                <a:solidFill>
                  <a:schemeClr val="tx2">
                    <a:lumMod val="50000"/>
                  </a:schemeClr>
                </a:solidFill>
                <a:sym typeface="+mn-ea"/>
              </a:rPr>
              <a:t>是隐藏层维度。矩阵</a:t>
            </a:r>
            <a:r>
              <a:rPr lang="en-US" altLang="zh-CN" sz="2000">
                <a:solidFill>
                  <a:schemeClr val="tx2">
                    <a:lumMod val="50000"/>
                  </a:schemeClr>
                </a:solidFill>
                <a:sym typeface="+mn-ea"/>
              </a:rPr>
              <a:t>U</a:t>
            </a:r>
            <a:r>
              <a:rPr lang="zh-CN" altLang="en-US" sz="2000">
                <a:solidFill>
                  <a:schemeClr val="tx2">
                    <a:lumMod val="50000"/>
                  </a:schemeClr>
                </a:solidFill>
                <a:sym typeface="+mn-ea"/>
              </a:rPr>
              <a:t>中的每一列可以看做对应单词的补充向量，记为</a:t>
            </a:r>
            <a:r>
              <a:rPr lang="en-US" altLang="zh-CN" sz="2000">
                <a:solidFill>
                  <a:schemeClr val="tx2">
                    <a:lumMod val="50000"/>
                  </a:schemeClr>
                </a:solidFill>
                <a:sym typeface="+mn-ea"/>
              </a:rPr>
              <a:t>e'(w)</a:t>
            </a:r>
            <a:r>
              <a:rPr lang="zh-CN" altLang="en-US" sz="2000">
                <a:solidFill>
                  <a:schemeClr val="tx2">
                    <a:lumMod val="50000"/>
                  </a:schemeClr>
                </a:solidFill>
                <a:sym typeface="+mn-ea"/>
              </a:rPr>
              <a:t>。所以在</a:t>
            </a:r>
            <a:r>
              <a:rPr lang="en-US" altLang="zh-CN" sz="2000">
                <a:solidFill>
                  <a:schemeClr val="tx2">
                    <a:lumMod val="50000"/>
                  </a:schemeClr>
                </a:solidFill>
                <a:sym typeface="+mn-ea"/>
              </a:rPr>
              <a:t>NNLM</a:t>
            </a:r>
            <a:r>
              <a:rPr lang="zh-CN" altLang="en-US" sz="2000">
                <a:solidFill>
                  <a:schemeClr val="tx2">
                    <a:lumMod val="50000"/>
                  </a:schemeClr>
                </a:solidFill>
                <a:sym typeface="+mn-ea"/>
              </a:rPr>
              <a:t>中每个词有两个向量，当</a:t>
            </a:r>
            <a:r>
              <a:rPr lang="en-US" altLang="zh-CN" sz="2000">
                <a:solidFill>
                  <a:schemeClr val="tx2">
                    <a:lumMod val="50000"/>
                  </a:schemeClr>
                </a:solidFill>
                <a:sym typeface="+mn-ea"/>
              </a:rPr>
              <a:t>w</a:t>
            </a:r>
            <a:r>
              <a:rPr lang="zh-CN" altLang="en-US" sz="2000">
                <a:solidFill>
                  <a:schemeClr val="tx2">
                    <a:lumMod val="50000"/>
                  </a:schemeClr>
                </a:solidFill>
                <a:sym typeface="+mn-ea"/>
              </a:rPr>
              <a:t>在上下文中时为</a:t>
            </a:r>
            <a:r>
              <a:rPr lang="en-US" altLang="zh-CN" sz="2000">
                <a:solidFill>
                  <a:schemeClr val="tx2">
                    <a:lumMod val="50000"/>
                  </a:schemeClr>
                </a:solidFill>
                <a:sym typeface="+mn-ea"/>
              </a:rPr>
              <a:t>e(w)</a:t>
            </a:r>
            <a:r>
              <a:rPr lang="zh-CN" altLang="en-US" sz="2000">
                <a:solidFill>
                  <a:schemeClr val="tx2">
                    <a:lumMod val="50000"/>
                  </a:schemeClr>
                </a:solidFill>
                <a:sym typeface="+mn-ea"/>
              </a:rPr>
              <a:t>，当</a:t>
            </a:r>
            <a:r>
              <a:rPr lang="en-US" altLang="zh-CN" sz="2000">
                <a:solidFill>
                  <a:schemeClr val="tx2">
                    <a:lumMod val="50000"/>
                  </a:schemeClr>
                </a:solidFill>
                <a:sym typeface="+mn-ea"/>
              </a:rPr>
              <a:t>w</a:t>
            </a:r>
            <a:r>
              <a:rPr lang="zh-CN" altLang="en-US" sz="2000">
                <a:solidFill>
                  <a:schemeClr val="tx2">
                    <a:lumMod val="50000"/>
                  </a:schemeClr>
                </a:solidFill>
                <a:sym typeface="+mn-ea"/>
              </a:rPr>
              <a:t>为目标词时为</a:t>
            </a:r>
            <a:r>
              <a:rPr lang="en-US" altLang="zh-CN" sz="2000">
                <a:solidFill>
                  <a:schemeClr val="tx2">
                    <a:lumMod val="50000"/>
                  </a:schemeClr>
                </a:solidFill>
                <a:sym typeface="+mn-ea"/>
              </a:rPr>
              <a:t>e'(w)</a:t>
            </a:r>
            <a:r>
              <a:rPr lang="zh-CN" altLang="en-US" sz="2000">
                <a:solidFill>
                  <a:schemeClr val="tx2">
                    <a:lumMod val="50000"/>
                  </a:schemeClr>
                </a:solidFill>
                <a:sym typeface="+mn-ea"/>
              </a:rPr>
              <a:t>。词</a:t>
            </a:r>
            <a:r>
              <a:rPr lang="en-US" altLang="zh-CN" sz="2000">
                <a:solidFill>
                  <a:schemeClr val="tx2">
                    <a:lumMod val="50000"/>
                  </a:schemeClr>
                </a:solidFill>
                <a:sym typeface="+mn-ea"/>
              </a:rPr>
              <a:t>w</a:t>
            </a:r>
            <a:r>
              <a:rPr lang="zh-CN" altLang="en-US" sz="2000">
                <a:solidFill>
                  <a:schemeClr val="tx2">
                    <a:lumMod val="50000"/>
                  </a:schemeClr>
                </a:solidFill>
                <a:sym typeface="+mn-ea"/>
              </a:rPr>
              <a:t>的能量函数是</a:t>
            </a:r>
            <a:r>
              <a:rPr lang="en-US" altLang="zh-CN" sz="2000">
                <a:solidFill>
                  <a:schemeClr val="tx2">
                    <a:lumMod val="50000"/>
                  </a:schemeClr>
                </a:solidFill>
                <a:sym typeface="+mn-ea"/>
              </a:rPr>
              <a:t>              </a:t>
            </a:r>
            <a:r>
              <a:rPr lang="zh-CN" altLang="en-US" sz="2000">
                <a:solidFill>
                  <a:schemeClr val="tx2">
                    <a:lumMod val="50000"/>
                  </a:schemeClr>
                </a:solidFill>
                <a:sym typeface="+mn-ea"/>
              </a:rPr>
              <a:t>。</a:t>
            </a:r>
            <a:r>
              <a:rPr lang="en-US" altLang="zh-CN" sz="2000">
                <a:solidFill>
                  <a:schemeClr val="tx2">
                    <a:lumMod val="50000"/>
                  </a:schemeClr>
                </a:solidFill>
              </a:rPr>
              <a:t>b</a:t>
            </a:r>
            <a:r>
              <a:rPr lang="zh-CN" altLang="en-US" sz="2000">
                <a:solidFill>
                  <a:schemeClr val="tx2">
                    <a:lumMod val="50000"/>
                  </a:schemeClr>
                </a:solidFill>
              </a:rPr>
              <a:t>和</a:t>
            </a:r>
            <a:r>
              <a:rPr lang="en-US" altLang="zh-CN" sz="2000">
                <a:solidFill>
                  <a:schemeClr val="tx2">
                    <a:lumMod val="50000"/>
                  </a:schemeClr>
                </a:solidFill>
              </a:rPr>
              <a:t>d</a:t>
            </a:r>
            <a:r>
              <a:rPr lang="zh-CN" altLang="en-US" sz="2000">
                <a:solidFill>
                  <a:schemeClr val="tx2">
                    <a:lumMod val="50000"/>
                  </a:schemeClr>
                </a:solidFill>
              </a:rPr>
              <a:t>是偏置向量。最后一步是把y通过于softmax层获得目标词的概率</a:t>
            </a:r>
            <a:endParaRPr lang="zh-CN" altLang="en-US" sz="2000">
              <a:solidFill>
                <a:schemeClr val="tx2">
                  <a:lumMod val="50000"/>
                </a:schemeClr>
              </a:solidFill>
            </a:endParaRPr>
          </a:p>
        </p:txBody>
      </p:sp>
      <p:pic>
        <p:nvPicPr>
          <p:cNvPr id="2" name="图片 1"/>
          <p:cNvPicPr>
            <a:picLocks noChangeAspect="1"/>
          </p:cNvPicPr>
          <p:nvPr/>
        </p:nvPicPr>
        <p:blipFill>
          <a:blip r:embed="rId3"/>
          <a:stretch>
            <a:fillRect/>
          </a:stretch>
        </p:blipFill>
        <p:spPr>
          <a:xfrm>
            <a:off x="3928745" y="5413375"/>
            <a:ext cx="840105" cy="321945"/>
          </a:xfrm>
          <a:prstGeom prst="rect">
            <a:avLst/>
          </a:prstGeom>
        </p:spPr>
      </p:pic>
      <p:pic>
        <p:nvPicPr>
          <p:cNvPr id="8" name="图片 7"/>
          <p:cNvPicPr>
            <a:picLocks noChangeAspect="1"/>
          </p:cNvPicPr>
          <p:nvPr/>
        </p:nvPicPr>
        <p:blipFill>
          <a:blip r:embed="rId4"/>
          <a:stretch>
            <a:fillRect/>
          </a:stretch>
        </p:blipFill>
        <p:spPr>
          <a:xfrm>
            <a:off x="6813550" y="539750"/>
            <a:ext cx="5410200" cy="3956050"/>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646430" y="499745"/>
            <a:ext cx="4791075" cy="457200"/>
          </a:xfrm>
          <a:prstGeom prst="rect">
            <a:avLst/>
          </a:prstGeom>
          <a:noFill/>
        </p:spPr>
        <p:txBody>
          <a:bodyPr wrap="square" rtlCol="0">
            <a:spAutoFit/>
          </a:bodyPr>
          <a:p>
            <a:r>
              <a:rPr lang="en-US" altLang="zh-CN" sz="2400">
                <a:solidFill>
                  <a:schemeClr val="tx2">
                    <a:lumMod val="50000"/>
                  </a:schemeClr>
                </a:solidFill>
              </a:rPr>
              <a:t>C&amp;W</a:t>
            </a:r>
            <a:endParaRPr lang="en-US" altLang="zh-CN" sz="2400">
              <a:solidFill>
                <a:schemeClr val="tx2">
                  <a:lumMod val="50000"/>
                </a:schemeClr>
              </a:solidFill>
            </a:endParaRPr>
          </a:p>
        </p:txBody>
      </p:sp>
      <p:pic>
        <p:nvPicPr>
          <p:cNvPr id="9" name="图片 8"/>
          <p:cNvPicPr>
            <a:picLocks noChangeAspect="1"/>
          </p:cNvPicPr>
          <p:nvPr/>
        </p:nvPicPr>
        <p:blipFill>
          <a:blip r:embed="rId1"/>
          <a:stretch>
            <a:fillRect/>
          </a:stretch>
        </p:blipFill>
        <p:spPr>
          <a:xfrm>
            <a:off x="5647690" y="1218565"/>
            <a:ext cx="6091555" cy="4156710"/>
          </a:xfrm>
          <a:prstGeom prst="rect">
            <a:avLst/>
          </a:prstGeom>
        </p:spPr>
      </p:pic>
      <p:sp>
        <p:nvSpPr>
          <p:cNvPr id="10" name="文本框 9"/>
          <p:cNvSpPr txBox="1"/>
          <p:nvPr/>
        </p:nvSpPr>
        <p:spPr>
          <a:xfrm>
            <a:off x="645795" y="1184275"/>
            <a:ext cx="4568190" cy="2560320"/>
          </a:xfrm>
          <a:prstGeom prst="rect">
            <a:avLst/>
          </a:prstGeom>
          <a:noFill/>
        </p:spPr>
        <p:txBody>
          <a:bodyPr wrap="square" rtlCol="0">
            <a:spAutoFit/>
          </a:bodyPr>
          <a:p>
            <a:endParaRPr lang="zh-CN" altLang="en-US">
              <a:solidFill>
                <a:schemeClr val="tx1">
                  <a:lumMod val="50000"/>
                </a:schemeClr>
              </a:solidFill>
            </a:endParaRPr>
          </a:p>
          <a:p>
            <a:r>
              <a:rPr lang="zh-CN" altLang="en-US">
                <a:solidFill>
                  <a:schemeClr val="tx1">
                    <a:lumMod val="50000"/>
                  </a:schemeClr>
                </a:solidFill>
              </a:rPr>
              <a:t>该模型中的目标词是序列中的中心词。</a:t>
            </a:r>
            <a:endParaRPr lang="zh-CN" altLang="en-US">
              <a:solidFill>
                <a:schemeClr val="tx1">
                  <a:lumMod val="50000"/>
                </a:schemeClr>
              </a:solidFill>
            </a:endParaRPr>
          </a:p>
          <a:p>
            <a:r>
              <a:rPr lang="zh-CN" altLang="en-US">
                <a:solidFill>
                  <a:schemeClr val="tx1">
                    <a:lumMod val="50000"/>
                  </a:schemeClr>
                </a:solidFill>
              </a:rPr>
              <a:t>输入是连接目标词的向量和上下文单词的向量，即连接序列</a:t>
            </a:r>
            <a:endParaRPr lang="zh-CN" altLang="en-US">
              <a:solidFill>
                <a:schemeClr val="tx1">
                  <a:lumMod val="50000"/>
                </a:schemeClr>
              </a:solidFill>
            </a:endParaRPr>
          </a:p>
          <a:p>
            <a:endParaRPr lang="zh-CN" altLang="en-US">
              <a:solidFill>
                <a:schemeClr val="tx1">
                  <a:lumMod val="50000"/>
                </a:schemeClr>
              </a:solidFill>
            </a:endParaRPr>
          </a:p>
          <a:p>
            <a:r>
              <a:rPr lang="en-US" altLang="zh-CN"/>
              <a:t>		           </a:t>
            </a:r>
            <a:r>
              <a:rPr lang="zh-CN" altLang="en-US"/>
              <a:t>。</a:t>
            </a:r>
            <a:endParaRPr lang="zh-CN" altLang="en-US"/>
          </a:p>
          <a:p>
            <a:r>
              <a:rPr lang="zh-CN" altLang="en-US">
                <a:solidFill>
                  <a:schemeClr val="tx1">
                    <a:lumMod val="50000"/>
                  </a:schemeClr>
                </a:solidFill>
              </a:rPr>
              <a:t>评分函数是一个单隐藏层神经网络。训练目标是最大化语料库序列的得分，同时最小化噪声序列的得分</a:t>
            </a:r>
            <a:endParaRPr lang="zh-CN" altLang="en-US">
              <a:solidFill>
                <a:schemeClr val="tx1">
                  <a:lumMod val="50000"/>
                </a:schemeClr>
              </a:solidFill>
            </a:endParaRPr>
          </a:p>
        </p:txBody>
      </p:sp>
      <p:pic>
        <p:nvPicPr>
          <p:cNvPr id="11" name="图片 10"/>
          <p:cNvPicPr>
            <a:picLocks noChangeAspect="1"/>
          </p:cNvPicPr>
          <p:nvPr/>
        </p:nvPicPr>
        <p:blipFill>
          <a:blip r:embed="rId2"/>
          <a:stretch>
            <a:fillRect/>
          </a:stretch>
        </p:blipFill>
        <p:spPr>
          <a:xfrm>
            <a:off x="1073150" y="2387600"/>
            <a:ext cx="2420620" cy="343535"/>
          </a:xfrm>
          <a:prstGeom prst="rect">
            <a:avLst/>
          </a:prstGeom>
        </p:spPr>
      </p:pic>
      <p:pic>
        <p:nvPicPr>
          <p:cNvPr id="12" name="图片 11"/>
          <p:cNvPicPr>
            <a:picLocks noChangeAspect="1"/>
          </p:cNvPicPr>
          <p:nvPr/>
        </p:nvPicPr>
        <p:blipFill>
          <a:blip r:embed="rId3"/>
          <a:stretch>
            <a:fillRect/>
          </a:stretch>
        </p:blipFill>
        <p:spPr>
          <a:xfrm>
            <a:off x="720725" y="3855085"/>
            <a:ext cx="4641215" cy="517525"/>
          </a:xfrm>
          <a:prstGeom prst="rect">
            <a:avLst/>
          </a:prstGeom>
        </p:spPr>
      </p:pic>
      <p:sp>
        <p:nvSpPr>
          <p:cNvPr id="13" name="文本框 12"/>
          <p:cNvSpPr txBox="1"/>
          <p:nvPr/>
        </p:nvSpPr>
        <p:spPr>
          <a:xfrm>
            <a:off x="720725" y="4544060"/>
            <a:ext cx="4716780" cy="640080"/>
          </a:xfrm>
          <a:prstGeom prst="rect">
            <a:avLst/>
          </a:prstGeom>
          <a:noFill/>
        </p:spPr>
        <p:txBody>
          <a:bodyPr wrap="square" rtlCol="0">
            <a:spAutoFit/>
          </a:bodyPr>
          <a:p>
            <a:pPr algn="l"/>
            <a:r>
              <a:rPr lang="zh-CN" altLang="en-US">
                <a:solidFill>
                  <a:schemeClr val="tx1">
                    <a:lumMod val="50000"/>
                  </a:schemeClr>
                </a:solidFill>
              </a:rPr>
              <a:t>在噪声序列中，目标单词w被词汇表中的随机单词w</a:t>
            </a:r>
            <a:r>
              <a:rPr lang="en-US" altLang="zh-CN">
                <a:solidFill>
                  <a:schemeClr val="tx1">
                    <a:lumMod val="50000"/>
                  </a:schemeClr>
                </a:solidFill>
              </a:rPr>
              <a:t>'</a:t>
            </a:r>
            <a:r>
              <a:rPr lang="zh-CN" altLang="en-US">
                <a:solidFill>
                  <a:schemeClr val="tx1">
                    <a:lumMod val="50000"/>
                  </a:schemeClr>
                </a:solidFill>
              </a:rPr>
              <a:t>替换。</a:t>
            </a:r>
            <a:endParaRPr lang="zh-CN" altLang="en-US">
              <a:solidFill>
                <a:schemeClr val="tx1">
                  <a:lumMod val="50000"/>
                </a:schemeClr>
              </a:solidFill>
            </a:endParaRPr>
          </a:p>
        </p:txBody>
      </p:sp>
      <p:sp>
        <p:nvSpPr>
          <p:cNvPr id="2" name="文本框 1"/>
          <p:cNvSpPr txBox="1"/>
          <p:nvPr/>
        </p:nvSpPr>
        <p:spPr>
          <a:xfrm>
            <a:off x="817245" y="5375275"/>
            <a:ext cx="4716780" cy="1188720"/>
          </a:xfrm>
          <a:prstGeom prst="rect">
            <a:avLst/>
          </a:prstGeom>
          <a:noFill/>
        </p:spPr>
        <p:txBody>
          <a:bodyPr wrap="square" rtlCol="0">
            <a:spAutoFit/>
          </a:bodyPr>
          <a:p>
            <a:pPr algn="l"/>
            <a:r>
              <a:rPr>
                <a:solidFill>
                  <a:schemeClr val="tx1">
                    <a:lumMod val="50000"/>
                  </a:schemeClr>
                </a:solidFill>
              </a:rPr>
              <a:t>C＆W模型将目标词放在输入层中，并且每个词</a:t>
            </a:r>
            <a:r>
              <a:rPr lang="zh-CN">
                <a:solidFill>
                  <a:schemeClr val="tx1">
                    <a:lumMod val="50000"/>
                  </a:schemeClr>
                </a:solidFill>
              </a:rPr>
              <a:t>只有一个向量</a:t>
            </a:r>
            <a:r>
              <a:rPr>
                <a:solidFill>
                  <a:schemeClr val="tx1">
                    <a:lumMod val="50000"/>
                  </a:schemeClr>
                </a:solidFill>
              </a:rPr>
              <a:t>。</a:t>
            </a:r>
            <a:endParaRPr>
              <a:solidFill>
                <a:schemeClr val="tx1">
                  <a:lumMod val="50000"/>
                </a:schemeClr>
              </a:solidFill>
            </a:endParaRPr>
          </a:p>
          <a:p>
            <a:pPr algn="l"/>
            <a:r>
              <a:rPr>
                <a:solidFill>
                  <a:schemeClr val="tx1">
                    <a:lumMod val="50000"/>
                  </a:schemeClr>
                </a:solidFill>
              </a:rPr>
              <a:t>单词w的能量函数为Ae（w）+ Bc，其中A和B是变换矩阵，c是上下文的表示。</a:t>
            </a:r>
            <a:endParaRPr>
              <a:solidFill>
                <a:schemeClr val="tx1">
                  <a:lumMod val="50000"/>
                </a:schemeClr>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713105" y="371475"/>
            <a:ext cx="4159885" cy="457200"/>
          </a:xfrm>
          <a:prstGeom prst="rect">
            <a:avLst/>
          </a:prstGeom>
          <a:noFill/>
        </p:spPr>
        <p:txBody>
          <a:bodyPr wrap="square" rtlCol="0">
            <a:spAutoFit/>
          </a:bodyPr>
          <a:p>
            <a:pPr algn="l"/>
            <a:r>
              <a:rPr lang="en-US" altLang="zh-CN" sz="2400">
                <a:solidFill>
                  <a:schemeClr val="tx2">
                    <a:lumMod val="50000"/>
                  </a:schemeClr>
                </a:solidFill>
              </a:rPr>
              <a:t>2.12 LBL</a:t>
            </a:r>
            <a:endParaRPr lang="en-US" altLang="zh-CN" sz="2400">
              <a:solidFill>
                <a:schemeClr val="tx2">
                  <a:lumMod val="50000"/>
                </a:schemeClr>
              </a:solidFill>
            </a:endParaRPr>
          </a:p>
        </p:txBody>
      </p:sp>
      <p:sp>
        <p:nvSpPr>
          <p:cNvPr id="21" name="文本框 20"/>
          <p:cNvSpPr txBox="1"/>
          <p:nvPr/>
        </p:nvSpPr>
        <p:spPr>
          <a:xfrm>
            <a:off x="758190" y="935355"/>
            <a:ext cx="9293225" cy="640080"/>
          </a:xfrm>
          <a:prstGeom prst="rect">
            <a:avLst/>
          </a:prstGeom>
          <a:noFill/>
        </p:spPr>
        <p:txBody>
          <a:bodyPr wrap="square" rtlCol="0">
            <a:spAutoFit/>
          </a:bodyPr>
          <a:p>
            <a:pPr algn="l"/>
            <a:r>
              <a:rPr lang="en-US" altLang="zh-CN">
                <a:solidFill>
                  <a:schemeClr val="tx2">
                    <a:lumMod val="50000"/>
                  </a:schemeClr>
                </a:solidFill>
              </a:rPr>
              <a:t>LBL</a:t>
            </a:r>
            <a:r>
              <a:rPr lang="zh-CN" altLang="en-US">
                <a:solidFill>
                  <a:schemeClr val="tx2">
                    <a:lumMod val="50000"/>
                  </a:schemeClr>
                </a:solidFill>
              </a:rPr>
              <a:t>模型和</a:t>
            </a:r>
            <a:r>
              <a:rPr lang="en-US" altLang="zh-CN">
                <a:solidFill>
                  <a:schemeClr val="tx2">
                    <a:lumMod val="50000"/>
                  </a:schemeClr>
                </a:solidFill>
              </a:rPr>
              <a:t>NNLM</a:t>
            </a:r>
            <a:r>
              <a:rPr lang="zh-CN" altLang="en-US">
                <a:solidFill>
                  <a:schemeClr val="tx2">
                    <a:lumMod val="50000"/>
                  </a:schemeClr>
                </a:solidFill>
              </a:rPr>
              <a:t>模型相似，使用和NNLM几乎相同的对数双线性能量函数代替非线性激活函数</a:t>
            </a:r>
            <a:r>
              <a:rPr lang="en-US" altLang="zh-CN">
                <a:solidFill>
                  <a:schemeClr val="tx2">
                    <a:lumMod val="50000"/>
                  </a:schemeClr>
                </a:solidFill>
              </a:rPr>
              <a:t>tanh</a:t>
            </a:r>
            <a:r>
              <a:rPr lang="zh-CN" altLang="en-US">
                <a:solidFill>
                  <a:schemeClr val="tx2">
                    <a:lumMod val="50000"/>
                  </a:schemeClr>
                </a:solidFill>
              </a:rPr>
              <a:t>。</a:t>
            </a:r>
            <a:endParaRPr lang="zh-CN" altLang="en-US">
              <a:solidFill>
                <a:schemeClr val="tx2">
                  <a:lumMod val="50000"/>
                </a:schemeClr>
              </a:solidFill>
            </a:endParaRPr>
          </a:p>
        </p:txBody>
      </p:sp>
      <p:sp>
        <p:nvSpPr>
          <p:cNvPr id="22" name="文本框 21"/>
          <p:cNvSpPr txBox="1"/>
          <p:nvPr/>
        </p:nvSpPr>
        <p:spPr>
          <a:xfrm>
            <a:off x="667385" y="1575435"/>
            <a:ext cx="4394835" cy="457200"/>
          </a:xfrm>
          <a:prstGeom prst="rect">
            <a:avLst/>
          </a:prstGeom>
          <a:noFill/>
        </p:spPr>
        <p:txBody>
          <a:bodyPr wrap="square" rtlCol="0">
            <a:spAutoFit/>
          </a:bodyPr>
          <a:p>
            <a:pPr algn="l"/>
            <a:r>
              <a:rPr lang="en-US" altLang="zh-CN" sz="2400">
                <a:solidFill>
                  <a:schemeClr val="tx2">
                    <a:lumMod val="50000"/>
                  </a:schemeClr>
                </a:solidFill>
              </a:rPr>
              <a:t>2.14 CBOW and Skip-gram</a:t>
            </a:r>
            <a:endParaRPr lang="en-US" altLang="zh-CN" sz="2400">
              <a:solidFill>
                <a:schemeClr val="tx2">
                  <a:lumMod val="50000"/>
                </a:schemeClr>
              </a:solidFill>
            </a:endParaRPr>
          </a:p>
        </p:txBody>
      </p:sp>
      <p:sp>
        <p:nvSpPr>
          <p:cNvPr id="26" name="文本框 25"/>
          <p:cNvSpPr txBox="1"/>
          <p:nvPr/>
        </p:nvSpPr>
        <p:spPr>
          <a:xfrm>
            <a:off x="758190" y="2032635"/>
            <a:ext cx="9384030" cy="914400"/>
          </a:xfrm>
          <a:prstGeom prst="rect">
            <a:avLst/>
          </a:prstGeom>
          <a:noFill/>
        </p:spPr>
        <p:txBody>
          <a:bodyPr wrap="square" rtlCol="0">
            <a:spAutoFit/>
          </a:bodyPr>
          <a:p>
            <a:pPr algn="l"/>
            <a:r>
              <a:rPr lang="zh-CN" altLang="en-US">
                <a:solidFill>
                  <a:schemeClr val="tx2">
                    <a:lumMod val="50000"/>
                  </a:schemeClr>
                </a:solidFill>
              </a:rPr>
              <a:t>CBOW和Skip-gram模型试图使计算复杂性最小。 CBOW模型使用上下文单词的平均向量作为上下文表示。 Skip-gram模型使用上下文单词之一作为上下文的表示。两个模型都忽略了词序信息。 </a:t>
            </a:r>
            <a:endParaRPr lang="zh-CN" altLang="en-US">
              <a:solidFill>
                <a:schemeClr val="tx2">
                  <a:lumMod val="50000"/>
                </a:schemeClr>
              </a:solidFill>
            </a:endParaRPr>
          </a:p>
        </p:txBody>
      </p:sp>
      <p:sp>
        <p:nvSpPr>
          <p:cNvPr id="27" name="文本框 26"/>
          <p:cNvSpPr txBox="1"/>
          <p:nvPr/>
        </p:nvSpPr>
        <p:spPr>
          <a:xfrm>
            <a:off x="667385" y="3069590"/>
            <a:ext cx="4394835" cy="457200"/>
          </a:xfrm>
          <a:prstGeom prst="rect">
            <a:avLst/>
          </a:prstGeom>
          <a:noFill/>
        </p:spPr>
        <p:txBody>
          <a:bodyPr wrap="square" rtlCol="0">
            <a:spAutoFit/>
          </a:bodyPr>
          <a:p>
            <a:pPr algn="l"/>
            <a:r>
              <a:rPr lang="en-US" altLang="zh-CN" sz="2400">
                <a:solidFill>
                  <a:schemeClr val="tx2">
                    <a:lumMod val="50000"/>
                  </a:schemeClr>
                </a:solidFill>
              </a:rPr>
              <a:t>2.15 Virtual Model:Order</a:t>
            </a:r>
            <a:endParaRPr lang="en-US" altLang="zh-CN" sz="2400">
              <a:solidFill>
                <a:schemeClr val="tx2">
                  <a:lumMod val="50000"/>
                </a:schemeClr>
              </a:solidFill>
            </a:endParaRPr>
          </a:p>
        </p:txBody>
      </p:sp>
      <p:sp>
        <p:nvSpPr>
          <p:cNvPr id="29" name="文本框 28"/>
          <p:cNvSpPr txBox="1"/>
          <p:nvPr/>
        </p:nvSpPr>
        <p:spPr>
          <a:xfrm>
            <a:off x="758190" y="3626485"/>
            <a:ext cx="9384030" cy="1188720"/>
          </a:xfrm>
          <a:prstGeom prst="rect">
            <a:avLst/>
          </a:prstGeom>
          <a:noFill/>
        </p:spPr>
        <p:txBody>
          <a:bodyPr wrap="square" rtlCol="0">
            <a:spAutoFit/>
          </a:bodyPr>
          <a:p>
            <a:pPr algn="l"/>
            <a:r>
              <a:rPr lang="zh-CN" altLang="en-US">
                <a:solidFill>
                  <a:schemeClr val="tx2">
                    <a:lumMod val="50000"/>
                  </a:schemeClr>
                </a:solidFill>
              </a:rPr>
              <a:t>CBOW和Skip-gram方法通过去除词序信息和隐藏层来简化NNLM和LBL模型。为了分析词序信息的如何使用，我们引入了一个虚拟模型Order，它的复杂性在CBOW和LBL模型之间，此模型在保持词序的同时删除隐藏层，与CBOW模型使用上下文词的连接作为输入。与LBL模型相反，我们的模型使用逻辑回归而不是对数双线性结构。</a:t>
            </a:r>
            <a:endParaRPr lang="zh-CN" altLang="en-US">
              <a:solidFill>
                <a:schemeClr val="tx2">
                  <a:lumMod val="50000"/>
                </a:schemeClr>
              </a:solidFill>
            </a:endParaRPr>
          </a:p>
        </p:txBody>
      </p:sp>
      <p:sp>
        <p:nvSpPr>
          <p:cNvPr id="3" name="文本框 2"/>
          <p:cNvSpPr txBox="1"/>
          <p:nvPr/>
        </p:nvSpPr>
        <p:spPr>
          <a:xfrm>
            <a:off x="713105" y="4815205"/>
            <a:ext cx="4394835" cy="457200"/>
          </a:xfrm>
          <a:prstGeom prst="rect">
            <a:avLst/>
          </a:prstGeom>
          <a:noFill/>
        </p:spPr>
        <p:txBody>
          <a:bodyPr wrap="square" rtlCol="0">
            <a:spAutoFit/>
          </a:bodyPr>
          <a:p>
            <a:pPr algn="l"/>
            <a:r>
              <a:rPr lang="en-US" altLang="zh-CN" sz="2400">
                <a:solidFill>
                  <a:schemeClr val="tx2">
                    <a:lumMod val="50000"/>
                  </a:schemeClr>
                </a:solidFill>
              </a:rPr>
              <a:t>2.16 GloVe</a:t>
            </a:r>
            <a:endParaRPr lang="en-US" altLang="zh-CN" sz="2400">
              <a:solidFill>
                <a:schemeClr val="tx2">
                  <a:lumMod val="50000"/>
                </a:schemeClr>
              </a:solidFill>
            </a:endParaRPr>
          </a:p>
        </p:txBody>
      </p:sp>
      <p:sp>
        <p:nvSpPr>
          <p:cNvPr id="5" name="文本框 4"/>
          <p:cNvSpPr txBox="1"/>
          <p:nvPr/>
        </p:nvSpPr>
        <p:spPr>
          <a:xfrm>
            <a:off x="758190" y="5272405"/>
            <a:ext cx="9384030" cy="914400"/>
          </a:xfrm>
          <a:prstGeom prst="rect">
            <a:avLst/>
          </a:prstGeom>
          <a:noFill/>
        </p:spPr>
        <p:txBody>
          <a:bodyPr wrap="square" rtlCol="0">
            <a:spAutoFit/>
          </a:bodyPr>
          <a:p>
            <a:pPr algn="l"/>
            <a:r>
              <a:rPr lang="zh-CN" altLang="en-US">
                <a:solidFill>
                  <a:schemeClr val="tx2">
                    <a:lumMod val="50000"/>
                  </a:schemeClr>
                </a:solidFill>
              </a:rPr>
              <a:t>除了神经网络方法，关于词向量的另一个研究是基于wordcontext矩阵的，其中每行对应一个词，每一列对应一个上下文。矩阵中的元素与相应的词和上下文的共现次数相关。关于这种矩阵方法的最新研究是全局向量模型（GloVe）。</a:t>
            </a:r>
            <a:endParaRPr lang="zh-CN" altLang="en-US">
              <a:solidFill>
                <a:schemeClr val="tx2">
                  <a:lumMod val="50000"/>
                </a:schemeClr>
              </a:solidFill>
            </a:endParaRPr>
          </a:p>
        </p:txBody>
      </p:sp>
    </p:spTree>
    <p:custDataLst>
      <p:tags r:id="rId1"/>
    </p:custDataLst>
  </p:cSld>
  <p:clrMapOvr>
    <a:masterClrMapping/>
  </p:clrMapOvr>
</p:sld>
</file>

<file path=ppt/tags/tag1.xml><?xml version="1.0" encoding="utf-8"?>
<p:tagLst xmlns:p="http://schemas.openxmlformats.org/presentationml/2006/main">
  <p:tag name="MH" val="20151014113824"/>
  <p:tag name="MH_LIBRARY" val="GRAPHIC"/>
  <p:tag name="MH_ORDER" val="Freeform 10"/>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0118"/>
  <p:tag name="KSO_WM_TAG_VERSION" val="1.0"/>
  <p:tag name="KSO_WM_SLIDE_ID" val="custom160118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1*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13.xml><?xml version="1.0" encoding="utf-8"?>
<p:tagLst xmlns:p="http://schemas.openxmlformats.org/presentationml/2006/main">
  <p:tag name="KSO_WM_TAG_VERSION" val="1.0"/>
  <p:tag name="KSO_WM_BEAUTIFY_FLAG" val="#wm#"/>
  <p:tag name="KSO_WM_UNIT_TYPE" val="i"/>
  <p:tag name="KSO_WM_UNIT_ID" val="custom160118_11*i*1"/>
  <p:tag name="KSO_WM_TEMPLATE_CATEGORY" val="custom"/>
  <p:tag name="KSO_WM_TEMPLATE_INDEX" val="160118"/>
  <p:tag name="KSO_WM_UNIT_INDEX"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1_1"/>
  <p:tag name="KSO_WM_UNIT_ID" val="custom160118_11*l_h_f*1_1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1"/>
  <p:tag name="KSO_WM_UNIT_ID" val="custom160118_11*l_i*1_1"/>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118_11*i*6"/>
  <p:tag name="KSO_WM_TEMPLATE_CATEGORY" val="custom"/>
  <p:tag name="KSO_WM_TEMPLATE_INDEX" val="160118"/>
  <p:tag name="KSO_WM_UNIT_INDEX" val="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2"/>
  <p:tag name="KSO_WM_UNIT_ID" val="custom160118_11*l_i*1_2"/>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2_1"/>
  <p:tag name="KSO_WM_UNIT_ID" val="custom160118_11*l_h_f*1_2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19.xml><?xml version="1.0" encoding="utf-8"?>
<p:tagLst xmlns:p="http://schemas.openxmlformats.org/presentationml/2006/main">
  <p:tag name="KSO_WM_TAG_VERSION" val="1.0"/>
  <p:tag name="KSO_WM_BEAUTIFY_FLAG" val="#wm#"/>
  <p:tag name="KSO_WM_UNIT_TYPE" val="i"/>
  <p:tag name="KSO_WM_UNIT_ID" val="custom160118_11*i*11"/>
  <p:tag name="KSO_WM_TEMPLATE_CATEGORY" val="custom"/>
  <p:tag name="KSO_WM_TEMPLATE_INDEX" val="160118"/>
  <p:tag name="KSO_WM_UNIT_INDEX" val="11"/>
</p:tagLst>
</file>

<file path=ppt/tags/tag2.xml><?xml version="1.0" encoding="utf-8"?>
<p:tagLst xmlns:p="http://schemas.openxmlformats.org/presentationml/2006/main">
  <p:tag name="KSO_WM_TAG_VERSION" val="1.0"/>
  <p:tag name="KSO_WM_TEMPLATE_CATEGORY" val="custom"/>
  <p:tag name="KSO_WM_TEMPLATE_INDEX" val="160118"/>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3"/>
  <p:tag name="KSO_WM_UNIT_ID" val="custom160118_11*l_i*1_3"/>
  <p:tag name="KSO_WM_UNIT_CLEAR" val="1"/>
  <p:tag name="KSO_WM_UNIT_LAYERLEVEL" val="1_1"/>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3_1"/>
  <p:tag name="KSO_WM_UNIT_ID" val="custom160118_11*l_h_f*1_3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p="http://schemas.openxmlformats.org/presentationml/2006/main">
  <p:tag name="KSO_WM_TAG_VERSION" val="1.0"/>
  <p:tag name="KSO_WM_BEAUTIFY_FLAG" val="#wm#"/>
  <p:tag name="KSO_WM_UNIT_TYPE" val="i"/>
  <p:tag name="KSO_WM_UNIT_ID" val="custom160118_11*i*16"/>
  <p:tag name="KSO_WM_TEMPLATE_CATEGORY" val="custom"/>
  <p:tag name="KSO_WM_TEMPLATE_INDEX" val="160118"/>
  <p:tag name="KSO_WM_UNIT_INDEX" val="16"/>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4"/>
  <p:tag name="KSO_WM_UNIT_ID" val="custom160118_11*l_i*1_4"/>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4_1"/>
  <p:tag name="KSO_WM_UNIT_ID" val="custom160118_11*l_h_f*1_4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25.xml><?xml version="1.0" encoding="utf-8"?>
<p:tagLst xmlns:p="http://schemas.openxmlformats.org/presentationml/2006/main">
  <p:tag name="KSO_WM_TAG_VERSION" val="1.0"/>
  <p:tag name="KSO_WM_BEAUTIFY_FLAG" val="#wm#"/>
  <p:tag name="KSO_WM_UNIT_TYPE" val="i"/>
  <p:tag name="KSO_WM_UNIT_ID" val="custom160118_11*i*21"/>
  <p:tag name="KSO_WM_TEMPLATE_CATEGORY" val="custom"/>
  <p:tag name="KSO_WM_TEMPLATE_INDEX" val="160118"/>
  <p:tag name="KSO_WM_UNIT_INDEX" val="2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5"/>
  <p:tag name="KSO_WM_UNIT_ID" val="custom160118_11*l_i*1_5"/>
  <p:tag name="KSO_WM_UNIT_CLEAR" val="1"/>
  <p:tag name="KSO_WM_UNIT_LAYERLEVEL" val="1_1"/>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5_1"/>
  <p:tag name="KSO_WM_UNIT_ID" val="custom160118_11*l_h_f*1_5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p="http://schemas.openxmlformats.org/presentationml/2006/main">
  <p:tag name="KSO_WM_TAG_VERSION" val="1.0"/>
  <p:tag name="KSO_WM_BEAUTIFY_FLAG" val="#wm#"/>
  <p:tag name="KSO_WM_UNIT_TYPE" val="i"/>
  <p:tag name="KSO_WM_UNIT_ID" val="custom160118_11*i*26"/>
  <p:tag name="KSO_WM_TEMPLATE_CATEGORY" val="custom"/>
  <p:tag name="KSO_WM_TEMPLATE_INDEX" val="160118"/>
  <p:tag name="KSO_WM_UNIT_INDEX" val="26"/>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i"/>
  <p:tag name="KSO_WM_UNIT_INDEX" val="1_6"/>
  <p:tag name="KSO_WM_UNIT_ID" val="custom160118_11*l_i*1_6"/>
  <p:tag name="KSO_WM_UNIT_CLEAR" val="1"/>
  <p:tag name="KSO_WM_UNIT_LAYERLEVEL" val="1_1"/>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118"/>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8"/>
  <p:tag name="KSO_WM_UNIT_TYPE" val="l_h_f"/>
  <p:tag name="KSO_WM_UNIT_INDEX" val="1_6_1"/>
  <p:tag name="KSO_WM_UNIT_ID" val="custom160118_11*l_h_f*1_6_1"/>
  <p:tag name="KSO_WM_UNIT_CLEAR" val="1"/>
  <p:tag name="KSO_WM_UNIT_LAYERLEVEL" val="1_1_1"/>
  <p:tag name="KSO_WM_UNIT_VALUE" val="21"/>
  <p:tag name="KSO_WM_UNIT_HIGHLIGHT" val="0"/>
  <p:tag name="KSO_WM_UNIT_COMPATIBLE" val="0"/>
  <p:tag name="KSO_WM_UNIT_PRESET_TEXT_INDEX" val="3"/>
  <p:tag name="KSO_WM_UNIT_PRESET_TEXT_LEN" val="24"/>
  <p:tag name="KSO_WM_DIAGRAM_GROUP_CODE" val="l1-1"/>
</p:tagLst>
</file>

<file path=ppt/tags/tag31.xml><?xml version="1.0" encoding="utf-8"?>
<p:tagLst xmlns:p="http://schemas.openxmlformats.org/presentationml/2006/main">
  <p:tag name="KSO_WM_TEMPLATE_CATEGORY" val="custom"/>
  <p:tag name="KSO_WM_TEMPLATE_INDEX" val="160118"/>
  <p:tag name="KSO_WM_TAG_VERSION" val="1.0"/>
  <p:tag name="KSO_WM_SLIDE_ID" val="custom160118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KSO_WM_TEMPLATE_CATEGORY" val="custom"/>
  <p:tag name="KSO_WM_TEMPLATE_INDEX" val="160118"/>
  <p:tag name="KSO_WM_TAG_VERSION" val="1.0"/>
  <p:tag name="KSO_WM_SLIDE_ID" val="custom160118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3.xml><?xml version="1.0" encoding="utf-8"?>
<p:tagLst xmlns:p="http://schemas.openxmlformats.org/presentationml/2006/main">
  <p:tag name="KSO_WM_TEMPLATE_CATEGORY" val="custom"/>
  <p:tag name="KSO_WM_TEMPLATE_INDEX" val="160118"/>
  <p:tag name="KSO_WM_TAG_VERSION" val="1.0"/>
  <p:tag name="KSO_WM_SLIDE_ID" val="custom160118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4.xml><?xml version="1.0" encoding="utf-8"?>
<p:tagLst xmlns:p="http://schemas.openxmlformats.org/presentationml/2006/main">
  <p:tag name="KSO_WM_TEMPLATE_CATEGORY" val="custom"/>
  <p:tag name="KSO_WM_TEMPLATE_INDEX" val="160118"/>
  <p:tag name="KSO_WM_TAG_VERSION" val="1.0"/>
  <p:tag name="KSO_WM_SLIDE_ID" val="custom160118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35.xml><?xml version="1.0" encoding="utf-8"?>
<p:tagLst xmlns:p="http://schemas.openxmlformats.org/presentationml/2006/main">
  <p:tag name="KSO_WM_TEMPLATE_CATEGORY" val="custom"/>
  <p:tag name="KSO_WM_TEMPLATE_INDEX" val="160118"/>
  <p:tag name="KSO_WM_TAG_VERSION" val="1.0"/>
  <p:tag name="KSO_WM_SLIDE_ID" val="custom160118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6.xml><?xml version="1.0" encoding="utf-8"?>
<p:tagLst xmlns:p="http://schemas.openxmlformats.org/presentationml/2006/main">
  <p:tag name="KSO_WM_TEMPLATE_CATEGORY" val="custom"/>
  <p:tag name="KSO_WM_TEMPLATE_INDEX" val="160118"/>
  <p:tag name="KSO_WM_TAG_VERSION" val="1.0"/>
  <p:tag name="KSO_WM_SLIDE_ID" val="custom160118_13"/>
  <p:tag name="KSO_WM_SLIDE_INDEX" val="13"/>
  <p:tag name="KSO_WM_SLIDE_ITEM_CNT" val="1"/>
  <p:tag name="KSO_WM_SLIDE_LAYOUT" val="a_f"/>
  <p:tag name="KSO_WM_SLIDE_LAYOUT_CNT" val="1_1"/>
  <p:tag name="KSO_WM_SLIDE_TYPE" val="text"/>
  <p:tag name="KSO_WM_BEAUTIFY_FLAG" val="#wm#"/>
  <p:tag name="KSO_WM_SLIDE_POSITION" val="318*205"/>
  <p:tag name="KSO_WM_SLIDE_SIZE" val="324*163"/>
</p:tagLst>
</file>

<file path=ppt/tags/tag37.xml><?xml version="1.0" encoding="utf-8"?>
<p:tagLst xmlns:p="http://schemas.openxmlformats.org/presentationml/2006/main">
  <p:tag name="KSO_WM_TEMPLATE_CATEGORY" val="custom"/>
  <p:tag name="KSO_WM_TEMPLATE_INDEX" val="160118"/>
  <p:tag name="KSO_WM_TAG_VERSION" val="1.0"/>
  <p:tag name="KSO_WM_SLIDE_ID" val="custom160118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18"/>
  <p:tag name="KSO_WM_UNIT_TYPE" val="e"/>
  <p:tag name="KSO_WM_UNIT_INDEX" val="1"/>
  <p:tag name="KSO_WM_UNIT_ID" val="custom160118_12*e*1"/>
  <p:tag name="KSO_WM_UNIT_CLEAR" val="1"/>
  <p:tag name="KSO_WM_UNIT_LAYERLEVEL" val="1"/>
  <p:tag name="KSO_WM_UNIT_VALUE" val="0"/>
  <p:tag name="KSO_WM_UNIT_HIGHLIGHT" val="0"/>
  <p:tag name="KSO_WM_UNIT_COMPATIBLE" val="1"/>
  <p:tag name="KSO_WM_UNIT_PRESET_TEXT" val="1"/>
</p:tagLst>
</file>

<file path=ppt/tags/tag39.xml><?xml version="1.0" encoding="utf-8"?>
<p:tagLst xmlns:p="http://schemas.openxmlformats.org/presentationml/2006/main">
  <p:tag name="KSO_WM_TEMPLATE_CATEGORY" val="custom"/>
  <p:tag name="KSO_WM_TEMPLATE_INDEX" val="160118"/>
  <p:tag name="KSO_WM_TAG_VERSION" val="1.0"/>
  <p:tag name="KSO_WM_SLIDE_ID" val="custom160118_12"/>
  <p:tag name="KSO_WM_SLIDE_INDEX" val="12"/>
  <p:tag name="KSO_WM_SLIDE_ITEM_CNT" val="2"/>
  <p:tag name="KSO_WM_SLIDE_LAYOUT" val="a_b_e"/>
  <p:tag name="KSO_WM_SLIDE_LAYOUT_CNT" val="1_1_1"/>
  <p:tag name="KSO_WM_SLIDE_TYPE" val="sectionTitle"/>
  <p:tag name="KSO_WM_BEAUTIFY_FLAG" val="#wm#"/>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8"/>
  <p:tag name="KSO_WM_UNIT_TYPE" val="b"/>
  <p:tag name="KSO_WM_UNIT_INDEX" val="1"/>
  <p:tag name="KSO_WM_UNIT_ID" val="custom160118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p="http://schemas.openxmlformats.org/presentationml/2006/main">
  <p:tag name="KSO_WM_TEMPLATE_CATEGORY" val="custom"/>
  <p:tag name="KSO_WM_TEMPLATE_INDEX" val="160118"/>
  <p:tag name="KSO_WM_TAG_VERSION" val="1.0"/>
  <p:tag name="KSO_WM_SLIDE_ID" val="custom160118_14"/>
  <p:tag name="KSO_WM_SLIDE_INDEX" val="14"/>
  <p:tag name="KSO_WM_SLIDE_ITEM_CNT" val="2"/>
  <p:tag name="KSO_WM_SLIDE_LAYOUT" val="a_f"/>
  <p:tag name="KSO_WM_SLIDE_LAYOUT_CNT" val="1_2"/>
  <p:tag name="KSO_WM_SLIDE_TYPE" val="text"/>
  <p:tag name="KSO_WM_BEAUTIFY_FLAG" val="#wm#"/>
  <p:tag name="KSO_WM_SLIDE_POSITION" val="92*210"/>
  <p:tag name="KSO_WM_SLIDE_SIZE" val="765*163"/>
</p:tagLst>
</file>

<file path=ppt/tags/tag42.xml><?xml version="1.0" encoding="utf-8"?>
<p:tagLst xmlns:p="http://schemas.openxmlformats.org/presentationml/2006/main">
  <p:tag name="KSO_WM_TEMPLATE_CATEGORY" val="custom"/>
  <p:tag name="KSO_WM_TEMPLATE_INDEX" val="160118"/>
  <p:tag name="KSO_WM_TAG_VERSION" val="1.0"/>
  <p:tag name="KSO_WM_SLIDE_ID" val="custom160118_15"/>
  <p:tag name="KSO_WM_SLIDE_INDEX" val="15"/>
  <p:tag name="KSO_WM_SLIDE_ITEM_CNT" val="1"/>
  <p:tag name="KSO_WM_SLIDE_LAYOUT" val="a_l"/>
  <p:tag name="KSO_WM_SLIDE_LAYOUT_CNT" val="1_1"/>
  <p:tag name="KSO_WM_SLIDE_TYPE" val="text"/>
  <p:tag name="KSO_WM_BEAUTIFY_FLAG" val="#wm#"/>
  <p:tag name="KSO_WM_SLIDE_POSITION" val="378*204"/>
  <p:tag name="KSO_WM_SLIDE_SIZE" val="203*197"/>
  <p:tag name="KSO_WM_DIAGRAM_GROUP_CODE" val="l1-2"/>
</p:tagLst>
</file>

<file path=ppt/tags/tag43.xml><?xml version="1.0" encoding="utf-8"?>
<p:tagLst xmlns:p="http://schemas.openxmlformats.org/presentationml/2006/main">
  <p:tag name="KSO_WM_TEMPLATE_CATEGORY" val="custom"/>
  <p:tag name="KSO_WM_TEMPLATE_INDEX" val="160118"/>
  <p:tag name="KSO_WM_TAG_VERSION" val="1.0"/>
  <p:tag name="KSO_WM_SLIDE_ID" val="custom160118_16"/>
  <p:tag name="KSO_WM_SLIDE_INDEX" val="16"/>
  <p:tag name="KSO_WM_SLIDE_ITEM_CNT" val="2"/>
  <p:tag name="KSO_WM_SLIDE_LAYOUT" val="a_l"/>
  <p:tag name="KSO_WM_SLIDE_LAYOUT_CNT" val="1_1"/>
  <p:tag name="KSO_WM_SLIDE_TYPE" val="text"/>
  <p:tag name="KSO_WM_BEAUTIFY_FLAG" val="#wm#"/>
  <p:tag name="KSO_WM_SLIDE_POSITION" val="232*181"/>
  <p:tag name="KSO_WM_SLIDE_SIZE" val="495*197"/>
  <p:tag name="KSO_WM_DIAGRAM_GROUP_CODE" val="l1-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p="http://schemas.openxmlformats.org/presentationml/2006/main">
  <p:tag name="KSO_WM_TEMPLATE_CATEGORY" val="custom"/>
  <p:tag name="KSO_WM_TEMPLATE_INDEX" val="160118"/>
  <p:tag name="KSO_WM_TAG_VERSION" val="1.0"/>
  <p:tag name="KSO_WM_SLIDE_ID" val="custom160118_17"/>
  <p:tag name="KSO_WM_SLIDE_INDEX" val="17"/>
  <p:tag name="KSO_WM_SLIDE_ITEM_CNT" val="3"/>
  <p:tag name="KSO_WM_SLIDE_LAYOUT" val="a_l"/>
  <p:tag name="KSO_WM_SLIDE_LAYOUT_CNT" val="1_1"/>
  <p:tag name="KSO_WM_SLIDE_TYPE" val="text"/>
  <p:tag name="KSO_WM_BEAUTIFY_FLAG" val="#wm#"/>
  <p:tag name="KSO_WM_SLIDE_POSITION" val="170*194"/>
  <p:tag name="KSO_WM_SLIDE_SIZE" val="607*223"/>
  <p:tag name="KSO_WM_DIAGRAM_GROUP_CODE" val="l1-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p="http://schemas.openxmlformats.org/presentationml/2006/main">
  <p:tag name="KSO_WM_TEMPLATE_CATEGORY" val="custom"/>
  <p:tag name="KSO_WM_TEMPLATE_INDEX" val="160118"/>
  <p:tag name="KSO_WM_TAG_VERSION" val="1.0"/>
  <p:tag name="KSO_WM_SLIDE_ID" val="custom160118_18"/>
  <p:tag name="KSO_WM_SLIDE_INDEX" val="18"/>
  <p:tag name="KSO_WM_SLIDE_ITEM_CNT" val="4"/>
  <p:tag name="KSO_WM_SLIDE_LAYOUT" val="a_l"/>
  <p:tag name="KSO_WM_SLIDE_LAYOUT_CNT" val="1_1"/>
  <p:tag name="KSO_WM_SLIDE_TYPE" val="text"/>
  <p:tag name="KSO_WM_BEAUTIFY_FLAG" val="#wm#"/>
  <p:tag name="KSO_WM_SLIDE_POSITION" val="202*150"/>
  <p:tag name="KSO_WM_SLIDE_SIZE" val="556*354"/>
  <p:tag name="KSO_WM_DIAGRAM_GROUP_CODE" val="l1-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p="http://schemas.openxmlformats.org/presentationml/2006/main">
  <p:tag name="KSO_WM_TEMPLATE_CATEGORY" val="custom"/>
  <p:tag name="KSO_WM_TEMPLATE_INDEX" val="160118"/>
  <p:tag name="KSO_WM_TAG_VERSION" val="1.0"/>
  <p:tag name="KSO_WM_SLIDE_ID" val="custom160118_19"/>
  <p:tag name="KSO_WM_SLIDE_INDEX" val="19"/>
  <p:tag name="KSO_WM_SLIDE_ITEM_CNT" val="5"/>
  <p:tag name="KSO_WM_SLIDE_LAYOUT" val="a_l"/>
  <p:tag name="KSO_WM_SLIDE_LAYOUT_CNT" val="1_1"/>
  <p:tag name="KSO_WM_SLIDE_TYPE" val="text"/>
  <p:tag name="KSO_WM_BEAUTIFY_FLAG" val="#wm#"/>
  <p:tag name="KSO_WM_SLIDE_POSITION" val="194*148"/>
  <p:tag name="KSO_WM_SLIDE_SIZE" val="571*364"/>
  <p:tag name="KSO_WM_DIAGRAM_GROUP_CODE" val="l1-2"/>
</p:tagLst>
</file>

<file path=ppt/tags/tag51.xml><?xml version="1.0" encoding="utf-8"?>
<p:tagLst xmlns:p="http://schemas.openxmlformats.org/presentationml/2006/main">
  <p:tag name="KSO_WM_TEMPLATE_CATEGORY" val="custom"/>
  <p:tag name="KSO_WM_TEMPLATE_INDEX" val="160118"/>
  <p:tag name="KSO_WM_TAG_VERSION" val="1.0"/>
  <p:tag name="KSO_WM_SLIDE_ID" val="custom160118_20"/>
  <p:tag name="KSO_WM_SLIDE_INDEX" val="20"/>
  <p:tag name="KSO_WM_SLIDE_ITEM_CNT" val="6"/>
  <p:tag name="KSO_WM_SLIDE_LAYOUT" val="a_l"/>
  <p:tag name="KSO_WM_SLIDE_LAYOUT_CNT" val="1_1"/>
  <p:tag name="KSO_WM_SLIDE_TYPE" val="text"/>
  <p:tag name="KSO_WM_BEAUTIFY_FLAG" val="#wm#"/>
  <p:tag name="KSO_WM_SLIDE_POSITION" val="193*144"/>
  <p:tag name="KSO_WM_SLIDE_SIZE" val="574*359"/>
  <p:tag name="KSO_WM_DIAGRAM_GROUP_CODE" val="l1-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118"/>
  <p:tag name="KSO_WM_TAG_VERSION" val="1.0"/>
  <p:tag name="KSO_WM_SLIDE_ID" val="custom160118_21"/>
  <p:tag name="KSO_WM_SLIDE_INDEX" val="21"/>
  <p:tag name="KSO_WM_SLIDE_ITEM_CNT" val="1"/>
  <p:tag name="KSO_WM_SLIDE_LAYOUT" val="a_n"/>
  <p:tag name="KSO_WM_SLIDE_LAYOUT_CNT" val="1_1"/>
  <p:tag name="KSO_WM_SLIDE_TYPE" val="text"/>
  <p:tag name="KSO_WM_BEAUTIFY_FLAG" val="#wm#"/>
  <p:tag name="KSO_WM_SLIDE_POSITION" val="149*166"/>
  <p:tag name="KSO_WM_SLIDE_SIZE" val="697*251"/>
  <p:tag name="KSO_WM_DIAGRAM_GROUP_CODE" val="n1-1"/>
</p:tagLst>
</file>

<file path=ppt/tags/tag54.xml><?xml version="1.0" encoding="utf-8"?>
<p:tagLst xmlns:p="http://schemas.openxmlformats.org/presentationml/2006/main">
  <p:tag name="KSO_WM_TEMPLATE_CATEGORY" val="custom"/>
  <p:tag name="KSO_WM_TEMPLATE_INDEX" val="160118"/>
  <p:tag name="KSO_WM_TAG_VERSION" val="1.0"/>
  <p:tag name="KSO_WM_SLIDE_ID" val="custom160118_23"/>
  <p:tag name="KSO_WM_SLIDE_INDEX" val="23"/>
  <p:tag name="KSO_WM_SLIDE_ITEM_CNT" val="3"/>
  <p:tag name="KSO_WM_SLIDE_LAYOUT" val="a_n"/>
  <p:tag name="KSO_WM_SLIDE_LAYOUT_CNT" val="1_1"/>
  <p:tag name="KSO_WM_SLIDE_TYPE" val="text"/>
  <p:tag name="KSO_WM_BEAUTIFY_FLAG" val="#wm#"/>
  <p:tag name="KSO_WM_SLIDE_POSITION" val="73*126"/>
  <p:tag name="KSO_WM_SLIDE_SIZE" val="834*330"/>
  <p:tag name="KSO_WM_DIAGRAM_GROUP_CODE" val="n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8.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59.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6.xml><?xml version="1.0" encoding="utf-8"?>
<p:tagLst xmlns:p="http://schemas.openxmlformats.org/presentationml/2006/main">
  <p:tag name="KSO_WM_TEMPLATE_THUMBS_INDEX" val="1、4、5、9、12、13、16、26、27、28、29"/>
  <p:tag name="KSO_WM_TEMPLATE_CATEGORY" val="custom"/>
  <p:tag name="KSO_WM_TEMPLATE_INDEX" val="160118"/>
  <p:tag name="KSO_WM_TAG_VERSION" val="1.0"/>
  <p:tag name="KSO_WM_SLIDE_ID" val="custom160118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64.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65.xml><?xml version="1.0" encoding="utf-8"?>
<p:tagLst xmlns:p="http://schemas.openxmlformats.org/presentationml/2006/main">
  <p:tag name="KSO_WM_TEMPLATE_CATEGORY" val="custom"/>
  <p:tag name="KSO_WM_TEMPLATE_INDEX" val="160118"/>
  <p:tag name="KSO_WM_TAG_VERSION" val="1.0"/>
  <p:tag name="KSO_WM_SLIDE_ID" val="custom160118_24"/>
  <p:tag name="KSO_WM_SLIDE_INDEX" val="24"/>
  <p:tag name="KSO_WM_SLIDE_ITEM_CNT" val="4"/>
  <p:tag name="KSO_WM_SLIDE_LAYOUT" val="a_n"/>
  <p:tag name="KSO_WM_SLIDE_LAYOUT_CNT" val="1_1"/>
  <p:tag name="KSO_WM_SLIDE_TYPE" val="text"/>
  <p:tag name="KSO_WM_BEAUTIFY_FLAG" val="#wm#"/>
  <p:tag name="KSO_WM_SLIDE_POSITION" val="64*123"/>
  <p:tag name="KSO_WM_SLIDE_SIZE" val="847*333"/>
  <p:tag name="KSO_WM_DIAGRAM_GROUP_CODE" val="n1-1"/>
</p:tagLst>
</file>

<file path=ppt/tags/tag66.xml><?xml version="1.0" encoding="utf-8"?>
<p:tagLst xmlns:p="http://schemas.openxmlformats.org/presentationml/2006/main">
  <p:tag name="KSO_WM_TAG_VERSION" val="1.0"/>
  <p:tag name="KSO_WM_BEAUTIFY_FLAG" val="#wm#"/>
  <p:tag name="KSO_WM_UNIT_TYPE" val="i"/>
  <p:tag name="KSO_WM_UNIT_ID" val="custom160118_29*i*0"/>
  <p:tag name="KSO_WM_TEMPLATE_CATEGORY" val="custom"/>
  <p:tag name="KSO_WM_TEMPLATE_INDEX" val="160118"/>
  <p:tag name="KSO_WM_UNIT_INDEX" val="0"/>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9*a*1"/>
  <p:tag name="KSO_WM_UNIT_CLEAR" val="1"/>
  <p:tag name="KSO_WM_UNIT_LAYERLEVEL" val="1"/>
  <p:tag name="KSO_WM_UNIT_VALUE" val="4"/>
  <p:tag name="KSO_WM_UNIT_ISCONTENTSTITLE" val="0"/>
  <p:tag name="KSO_WM_UNIT_HIGHLIGHT" val="0"/>
  <p:tag name="KSO_WM_UNIT_COMPATIBLE" val="0"/>
  <p:tag name="KSO_WM_UNIT_PRESET_TEXT" val="THANKS"/>
</p:tagLst>
</file>

<file path=ppt/tags/tag68.xml><?xml version="1.0" encoding="utf-8"?>
<p:tagLst xmlns:p="http://schemas.openxmlformats.org/presentationml/2006/main">
  <p:tag name="KSO_WM_TEMPLATE_CATEGORY" val="custom"/>
  <p:tag name="KSO_WM_TEMPLATE_INDEX" val="160118"/>
  <p:tag name="KSO_WM_TAG_VERSION" val="1.0"/>
  <p:tag name="KSO_WM_SLIDE_ID" val="custom160118_29"/>
  <p:tag name="KSO_WM_SLIDE_INDEX" val="29"/>
  <p:tag name="KSO_WM_SLIDE_ITEM_CNT" val="1"/>
  <p:tag name="KSO_WM_SLIDE_LAYOUT" val="a"/>
  <p:tag name="KSO_WM_SLIDE_LAYOUT_CNT" val="1"/>
  <p:tag name="KSO_WM_SLIDE_TYPE" val="endPage"/>
  <p:tag name="KSO_WM_BEAUTIFY_FLAG" val="#wm#"/>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8"/>
  <p:tag name="KSO_WM_UNIT_TYPE" val="f"/>
  <p:tag name="KSO_WM_UNIT_INDEX" val="1"/>
  <p:tag name="KSO_WM_UNIT_ID" val="custom160118_2*f*1"/>
  <p:tag name="KSO_WM_UNIT_CLEAR" val="1"/>
  <p:tag name="KSO_WM_UNIT_LAYERLEVEL" val="1"/>
  <p:tag name="KSO_WM_UNIT_VALUE" val="145"/>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18"/>
  <p:tag name="KSO_WM_UNIT_TYPE" val="a"/>
  <p:tag name="KSO_WM_UNIT_INDEX" val="1"/>
  <p:tag name="KSO_WM_UNIT_ID" val="custom160118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自定义 103">
      <a:dk1>
        <a:srgbClr val="5F5F5F"/>
      </a:dk1>
      <a:lt1>
        <a:srgbClr val="FFFFFF"/>
      </a:lt1>
      <a:dk2>
        <a:srgbClr val="5F5F5F"/>
      </a:dk2>
      <a:lt2>
        <a:srgbClr val="FFFFFF"/>
      </a:lt2>
      <a:accent1>
        <a:srgbClr val="2CBEBB"/>
      </a:accent1>
      <a:accent2>
        <a:srgbClr val="40D096"/>
      </a:accent2>
      <a:accent3>
        <a:srgbClr val="CAD40A"/>
      </a:accent3>
      <a:accent4>
        <a:srgbClr val="FFBE16"/>
      </a:accent4>
      <a:accent5>
        <a:srgbClr val="FF7F41"/>
      </a:accent5>
      <a:accent6>
        <a:srgbClr val="FFC000"/>
      </a:accent6>
      <a:hlink>
        <a:srgbClr val="00B0F0"/>
      </a:hlink>
      <a:folHlink>
        <a:srgbClr val="7F7F7F"/>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6490</Words>
  <Application>WPS 演示</Application>
  <PresentationFormat>宽屏</PresentationFormat>
  <Paragraphs>208</Paragraphs>
  <Slides>27</Slides>
  <Notes>29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13</vt:i4>
      </vt:variant>
      <vt:variant>
        <vt:lpstr>幻灯片标题</vt:lpstr>
      </vt:variant>
      <vt:variant>
        <vt:i4>27</vt:i4>
      </vt:variant>
    </vt:vector>
  </HeadingPairs>
  <TitlesOfParts>
    <vt:vector size="53" baseType="lpstr">
      <vt:lpstr>Arial</vt:lpstr>
      <vt:lpstr>宋体</vt:lpstr>
      <vt:lpstr>Wingdings</vt:lpstr>
      <vt:lpstr>华文细黑</vt:lpstr>
      <vt:lpstr>Bernard MT Condensed</vt:lpstr>
      <vt:lpstr>华文隶书</vt:lpstr>
      <vt:lpstr>Microsoft New Tai Lue</vt:lpstr>
      <vt:lpstr>Calibri</vt:lpstr>
      <vt:lpstr>Vijaya</vt:lpstr>
      <vt:lpstr>黑体</vt:lpstr>
      <vt:lpstr>微软雅黑</vt:lpstr>
      <vt:lpstr>Segoe Print</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How to Generate a Good  Word Embedding?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 Embedding's Semantic Properties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Administrator</cp:lastModifiedBy>
  <cp:revision>228</cp:revision>
  <dcterms:created xsi:type="dcterms:W3CDTF">2015-09-25T03:48:00Z</dcterms:created>
  <dcterms:modified xsi:type="dcterms:W3CDTF">2016-11-19T00:08:50Z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y fmtid="{D5CDD505-2E9C-101B-9397-08002B2CF9AE}" pid="3" name="name">
    <vt:lpwstr>五彩气泡.pptx</vt:lpwstr>
  </property>
  <property fmtid="{D5CDD505-2E9C-101B-9397-08002B2CF9AE}" pid="4" name="fileid">
    <vt:lpwstr>860933</vt:lpwstr>
  </property>
  <property fmtid="{D5CDD505-2E9C-101B-9397-08002B2CF9AE}" pid="5" name="search_tags">
    <vt:lpwstr>PPT模板</vt:lpwstr>
  </property>
</Properties>
</file>