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641" r:id="rId2"/>
    <p:sldId id="2062" r:id="rId3"/>
    <p:sldId id="1304" r:id="rId4"/>
    <p:sldId id="2090" r:id="rId5"/>
    <p:sldId id="1305" r:id="rId6"/>
    <p:sldId id="2091" r:id="rId7"/>
    <p:sldId id="2092" r:id="rId8"/>
    <p:sldId id="2099" r:id="rId9"/>
    <p:sldId id="2093" r:id="rId10"/>
    <p:sldId id="2094" r:id="rId11"/>
    <p:sldId id="2100" r:id="rId12"/>
    <p:sldId id="2095" r:id="rId13"/>
    <p:sldId id="2111" r:id="rId14"/>
    <p:sldId id="2098" r:id="rId15"/>
    <p:sldId id="2097" r:id="rId16"/>
    <p:sldId id="2101" r:id="rId17"/>
    <p:sldId id="2108" r:id="rId18"/>
    <p:sldId id="2109" r:id="rId19"/>
    <p:sldId id="2110" r:id="rId20"/>
    <p:sldId id="2112" r:id="rId21"/>
    <p:sldId id="1337" r:id="rId22"/>
    <p:sldId id="2113" r:id="rId23"/>
    <p:sldId id="1340" r:id="rId24"/>
    <p:sldId id="1343" r:id="rId25"/>
    <p:sldId id="1344" r:id="rId26"/>
    <p:sldId id="1345" r:id="rId27"/>
    <p:sldId id="1346" r:id="rId28"/>
    <p:sldId id="1347" r:id="rId29"/>
    <p:sldId id="2115" r:id="rId30"/>
    <p:sldId id="2114" r:id="rId31"/>
    <p:sldId id="2116" r:id="rId32"/>
    <p:sldId id="1348" r:id="rId33"/>
    <p:sldId id="1349" r:id="rId34"/>
    <p:sldId id="1350" r:id="rId35"/>
    <p:sldId id="1351" r:id="rId36"/>
    <p:sldId id="1353" r:id="rId37"/>
    <p:sldId id="1355" r:id="rId38"/>
    <p:sldId id="1356" r:id="rId39"/>
    <p:sldId id="1358" r:id="rId40"/>
    <p:sldId id="1359" r:id="rId41"/>
    <p:sldId id="2584" r:id="rId42"/>
    <p:sldId id="2585" r:id="rId43"/>
    <p:sldId id="1360" r:id="rId44"/>
    <p:sldId id="2119" r:id="rId45"/>
    <p:sldId id="2118" r:id="rId46"/>
    <p:sldId id="2586" r:id="rId47"/>
    <p:sldId id="2120" r:id="rId48"/>
    <p:sldId id="1366" r:id="rId49"/>
    <p:sldId id="1367" r:id="rId50"/>
    <p:sldId id="1368" r:id="rId51"/>
    <p:sldId id="1369" r:id="rId52"/>
    <p:sldId id="2117" r:id="rId53"/>
    <p:sldId id="1372" r:id="rId54"/>
    <p:sldId id="2121" r:id="rId55"/>
    <p:sldId id="2587"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2022/7/6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74D8813-B90F-03E0-A47C-7AAD903CE0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1F2699F5-178B-4689-8FA6-A4F65265EDB5}" type="slidenum">
              <a:rPr lang="en-US" altLang="zh-CN" sz="1200" smtClean="0">
                <a:latin typeface="Times New Roman" panose="02020603050405020304" pitchFamily="18" charset="0"/>
              </a:rPr>
              <a:pPr/>
              <a:t>33</a:t>
            </a:fld>
            <a:endParaRPr lang="en-US" altLang="zh-CN" sz="1200">
              <a:latin typeface="Times New Roman" panose="02020603050405020304" pitchFamily="18" charset="0"/>
            </a:endParaRPr>
          </a:p>
        </p:txBody>
      </p:sp>
      <p:sp>
        <p:nvSpPr>
          <p:cNvPr id="38915" name="Rectangle 2">
            <a:extLst>
              <a:ext uri="{FF2B5EF4-FFF2-40B4-BE49-F238E27FC236}">
                <a16:creationId xmlns:a16="http://schemas.microsoft.com/office/drawing/2014/main" id="{A640900E-A1E0-F93F-2B8A-695FBED13894}"/>
              </a:ext>
            </a:extLst>
          </p:cNvPr>
          <p:cNvSpPr>
            <a:spLocks noChangeArrowheads="1" noTextEdit="1"/>
          </p:cNvSpPr>
          <p:nvPr>
            <p:ph type="sldImg"/>
          </p:nvPr>
        </p:nvSpPr>
        <p:spPr>
          <a:xfrm>
            <a:off x="1150938" y="692150"/>
            <a:ext cx="4556125" cy="3416300"/>
          </a:xfrm>
          <a:ln w="12700" cap="flat">
            <a:solidFill>
              <a:schemeClr val="tx1"/>
            </a:solidFill>
          </a:ln>
        </p:spPr>
      </p:sp>
      <p:sp>
        <p:nvSpPr>
          <p:cNvPr id="38916" name="Rectangle 3">
            <a:extLst>
              <a:ext uri="{FF2B5EF4-FFF2-40B4-BE49-F238E27FC236}">
                <a16:creationId xmlns:a16="http://schemas.microsoft.com/office/drawing/2014/main" id="{5574E6DF-3981-7C31-7F74-390F23C094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6" tIns="46033" rIns="92066" bIns="46033"/>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2022/7/6</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2022/7/6</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2022/7/6</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2022/7/6</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44A4FB5-81EB-7985-8351-7022AE87CC22}"/>
              </a:ext>
            </a:extLst>
          </p:cNvPr>
          <p:cNvGrpSpPr>
            <a:grpSpLocks/>
          </p:cNvGrpSpPr>
          <p:nvPr/>
        </p:nvGrpSpPr>
        <p:grpSpPr bwMode="auto">
          <a:xfrm>
            <a:off x="1" y="2133601"/>
            <a:ext cx="12012084" cy="1052513"/>
            <a:chOff x="0" y="1536"/>
            <a:chExt cx="5675" cy="663"/>
          </a:xfrm>
        </p:grpSpPr>
        <p:grpSp>
          <p:nvGrpSpPr>
            <p:cNvPr id="5" name="Group 3">
              <a:extLst>
                <a:ext uri="{FF2B5EF4-FFF2-40B4-BE49-F238E27FC236}">
                  <a16:creationId xmlns:a16="http://schemas.microsoft.com/office/drawing/2014/main" id="{330646C6-2FBC-D8C5-D9B8-841D71E43CB5}"/>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2B7A5155-1CD5-FC87-2ED1-4C5453238F7F}"/>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sp>
            <p:nvSpPr>
              <p:cNvPr id="13" name="Rectangle 5">
                <a:extLst>
                  <a:ext uri="{FF2B5EF4-FFF2-40B4-BE49-F238E27FC236}">
                    <a16:creationId xmlns:a16="http://schemas.microsoft.com/office/drawing/2014/main" id="{98B8CC20-77E6-4339-A9D8-751CC4CFCBB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grpSp>
        <p:grpSp>
          <p:nvGrpSpPr>
            <p:cNvPr id="6" name="Group 6">
              <a:extLst>
                <a:ext uri="{FF2B5EF4-FFF2-40B4-BE49-F238E27FC236}">
                  <a16:creationId xmlns:a16="http://schemas.microsoft.com/office/drawing/2014/main" id="{E37D7F03-EA3F-F0AD-F11D-72717551F4D2}"/>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740E5422-65F7-1ACC-7DFC-A4C8A282FB97}"/>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sp>
            <p:nvSpPr>
              <p:cNvPr id="11" name="Rectangle 8">
                <a:extLst>
                  <a:ext uri="{FF2B5EF4-FFF2-40B4-BE49-F238E27FC236}">
                    <a16:creationId xmlns:a16="http://schemas.microsoft.com/office/drawing/2014/main" id="{E39EB3CA-1F49-1BBA-7D87-6E7DFE5BF740}"/>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grpSp>
        <p:sp>
          <p:nvSpPr>
            <p:cNvPr id="7" name="Rectangle 9">
              <a:extLst>
                <a:ext uri="{FF2B5EF4-FFF2-40B4-BE49-F238E27FC236}">
                  <a16:creationId xmlns:a16="http://schemas.microsoft.com/office/drawing/2014/main" id="{24BB23AD-A508-BCD0-8970-F081E4BC2BF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sp>
          <p:nvSpPr>
            <p:cNvPr id="8" name="Rectangle 10">
              <a:extLst>
                <a:ext uri="{FF2B5EF4-FFF2-40B4-BE49-F238E27FC236}">
                  <a16:creationId xmlns:a16="http://schemas.microsoft.com/office/drawing/2014/main" id="{FE66298F-C247-D0AA-3E29-147532B8CF49}"/>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sp>
          <p:nvSpPr>
            <p:cNvPr id="9" name="Rectangle 11">
              <a:extLst>
                <a:ext uri="{FF2B5EF4-FFF2-40B4-BE49-F238E27FC236}">
                  <a16:creationId xmlns:a16="http://schemas.microsoft.com/office/drawing/2014/main" id="{BEAFAB89-31F1-785B-533B-6ADC65088E3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z="2600"/>
            </a:p>
          </p:txBody>
        </p:sp>
      </p:grpSp>
      <p:sp>
        <p:nvSpPr>
          <p:cNvPr id="124417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124417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DCFB6F82-C03B-E53A-3A21-D21AA5985BF4}"/>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E783E247-88BB-4E02-AE44-9BA9352651B8}" type="datetime1">
              <a:rPr lang="zh-CN" altLang="en-US"/>
              <a:pPr>
                <a:defRPr/>
              </a:pPr>
              <a:t>2022/7/6</a:t>
            </a:fld>
            <a:endParaRPr lang="en-US" altLang="zh-CN"/>
          </a:p>
        </p:txBody>
      </p:sp>
      <p:sp>
        <p:nvSpPr>
          <p:cNvPr id="15" name="Rectangle 15">
            <a:extLst>
              <a:ext uri="{FF2B5EF4-FFF2-40B4-BE49-F238E27FC236}">
                <a16:creationId xmlns:a16="http://schemas.microsoft.com/office/drawing/2014/main" id="{E42B9333-1FCD-EEAE-D626-DAB3984C8B6F}"/>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4B111280-0057-0692-D756-8B89E7AA4B4B}"/>
              </a:ext>
            </a:extLst>
          </p:cNvPr>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72275291-0E3C-43D7-AE42-851B51709E1D}" type="slidenum">
              <a:rPr lang="zh-CN" altLang="en-US"/>
              <a:pPr>
                <a:defRPr/>
              </a:pPr>
              <a:t>‹#›</a:t>
            </a:fld>
            <a:endParaRPr lang="en-US" altLang="zh-CN"/>
          </a:p>
        </p:txBody>
      </p:sp>
    </p:spTree>
    <p:extLst>
      <p:ext uri="{BB962C8B-B14F-4D97-AF65-F5344CB8AC3E}">
        <p14:creationId xmlns:p14="http://schemas.microsoft.com/office/powerpoint/2010/main" val="348275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CF33966-F9F5-9C4C-B78D-6E01F926ACAB}"/>
              </a:ext>
            </a:extLst>
          </p:cNvPr>
          <p:cNvSpPr>
            <a:spLocks noGrp="1" noChangeArrowheads="1"/>
          </p:cNvSpPr>
          <p:nvPr>
            <p:ph type="dt" sz="half" idx="10"/>
          </p:nvPr>
        </p:nvSpPr>
        <p:spPr>
          <a:ln/>
        </p:spPr>
        <p:txBody>
          <a:bodyPr/>
          <a:lstStyle>
            <a:lvl1pPr>
              <a:defRPr/>
            </a:lvl1pPr>
          </a:lstStyle>
          <a:p>
            <a:pPr>
              <a:defRPr/>
            </a:pPr>
            <a:fld id="{B79DB8C4-1338-49AE-A016-A87419E8EEDA}" type="datetime1">
              <a:rPr lang="zh-CN" altLang="en-US"/>
              <a:pPr>
                <a:defRPr/>
              </a:pPr>
              <a:t>2022/7/6</a:t>
            </a:fld>
            <a:endParaRPr lang="en-US" altLang="zh-CN"/>
          </a:p>
        </p:txBody>
      </p:sp>
      <p:sp>
        <p:nvSpPr>
          <p:cNvPr id="3" name="Rectangle 12">
            <a:extLst>
              <a:ext uri="{FF2B5EF4-FFF2-40B4-BE49-F238E27FC236}">
                <a16:creationId xmlns:a16="http://schemas.microsoft.com/office/drawing/2014/main" id="{3AE9B15E-6E6D-12BD-D9A6-1363BABC10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4B9D40F2-DD31-7BAD-3D05-4DC2CBFC7E8D}"/>
              </a:ext>
            </a:extLst>
          </p:cNvPr>
          <p:cNvSpPr>
            <a:spLocks noGrp="1" noChangeArrowheads="1"/>
          </p:cNvSpPr>
          <p:nvPr>
            <p:ph type="sldNum" sz="quarter" idx="12"/>
          </p:nvPr>
        </p:nvSpPr>
        <p:spPr>
          <a:ln/>
        </p:spPr>
        <p:txBody>
          <a:bodyPr/>
          <a:lstStyle>
            <a:lvl1pPr>
              <a:defRPr/>
            </a:lvl1pPr>
          </a:lstStyle>
          <a:p>
            <a:pPr>
              <a:defRPr/>
            </a:pPr>
            <a:fld id="{5C5C6EB8-1C7F-4FE0-B3E0-909FA5BC65E6}" type="slidenum">
              <a:rPr lang="zh-CN" altLang="en-US"/>
              <a:pPr>
                <a:defRPr/>
              </a:pPr>
              <a:t>‹#›</a:t>
            </a:fld>
            <a:endParaRPr lang="en-US" altLang="zh-CN"/>
          </a:p>
        </p:txBody>
      </p:sp>
    </p:spTree>
    <p:extLst>
      <p:ext uri="{BB962C8B-B14F-4D97-AF65-F5344CB8AC3E}">
        <p14:creationId xmlns:p14="http://schemas.microsoft.com/office/powerpoint/2010/main" val="28859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2022/7/6</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6.vml"/><Relationship Id="rId5" Type="http://schemas.openxmlformats.org/officeDocument/2006/relationships/oleObject" Target="../embeddings/oleObject10.bin"/><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7.e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10.vml"/><Relationship Id="rId4" Type="http://schemas.openxmlformats.org/officeDocument/2006/relationships/image" Target="../media/image9.emf"/></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822AE2-FA5A-38E9-C199-92FEBBA54880}"/>
              </a:ext>
            </a:extLst>
          </p:cNvPr>
          <p:cNvSpPr>
            <a:spLocks noGrp="1" noChangeArrowheads="1"/>
          </p:cNvSpPr>
          <p:nvPr>
            <p:ph type="title"/>
          </p:nvPr>
        </p:nvSpPr>
        <p:spPr>
          <a:xfrm>
            <a:off x="665548" y="2226399"/>
            <a:ext cx="8551604" cy="1325563"/>
          </a:xfrm>
        </p:spPr>
        <p:txBody>
          <a:bodyPr>
            <a:normAutofit fontScale="90000"/>
          </a:bodyPr>
          <a:lstStyle/>
          <a:p>
            <a:pPr eaLnBrk="1" hangingPunct="1">
              <a:lnSpc>
                <a:spcPct val="150000"/>
              </a:lnSpc>
            </a:pPr>
            <a:r>
              <a:rPr lang="zh-CN" altLang="en-US" sz="4800" dirty="0">
                <a:latin typeface="微软雅黑" panose="020B0503020204020204" pitchFamily="34" charset="-122"/>
                <a:ea typeface="微软雅黑" panose="020B0503020204020204" pitchFamily="34" charset="-122"/>
              </a:rPr>
              <a:t>第四章 </a:t>
            </a:r>
            <a:br>
              <a:rPr lang="en-US" altLang="zh-CN" sz="4800" dirty="0">
                <a:latin typeface="微软雅黑" panose="020B0503020204020204" pitchFamily="34" charset="-122"/>
                <a:ea typeface="微软雅黑" panose="020B0503020204020204" pitchFamily="34" charset="-122"/>
              </a:rPr>
            </a:br>
            <a:r>
              <a:rPr lang="zh-CN" altLang="en-US" sz="4800" dirty="0">
                <a:latin typeface="微软雅黑" panose="020B0503020204020204" pitchFamily="34" charset="-122"/>
                <a:ea typeface="微软雅黑" panose="020B0503020204020204" pitchFamily="34" charset="-122"/>
              </a:rPr>
              <a:t>自顶向下的语法分析</a:t>
            </a:r>
            <a:endParaRPr lang="en-US" altLang="zh-CN" sz="4800" dirty="0">
              <a:latin typeface="微软雅黑" panose="020B0503020204020204" pitchFamily="34" charset="-122"/>
              <a:ea typeface="微软雅黑" panose="020B0503020204020204" pitchFamily="34" charset="-122"/>
            </a:endParaRPr>
          </a:p>
        </p:txBody>
      </p:sp>
      <p:sp>
        <p:nvSpPr>
          <p:cNvPr id="1229832" name="Rectangle 8">
            <a:extLst>
              <a:ext uri="{FF2B5EF4-FFF2-40B4-BE49-F238E27FC236}">
                <a16:creationId xmlns:a16="http://schemas.microsoft.com/office/drawing/2014/main" id="{59FA774F-0FAE-7BFB-8635-C46973718322}"/>
              </a:ext>
            </a:extLst>
          </p:cNvPr>
          <p:cNvSpPr>
            <a:spLocks noChangeArrowheads="1"/>
          </p:cNvSpPr>
          <p:nvPr/>
        </p:nvSpPr>
        <p:spPr bwMode="auto">
          <a:xfrm>
            <a:off x="1179189" y="4585933"/>
            <a:ext cx="8964613" cy="174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110000"/>
              </a:lnSpc>
              <a:spcBef>
                <a:spcPct val="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重点：</a:t>
            </a:r>
            <a:r>
              <a:rPr lang="zh-CN" altLang="en-US" sz="2400" b="0" dirty="0">
                <a:latin typeface="微软雅黑" panose="020B0503020204020204" pitchFamily="34" charset="-122"/>
                <a:ea typeface="微软雅黑" panose="020B0503020204020204" pitchFamily="34" charset="-122"/>
              </a:rPr>
              <a:t>自顶向下分析的基本思想，预测分析器总体结构，预测分析表的构造，递归下降分析法基本思想，简单算术表达式的递归下降分析器。</a:t>
            </a:r>
          </a:p>
          <a:p>
            <a:pPr>
              <a:lnSpc>
                <a:spcPct val="110000"/>
              </a:lnSpc>
              <a:spcBef>
                <a:spcPct val="0"/>
              </a:spcBef>
              <a:buClrTx/>
              <a:buSzTx/>
              <a:buFontTx/>
              <a:buNone/>
            </a:pPr>
            <a:r>
              <a:rPr lang="zh-CN" altLang="en-US" sz="2400" b="0" dirty="0">
                <a:solidFill>
                  <a:srgbClr val="FF0000"/>
                </a:solidFill>
                <a:latin typeface="微软雅黑" panose="020B0503020204020204" pitchFamily="34" charset="-122"/>
                <a:ea typeface="微软雅黑" panose="020B0503020204020204" pitchFamily="34" charset="-122"/>
              </a:rPr>
              <a:t>难点：</a:t>
            </a:r>
            <a:r>
              <a:rPr lang="en-US" altLang="zh-CN" sz="2400" b="0" dirty="0">
                <a:latin typeface="微软雅黑" panose="020B0503020204020204" pitchFamily="34" charset="-122"/>
                <a:ea typeface="微软雅黑" panose="020B0503020204020204" pitchFamily="34" charset="-122"/>
              </a:rPr>
              <a:t>FIRST </a:t>
            </a:r>
            <a:r>
              <a:rPr lang="zh-CN" altLang="en-US" sz="2400" b="0" dirty="0">
                <a:latin typeface="微软雅黑" panose="020B0503020204020204" pitchFamily="34" charset="-122"/>
                <a:ea typeface="微软雅黑" panose="020B0503020204020204" pitchFamily="34" charset="-122"/>
              </a:rPr>
              <a:t>和 </a:t>
            </a:r>
            <a:r>
              <a:rPr lang="en-US" altLang="zh-CN" sz="2400" b="0" dirty="0">
                <a:latin typeface="微软雅黑" panose="020B0503020204020204" pitchFamily="34" charset="-122"/>
                <a:ea typeface="微软雅黑" panose="020B0503020204020204" pitchFamily="34" charset="-122"/>
              </a:rPr>
              <a:t>FOLLOW </a:t>
            </a:r>
            <a:r>
              <a:rPr lang="zh-CN" altLang="en-US" sz="2400" b="0" dirty="0">
                <a:latin typeface="微软雅黑" panose="020B0503020204020204" pitchFamily="34" charset="-122"/>
                <a:ea typeface="微软雅黑" panose="020B0503020204020204" pitchFamily="34" charset="-122"/>
              </a:rPr>
              <a:t>集的求法，对它们的理解以及在构造</a:t>
            </a:r>
            <a:r>
              <a:rPr lang="en-US" altLang="zh-CN" sz="2400" b="0" dirty="0">
                <a:latin typeface="微软雅黑" panose="020B0503020204020204" pitchFamily="34" charset="-122"/>
                <a:ea typeface="微软雅黑" panose="020B0503020204020204" pitchFamily="34" charset="-122"/>
              </a:rPr>
              <a:t>LL(1)</a:t>
            </a:r>
            <a:r>
              <a:rPr lang="zh-CN" altLang="en-US" sz="2400" b="0" dirty="0">
                <a:latin typeface="微软雅黑" panose="020B0503020204020204" pitchFamily="34" charset="-122"/>
                <a:ea typeface="微软雅黑" panose="020B0503020204020204" pitchFamily="34" charset="-122"/>
              </a:rPr>
              <a:t>分析表时的使用。递归子程序法中如何体现分析的结果。</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832"/>
                                        </p:tgtEl>
                                        <p:attrNameLst>
                                          <p:attrName>style.visibility</p:attrName>
                                        </p:attrNameLst>
                                      </p:cBhvr>
                                      <p:to>
                                        <p:strVal val="visible"/>
                                      </p:to>
                                    </p:set>
                                    <p:anim calcmode="lin" valueType="num">
                                      <p:cBhvr additive="base">
                                        <p:cTn id="7" dur="500" fill="hold"/>
                                        <p:tgtEl>
                                          <p:spTgt spid="1229832"/>
                                        </p:tgtEl>
                                        <p:attrNameLst>
                                          <p:attrName>ppt_x</p:attrName>
                                        </p:attrNameLst>
                                      </p:cBhvr>
                                      <p:tavLst>
                                        <p:tav tm="0">
                                          <p:val>
                                            <p:strVal val="0-#ppt_w/2"/>
                                          </p:val>
                                        </p:tav>
                                        <p:tav tm="100000">
                                          <p:val>
                                            <p:strVal val="#ppt_x"/>
                                          </p:val>
                                        </p:tav>
                                      </p:tavLst>
                                    </p:anim>
                                    <p:anim calcmode="lin" valueType="num">
                                      <p:cBhvr additive="base">
                                        <p:cTn id="8" dur="500" fill="hold"/>
                                        <p:tgtEl>
                                          <p:spTgt spid="12298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3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E38EB124-B6A2-DB7E-E650-97A62F552C8C}"/>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4.2.2 </a:t>
            </a:r>
            <a:r>
              <a:rPr lang="zh-CN" altLang="en-US" sz="3600">
                <a:latin typeface="微软雅黑" panose="020B0503020204020204" pitchFamily="34" charset="-122"/>
                <a:ea typeface="微软雅黑" panose="020B0503020204020204" pitchFamily="34" charset="-122"/>
              </a:rPr>
              <a:t>对上下文无关文法的改造 </a:t>
            </a:r>
          </a:p>
        </p:txBody>
      </p:sp>
      <p:sp>
        <p:nvSpPr>
          <p:cNvPr id="4" name="日期占位符 3">
            <a:extLst>
              <a:ext uri="{FF2B5EF4-FFF2-40B4-BE49-F238E27FC236}">
                <a16:creationId xmlns:a16="http://schemas.microsoft.com/office/drawing/2014/main" id="{64E64EA3-6E3E-4192-21FE-1AA77BC5A021}"/>
              </a:ext>
            </a:extLst>
          </p:cNvPr>
          <p:cNvSpPr>
            <a:spLocks noGrp="1"/>
          </p:cNvSpPr>
          <p:nvPr>
            <p:ph type="dt" sz="half" idx="10"/>
          </p:nvPr>
        </p:nvSpPr>
        <p:spPr>
          <a:ln>
            <a:miter lim="800000"/>
            <a:headEnd/>
            <a:tailEnd/>
          </a:ln>
        </p:spPr>
        <p:txBody>
          <a:bodyPr anchor="t"/>
          <a:lstStyle/>
          <a:p>
            <a:pPr>
              <a:defRPr/>
            </a:pPr>
            <a:fld id="{DE2380D2-C7CE-4E81-AE83-F48C67E50294}" type="datetime1">
              <a:rPr lang="zh-CN" altLang="en-US">
                <a:latin typeface="+mn-lt"/>
              </a:rPr>
              <a:pPr>
                <a:defRPr/>
              </a:pPr>
              <a:t>2022/7/6</a:t>
            </a:fld>
            <a:endParaRPr lang="en-US" altLang="zh-CN">
              <a:latin typeface="+mn-lt"/>
            </a:endParaRPr>
          </a:p>
        </p:txBody>
      </p:sp>
      <p:sp>
        <p:nvSpPr>
          <p:cNvPr id="14339" name="灯片编号占位符 5">
            <a:extLst>
              <a:ext uri="{FF2B5EF4-FFF2-40B4-BE49-F238E27FC236}">
                <a16:creationId xmlns:a16="http://schemas.microsoft.com/office/drawing/2014/main" id="{1A522A37-5560-96B0-FD21-EA992FDC49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BA7802C-81A9-4D2F-93D5-EEDA3126526B}" type="slidenum">
              <a:rPr lang="en-US" altLang="zh-CN" sz="1400" b="0">
                <a:latin typeface="Arial" panose="020B0604020202020204" pitchFamily="34" charset="0"/>
                <a:ea typeface="宋体" panose="02010600030101010101" pitchFamily="2" charset="-122"/>
              </a:rPr>
              <a:pPr>
                <a:spcBef>
                  <a:spcPct val="0"/>
                </a:spcBef>
                <a:buClrTx/>
                <a:buSzTx/>
                <a:buFontTx/>
                <a:buNone/>
              </a:pPr>
              <a:t>10</a:t>
            </a:fld>
            <a:endParaRPr lang="en-US" altLang="zh-CN" sz="1400" b="0">
              <a:latin typeface="Arial" panose="020B0604020202020204" pitchFamily="34" charset="0"/>
              <a:ea typeface="宋体" panose="02010600030101010101" pitchFamily="2" charset="-122"/>
            </a:endParaRPr>
          </a:p>
        </p:txBody>
      </p:sp>
      <p:sp>
        <p:nvSpPr>
          <p:cNvPr id="2148355" name="Rectangle 3">
            <a:extLst>
              <a:ext uri="{FF2B5EF4-FFF2-40B4-BE49-F238E27FC236}">
                <a16:creationId xmlns:a16="http://schemas.microsoft.com/office/drawing/2014/main" id="{AC3A72A8-20EC-3C45-E01D-CC1B5AE72D51}"/>
              </a:ext>
            </a:extLst>
          </p:cNvPr>
          <p:cNvSpPr>
            <a:spLocks noGrp="1" noChangeArrowheads="1"/>
          </p:cNvSpPr>
          <p:nvPr>
            <p:ph type="body" sz="quarter" idx="13"/>
          </p:nvPr>
        </p:nvSpPr>
        <p:spPr>
          <a:xfrm>
            <a:off x="1064596" y="1443018"/>
            <a:ext cx="9783916" cy="4682574"/>
          </a:xfrm>
          <a:noFill/>
        </p:spPr>
        <p:txBody>
          <a:bodyPr vert="horz" lIns="92075" tIns="46038" rIns="92075" bIns="46038" rtlCol="0">
            <a:normAutofit fontScale="85000" lnSpcReduction="20000"/>
          </a:bodyPr>
          <a:lstStyle/>
          <a:p>
            <a:pPr marL="812800" indent="-812800">
              <a:buNone/>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消除二义性</a:t>
            </a:r>
          </a:p>
          <a:p>
            <a:pPr marL="1168400" lvl="1" indent="-71120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改造的方法就是通过引入</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新的语法变量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等，使文法含有更多的信息。其实，许多二义性文法是由于概念不清，即</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语法变量的定义不明确导致的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，此时通过引入新的语法变量即可消除文法的二义性。</a:t>
            </a:r>
          </a:p>
          <a:p>
            <a:pPr marL="1168400" lvl="1" indent="-711200"/>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 if &lt;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expr</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 then &lt;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a:t>
            </a:r>
          </a:p>
          <a:p>
            <a:pPr marL="1168400" lvl="1" indent="-711200"/>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if &lt;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expr</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 then &lt;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 else &lt;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a:t>
            </a:r>
          </a:p>
          <a:p>
            <a:pPr marL="1168400" lvl="1" indent="-711200"/>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other                                              (4.7)</a:t>
            </a:r>
          </a:p>
          <a:p>
            <a:pPr marL="1168400" lvl="1" indent="-71120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语句中</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else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then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配对情况将其分为配对的语句和不配对的语句两类。上述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语句的文法没有对这两个不同的概念加以区分，只是简单地将它们都定义为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，从而导致该文法是二义性的。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8355">
                                            <p:txEl>
                                              <p:pRg st="0" end="0"/>
                                            </p:txEl>
                                          </p:spTgt>
                                        </p:tgtEl>
                                        <p:attrNameLst>
                                          <p:attrName>style.visibility</p:attrName>
                                        </p:attrNameLst>
                                      </p:cBhvr>
                                      <p:to>
                                        <p:strVal val="visible"/>
                                      </p:to>
                                    </p:set>
                                    <p:animEffect transition="in" filter="slide(fromBottom)">
                                      <p:cBhvr>
                                        <p:cTn id="7" dur="500"/>
                                        <p:tgtEl>
                                          <p:spTgt spid="214835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8355">
                                            <p:txEl>
                                              <p:pRg st="1" end="1"/>
                                            </p:txEl>
                                          </p:spTgt>
                                        </p:tgtEl>
                                        <p:attrNameLst>
                                          <p:attrName>style.visibility</p:attrName>
                                        </p:attrNameLst>
                                      </p:cBhvr>
                                      <p:to>
                                        <p:strVal val="visible"/>
                                      </p:to>
                                    </p:set>
                                    <p:animEffect transition="in" filter="slide(fromBottom)">
                                      <p:cBhvr>
                                        <p:cTn id="10" dur="500"/>
                                        <p:tgtEl>
                                          <p:spTgt spid="2148355">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8355">
                                            <p:txEl>
                                              <p:pRg st="2" end="2"/>
                                            </p:txEl>
                                          </p:spTgt>
                                        </p:tgtEl>
                                        <p:attrNameLst>
                                          <p:attrName>style.visibility</p:attrName>
                                        </p:attrNameLst>
                                      </p:cBhvr>
                                      <p:to>
                                        <p:strVal val="visible"/>
                                      </p:to>
                                    </p:set>
                                    <p:animEffect transition="in" filter="slide(fromBottom)">
                                      <p:cBhvr>
                                        <p:cTn id="13" dur="500"/>
                                        <p:tgtEl>
                                          <p:spTgt spid="2148355">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8355">
                                            <p:txEl>
                                              <p:pRg st="3" end="3"/>
                                            </p:txEl>
                                          </p:spTgt>
                                        </p:tgtEl>
                                        <p:attrNameLst>
                                          <p:attrName>style.visibility</p:attrName>
                                        </p:attrNameLst>
                                      </p:cBhvr>
                                      <p:to>
                                        <p:strVal val="visible"/>
                                      </p:to>
                                    </p:set>
                                    <p:animEffect transition="in" filter="slide(fromBottom)">
                                      <p:cBhvr>
                                        <p:cTn id="16" dur="500"/>
                                        <p:tgtEl>
                                          <p:spTgt spid="2148355">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8355">
                                            <p:txEl>
                                              <p:pRg st="4" end="4"/>
                                            </p:txEl>
                                          </p:spTgt>
                                        </p:tgtEl>
                                        <p:attrNameLst>
                                          <p:attrName>style.visibility</p:attrName>
                                        </p:attrNameLst>
                                      </p:cBhvr>
                                      <p:to>
                                        <p:strVal val="visible"/>
                                      </p:to>
                                    </p:set>
                                    <p:animEffect transition="in" filter="slide(fromBottom)">
                                      <p:cBhvr>
                                        <p:cTn id="19" dur="500"/>
                                        <p:tgtEl>
                                          <p:spTgt spid="2148355">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48355">
                                            <p:txEl>
                                              <p:pRg st="5" end="5"/>
                                            </p:txEl>
                                          </p:spTgt>
                                        </p:tgtEl>
                                        <p:attrNameLst>
                                          <p:attrName>style.visibility</p:attrName>
                                        </p:attrNameLst>
                                      </p:cBhvr>
                                      <p:to>
                                        <p:strVal val="visible"/>
                                      </p:to>
                                    </p:set>
                                    <p:animEffect transition="in" filter="slide(fromBottom)">
                                      <p:cBhvr>
                                        <p:cTn id="22" dur="500"/>
                                        <p:tgtEl>
                                          <p:spTgt spid="2148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835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6BE87DE4-AE00-AAFF-92DF-7D442F3BCA40}"/>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4.2.2 </a:t>
            </a:r>
            <a:r>
              <a:rPr lang="zh-CN" altLang="en-US" sz="3600">
                <a:latin typeface="微软雅黑" panose="020B0503020204020204" pitchFamily="34" charset="-122"/>
                <a:ea typeface="微软雅黑" panose="020B0503020204020204" pitchFamily="34" charset="-122"/>
              </a:rPr>
              <a:t>对上下文无关文法的改造 </a:t>
            </a:r>
          </a:p>
        </p:txBody>
      </p:sp>
      <p:sp>
        <p:nvSpPr>
          <p:cNvPr id="4" name="日期占位符 3">
            <a:extLst>
              <a:ext uri="{FF2B5EF4-FFF2-40B4-BE49-F238E27FC236}">
                <a16:creationId xmlns:a16="http://schemas.microsoft.com/office/drawing/2014/main" id="{F23527D1-8253-258A-DD68-152353531C47}"/>
              </a:ext>
            </a:extLst>
          </p:cNvPr>
          <p:cNvSpPr>
            <a:spLocks noGrp="1"/>
          </p:cNvSpPr>
          <p:nvPr>
            <p:ph type="dt" sz="half" idx="10"/>
          </p:nvPr>
        </p:nvSpPr>
        <p:spPr>
          <a:ln>
            <a:miter lim="800000"/>
            <a:headEnd/>
            <a:tailEnd/>
          </a:ln>
        </p:spPr>
        <p:txBody>
          <a:bodyPr anchor="t"/>
          <a:lstStyle/>
          <a:p>
            <a:pPr>
              <a:defRPr/>
            </a:pPr>
            <a:fld id="{7D570501-59B1-4882-A435-D73CFDC5FF97}" type="datetime1">
              <a:rPr lang="zh-CN" altLang="en-US">
                <a:latin typeface="+mn-lt"/>
              </a:rPr>
              <a:pPr>
                <a:defRPr/>
              </a:pPr>
              <a:t>2022/7/6</a:t>
            </a:fld>
            <a:endParaRPr lang="en-US" altLang="zh-CN">
              <a:latin typeface="+mn-lt"/>
            </a:endParaRPr>
          </a:p>
        </p:txBody>
      </p:sp>
      <p:sp>
        <p:nvSpPr>
          <p:cNvPr id="15363" name="灯片编号占位符 5">
            <a:extLst>
              <a:ext uri="{FF2B5EF4-FFF2-40B4-BE49-F238E27FC236}">
                <a16:creationId xmlns:a16="http://schemas.microsoft.com/office/drawing/2014/main" id="{9B1DA247-A2CD-52C9-8098-AE7DE0476F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11478F2-C54F-4353-B021-7D02AE3CF127}" type="slidenum">
              <a:rPr lang="en-US" altLang="zh-CN" sz="1400" b="0">
                <a:latin typeface="Arial" panose="020B0604020202020204" pitchFamily="34" charset="0"/>
                <a:ea typeface="宋体" panose="02010600030101010101" pitchFamily="2" charset="-122"/>
              </a:rPr>
              <a:pPr>
                <a:spcBef>
                  <a:spcPct val="0"/>
                </a:spcBef>
                <a:buClrTx/>
                <a:buSzTx/>
                <a:buFontTx/>
                <a:buNone/>
              </a:pPr>
              <a:t>11</a:t>
            </a:fld>
            <a:endParaRPr lang="en-US" altLang="zh-CN" sz="1400" b="0">
              <a:latin typeface="Arial" panose="020B0604020202020204" pitchFamily="34" charset="0"/>
              <a:ea typeface="宋体" panose="02010600030101010101" pitchFamily="2" charset="-122"/>
            </a:endParaRPr>
          </a:p>
        </p:txBody>
      </p:sp>
      <p:sp>
        <p:nvSpPr>
          <p:cNvPr id="2155523" name="Rectangle 3">
            <a:extLst>
              <a:ext uri="{FF2B5EF4-FFF2-40B4-BE49-F238E27FC236}">
                <a16:creationId xmlns:a16="http://schemas.microsoft.com/office/drawing/2014/main" id="{EC0607D2-81B8-FC6E-35E7-1896116FC2A1}"/>
              </a:ext>
            </a:extLst>
          </p:cNvPr>
          <p:cNvSpPr>
            <a:spLocks noGrp="1" noChangeArrowheads="1"/>
          </p:cNvSpPr>
          <p:nvPr>
            <p:ph type="body" sz="quarter" idx="13"/>
          </p:nvPr>
        </p:nvSpPr>
        <p:spPr>
          <a:noFill/>
        </p:spPr>
        <p:txBody>
          <a:bodyPr vert="horz" lIns="92075" tIns="46038" rIns="92075" bIns="46038" rtlCol="0">
            <a:normAutofit fontScale="92500" lnSpcReduction="20000"/>
          </a:bodyPr>
          <a:lstStyle/>
          <a:p>
            <a:pPr marL="812800" indent="-812800">
              <a:buSzPct val="65000"/>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引入语法变量</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unmathched</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来表示不配</a:t>
            </a:r>
          </a:p>
          <a:p>
            <a:pPr marL="812800" indent="-812800">
              <a:buSzPct val="65000"/>
              <a:buNone/>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对语句，</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matched</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400"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sz="24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表示配对语句 </a:t>
            </a:r>
          </a:p>
          <a:p>
            <a:pPr marL="1168400" lvl="1" indent="-711200"/>
            <a:r>
              <a:rPr lang="en-US" altLang="zh-CN">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matched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i="1">
              <a:latin typeface="Times New Roman" panose="02020603050405020304" pitchFamily="18" charset="0"/>
              <a:ea typeface="微软雅黑" panose="020B0503020204020204" pitchFamily="34" charset="-122"/>
              <a:cs typeface="Times New Roman" panose="02020603050405020304" pitchFamily="18" charset="0"/>
            </a:endParaRPr>
          </a:p>
          <a:p>
            <a:pPr marL="1168400" lvl="1" indent="-711200">
              <a:buNone/>
            </a:pPr>
            <a:r>
              <a:rPr lang="en-US" altLang="zh-CN" i="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unmathched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a:t>
            </a:r>
          </a:p>
          <a:p>
            <a:pPr marL="1168400" lvl="1" indent="-711200"/>
            <a:r>
              <a:rPr lang="en-US" altLang="zh-CN">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matched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if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expr</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then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matched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else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matched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i="1">
              <a:latin typeface="Times New Roman" panose="02020603050405020304" pitchFamily="18" charset="0"/>
              <a:ea typeface="微软雅黑" panose="020B0503020204020204" pitchFamily="34" charset="-122"/>
              <a:cs typeface="Times New Roman" panose="02020603050405020304" pitchFamily="18" charset="0"/>
            </a:endParaRPr>
          </a:p>
          <a:p>
            <a:pPr marL="1168400" lvl="1" indent="-711200">
              <a:buNone/>
            </a:pPr>
            <a:r>
              <a:rPr lang="en-US" altLang="zh-CN" i="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  other</a:t>
            </a:r>
          </a:p>
          <a:p>
            <a:pPr marL="1168400" lvl="1" indent="-711200"/>
            <a:r>
              <a:rPr lang="en-US" altLang="zh-CN">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unmathched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if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expr</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then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a:t>
            </a:r>
            <a:endParaRPr lang="en-US" altLang="zh-CN" i="1">
              <a:latin typeface="Times New Roman" panose="02020603050405020304" pitchFamily="18" charset="0"/>
              <a:ea typeface="微软雅黑" panose="020B0503020204020204" pitchFamily="34" charset="-122"/>
              <a:cs typeface="Times New Roman" panose="02020603050405020304" pitchFamily="18" charset="0"/>
            </a:endParaRPr>
          </a:p>
          <a:p>
            <a:pPr marL="1168400" lvl="1" indent="-711200">
              <a:buNone/>
            </a:pPr>
            <a:r>
              <a:rPr lang="en-US" altLang="zh-CN" i="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  if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expr</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 then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matched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a:latin typeface="Times New Roman" panose="02020603050405020304" pitchFamily="18" charset="0"/>
                <a:ea typeface="微软雅黑" panose="020B0503020204020204" pitchFamily="34" charset="-122"/>
                <a:cs typeface="Times New Roman" panose="02020603050405020304" pitchFamily="18" charset="0"/>
              </a:rPr>
              <a:t>else &lt;</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unmathched</a:t>
            </a:r>
            <a:r>
              <a:rPr lang="en-US" altLang="zh-CN">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stmt</a:t>
            </a:r>
            <a:r>
              <a:rPr lang="en-US" altLang="zh-CN">
                <a:latin typeface="Times New Roman" panose="02020603050405020304" pitchFamily="18" charset="0"/>
                <a:ea typeface="微软雅黑" panose="020B0503020204020204" pitchFamily="34" charset="-122"/>
                <a:cs typeface="Times New Roman" panose="02020603050405020304" pitchFamily="18" charset="0"/>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5523">
                                            <p:txEl>
                                              <p:pRg st="0" end="0"/>
                                            </p:txEl>
                                          </p:spTgt>
                                        </p:tgtEl>
                                        <p:attrNameLst>
                                          <p:attrName>style.visibility</p:attrName>
                                        </p:attrNameLst>
                                      </p:cBhvr>
                                      <p:to>
                                        <p:strVal val="visible"/>
                                      </p:to>
                                    </p:set>
                                    <p:animEffect transition="in" filter="slide(fromBottom)">
                                      <p:cBhvr>
                                        <p:cTn id="7" dur="500"/>
                                        <p:tgtEl>
                                          <p:spTgt spid="2155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5523">
                                            <p:txEl>
                                              <p:pRg st="1" end="1"/>
                                            </p:txEl>
                                          </p:spTgt>
                                        </p:tgtEl>
                                        <p:attrNameLst>
                                          <p:attrName>style.visibility</p:attrName>
                                        </p:attrNameLst>
                                      </p:cBhvr>
                                      <p:to>
                                        <p:strVal val="visible"/>
                                      </p:to>
                                    </p:set>
                                    <p:animEffect transition="in" filter="slide(fromBottom)">
                                      <p:cBhvr>
                                        <p:cTn id="12" dur="500"/>
                                        <p:tgtEl>
                                          <p:spTgt spid="215552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155523">
                                            <p:txEl>
                                              <p:pRg st="2" end="2"/>
                                            </p:txEl>
                                          </p:spTgt>
                                        </p:tgtEl>
                                        <p:attrNameLst>
                                          <p:attrName>style.visibility</p:attrName>
                                        </p:attrNameLst>
                                      </p:cBhvr>
                                      <p:to>
                                        <p:strVal val="visible"/>
                                      </p:to>
                                    </p:set>
                                    <p:animEffect transition="in" filter="slide(fromBottom)">
                                      <p:cBhvr>
                                        <p:cTn id="15" dur="500"/>
                                        <p:tgtEl>
                                          <p:spTgt spid="2155523">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2155523">
                                            <p:txEl>
                                              <p:pRg st="3" end="3"/>
                                            </p:txEl>
                                          </p:spTgt>
                                        </p:tgtEl>
                                        <p:attrNameLst>
                                          <p:attrName>style.visibility</p:attrName>
                                        </p:attrNameLst>
                                      </p:cBhvr>
                                      <p:to>
                                        <p:strVal val="visible"/>
                                      </p:to>
                                    </p:set>
                                    <p:animEffect transition="in" filter="slide(fromBottom)">
                                      <p:cBhvr>
                                        <p:cTn id="18" dur="500"/>
                                        <p:tgtEl>
                                          <p:spTgt spid="2155523">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2155523">
                                            <p:txEl>
                                              <p:pRg st="4" end="4"/>
                                            </p:txEl>
                                          </p:spTgt>
                                        </p:tgtEl>
                                        <p:attrNameLst>
                                          <p:attrName>style.visibility</p:attrName>
                                        </p:attrNameLst>
                                      </p:cBhvr>
                                      <p:to>
                                        <p:strVal val="visible"/>
                                      </p:to>
                                    </p:set>
                                    <p:animEffect transition="in" filter="slide(fromBottom)">
                                      <p:cBhvr>
                                        <p:cTn id="21" dur="500"/>
                                        <p:tgtEl>
                                          <p:spTgt spid="2155523">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155523">
                                            <p:txEl>
                                              <p:pRg st="5" end="5"/>
                                            </p:txEl>
                                          </p:spTgt>
                                        </p:tgtEl>
                                        <p:attrNameLst>
                                          <p:attrName>style.visibility</p:attrName>
                                        </p:attrNameLst>
                                      </p:cBhvr>
                                      <p:to>
                                        <p:strVal val="visible"/>
                                      </p:to>
                                    </p:set>
                                    <p:animEffect transition="in" filter="slide(fromBottom)">
                                      <p:cBhvr>
                                        <p:cTn id="24" dur="500"/>
                                        <p:tgtEl>
                                          <p:spTgt spid="2155523">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2155523">
                                            <p:txEl>
                                              <p:pRg st="6" end="6"/>
                                            </p:txEl>
                                          </p:spTgt>
                                        </p:tgtEl>
                                        <p:attrNameLst>
                                          <p:attrName>style.visibility</p:attrName>
                                        </p:attrNameLst>
                                      </p:cBhvr>
                                      <p:to>
                                        <p:strVal val="visible"/>
                                      </p:to>
                                    </p:set>
                                    <p:animEffect transition="in" filter="slide(fromBottom)">
                                      <p:cBhvr>
                                        <p:cTn id="27" dur="500"/>
                                        <p:tgtEl>
                                          <p:spTgt spid="2155523">
                                            <p:txEl>
                                              <p:pRg st="6" end="6"/>
                                            </p:txEl>
                                          </p:spTgt>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2155523">
                                            <p:txEl>
                                              <p:pRg st="7" end="7"/>
                                            </p:txEl>
                                          </p:spTgt>
                                        </p:tgtEl>
                                        <p:attrNameLst>
                                          <p:attrName>style.visibility</p:attrName>
                                        </p:attrNameLst>
                                      </p:cBhvr>
                                      <p:to>
                                        <p:strVal val="visible"/>
                                      </p:to>
                                    </p:set>
                                    <p:animEffect transition="in" filter="slide(fromBottom)">
                                      <p:cBhvr>
                                        <p:cTn id="30" dur="500"/>
                                        <p:tgtEl>
                                          <p:spTgt spid="2155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52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F4C922F5-86B4-0D26-8106-A6D0D15C0F9D}"/>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4.2.2 </a:t>
            </a:r>
            <a:r>
              <a:rPr lang="zh-CN" altLang="en-US" sz="3600">
                <a:latin typeface="微软雅黑" panose="020B0503020204020204" pitchFamily="34" charset="-122"/>
                <a:ea typeface="微软雅黑" panose="020B0503020204020204" pitchFamily="34" charset="-122"/>
              </a:rPr>
              <a:t>对上下文无关文法的改造 </a:t>
            </a:r>
          </a:p>
        </p:txBody>
      </p:sp>
      <p:sp>
        <p:nvSpPr>
          <p:cNvPr id="4" name="日期占位符 3">
            <a:extLst>
              <a:ext uri="{FF2B5EF4-FFF2-40B4-BE49-F238E27FC236}">
                <a16:creationId xmlns:a16="http://schemas.microsoft.com/office/drawing/2014/main" id="{04E103B0-026A-6174-C41B-F60D6D0811BD}"/>
              </a:ext>
            </a:extLst>
          </p:cNvPr>
          <p:cNvSpPr>
            <a:spLocks noGrp="1"/>
          </p:cNvSpPr>
          <p:nvPr>
            <p:ph type="dt" sz="half" idx="10"/>
          </p:nvPr>
        </p:nvSpPr>
        <p:spPr>
          <a:ln>
            <a:miter lim="800000"/>
            <a:headEnd/>
            <a:tailEnd/>
          </a:ln>
        </p:spPr>
        <p:txBody>
          <a:bodyPr anchor="t"/>
          <a:lstStyle/>
          <a:p>
            <a:pPr>
              <a:defRPr/>
            </a:pPr>
            <a:fld id="{879C8A83-40B5-4D7D-BA4F-2F17D05AA33F}" type="datetime1">
              <a:rPr lang="zh-CN" altLang="en-US">
                <a:latin typeface="+mn-lt"/>
              </a:rPr>
              <a:pPr>
                <a:defRPr/>
              </a:pPr>
              <a:t>2022/7/6</a:t>
            </a:fld>
            <a:endParaRPr lang="en-US" altLang="zh-CN">
              <a:latin typeface="+mn-lt"/>
            </a:endParaRPr>
          </a:p>
        </p:txBody>
      </p:sp>
      <p:sp>
        <p:nvSpPr>
          <p:cNvPr id="16387" name="灯片编号占位符 5">
            <a:extLst>
              <a:ext uri="{FF2B5EF4-FFF2-40B4-BE49-F238E27FC236}">
                <a16:creationId xmlns:a16="http://schemas.microsoft.com/office/drawing/2014/main" id="{FF19EC94-DBF1-0AD5-124D-62E9BB46212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F15A45D-00EE-427C-8B8E-0FD4B81217A4}" type="slidenum">
              <a:rPr lang="en-US" altLang="zh-CN" sz="1400" b="0">
                <a:latin typeface="Arial" panose="020B0604020202020204" pitchFamily="34" charset="0"/>
                <a:ea typeface="宋体" panose="02010600030101010101" pitchFamily="2" charset="-122"/>
              </a:rPr>
              <a:pPr>
                <a:spcBef>
                  <a:spcPct val="0"/>
                </a:spcBef>
                <a:buClrTx/>
                <a:buSzTx/>
                <a:buFontTx/>
                <a:buNone/>
              </a:pPr>
              <a:t>12</a:t>
            </a:fld>
            <a:endParaRPr lang="en-US" altLang="zh-CN" sz="1400" b="0">
              <a:latin typeface="Arial" panose="020B0604020202020204" pitchFamily="34" charset="0"/>
              <a:ea typeface="宋体" panose="02010600030101010101" pitchFamily="2" charset="-122"/>
            </a:endParaRPr>
          </a:p>
        </p:txBody>
      </p:sp>
      <p:sp>
        <p:nvSpPr>
          <p:cNvPr id="2149379" name="Rectangle 3">
            <a:extLst>
              <a:ext uri="{FF2B5EF4-FFF2-40B4-BE49-F238E27FC236}">
                <a16:creationId xmlns:a16="http://schemas.microsoft.com/office/drawing/2014/main" id="{3A889977-2541-4689-EE68-C56C3EAC094D}"/>
              </a:ext>
            </a:extLst>
          </p:cNvPr>
          <p:cNvSpPr>
            <a:spLocks noGrp="1" noChangeArrowheads="1"/>
          </p:cNvSpPr>
          <p:nvPr>
            <p:ph type="body" sz="quarter" idx="13"/>
          </p:nvPr>
        </p:nvSpPr>
        <p:spPr>
          <a:xfrm>
            <a:off x="1064596" y="1443017"/>
            <a:ext cx="9783916" cy="4567165"/>
          </a:xfrm>
          <a:noFill/>
        </p:spPr>
        <p:txBody>
          <a:bodyPr vert="horz" lIns="92075" tIns="46038" rIns="92075" bIns="46038" rtlCol="0">
            <a:normAutofit fontScale="92500" lnSpcReduction="20000"/>
          </a:bodyPr>
          <a:lstStyle/>
          <a:p>
            <a:pPr marL="812800" indent="-812800">
              <a:buNone/>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消除左递归</a:t>
            </a:r>
          </a:p>
          <a:p>
            <a:pPr marL="1168400" lvl="1" indent="-711200"/>
            <a:r>
              <a:rPr lang="zh-CN" altLang="en-US" dirty="0">
                <a:latin typeface="Times New Roman" panose="02020603050405020304" pitchFamily="18" charset="0"/>
                <a:cs typeface="Times New Roman" panose="02020603050405020304" pitchFamily="18" charset="0"/>
              </a:rPr>
              <a:t>直接左递归的消除</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转换为右递归</a:t>
            </a:r>
            <a:r>
              <a:rPr lang="en-US" altLang="zh-CN" dirty="0">
                <a:latin typeface="Times New Roman" panose="02020603050405020304" pitchFamily="18" charset="0"/>
                <a:cs typeface="Times New Roman" panose="02020603050405020304" pitchFamily="18" charset="0"/>
              </a:rPr>
              <a:t>)</a:t>
            </a:r>
          </a:p>
          <a:p>
            <a:pPr marL="1168400" lvl="1" indent="-711200"/>
            <a:r>
              <a:rPr lang="zh-CN" altLang="en-US" dirty="0">
                <a:latin typeface="Times New Roman" panose="02020603050405020304" pitchFamily="18" charset="0"/>
                <a:cs typeface="Times New Roman" panose="02020603050405020304" pitchFamily="18" charset="0"/>
              </a:rPr>
              <a:t>引入新的变量</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，将左递归产生式</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Aα</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β</a:t>
            </a:r>
            <a:r>
              <a:rPr lang="zh-CN" altLang="en-US" dirty="0">
                <a:latin typeface="Times New Roman" panose="02020603050405020304" pitchFamily="18" charset="0"/>
                <a:cs typeface="Times New Roman" panose="02020603050405020304" pitchFamily="18" charset="0"/>
              </a:rPr>
              <a:t>替换为</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βA</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αA</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ε</a:t>
            </a:r>
            <a:r>
              <a:rPr lang="en-US" altLang="zh-CN" dirty="0">
                <a:latin typeface="Times New Roman" panose="02020603050405020304" pitchFamily="18" charset="0"/>
                <a:cs typeface="Times New Roman" panose="02020603050405020304" pitchFamily="18" charset="0"/>
              </a:rPr>
              <a:t>  </a:t>
            </a:r>
          </a:p>
          <a:p>
            <a:pPr marL="1168400" lvl="1" indent="-711200"/>
            <a:r>
              <a:rPr lang="en-US" altLang="zh-CN" i="1"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T    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F    F</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dirty="0">
                <a:latin typeface="Times New Roman" panose="02020603050405020304" pitchFamily="18" charset="0"/>
                <a:ea typeface="宋体" panose="02010600030101010101" pitchFamily="2" charset="-122"/>
                <a:cs typeface="Times New Roman" panose="02020603050405020304" pitchFamily="18" charset="0"/>
              </a:rPr>
              <a:t>)|id</a:t>
            </a:r>
            <a:r>
              <a:rPr lang="zh-CN" altLang="en-US" dirty="0">
                <a:latin typeface="Times New Roman" panose="02020603050405020304" pitchFamily="18" charset="0"/>
                <a:cs typeface="Times New Roman" panose="02020603050405020304" pitchFamily="18" charset="0"/>
              </a:rPr>
              <a:t>替换为：</a:t>
            </a:r>
          </a:p>
          <a:p>
            <a:pPr marL="1168400" lvl="1" indent="-711200"/>
            <a:r>
              <a:rPr lang="en-US" altLang="zh-CN" i="1" dirty="0">
                <a:latin typeface="Times New Roman" panose="02020603050405020304" pitchFamily="18" charset="0"/>
                <a:ea typeface="宋体" panose="02010600030101010101" pitchFamily="2" charset="-122"/>
              </a:rPr>
              <a:t>E</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TE</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E</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TE</a:t>
            </a:r>
            <a:r>
              <a:rPr lang="en-US" altLang="zh-CN" dirty="0" err="1">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ε</a:t>
            </a:r>
            <a:r>
              <a:rPr lang="en-US" altLang="zh-CN" i="1" dirty="0">
                <a:latin typeface="Times New Roman" panose="02020603050405020304" pitchFamily="18" charset="0"/>
                <a:ea typeface="宋体" panose="02010600030101010101" pitchFamily="2" charset="-122"/>
              </a:rPr>
              <a:t>    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FT</a:t>
            </a:r>
            <a:r>
              <a:rPr lang="en-US" altLang="zh-CN" i="1" baseline="-250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FT</a:t>
            </a:r>
            <a:r>
              <a:rPr lang="en-US" altLang="zh-CN" i="1" baseline="-250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ε    F</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E</a:t>
            </a:r>
            <a:r>
              <a:rPr lang="en-US" altLang="zh-CN" dirty="0">
                <a:latin typeface="Times New Roman" panose="02020603050405020304" pitchFamily="18" charset="0"/>
                <a:ea typeface="宋体" panose="02010600030101010101" pitchFamily="2" charset="-122"/>
              </a:rPr>
              <a:t>)|id </a:t>
            </a:r>
          </a:p>
          <a:p>
            <a:pPr marL="812800" indent="-812800"/>
            <a:r>
              <a:rPr lang="zh-CN" altLang="en-US" sz="2400" dirty="0">
                <a:latin typeface="Times New Roman" panose="02020603050405020304" pitchFamily="18" charset="0"/>
                <a:cs typeface="Times New Roman" panose="02020603050405020304" pitchFamily="18" charset="0"/>
              </a:rPr>
              <a:t>一般地，假设文法</a:t>
            </a:r>
            <a:r>
              <a:rPr lang="en-US" altLang="zh-CN" sz="2400" i="1" dirty="0">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中的语法变量</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的所有产生式如下：</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Aα</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Aα</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Aα</a:t>
            </a:r>
            <a:r>
              <a:rPr lang="en-US" altLang="zh-CN" sz="2400" i="1" baseline="-250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β</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β</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β</a:t>
            </a:r>
            <a:r>
              <a:rPr lang="en-US" altLang="zh-CN" sz="2400" i="1" baseline="-25000" dirty="0">
                <a:latin typeface="Times New Roman" panose="02020603050405020304" pitchFamily="18" charset="0"/>
                <a:cs typeface="Times New Roman" panose="02020603050405020304" pitchFamily="18" charset="0"/>
              </a:rPr>
              <a:t>m</a:t>
            </a:r>
          </a:p>
          <a:p>
            <a:pPr marL="812800" indent="-81280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其中，</a:t>
            </a:r>
            <a:r>
              <a:rPr lang="en-US" altLang="zh-CN" sz="2400" i="1" dirty="0">
                <a:latin typeface="Times New Roman" panose="02020603050405020304" pitchFamily="18" charset="0"/>
                <a:cs typeface="Times New Roman" panose="02020603050405020304" pitchFamily="18" charset="0"/>
              </a:rPr>
              <a:t>β</a:t>
            </a:r>
            <a:r>
              <a:rPr lang="en-US" altLang="zh-CN" sz="2400" i="1" baseline="-250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=1,2,…,</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不以</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打头。则用如下的产生式代替</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的所有产生式即可消除其直接左递归：</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β</a:t>
            </a:r>
            <a:r>
              <a:rPr lang="en-US" altLang="zh-CN" sz="2400"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β</a:t>
            </a:r>
            <a:r>
              <a:rPr lang="en-US" altLang="zh-CN" sz="2400" baseline="-25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β</a:t>
            </a:r>
            <a:r>
              <a:rPr lang="en-US" altLang="zh-CN" sz="2400" i="1" baseline="-25000" dirty="0">
                <a:latin typeface="Times New Roman" panose="02020603050405020304" pitchFamily="18" charset="0"/>
                <a:cs typeface="Times New Roman" panose="02020603050405020304" pitchFamily="18" charset="0"/>
              </a:rPr>
              <a:t>m</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α</a:t>
            </a:r>
            <a:r>
              <a:rPr lang="en-US" altLang="zh-CN" sz="2400" baseline="-250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α</a:t>
            </a:r>
            <a:r>
              <a:rPr lang="en-US" altLang="zh-CN" sz="2400" baseline="-250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α</a:t>
            </a:r>
            <a:r>
              <a:rPr lang="en-US" altLang="zh-CN" sz="2400" i="1" baseline="-25000" dirty="0" err="1">
                <a:latin typeface="Times New Roman" panose="02020603050405020304" pitchFamily="18" charset="0"/>
                <a:cs typeface="Times New Roman" panose="02020603050405020304" pitchFamily="18" charset="0"/>
              </a:rPr>
              <a:t>n</a:t>
            </a:r>
            <a:r>
              <a:rPr lang="en-US" altLang="zh-CN" sz="2400" i="1" dirty="0" err="1">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ε</a:t>
            </a:r>
            <a:r>
              <a:rPr lang="en-US" altLang="zh-CN" sz="24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9379">
                                            <p:txEl>
                                              <p:pRg st="0" end="0"/>
                                            </p:txEl>
                                          </p:spTgt>
                                        </p:tgtEl>
                                        <p:attrNameLst>
                                          <p:attrName>style.visibility</p:attrName>
                                        </p:attrNameLst>
                                      </p:cBhvr>
                                      <p:to>
                                        <p:strVal val="visible"/>
                                      </p:to>
                                    </p:set>
                                    <p:animEffect transition="in" filter="slide(fromBottom)">
                                      <p:cBhvr>
                                        <p:cTn id="7" dur="500"/>
                                        <p:tgtEl>
                                          <p:spTgt spid="2149379">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9379">
                                            <p:txEl>
                                              <p:pRg st="1" end="1"/>
                                            </p:txEl>
                                          </p:spTgt>
                                        </p:tgtEl>
                                        <p:attrNameLst>
                                          <p:attrName>style.visibility</p:attrName>
                                        </p:attrNameLst>
                                      </p:cBhvr>
                                      <p:to>
                                        <p:strVal val="visible"/>
                                      </p:to>
                                    </p:set>
                                    <p:animEffect transition="in" filter="slide(fromBottom)">
                                      <p:cBhvr>
                                        <p:cTn id="10" dur="500"/>
                                        <p:tgtEl>
                                          <p:spTgt spid="2149379">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9379">
                                            <p:txEl>
                                              <p:pRg st="2" end="2"/>
                                            </p:txEl>
                                          </p:spTgt>
                                        </p:tgtEl>
                                        <p:attrNameLst>
                                          <p:attrName>style.visibility</p:attrName>
                                        </p:attrNameLst>
                                      </p:cBhvr>
                                      <p:to>
                                        <p:strVal val="visible"/>
                                      </p:to>
                                    </p:set>
                                    <p:animEffect transition="in" filter="slide(fromBottom)">
                                      <p:cBhvr>
                                        <p:cTn id="13" dur="500"/>
                                        <p:tgtEl>
                                          <p:spTgt spid="2149379">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9379">
                                            <p:txEl>
                                              <p:pRg st="3" end="3"/>
                                            </p:txEl>
                                          </p:spTgt>
                                        </p:tgtEl>
                                        <p:attrNameLst>
                                          <p:attrName>style.visibility</p:attrName>
                                        </p:attrNameLst>
                                      </p:cBhvr>
                                      <p:to>
                                        <p:strVal val="visible"/>
                                      </p:to>
                                    </p:set>
                                    <p:animEffect transition="in" filter="slide(fromBottom)">
                                      <p:cBhvr>
                                        <p:cTn id="16" dur="500"/>
                                        <p:tgtEl>
                                          <p:spTgt spid="2149379">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9379">
                                            <p:txEl>
                                              <p:pRg st="4" end="4"/>
                                            </p:txEl>
                                          </p:spTgt>
                                        </p:tgtEl>
                                        <p:attrNameLst>
                                          <p:attrName>style.visibility</p:attrName>
                                        </p:attrNameLst>
                                      </p:cBhvr>
                                      <p:to>
                                        <p:strVal val="visible"/>
                                      </p:to>
                                    </p:set>
                                    <p:animEffect transition="in" filter="slide(fromBottom)">
                                      <p:cBhvr>
                                        <p:cTn id="19" dur="500"/>
                                        <p:tgtEl>
                                          <p:spTgt spid="214937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149379">
                                            <p:txEl>
                                              <p:pRg st="5" end="5"/>
                                            </p:txEl>
                                          </p:spTgt>
                                        </p:tgtEl>
                                        <p:attrNameLst>
                                          <p:attrName>style.visibility</p:attrName>
                                        </p:attrNameLst>
                                      </p:cBhvr>
                                      <p:to>
                                        <p:strVal val="visible"/>
                                      </p:to>
                                    </p:set>
                                    <p:animEffect transition="in" filter="slide(fromBottom)">
                                      <p:cBhvr>
                                        <p:cTn id="24" dur="500"/>
                                        <p:tgtEl>
                                          <p:spTgt spid="214937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149379">
                                            <p:txEl>
                                              <p:pRg st="6" end="6"/>
                                            </p:txEl>
                                          </p:spTgt>
                                        </p:tgtEl>
                                        <p:attrNameLst>
                                          <p:attrName>style.visibility</p:attrName>
                                        </p:attrNameLst>
                                      </p:cBhvr>
                                      <p:to>
                                        <p:strVal val="visible"/>
                                      </p:to>
                                    </p:set>
                                    <p:animEffect transition="in" filter="slide(fromBottom)">
                                      <p:cBhvr>
                                        <p:cTn id="29" dur="500"/>
                                        <p:tgtEl>
                                          <p:spTgt spid="21493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937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38232D74-93BF-C6E6-3023-7F2E99171072}"/>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4.2.2 </a:t>
            </a:r>
            <a:r>
              <a:rPr lang="zh-CN" altLang="en-US" sz="3600">
                <a:latin typeface="微软雅黑" panose="020B0503020204020204" pitchFamily="34" charset="-122"/>
                <a:ea typeface="微软雅黑" panose="020B0503020204020204" pitchFamily="34" charset="-122"/>
              </a:rPr>
              <a:t>对上下文无关文法的改造 </a:t>
            </a:r>
          </a:p>
        </p:txBody>
      </p:sp>
      <p:sp>
        <p:nvSpPr>
          <p:cNvPr id="4" name="日期占位符 3">
            <a:extLst>
              <a:ext uri="{FF2B5EF4-FFF2-40B4-BE49-F238E27FC236}">
                <a16:creationId xmlns:a16="http://schemas.microsoft.com/office/drawing/2014/main" id="{CD515706-2CAF-113E-A78D-B14D758F1415}"/>
              </a:ext>
            </a:extLst>
          </p:cNvPr>
          <p:cNvSpPr>
            <a:spLocks noGrp="1"/>
          </p:cNvSpPr>
          <p:nvPr>
            <p:ph type="dt" sz="half" idx="10"/>
          </p:nvPr>
        </p:nvSpPr>
        <p:spPr>
          <a:ln>
            <a:miter lim="800000"/>
            <a:headEnd/>
            <a:tailEnd/>
          </a:ln>
        </p:spPr>
        <p:txBody>
          <a:bodyPr anchor="t"/>
          <a:lstStyle/>
          <a:p>
            <a:pPr>
              <a:defRPr/>
            </a:pPr>
            <a:fld id="{533044EA-C7A8-40F4-B925-38F93A036ECB}" type="datetime1">
              <a:rPr lang="zh-CN" altLang="en-US">
                <a:latin typeface="+mn-lt"/>
              </a:rPr>
              <a:pPr>
                <a:defRPr/>
              </a:pPr>
              <a:t>2022/7/6</a:t>
            </a:fld>
            <a:endParaRPr lang="en-US" altLang="zh-CN">
              <a:latin typeface="+mn-lt"/>
            </a:endParaRPr>
          </a:p>
        </p:txBody>
      </p:sp>
      <p:sp>
        <p:nvSpPr>
          <p:cNvPr id="17411" name="灯片编号占位符 5">
            <a:extLst>
              <a:ext uri="{FF2B5EF4-FFF2-40B4-BE49-F238E27FC236}">
                <a16:creationId xmlns:a16="http://schemas.microsoft.com/office/drawing/2014/main" id="{2081AC7B-5EF1-DA81-8F8C-FCED21D5F6B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72F0AFD-A348-4E05-85E5-21174358782A}" type="slidenum">
              <a:rPr lang="en-US" altLang="zh-CN" sz="1400" b="0">
                <a:latin typeface="Arial" panose="020B0604020202020204" pitchFamily="34" charset="0"/>
                <a:ea typeface="宋体" panose="02010600030101010101" pitchFamily="2" charset="-122"/>
              </a:rPr>
              <a:pPr>
                <a:spcBef>
                  <a:spcPct val="0"/>
                </a:spcBef>
                <a:buClrTx/>
                <a:buSzTx/>
                <a:buFontTx/>
                <a:buNone/>
              </a:pPr>
              <a:t>13</a:t>
            </a:fld>
            <a:endParaRPr lang="en-US" altLang="zh-CN" sz="1400" b="0">
              <a:latin typeface="Arial" panose="020B0604020202020204" pitchFamily="34" charset="0"/>
              <a:ea typeface="宋体" panose="02010600030101010101" pitchFamily="2" charset="-122"/>
            </a:endParaRPr>
          </a:p>
        </p:txBody>
      </p:sp>
      <p:sp>
        <p:nvSpPr>
          <p:cNvPr id="2166787" name="Rectangle 3">
            <a:extLst>
              <a:ext uri="{FF2B5EF4-FFF2-40B4-BE49-F238E27FC236}">
                <a16:creationId xmlns:a16="http://schemas.microsoft.com/office/drawing/2014/main" id="{C6AD1F73-694D-BDF6-6745-D358DE77D609}"/>
              </a:ext>
            </a:extLst>
          </p:cNvPr>
          <p:cNvSpPr>
            <a:spLocks noGrp="1" noChangeArrowheads="1"/>
          </p:cNvSpPr>
          <p:nvPr>
            <p:ph type="body" sz="quarter" idx="13"/>
          </p:nvPr>
        </p:nvSpPr>
        <p:spPr>
          <a:xfrm>
            <a:off x="1064596" y="1189609"/>
            <a:ext cx="9783916" cy="5033638"/>
          </a:xfrm>
          <a:noFill/>
        </p:spPr>
        <p:txBody>
          <a:bodyPr vert="horz" lIns="92075" tIns="46038" rIns="92075" bIns="46038" rtlCol="0">
            <a:normAutofit fontScale="85000" lnSpcReduction="20000"/>
          </a:bodyPr>
          <a:lstStyle/>
          <a:p>
            <a:pPr marL="812800" indent="-812800">
              <a:lnSpc>
                <a:spcPct val="11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4.1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消除左递归。</a:t>
            </a:r>
          </a:p>
          <a:p>
            <a:pPr marL="812800" indent="-812800">
              <a:lnSpc>
                <a:spcPct val="11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输入：不含循环推导和</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产生式的文法</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输出：与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等价的无左递归文法</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步骤：</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的所有语法变量排序</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编号</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，假设排序后的语法变量记为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to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to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用产生式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代替每个形如</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的产生式，</a:t>
            </a:r>
          </a:p>
          <a:p>
            <a:pPr marL="812800" indent="-812800">
              <a:lnSpc>
                <a:spcPct val="11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其中，</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是所有的当前</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产生式；</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消除</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产生式中的所有直接左递归</a:t>
            </a:r>
          </a:p>
          <a:p>
            <a:pPr marL="812800" indent="-812800">
              <a:lnSpc>
                <a:spcPct val="11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6787">
                                            <p:txEl>
                                              <p:pRg st="0" end="0"/>
                                            </p:txEl>
                                          </p:spTgt>
                                        </p:tgtEl>
                                        <p:attrNameLst>
                                          <p:attrName>style.visibility</p:attrName>
                                        </p:attrNameLst>
                                      </p:cBhvr>
                                      <p:to>
                                        <p:strVal val="visible"/>
                                      </p:to>
                                    </p:set>
                                    <p:animEffect transition="in" filter="slide(fromBottom)">
                                      <p:cBhvr>
                                        <p:cTn id="7" dur="500"/>
                                        <p:tgtEl>
                                          <p:spTgt spid="216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6787">
                                            <p:txEl>
                                              <p:pRg st="1" end="1"/>
                                            </p:txEl>
                                          </p:spTgt>
                                        </p:tgtEl>
                                        <p:attrNameLst>
                                          <p:attrName>style.visibility</p:attrName>
                                        </p:attrNameLst>
                                      </p:cBhvr>
                                      <p:to>
                                        <p:strVal val="visible"/>
                                      </p:to>
                                    </p:set>
                                    <p:animEffect transition="in" filter="slide(fromBottom)">
                                      <p:cBhvr>
                                        <p:cTn id="12" dur="500"/>
                                        <p:tgtEl>
                                          <p:spTgt spid="216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6787">
                                            <p:txEl>
                                              <p:pRg st="2" end="2"/>
                                            </p:txEl>
                                          </p:spTgt>
                                        </p:tgtEl>
                                        <p:attrNameLst>
                                          <p:attrName>style.visibility</p:attrName>
                                        </p:attrNameLst>
                                      </p:cBhvr>
                                      <p:to>
                                        <p:strVal val="visible"/>
                                      </p:to>
                                    </p:set>
                                    <p:animEffect transition="in" filter="slide(fromBottom)">
                                      <p:cBhvr>
                                        <p:cTn id="17" dur="500"/>
                                        <p:tgtEl>
                                          <p:spTgt spid="21667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6787">
                                            <p:txEl>
                                              <p:pRg st="3" end="3"/>
                                            </p:txEl>
                                          </p:spTgt>
                                        </p:tgtEl>
                                        <p:attrNameLst>
                                          <p:attrName>style.visibility</p:attrName>
                                        </p:attrNameLst>
                                      </p:cBhvr>
                                      <p:to>
                                        <p:strVal val="visible"/>
                                      </p:to>
                                    </p:set>
                                    <p:animEffect transition="in" filter="slide(fromBottom)">
                                      <p:cBhvr>
                                        <p:cTn id="22" dur="500"/>
                                        <p:tgtEl>
                                          <p:spTgt spid="21667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6787">
                                            <p:txEl>
                                              <p:pRg st="4" end="4"/>
                                            </p:txEl>
                                          </p:spTgt>
                                        </p:tgtEl>
                                        <p:attrNameLst>
                                          <p:attrName>style.visibility</p:attrName>
                                        </p:attrNameLst>
                                      </p:cBhvr>
                                      <p:to>
                                        <p:strVal val="visible"/>
                                      </p:to>
                                    </p:set>
                                    <p:animEffect transition="in" filter="slide(fromBottom)">
                                      <p:cBhvr>
                                        <p:cTn id="27" dur="500"/>
                                        <p:tgtEl>
                                          <p:spTgt spid="21667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6787">
                                            <p:txEl>
                                              <p:pRg st="5" end="5"/>
                                            </p:txEl>
                                          </p:spTgt>
                                        </p:tgtEl>
                                        <p:attrNameLst>
                                          <p:attrName>style.visibility</p:attrName>
                                        </p:attrNameLst>
                                      </p:cBhvr>
                                      <p:to>
                                        <p:strVal val="visible"/>
                                      </p:to>
                                    </p:set>
                                    <p:animEffect transition="in" filter="slide(fromBottom)">
                                      <p:cBhvr>
                                        <p:cTn id="32" dur="500"/>
                                        <p:tgtEl>
                                          <p:spTgt spid="21667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6787">
                                            <p:txEl>
                                              <p:pRg st="6" end="6"/>
                                            </p:txEl>
                                          </p:spTgt>
                                        </p:tgtEl>
                                        <p:attrNameLst>
                                          <p:attrName>style.visibility</p:attrName>
                                        </p:attrNameLst>
                                      </p:cBhvr>
                                      <p:to>
                                        <p:strVal val="visible"/>
                                      </p:to>
                                    </p:set>
                                    <p:animEffect transition="in" filter="slide(fromBottom)">
                                      <p:cBhvr>
                                        <p:cTn id="37" dur="500"/>
                                        <p:tgtEl>
                                          <p:spTgt spid="21667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6787">
                                            <p:txEl>
                                              <p:pRg st="7" end="7"/>
                                            </p:txEl>
                                          </p:spTgt>
                                        </p:tgtEl>
                                        <p:attrNameLst>
                                          <p:attrName>style.visibility</p:attrName>
                                        </p:attrNameLst>
                                      </p:cBhvr>
                                      <p:to>
                                        <p:strVal val="visible"/>
                                      </p:to>
                                    </p:set>
                                    <p:animEffect transition="in" filter="slide(fromBottom)">
                                      <p:cBhvr>
                                        <p:cTn id="42" dur="500"/>
                                        <p:tgtEl>
                                          <p:spTgt spid="216678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6787">
                                            <p:txEl>
                                              <p:pRg st="8" end="8"/>
                                            </p:txEl>
                                          </p:spTgt>
                                        </p:tgtEl>
                                        <p:attrNameLst>
                                          <p:attrName>style.visibility</p:attrName>
                                        </p:attrNameLst>
                                      </p:cBhvr>
                                      <p:to>
                                        <p:strVal val="visible"/>
                                      </p:to>
                                    </p:set>
                                    <p:animEffect transition="in" filter="slide(fromBottom)">
                                      <p:cBhvr>
                                        <p:cTn id="47" dur="500"/>
                                        <p:tgtEl>
                                          <p:spTgt spid="216678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66787">
                                            <p:txEl>
                                              <p:pRg st="9" end="9"/>
                                            </p:txEl>
                                          </p:spTgt>
                                        </p:tgtEl>
                                        <p:attrNameLst>
                                          <p:attrName>style.visibility</p:attrName>
                                        </p:attrNameLst>
                                      </p:cBhvr>
                                      <p:to>
                                        <p:strVal val="visible"/>
                                      </p:to>
                                    </p:set>
                                    <p:animEffect transition="in" filter="slide(fromBottom)">
                                      <p:cBhvr>
                                        <p:cTn id="52" dur="500"/>
                                        <p:tgtEl>
                                          <p:spTgt spid="216678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166787">
                                            <p:txEl>
                                              <p:pRg st="10" end="10"/>
                                            </p:txEl>
                                          </p:spTgt>
                                        </p:tgtEl>
                                        <p:attrNameLst>
                                          <p:attrName>style.visibility</p:attrName>
                                        </p:attrNameLst>
                                      </p:cBhvr>
                                      <p:to>
                                        <p:strVal val="visible"/>
                                      </p:to>
                                    </p:set>
                                    <p:animEffect transition="in" filter="slide(fromBottom)">
                                      <p:cBhvr>
                                        <p:cTn id="57" dur="500"/>
                                        <p:tgtEl>
                                          <p:spTgt spid="216678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166787">
                                            <p:txEl>
                                              <p:pRg st="11" end="11"/>
                                            </p:txEl>
                                          </p:spTgt>
                                        </p:tgtEl>
                                        <p:attrNameLst>
                                          <p:attrName>style.visibility</p:attrName>
                                        </p:attrNameLst>
                                      </p:cBhvr>
                                      <p:to>
                                        <p:strVal val="visible"/>
                                      </p:to>
                                    </p:set>
                                    <p:animEffect transition="in" filter="slide(fromBottom)">
                                      <p:cBhvr>
                                        <p:cTn id="62" dur="500"/>
                                        <p:tgtEl>
                                          <p:spTgt spid="21667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67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1DA6BB35-95B6-6BD2-652E-4380F4EB9F6D}"/>
              </a:ext>
            </a:extLst>
          </p:cNvPr>
          <p:cNvSpPr>
            <a:spLocks noGrp="1" noChangeArrowheads="1"/>
          </p:cNvSpPr>
          <p:nvPr>
            <p:ph type="title"/>
          </p:nvPr>
        </p:nvSpPr>
        <p:spPr/>
        <p:txBody>
          <a:bodyPr anchor="ctr"/>
          <a:lstStyle/>
          <a:p>
            <a:pPr eaLnBrk="1" hangingPunct="1"/>
            <a:r>
              <a:rPr lang="en-US" altLang="zh-CN" sz="3600">
                <a:latin typeface="微软雅黑" panose="020B0503020204020204" pitchFamily="34" charset="-122"/>
                <a:ea typeface="微软雅黑" panose="020B0503020204020204" pitchFamily="34" charset="-122"/>
              </a:rPr>
              <a:t>4.2.2 </a:t>
            </a:r>
            <a:r>
              <a:rPr lang="zh-CN" altLang="en-US" sz="3600">
                <a:latin typeface="微软雅黑" panose="020B0503020204020204" pitchFamily="34" charset="-122"/>
                <a:ea typeface="微软雅黑" panose="020B0503020204020204" pitchFamily="34" charset="-122"/>
              </a:rPr>
              <a:t>对上下文无关文法的改造</a:t>
            </a:r>
          </a:p>
        </p:txBody>
      </p:sp>
      <p:sp>
        <p:nvSpPr>
          <p:cNvPr id="4" name="日期占位符 3">
            <a:extLst>
              <a:ext uri="{FF2B5EF4-FFF2-40B4-BE49-F238E27FC236}">
                <a16:creationId xmlns:a16="http://schemas.microsoft.com/office/drawing/2014/main" id="{3A37C939-58F2-6047-0C2B-504253E88150}"/>
              </a:ext>
            </a:extLst>
          </p:cNvPr>
          <p:cNvSpPr>
            <a:spLocks noGrp="1"/>
          </p:cNvSpPr>
          <p:nvPr>
            <p:ph type="dt" sz="half" idx="10"/>
          </p:nvPr>
        </p:nvSpPr>
        <p:spPr>
          <a:ln>
            <a:miter lim="800000"/>
            <a:headEnd/>
            <a:tailEnd/>
          </a:ln>
        </p:spPr>
        <p:txBody>
          <a:bodyPr anchor="t"/>
          <a:lstStyle/>
          <a:p>
            <a:pPr>
              <a:defRPr/>
            </a:pPr>
            <a:fld id="{38AA9C56-9DB7-469A-A370-82AC06AA8576}" type="datetime1">
              <a:rPr lang="zh-CN" altLang="en-US">
                <a:latin typeface="+mn-lt"/>
              </a:rPr>
              <a:pPr>
                <a:defRPr/>
              </a:pPr>
              <a:t>2022/7/6</a:t>
            </a:fld>
            <a:endParaRPr lang="en-US" altLang="zh-CN">
              <a:latin typeface="+mn-lt"/>
            </a:endParaRPr>
          </a:p>
        </p:txBody>
      </p:sp>
      <p:sp>
        <p:nvSpPr>
          <p:cNvPr id="18435" name="灯片编号占位符 5">
            <a:extLst>
              <a:ext uri="{FF2B5EF4-FFF2-40B4-BE49-F238E27FC236}">
                <a16:creationId xmlns:a16="http://schemas.microsoft.com/office/drawing/2014/main" id="{79F21539-8D6D-A8A3-C3D2-196DFC3AD5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1821F3C-8231-47CC-926C-1F6D247D6345}" type="slidenum">
              <a:rPr lang="en-US" altLang="zh-CN" sz="1400" b="0">
                <a:latin typeface="Arial" panose="020B0604020202020204" pitchFamily="34" charset="0"/>
                <a:ea typeface="宋体" panose="02010600030101010101" pitchFamily="2" charset="-122"/>
              </a:rPr>
              <a:pPr>
                <a:spcBef>
                  <a:spcPct val="0"/>
                </a:spcBef>
                <a:buClrTx/>
                <a:buSzTx/>
                <a:buFontTx/>
                <a:buNone/>
              </a:pPr>
              <a:t>14</a:t>
            </a:fld>
            <a:endParaRPr lang="en-US" altLang="zh-CN" sz="1400" b="0">
              <a:latin typeface="Arial" panose="020B0604020202020204" pitchFamily="34" charset="0"/>
              <a:ea typeface="宋体" panose="02010600030101010101" pitchFamily="2" charset="-122"/>
            </a:endParaRPr>
          </a:p>
        </p:txBody>
      </p:sp>
      <p:sp>
        <p:nvSpPr>
          <p:cNvPr id="18437" name="Rectangle 3">
            <a:extLst>
              <a:ext uri="{FF2B5EF4-FFF2-40B4-BE49-F238E27FC236}">
                <a16:creationId xmlns:a16="http://schemas.microsoft.com/office/drawing/2014/main" id="{956AADF1-0810-48DE-10FE-1040780916DC}"/>
              </a:ext>
            </a:extLst>
          </p:cNvPr>
          <p:cNvSpPr>
            <a:spLocks noGrp="1" noChangeArrowheads="1"/>
          </p:cNvSpPr>
          <p:nvPr>
            <p:ph type="body" sz="quarter" idx="13"/>
          </p:nvPr>
        </p:nvSpPr>
        <p:spPr/>
        <p:txBody>
          <a:bodyPr>
            <a:normAutofit fontScale="92500" lnSpcReduction="20000"/>
          </a:bodyPr>
          <a:lstStyle/>
          <a:p>
            <a:pPr marL="812800" indent="-812800">
              <a:buNone/>
              <a:defRPr/>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提取左因子</a:t>
            </a:r>
          </a:p>
          <a:p>
            <a:pPr lvl="1" eaLnBrk="1" hangingPunct="1">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对每个语法变量</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，找出它的两个或更多候选式的最长公共前缀</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，则用下面的产生式替换所有的</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产生式</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αβ</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αβ</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αβ</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γn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表示所有不以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开头的候选式：</a:t>
            </a:r>
            <a:endParaRPr lang="zh-CN" altLang="en-US" i="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None/>
              <a:defRPr/>
            </a:pPr>
            <a:r>
              <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αA</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4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4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γ</a:t>
            </a:r>
            <a:r>
              <a:rPr lang="en-US" altLang="zh-CN" sz="2400" i="1" baseline="-25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None/>
              <a:defRPr/>
            </a:pP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400"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p>
          <a:p>
            <a:pPr lvl="1" eaLnBrk="1" hangingPunct="1">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是新引入的语法变量。反复应用上述变换，直到任意语法变量都没有两个候选式具有公共前缀为止。请读者自行给出这个变换的算法。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0A2A606B-9688-F86A-C8CF-33F2313CFAA3}"/>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a:latin typeface="微软雅黑" panose="020B0503020204020204" pitchFamily="34" charset="-122"/>
                <a:ea typeface="微软雅黑" panose="020B0503020204020204" pitchFamily="34" charset="-122"/>
              </a:rPr>
              <a:t>4.2.3 LL(1)</a:t>
            </a:r>
            <a:r>
              <a:rPr lang="zh-CN" altLang="en-US" sz="4000">
                <a:latin typeface="微软雅黑" panose="020B0503020204020204" pitchFamily="34" charset="-122"/>
                <a:ea typeface="微软雅黑" panose="020B0503020204020204" pitchFamily="34" charset="-122"/>
              </a:rPr>
              <a:t>文法</a:t>
            </a:r>
          </a:p>
        </p:txBody>
      </p:sp>
      <p:sp>
        <p:nvSpPr>
          <p:cNvPr id="4" name="日期占位符 3">
            <a:extLst>
              <a:ext uri="{FF2B5EF4-FFF2-40B4-BE49-F238E27FC236}">
                <a16:creationId xmlns:a16="http://schemas.microsoft.com/office/drawing/2014/main" id="{0B0865AE-F16D-4161-4E29-53FA19EC2F4E}"/>
              </a:ext>
            </a:extLst>
          </p:cNvPr>
          <p:cNvSpPr>
            <a:spLocks noGrp="1"/>
          </p:cNvSpPr>
          <p:nvPr>
            <p:ph type="dt" sz="half" idx="10"/>
          </p:nvPr>
        </p:nvSpPr>
        <p:spPr>
          <a:ln>
            <a:miter lim="800000"/>
            <a:headEnd/>
            <a:tailEnd/>
          </a:ln>
        </p:spPr>
        <p:txBody>
          <a:bodyPr anchor="t"/>
          <a:lstStyle/>
          <a:p>
            <a:pPr>
              <a:defRPr/>
            </a:pPr>
            <a:fld id="{1F509CC4-B00D-4DC5-9CDA-9D7C9B88648B}" type="datetime1">
              <a:rPr lang="zh-CN" altLang="en-US">
                <a:latin typeface="+mn-lt"/>
              </a:rPr>
              <a:pPr>
                <a:defRPr/>
              </a:pPr>
              <a:t>2022/7/6</a:t>
            </a:fld>
            <a:endParaRPr lang="en-US" altLang="zh-CN">
              <a:latin typeface="+mn-lt"/>
            </a:endParaRPr>
          </a:p>
        </p:txBody>
      </p:sp>
      <p:sp>
        <p:nvSpPr>
          <p:cNvPr id="19459" name="灯片编号占位符 5">
            <a:extLst>
              <a:ext uri="{FF2B5EF4-FFF2-40B4-BE49-F238E27FC236}">
                <a16:creationId xmlns:a16="http://schemas.microsoft.com/office/drawing/2014/main" id="{69DBDABC-988E-4D66-FDDD-6286EFC371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047773D-73E3-4B97-A102-F4D52D56FA2B}" type="slidenum">
              <a:rPr lang="en-US" altLang="zh-CN" sz="1400" b="0">
                <a:latin typeface="Arial" panose="020B0604020202020204" pitchFamily="34" charset="0"/>
                <a:ea typeface="宋体" panose="02010600030101010101" pitchFamily="2" charset="-122"/>
              </a:rPr>
              <a:pPr>
                <a:spcBef>
                  <a:spcPct val="0"/>
                </a:spcBef>
                <a:buClrTx/>
                <a:buSzTx/>
                <a:buFontTx/>
                <a:buNone/>
              </a:pPr>
              <a:t>15</a:t>
            </a:fld>
            <a:endParaRPr lang="en-US" altLang="zh-CN" sz="1400" b="0">
              <a:latin typeface="Arial" panose="020B0604020202020204" pitchFamily="34" charset="0"/>
              <a:ea typeface="宋体" panose="02010600030101010101" pitchFamily="2" charset="-122"/>
            </a:endParaRPr>
          </a:p>
        </p:txBody>
      </p:sp>
      <p:sp>
        <p:nvSpPr>
          <p:cNvPr id="2152451" name="Rectangle 3">
            <a:extLst>
              <a:ext uri="{FF2B5EF4-FFF2-40B4-BE49-F238E27FC236}">
                <a16:creationId xmlns:a16="http://schemas.microsoft.com/office/drawing/2014/main" id="{62CF94EA-9C2A-A8F0-2DAB-50D3FA1A383E}"/>
              </a:ext>
            </a:extLst>
          </p:cNvPr>
          <p:cNvSpPr>
            <a:spLocks noGrp="1" noChangeArrowheads="1"/>
          </p:cNvSpPr>
          <p:nvPr>
            <p:ph type="body" sz="quarter" idx="13"/>
          </p:nvPr>
        </p:nvSpPr>
        <p:spPr/>
        <p:txBody>
          <a:bodyPr vert="horz" lIns="92075" tIns="46038" rIns="92075" bIns="46038" rtlCol="0">
            <a:normAutofit fontScale="92500" lnSpcReduction="20000"/>
          </a:bodyPr>
          <a:lstStyle/>
          <a:p>
            <a:pPr marL="363538" indent="-363538" algn="just">
              <a:buNone/>
            </a:pP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问题：什么样的文法对其句子才能进行确定的自顶向下分析？</a:t>
            </a:r>
          </a:p>
          <a:p>
            <a:pPr marL="363538" indent="-363538" algn="just"/>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确定的自顶向下分析首先从文法的开始符号出发，每一步推导都根据当前句型的最左语法变量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和当前输入符号</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，选择</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的某个候选式</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来替换</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，并使得从</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推导出的第一个终结符恰好是</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a:p>
            <a:pPr marL="363538" indent="-363538" algn="just"/>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有多个候选式时，当前选中的候选式必须是惟一的。</a:t>
            </a:r>
          </a:p>
          <a:p>
            <a:pPr marL="363538" indent="-363538" algn="just"/>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第一个终结符是指符号串的第一个符号，并且是终结符号，可以称为</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首终结符号</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。在自顶向下的分析中，它对选取候选式具有重要的作用。为此引入首符号集的概念</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2451">
                                            <p:txEl>
                                              <p:pRg st="0" end="0"/>
                                            </p:txEl>
                                          </p:spTgt>
                                        </p:tgtEl>
                                        <p:attrNameLst>
                                          <p:attrName>style.visibility</p:attrName>
                                        </p:attrNameLst>
                                      </p:cBhvr>
                                      <p:to>
                                        <p:strVal val="visible"/>
                                      </p:to>
                                    </p:set>
                                    <p:animEffect transition="in" filter="slide(fromBottom)">
                                      <p:cBhvr>
                                        <p:cTn id="7" dur="500"/>
                                        <p:tgtEl>
                                          <p:spTgt spid="2152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2451">
                                            <p:txEl>
                                              <p:pRg st="1" end="1"/>
                                            </p:txEl>
                                          </p:spTgt>
                                        </p:tgtEl>
                                        <p:attrNameLst>
                                          <p:attrName>style.visibility</p:attrName>
                                        </p:attrNameLst>
                                      </p:cBhvr>
                                      <p:to>
                                        <p:strVal val="visible"/>
                                      </p:to>
                                    </p:set>
                                    <p:animEffect transition="in" filter="slide(fromBottom)">
                                      <p:cBhvr>
                                        <p:cTn id="12" dur="500"/>
                                        <p:tgtEl>
                                          <p:spTgt spid="2152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52451">
                                            <p:txEl>
                                              <p:pRg st="2" end="2"/>
                                            </p:txEl>
                                          </p:spTgt>
                                        </p:tgtEl>
                                        <p:attrNameLst>
                                          <p:attrName>style.visibility</p:attrName>
                                        </p:attrNameLst>
                                      </p:cBhvr>
                                      <p:to>
                                        <p:strVal val="visible"/>
                                      </p:to>
                                    </p:set>
                                    <p:animEffect transition="in" filter="slide(fromBottom)">
                                      <p:cBhvr>
                                        <p:cTn id="17" dur="500"/>
                                        <p:tgtEl>
                                          <p:spTgt spid="21524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52451">
                                            <p:txEl>
                                              <p:pRg st="3" end="3"/>
                                            </p:txEl>
                                          </p:spTgt>
                                        </p:tgtEl>
                                        <p:attrNameLst>
                                          <p:attrName>style.visibility</p:attrName>
                                        </p:attrNameLst>
                                      </p:cBhvr>
                                      <p:to>
                                        <p:strVal val="visible"/>
                                      </p:to>
                                    </p:set>
                                    <p:animEffect transition="in" filter="slide(fromBottom)">
                                      <p:cBhvr>
                                        <p:cTn id="22" dur="500"/>
                                        <p:tgtEl>
                                          <p:spTgt spid="21524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45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6F400BF8-B820-755B-8C9E-FC563D202578}"/>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4.2.3 LL(1)</a:t>
            </a:r>
            <a:r>
              <a:rPr lang="zh-CN" altLang="en-US" sz="4000">
                <a:latin typeface="Times New Roman" panose="02020603050405020304" pitchFamily="18" charset="0"/>
                <a:ea typeface="微软雅黑" panose="020B0503020204020204" pitchFamily="34" charset="-122"/>
                <a:cs typeface="Times New Roman" panose="02020603050405020304" pitchFamily="18" charset="0"/>
              </a:rPr>
              <a:t>文法</a:t>
            </a:r>
          </a:p>
        </p:txBody>
      </p:sp>
      <p:sp>
        <p:nvSpPr>
          <p:cNvPr id="8" name="日期占位符 3">
            <a:extLst>
              <a:ext uri="{FF2B5EF4-FFF2-40B4-BE49-F238E27FC236}">
                <a16:creationId xmlns:a16="http://schemas.microsoft.com/office/drawing/2014/main" id="{4C477629-55DA-B26B-3E42-BB114AE92A39}"/>
              </a:ext>
            </a:extLst>
          </p:cNvPr>
          <p:cNvSpPr>
            <a:spLocks noGrp="1"/>
          </p:cNvSpPr>
          <p:nvPr>
            <p:ph type="dt" sz="half" idx="10"/>
          </p:nvPr>
        </p:nvSpPr>
        <p:spPr>
          <a:ln>
            <a:miter lim="800000"/>
            <a:headEnd/>
            <a:tailEnd/>
          </a:ln>
        </p:spPr>
        <p:txBody>
          <a:bodyPr anchor="t"/>
          <a:lstStyle/>
          <a:p>
            <a:pPr>
              <a:defRPr/>
            </a:pPr>
            <a:fld id="{8AB58519-91E3-4355-B63C-1E4C3D291A58}" type="datetime1">
              <a:rPr lang="zh-CN" altLang="en-US">
                <a:latin typeface="+mn-lt"/>
              </a:rPr>
              <a:pPr>
                <a:defRPr/>
              </a:pPr>
              <a:t>2022/7/6</a:t>
            </a:fld>
            <a:endParaRPr lang="en-US" altLang="zh-CN">
              <a:latin typeface="+mn-lt"/>
            </a:endParaRPr>
          </a:p>
        </p:txBody>
      </p:sp>
      <p:sp>
        <p:nvSpPr>
          <p:cNvPr id="20483" name="灯片编号占位符 5">
            <a:extLst>
              <a:ext uri="{FF2B5EF4-FFF2-40B4-BE49-F238E27FC236}">
                <a16:creationId xmlns:a16="http://schemas.microsoft.com/office/drawing/2014/main" id="{47702054-0797-0E06-2374-49C9B330B5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0920B66-B9A2-48BD-BC55-8A1A64B09EC1}" type="slidenum">
              <a:rPr lang="en-US" altLang="zh-CN" sz="1400" b="0">
                <a:latin typeface="Arial" panose="020B0604020202020204" pitchFamily="34" charset="0"/>
                <a:ea typeface="宋体" panose="02010600030101010101" pitchFamily="2" charset="-122"/>
              </a:rPr>
              <a:pPr>
                <a:spcBef>
                  <a:spcPct val="0"/>
                </a:spcBef>
                <a:buClrTx/>
                <a:buSzTx/>
                <a:buFontTx/>
                <a:buNone/>
              </a:pPr>
              <a:t>16</a:t>
            </a:fld>
            <a:endParaRPr lang="en-US" altLang="zh-CN" sz="1400" b="0">
              <a:latin typeface="Arial" panose="020B0604020202020204" pitchFamily="34" charset="0"/>
              <a:ea typeface="宋体" panose="02010600030101010101" pitchFamily="2" charset="-122"/>
            </a:endParaRPr>
          </a:p>
        </p:txBody>
      </p:sp>
      <p:sp>
        <p:nvSpPr>
          <p:cNvPr id="2156547" name="Rectangle 3">
            <a:extLst>
              <a:ext uri="{FF2B5EF4-FFF2-40B4-BE49-F238E27FC236}">
                <a16:creationId xmlns:a16="http://schemas.microsoft.com/office/drawing/2014/main" id="{D52EA98F-3D12-4A02-0524-0BE6078FC1FF}"/>
              </a:ext>
            </a:extLst>
          </p:cNvPr>
          <p:cNvSpPr>
            <a:spLocks noGrp="1" noChangeArrowheads="1"/>
          </p:cNvSpPr>
          <p:nvPr>
            <p:ph type="body" sz="quarter" idx="13"/>
          </p:nvPr>
        </p:nvSpPr>
        <p:spPr>
          <a:xfrm>
            <a:off x="1064596" y="1411551"/>
            <a:ext cx="9783916" cy="4643020"/>
          </a:xfrm>
          <a:noFill/>
        </p:spPr>
        <p:txBody>
          <a:bodyPr vert="horz" lIns="92075" tIns="46038" rIns="92075" bIns="46038" rtlCol="0">
            <a:normAutofit fontScale="77500" lnSpcReduction="20000"/>
          </a:bodyPr>
          <a:lstStyle/>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是文法</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的符号串，即</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推导出的串的首符号集记作</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     aβ</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    ε</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6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6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如果文法</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中的所有</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产生式为</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i="1" baseline="-2500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600"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6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p>
          <a:p>
            <a:pPr marL="812800" indent="-812800">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且对</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6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6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err="1">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，均有</a:t>
            </a:r>
          </a:p>
          <a:p>
            <a:pPr marL="812800" indent="-812800">
              <a:buNone/>
            </a:pP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成立</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则可以对</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的句子进行确定的自顶向下分析</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486" name="Rectangle 5">
            <a:extLst>
              <a:ext uri="{FF2B5EF4-FFF2-40B4-BE49-F238E27FC236}">
                <a16:creationId xmlns:a16="http://schemas.microsoft.com/office/drawing/2014/main" id="{BC689F05-948C-B143-4370-F773641C5C43}"/>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0487" name="Object 4">
            <a:extLst>
              <a:ext uri="{FF2B5EF4-FFF2-40B4-BE49-F238E27FC236}">
                <a16:creationId xmlns:a16="http://schemas.microsoft.com/office/drawing/2014/main" id="{56D6CD20-10C5-B9A1-2ADC-40F1B321A8DE}"/>
              </a:ext>
            </a:extLst>
          </p:cNvPr>
          <p:cNvGraphicFramePr>
            <a:graphicFrameLocks noChangeAspect="1"/>
          </p:cNvGraphicFramePr>
          <p:nvPr>
            <p:extLst>
              <p:ext uri="{D42A27DB-BD31-4B8C-83A1-F6EECF244321}">
                <p14:modId xmlns:p14="http://schemas.microsoft.com/office/powerpoint/2010/main" val="3110273822"/>
              </p:ext>
            </p:extLst>
          </p:nvPr>
        </p:nvGraphicFramePr>
        <p:xfrm>
          <a:off x="2008981" y="2882900"/>
          <a:ext cx="401638" cy="546100"/>
        </p:xfrm>
        <a:graphic>
          <a:graphicData uri="http://schemas.openxmlformats.org/presentationml/2006/ole">
            <mc:AlternateContent xmlns:mc="http://schemas.openxmlformats.org/markup-compatibility/2006">
              <mc:Choice xmlns:v="urn:schemas-microsoft-com:vml" Requires="v">
                <p:oleObj spid="_x0000_s3162" name="Equation" r:id="rId3" imgW="165028" imgH="228501" progId="Equation.DSMT4">
                  <p:embed/>
                </p:oleObj>
              </mc:Choice>
              <mc:Fallback>
                <p:oleObj name="Equation" r:id="rId3" imgW="165028" imgH="228501" progId="Equation.DSMT4">
                  <p:embed/>
                  <p:pic>
                    <p:nvPicPr>
                      <p:cNvPr id="20487" name="Object 4">
                        <a:extLst>
                          <a:ext uri="{FF2B5EF4-FFF2-40B4-BE49-F238E27FC236}">
                            <a16:creationId xmlns:a16="http://schemas.microsoft.com/office/drawing/2014/main" id="{56D6CD20-10C5-B9A1-2ADC-40F1B321A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981" y="2882900"/>
                        <a:ext cx="4016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Rectangle 7">
            <a:extLst>
              <a:ext uri="{FF2B5EF4-FFF2-40B4-BE49-F238E27FC236}">
                <a16:creationId xmlns:a16="http://schemas.microsoft.com/office/drawing/2014/main" id="{0725DC40-FCEE-03BF-97FF-2BB80BA91744}"/>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0489" name="Object 6">
            <a:extLst>
              <a:ext uri="{FF2B5EF4-FFF2-40B4-BE49-F238E27FC236}">
                <a16:creationId xmlns:a16="http://schemas.microsoft.com/office/drawing/2014/main" id="{2512A739-EA07-55E7-FBAD-9D0687D95417}"/>
              </a:ext>
            </a:extLst>
          </p:cNvPr>
          <p:cNvGraphicFramePr>
            <a:graphicFrameLocks noChangeAspect="1"/>
          </p:cNvGraphicFramePr>
          <p:nvPr>
            <p:extLst>
              <p:ext uri="{D42A27DB-BD31-4B8C-83A1-F6EECF244321}">
                <p14:modId xmlns:p14="http://schemas.microsoft.com/office/powerpoint/2010/main" val="366196828"/>
              </p:ext>
            </p:extLst>
          </p:nvPr>
        </p:nvGraphicFramePr>
        <p:xfrm>
          <a:off x="3180379" y="2432528"/>
          <a:ext cx="349250" cy="474662"/>
        </p:xfrm>
        <a:graphic>
          <a:graphicData uri="http://schemas.openxmlformats.org/presentationml/2006/ole">
            <mc:AlternateContent xmlns:mc="http://schemas.openxmlformats.org/markup-compatibility/2006">
              <mc:Choice xmlns:v="urn:schemas-microsoft-com:vml" Requires="v">
                <p:oleObj spid="_x0000_s3163" name="Equation" r:id="rId5" imgW="165028" imgH="228501" progId="Equation.DSMT4">
                  <p:embed/>
                </p:oleObj>
              </mc:Choice>
              <mc:Fallback>
                <p:oleObj name="Equation" r:id="rId5" imgW="165028" imgH="228501" progId="Equation.DSMT4">
                  <p:embed/>
                  <p:pic>
                    <p:nvPicPr>
                      <p:cNvPr id="20489" name="Object 6">
                        <a:extLst>
                          <a:ext uri="{FF2B5EF4-FFF2-40B4-BE49-F238E27FC236}">
                            <a16:creationId xmlns:a16="http://schemas.microsoft.com/office/drawing/2014/main" id="{2512A739-EA07-55E7-FBAD-9D0687D95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379" y="2432528"/>
                        <a:ext cx="34925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6547">
                                            <p:txEl>
                                              <p:pRg st="0" end="0"/>
                                            </p:txEl>
                                          </p:spTgt>
                                        </p:tgtEl>
                                        <p:attrNameLst>
                                          <p:attrName>style.visibility</p:attrName>
                                        </p:attrNameLst>
                                      </p:cBhvr>
                                      <p:to>
                                        <p:strVal val="visible"/>
                                      </p:to>
                                    </p:set>
                                    <p:animEffect transition="in" filter="blinds(horizontal)">
                                      <p:cBhvr>
                                        <p:cTn id="7" dur="500"/>
                                        <p:tgtEl>
                                          <p:spTgt spid="215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6547">
                                            <p:txEl>
                                              <p:pRg st="1" end="1"/>
                                            </p:txEl>
                                          </p:spTgt>
                                        </p:tgtEl>
                                        <p:attrNameLst>
                                          <p:attrName>style.visibility</p:attrName>
                                        </p:attrNameLst>
                                      </p:cBhvr>
                                      <p:to>
                                        <p:strVal val="visible"/>
                                      </p:to>
                                    </p:set>
                                    <p:animEffect transition="in" filter="blinds(horizontal)">
                                      <p:cBhvr>
                                        <p:cTn id="12" dur="500"/>
                                        <p:tgtEl>
                                          <p:spTgt spid="2156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6547">
                                            <p:txEl>
                                              <p:pRg st="2" end="2"/>
                                            </p:txEl>
                                          </p:spTgt>
                                        </p:tgtEl>
                                        <p:attrNameLst>
                                          <p:attrName>style.visibility</p:attrName>
                                        </p:attrNameLst>
                                      </p:cBhvr>
                                      <p:to>
                                        <p:strVal val="visible"/>
                                      </p:to>
                                    </p:set>
                                    <p:animEffect transition="in" filter="blinds(horizontal)">
                                      <p:cBhvr>
                                        <p:cTn id="17" dur="500"/>
                                        <p:tgtEl>
                                          <p:spTgt spid="2156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6547">
                                            <p:txEl>
                                              <p:pRg st="3" end="3"/>
                                            </p:txEl>
                                          </p:spTgt>
                                        </p:tgtEl>
                                        <p:attrNameLst>
                                          <p:attrName>style.visibility</p:attrName>
                                        </p:attrNameLst>
                                      </p:cBhvr>
                                      <p:to>
                                        <p:strVal val="visible"/>
                                      </p:to>
                                    </p:set>
                                    <p:animEffect transition="in" filter="blinds(horizontal)">
                                      <p:cBhvr>
                                        <p:cTn id="22" dur="500"/>
                                        <p:tgtEl>
                                          <p:spTgt spid="21565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6547">
                                            <p:txEl>
                                              <p:pRg st="4" end="4"/>
                                            </p:txEl>
                                          </p:spTgt>
                                        </p:tgtEl>
                                        <p:attrNameLst>
                                          <p:attrName>style.visibility</p:attrName>
                                        </p:attrNameLst>
                                      </p:cBhvr>
                                      <p:to>
                                        <p:strVal val="visible"/>
                                      </p:to>
                                    </p:set>
                                    <p:animEffect transition="in" filter="blinds(horizontal)">
                                      <p:cBhvr>
                                        <p:cTn id="27" dur="500"/>
                                        <p:tgtEl>
                                          <p:spTgt spid="21565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56547">
                                            <p:txEl>
                                              <p:pRg st="5" end="5"/>
                                            </p:txEl>
                                          </p:spTgt>
                                        </p:tgtEl>
                                        <p:attrNameLst>
                                          <p:attrName>style.visibility</p:attrName>
                                        </p:attrNameLst>
                                      </p:cBhvr>
                                      <p:to>
                                        <p:strVal val="visible"/>
                                      </p:to>
                                    </p:set>
                                    <p:animEffect transition="in" filter="blinds(horizontal)">
                                      <p:cBhvr>
                                        <p:cTn id="32" dur="500"/>
                                        <p:tgtEl>
                                          <p:spTgt spid="21565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56547">
                                            <p:txEl>
                                              <p:pRg st="6" end="6"/>
                                            </p:txEl>
                                          </p:spTgt>
                                        </p:tgtEl>
                                        <p:attrNameLst>
                                          <p:attrName>style.visibility</p:attrName>
                                        </p:attrNameLst>
                                      </p:cBhvr>
                                      <p:to>
                                        <p:strVal val="visible"/>
                                      </p:to>
                                    </p:set>
                                    <p:animEffect transition="in" filter="blinds(horizontal)">
                                      <p:cBhvr>
                                        <p:cTn id="37" dur="500"/>
                                        <p:tgtEl>
                                          <p:spTgt spid="21565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56547">
                                            <p:txEl>
                                              <p:pRg st="7" end="7"/>
                                            </p:txEl>
                                          </p:spTgt>
                                        </p:tgtEl>
                                        <p:attrNameLst>
                                          <p:attrName>style.visibility</p:attrName>
                                        </p:attrNameLst>
                                      </p:cBhvr>
                                      <p:to>
                                        <p:strVal val="visible"/>
                                      </p:to>
                                    </p:set>
                                    <p:animEffect transition="in" filter="blinds(horizontal)">
                                      <p:cBhvr>
                                        <p:cTn id="42" dur="500"/>
                                        <p:tgtEl>
                                          <p:spTgt spid="21565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654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EB9306CA-4DA0-71A5-D8E4-4D42F3765163}"/>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4.2.3 LL(1)</a:t>
            </a:r>
            <a:r>
              <a:rPr lang="zh-CN" altLang="en-US" sz="4000">
                <a:latin typeface="Times New Roman" panose="02020603050405020304" pitchFamily="18" charset="0"/>
                <a:ea typeface="微软雅黑" panose="020B0503020204020204" pitchFamily="34" charset="-122"/>
                <a:cs typeface="Times New Roman" panose="02020603050405020304" pitchFamily="18" charset="0"/>
              </a:rPr>
              <a:t>文法</a:t>
            </a:r>
          </a:p>
        </p:txBody>
      </p:sp>
      <p:sp>
        <p:nvSpPr>
          <p:cNvPr id="8" name="日期占位符 3">
            <a:extLst>
              <a:ext uri="{FF2B5EF4-FFF2-40B4-BE49-F238E27FC236}">
                <a16:creationId xmlns:a16="http://schemas.microsoft.com/office/drawing/2014/main" id="{05012876-AAA9-C3CB-1AAF-9BF3E9C518E2}"/>
              </a:ext>
            </a:extLst>
          </p:cNvPr>
          <p:cNvSpPr>
            <a:spLocks noGrp="1"/>
          </p:cNvSpPr>
          <p:nvPr>
            <p:ph type="dt" sz="half" idx="10"/>
          </p:nvPr>
        </p:nvSpPr>
        <p:spPr>
          <a:ln>
            <a:miter lim="800000"/>
            <a:headEnd/>
            <a:tailEnd/>
          </a:ln>
        </p:spPr>
        <p:txBody>
          <a:bodyPr anchor="t"/>
          <a:lstStyle/>
          <a:p>
            <a:pPr>
              <a:defRPr/>
            </a:pPr>
            <a:fld id="{1B97D43A-FB34-4E56-85C4-5560ED67F47B}" type="datetime1">
              <a:rPr lang="zh-CN" altLang="en-US">
                <a:latin typeface="+mn-lt"/>
              </a:rPr>
              <a:pPr>
                <a:defRPr/>
              </a:pPr>
              <a:t>2022/7/6</a:t>
            </a:fld>
            <a:endParaRPr lang="en-US" altLang="zh-CN">
              <a:latin typeface="+mn-lt"/>
            </a:endParaRPr>
          </a:p>
        </p:txBody>
      </p:sp>
      <p:sp>
        <p:nvSpPr>
          <p:cNvPr id="21507" name="灯片编号占位符 5">
            <a:extLst>
              <a:ext uri="{FF2B5EF4-FFF2-40B4-BE49-F238E27FC236}">
                <a16:creationId xmlns:a16="http://schemas.microsoft.com/office/drawing/2014/main" id="{FA12D633-3077-C088-B795-F5F1A3BCE8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83B6823-7FB4-4513-B09F-B728A2BBB8DA}" type="slidenum">
              <a:rPr lang="en-US" altLang="zh-CN" sz="1400" b="0">
                <a:latin typeface="Arial" panose="020B0604020202020204" pitchFamily="34" charset="0"/>
                <a:ea typeface="宋体" panose="02010600030101010101" pitchFamily="2" charset="-122"/>
              </a:rPr>
              <a:pPr>
                <a:spcBef>
                  <a:spcPct val="0"/>
                </a:spcBef>
                <a:buClrTx/>
                <a:buSzTx/>
                <a:buFontTx/>
                <a:buNone/>
              </a:pPr>
              <a:t>17</a:t>
            </a:fld>
            <a:endParaRPr lang="en-US" altLang="zh-CN" sz="1400" b="0">
              <a:latin typeface="Arial" panose="020B0604020202020204" pitchFamily="34" charset="0"/>
              <a:ea typeface="宋体" panose="02010600030101010101" pitchFamily="2" charset="-122"/>
            </a:endParaRPr>
          </a:p>
        </p:txBody>
      </p:sp>
      <p:sp>
        <p:nvSpPr>
          <p:cNvPr id="2163715" name="Rectangle 3">
            <a:extLst>
              <a:ext uri="{FF2B5EF4-FFF2-40B4-BE49-F238E27FC236}">
                <a16:creationId xmlns:a16="http://schemas.microsoft.com/office/drawing/2014/main" id="{E9F2CC6C-D506-645E-1E7B-33B88B40DE0B}"/>
              </a:ext>
            </a:extLst>
          </p:cNvPr>
          <p:cNvSpPr>
            <a:spLocks noGrp="1" noChangeArrowheads="1"/>
          </p:cNvSpPr>
          <p:nvPr>
            <p:ph type="body" sz="quarter" idx="13"/>
          </p:nvPr>
        </p:nvSpPr>
        <p:spPr>
          <a:noFill/>
        </p:spPr>
        <p:txBody>
          <a:bodyPr vert="horz" lIns="92075" tIns="46038" rIns="92075" bIns="46038" rtlCol="0">
            <a:normAutofit fontScale="85000" lnSpcReduction="10000"/>
          </a:bodyPr>
          <a:lstStyle/>
          <a:p>
            <a:pPr marL="812800" indent="-81280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如果存在</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这样的产生式，则需定义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定义</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后续符号集为</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p>
          <a:p>
            <a:pPr marL="812800" indent="-8128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αAbβ</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是某个句型的最右符号，则将结束符</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添加到</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a:t>
            </a:r>
          </a:p>
          <a:p>
            <a:pPr marL="812800" indent="-8128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i="1" baseline="-25000"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，则如果对</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marL="812800" indent="-81280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均成立，则可以对</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的句子进行确定的自顶向下分析</a:t>
            </a:r>
          </a:p>
        </p:txBody>
      </p:sp>
      <p:sp>
        <p:nvSpPr>
          <p:cNvPr id="21510" name="Rectangle 5">
            <a:extLst>
              <a:ext uri="{FF2B5EF4-FFF2-40B4-BE49-F238E27FC236}">
                <a16:creationId xmlns:a16="http://schemas.microsoft.com/office/drawing/2014/main" id="{7DCBA0F4-D5A8-54AD-0FB8-26007933ACF4}"/>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1511" name="Object 4">
            <a:extLst>
              <a:ext uri="{FF2B5EF4-FFF2-40B4-BE49-F238E27FC236}">
                <a16:creationId xmlns:a16="http://schemas.microsoft.com/office/drawing/2014/main" id="{D7A44485-ED8A-6C99-CD7D-4EB72421A9AE}"/>
              </a:ext>
            </a:extLst>
          </p:cNvPr>
          <p:cNvGraphicFramePr>
            <a:graphicFrameLocks noChangeAspect="1"/>
          </p:cNvGraphicFramePr>
          <p:nvPr>
            <p:extLst>
              <p:ext uri="{D42A27DB-BD31-4B8C-83A1-F6EECF244321}">
                <p14:modId xmlns:p14="http://schemas.microsoft.com/office/powerpoint/2010/main" val="1951974009"/>
              </p:ext>
            </p:extLst>
          </p:nvPr>
        </p:nvGraphicFramePr>
        <p:xfrm>
          <a:off x="3816952" y="2750844"/>
          <a:ext cx="317500" cy="431800"/>
        </p:xfrm>
        <a:graphic>
          <a:graphicData uri="http://schemas.openxmlformats.org/presentationml/2006/ole">
            <mc:AlternateContent xmlns:mc="http://schemas.openxmlformats.org/markup-compatibility/2006">
              <mc:Choice xmlns:v="urn:schemas-microsoft-com:vml" Requires="v">
                <p:oleObj spid="_x0000_s4186" name="Equation" r:id="rId3" imgW="165028" imgH="228501" progId="Equation.DSMT4">
                  <p:embed/>
                </p:oleObj>
              </mc:Choice>
              <mc:Fallback>
                <p:oleObj name="Equation" r:id="rId3" imgW="165028" imgH="228501" progId="Equation.DSMT4">
                  <p:embed/>
                  <p:pic>
                    <p:nvPicPr>
                      <p:cNvPr id="21511" name="Object 4">
                        <a:extLst>
                          <a:ext uri="{FF2B5EF4-FFF2-40B4-BE49-F238E27FC236}">
                            <a16:creationId xmlns:a16="http://schemas.microsoft.com/office/drawing/2014/main" id="{D7A44485-ED8A-6C99-CD7D-4EB72421A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952" y="2750844"/>
                        <a:ext cx="31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2" name="Rectangle 9">
            <a:extLst>
              <a:ext uri="{FF2B5EF4-FFF2-40B4-BE49-F238E27FC236}">
                <a16:creationId xmlns:a16="http://schemas.microsoft.com/office/drawing/2014/main" id="{673ED44A-1890-D734-2AAC-D7EEFAF0669F}"/>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1513" name="Object 8">
            <a:extLst>
              <a:ext uri="{FF2B5EF4-FFF2-40B4-BE49-F238E27FC236}">
                <a16:creationId xmlns:a16="http://schemas.microsoft.com/office/drawing/2014/main" id="{112221A0-4E84-8537-9A66-CA078B3891A2}"/>
              </a:ext>
            </a:extLst>
          </p:cNvPr>
          <p:cNvGraphicFramePr>
            <a:graphicFrameLocks noChangeAspect="1"/>
          </p:cNvGraphicFramePr>
          <p:nvPr>
            <p:extLst>
              <p:ext uri="{D42A27DB-BD31-4B8C-83A1-F6EECF244321}">
                <p14:modId xmlns:p14="http://schemas.microsoft.com/office/powerpoint/2010/main" val="2051337607"/>
              </p:ext>
            </p:extLst>
          </p:nvPr>
        </p:nvGraphicFramePr>
        <p:xfrm>
          <a:off x="2308101" y="4016143"/>
          <a:ext cx="369888" cy="503237"/>
        </p:xfrm>
        <a:graphic>
          <a:graphicData uri="http://schemas.openxmlformats.org/presentationml/2006/ole">
            <mc:AlternateContent xmlns:mc="http://schemas.openxmlformats.org/markup-compatibility/2006">
              <mc:Choice xmlns:v="urn:schemas-microsoft-com:vml" Requires="v">
                <p:oleObj spid="_x0000_s4187" name="Equation" r:id="rId5" imgW="165028" imgH="228501" progId="Equation.DSMT4">
                  <p:embed/>
                </p:oleObj>
              </mc:Choice>
              <mc:Fallback>
                <p:oleObj name="Equation" r:id="rId5" imgW="165028" imgH="228501" progId="Equation.DSMT4">
                  <p:embed/>
                  <p:pic>
                    <p:nvPicPr>
                      <p:cNvPr id="21513" name="Object 8">
                        <a:extLst>
                          <a:ext uri="{FF2B5EF4-FFF2-40B4-BE49-F238E27FC236}">
                            <a16:creationId xmlns:a16="http://schemas.microsoft.com/office/drawing/2014/main" id="{112221A0-4E84-8537-9A66-CA078B389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8101" y="4016143"/>
                        <a:ext cx="3698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3715">
                                            <p:txEl>
                                              <p:pRg st="0" end="0"/>
                                            </p:txEl>
                                          </p:spTgt>
                                        </p:tgtEl>
                                        <p:attrNameLst>
                                          <p:attrName>style.visibility</p:attrName>
                                        </p:attrNameLst>
                                      </p:cBhvr>
                                      <p:to>
                                        <p:strVal val="visible"/>
                                      </p:to>
                                    </p:set>
                                    <p:animEffect transition="in" filter="slide(fromBottom)">
                                      <p:cBhvr>
                                        <p:cTn id="7" dur="500"/>
                                        <p:tgtEl>
                                          <p:spTgt spid="216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3715">
                                            <p:txEl>
                                              <p:pRg st="1" end="1"/>
                                            </p:txEl>
                                          </p:spTgt>
                                        </p:tgtEl>
                                        <p:attrNameLst>
                                          <p:attrName>style.visibility</p:attrName>
                                        </p:attrNameLst>
                                      </p:cBhvr>
                                      <p:to>
                                        <p:strVal val="visible"/>
                                      </p:to>
                                    </p:set>
                                    <p:animEffect transition="in" filter="slide(fromBottom)">
                                      <p:cBhvr>
                                        <p:cTn id="12" dur="500"/>
                                        <p:tgtEl>
                                          <p:spTgt spid="216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3715">
                                            <p:txEl>
                                              <p:pRg st="2" end="2"/>
                                            </p:txEl>
                                          </p:spTgt>
                                        </p:tgtEl>
                                        <p:attrNameLst>
                                          <p:attrName>style.visibility</p:attrName>
                                        </p:attrNameLst>
                                      </p:cBhvr>
                                      <p:to>
                                        <p:strVal val="visible"/>
                                      </p:to>
                                    </p:set>
                                    <p:animEffect transition="in" filter="slide(fromBottom)">
                                      <p:cBhvr>
                                        <p:cTn id="17" dur="500"/>
                                        <p:tgtEl>
                                          <p:spTgt spid="216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3715">
                                            <p:txEl>
                                              <p:pRg st="3" end="3"/>
                                            </p:txEl>
                                          </p:spTgt>
                                        </p:tgtEl>
                                        <p:attrNameLst>
                                          <p:attrName>style.visibility</p:attrName>
                                        </p:attrNameLst>
                                      </p:cBhvr>
                                      <p:to>
                                        <p:strVal val="visible"/>
                                      </p:to>
                                    </p:set>
                                    <p:animEffect transition="in" filter="slide(fromBottom)">
                                      <p:cBhvr>
                                        <p:cTn id="22" dur="500"/>
                                        <p:tgtEl>
                                          <p:spTgt spid="216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3715">
                                            <p:txEl>
                                              <p:pRg st="4" end="4"/>
                                            </p:txEl>
                                          </p:spTgt>
                                        </p:tgtEl>
                                        <p:attrNameLst>
                                          <p:attrName>style.visibility</p:attrName>
                                        </p:attrNameLst>
                                      </p:cBhvr>
                                      <p:to>
                                        <p:strVal val="visible"/>
                                      </p:to>
                                    </p:set>
                                    <p:animEffect transition="in" filter="slide(fromBottom)">
                                      <p:cBhvr>
                                        <p:cTn id="27" dur="500"/>
                                        <p:tgtEl>
                                          <p:spTgt spid="216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3715">
                                            <p:txEl>
                                              <p:pRg st="5" end="5"/>
                                            </p:txEl>
                                          </p:spTgt>
                                        </p:tgtEl>
                                        <p:attrNameLst>
                                          <p:attrName>style.visibility</p:attrName>
                                        </p:attrNameLst>
                                      </p:cBhvr>
                                      <p:to>
                                        <p:strVal val="visible"/>
                                      </p:to>
                                    </p:set>
                                    <p:animEffect transition="in" filter="slide(fromBottom)">
                                      <p:cBhvr>
                                        <p:cTn id="32" dur="500"/>
                                        <p:tgtEl>
                                          <p:spTgt spid="216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371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2A6FBFE1-E455-D323-3331-781E7FADE49B}"/>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Times New Roman" panose="02020603050405020304" pitchFamily="18" charset="0"/>
                <a:ea typeface="微软雅黑" panose="020B0503020204020204" pitchFamily="34" charset="-122"/>
                <a:cs typeface="Times New Roman" panose="02020603050405020304" pitchFamily="18" charset="0"/>
              </a:rPr>
              <a:t>4.2.3 LL(1)</a:t>
            </a:r>
            <a:r>
              <a:rPr lang="zh-CN" altLang="en-US">
                <a:latin typeface="Times New Roman" panose="02020603050405020304" pitchFamily="18" charset="0"/>
                <a:ea typeface="微软雅黑" panose="020B0503020204020204" pitchFamily="34" charset="-122"/>
                <a:cs typeface="Times New Roman" panose="02020603050405020304" pitchFamily="18" charset="0"/>
              </a:rPr>
              <a:t>文法</a:t>
            </a:r>
          </a:p>
        </p:txBody>
      </p:sp>
      <p:sp>
        <p:nvSpPr>
          <p:cNvPr id="6" name="日期占位符 3">
            <a:extLst>
              <a:ext uri="{FF2B5EF4-FFF2-40B4-BE49-F238E27FC236}">
                <a16:creationId xmlns:a16="http://schemas.microsoft.com/office/drawing/2014/main" id="{DCC2557A-6152-8E62-32B2-CFE614465464}"/>
              </a:ext>
            </a:extLst>
          </p:cNvPr>
          <p:cNvSpPr>
            <a:spLocks noGrp="1"/>
          </p:cNvSpPr>
          <p:nvPr>
            <p:ph type="dt" sz="half" idx="10"/>
          </p:nvPr>
        </p:nvSpPr>
        <p:spPr>
          <a:ln>
            <a:miter lim="800000"/>
            <a:headEnd/>
            <a:tailEnd/>
          </a:ln>
        </p:spPr>
        <p:txBody>
          <a:bodyPr anchor="t"/>
          <a:lstStyle/>
          <a:p>
            <a:pPr>
              <a:defRPr/>
            </a:pPr>
            <a:fld id="{5396B105-200D-4DA8-8A18-1F7DA9A9191D}" type="datetime1">
              <a:rPr lang="zh-CN" altLang="en-US">
                <a:latin typeface="+mn-lt"/>
              </a:rPr>
              <a:pPr>
                <a:defRPr/>
              </a:pPr>
              <a:t>2022/7/6</a:t>
            </a:fld>
            <a:endParaRPr lang="en-US" altLang="zh-CN">
              <a:latin typeface="+mn-lt"/>
            </a:endParaRPr>
          </a:p>
        </p:txBody>
      </p:sp>
      <p:sp>
        <p:nvSpPr>
          <p:cNvPr id="22531" name="灯片编号占位符 5">
            <a:extLst>
              <a:ext uri="{FF2B5EF4-FFF2-40B4-BE49-F238E27FC236}">
                <a16:creationId xmlns:a16="http://schemas.microsoft.com/office/drawing/2014/main" id="{A9980B80-EA55-42C9-E692-A2A6536F47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F96DFC-43CA-4528-9848-7D75D8B934BA}" type="slidenum">
              <a:rPr lang="en-US" altLang="zh-CN" sz="1400" b="0">
                <a:latin typeface="Arial" panose="020B0604020202020204" pitchFamily="34" charset="0"/>
                <a:ea typeface="宋体" panose="02010600030101010101" pitchFamily="2" charset="-122"/>
              </a:rPr>
              <a:pPr>
                <a:spcBef>
                  <a:spcPct val="0"/>
                </a:spcBef>
                <a:buClrTx/>
                <a:buSzTx/>
                <a:buFontTx/>
                <a:buNone/>
              </a:pPr>
              <a:t>18</a:t>
            </a:fld>
            <a:endParaRPr lang="en-US" altLang="zh-CN" sz="1400" b="0">
              <a:latin typeface="Arial" panose="020B0604020202020204" pitchFamily="34" charset="0"/>
              <a:ea typeface="宋体" panose="02010600030101010101" pitchFamily="2" charset="-122"/>
            </a:endParaRPr>
          </a:p>
        </p:txBody>
      </p:sp>
      <p:sp>
        <p:nvSpPr>
          <p:cNvPr id="2164739" name="Rectangle 3">
            <a:extLst>
              <a:ext uri="{FF2B5EF4-FFF2-40B4-BE49-F238E27FC236}">
                <a16:creationId xmlns:a16="http://schemas.microsoft.com/office/drawing/2014/main" id="{99FE5CDB-E0E6-8A0E-19AF-53D4E6F26967}"/>
              </a:ext>
            </a:extLst>
          </p:cNvPr>
          <p:cNvSpPr>
            <a:spLocks noGrp="1" noChangeArrowheads="1"/>
          </p:cNvSpPr>
          <p:nvPr>
            <p:ph type="body" sz="quarter" idx="13"/>
          </p:nvPr>
        </p:nvSpPr>
        <p:spPr>
          <a:xfrm>
            <a:off x="1064596" y="1443017"/>
            <a:ext cx="9783916" cy="4522777"/>
          </a:xfrm>
          <a:noFill/>
        </p:spPr>
        <p:txBody>
          <a:bodyPr vert="horz" lIns="92075" tIns="46038" rIns="92075" bIns="46038" rtlCol="0">
            <a:normAutofit fontScale="85000" lnSpcReduction="20000"/>
          </a:bodyPr>
          <a:lstStyle/>
          <a:p>
            <a:pPr marL="812800" indent="-812800">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的任意两个具有相同左部的产生式</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满足下列条件：</a:t>
            </a:r>
          </a:p>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1.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均不能推导出</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600" i="1"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 α</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至多有一个能推导出</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ε</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3.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β     ε</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marL="812800" indent="-812800">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6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sz="2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文法</a:t>
            </a:r>
            <a:endParaRPr lang="en-US" altLang="zh-CN" sz="2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buNone/>
            </a:pPr>
            <a:endParaRPr lang="zh-CN" altLang="en-US" sz="2600"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lgn="just">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代表从左向右扫描输入符号串</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，第二个</a:t>
            </a:r>
            <a:r>
              <a:rPr lang="en-US" altLang="zh-CN" sz="26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代表产生最左推导</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代表在分析过程中执行每步推导都要向前查看一个输入符号 </a:t>
            </a:r>
          </a:p>
        </p:txBody>
      </p:sp>
      <p:sp>
        <p:nvSpPr>
          <p:cNvPr id="22534" name="Rectangle 5">
            <a:extLst>
              <a:ext uri="{FF2B5EF4-FFF2-40B4-BE49-F238E27FC236}">
                <a16:creationId xmlns:a16="http://schemas.microsoft.com/office/drawing/2014/main" id="{6AE669E7-04E2-5813-F38F-E718B00560B1}"/>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2535" name="Object 4">
            <a:extLst>
              <a:ext uri="{FF2B5EF4-FFF2-40B4-BE49-F238E27FC236}">
                <a16:creationId xmlns:a16="http://schemas.microsoft.com/office/drawing/2014/main" id="{F23B1AA7-E90A-57B2-15B2-E68FDF8FA442}"/>
              </a:ext>
            </a:extLst>
          </p:cNvPr>
          <p:cNvGraphicFramePr>
            <a:graphicFrameLocks noChangeAspect="1"/>
          </p:cNvGraphicFramePr>
          <p:nvPr>
            <p:extLst>
              <p:ext uri="{D42A27DB-BD31-4B8C-83A1-F6EECF244321}">
                <p14:modId xmlns:p14="http://schemas.microsoft.com/office/powerpoint/2010/main" val="619227590"/>
              </p:ext>
            </p:extLst>
          </p:nvPr>
        </p:nvGraphicFramePr>
        <p:xfrm>
          <a:off x="2390652" y="3035229"/>
          <a:ext cx="425450" cy="576262"/>
        </p:xfrm>
        <a:graphic>
          <a:graphicData uri="http://schemas.openxmlformats.org/presentationml/2006/ole">
            <mc:AlternateContent xmlns:mc="http://schemas.openxmlformats.org/markup-compatibility/2006">
              <mc:Choice xmlns:v="urn:schemas-microsoft-com:vml" Requires="v">
                <p:oleObj spid="_x0000_s5166" name="Equation" r:id="rId3" imgW="165028" imgH="228501" progId="Equation.DSMT4">
                  <p:embed/>
                </p:oleObj>
              </mc:Choice>
              <mc:Fallback>
                <p:oleObj name="Equation" r:id="rId3" imgW="165028" imgH="228501" progId="Equation.DSMT4">
                  <p:embed/>
                  <p:pic>
                    <p:nvPicPr>
                      <p:cNvPr id="22535" name="Object 4">
                        <a:extLst>
                          <a:ext uri="{FF2B5EF4-FFF2-40B4-BE49-F238E27FC236}">
                            <a16:creationId xmlns:a16="http://schemas.microsoft.com/office/drawing/2014/main" id="{F23B1AA7-E90A-57B2-15B2-E68FDF8FA4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652" y="3035229"/>
                        <a:ext cx="4254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4739">
                                            <p:txEl>
                                              <p:pRg st="0" end="0"/>
                                            </p:txEl>
                                          </p:spTgt>
                                        </p:tgtEl>
                                        <p:attrNameLst>
                                          <p:attrName>style.visibility</p:attrName>
                                        </p:attrNameLst>
                                      </p:cBhvr>
                                      <p:to>
                                        <p:strVal val="visible"/>
                                      </p:to>
                                    </p:set>
                                    <p:animEffect transition="in" filter="slide(fromBottom)">
                                      <p:cBhvr>
                                        <p:cTn id="7" dur="500"/>
                                        <p:tgtEl>
                                          <p:spTgt spid="2164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4739">
                                            <p:txEl>
                                              <p:pRg st="1" end="1"/>
                                            </p:txEl>
                                          </p:spTgt>
                                        </p:tgtEl>
                                        <p:attrNameLst>
                                          <p:attrName>style.visibility</p:attrName>
                                        </p:attrNameLst>
                                      </p:cBhvr>
                                      <p:to>
                                        <p:strVal val="visible"/>
                                      </p:to>
                                    </p:set>
                                    <p:animEffect transition="in" filter="slide(fromBottom)">
                                      <p:cBhvr>
                                        <p:cTn id="12" dur="500"/>
                                        <p:tgtEl>
                                          <p:spTgt spid="2164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4739">
                                            <p:txEl>
                                              <p:pRg st="2" end="2"/>
                                            </p:txEl>
                                          </p:spTgt>
                                        </p:tgtEl>
                                        <p:attrNameLst>
                                          <p:attrName>style.visibility</p:attrName>
                                        </p:attrNameLst>
                                      </p:cBhvr>
                                      <p:to>
                                        <p:strVal val="visible"/>
                                      </p:to>
                                    </p:set>
                                    <p:animEffect transition="in" filter="slide(fromBottom)">
                                      <p:cBhvr>
                                        <p:cTn id="17" dur="500"/>
                                        <p:tgtEl>
                                          <p:spTgt spid="2164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4739">
                                            <p:txEl>
                                              <p:pRg st="3" end="3"/>
                                            </p:txEl>
                                          </p:spTgt>
                                        </p:tgtEl>
                                        <p:attrNameLst>
                                          <p:attrName>style.visibility</p:attrName>
                                        </p:attrNameLst>
                                      </p:cBhvr>
                                      <p:to>
                                        <p:strVal val="visible"/>
                                      </p:to>
                                    </p:set>
                                    <p:animEffect transition="in" filter="slide(fromBottom)">
                                      <p:cBhvr>
                                        <p:cTn id="22" dur="500"/>
                                        <p:tgtEl>
                                          <p:spTgt spid="2164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4739">
                                            <p:txEl>
                                              <p:pRg st="4" end="4"/>
                                            </p:txEl>
                                          </p:spTgt>
                                        </p:tgtEl>
                                        <p:attrNameLst>
                                          <p:attrName>style.visibility</p:attrName>
                                        </p:attrNameLst>
                                      </p:cBhvr>
                                      <p:to>
                                        <p:strVal val="visible"/>
                                      </p:to>
                                    </p:set>
                                    <p:animEffect transition="in" filter="slide(fromBottom)">
                                      <p:cBhvr>
                                        <p:cTn id="27" dur="500"/>
                                        <p:tgtEl>
                                          <p:spTgt spid="2164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4739">
                                            <p:txEl>
                                              <p:pRg st="6" end="6"/>
                                            </p:txEl>
                                          </p:spTgt>
                                        </p:tgtEl>
                                        <p:attrNameLst>
                                          <p:attrName>style.visibility</p:attrName>
                                        </p:attrNameLst>
                                      </p:cBhvr>
                                      <p:to>
                                        <p:strVal val="visible"/>
                                      </p:to>
                                    </p:set>
                                    <p:animEffect transition="in" filter="slide(fromBottom)">
                                      <p:cBhvr>
                                        <p:cTn id="32" dur="500"/>
                                        <p:tgtEl>
                                          <p:spTgt spid="21647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473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5763" name="Rectangle 3">
            <a:extLst>
              <a:ext uri="{FF2B5EF4-FFF2-40B4-BE49-F238E27FC236}">
                <a16:creationId xmlns:a16="http://schemas.microsoft.com/office/drawing/2014/main" id="{2DB1DF70-41EB-2D07-E4F8-513F3388E454}"/>
              </a:ext>
            </a:extLst>
          </p:cNvPr>
          <p:cNvSpPr>
            <a:spLocks noChangeArrowheads="1"/>
          </p:cNvSpPr>
          <p:nvPr/>
        </p:nvSpPr>
        <p:spPr bwMode="auto">
          <a:xfrm>
            <a:off x="1847849" y="1056135"/>
            <a:ext cx="9107195"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812800" indent="-8128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4.2 </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计算</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输入：文法</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步骤：</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begin</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a|X</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end</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i="1" dirty="0">
                <a:latin typeface="Times New Roman" panose="02020603050405020304" pitchFamily="18" charset="0"/>
                <a:ea typeface="微软雅黑" panose="020B0503020204020204" pitchFamily="34" charset="-122"/>
                <a:cs typeface="Times New Roman" panose="02020603050405020304" pitchFamily="18" charset="0"/>
              </a:rPr>
              <a:t>Ｖ</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，重复如下的过程</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7-10</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，直到所有</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集不变为止。</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=2 to </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do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lnSpc>
                <a:spcPct val="80000"/>
              </a:lnSpc>
              <a:buFontTx/>
              <a:buNone/>
            </a:pP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22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    ε</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then 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标题 2">
            <a:extLst>
              <a:ext uri="{FF2B5EF4-FFF2-40B4-BE49-F238E27FC236}">
                <a16:creationId xmlns:a16="http://schemas.microsoft.com/office/drawing/2014/main" id="{10C75C11-AF65-7245-CBDC-1B236E9C219C}"/>
              </a:ext>
            </a:extLst>
          </p:cNvPr>
          <p:cNvSpPr>
            <a:spLocks noGrp="1"/>
          </p:cNvSpPr>
          <p:nvPr>
            <p:ph type="title"/>
          </p:nvPr>
        </p:nvSpPr>
        <p:spPr/>
        <p:txBody>
          <a:bodyPr/>
          <a:lstStyle/>
          <a:p>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LL(1)</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文法的判定</a:t>
            </a:r>
            <a:endParaRPr lang="zh-CN" altLang="en-US" dirty="0"/>
          </a:p>
        </p:txBody>
      </p:sp>
      <p:sp>
        <p:nvSpPr>
          <p:cNvPr id="8" name="日期占位符 3">
            <a:extLst>
              <a:ext uri="{FF2B5EF4-FFF2-40B4-BE49-F238E27FC236}">
                <a16:creationId xmlns:a16="http://schemas.microsoft.com/office/drawing/2014/main" id="{4723FFB2-F347-8BB0-D629-D07F2ED258E1}"/>
              </a:ext>
            </a:extLst>
          </p:cNvPr>
          <p:cNvSpPr>
            <a:spLocks noGrp="1"/>
          </p:cNvSpPr>
          <p:nvPr>
            <p:ph type="dt" sz="half" idx="10"/>
          </p:nvPr>
        </p:nvSpPr>
        <p:spPr/>
        <p:txBody>
          <a:bodyPr/>
          <a:lstStyle/>
          <a:p>
            <a:pPr>
              <a:defRPr/>
            </a:pPr>
            <a:fld id="{C9ADCBBD-E506-4418-9E8A-8AA44D785933}" type="datetime1">
              <a:rPr lang="zh-CN" altLang="en-US"/>
              <a:pPr>
                <a:defRPr/>
              </a:pPr>
              <a:t>2022/7/6</a:t>
            </a:fld>
            <a:endParaRPr lang="en-US" altLang="zh-CN"/>
          </a:p>
        </p:txBody>
      </p:sp>
      <p:sp>
        <p:nvSpPr>
          <p:cNvPr id="23555" name="灯片编号占位符 5">
            <a:extLst>
              <a:ext uri="{FF2B5EF4-FFF2-40B4-BE49-F238E27FC236}">
                <a16:creationId xmlns:a16="http://schemas.microsoft.com/office/drawing/2014/main" id="{E121C011-B438-09DD-706B-175C4815D3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936738-EE85-45C6-8DB5-2DE350EC7A3C}" type="slidenum">
              <a:rPr lang="en-US" altLang="zh-CN" sz="1400"/>
              <a:pPr>
                <a:spcBef>
                  <a:spcPct val="0"/>
                </a:spcBef>
                <a:buFontTx/>
                <a:buNone/>
              </a:pPr>
              <a:t>19</a:t>
            </a:fld>
            <a:endParaRPr lang="en-US" altLang="zh-CN" sz="1400"/>
          </a:p>
        </p:txBody>
      </p:sp>
      <p:sp>
        <p:nvSpPr>
          <p:cNvPr id="23556" name="Rectangle 5">
            <a:extLst>
              <a:ext uri="{FF2B5EF4-FFF2-40B4-BE49-F238E27FC236}">
                <a16:creationId xmlns:a16="http://schemas.microsoft.com/office/drawing/2014/main" id="{F25F53D8-733E-BE99-1C2A-7962D0A746AF}"/>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3557" name="Object 4">
            <a:extLst>
              <a:ext uri="{FF2B5EF4-FFF2-40B4-BE49-F238E27FC236}">
                <a16:creationId xmlns:a16="http://schemas.microsoft.com/office/drawing/2014/main" id="{80DBC29D-3815-5902-1AFC-DA2DE5956B4E}"/>
              </a:ext>
            </a:extLst>
          </p:cNvPr>
          <p:cNvGraphicFramePr>
            <a:graphicFrameLocks noChangeAspect="1"/>
          </p:cNvGraphicFramePr>
          <p:nvPr>
            <p:extLst>
              <p:ext uri="{D42A27DB-BD31-4B8C-83A1-F6EECF244321}">
                <p14:modId xmlns:p14="http://schemas.microsoft.com/office/powerpoint/2010/main" val="2657693724"/>
              </p:ext>
            </p:extLst>
          </p:nvPr>
        </p:nvGraphicFramePr>
        <p:xfrm>
          <a:off x="5720719" y="5312655"/>
          <a:ext cx="295275" cy="401637"/>
        </p:xfrm>
        <a:graphic>
          <a:graphicData uri="http://schemas.openxmlformats.org/presentationml/2006/ole">
            <mc:AlternateContent xmlns:mc="http://schemas.openxmlformats.org/markup-compatibility/2006">
              <mc:Choice xmlns:v="urn:schemas-microsoft-com:vml" Requires="v">
                <p:oleObj spid="_x0000_s6234" name="Equation" r:id="rId3" imgW="165028" imgH="228501" progId="Equation.DSMT4">
                  <p:embed/>
                </p:oleObj>
              </mc:Choice>
              <mc:Fallback>
                <p:oleObj name="Equation" r:id="rId3" imgW="165028" imgH="228501" progId="Equation.DSMT4">
                  <p:embed/>
                  <p:pic>
                    <p:nvPicPr>
                      <p:cNvPr id="23557" name="Object 4">
                        <a:extLst>
                          <a:ext uri="{FF2B5EF4-FFF2-40B4-BE49-F238E27FC236}">
                            <a16:creationId xmlns:a16="http://schemas.microsoft.com/office/drawing/2014/main" id="{80DBC29D-3815-5902-1AFC-DA2DE5956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719" y="5312655"/>
                        <a:ext cx="2952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Rectangle 7">
            <a:extLst>
              <a:ext uri="{FF2B5EF4-FFF2-40B4-BE49-F238E27FC236}">
                <a16:creationId xmlns:a16="http://schemas.microsoft.com/office/drawing/2014/main" id="{3C29CEA6-8686-02F4-FD8B-2C05509932B0}"/>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3559" name="Object 6">
            <a:extLst>
              <a:ext uri="{FF2B5EF4-FFF2-40B4-BE49-F238E27FC236}">
                <a16:creationId xmlns:a16="http://schemas.microsoft.com/office/drawing/2014/main" id="{0966AD4F-3224-143A-FBFD-09CE0A61513C}"/>
              </a:ext>
            </a:extLst>
          </p:cNvPr>
          <p:cNvGraphicFramePr>
            <a:graphicFrameLocks noChangeAspect="1"/>
          </p:cNvGraphicFramePr>
          <p:nvPr>
            <p:extLst>
              <p:ext uri="{D42A27DB-BD31-4B8C-83A1-F6EECF244321}">
                <p14:modId xmlns:p14="http://schemas.microsoft.com/office/powerpoint/2010/main" val="3475419978"/>
              </p:ext>
            </p:extLst>
          </p:nvPr>
        </p:nvGraphicFramePr>
        <p:xfrm>
          <a:off x="3485502" y="5992365"/>
          <a:ext cx="295275" cy="401638"/>
        </p:xfrm>
        <a:graphic>
          <a:graphicData uri="http://schemas.openxmlformats.org/presentationml/2006/ole">
            <mc:AlternateContent xmlns:mc="http://schemas.openxmlformats.org/markup-compatibility/2006">
              <mc:Choice xmlns:v="urn:schemas-microsoft-com:vml" Requires="v">
                <p:oleObj spid="_x0000_s6235" name="Equation" r:id="rId5" imgW="165028" imgH="228501" progId="Equation.DSMT4">
                  <p:embed/>
                </p:oleObj>
              </mc:Choice>
              <mc:Fallback>
                <p:oleObj name="Equation" r:id="rId5" imgW="165028" imgH="228501" progId="Equation.DSMT4">
                  <p:embed/>
                  <p:pic>
                    <p:nvPicPr>
                      <p:cNvPr id="23559" name="Object 6">
                        <a:extLst>
                          <a:ext uri="{FF2B5EF4-FFF2-40B4-BE49-F238E27FC236}">
                            <a16:creationId xmlns:a16="http://schemas.microsoft.com/office/drawing/2014/main" id="{0966AD4F-3224-143A-FBFD-09CE0A615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5502" y="5992365"/>
                        <a:ext cx="2952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2">
            <a:extLst>
              <a:ext uri="{FF2B5EF4-FFF2-40B4-BE49-F238E27FC236}">
                <a16:creationId xmlns:a16="http://schemas.microsoft.com/office/drawing/2014/main" id="{6D330CEB-8FD2-DC1A-AA02-D4D0E97C3095}"/>
              </a:ext>
            </a:extLst>
          </p:cNvPr>
          <p:cNvSpPr>
            <a:spLocks noChangeArrowheads="1"/>
          </p:cNvSpPr>
          <p:nvPr/>
        </p:nvSpPr>
        <p:spPr bwMode="auto">
          <a:xfrm>
            <a:off x="1644650" y="115888"/>
            <a:ext cx="74755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zh-CN" altLang="en-US" sz="3600" b="1"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5763">
                                            <p:txEl>
                                              <p:pRg st="0" end="0"/>
                                            </p:txEl>
                                          </p:spTgt>
                                        </p:tgtEl>
                                        <p:attrNameLst>
                                          <p:attrName>style.visibility</p:attrName>
                                        </p:attrNameLst>
                                      </p:cBhvr>
                                      <p:to>
                                        <p:strVal val="visible"/>
                                      </p:to>
                                    </p:set>
                                    <p:animEffect transition="in" filter="slide(fromBottom)">
                                      <p:cBhvr>
                                        <p:cTn id="7" dur="500"/>
                                        <p:tgtEl>
                                          <p:spTgt spid="216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5763">
                                            <p:txEl>
                                              <p:pRg st="1" end="1"/>
                                            </p:txEl>
                                          </p:spTgt>
                                        </p:tgtEl>
                                        <p:attrNameLst>
                                          <p:attrName>style.visibility</p:attrName>
                                        </p:attrNameLst>
                                      </p:cBhvr>
                                      <p:to>
                                        <p:strVal val="visible"/>
                                      </p:to>
                                    </p:set>
                                    <p:animEffect transition="in" filter="slide(fromBottom)">
                                      <p:cBhvr>
                                        <p:cTn id="12" dur="500"/>
                                        <p:tgtEl>
                                          <p:spTgt spid="216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5763">
                                            <p:txEl>
                                              <p:pRg st="2" end="2"/>
                                            </p:txEl>
                                          </p:spTgt>
                                        </p:tgtEl>
                                        <p:attrNameLst>
                                          <p:attrName>style.visibility</p:attrName>
                                        </p:attrNameLst>
                                      </p:cBhvr>
                                      <p:to>
                                        <p:strVal val="visible"/>
                                      </p:to>
                                    </p:set>
                                    <p:animEffect transition="in" filter="slide(fromBottom)">
                                      <p:cBhvr>
                                        <p:cTn id="17" dur="500"/>
                                        <p:tgtEl>
                                          <p:spTgt spid="216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5763">
                                            <p:txEl>
                                              <p:pRg st="3" end="3"/>
                                            </p:txEl>
                                          </p:spTgt>
                                        </p:tgtEl>
                                        <p:attrNameLst>
                                          <p:attrName>style.visibility</p:attrName>
                                        </p:attrNameLst>
                                      </p:cBhvr>
                                      <p:to>
                                        <p:strVal val="visible"/>
                                      </p:to>
                                    </p:set>
                                    <p:animEffect transition="in" filter="slide(fromBottom)">
                                      <p:cBhvr>
                                        <p:cTn id="22" dur="500"/>
                                        <p:tgtEl>
                                          <p:spTgt spid="216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5763">
                                            <p:txEl>
                                              <p:pRg st="4" end="4"/>
                                            </p:txEl>
                                          </p:spTgt>
                                        </p:tgtEl>
                                        <p:attrNameLst>
                                          <p:attrName>style.visibility</p:attrName>
                                        </p:attrNameLst>
                                      </p:cBhvr>
                                      <p:to>
                                        <p:strVal val="visible"/>
                                      </p:to>
                                    </p:set>
                                    <p:animEffect transition="in" filter="slide(fromBottom)">
                                      <p:cBhvr>
                                        <p:cTn id="27" dur="500"/>
                                        <p:tgtEl>
                                          <p:spTgt spid="2165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5763">
                                            <p:txEl>
                                              <p:pRg st="5" end="5"/>
                                            </p:txEl>
                                          </p:spTgt>
                                        </p:tgtEl>
                                        <p:attrNameLst>
                                          <p:attrName>style.visibility</p:attrName>
                                        </p:attrNameLst>
                                      </p:cBhvr>
                                      <p:to>
                                        <p:strVal val="visible"/>
                                      </p:to>
                                    </p:set>
                                    <p:animEffect transition="in" filter="slide(fromBottom)">
                                      <p:cBhvr>
                                        <p:cTn id="32" dur="500"/>
                                        <p:tgtEl>
                                          <p:spTgt spid="2165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5763">
                                            <p:txEl>
                                              <p:pRg st="6" end="6"/>
                                            </p:txEl>
                                          </p:spTgt>
                                        </p:tgtEl>
                                        <p:attrNameLst>
                                          <p:attrName>style.visibility</p:attrName>
                                        </p:attrNameLst>
                                      </p:cBhvr>
                                      <p:to>
                                        <p:strVal val="visible"/>
                                      </p:to>
                                    </p:set>
                                    <p:animEffect transition="in" filter="slide(fromBottom)">
                                      <p:cBhvr>
                                        <p:cTn id="37" dur="500"/>
                                        <p:tgtEl>
                                          <p:spTgt spid="2165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5763">
                                            <p:txEl>
                                              <p:pRg st="7" end="7"/>
                                            </p:txEl>
                                          </p:spTgt>
                                        </p:tgtEl>
                                        <p:attrNameLst>
                                          <p:attrName>style.visibility</p:attrName>
                                        </p:attrNameLst>
                                      </p:cBhvr>
                                      <p:to>
                                        <p:strVal val="visible"/>
                                      </p:to>
                                    </p:set>
                                    <p:animEffect transition="in" filter="slide(fromBottom)">
                                      <p:cBhvr>
                                        <p:cTn id="42" dur="500"/>
                                        <p:tgtEl>
                                          <p:spTgt spid="21657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5763">
                                            <p:txEl>
                                              <p:pRg st="8" end="8"/>
                                            </p:txEl>
                                          </p:spTgt>
                                        </p:tgtEl>
                                        <p:attrNameLst>
                                          <p:attrName>style.visibility</p:attrName>
                                        </p:attrNameLst>
                                      </p:cBhvr>
                                      <p:to>
                                        <p:strVal val="visible"/>
                                      </p:to>
                                    </p:set>
                                    <p:animEffect transition="in" filter="slide(fromBottom)">
                                      <p:cBhvr>
                                        <p:cTn id="47" dur="500"/>
                                        <p:tgtEl>
                                          <p:spTgt spid="216576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65763">
                                            <p:txEl>
                                              <p:pRg st="9" end="9"/>
                                            </p:txEl>
                                          </p:spTgt>
                                        </p:tgtEl>
                                        <p:attrNameLst>
                                          <p:attrName>style.visibility</p:attrName>
                                        </p:attrNameLst>
                                      </p:cBhvr>
                                      <p:to>
                                        <p:strVal val="visible"/>
                                      </p:to>
                                    </p:set>
                                    <p:animEffect transition="in" filter="slide(fromBottom)">
                                      <p:cBhvr>
                                        <p:cTn id="52" dur="500"/>
                                        <p:tgtEl>
                                          <p:spTgt spid="216576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2165763">
                                            <p:txEl>
                                              <p:pRg st="10" end="10"/>
                                            </p:txEl>
                                          </p:spTgt>
                                        </p:tgtEl>
                                        <p:attrNameLst>
                                          <p:attrName>style.visibility</p:attrName>
                                        </p:attrNameLst>
                                      </p:cBhvr>
                                      <p:to>
                                        <p:strVal val="visible"/>
                                      </p:to>
                                    </p:set>
                                    <p:animEffect transition="in" filter="slide(fromBottom)">
                                      <p:cBhvr>
                                        <p:cTn id="57" dur="500"/>
                                        <p:tgtEl>
                                          <p:spTgt spid="216576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2165763">
                                            <p:txEl>
                                              <p:pRg st="11" end="11"/>
                                            </p:txEl>
                                          </p:spTgt>
                                        </p:tgtEl>
                                        <p:attrNameLst>
                                          <p:attrName>style.visibility</p:attrName>
                                        </p:attrNameLst>
                                      </p:cBhvr>
                                      <p:to>
                                        <p:strVal val="visible"/>
                                      </p:to>
                                    </p:set>
                                    <p:animEffect transition="in" filter="slide(fromBottom)">
                                      <p:cBhvr>
                                        <p:cTn id="62" dur="500"/>
                                        <p:tgtEl>
                                          <p:spTgt spid="216576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165763">
                                            <p:txEl>
                                              <p:pRg st="12" end="12"/>
                                            </p:txEl>
                                          </p:spTgt>
                                        </p:tgtEl>
                                        <p:attrNameLst>
                                          <p:attrName>style.visibility</p:attrName>
                                        </p:attrNameLst>
                                      </p:cBhvr>
                                      <p:to>
                                        <p:strVal val="visible"/>
                                      </p:to>
                                    </p:set>
                                    <p:animEffect transition="in" filter="slide(fromBottom)">
                                      <p:cBhvr>
                                        <p:cTn id="67" dur="500"/>
                                        <p:tgtEl>
                                          <p:spTgt spid="216576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0" nodeType="clickEffect">
                                  <p:stCondLst>
                                    <p:cond delay="0"/>
                                  </p:stCondLst>
                                  <p:childTnLst>
                                    <p:set>
                                      <p:cBhvr>
                                        <p:cTn id="71" dur="1" fill="hold">
                                          <p:stCondLst>
                                            <p:cond delay="0"/>
                                          </p:stCondLst>
                                        </p:cTn>
                                        <p:tgtEl>
                                          <p:spTgt spid="2165763">
                                            <p:txEl>
                                              <p:pRg st="13" end="13"/>
                                            </p:txEl>
                                          </p:spTgt>
                                        </p:tgtEl>
                                        <p:attrNameLst>
                                          <p:attrName>style.visibility</p:attrName>
                                        </p:attrNameLst>
                                      </p:cBhvr>
                                      <p:to>
                                        <p:strVal val="visible"/>
                                      </p:to>
                                    </p:set>
                                    <p:animEffect transition="in" filter="slide(fromBottom)">
                                      <p:cBhvr>
                                        <p:cTn id="72" dur="500"/>
                                        <p:tgtEl>
                                          <p:spTgt spid="216576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2165763">
                                            <p:txEl>
                                              <p:pRg st="14" end="14"/>
                                            </p:txEl>
                                          </p:spTgt>
                                        </p:tgtEl>
                                        <p:attrNameLst>
                                          <p:attrName>style.visibility</p:attrName>
                                        </p:attrNameLst>
                                      </p:cBhvr>
                                      <p:to>
                                        <p:strVal val="visible"/>
                                      </p:to>
                                    </p:set>
                                    <p:animEffect transition="in" filter="slide(fromBottom)">
                                      <p:cBhvr>
                                        <p:cTn id="77" dur="500"/>
                                        <p:tgtEl>
                                          <p:spTgt spid="216576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2165763">
                                            <p:txEl>
                                              <p:pRg st="15" end="15"/>
                                            </p:txEl>
                                          </p:spTgt>
                                        </p:tgtEl>
                                        <p:attrNameLst>
                                          <p:attrName>style.visibility</p:attrName>
                                        </p:attrNameLst>
                                      </p:cBhvr>
                                      <p:to>
                                        <p:strVal val="visible"/>
                                      </p:to>
                                    </p:set>
                                    <p:animEffect transition="in" filter="slide(fromBottom)">
                                      <p:cBhvr>
                                        <p:cTn id="82" dur="500"/>
                                        <p:tgtEl>
                                          <p:spTgt spid="216576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57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C46DD738-49E1-32EC-42F1-3127403DBA60}"/>
              </a:ext>
            </a:extLst>
          </p:cNvPr>
          <p:cNvSpPr>
            <a:spLocks noGrp="1" noChangeArrowheads="1"/>
          </p:cNvSpPr>
          <p:nvPr>
            <p:ph type="title"/>
          </p:nvPr>
        </p:nvSpPr>
        <p:spPr/>
        <p:txBody>
          <a:bodyPr anchor="ctr"/>
          <a:lstStyle/>
          <a:p>
            <a:pPr eaLnBrk="1" hangingPunct="1"/>
            <a:r>
              <a:rPr lang="zh-CN" altLang="en-US">
                <a:latin typeface="微软雅黑" panose="020B0503020204020204" pitchFamily="34" charset="-122"/>
                <a:ea typeface="微软雅黑" panose="020B0503020204020204" pitchFamily="34" charset="-122"/>
              </a:rPr>
              <a:t>第</a:t>
            </a:r>
            <a:r>
              <a:rPr lang="en-US" altLang="zh-CN">
                <a:latin typeface="微软雅黑" panose="020B0503020204020204" pitchFamily="34" charset="-122"/>
                <a:ea typeface="微软雅黑" panose="020B0503020204020204" pitchFamily="34" charset="-122"/>
              </a:rPr>
              <a:t>4</a:t>
            </a:r>
            <a:r>
              <a:rPr lang="zh-CN" altLang="en-US">
                <a:latin typeface="微软雅黑" panose="020B0503020204020204" pitchFamily="34" charset="-122"/>
                <a:ea typeface="微软雅黑" panose="020B0503020204020204" pitchFamily="34" charset="-122"/>
              </a:rPr>
              <a:t>章</a:t>
            </a:r>
            <a:r>
              <a:rPr lang="zh-CN" altLang="en-US">
                <a:latin typeface="微软雅黑" panose="020B0503020204020204" pitchFamily="34" charset="-122"/>
                <a:ea typeface="微软雅黑" panose="020B0503020204020204" pitchFamily="34" charset="-122"/>
                <a:cs typeface="Times New Roman" panose="02020603050405020304" pitchFamily="18" charset="0"/>
              </a:rPr>
              <a:t>  自顶向下的语</a:t>
            </a:r>
            <a:r>
              <a:rPr lang="zh-CN" altLang="en-US">
                <a:latin typeface="微软雅黑" panose="020B0503020204020204" pitchFamily="34" charset="-122"/>
                <a:ea typeface="微软雅黑" panose="020B0503020204020204" pitchFamily="34" charset="-122"/>
              </a:rPr>
              <a:t>法分析</a:t>
            </a:r>
          </a:p>
        </p:txBody>
      </p:sp>
      <p:sp>
        <p:nvSpPr>
          <p:cNvPr id="2111491" name="Rectangle 3">
            <a:extLst>
              <a:ext uri="{FF2B5EF4-FFF2-40B4-BE49-F238E27FC236}">
                <a16:creationId xmlns:a16="http://schemas.microsoft.com/office/drawing/2014/main" id="{4D07EE32-F9EC-D058-39A3-005A0681CA83}"/>
              </a:ext>
            </a:extLst>
          </p:cNvPr>
          <p:cNvSpPr>
            <a:spLocks noGrp="1" noChangeArrowheads="1"/>
          </p:cNvSpPr>
          <p:nvPr>
            <p:ph idx="1"/>
          </p:nvPr>
        </p:nvSpPr>
        <p:spPr/>
        <p:txBody>
          <a:bodyPr/>
          <a:lstStyle/>
          <a:p>
            <a:pPr marL="533400" indent="-533400">
              <a:buNone/>
            </a:pPr>
            <a:r>
              <a:rPr lang="en-US" altLang="zh-CN">
                <a:latin typeface="微软雅黑" panose="020B0503020204020204" pitchFamily="34" charset="-122"/>
                <a:ea typeface="微软雅黑" panose="020B0503020204020204" pitchFamily="34" charset="-122"/>
              </a:rPr>
              <a:t>4.1 </a:t>
            </a:r>
            <a:r>
              <a:rPr lang="zh-CN" altLang="en-US">
                <a:latin typeface="微软雅黑" panose="020B0503020204020204" pitchFamily="34" charset="-122"/>
                <a:ea typeface="微软雅黑" panose="020B0503020204020204" pitchFamily="34" charset="-122"/>
              </a:rPr>
              <a:t>语法分析概述 </a:t>
            </a:r>
          </a:p>
          <a:p>
            <a:pPr marL="533400" indent="-533400">
              <a:buNone/>
            </a:pPr>
            <a:r>
              <a:rPr lang="en-US" altLang="zh-CN">
                <a:latin typeface="微软雅黑" panose="020B0503020204020204" pitchFamily="34" charset="-122"/>
                <a:ea typeface="微软雅黑" panose="020B0503020204020204" pitchFamily="34" charset="-122"/>
              </a:rPr>
              <a:t>4.2 </a:t>
            </a:r>
            <a:r>
              <a:rPr lang="zh-CN" altLang="en-US">
                <a:latin typeface="微软雅黑" panose="020B0503020204020204" pitchFamily="34" charset="-122"/>
                <a:ea typeface="微软雅黑" panose="020B0503020204020204" pitchFamily="34" charset="-122"/>
              </a:rPr>
              <a:t>自顶向下的语法分析面临的问题</a:t>
            </a:r>
            <a:endParaRPr lang="en-US" altLang="zh-CN">
              <a:latin typeface="微软雅黑" panose="020B0503020204020204" pitchFamily="34" charset="-122"/>
              <a:ea typeface="微软雅黑" panose="020B0503020204020204" pitchFamily="34" charset="-122"/>
            </a:endParaRPr>
          </a:p>
          <a:p>
            <a:pPr marL="533400" indent="-533400">
              <a:buNone/>
            </a:pPr>
            <a:r>
              <a:rPr lang="en-US" altLang="zh-CN">
                <a:latin typeface="微软雅黑" panose="020B0503020204020204" pitchFamily="34" charset="-122"/>
                <a:ea typeface="微软雅黑" panose="020B0503020204020204" pitchFamily="34" charset="-122"/>
              </a:rPr>
              <a:t>4.3 </a:t>
            </a:r>
            <a:r>
              <a:rPr lang="zh-CN" altLang="en-US">
                <a:latin typeface="微软雅黑" panose="020B0503020204020204" pitchFamily="34" charset="-122"/>
                <a:ea typeface="微软雅黑" panose="020B0503020204020204" pitchFamily="34" charset="-122"/>
              </a:rPr>
              <a:t>预测分析法 </a:t>
            </a:r>
          </a:p>
          <a:p>
            <a:pPr marL="533400" indent="-533400">
              <a:buNone/>
            </a:pPr>
            <a:r>
              <a:rPr lang="en-US" altLang="zh-CN">
                <a:latin typeface="微软雅黑" panose="020B0503020204020204" pitchFamily="34" charset="-122"/>
                <a:ea typeface="微软雅黑" panose="020B0503020204020204" pitchFamily="34" charset="-122"/>
              </a:rPr>
              <a:t>4.4 </a:t>
            </a:r>
            <a:r>
              <a:rPr lang="zh-CN" altLang="en-US">
                <a:latin typeface="微软雅黑" panose="020B0503020204020204" pitchFamily="34" charset="-122"/>
                <a:ea typeface="微软雅黑" panose="020B0503020204020204" pitchFamily="34" charset="-122"/>
              </a:rPr>
              <a:t>递归下降分析法 </a:t>
            </a:r>
          </a:p>
          <a:p>
            <a:pPr marL="533400" indent="-533400">
              <a:buNone/>
            </a:pPr>
            <a:r>
              <a:rPr lang="en-US" altLang="zh-CN">
                <a:latin typeface="微软雅黑" panose="020B0503020204020204" pitchFamily="34" charset="-122"/>
                <a:ea typeface="微软雅黑" panose="020B0503020204020204" pitchFamily="34" charset="-122"/>
              </a:rPr>
              <a:t>4.5 </a:t>
            </a:r>
            <a:r>
              <a:rPr lang="zh-CN" altLang="en-US">
                <a:latin typeface="微软雅黑" panose="020B0503020204020204" pitchFamily="34" charset="-122"/>
                <a:ea typeface="微软雅黑" panose="020B0503020204020204" pitchFamily="34" charset="-122"/>
              </a:rPr>
              <a:t>本章小结</a:t>
            </a:r>
          </a:p>
        </p:txBody>
      </p:sp>
      <p:sp>
        <p:nvSpPr>
          <p:cNvPr id="4" name="日期占位符 3">
            <a:extLst>
              <a:ext uri="{FF2B5EF4-FFF2-40B4-BE49-F238E27FC236}">
                <a16:creationId xmlns:a16="http://schemas.microsoft.com/office/drawing/2014/main" id="{9B0FF380-A4F0-5141-B69D-6D96000B8F33}"/>
              </a:ext>
            </a:extLst>
          </p:cNvPr>
          <p:cNvSpPr>
            <a:spLocks noGrp="1"/>
          </p:cNvSpPr>
          <p:nvPr>
            <p:ph type="dt" sz="half" idx="10"/>
          </p:nvPr>
        </p:nvSpPr>
        <p:spPr>
          <a:ln>
            <a:miter lim="800000"/>
            <a:headEnd/>
            <a:tailEnd/>
          </a:ln>
        </p:spPr>
        <p:txBody>
          <a:bodyPr anchor="t"/>
          <a:lstStyle/>
          <a:p>
            <a:pPr>
              <a:defRPr/>
            </a:pPr>
            <a:fld id="{271B4CAA-515A-4D03-AC38-5E23D8AE207D}" type="datetime1">
              <a:rPr lang="zh-CN" altLang="en-US">
                <a:latin typeface="+mn-lt"/>
              </a:rPr>
              <a:pPr>
                <a:defRPr/>
              </a:pPr>
              <a:t>2022/7/6</a:t>
            </a:fld>
            <a:endParaRPr lang="en-US" altLang="zh-CN">
              <a:latin typeface="+mn-lt"/>
            </a:endParaRPr>
          </a:p>
        </p:txBody>
      </p:sp>
      <p:sp>
        <p:nvSpPr>
          <p:cNvPr id="6147" name="灯片编号占位符 5">
            <a:extLst>
              <a:ext uri="{FF2B5EF4-FFF2-40B4-BE49-F238E27FC236}">
                <a16:creationId xmlns:a16="http://schemas.microsoft.com/office/drawing/2014/main" id="{B135F869-6AC8-0425-9351-30E2CF4B124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DDA51E5-AF8C-43C5-8E1E-240272511F38}" type="slidenum">
              <a:rPr lang="en-US" altLang="zh-CN" sz="1400" b="0">
                <a:latin typeface="Arial" panose="020B0604020202020204" pitchFamily="34" charset="0"/>
                <a:ea typeface="宋体" panose="02010600030101010101" pitchFamily="2" charset="-122"/>
              </a:rPr>
              <a:pPr>
                <a:spcBef>
                  <a:spcPct val="0"/>
                </a:spcBef>
                <a:buClrTx/>
                <a:buSzTx/>
                <a:buFontTx/>
                <a:buNone/>
              </a:pPr>
              <a:t>2</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11491">
                                            <p:txEl>
                                              <p:pRg st="0" end="0"/>
                                            </p:txEl>
                                          </p:spTgt>
                                        </p:tgtEl>
                                        <p:attrNameLst>
                                          <p:attrName>style.visibility</p:attrName>
                                        </p:attrNameLst>
                                      </p:cBhvr>
                                      <p:to>
                                        <p:strVal val="visible"/>
                                      </p:to>
                                    </p:set>
                                    <p:animEffect transition="in" filter="blinds(horizontal)">
                                      <p:cBhvr>
                                        <p:cTn id="7" dur="500"/>
                                        <p:tgtEl>
                                          <p:spTgt spid="2111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11491">
                                            <p:txEl>
                                              <p:pRg st="1" end="1"/>
                                            </p:txEl>
                                          </p:spTgt>
                                        </p:tgtEl>
                                        <p:attrNameLst>
                                          <p:attrName>style.visibility</p:attrName>
                                        </p:attrNameLst>
                                      </p:cBhvr>
                                      <p:to>
                                        <p:strVal val="visible"/>
                                      </p:to>
                                    </p:set>
                                    <p:animEffect transition="in" filter="blinds(horizontal)">
                                      <p:cBhvr>
                                        <p:cTn id="12" dur="500"/>
                                        <p:tgtEl>
                                          <p:spTgt spid="2111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11491">
                                            <p:txEl>
                                              <p:pRg st="2" end="2"/>
                                            </p:txEl>
                                          </p:spTgt>
                                        </p:tgtEl>
                                        <p:attrNameLst>
                                          <p:attrName>style.visibility</p:attrName>
                                        </p:attrNameLst>
                                      </p:cBhvr>
                                      <p:to>
                                        <p:strVal val="visible"/>
                                      </p:to>
                                    </p:set>
                                    <p:animEffect transition="in" filter="blinds(horizontal)">
                                      <p:cBhvr>
                                        <p:cTn id="17" dur="500"/>
                                        <p:tgtEl>
                                          <p:spTgt spid="2111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11491">
                                            <p:txEl>
                                              <p:pRg st="3" end="3"/>
                                            </p:txEl>
                                          </p:spTgt>
                                        </p:tgtEl>
                                        <p:attrNameLst>
                                          <p:attrName>style.visibility</p:attrName>
                                        </p:attrNameLst>
                                      </p:cBhvr>
                                      <p:to>
                                        <p:strVal val="visible"/>
                                      </p:to>
                                    </p:set>
                                    <p:animEffect transition="in" filter="blinds(horizontal)">
                                      <p:cBhvr>
                                        <p:cTn id="22" dur="500"/>
                                        <p:tgtEl>
                                          <p:spTgt spid="2111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11491">
                                            <p:txEl>
                                              <p:pRg st="4" end="4"/>
                                            </p:txEl>
                                          </p:spTgt>
                                        </p:tgtEl>
                                        <p:attrNameLst>
                                          <p:attrName>style.visibility</p:attrName>
                                        </p:attrNameLst>
                                      </p:cBhvr>
                                      <p:to>
                                        <p:strVal val="visible"/>
                                      </p:to>
                                    </p:set>
                                    <p:animEffect transition="in" filter="blinds(horizontal)">
                                      <p:cBhvr>
                                        <p:cTn id="27" dur="500"/>
                                        <p:tgtEl>
                                          <p:spTgt spid="2111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149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85B9C5F0-5ECE-F4B3-E640-81353EF4EE0C}"/>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Times New Roman" panose="02020603050405020304" pitchFamily="18" charset="0"/>
                <a:ea typeface="微软雅黑" panose="020B0503020204020204" pitchFamily="34" charset="-122"/>
                <a:cs typeface="Times New Roman" panose="02020603050405020304" pitchFamily="18" charset="0"/>
              </a:rPr>
              <a:t>LL(1)</a:t>
            </a:r>
            <a:r>
              <a:rPr lang="zh-CN" altLang="en-US" sz="3600">
                <a:latin typeface="Times New Roman" panose="02020603050405020304" pitchFamily="18" charset="0"/>
                <a:ea typeface="微软雅黑" panose="020B0503020204020204" pitchFamily="34" charset="-122"/>
                <a:cs typeface="Times New Roman" panose="02020603050405020304" pitchFamily="18" charset="0"/>
              </a:rPr>
              <a:t>文法的判定</a:t>
            </a:r>
          </a:p>
        </p:txBody>
      </p:sp>
      <p:sp>
        <p:nvSpPr>
          <p:cNvPr id="4" name="日期占位符 3">
            <a:extLst>
              <a:ext uri="{FF2B5EF4-FFF2-40B4-BE49-F238E27FC236}">
                <a16:creationId xmlns:a16="http://schemas.microsoft.com/office/drawing/2014/main" id="{0A62D828-55CC-1128-0190-DB34D4A26D00}"/>
              </a:ext>
            </a:extLst>
          </p:cNvPr>
          <p:cNvSpPr>
            <a:spLocks noGrp="1"/>
          </p:cNvSpPr>
          <p:nvPr>
            <p:ph type="dt" sz="half" idx="10"/>
          </p:nvPr>
        </p:nvSpPr>
        <p:spPr>
          <a:ln>
            <a:miter lim="800000"/>
            <a:headEnd/>
            <a:tailEnd/>
          </a:ln>
        </p:spPr>
        <p:txBody>
          <a:bodyPr anchor="t"/>
          <a:lstStyle/>
          <a:p>
            <a:pPr>
              <a:defRPr/>
            </a:pPr>
            <a:fld id="{7D2736A7-3E96-402D-8DEF-1828A56A48BE}" type="datetime1">
              <a:rPr lang="zh-CN" altLang="en-US">
                <a:latin typeface="+mn-lt"/>
              </a:rPr>
              <a:pPr>
                <a:defRPr/>
              </a:pPr>
              <a:t>2022/7/6</a:t>
            </a:fld>
            <a:endParaRPr lang="en-US" altLang="zh-CN">
              <a:latin typeface="+mn-lt"/>
            </a:endParaRPr>
          </a:p>
        </p:txBody>
      </p:sp>
      <p:sp>
        <p:nvSpPr>
          <p:cNvPr id="24579" name="灯片编号占位符 5">
            <a:extLst>
              <a:ext uri="{FF2B5EF4-FFF2-40B4-BE49-F238E27FC236}">
                <a16:creationId xmlns:a16="http://schemas.microsoft.com/office/drawing/2014/main" id="{1135B1B4-82E5-C682-D4E1-D580A3316F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42DD5FB-0AC4-4986-AB21-DE2A14FE1561}" type="slidenum">
              <a:rPr lang="en-US" altLang="zh-CN" sz="1400" b="0">
                <a:latin typeface="Arial" panose="020B0604020202020204" pitchFamily="34" charset="0"/>
                <a:ea typeface="宋体" panose="02010600030101010101" pitchFamily="2" charset="-122"/>
              </a:rPr>
              <a:pPr>
                <a:spcBef>
                  <a:spcPct val="0"/>
                </a:spcBef>
                <a:buClrTx/>
                <a:buSzTx/>
                <a:buFontTx/>
                <a:buNone/>
              </a:pPr>
              <a:t>20</a:t>
            </a:fld>
            <a:endParaRPr lang="en-US" altLang="zh-CN" sz="1400" b="0">
              <a:latin typeface="Arial" panose="020B0604020202020204" pitchFamily="34" charset="0"/>
              <a:ea typeface="宋体" panose="02010600030101010101" pitchFamily="2" charset="-122"/>
            </a:endParaRPr>
          </a:p>
        </p:txBody>
      </p:sp>
      <p:sp>
        <p:nvSpPr>
          <p:cNvPr id="2168835" name="Rectangle 3">
            <a:extLst>
              <a:ext uri="{FF2B5EF4-FFF2-40B4-BE49-F238E27FC236}">
                <a16:creationId xmlns:a16="http://schemas.microsoft.com/office/drawing/2014/main" id="{D6CC31D8-7A2E-ECF0-437A-ABD86B646C64}"/>
              </a:ext>
            </a:extLst>
          </p:cNvPr>
          <p:cNvSpPr>
            <a:spLocks noGrp="1" noChangeArrowheads="1"/>
          </p:cNvSpPr>
          <p:nvPr>
            <p:ph type="body" sz="quarter" idx="13"/>
          </p:nvPr>
        </p:nvSpPr>
        <p:spPr>
          <a:xfrm>
            <a:off x="1064596" y="1003177"/>
            <a:ext cx="9783916" cy="5353173"/>
          </a:xfrm>
          <a:noFill/>
        </p:spPr>
        <p:txBody>
          <a:bodyPr vert="horz" lIns="92075" tIns="46038" rIns="92075" bIns="46038" rtlCol="0">
            <a:normAutofit fontScale="70000" lnSpcReduction="20000"/>
          </a:bodyPr>
          <a:lstStyle/>
          <a:p>
            <a:pPr marL="812800" indent="-812800">
              <a:buNone/>
            </a:pPr>
            <a:r>
              <a:rPr lang="zh-CN" altLang="en-US" sz="2400" dirty="0">
                <a:latin typeface="Times New Roman" panose="02020603050405020304" pitchFamily="18" charset="0"/>
              </a:rPr>
              <a:t>算法</a:t>
            </a:r>
            <a:r>
              <a:rPr lang="en-US" altLang="zh-CN" sz="2400" dirty="0">
                <a:latin typeface="Times New Roman" panose="02020603050405020304" pitchFamily="18" charset="0"/>
              </a:rPr>
              <a:t>4.3 </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输入：文法</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zh-CN" altLang="en-US" sz="2400" dirty="0">
                <a:latin typeface="Times New Roman" panose="02020603050405020304" pitchFamily="18" charset="0"/>
              </a:rPr>
              <a:t>，</a:t>
            </a:r>
            <a:r>
              <a:rPr lang="en-US" altLang="zh-CN" sz="2400" i="1" dirty="0">
                <a:latin typeface="Times New Roman" panose="02020603050405020304" pitchFamily="18" charset="0"/>
              </a:rPr>
              <a:t>T</a:t>
            </a:r>
            <a:r>
              <a:rPr lang="zh-CN" altLang="en-US" sz="2400" dirty="0">
                <a:latin typeface="Times New Roman" panose="02020603050405020304" pitchFamily="18" charset="0"/>
              </a:rPr>
              <a:t>，</a:t>
            </a:r>
            <a:r>
              <a:rPr lang="en-US" altLang="zh-CN" sz="2400" i="1" dirty="0">
                <a:latin typeface="Times New Roman" panose="02020603050405020304" pitchFamily="18" charset="0"/>
              </a:rPr>
              <a:t>P</a:t>
            </a:r>
            <a:r>
              <a:rPr lang="zh-CN" altLang="en-US"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en-US" altLang="zh-CN"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输出：</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p>
          <a:p>
            <a:pPr marL="812800" indent="-812800">
              <a:buNone/>
            </a:pPr>
            <a:r>
              <a:rPr lang="zh-CN" altLang="en-US" sz="2400" dirty="0">
                <a:latin typeface="Times New Roman" panose="02020603050405020304" pitchFamily="18" charset="0"/>
              </a:rPr>
              <a:t>步骤：</a:t>
            </a:r>
          </a:p>
          <a:p>
            <a:pPr marL="812800" indent="-812800">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．计算</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p>
          <a:p>
            <a:pPr marL="812800" indent="-812800">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FIRST(</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)-{ε};</a:t>
            </a:r>
          </a:p>
          <a:p>
            <a:pPr marL="812800" indent="-812800">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a:t>
            </a:r>
          </a:p>
          <a:p>
            <a:pPr marL="812800" indent="-812800">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a:t>
            </a:r>
            <a:r>
              <a:rPr lang="en-US" altLang="zh-CN" sz="2400" dirty="0">
                <a:latin typeface="Times New Roman" panose="02020603050405020304" pitchFamily="18" charset="0"/>
              </a:rPr>
              <a:t>while (</a:t>
            </a:r>
            <a:r>
              <a:rPr lang="en-US" altLang="zh-CN" sz="2400" dirty="0" err="1">
                <a:latin typeface="Times New Roman" panose="02020603050405020304" pitchFamily="18" charset="0"/>
              </a:rPr>
              <a:t>ε∈FIRST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 and </a:t>
            </a:r>
            <a:r>
              <a:rPr lang="en-US" altLang="zh-CN" sz="2400" i="1" dirty="0">
                <a:latin typeface="Times New Roman" panose="02020603050405020304" pitchFamily="18" charset="0"/>
              </a:rPr>
              <a:t>k</a:t>
            </a:r>
            <a:r>
              <a:rPr lang="en-US" altLang="zh-CN" sz="2400" dirty="0">
                <a:latin typeface="Times New Roman" panose="02020603050405020304" pitchFamily="18" charset="0"/>
              </a:rPr>
              <a:t>&lt;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do begin</a:t>
            </a:r>
          </a:p>
          <a:p>
            <a:pPr marL="812800" indent="-812800">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 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k</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a:t>
            </a:r>
          </a:p>
          <a:p>
            <a:pPr marL="812800" indent="-812800">
              <a:buNone/>
            </a:pPr>
            <a:r>
              <a:rPr lang="en-US" altLang="zh-CN" sz="2400" dirty="0">
                <a:latin typeface="Times New Roman" panose="02020603050405020304" pitchFamily="18" charset="0"/>
              </a:rPr>
              <a:t>6</a:t>
            </a:r>
            <a:r>
              <a:rPr lang="zh-CN" altLang="en-US" sz="2400" dirty="0">
                <a:latin typeface="Times New Roman" panose="02020603050405020304" pitchFamily="18" charset="0"/>
              </a:rPr>
              <a:t>．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k</a:t>
            </a:r>
            <a:r>
              <a:rPr lang="en-US" altLang="zh-CN" sz="2400" dirty="0">
                <a:latin typeface="Times New Roman" panose="02020603050405020304" pitchFamily="18" charset="0"/>
              </a:rPr>
              <a:t>+1 end</a:t>
            </a:r>
          </a:p>
          <a:p>
            <a:pPr marL="812800" indent="-812800">
              <a:buNone/>
            </a:pPr>
            <a:r>
              <a:rPr lang="en-US" altLang="zh-CN" sz="2400" dirty="0">
                <a:latin typeface="Times New Roman" panose="02020603050405020304" pitchFamily="18" charset="0"/>
              </a:rPr>
              <a:t>7</a:t>
            </a:r>
            <a:r>
              <a:rPr lang="zh-CN" altLang="en-US" sz="2400" dirty="0">
                <a:latin typeface="Times New Roman" panose="02020603050405020304" pitchFamily="18" charset="0"/>
              </a:rPr>
              <a:t>．</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k</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 and </a:t>
            </a:r>
            <a:r>
              <a:rPr lang="en-US" altLang="zh-CN" sz="2400" i="1" dirty="0" err="1">
                <a:latin typeface="Times New Roman" panose="02020603050405020304" pitchFamily="18" charset="0"/>
              </a:rPr>
              <a:t>ε</a:t>
            </a:r>
            <a:r>
              <a:rPr lang="en-US" altLang="zh-CN" sz="2400" dirty="0" err="1">
                <a:latin typeface="Times New Roman" panose="02020603050405020304" pitchFamily="18" charset="0"/>
              </a:rPr>
              <a:t>∈FIRST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k</a:t>
            </a:r>
            <a:r>
              <a:rPr lang="en-US" altLang="zh-CN" sz="2400" dirty="0">
                <a:latin typeface="Times New Roman" panose="02020603050405020304" pitchFamily="18" charset="0"/>
              </a:rPr>
              <a:t>)) then 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):=FIRST(</a:t>
            </a:r>
            <a:r>
              <a:rPr lang="en-US" altLang="zh-CN" sz="2400" i="1" dirty="0">
                <a:latin typeface="Times New Roman" panose="02020603050405020304" pitchFamily="18" charset="0"/>
              </a:rPr>
              <a:t>α</a:t>
            </a:r>
            <a:r>
              <a:rPr lang="en-US" altLang="zh-CN" sz="2400" dirty="0">
                <a:latin typeface="Times New Roman" panose="02020603050405020304" pitchFamily="18" charset="0"/>
              </a:rPr>
              <a:t>)∪{</a:t>
            </a:r>
            <a:r>
              <a:rPr lang="en-US" altLang="zh-CN" sz="2400" i="1" dirty="0">
                <a:latin typeface="Times New Roman" panose="02020603050405020304" pitchFamily="18" charset="0"/>
              </a:rPr>
              <a:t>ε</a:t>
            </a:r>
            <a:r>
              <a:rPr lang="en-US" altLang="zh-CN" sz="240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68835">
                                            <p:txEl>
                                              <p:pRg st="0" end="0"/>
                                            </p:txEl>
                                          </p:spTgt>
                                        </p:tgtEl>
                                        <p:attrNameLst>
                                          <p:attrName>style.visibility</p:attrName>
                                        </p:attrNameLst>
                                      </p:cBhvr>
                                      <p:to>
                                        <p:strVal val="visible"/>
                                      </p:to>
                                    </p:set>
                                    <p:animEffect transition="in" filter="blinds(horizontal)">
                                      <p:cBhvr>
                                        <p:cTn id="7" dur="500"/>
                                        <p:tgtEl>
                                          <p:spTgt spid="216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68835">
                                            <p:txEl>
                                              <p:pRg st="1" end="1"/>
                                            </p:txEl>
                                          </p:spTgt>
                                        </p:tgtEl>
                                        <p:attrNameLst>
                                          <p:attrName>style.visibility</p:attrName>
                                        </p:attrNameLst>
                                      </p:cBhvr>
                                      <p:to>
                                        <p:strVal val="visible"/>
                                      </p:to>
                                    </p:set>
                                    <p:animEffect transition="in" filter="blinds(horizontal)">
                                      <p:cBhvr>
                                        <p:cTn id="12" dur="500"/>
                                        <p:tgtEl>
                                          <p:spTgt spid="216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68835">
                                            <p:txEl>
                                              <p:pRg st="2" end="2"/>
                                            </p:txEl>
                                          </p:spTgt>
                                        </p:tgtEl>
                                        <p:attrNameLst>
                                          <p:attrName>style.visibility</p:attrName>
                                        </p:attrNameLst>
                                      </p:cBhvr>
                                      <p:to>
                                        <p:strVal val="visible"/>
                                      </p:to>
                                    </p:set>
                                    <p:animEffect transition="in" filter="blinds(horizontal)">
                                      <p:cBhvr>
                                        <p:cTn id="17" dur="500"/>
                                        <p:tgtEl>
                                          <p:spTgt spid="216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68835">
                                            <p:txEl>
                                              <p:pRg st="3" end="3"/>
                                            </p:txEl>
                                          </p:spTgt>
                                        </p:tgtEl>
                                        <p:attrNameLst>
                                          <p:attrName>style.visibility</p:attrName>
                                        </p:attrNameLst>
                                      </p:cBhvr>
                                      <p:to>
                                        <p:strVal val="visible"/>
                                      </p:to>
                                    </p:set>
                                    <p:animEffect transition="in" filter="blinds(horizontal)">
                                      <p:cBhvr>
                                        <p:cTn id="22" dur="500"/>
                                        <p:tgtEl>
                                          <p:spTgt spid="216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68835">
                                            <p:txEl>
                                              <p:pRg st="4" end="4"/>
                                            </p:txEl>
                                          </p:spTgt>
                                        </p:tgtEl>
                                        <p:attrNameLst>
                                          <p:attrName>style.visibility</p:attrName>
                                        </p:attrNameLst>
                                      </p:cBhvr>
                                      <p:to>
                                        <p:strVal val="visible"/>
                                      </p:to>
                                    </p:set>
                                    <p:animEffect transition="in" filter="blinds(horizontal)">
                                      <p:cBhvr>
                                        <p:cTn id="27" dur="500"/>
                                        <p:tgtEl>
                                          <p:spTgt spid="216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168835">
                                            <p:txEl>
                                              <p:pRg st="5" end="5"/>
                                            </p:txEl>
                                          </p:spTgt>
                                        </p:tgtEl>
                                        <p:attrNameLst>
                                          <p:attrName>style.visibility</p:attrName>
                                        </p:attrNameLst>
                                      </p:cBhvr>
                                      <p:to>
                                        <p:strVal val="visible"/>
                                      </p:to>
                                    </p:set>
                                    <p:animEffect transition="in" filter="blinds(horizontal)">
                                      <p:cBhvr>
                                        <p:cTn id="32" dur="500"/>
                                        <p:tgtEl>
                                          <p:spTgt spid="216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68835">
                                            <p:txEl>
                                              <p:pRg st="6" end="6"/>
                                            </p:txEl>
                                          </p:spTgt>
                                        </p:tgtEl>
                                        <p:attrNameLst>
                                          <p:attrName>style.visibility</p:attrName>
                                        </p:attrNameLst>
                                      </p:cBhvr>
                                      <p:to>
                                        <p:strVal val="visible"/>
                                      </p:to>
                                    </p:set>
                                    <p:animEffect transition="in" filter="blinds(horizontal)">
                                      <p:cBhvr>
                                        <p:cTn id="37" dur="500"/>
                                        <p:tgtEl>
                                          <p:spTgt spid="21688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168835">
                                            <p:txEl>
                                              <p:pRg st="7" end="7"/>
                                            </p:txEl>
                                          </p:spTgt>
                                        </p:tgtEl>
                                        <p:attrNameLst>
                                          <p:attrName>style.visibility</p:attrName>
                                        </p:attrNameLst>
                                      </p:cBhvr>
                                      <p:to>
                                        <p:strVal val="visible"/>
                                      </p:to>
                                    </p:set>
                                    <p:animEffect transition="in" filter="blinds(horizontal)">
                                      <p:cBhvr>
                                        <p:cTn id="42" dur="500"/>
                                        <p:tgtEl>
                                          <p:spTgt spid="21688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68835">
                                            <p:txEl>
                                              <p:pRg st="8" end="8"/>
                                            </p:txEl>
                                          </p:spTgt>
                                        </p:tgtEl>
                                        <p:attrNameLst>
                                          <p:attrName>style.visibility</p:attrName>
                                        </p:attrNameLst>
                                      </p:cBhvr>
                                      <p:to>
                                        <p:strVal val="visible"/>
                                      </p:to>
                                    </p:set>
                                    <p:animEffect transition="in" filter="blinds(horizontal)">
                                      <p:cBhvr>
                                        <p:cTn id="47" dur="500"/>
                                        <p:tgtEl>
                                          <p:spTgt spid="21688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168835">
                                            <p:txEl>
                                              <p:pRg st="9" end="9"/>
                                            </p:txEl>
                                          </p:spTgt>
                                        </p:tgtEl>
                                        <p:attrNameLst>
                                          <p:attrName>style.visibility</p:attrName>
                                        </p:attrNameLst>
                                      </p:cBhvr>
                                      <p:to>
                                        <p:strVal val="visible"/>
                                      </p:to>
                                    </p:set>
                                    <p:animEffect transition="in" filter="blinds(horizontal)">
                                      <p:cBhvr>
                                        <p:cTn id="52" dur="500"/>
                                        <p:tgtEl>
                                          <p:spTgt spid="21688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168835">
                                            <p:txEl>
                                              <p:pRg st="10" end="10"/>
                                            </p:txEl>
                                          </p:spTgt>
                                        </p:tgtEl>
                                        <p:attrNameLst>
                                          <p:attrName>style.visibility</p:attrName>
                                        </p:attrNameLst>
                                      </p:cBhvr>
                                      <p:to>
                                        <p:strVal val="visible"/>
                                      </p:to>
                                    </p:set>
                                    <p:animEffect transition="in" filter="blinds(horizontal)">
                                      <p:cBhvr>
                                        <p:cTn id="57" dur="500"/>
                                        <p:tgtEl>
                                          <p:spTgt spid="216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883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4012CB38-3A21-317D-13BD-44ED979EB4F5}"/>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例 	表达式文法的语法符号的</a:t>
            </a:r>
            <a:r>
              <a:rPr lang="en-US" altLang="zh-CN" sz="3600">
                <a:latin typeface="微软雅黑" panose="020B0503020204020204" pitchFamily="34" charset="-122"/>
                <a:ea typeface="微软雅黑" panose="020B0503020204020204" pitchFamily="34" charset="-122"/>
              </a:rPr>
              <a:t>FIRST </a:t>
            </a:r>
            <a:r>
              <a:rPr lang="zh-CN" altLang="en-US" sz="3600">
                <a:latin typeface="微软雅黑" panose="020B0503020204020204" pitchFamily="34" charset="-122"/>
                <a:ea typeface="微软雅黑" panose="020B0503020204020204" pitchFamily="34" charset="-122"/>
              </a:rPr>
              <a:t>集</a:t>
            </a:r>
          </a:p>
        </p:txBody>
      </p:sp>
      <p:sp>
        <p:nvSpPr>
          <p:cNvPr id="5" name="日期占位符 3">
            <a:extLst>
              <a:ext uri="{FF2B5EF4-FFF2-40B4-BE49-F238E27FC236}">
                <a16:creationId xmlns:a16="http://schemas.microsoft.com/office/drawing/2014/main" id="{3061B794-1BEA-F993-82C0-9A7138B6CA09}"/>
              </a:ext>
            </a:extLst>
          </p:cNvPr>
          <p:cNvSpPr>
            <a:spLocks noGrp="1"/>
          </p:cNvSpPr>
          <p:nvPr>
            <p:ph type="dt" sz="half" idx="10"/>
          </p:nvPr>
        </p:nvSpPr>
        <p:spPr>
          <a:ln>
            <a:miter lim="800000"/>
            <a:headEnd/>
            <a:tailEnd/>
          </a:ln>
        </p:spPr>
        <p:txBody>
          <a:bodyPr anchor="t"/>
          <a:lstStyle/>
          <a:p>
            <a:pPr>
              <a:defRPr/>
            </a:pPr>
            <a:fld id="{BDD71095-6652-469B-9EFA-8161F6488115}" type="datetime1">
              <a:rPr lang="zh-CN" altLang="en-US">
                <a:latin typeface="+mn-lt"/>
              </a:rPr>
              <a:pPr>
                <a:defRPr/>
              </a:pPr>
              <a:t>2022/7/6</a:t>
            </a:fld>
            <a:endParaRPr lang="en-US" altLang="zh-CN">
              <a:latin typeface="+mn-lt"/>
            </a:endParaRPr>
          </a:p>
        </p:txBody>
      </p:sp>
      <p:sp>
        <p:nvSpPr>
          <p:cNvPr id="25603" name="灯片编号占位符 5">
            <a:extLst>
              <a:ext uri="{FF2B5EF4-FFF2-40B4-BE49-F238E27FC236}">
                <a16:creationId xmlns:a16="http://schemas.microsoft.com/office/drawing/2014/main" id="{BC1CAC53-B997-15A1-E8CB-837C8171DD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E0D5854-98A4-4790-BD53-7508106D54FD}" type="slidenum">
              <a:rPr lang="en-US" altLang="zh-CN" sz="1400" b="0">
                <a:latin typeface="Arial" panose="020B0604020202020204" pitchFamily="34" charset="0"/>
                <a:ea typeface="宋体" panose="02010600030101010101" pitchFamily="2" charset="-122"/>
              </a:rPr>
              <a:pPr>
                <a:spcBef>
                  <a:spcPct val="0"/>
                </a:spcBef>
                <a:buClrTx/>
                <a:buSzTx/>
                <a:buFontTx/>
                <a:buNone/>
              </a:pPr>
              <a:t>21</a:t>
            </a:fld>
            <a:endParaRPr lang="en-US" altLang="zh-CN" sz="1400" b="0">
              <a:latin typeface="Arial" panose="020B0604020202020204" pitchFamily="34" charset="0"/>
              <a:ea typeface="宋体" panose="02010600030101010101" pitchFamily="2" charset="-122"/>
            </a:endParaRPr>
          </a:p>
        </p:txBody>
      </p:sp>
      <p:sp>
        <p:nvSpPr>
          <p:cNvPr id="1141763" name="Rectangle 3">
            <a:extLst>
              <a:ext uri="{FF2B5EF4-FFF2-40B4-BE49-F238E27FC236}">
                <a16:creationId xmlns:a16="http://schemas.microsoft.com/office/drawing/2014/main" id="{65EDA31D-3204-53D8-8682-AE6B32F02B4D}"/>
              </a:ext>
            </a:extLst>
          </p:cNvPr>
          <p:cNvSpPr>
            <a:spLocks noGrp="1" noChangeArrowheads="1"/>
          </p:cNvSpPr>
          <p:nvPr>
            <p:ph type="body" sz="quarter" idx="13"/>
          </p:nvPr>
        </p:nvSpPr>
        <p:spPr>
          <a:noFill/>
        </p:spPr>
        <p:txBody>
          <a:bodyPr vert="horz" lIns="92075" tIns="46038" rIns="92075" bIns="46038" rtlCol="0">
            <a:normAutofit fontScale="92500" lnSpcReduction="20000"/>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a:t>
            </a:r>
            <a:r>
              <a:rPr lang="zh-CN" altLang="en-US" sz="2400">
                <a:latin typeface="Times New Roman" panose="02020603050405020304" pitchFamily="18" charset="0"/>
              </a:rPr>
              <a:t>（</a:t>
            </a:r>
            <a:r>
              <a:rPr lang="en-US" altLang="zh-CN" sz="2400">
                <a:latin typeface="Times New Roman" panose="02020603050405020304" pitchFamily="18" charset="0"/>
              </a:rPr>
              <a:t>, id}</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FIRST(T)=FIRST(F)={</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FIRST(E)=FIRST(T)={</a:t>
            </a:r>
            <a:r>
              <a:rPr lang="zh-CN" altLang="en-US" sz="2400">
                <a:latin typeface="Times New Roman" panose="02020603050405020304" pitchFamily="18" charset="0"/>
              </a:rPr>
              <a:t>（</a:t>
            </a:r>
            <a:r>
              <a:rPr lang="en-US" altLang="zh-CN" sz="2400">
                <a:latin typeface="Times New Roman" panose="02020603050405020304" pitchFamily="18" charset="0"/>
              </a:rPr>
              <a:t>, id}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a:t>
            </a:r>
            <a:r>
              <a:rPr lang="zh-CN" altLang="en-US" sz="2400">
                <a:latin typeface="Times New Roman" panose="02020603050405020304" pitchFamily="18" charset="0"/>
              </a:rPr>
              <a:t>，</a:t>
            </a:r>
            <a:r>
              <a:rPr lang="en-US" altLang="zh-CN" sz="2400">
                <a:latin typeface="Times New Roman" panose="02020603050405020304" pitchFamily="18" charset="0"/>
              </a:rPr>
              <a:t>ε}</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FIRST(T')={*,ε}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 FIRST(*)={*}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a:t>
            </a:r>
            <a:r>
              <a:rPr lang="zh-CN" altLang="en-US" sz="2400">
                <a:latin typeface="Times New Roman" panose="02020603050405020304" pitchFamily="18" charset="0"/>
              </a:rPr>
              <a:t>）</a:t>
            </a:r>
            <a:r>
              <a:rPr lang="en-US" altLang="zh-CN" sz="2400">
                <a:latin typeface="Times New Roman" panose="02020603050405020304" pitchFamily="18" charset="0"/>
              </a:rPr>
              <a:t>)={</a:t>
            </a:r>
            <a:r>
              <a:rPr lang="zh-CN" altLang="en-US" sz="2400">
                <a:latin typeface="Times New Roman" panose="02020603050405020304" pitchFamily="18" charset="0"/>
              </a:rPr>
              <a:t>）</a:t>
            </a:r>
            <a:r>
              <a:rPr lang="en-US" altLang="zh-CN" sz="240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FIRST(id)={id}</a:t>
            </a:r>
          </a:p>
        </p:txBody>
      </p:sp>
      <p:sp>
        <p:nvSpPr>
          <p:cNvPr id="1141764" name="Text Box 4">
            <a:extLst>
              <a:ext uri="{FF2B5EF4-FFF2-40B4-BE49-F238E27FC236}">
                <a16:creationId xmlns:a16="http://schemas.microsoft.com/office/drawing/2014/main" id="{232A8B99-AC2A-D8CF-94BD-2BAF7E317124}"/>
              </a:ext>
            </a:extLst>
          </p:cNvPr>
          <p:cNvSpPr txBox="1">
            <a:spLocks noChangeArrowheads="1"/>
          </p:cNvSpPr>
          <p:nvPr/>
        </p:nvSpPr>
        <p:spPr bwMode="auto">
          <a:xfrm>
            <a:off x="7239000" y="1651001"/>
            <a:ext cx="2362200" cy="2570163"/>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000000"/>
                  </a:outerShdw>
                </a:effectLst>
                <a:latin typeface="Times New Roman" pitchFamily="18" charset="0"/>
              </a:rPr>
              <a:t>E→TE'        </a:t>
            </a:r>
          </a:p>
          <a:p>
            <a:pPr>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000000"/>
                  </a:outerShdw>
                </a:effectLst>
                <a:latin typeface="Times New Roman" pitchFamily="18" charset="0"/>
              </a:rPr>
              <a:t>E'→+</a:t>
            </a:r>
            <a:r>
              <a:rPr kumimoji="1" lang="en-US" altLang="zh-CN" sz="2800" dirty="0" err="1">
                <a:solidFill>
                  <a:srgbClr val="FF0000"/>
                </a:solidFill>
                <a:effectLst>
                  <a:outerShdw blurRad="38100" dist="38100" dir="2700000" algn="tl">
                    <a:srgbClr val="000000"/>
                  </a:outerShdw>
                </a:effectLst>
                <a:latin typeface="Times New Roman" pitchFamily="18" charset="0"/>
              </a:rPr>
              <a:t>TE’|ε</a:t>
            </a:r>
            <a:r>
              <a:rPr kumimoji="1" lang="en-US" altLang="zh-CN" sz="2800" dirty="0">
                <a:solidFill>
                  <a:srgbClr val="FF0000"/>
                </a:solidFill>
                <a:effectLst>
                  <a:outerShdw blurRad="38100" dist="38100" dir="2700000" algn="tl">
                    <a:srgbClr val="000000"/>
                  </a:outerShdw>
                </a:effectLst>
                <a:latin typeface="Times New Roman" pitchFamily="18" charset="0"/>
              </a:rPr>
              <a:t>  </a:t>
            </a:r>
          </a:p>
          <a:p>
            <a:pPr>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000000"/>
                  </a:outerShdw>
                </a:effectLst>
                <a:latin typeface="Times New Roman" pitchFamily="18" charset="0"/>
              </a:rPr>
              <a:t>T→FT'        </a:t>
            </a:r>
          </a:p>
          <a:p>
            <a:pPr>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000000"/>
                  </a:outerShdw>
                </a:effectLst>
                <a:latin typeface="Times New Roman" pitchFamily="18" charset="0"/>
              </a:rPr>
              <a:t>T'→*</a:t>
            </a:r>
            <a:r>
              <a:rPr kumimoji="1" lang="en-US" altLang="zh-CN" sz="2800" dirty="0" err="1">
                <a:solidFill>
                  <a:srgbClr val="FF0000"/>
                </a:solidFill>
                <a:effectLst>
                  <a:outerShdw blurRad="38100" dist="38100" dir="2700000" algn="tl">
                    <a:srgbClr val="000000"/>
                  </a:outerShdw>
                </a:effectLst>
                <a:latin typeface="Times New Roman" pitchFamily="18" charset="0"/>
              </a:rPr>
              <a:t>FT’|ε</a:t>
            </a:r>
            <a:r>
              <a:rPr kumimoji="1" lang="en-US" altLang="zh-CN" sz="2800" dirty="0">
                <a:solidFill>
                  <a:srgbClr val="FF0000"/>
                </a:solidFill>
                <a:effectLst>
                  <a:outerShdw blurRad="38100" dist="38100" dir="2700000" algn="tl">
                    <a:srgbClr val="000000"/>
                  </a:outerShdw>
                </a:effectLst>
                <a:latin typeface="Times New Roman" pitchFamily="18" charset="0"/>
              </a:rPr>
              <a:t>  </a:t>
            </a:r>
          </a:p>
          <a:p>
            <a:pPr>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000000"/>
                  </a:outerShdw>
                </a:effectLst>
                <a:latin typeface="Times New Roman" pitchFamily="18" charset="0"/>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1763">
                                            <p:txEl>
                                              <p:pRg st="0" end="0"/>
                                            </p:txEl>
                                          </p:spTgt>
                                        </p:tgtEl>
                                        <p:attrNameLst>
                                          <p:attrName>style.visibility</p:attrName>
                                        </p:attrNameLst>
                                      </p:cBhvr>
                                      <p:to>
                                        <p:strVal val="visible"/>
                                      </p:to>
                                    </p:set>
                                    <p:animEffect transition="in" filter="wipe(up)">
                                      <p:cBhvr>
                                        <p:cTn id="7" dur="75"/>
                                        <p:tgtEl>
                                          <p:spTgt spid="114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1763">
                                            <p:txEl>
                                              <p:pRg st="1" end="1"/>
                                            </p:txEl>
                                          </p:spTgt>
                                        </p:tgtEl>
                                        <p:attrNameLst>
                                          <p:attrName>style.visibility</p:attrName>
                                        </p:attrNameLst>
                                      </p:cBhvr>
                                      <p:to>
                                        <p:strVal val="visible"/>
                                      </p:to>
                                    </p:set>
                                    <p:animEffect transition="in" filter="wipe(up)">
                                      <p:cBhvr>
                                        <p:cTn id="12" dur="75"/>
                                        <p:tgtEl>
                                          <p:spTgt spid="1141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1763">
                                            <p:txEl>
                                              <p:pRg st="2" end="2"/>
                                            </p:txEl>
                                          </p:spTgt>
                                        </p:tgtEl>
                                        <p:attrNameLst>
                                          <p:attrName>style.visibility</p:attrName>
                                        </p:attrNameLst>
                                      </p:cBhvr>
                                      <p:to>
                                        <p:strVal val="visible"/>
                                      </p:to>
                                    </p:set>
                                    <p:animEffect transition="in" filter="wipe(up)">
                                      <p:cBhvr>
                                        <p:cTn id="17" dur="75"/>
                                        <p:tgtEl>
                                          <p:spTgt spid="1141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1763">
                                            <p:txEl>
                                              <p:pRg st="3" end="3"/>
                                            </p:txEl>
                                          </p:spTgt>
                                        </p:tgtEl>
                                        <p:attrNameLst>
                                          <p:attrName>style.visibility</p:attrName>
                                        </p:attrNameLst>
                                      </p:cBhvr>
                                      <p:to>
                                        <p:strVal val="visible"/>
                                      </p:to>
                                    </p:set>
                                    <p:animEffect transition="in" filter="wipe(up)">
                                      <p:cBhvr>
                                        <p:cTn id="22" dur="75"/>
                                        <p:tgtEl>
                                          <p:spTgt spid="1141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1763">
                                            <p:txEl>
                                              <p:pRg st="4" end="4"/>
                                            </p:txEl>
                                          </p:spTgt>
                                        </p:tgtEl>
                                        <p:attrNameLst>
                                          <p:attrName>style.visibility</p:attrName>
                                        </p:attrNameLst>
                                      </p:cBhvr>
                                      <p:to>
                                        <p:strVal val="visible"/>
                                      </p:to>
                                    </p:set>
                                    <p:animEffect transition="in" filter="wipe(up)">
                                      <p:cBhvr>
                                        <p:cTn id="27" dur="75"/>
                                        <p:tgtEl>
                                          <p:spTgt spid="11417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1763">
                                            <p:txEl>
                                              <p:pRg st="5" end="5"/>
                                            </p:txEl>
                                          </p:spTgt>
                                        </p:tgtEl>
                                        <p:attrNameLst>
                                          <p:attrName>style.visibility</p:attrName>
                                        </p:attrNameLst>
                                      </p:cBhvr>
                                      <p:to>
                                        <p:strVal val="visible"/>
                                      </p:to>
                                    </p:set>
                                    <p:animEffect transition="in" filter="wipe(up)">
                                      <p:cBhvr>
                                        <p:cTn id="32" dur="75"/>
                                        <p:tgtEl>
                                          <p:spTgt spid="11417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41763">
                                            <p:txEl>
                                              <p:pRg st="6" end="6"/>
                                            </p:txEl>
                                          </p:spTgt>
                                        </p:tgtEl>
                                        <p:attrNameLst>
                                          <p:attrName>style.visibility</p:attrName>
                                        </p:attrNameLst>
                                      </p:cBhvr>
                                      <p:to>
                                        <p:strVal val="visible"/>
                                      </p:to>
                                    </p:set>
                                    <p:animEffect transition="in" filter="wipe(up)">
                                      <p:cBhvr>
                                        <p:cTn id="37" dur="75"/>
                                        <p:tgtEl>
                                          <p:spTgt spid="11417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41763">
                                            <p:txEl>
                                              <p:pRg st="7" end="7"/>
                                            </p:txEl>
                                          </p:spTgt>
                                        </p:tgtEl>
                                        <p:attrNameLst>
                                          <p:attrName>style.visibility</p:attrName>
                                        </p:attrNameLst>
                                      </p:cBhvr>
                                      <p:to>
                                        <p:strVal val="visible"/>
                                      </p:to>
                                    </p:set>
                                    <p:animEffect transition="in" filter="wipe(up)">
                                      <p:cBhvr>
                                        <p:cTn id="42" dur="75"/>
                                        <p:tgtEl>
                                          <p:spTgt spid="11417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41763">
                                            <p:txEl>
                                              <p:pRg st="8" end="8"/>
                                            </p:txEl>
                                          </p:spTgt>
                                        </p:tgtEl>
                                        <p:attrNameLst>
                                          <p:attrName>style.visibility</p:attrName>
                                        </p:attrNameLst>
                                      </p:cBhvr>
                                      <p:to>
                                        <p:strVal val="visible"/>
                                      </p:to>
                                    </p:set>
                                    <p:animEffect transition="in" filter="wipe(up)">
                                      <p:cBhvr>
                                        <p:cTn id="47" dur="75"/>
                                        <p:tgtEl>
                                          <p:spTgt spid="1141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CBB89EC1-5AD2-A64E-0BF4-762B2C5B58A8}"/>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LL(1)</a:t>
            </a:r>
            <a:r>
              <a:rPr lang="zh-CN" altLang="en-US" sz="3600">
                <a:latin typeface="微软雅黑" panose="020B0503020204020204" pitchFamily="34" charset="-122"/>
                <a:ea typeface="微软雅黑" panose="020B0503020204020204" pitchFamily="34" charset="-122"/>
              </a:rPr>
              <a:t>文法的判定</a:t>
            </a:r>
          </a:p>
        </p:txBody>
      </p:sp>
      <p:sp>
        <p:nvSpPr>
          <p:cNvPr id="6" name="日期占位符 3">
            <a:extLst>
              <a:ext uri="{FF2B5EF4-FFF2-40B4-BE49-F238E27FC236}">
                <a16:creationId xmlns:a16="http://schemas.microsoft.com/office/drawing/2014/main" id="{FFDC02A8-AFA8-C49A-7831-439290747C28}"/>
              </a:ext>
            </a:extLst>
          </p:cNvPr>
          <p:cNvSpPr>
            <a:spLocks noGrp="1"/>
          </p:cNvSpPr>
          <p:nvPr>
            <p:ph type="dt" sz="half" idx="10"/>
          </p:nvPr>
        </p:nvSpPr>
        <p:spPr>
          <a:ln>
            <a:miter lim="800000"/>
            <a:headEnd/>
            <a:tailEnd/>
          </a:ln>
        </p:spPr>
        <p:txBody>
          <a:bodyPr anchor="t"/>
          <a:lstStyle/>
          <a:p>
            <a:pPr>
              <a:defRPr/>
            </a:pPr>
            <a:fld id="{7EDED6A5-D406-40EF-B272-0D4E92D83781}" type="datetime1">
              <a:rPr lang="zh-CN" altLang="en-US">
                <a:latin typeface="+mn-lt"/>
              </a:rPr>
              <a:pPr>
                <a:defRPr/>
              </a:pPr>
              <a:t>2022/7/6</a:t>
            </a:fld>
            <a:endParaRPr lang="en-US" altLang="zh-CN">
              <a:latin typeface="+mn-lt"/>
            </a:endParaRPr>
          </a:p>
        </p:txBody>
      </p:sp>
      <p:sp>
        <p:nvSpPr>
          <p:cNvPr id="26627" name="灯片编号占位符 5">
            <a:extLst>
              <a:ext uri="{FF2B5EF4-FFF2-40B4-BE49-F238E27FC236}">
                <a16:creationId xmlns:a16="http://schemas.microsoft.com/office/drawing/2014/main" id="{26025F85-54D8-E1BE-65FF-54010E9E23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C7AA76D-4B3E-4802-B4C6-C7F8752E9F34}" type="slidenum">
              <a:rPr lang="en-US" altLang="zh-CN" sz="1400" b="0">
                <a:latin typeface="Arial" panose="020B0604020202020204" pitchFamily="34" charset="0"/>
                <a:ea typeface="宋体" panose="02010600030101010101" pitchFamily="2" charset="-122"/>
              </a:rPr>
              <a:pPr>
                <a:spcBef>
                  <a:spcPct val="0"/>
                </a:spcBef>
                <a:buClrTx/>
                <a:buSzTx/>
                <a:buFontTx/>
                <a:buNone/>
              </a:pPr>
              <a:t>22</a:t>
            </a:fld>
            <a:endParaRPr lang="en-US" altLang="zh-CN" sz="1400" b="0">
              <a:latin typeface="Arial" panose="020B0604020202020204" pitchFamily="34" charset="0"/>
              <a:ea typeface="宋体" panose="02010600030101010101" pitchFamily="2" charset="-122"/>
            </a:endParaRPr>
          </a:p>
        </p:txBody>
      </p:sp>
      <p:sp>
        <p:nvSpPr>
          <p:cNvPr id="2169859" name="Rectangle 3">
            <a:extLst>
              <a:ext uri="{FF2B5EF4-FFF2-40B4-BE49-F238E27FC236}">
                <a16:creationId xmlns:a16="http://schemas.microsoft.com/office/drawing/2014/main" id="{3CBFCE2D-2286-7355-2F78-87E88E4D575F}"/>
              </a:ext>
            </a:extLst>
          </p:cNvPr>
          <p:cNvSpPr>
            <a:spLocks noGrp="1" noChangeArrowheads="1"/>
          </p:cNvSpPr>
          <p:nvPr>
            <p:ph type="body" sz="quarter" idx="13"/>
          </p:nvPr>
        </p:nvSpPr>
        <p:spPr>
          <a:xfrm>
            <a:off x="1064596" y="1443017"/>
            <a:ext cx="9783916" cy="4718085"/>
          </a:xfrm>
          <a:noFill/>
        </p:spPr>
        <p:txBody>
          <a:bodyPr vert="horz" lIns="92075" tIns="46038" rIns="92075" bIns="46038" rtlCol="0">
            <a:normAutofit fontScale="85000" lnSpcReduction="10000"/>
          </a:bodyPr>
          <a:lstStyle/>
          <a:p>
            <a:pPr marL="812800" indent="-812800">
              <a:lnSpc>
                <a:spcPct val="110000"/>
              </a:lnSpc>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4.4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计算</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集。</a:t>
            </a:r>
          </a:p>
          <a:p>
            <a:pPr marL="812800" indent="-812800">
              <a:lnSpc>
                <a:spcPct val="110000"/>
              </a:lnSpc>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输入：文法</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步骤：</a:t>
            </a:r>
          </a:p>
          <a:p>
            <a:pPr marL="812800" indent="-812800">
              <a:lnSpc>
                <a:spcPct val="110000"/>
              </a:lnSpc>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为句子的结束符</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．对</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，重复下面的第</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步到第</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步，直到所有</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集不变为止。</a:t>
            </a:r>
          </a:p>
          <a:p>
            <a:pPr marL="812800" indent="-812800">
              <a:lnSpc>
                <a:spcPct val="110000"/>
              </a:lnSpc>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αBβ</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)∪FIRST(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ε</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lnSpc>
                <a:spcPct val="110000"/>
              </a:lnSpc>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αB</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αBβ</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β    ε</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，则</a:t>
            </a:r>
          </a:p>
          <a:p>
            <a:pPr marL="812800" indent="-812800">
              <a:lnSpc>
                <a:spcPct val="110000"/>
              </a:lnSpc>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)∪FOLLOW(</a:t>
            </a:r>
            <a:r>
              <a:rPr lang="en-US" altLang="zh-CN" sz="26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26630" name="Rectangle 5">
            <a:extLst>
              <a:ext uri="{FF2B5EF4-FFF2-40B4-BE49-F238E27FC236}">
                <a16:creationId xmlns:a16="http://schemas.microsoft.com/office/drawing/2014/main" id="{29613874-A369-C541-C00E-4C1AEAA64D8E}"/>
              </a:ext>
            </a:extLst>
          </p:cNvPr>
          <p:cNvSpPr>
            <a:spLocks noChangeArrowheads="1"/>
          </p:cNvSpPr>
          <p:nvPr/>
        </p:nvSpPr>
        <p:spPr bwMode="auto">
          <a:xfrm>
            <a:off x="1524001" y="30759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6631" name="Object 4">
            <a:extLst>
              <a:ext uri="{FF2B5EF4-FFF2-40B4-BE49-F238E27FC236}">
                <a16:creationId xmlns:a16="http://schemas.microsoft.com/office/drawing/2014/main" id="{C32CDBBE-D2D8-CF13-6F6E-3AE98E61AD78}"/>
              </a:ext>
            </a:extLst>
          </p:cNvPr>
          <p:cNvGraphicFramePr>
            <a:graphicFrameLocks noChangeAspect="1"/>
          </p:cNvGraphicFramePr>
          <p:nvPr>
            <p:extLst>
              <p:ext uri="{D42A27DB-BD31-4B8C-83A1-F6EECF244321}">
                <p14:modId xmlns:p14="http://schemas.microsoft.com/office/powerpoint/2010/main" val="1763721014"/>
              </p:ext>
            </p:extLst>
          </p:nvPr>
        </p:nvGraphicFramePr>
        <p:xfrm>
          <a:off x="4956038" y="5052089"/>
          <a:ext cx="344487" cy="482600"/>
        </p:xfrm>
        <a:graphic>
          <a:graphicData uri="http://schemas.openxmlformats.org/presentationml/2006/ole">
            <mc:AlternateContent xmlns:mc="http://schemas.openxmlformats.org/markup-compatibility/2006">
              <mc:Choice xmlns:v="urn:schemas-microsoft-com:vml" Requires="v">
                <p:oleObj spid="_x0000_s7214" name="Equation" r:id="rId3" imgW="177646" imgH="241091" progId="Equation.DSMT4">
                  <p:embed/>
                </p:oleObj>
              </mc:Choice>
              <mc:Fallback>
                <p:oleObj name="Equation" r:id="rId3" imgW="177646" imgH="241091" progId="Equation.DSMT4">
                  <p:embed/>
                  <p:pic>
                    <p:nvPicPr>
                      <p:cNvPr id="26631" name="Object 4">
                        <a:extLst>
                          <a:ext uri="{FF2B5EF4-FFF2-40B4-BE49-F238E27FC236}">
                            <a16:creationId xmlns:a16="http://schemas.microsoft.com/office/drawing/2014/main" id="{C32CDBBE-D2D8-CF13-6F6E-3AE98E61A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6038" y="5052089"/>
                        <a:ext cx="3444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9859">
                                            <p:txEl>
                                              <p:pRg st="0" end="0"/>
                                            </p:txEl>
                                          </p:spTgt>
                                        </p:tgtEl>
                                        <p:attrNameLst>
                                          <p:attrName>style.visibility</p:attrName>
                                        </p:attrNameLst>
                                      </p:cBhvr>
                                      <p:to>
                                        <p:strVal val="visible"/>
                                      </p:to>
                                    </p:set>
                                    <p:animEffect transition="in" filter="slide(fromBottom)">
                                      <p:cBhvr>
                                        <p:cTn id="7" dur="500"/>
                                        <p:tgtEl>
                                          <p:spTgt spid="216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9859">
                                            <p:txEl>
                                              <p:pRg st="1" end="1"/>
                                            </p:txEl>
                                          </p:spTgt>
                                        </p:tgtEl>
                                        <p:attrNameLst>
                                          <p:attrName>style.visibility</p:attrName>
                                        </p:attrNameLst>
                                      </p:cBhvr>
                                      <p:to>
                                        <p:strVal val="visible"/>
                                      </p:to>
                                    </p:set>
                                    <p:animEffect transition="in" filter="slide(fromBottom)">
                                      <p:cBhvr>
                                        <p:cTn id="12" dur="500"/>
                                        <p:tgtEl>
                                          <p:spTgt spid="216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9859">
                                            <p:txEl>
                                              <p:pRg st="2" end="2"/>
                                            </p:txEl>
                                          </p:spTgt>
                                        </p:tgtEl>
                                        <p:attrNameLst>
                                          <p:attrName>style.visibility</p:attrName>
                                        </p:attrNameLst>
                                      </p:cBhvr>
                                      <p:to>
                                        <p:strVal val="visible"/>
                                      </p:to>
                                    </p:set>
                                    <p:animEffect transition="in" filter="slide(fromBottom)">
                                      <p:cBhvr>
                                        <p:cTn id="17" dur="500"/>
                                        <p:tgtEl>
                                          <p:spTgt spid="2169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69859">
                                            <p:txEl>
                                              <p:pRg st="3" end="3"/>
                                            </p:txEl>
                                          </p:spTgt>
                                        </p:tgtEl>
                                        <p:attrNameLst>
                                          <p:attrName>style.visibility</p:attrName>
                                        </p:attrNameLst>
                                      </p:cBhvr>
                                      <p:to>
                                        <p:strVal val="visible"/>
                                      </p:to>
                                    </p:set>
                                    <p:animEffect transition="in" filter="slide(fromBottom)">
                                      <p:cBhvr>
                                        <p:cTn id="22" dur="500"/>
                                        <p:tgtEl>
                                          <p:spTgt spid="2169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69859">
                                            <p:txEl>
                                              <p:pRg st="4" end="4"/>
                                            </p:txEl>
                                          </p:spTgt>
                                        </p:tgtEl>
                                        <p:attrNameLst>
                                          <p:attrName>style.visibility</p:attrName>
                                        </p:attrNameLst>
                                      </p:cBhvr>
                                      <p:to>
                                        <p:strVal val="visible"/>
                                      </p:to>
                                    </p:set>
                                    <p:animEffect transition="in" filter="slide(fromBottom)">
                                      <p:cBhvr>
                                        <p:cTn id="27" dur="500"/>
                                        <p:tgtEl>
                                          <p:spTgt spid="2169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69859">
                                            <p:txEl>
                                              <p:pRg st="5" end="5"/>
                                            </p:txEl>
                                          </p:spTgt>
                                        </p:tgtEl>
                                        <p:attrNameLst>
                                          <p:attrName>style.visibility</p:attrName>
                                        </p:attrNameLst>
                                      </p:cBhvr>
                                      <p:to>
                                        <p:strVal val="visible"/>
                                      </p:to>
                                    </p:set>
                                    <p:animEffect transition="in" filter="slide(fromBottom)">
                                      <p:cBhvr>
                                        <p:cTn id="32" dur="500"/>
                                        <p:tgtEl>
                                          <p:spTgt spid="2169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69859">
                                            <p:txEl>
                                              <p:pRg st="6" end="6"/>
                                            </p:txEl>
                                          </p:spTgt>
                                        </p:tgtEl>
                                        <p:attrNameLst>
                                          <p:attrName>style.visibility</p:attrName>
                                        </p:attrNameLst>
                                      </p:cBhvr>
                                      <p:to>
                                        <p:strVal val="visible"/>
                                      </p:to>
                                    </p:set>
                                    <p:animEffect transition="in" filter="slide(fromBottom)">
                                      <p:cBhvr>
                                        <p:cTn id="37" dur="500"/>
                                        <p:tgtEl>
                                          <p:spTgt spid="2169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69859">
                                            <p:txEl>
                                              <p:pRg st="7" end="7"/>
                                            </p:txEl>
                                          </p:spTgt>
                                        </p:tgtEl>
                                        <p:attrNameLst>
                                          <p:attrName>style.visibility</p:attrName>
                                        </p:attrNameLst>
                                      </p:cBhvr>
                                      <p:to>
                                        <p:strVal val="visible"/>
                                      </p:to>
                                    </p:set>
                                    <p:animEffect transition="in" filter="slide(fromBottom)">
                                      <p:cBhvr>
                                        <p:cTn id="42" dur="500"/>
                                        <p:tgtEl>
                                          <p:spTgt spid="2169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69859">
                                            <p:txEl>
                                              <p:pRg st="8" end="8"/>
                                            </p:txEl>
                                          </p:spTgt>
                                        </p:tgtEl>
                                        <p:attrNameLst>
                                          <p:attrName>style.visibility</p:attrName>
                                        </p:attrNameLst>
                                      </p:cBhvr>
                                      <p:to>
                                        <p:strVal val="visible"/>
                                      </p:to>
                                    </p:set>
                                    <p:animEffect transition="in" filter="slide(fromBottom)">
                                      <p:cBhvr>
                                        <p:cTn id="47" dur="500"/>
                                        <p:tgtEl>
                                          <p:spTgt spid="21698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169859">
                                            <p:txEl>
                                              <p:pRg st="9" end="9"/>
                                            </p:txEl>
                                          </p:spTgt>
                                        </p:tgtEl>
                                        <p:attrNameLst>
                                          <p:attrName>style.visibility</p:attrName>
                                        </p:attrNameLst>
                                      </p:cBhvr>
                                      <p:to>
                                        <p:strVal val="visible"/>
                                      </p:to>
                                    </p:set>
                                    <p:animEffect transition="in" filter="slide(fromBottom)">
                                      <p:cBhvr>
                                        <p:cTn id="52" dur="500"/>
                                        <p:tgtEl>
                                          <p:spTgt spid="2169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985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EE59AD4F-4255-D317-8D0A-0CAACC98FF5E}"/>
              </a:ext>
            </a:extLst>
          </p:cNvPr>
          <p:cNvSpPr>
            <a:spLocks noGrp="1" noChangeArrowheads="1"/>
          </p:cNvSpPr>
          <p:nvPr>
            <p:ph type="title"/>
          </p:nvPr>
        </p:nvSpPr>
        <p:spPr/>
        <p:txBody>
          <a:bodyPr anchor="ctr"/>
          <a:lstStyle/>
          <a:p>
            <a:pPr eaLnBrk="1" hangingPunct="1">
              <a:lnSpc>
                <a:spcPct val="90000"/>
              </a:lnSpc>
            </a:pPr>
            <a:r>
              <a:rPr lang="zh-CN" altLang="en-US" sz="3200">
                <a:latin typeface="Times New Roman" panose="02020603050405020304" pitchFamily="18" charset="0"/>
                <a:ea typeface="微软雅黑" panose="020B0503020204020204" pitchFamily="34" charset="-122"/>
                <a:cs typeface="Times New Roman" panose="02020603050405020304" pitchFamily="18" charset="0"/>
              </a:rPr>
              <a:t>例 表达式文法的语法变量的 </a:t>
            </a:r>
            <a:r>
              <a:rPr lang="en-US" altLang="zh-CN" sz="3200">
                <a:latin typeface="Times New Roman" panose="02020603050405020304" pitchFamily="18" charset="0"/>
                <a:ea typeface="微软雅黑" panose="020B0503020204020204" pitchFamily="34" charset="-122"/>
                <a:cs typeface="Times New Roman" panose="02020603050405020304" pitchFamily="18" charset="0"/>
              </a:rPr>
              <a:t>FOLLOW </a:t>
            </a:r>
            <a:r>
              <a:rPr lang="zh-CN" altLang="en-US" sz="3200">
                <a:latin typeface="Times New Roman" panose="02020603050405020304" pitchFamily="18" charset="0"/>
                <a:ea typeface="微软雅黑" panose="020B0503020204020204" pitchFamily="34" charset="-122"/>
                <a:cs typeface="Times New Roman" panose="02020603050405020304" pitchFamily="18" charset="0"/>
              </a:rPr>
              <a:t>集</a:t>
            </a:r>
          </a:p>
        </p:txBody>
      </p:sp>
      <p:sp>
        <p:nvSpPr>
          <p:cNvPr id="6" name="日期占位符 3">
            <a:extLst>
              <a:ext uri="{FF2B5EF4-FFF2-40B4-BE49-F238E27FC236}">
                <a16:creationId xmlns:a16="http://schemas.microsoft.com/office/drawing/2014/main" id="{8C1D83F3-CDC0-E180-0F0F-F23D19380C7F}"/>
              </a:ext>
            </a:extLst>
          </p:cNvPr>
          <p:cNvSpPr>
            <a:spLocks noGrp="1"/>
          </p:cNvSpPr>
          <p:nvPr>
            <p:ph type="dt" sz="half" idx="10"/>
          </p:nvPr>
        </p:nvSpPr>
        <p:spPr>
          <a:ln>
            <a:miter lim="800000"/>
            <a:headEnd/>
            <a:tailEnd/>
          </a:ln>
        </p:spPr>
        <p:txBody>
          <a:bodyPr anchor="t"/>
          <a:lstStyle/>
          <a:p>
            <a:pPr>
              <a:defRPr/>
            </a:pPr>
            <a:fld id="{F1E85BD1-1E9F-4F62-8E09-923FB6E48D3E}" type="datetime1">
              <a:rPr lang="zh-CN" altLang="en-US">
                <a:latin typeface="+mn-lt"/>
              </a:rPr>
              <a:pPr>
                <a:defRPr/>
              </a:pPr>
              <a:t>2022/7/6</a:t>
            </a:fld>
            <a:endParaRPr lang="en-US" altLang="zh-CN">
              <a:latin typeface="+mn-lt"/>
            </a:endParaRPr>
          </a:p>
        </p:txBody>
      </p:sp>
      <p:sp>
        <p:nvSpPr>
          <p:cNvPr id="27651" name="灯片编号占位符 5">
            <a:extLst>
              <a:ext uri="{FF2B5EF4-FFF2-40B4-BE49-F238E27FC236}">
                <a16:creationId xmlns:a16="http://schemas.microsoft.com/office/drawing/2014/main" id="{12A564D8-84E3-459C-56AE-A3A3F37E857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1AD059-4C19-44B5-A0F6-D95203899F3E}" type="slidenum">
              <a:rPr lang="en-US" altLang="zh-CN" sz="1400" b="0">
                <a:latin typeface="Arial" panose="020B0604020202020204" pitchFamily="34" charset="0"/>
                <a:ea typeface="宋体" panose="02010600030101010101" pitchFamily="2" charset="-122"/>
              </a:rPr>
              <a:pPr>
                <a:spcBef>
                  <a:spcPct val="0"/>
                </a:spcBef>
                <a:buClrTx/>
                <a:buSzTx/>
                <a:buFontTx/>
                <a:buNone/>
              </a:pPr>
              <a:t>23</a:t>
            </a:fld>
            <a:endParaRPr lang="en-US" altLang="zh-CN" sz="1400" b="0">
              <a:latin typeface="Arial" panose="020B0604020202020204" pitchFamily="34" charset="0"/>
              <a:ea typeface="宋体" panose="02010600030101010101" pitchFamily="2" charset="-122"/>
            </a:endParaRPr>
          </a:p>
        </p:txBody>
      </p:sp>
      <p:sp>
        <p:nvSpPr>
          <p:cNvPr id="1144835" name="Rectangle 3">
            <a:extLst>
              <a:ext uri="{FF2B5EF4-FFF2-40B4-BE49-F238E27FC236}">
                <a16:creationId xmlns:a16="http://schemas.microsoft.com/office/drawing/2014/main" id="{DBE2D0E6-66FC-3A52-8EE4-6933EE9DE1CC}"/>
              </a:ext>
            </a:extLst>
          </p:cNvPr>
          <p:cNvSpPr>
            <a:spLocks noGrp="1" noChangeArrowheads="1"/>
          </p:cNvSpPr>
          <p:nvPr>
            <p:ph type="body" sz="quarter" idx="13"/>
          </p:nvPr>
        </p:nvSpPr>
        <p:spPr>
          <a:xfrm>
            <a:off x="838200" y="3589337"/>
            <a:ext cx="9783916" cy="2693976"/>
          </a:xfrm>
        </p:spPr>
        <p:txBody>
          <a:bodyPr/>
          <a:lstStyle/>
          <a:p>
            <a:pPr eaLnBrk="1" hangingPunct="1">
              <a:lnSpc>
                <a:spcPct val="110000"/>
              </a:lnSpc>
              <a:buFont typeface="Wingdings" panose="05000000000000000000" pitchFamily="2" charset="2"/>
              <a:buNone/>
              <a:defRPr/>
            </a:pPr>
            <a:r>
              <a:rPr lang="en-US" altLang="zh-CN" sz="2200" dirty="0">
                <a:latin typeface="Times New Roman" panose="02020603050405020304" pitchFamily="18" charset="0"/>
              </a:rPr>
              <a:t>FOLLOW(E) =  { #, ) }</a:t>
            </a:r>
          </a:p>
          <a:p>
            <a:pPr eaLnBrk="1" hangingPunct="1">
              <a:lnSpc>
                <a:spcPct val="110000"/>
              </a:lnSpc>
              <a:buFont typeface="Wingdings" panose="05000000000000000000" pitchFamily="2" charset="2"/>
              <a:buNone/>
              <a:defRPr/>
            </a:pPr>
            <a:r>
              <a:rPr lang="en-US" altLang="zh-CN" sz="2200" dirty="0">
                <a:latin typeface="Times New Roman" panose="02020603050405020304" pitchFamily="18" charset="0"/>
              </a:rPr>
              <a:t>FOLLOW(E')= FOLLOW( E ) = { #, ) }</a:t>
            </a:r>
          </a:p>
          <a:p>
            <a:pPr eaLnBrk="1" hangingPunct="1">
              <a:lnSpc>
                <a:spcPct val="110000"/>
              </a:lnSpc>
              <a:buFont typeface="Wingdings" panose="05000000000000000000" pitchFamily="2" charset="2"/>
              <a:buNone/>
              <a:defRPr/>
            </a:pPr>
            <a:r>
              <a:rPr lang="en-US" altLang="zh-CN" sz="2200" dirty="0">
                <a:latin typeface="Times New Roman" panose="02020603050405020304" pitchFamily="18" charset="0"/>
              </a:rPr>
              <a:t>FOLLOW(T) = {FIRST(E')-{</a:t>
            </a:r>
            <a:r>
              <a:rPr kumimoji="1" lang="en-US" altLang="zh-CN" sz="2000" dirty="0">
                <a:effectLst>
                  <a:outerShdw blurRad="38100" dist="38100" dir="2700000" algn="tl">
                    <a:srgbClr val="C0C0C0"/>
                  </a:outerShdw>
                </a:effectLst>
              </a:rPr>
              <a:t>ε</a:t>
            </a:r>
            <a:r>
              <a:rPr lang="en-US" altLang="zh-CN" sz="2200" dirty="0">
                <a:latin typeface="Times New Roman" panose="02020603050405020304" pitchFamily="18" charset="0"/>
              </a:rPr>
              <a:t>}}∪FOLLOW(E)∪FOLLOW(E')= {+,),#}</a:t>
            </a:r>
          </a:p>
          <a:p>
            <a:pPr eaLnBrk="1" hangingPunct="1">
              <a:lnSpc>
                <a:spcPct val="110000"/>
              </a:lnSpc>
              <a:buFont typeface="Wingdings" panose="05000000000000000000" pitchFamily="2" charset="2"/>
              <a:buNone/>
              <a:defRPr/>
            </a:pPr>
            <a:r>
              <a:rPr lang="en-US" altLang="zh-CN" sz="2200" dirty="0">
                <a:latin typeface="Times New Roman" panose="02020603050405020304" pitchFamily="18" charset="0"/>
              </a:rPr>
              <a:t>FOLLOW(T')= FOLLOW(T)= {+,),#}</a:t>
            </a:r>
          </a:p>
          <a:p>
            <a:pPr eaLnBrk="1" hangingPunct="1">
              <a:lnSpc>
                <a:spcPct val="110000"/>
              </a:lnSpc>
              <a:buFont typeface="Wingdings" panose="05000000000000000000" pitchFamily="2" charset="2"/>
              <a:buNone/>
              <a:defRPr/>
            </a:pPr>
            <a:r>
              <a:rPr lang="en-US" altLang="zh-CN" sz="2200" dirty="0">
                <a:latin typeface="Times New Roman" panose="02020603050405020304" pitchFamily="18" charset="0"/>
              </a:rPr>
              <a:t>FOLLOW(F) = FIRST(T’)∪FOLLOW(T)∪FOLLOW(T') ={*,+,),#}  </a:t>
            </a:r>
          </a:p>
        </p:txBody>
      </p:sp>
      <p:sp>
        <p:nvSpPr>
          <p:cNvPr id="1144836" name="Text Box 4">
            <a:extLst>
              <a:ext uri="{FF2B5EF4-FFF2-40B4-BE49-F238E27FC236}">
                <a16:creationId xmlns:a16="http://schemas.microsoft.com/office/drawing/2014/main" id="{31CF7AEE-93EC-9D97-CA25-886693A09945}"/>
              </a:ext>
            </a:extLst>
          </p:cNvPr>
          <p:cNvSpPr txBox="1">
            <a:spLocks noChangeArrowheads="1"/>
          </p:cNvSpPr>
          <p:nvPr/>
        </p:nvSpPr>
        <p:spPr bwMode="auto">
          <a:xfrm>
            <a:off x="1703389" y="1919289"/>
            <a:ext cx="3455987" cy="1349375"/>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2400" dirty="0">
                <a:solidFill>
                  <a:srgbClr val="0000FF"/>
                </a:solidFill>
                <a:effectLst>
                  <a:outerShdw blurRad="38100" dist="38100" dir="2700000" algn="tl">
                    <a:srgbClr val="000000"/>
                  </a:outerShdw>
                </a:effectLst>
                <a:latin typeface="Times New Roman" pitchFamily="18" charset="0"/>
              </a:rPr>
              <a:t>E→TE</a:t>
            </a:r>
            <a:r>
              <a:rPr lang="en-US" altLang="zh-CN" sz="2400" dirty="0">
                <a:solidFill>
                  <a:srgbClr val="0000FF"/>
                </a:solidFill>
                <a:latin typeface="Times New Roman" pitchFamily="18" charset="0"/>
              </a:rPr>
              <a:t>'</a:t>
            </a:r>
            <a:r>
              <a:rPr kumimoji="1" lang="en-US" altLang="zh-CN" sz="2400" dirty="0">
                <a:solidFill>
                  <a:srgbClr val="0000FF"/>
                </a:solidFill>
                <a:effectLst>
                  <a:outerShdw blurRad="38100" dist="38100" dir="2700000" algn="tl">
                    <a:srgbClr val="000000"/>
                  </a:outerShdw>
                </a:effectLst>
                <a:latin typeface="Times New Roman" pitchFamily="18" charset="0"/>
              </a:rPr>
              <a:t>   E</a:t>
            </a:r>
            <a:r>
              <a:rPr lang="en-US" altLang="zh-CN" sz="2400" dirty="0">
                <a:solidFill>
                  <a:srgbClr val="0000FF"/>
                </a:solidFill>
                <a:latin typeface="Times New Roman" pitchFamily="18" charset="0"/>
              </a:rPr>
              <a:t>'</a:t>
            </a:r>
            <a:r>
              <a:rPr kumimoji="1" lang="en-US" altLang="zh-CN" sz="2400" dirty="0">
                <a:solidFill>
                  <a:srgbClr val="0000FF"/>
                </a:solidFill>
                <a:effectLst>
                  <a:outerShdw blurRad="38100" dist="38100" dir="2700000" algn="tl">
                    <a:srgbClr val="000000"/>
                  </a:outerShdw>
                </a:effectLst>
                <a:latin typeface="Times New Roman" pitchFamily="18" charset="0"/>
              </a:rPr>
              <a:t>→+</a:t>
            </a:r>
            <a:r>
              <a:rPr kumimoji="1" lang="en-US" altLang="zh-CN" sz="2400" dirty="0" err="1">
                <a:solidFill>
                  <a:srgbClr val="0000FF"/>
                </a:solidFill>
                <a:effectLst>
                  <a:outerShdw blurRad="38100" dist="38100" dir="2700000" algn="tl">
                    <a:srgbClr val="000000"/>
                  </a:outerShdw>
                </a:effectLst>
                <a:latin typeface="Times New Roman" pitchFamily="18" charset="0"/>
              </a:rPr>
              <a:t>TE</a:t>
            </a:r>
            <a:r>
              <a:rPr lang="en-US" altLang="zh-CN" sz="2400" dirty="0" err="1">
                <a:solidFill>
                  <a:srgbClr val="0000FF"/>
                </a:solidFill>
                <a:latin typeface="Times New Roman" pitchFamily="18" charset="0"/>
              </a:rPr>
              <a:t>'</a:t>
            </a:r>
            <a:r>
              <a:rPr kumimoji="1" lang="en-US" altLang="zh-CN" sz="2400" dirty="0" err="1">
                <a:solidFill>
                  <a:srgbClr val="0000FF"/>
                </a:solidFill>
                <a:effectLst>
                  <a:outerShdw blurRad="38100" dist="38100" dir="2700000" algn="tl">
                    <a:srgbClr val="000000"/>
                  </a:outerShdw>
                </a:effectLst>
                <a:latin typeface="Times New Roman" pitchFamily="18" charset="0"/>
              </a:rPr>
              <a:t>|ε</a:t>
            </a:r>
            <a:endParaRPr kumimoji="1" lang="en-US" altLang="zh-CN" sz="2400" dirty="0">
              <a:solidFill>
                <a:srgbClr val="0000FF"/>
              </a:solidFill>
              <a:effectLst>
                <a:outerShdw blurRad="38100" dist="38100" dir="2700000" algn="tl">
                  <a:srgbClr val="000000"/>
                </a:outerShdw>
              </a:effectLst>
              <a:latin typeface="Times New Roman" pitchFamily="18" charset="0"/>
            </a:endParaRPr>
          </a:p>
          <a:p>
            <a:pPr>
              <a:spcBef>
                <a:spcPct val="20000"/>
              </a:spcBef>
              <a:buClr>
                <a:schemeClr val="tx2"/>
              </a:buClr>
              <a:buSzPct val="75000"/>
              <a:buFont typeface="Monotype Sorts" pitchFamily="2" charset="2"/>
              <a:buNone/>
              <a:defRPr/>
            </a:pPr>
            <a:r>
              <a:rPr kumimoji="1" lang="en-US" altLang="zh-CN" sz="2400" dirty="0">
                <a:solidFill>
                  <a:srgbClr val="0000FF"/>
                </a:solidFill>
                <a:effectLst>
                  <a:outerShdw blurRad="38100" dist="38100" dir="2700000" algn="tl">
                    <a:srgbClr val="000000"/>
                  </a:outerShdw>
                </a:effectLst>
                <a:latin typeface="Times New Roman" pitchFamily="18" charset="0"/>
              </a:rPr>
              <a:t>T→FT</a:t>
            </a:r>
            <a:r>
              <a:rPr lang="en-US" altLang="zh-CN" sz="2400" dirty="0">
                <a:solidFill>
                  <a:srgbClr val="0000FF"/>
                </a:solidFill>
                <a:latin typeface="Times New Roman" pitchFamily="18" charset="0"/>
              </a:rPr>
              <a:t>'</a:t>
            </a:r>
            <a:r>
              <a:rPr kumimoji="1" lang="en-US" altLang="zh-CN" sz="2400" dirty="0">
                <a:solidFill>
                  <a:srgbClr val="0000FF"/>
                </a:solidFill>
                <a:effectLst>
                  <a:outerShdw blurRad="38100" dist="38100" dir="2700000" algn="tl">
                    <a:srgbClr val="000000"/>
                  </a:outerShdw>
                </a:effectLst>
                <a:latin typeface="Times New Roman" pitchFamily="18" charset="0"/>
              </a:rPr>
              <a:t>   T</a:t>
            </a:r>
            <a:r>
              <a:rPr lang="en-US" altLang="zh-CN" sz="2400" dirty="0">
                <a:solidFill>
                  <a:srgbClr val="0000FF"/>
                </a:solidFill>
                <a:latin typeface="Times New Roman" pitchFamily="18" charset="0"/>
              </a:rPr>
              <a:t>'</a:t>
            </a:r>
            <a:r>
              <a:rPr kumimoji="1" lang="en-US" altLang="zh-CN" sz="2400" dirty="0">
                <a:solidFill>
                  <a:srgbClr val="0000FF"/>
                </a:solidFill>
                <a:effectLst>
                  <a:outerShdw blurRad="38100" dist="38100" dir="2700000" algn="tl">
                    <a:srgbClr val="000000"/>
                  </a:outerShdw>
                </a:effectLst>
                <a:latin typeface="Times New Roman" pitchFamily="18" charset="0"/>
              </a:rPr>
              <a:t>→*</a:t>
            </a:r>
            <a:r>
              <a:rPr kumimoji="1" lang="en-US" altLang="zh-CN" sz="2400" dirty="0" err="1">
                <a:solidFill>
                  <a:srgbClr val="0000FF"/>
                </a:solidFill>
                <a:effectLst>
                  <a:outerShdw blurRad="38100" dist="38100" dir="2700000" algn="tl">
                    <a:srgbClr val="000000"/>
                  </a:outerShdw>
                </a:effectLst>
                <a:latin typeface="Times New Roman" pitchFamily="18" charset="0"/>
              </a:rPr>
              <a:t>FT</a:t>
            </a:r>
            <a:r>
              <a:rPr lang="en-US" altLang="zh-CN" sz="2400" dirty="0" err="1">
                <a:solidFill>
                  <a:srgbClr val="0000FF"/>
                </a:solidFill>
                <a:latin typeface="Times New Roman" pitchFamily="18" charset="0"/>
              </a:rPr>
              <a:t>'</a:t>
            </a:r>
            <a:r>
              <a:rPr kumimoji="1" lang="en-US" altLang="zh-CN" sz="2400" dirty="0" err="1">
                <a:solidFill>
                  <a:srgbClr val="0000FF"/>
                </a:solidFill>
                <a:effectLst>
                  <a:outerShdw blurRad="38100" dist="38100" dir="2700000" algn="tl">
                    <a:srgbClr val="000000"/>
                  </a:outerShdw>
                </a:effectLst>
                <a:latin typeface="Times New Roman" pitchFamily="18" charset="0"/>
              </a:rPr>
              <a:t>|ε</a:t>
            </a:r>
            <a:endParaRPr kumimoji="1" lang="en-US" altLang="zh-CN" sz="2400" dirty="0">
              <a:solidFill>
                <a:srgbClr val="0000FF"/>
              </a:solidFill>
              <a:effectLst>
                <a:outerShdw blurRad="38100" dist="38100" dir="2700000" algn="tl">
                  <a:srgbClr val="000000"/>
                </a:outerShdw>
              </a:effectLst>
              <a:latin typeface="Times New Roman" pitchFamily="18" charset="0"/>
            </a:endParaRPr>
          </a:p>
          <a:p>
            <a:pPr>
              <a:spcBef>
                <a:spcPct val="20000"/>
              </a:spcBef>
              <a:buClr>
                <a:schemeClr val="tx2"/>
              </a:buClr>
              <a:buSzPct val="75000"/>
              <a:buFont typeface="Monotype Sorts" pitchFamily="2" charset="2"/>
              <a:buNone/>
              <a:defRPr/>
            </a:pPr>
            <a:r>
              <a:rPr kumimoji="1" lang="en-US" altLang="zh-CN" sz="2400" dirty="0">
                <a:solidFill>
                  <a:srgbClr val="0000FF"/>
                </a:solidFill>
                <a:effectLst>
                  <a:outerShdw blurRad="38100" dist="38100" dir="2700000" algn="tl">
                    <a:srgbClr val="000000"/>
                  </a:outerShdw>
                </a:effectLst>
                <a:latin typeface="Times New Roman" pitchFamily="18" charset="0"/>
              </a:rPr>
              <a:t>F→(E)|id</a:t>
            </a:r>
          </a:p>
        </p:txBody>
      </p:sp>
      <p:sp>
        <p:nvSpPr>
          <p:cNvPr id="1144837" name="Rectangle 5">
            <a:extLst>
              <a:ext uri="{FF2B5EF4-FFF2-40B4-BE49-F238E27FC236}">
                <a16:creationId xmlns:a16="http://schemas.microsoft.com/office/drawing/2014/main" id="{DA5B6804-D220-B56C-4A73-88549AE518EF}"/>
              </a:ext>
            </a:extLst>
          </p:cNvPr>
          <p:cNvSpPr>
            <a:spLocks noChangeArrowheads="1"/>
          </p:cNvSpPr>
          <p:nvPr/>
        </p:nvSpPr>
        <p:spPr bwMode="auto">
          <a:xfrm>
            <a:off x="5664200" y="1846263"/>
            <a:ext cx="4572000" cy="2392362"/>
          </a:xfrm>
          <a:prstGeom prst="rect">
            <a:avLst/>
          </a:prstGeom>
          <a:noFill/>
          <a:ln w="9525">
            <a:noFill/>
            <a:miter lim="800000"/>
            <a:headEnd/>
            <a:tailEnd/>
          </a:ln>
          <a:effectLst/>
        </p:spPr>
        <p:txBody>
          <a:bodyPr lIns="92075" tIns="46038" rIns="92075" bIns="46038">
            <a:spAutoFit/>
          </a:bodyPr>
          <a:lstStyle/>
          <a:p>
            <a:pPr>
              <a:lnSpc>
                <a:spcPct val="110000"/>
              </a:lnSpc>
              <a:spcBef>
                <a:spcPct val="20000"/>
              </a:spcBef>
              <a:buClr>
                <a:schemeClr val="tx2"/>
              </a:buClr>
              <a:buSzPct val="75000"/>
              <a:buFont typeface="Monotype Sorts" pitchFamily="2" charset="2"/>
              <a:buNone/>
              <a:defRPr/>
            </a:pPr>
            <a:r>
              <a:rPr kumimoji="1" lang="en-US" altLang="zh-CN" sz="2400" dirty="0">
                <a:solidFill>
                  <a:srgbClr val="FF0000"/>
                </a:solidFill>
                <a:effectLst>
                  <a:outerShdw blurRad="38100" dist="38100" dir="2700000" algn="tl">
                    <a:srgbClr val="000000"/>
                  </a:outerShdw>
                </a:effectLst>
                <a:latin typeface="Times New Roman" pitchFamily="18" charset="0"/>
              </a:rPr>
              <a:t>FIRST(F)={</a:t>
            </a:r>
            <a:r>
              <a:rPr kumimoji="1" lang="zh-CN" altLang="en-US" sz="2400" dirty="0">
                <a:solidFill>
                  <a:srgbClr val="FF0000"/>
                </a:solidFill>
                <a:effectLst>
                  <a:outerShdw blurRad="38100" dist="38100" dir="2700000" algn="tl">
                    <a:srgbClr val="000000"/>
                  </a:outerShdw>
                </a:effectLst>
                <a:latin typeface="Times New Roman" pitchFamily="18" charset="0"/>
              </a:rPr>
              <a:t>（</a:t>
            </a:r>
            <a:r>
              <a:rPr kumimoji="1" lang="en-US" altLang="zh-CN" sz="2400" dirty="0">
                <a:solidFill>
                  <a:srgbClr val="FF0000"/>
                </a:solidFill>
                <a:effectLst>
                  <a:outerShdw blurRad="38100" dist="38100" dir="2700000" algn="tl">
                    <a:srgbClr val="000000"/>
                  </a:outerShdw>
                </a:effectLst>
                <a:latin typeface="Times New Roman" pitchFamily="18" charset="0"/>
              </a:rPr>
              <a:t>,id}</a:t>
            </a:r>
          </a:p>
          <a:p>
            <a:pPr>
              <a:lnSpc>
                <a:spcPct val="110000"/>
              </a:lnSpc>
              <a:spcBef>
                <a:spcPct val="20000"/>
              </a:spcBef>
              <a:buClr>
                <a:schemeClr val="tx2"/>
              </a:buClr>
              <a:buSzPct val="75000"/>
              <a:buFont typeface="Monotype Sorts" pitchFamily="2" charset="2"/>
              <a:buNone/>
              <a:defRPr/>
            </a:pPr>
            <a:r>
              <a:rPr kumimoji="1" lang="en-US" altLang="zh-CN" sz="2400" dirty="0">
                <a:solidFill>
                  <a:srgbClr val="FF0000"/>
                </a:solidFill>
                <a:effectLst>
                  <a:outerShdw blurRad="38100" dist="38100" dir="2700000" algn="tl">
                    <a:srgbClr val="000000"/>
                  </a:outerShdw>
                </a:effectLst>
                <a:latin typeface="Times New Roman" pitchFamily="18" charset="0"/>
              </a:rPr>
              <a:t>FIRST(T)=FIRST(F)={</a:t>
            </a:r>
            <a:r>
              <a:rPr kumimoji="1" lang="zh-CN" altLang="en-US" sz="2400" dirty="0">
                <a:solidFill>
                  <a:srgbClr val="FF0000"/>
                </a:solidFill>
                <a:effectLst>
                  <a:outerShdw blurRad="38100" dist="38100" dir="2700000" algn="tl">
                    <a:srgbClr val="000000"/>
                  </a:outerShdw>
                </a:effectLst>
                <a:latin typeface="Times New Roman" pitchFamily="18" charset="0"/>
              </a:rPr>
              <a:t>（</a:t>
            </a:r>
            <a:r>
              <a:rPr kumimoji="1" lang="en-US" altLang="zh-CN" sz="2400" dirty="0">
                <a:solidFill>
                  <a:srgbClr val="FF0000"/>
                </a:solidFill>
                <a:effectLst>
                  <a:outerShdw blurRad="38100" dist="38100" dir="2700000" algn="tl">
                    <a:srgbClr val="000000"/>
                  </a:outerShdw>
                </a:effectLst>
                <a:latin typeface="Times New Roman" pitchFamily="18" charset="0"/>
              </a:rPr>
              <a:t>,id}    </a:t>
            </a:r>
          </a:p>
          <a:p>
            <a:pPr>
              <a:lnSpc>
                <a:spcPct val="110000"/>
              </a:lnSpc>
              <a:spcBef>
                <a:spcPct val="20000"/>
              </a:spcBef>
              <a:buClr>
                <a:schemeClr val="tx2"/>
              </a:buClr>
              <a:buSzPct val="75000"/>
              <a:buFont typeface="Monotype Sorts" pitchFamily="2" charset="2"/>
              <a:buNone/>
              <a:defRPr/>
            </a:pPr>
            <a:r>
              <a:rPr kumimoji="1" lang="en-US" altLang="zh-CN" sz="2400" dirty="0">
                <a:solidFill>
                  <a:srgbClr val="FF0000"/>
                </a:solidFill>
                <a:effectLst>
                  <a:outerShdw blurRad="38100" dist="38100" dir="2700000" algn="tl">
                    <a:srgbClr val="000000"/>
                  </a:outerShdw>
                </a:effectLst>
                <a:latin typeface="Times New Roman" pitchFamily="18" charset="0"/>
              </a:rPr>
              <a:t>FIRST(E)=FIRST(T)={</a:t>
            </a:r>
            <a:r>
              <a:rPr kumimoji="1" lang="zh-CN" altLang="en-US" sz="2400" dirty="0">
                <a:solidFill>
                  <a:srgbClr val="FF0000"/>
                </a:solidFill>
                <a:effectLst>
                  <a:outerShdw blurRad="38100" dist="38100" dir="2700000" algn="tl">
                    <a:srgbClr val="000000"/>
                  </a:outerShdw>
                </a:effectLst>
                <a:latin typeface="Times New Roman" pitchFamily="18" charset="0"/>
              </a:rPr>
              <a:t>（</a:t>
            </a:r>
            <a:r>
              <a:rPr kumimoji="1" lang="en-US" altLang="zh-CN" sz="2400" dirty="0">
                <a:solidFill>
                  <a:srgbClr val="FF0000"/>
                </a:solidFill>
                <a:effectLst>
                  <a:outerShdw blurRad="38100" dist="38100" dir="2700000" algn="tl">
                    <a:srgbClr val="000000"/>
                  </a:outerShdw>
                </a:effectLst>
                <a:latin typeface="Times New Roman" pitchFamily="18" charset="0"/>
              </a:rPr>
              <a:t>,id}  </a:t>
            </a:r>
          </a:p>
          <a:p>
            <a:pPr>
              <a:lnSpc>
                <a:spcPct val="110000"/>
              </a:lnSpc>
              <a:spcBef>
                <a:spcPct val="20000"/>
              </a:spcBef>
              <a:buClr>
                <a:schemeClr val="tx2"/>
              </a:buClr>
              <a:buSzPct val="75000"/>
              <a:buFont typeface="Monotype Sorts" pitchFamily="2" charset="2"/>
              <a:buNone/>
              <a:defRPr/>
            </a:pPr>
            <a:r>
              <a:rPr kumimoji="1" lang="en-US" altLang="zh-CN" sz="2400" dirty="0">
                <a:solidFill>
                  <a:srgbClr val="FF0000"/>
                </a:solidFill>
                <a:effectLst>
                  <a:outerShdw blurRad="38100" dist="38100" dir="2700000" algn="tl">
                    <a:srgbClr val="000000"/>
                  </a:outerShdw>
                </a:effectLst>
                <a:latin typeface="Times New Roman" pitchFamily="18" charset="0"/>
              </a:rPr>
              <a:t>FIRST(E</a:t>
            </a:r>
            <a:r>
              <a:rPr lang="en-US" altLang="zh-CN" dirty="0">
                <a:solidFill>
                  <a:srgbClr val="FF0000"/>
                </a:solidFill>
                <a:latin typeface="Times New Roman" pitchFamily="18" charset="0"/>
              </a:rPr>
              <a:t>'</a:t>
            </a:r>
            <a:r>
              <a:rPr kumimoji="1" lang="en-US" altLang="zh-CN" sz="2400" dirty="0">
                <a:solidFill>
                  <a:srgbClr val="FF0000"/>
                </a:solidFill>
                <a:effectLst>
                  <a:outerShdw blurRad="38100" dist="38100" dir="2700000" algn="tl">
                    <a:srgbClr val="000000"/>
                  </a:outerShdw>
                </a:effectLst>
                <a:latin typeface="Times New Roman" pitchFamily="18" charset="0"/>
              </a:rPr>
              <a:t>)={+</a:t>
            </a:r>
            <a:r>
              <a:rPr kumimoji="1" lang="zh-CN" altLang="en-US" sz="2400" dirty="0">
                <a:solidFill>
                  <a:srgbClr val="FF0000"/>
                </a:solidFill>
                <a:effectLst>
                  <a:outerShdw blurRad="38100" dist="38100" dir="2700000" algn="tl">
                    <a:srgbClr val="000000"/>
                  </a:outerShdw>
                </a:effectLst>
                <a:latin typeface="Times New Roman" pitchFamily="18" charset="0"/>
              </a:rPr>
              <a:t>，</a:t>
            </a:r>
            <a:r>
              <a:rPr kumimoji="1" lang="en-US" altLang="zh-CN" sz="2400" dirty="0">
                <a:solidFill>
                  <a:srgbClr val="FF0000"/>
                </a:solidFill>
                <a:effectLst>
                  <a:outerShdw blurRad="38100" dist="38100" dir="2700000" algn="tl">
                    <a:srgbClr val="000000"/>
                  </a:outerShdw>
                </a:effectLst>
                <a:latin typeface="Times New Roman" pitchFamily="18" charset="0"/>
              </a:rPr>
              <a:t>ε}</a:t>
            </a:r>
          </a:p>
          <a:p>
            <a:pPr>
              <a:lnSpc>
                <a:spcPct val="110000"/>
              </a:lnSpc>
              <a:spcBef>
                <a:spcPct val="20000"/>
              </a:spcBef>
              <a:buClr>
                <a:schemeClr val="tx2"/>
              </a:buClr>
              <a:buSzPct val="75000"/>
              <a:buFont typeface="Monotype Sorts" pitchFamily="2" charset="2"/>
              <a:buNone/>
              <a:defRPr/>
            </a:pPr>
            <a:r>
              <a:rPr kumimoji="1" lang="en-US" altLang="zh-CN" sz="2400" dirty="0">
                <a:solidFill>
                  <a:srgbClr val="FF0000"/>
                </a:solidFill>
                <a:effectLst>
                  <a:outerShdw blurRad="38100" dist="38100" dir="2700000" algn="tl">
                    <a:srgbClr val="000000"/>
                  </a:outerShdw>
                </a:effectLst>
                <a:latin typeface="Times New Roman" pitchFamily="18" charset="0"/>
              </a:rPr>
              <a:t>FIRST(T</a:t>
            </a:r>
            <a:r>
              <a:rPr lang="en-US" altLang="zh-CN" dirty="0">
                <a:solidFill>
                  <a:srgbClr val="FF0000"/>
                </a:solidFill>
                <a:latin typeface="Times New Roman" pitchFamily="18" charset="0"/>
              </a:rPr>
              <a:t>'</a:t>
            </a:r>
            <a:r>
              <a:rPr kumimoji="1" lang="en-US" altLang="zh-CN" sz="2400" dirty="0">
                <a:solidFill>
                  <a:srgbClr val="FF0000"/>
                </a:solidFill>
                <a:effectLst>
                  <a:outerShdw blurRad="38100" dist="38100" dir="2700000" algn="tl">
                    <a:srgbClr val="000000"/>
                  </a:outerShdw>
                </a:effectLst>
                <a:latin typeface="Times New Roman" pitchFamily="18" charset="0"/>
              </a:rPr>
              <a:t>)={*,ε}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4837"/>
                                        </p:tgtEl>
                                        <p:attrNameLst>
                                          <p:attrName>style.visibility</p:attrName>
                                        </p:attrNameLst>
                                      </p:cBhvr>
                                      <p:to>
                                        <p:strVal val="visible"/>
                                      </p:to>
                                    </p:set>
                                    <p:animEffect transition="in" filter="blinds(horizontal)">
                                      <p:cBhvr>
                                        <p:cTn id="7" dur="500"/>
                                        <p:tgtEl>
                                          <p:spTgt spid="11448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44835">
                                            <p:txEl>
                                              <p:pRg st="0" end="0"/>
                                            </p:txEl>
                                          </p:spTgt>
                                        </p:tgtEl>
                                        <p:attrNameLst>
                                          <p:attrName>style.visibility</p:attrName>
                                        </p:attrNameLst>
                                      </p:cBhvr>
                                      <p:to>
                                        <p:strVal val="visible"/>
                                      </p:to>
                                    </p:set>
                                    <p:animEffect transition="in" filter="wipe(up)">
                                      <p:cBhvr>
                                        <p:cTn id="12" dur="75"/>
                                        <p:tgtEl>
                                          <p:spTgt spid="114483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44835">
                                            <p:txEl>
                                              <p:pRg st="1" end="1"/>
                                            </p:txEl>
                                          </p:spTgt>
                                        </p:tgtEl>
                                        <p:attrNameLst>
                                          <p:attrName>style.visibility</p:attrName>
                                        </p:attrNameLst>
                                      </p:cBhvr>
                                      <p:to>
                                        <p:strVal val="visible"/>
                                      </p:to>
                                    </p:set>
                                    <p:animEffect transition="in" filter="wipe(up)">
                                      <p:cBhvr>
                                        <p:cTn id="17" dur="75"/>
                                        <p:tgtEl>
                                          <p:spTgt spid="114483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44835">
                                            <p:txEl>
                                              <p:pRg st="2" end="2"/>
                                            </p:txEl>
                                          </p:spTgt>
                                        </p:tgtEl>
                                        <p:attrNameLst>
                                          <p:attrName>style.visibility</p:attrName>
                                        </p:attrNameLst>
                                      </p:cBhvr>
                                      <p:to>
                                        <p:strVal val="visible"/>
                                      </p:to>
                                    </p:set>
                                    <p:animEffect transition="in" filter="wipe(up)">
                                      <p:cBhvr>
                                        <p:cTn id="22" dur="75"/>
                                        <p:tgtEl>
                                          <p:spTgt spid="114483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44835">
                                            <p:txEl>
                                              <p:pRg st="3" end="3"/>
                                            </p:txEl>
                                          </p:spTgt>
                                        </p:tgtEl>
                                        <p:attrNameLst>
                                          <p:attrName>style.visibility</p:attrName>
                                        </p:attrNameLst>
                                      </p:cBhvr>
                                      <p:to>
                                        <p:strVal val="visible"/>
                                      </p:to>
                                    </p:set>
                                    <p:animEffect transition="in" filter="wipe(up)">
                                      <p:cBhvr>
                                        <p:cTn id="27" dur="75"/>
                                        <p:tgtEl>
                                          <p:spTgt spid="114483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44835">
                                            <p:txEl>
                                              <p:pRg st="4" end="4"/>
                                            </p:txEl>
                                          </p:spTgt>
                                        </p:tgtEl>
                                        <p:attrNameLst>
                                          <p:attrName>style.visibility</p:attrName>
                                        </p:attrNameLst>
                                      </p:cBhvr>
                                      <p:to>
                                        <p:strVal val="visible"/>
                                      </p:to>
                                    </p:set>
                                    <p:animEffect transition="in" filter="wipe(up)">
                                      <p:cBhvr>
                                        <p:cTn id="32" dur="75"/>
                                        <p:tgtEl>
                                          <p:spTgt spid="114483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35" grpId="0" build="p" autoUpdateAnimBg="0"/>
      <p:bldP spid="114483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97CFFC3C-713A-A67A-221C-03747B494078}"/>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表达式文法是 </a:t>
            </a:r>
            <a:r>
              <a:rPr lang="en-US" altLang="zh-CN">
                <a:latin typeface="Times New Roman" panose="02020603050405020304" pitchFamily="18" charset="0"/>
                <a:ea typeface="微软雅黑" panose="020B0503020204020204" pitchFamily="34" charset="-122"/>
                <a:cs typeface="Times New Roman" panose="02020603050405020304" pitchFamily="18" charset="0"/>
              </a:rPr>
              <a:t>LL(1) </a:t>
            </a:r>
            <a:r>
              <a:rPr lang="zh-CN" altLang="zh-CN">
                <a:latin typeface="Times New Roman" panose="02020603050405020304" pitchFamily="18" charset="0"/>
                <a:ea typeface="微软雅黑" panose="020B0503020204020204" pitchFamily="34" charset="-122"/>
                <a:cs typeface="Times New Roman" panose="02020603050405020304" pitchFamily="18" charset="0"/>
              </a:rPr>
              <a:t>文法</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日期占位符 3">
            <a:extLst>
              <a:ext uri="{FF2B5EF4-FFF2-40B4-BE49-F238E27FC236}">
                <a16:creationId xmlns:a16="http://schemas.microsoft.com/office/drawing/2014/main" id="{5A8762F0-01F2-810C-77C3-6EBCB402D491}"/>
              </a:ext>
            </a:extLst>
          </p:cNvPr>
          <p:cNvSpPr>
            <a:spLocks noGrp="1"/>
          </p:cNvSpPr>
          <p:nvPr>
            <p:ph type="dt" sz="half" idx="10"/>
          </p:nvPr>
        </p:nvSpPr>
        <p:spPr>
          <a:ln>
            <a:miter lim="800000"/>
            <a:headEnd/>
            <a:tailEnd/>
          </a:ln>
        </p:spPr>
        <p:txBody>
          <a:bodyPr anchor="t"/>
          <a:lstStyle/>
          <a:p>
            <a:pPr>
              <a:defRPr/>
            </a:pPr>
            <a:fld id="{8CC76A98-B731-401B-9042-457281335774}" type="datetime1">
              <a:rPr lang="zh-CN" altLang="en-US">
                <a:latin typeface="+mn-lt"/>
              </a:rPr>
              <a:pPr>
                <a:defRPr/>
              </a:pPr>
              <a:t>2022/7/6</a:t>
            </a:fld>
            <a:endParaRPr lang="en-US" altLang="zh-CN">
              <a:latin typeface="+mn-lt"/>
            </a:endParaRPr>
          </a:p>
        </p:txBody>
      </p:sp>
      <p:sp>
        <p:nvSpPr>
          <p:cNvPr id="28675" name="灯片编号占位符 5">
            <a:extLst>
              <a:ext uri="{FF2B5EF4-FFF2-40B4-BE49-F238E27FC236}">
                <a16:creationId xmlns:a16="http://schemas.microsoft.com/office/drawing/2014/main" id="{8A53D8E0-8732-5002-22FB-9FCA82950C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96133D-DDEB-4013-8E90-E7A752CF0ACC}" type="slidenum">
              <a:rPr lang="en-US" altLang="zh-CN" sz="1400" b="0">
                <a:latin typeface="Arial" panose="020B0604020202020204" pitchFamily="34" charset="0"/>
                <a:ea typeface="宋体" panose="02010600030101010101" pitchFamily="2" charset="-122"/>
              </a:rPr>
              <a:pPr>
                <a:spcBef>
                  <a:spcPct val="0"/>
                </a:spcBef>
                <a:buClrTx/>
                <a:buSzTx/>
                <a:buFontTx/>
                <a:buNone/>
              </a:pPr>
              <a:t>24</a:t>
            </a:fld>
            <a:endParaRPr lang="en-US" altLang="zh-CN" sz="1400" b="0">
              <a:latin typeface="Arial" panose="020B0604020202020204" pitchFamily="34" charset="0"/>
              <a:ea typeface="宋体" panose="02010600030101010101" pitchFamily="2" charset="-122"/>
            </a:endParaRPr>
          </a:p>
        </p:txBody>
      </p:sp>
      <p:sp>
        <p:nvSpPr>
          <p:cNvPr id="28677" name="Rectangle 3">
            <a:extLst>
              <a:ext uri="{FF2B5EF4-FFF2-40B4-BE49-F238E27FC236}">
                <a16:creationId xmlns:a16="http://schemas.microsoft.com/office/drawing/2014/main" id="{B6D5AC69-FB91-1912-98FC-362F84E23114}"/>
              </a:ext>
            </a:extLst>
          </p:cNvPr>
          <p:cNvSpPr>
            <a:spLocks noGrp="1" noChangeArrowheads="1"/>
          </p:cNvSpPr>
          <p:nvPr>
            <p:ph type="body" sz="quarter" idx="13"/>
          </p:nvPr>
        </p:nvSpPr>
        <p:spPr>
          <a:xfrm>
            <a:off x="1064596" y="1443018"/>
            <a:ext cx="9783916" cy="4913332"/>
          </a:xfrm>
        </p:spPr>
        <p:txBody>
          <a:bodyPr>
            <a:normAutofit fontScale="70000" lnSpcReduction="20000"/>
          </a:bodyPr>
          <a:lstStyle/>
          <a:p>
            <a:pPr eaLnBrk="1" hangingPunct="1"/>
            <a:r>
              <a:rPr lang="en-US" altLang="zh-CN" dirty="0">
                <a:latin typeface="楷体_GB2312" pitchFamily="49" charset="-122"/>
              </a:rPr>
              <a:t>E → T E'        </a:t>
            </a:r>
          </a:p>
          <a:p>
            <a:pPr eaLnBrk="1" hangingPunct="1"/>
            <a:r>
              <a:rPr lang="en-US" altLang="zh-CN" dirty="0">
                <a:latin typeface="楷体_GB2312" pitchFamily="49" charset="-122"/>
              </a:rPr>
              <a:t>E'→ + T E'</a:t>
            </a:r>
            <a:r>
              <a:rPr lang="zh-CN" altLang="en-US" dirty="0">
                <a:latin typeface="楷体_GB2312" pitchFamily="49" charset="-122"/>
              </a:rPr>
              <a:t>｜</a:t>
            </a:r>
            <a:r>
              <a:rPr lang="en-US" altLang="zh-CN" dirty="0">
                <a:latin typeface="楷体_GB2312" pitchFamily="49" charset="-122"/>
              </a:rPr>
              <a:t>ε  </a:t>
            </a:r>
          </a:p>
          <a:p>
            <a:pPr eaLnBrk="1" hangingPunct="1"/>
            <a:r>
              <a:rPr lang="en-US" altLang="zh-CN" dirty="0">
                <a:latin typeface="楷体_GB2312" pitchFamily="49" charset="-122"/>
              </a:rPr>
              <a:t>T → F T'        </a:t>
            </a:r>
          </a:p>
          <a:p>
            <a:pPr eaLnBrk="1" hangingPunct="1"/>
            <a:r>
              <a:rPr lang="en-US" altLang="zh-CN" dirty="0">
                <a:latin typeface="楷体_GB2312" pitchFamily="49" charset="-122"/>
              </a:rPr>
              <a:t>T'→ * F T'</a:t>
            </a:r>
            <a:r>
              <a:rPr lang="zh-CN" altLang="en-US" dirty="0">
                <a:latin typeface="楷体_GB2312" pitchFamily="49" charset="-122"/>
              </a:rPr>
              <a:t>｜</a:t>
            </a:r>
            <a:r>
              <a:rPr lang="en-US" altLang="zh-CN" dirty="0">
                <a:latin typeface="楷体_GB2312" pitchFamily="49" charset="-122"/>
              </a:rPr>
              <a:t>ε  </a:t>
            </a:r>
          </a:p>
          <a:p>
            <a:pPr eaLnBrk="1" hangingPunct="1"/>
            <a:r>
              <a:rPr lang="en-US" altLang="zh-CN" dirty="0">
                <a:latin typeface="楷体_GB2312" pitchFamily="49" charset="-122"/>
              </a:rPr>
              <a:t>F → ( E )</a:t>
            </a:r>
            <a:r>
              <a:rPr lang="zh-CN" altLang="en-US" dirty="0">
                <a:latin typeface="楷体_GB2312" pitchFamily="49" charset="-122"/>
              </a:rPr>
              <a:t>｜</a:t>
            </a:r>
            <a:r>
              <a:rPr lang="en-US" altLang="zh-CN" dirty="0">
                <a:latin typeface="楷体_GB2312" pitchFamily="49" charset="-122"/>
              </a:rPr>
              <a:t>id</a:t>
            </a:r>
          </a:p>
          <a:p>
            <a:pPr eaLnBrk="1" hangingPunct="1">
              <a:buFont typeface="Wingdings" panose="05000000000000000000" pitchFamily="2" charset="2"/>
              <a:buNone/>
            </a:pPr>
            <a:r>
              <a:rPr lang="zh-CN" altLang="en-US" dirty="0">
                <a:latin typeface="楷体_GB2312" pitchFamily="49" charset="-122"/>
              </a:rPr>
              <a:t>考察</a:t>
            </a:r>
          </a:p>
          <a:p>
            <a:pPr eaLnBrk="1" hangingPunct="1"/>
            <a:r>
              <a:rPr lang="en-US" altLang="zh-CN" dirty="0">
                <a:latin typeface="楷体_GB2312" pitchFamily="49" charset="-122"/>
              </a:rPr>
              <a:t>E' :   + </a:t>
            </a:r>
            <a:r>
              <a:rPr lang="zh-CN" altLang="en-US" dirty="0">
                <a:latin typeface="楷体_GB2312" pitchFamily="49" charset="-122"/>
              </a:rPr>
              <a:t>不在 </a:t>
            </a:r>
            <a:r>
              <a:rPr lang="en-US" altLang="zh-CN" dirty="0">
                <a:latin typeface="楷体_GB2312" pitchFamily="49" charset="-122"/>
              </a:rPr>
              <a:t>FOLLOW( E' ) = { ), # }</a:t>
            </a:r>
          </a:p>
          <a:p>
            <a:pPr eaLnBrk="1" hangingPunct="1"/>
            <a:r>
              <a:rPr lang="en-US" altLang="zh-CN" dirty="0">
                <a:latin typeface="楷体_GB2312" pitchFamily="49" charset="-122"/>
              </a:rPr>
              <a:t>T' :   * </a:t>
            </a:r>
            <a:r>
              <a:rPr lang="zh-CN" altLang="en-US" dirty="0">
                <a:latin typeface="楷体_GB2312" pitchFamily="49" charset="-122"/>
              </a:rPr>
              <a:t>不在 </a:t>
            </a:r>
            <a:r>
              <a:rPr lang="en-US" altLang="zh-CN" dirty="0">
                <a:latin typeface="楷体_GB2312" pitchFamily="49" charset="-122"/>
              </a:rPr>
              <a:t>FOLLOW( T' ) = { +, ), # }</a:t>
            </a:r>
          </a:p>
          <a:p>
            <a:pPr eaLnBrk="1" hangingPunct="1"/>
            <a:r>
              <a:rPr lang="en-US" altLang="zh-CN" dirty="0">
                <a:latin typeface="楷体_GB2312" pitchFamily="49" charset="-122"/>
              </a:rPr>
              <a:t>F:   ( </a:t>
            </a:r>
            <a:r>
              <a:rPr lang="zh-CN" altLang="zh-CN" dirty="0">
                <a:latin typeface="楷体_GB2312" pitchFamily="49" charset="-122"/>
              </a:rPr>
              <a:t>和 </a:t>
            </a:r>
            <a:r>
              <a:rPr lang="en-US" altLang="zh-CN" dirty="0">
                <a:latin typeface="楷体_GB2312" pitchFamily="49" charset="-122"/>
              </a:rPr>
              <a:t>id </a:t>
            </a:r>
            <a:r>
              <a:rPr lang="zh-CN" altLang="en-US" dirty="0">
                <a:latin typeface="楷体_GB2312" pitchFamily="49" charset="-122"/>
              </a:rPr>
              <a:t>不同</a:t>
            </a:r>
          </a:p>
        </p:txBody>
      </p:sp>
      <p:sp>
        <p:nvSpPr>
          <p:cNvPr id="1147908" name="Freeform 4">
            <a:extLst>
              <a:ext uri="{FF2B5EF4-FFF2-40B4-BE49-F238E27FC236}">
                <a16:creationId xmlns:a16="http://schemas.microsoft.com/office/drawing/2014/main" id="{838AC6A5-A944-1A9F-0BA6-669B2C0DC764}"/>
              </a:ext>
            </a:extLst>
          </p:cNvPr>
          <p:cNvSpPr>
            <a:spLocks/>
          </p:cNvSpPr>
          <p:nvPr/>
        </p:nvSpPr>
        <p:spPr bwMode="auto">
          <a:xfrm>
            <a:off x="320642" y="2179160"/>
            <a:ext cx="1079500" cy="2514600"/>
          </a:xfrm>
          <a:custGeom>
            <a:avLst/>
            <a:gdLst>
              <a:gd name="T0" fmla="*/ 2147483646 w 680"/>
              <a:gd name="T1" fmla="*/ 2147483646 h 1584"/>
              <a:gd name="T2" fmla="*/ 2147483646 w 680"/>
              <a:gd name="T3" fmla="*/ 2147483646 h 1584"/>
              <a:gd name="T4" fmla="*/ 2147483646 w 680"/>
              <a:gd name="T5" fmla="*/ 0 h 1584"/>
              <a:gd name="T6" fmla="*/ 0 60000 65536"/>
              <a:gd name="T7" fmla="*/ 0 60000 65536"/>
              <a:gd name="T8" fmla="*/ 0 60000 65536"/>
              <a:gd name="T9" fmla="*/ 0 w 680"/>
              <a:gd name="T10" fmla="*/ 0 h 1584"/>
              <a:gd name="T11" fmla="*/ 680 w 680"/>
              <a:gd name="T12" fmla="*/ 1584 h 1584"/>
            </a:gdLst>
            <a:ahLst/>
            <a:cxnLst>
              <a:cxn ang="T6">
                <a:pos x="T0" y="T1"/>
              </a:cxn>
              <a:cxn ang="T7">
                <a:pos x="T2" y="T3"/>
              </a:cxn>
              <a:cxn ang="T8">
                <a:pos x="T4" y="T5"/>
              </a:cxn>
            </a:cxnLst>
            <a:rect l="T9" t="T10" r="T11" b="T12"/>
            <a:pathLst>
              <a:path w="680" h="1584">
                <a:moveTo>
                  <a:pt x="680" y="1584"/>
                </a:moveTo>
                <a:cubicBezTo>
                  <a:pt x="348" y="1308"/>
                  <a:pt x="16" y="1032"/>
                  <a:pt x="8" y="768"/>
                </a:cubicBezTo>
                <a:cubicBezTo>
                  <a:pt x="0" y="504"/>
                  <a:pt x="316" y="252"/>
                  <a:pt x="632"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1147909" name="Freeform 5">
            <a:extLst>
              <a:ext uri="{FF2B5EF4-FFF2-40B4-BE49-F238E27FC236}">
                <a16:creationId xmlns:a16="http://schemas.microsoft.com/office/drawing/2014/main" id="{43EF123F-5E55-1725-77FC-95393CDA795A}"/>
              </a:ext>
            </a:extLst>
          </p:cNvPr>
          <p:cNvSpPr>
            <a:spLocks/>
          </p:cNvSpPr>
          <p:nvPr/>
        </p:nvSpPr>
        <p:spPr bwMode="auto">
          <a:xfrm>
            <a:off x="3063842" y="2179160"/>
            <a:ext cx="1574800" cy="2514600"/>
          </a:xfrm>
          <a:custGeom>
            <a:avLst/>
            <a:gdLst>
              <a:gd name="T0" fmla="*/ 2147483646 w 992"/>
              <a:gd name="T1" fmla="*/ 2147483646 h 1536"/>
              <a:gd name="T2" fmla="*/ 2147483646 w 992"/>
              <a:gd name="T3" fmla="*/ 2147483646 h 1536"/>
              <a:gd name="T4" fmla="*/ 0 w 992"/>
              <a:gd name="T5" fmla="*/ 0 h 1536"/>
              <a:gd name="T6" fmla="*/ 0 60000 65536"/>
              <a:gd name="T7" fmla="*/ 0 60000 65536"/>
              <a:gd name="T8" fmla="*/ 0 60000 65536"/>
              <a:gd name="T9" fmla="*/ 0 w 992"/>
              <a:gd name="T10" fmla="*/ 0 h 1536"/>
              <a:gd name="T11" fmla="*/ 992 w 992"/>
              <a:gd name="T12" fmla="*/ 1536 h 1536"/>
            </a:gdLst>
            <a:ahLst/>
            <a:cxnLst>
              <a:cxn ang="T6">
                <a:pos x="T0" y="T1"/>
              </a:cxn>
              <a:cxn ang="T7">
                <a:pos x="T2" y="T3"/>
              </a:cxn>
              <a:cxn ang="T8">
                <a:pos x="T4" y="T5"/>
              </a:cxn>
            </a:cxnLst>
            <a:rect l="T9" t="T10" r="T11" b="T12"/>
            <a:pathLst>
              <a:path w="992" h="1536">
                <a:moveTo>
                  <a:pt x="480" y="1536"/>
                </a:moveTo>
                <a:cubicBezTo>
                  <a:pt x="736" y="1256"/>
                  <a:pt x="992" y="976"/>
                  <a:pt x="912" y="720"/>
                </a:cubicBezTo>
                <a:cubicBezTo>
                  <a:pt x="832" y="464"/>
                  <a:pt x="160" y="12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1147910" name="Freeform 6">
            <a:extLst>
              <a:ext uri="{FF2B5EF4-FFF2-40B4-BE49-F238E27FC236}">
                <a16:creationId xmlns:a16="http://schemas.microsoft.com/office/drawing/2014/main" id="{621ED7A7-12BD-239C-A708-024786210F1F}"/>
              </a:ext>
            </a:extLst>
          </p:cNvPr>
          <p:cNvSpPr>
            <a:spLocks/>
          </p:cNvSpPr>
          <p:nvPr/>
        </p:nvSpPr>
        <p:spPr bwMode="auto">
          <a:xfrm>
            <a:off x="3063842" y="3169760"/>
            <a:ext cx="558800" cy="1981200"/>
          </a:xfrm>
          <a:custGeom>
            <a:avLst/>
            <a:gdLst>
              <a:gd name="T0" fmla="*/ 2147483646 w 352"/>
              <a:gd name="T1" fmla="*/ 2147483646 h 1248"/>
              <a:gd name="T2" fmla="*/ 2147483646 w 352"/>
              <a:gd name="T3" fmla="*/ 2147483646 h 1248"/>
              <a:gd name="T4" fmla="*/ 0 w 352"/>
              <a:gd name="T5" fmla="*/ 0 h 1248"/>
              <a:gd name="T6" fmla="*/ 0 60000 65536"/>
              <a:gd name="T7" fmla="*/ 0 60000 65536"/>
              <a:gd name="T8" fmla="*/ 0 60000 65536"/>
              <a:gd name="T9" fmla="*/ 0 w 352"/>
              <a:gd name="T10" fmla="*/ 0 h 1248"/>
              <a:gd name="T11" fmla="*/ 352 w 352"/>
              <a:gd name="T12" fmla="*/ 1248 h 1248"/>
            </a:gdLst>
            <a:ahLst/>
            <a:cxnLst>
              <a:cxn ang="T6">
                <a:pos x="T0" y="T1"/>
              </a:cxn>
              <a:cxn ang="T7">
                <a:pos x="T2" y="T3"/>
              </a:cxn>
              <a:cxn ang="T8">
                <a:pos x="T4" y="T5"/>
              </a:cxn>
            </a:cxnLst>
            <a:rect l="T9" t="T10" r="T11" b="T12"/>
            <a:pathLst>
              <a:path w="352" h="1248">
                <a:moveTo>
                  <a:pt x="96" y="1248"/>
                </a:moveTo>
                <a:cubicBezTo>
                  <a:pt x="224" y="992"/>
                  <a:pt x="352" y="736"/>
                  <a:pt x="336" y="528"/>
                </a:cubicBezTo>
                <a:cubicBezTo>
                  <a:pt x="320" y="320"/>
                  <a:pt x="56" y="72"/>
                  <a:pt x="0"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
        <p:nvSpPr>
          <p:cNvPr id="1147911" name="Freeform 7">
            <a:extLst>
              <a:ext uri="{FF2B5EF4-FFF2-40B4-BE49-F238E27FC236}">
                <a16:creationId xmlns:a16="http://schemas.microsoft.com/office/drawing/2014/main" id="{A18D04AB-4F72-D1E2-6AA9-68A419F25E3E}"/>
              </a:ext>
            </a:extLst>
          </p:cNvPr>
          <p:cNvSpPr>
            <a:spLocks/>
          </p:cNvSpPr>
          <p:nvPr/>
        </p:nvSpPr>
        <p:spPr bwMode="auto">
          <a:xfrm>
            <a:off x="1006443" y="3245961"/>
            <a:ext cx="593725" cy="1954213"/>
          </a:xfrm>
          <a:custGeom>
            <a:avLst/>
            <a:gdLst>
              <a:gd name="T0" fmla="*/ 2147483646 w 296"/>
              <a:gd name="T1" fmla="*/ 2147483646 h 1248"/>
              <a:gd name="T2" fmla="*/ 2147483646 w 296"/>
              <a:gd name="T3" fmla="*/ 2147483646 h 1248"/>
              <a:gd name="T4" fmla="*/ 2147483646 w 296"/>
              <a:gd name="T5" fmla="*/ 0 h 1248"/>
              <a:gd name="T6" fmla="*/ 0 60000 65536"/>
              <a:gd name="T7" fmla="*/ 0 60000 65536"/>
              <a:gd name="T8" fmla="*/ 0 60000 65536"/>
              <a:gd name="T9" fmla="*/ 0 w 296"/>
              <a:gd name="T10" fmla="*/ 0 h 1248"/>
              <a:gd name="T11" fmla="*/ 296 w 296"/>
              <a:gd name="T12" fmla="*/ 1248 h 1248"/>
            </a:gdLst>
            <a:ahLst/>
            <a:cxnLst>
              <a:cxn ang="T6">
                <a:pos x="T0" y="T1"/>
              </a:cxn>
              <a:cxn ang="T7">
                <a:pos x="T2" y="T3"/>
              </a:cxn>
              <a:cxn ang="T8">
                <a:pos x="T4" y="T5"/>
              </a:cxn>
            </a:cxnLst>
            <a:rect l="T9" t="T10" r="T11" b="T12"/>
            <a:pathLst>
              <a:path w="296" h="1248">
                <a:moveTo>
                  <a:pt x="296" y="1248"/>
                </a:moveTo>
                <a:cubicBezTo>
                  <a:pt x="156" y="1040"/>
                  <a:pt x="16" y="832"/>
                  <a:pt x="8" y="624"/>
                </a:cubicBezTo>
                <a:cubicBezTo>
                  <a:pt x="0" y="416"/>
                  <a:pt x="124" y="208"/>
                  <a:pt x="248" y="0"/>
                </a:cubicBezTo>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lIns="92075" tIns="46038" rIns="92075" bIns="46038"/>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47909"/>
                                        </p:tgtEl>
                                        <p:attrNameLst>
                                          <p:attrName>style.visibility</p:attrName>
                                        </p:attrNameLst>
                                      </p:cBhvr>
                                      <p:to>
                                        <p:strVal val="visible"/>
                                      </p:to>
                                    </p:set>
                                    <p:anim calcmode="lin" valueType="num">
                                      <p:cBhvr additive="base">
                                        <p:cTn id="7" dur="500" fill="hold"/>
                                        <p:tgtEl>
                                          <p:spTgt spid="1147909"/>
                                        </p:tgtEl>
                                        <p:attrNameLst>
                                          <p:attrName>ppt_x</p:attrName>
                                        </p:attrNameLst>
                                      </p:cBhvr>
                                      <p:tavLst>
                                        <p:tav tm="0">
                                          <p:val>
                                            <p:strVal val="0-#ppt_w/2"/>
                                          </p:val>
                                        </p:tav>
                                        <p:tav tm="100000">
                                          <p:val>
                                            <p:strVal val="#ppt_x"/>
                                          </p:val>
                                        </p:tav>
                                      </p:tavLst>
                                    </p:anim>
                                    <p:anim calcmode="lin" valueType="num">
                                      <p:cBhvr additive="base">
                                        <p:cTn id="8" dur="500" fill="hold"/>
                                        <p:tgtEl>
                                          <p:spTgt spid="11479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7908"/>
                                        </p:tgtEl>
                                        <p:attrNameLst>
                                          <p:attrName>style.visibility</p:attrName>
                                        </p:attrNameLst>
                                      </p:cBhvr>
                                      <p:to>
                                        <p:strVal val="visible"/>
                                      </p:to>
                                    </p:set>
                                    <p:anim calcmode="lin" valueType="num">
                                      <p:cBhvr additive="base">
                                        <p:cTn id="13" dur="500" fill="hold"/>
                                        <p:tgtEl>
                                          <p:spTgt spid="1147908"/>
                                        </p:tgtEl>
                                        <p:attrNameLst>
                                          <p:attrName>ppt_x</p:attrName>
                                        </p:attrNameLst>
                                      </p:cBhvr>
                                      <p:tavLst>
                                        <p:tav tm="0">
                                          <p:val>
                                            <p:strVal val="0-#ppt_w/2"/>
                                          </p:val>
                                        </p:tav>
                                        <p:tav tm="100000">
                                          <p:val>
                                            <p:strVal val="#ppt_x"/>
                                          </p:val>
                                        </p:tav>
                                      </p:tavLst>
                                    </p:anim>
                                    <p:anim calcmode="lin" valueType="num">
                                      <p:cBhvr additive="base">
                                        <p:cTn id="14" dur="500" fill="hold"/>
                                        <p:tgtEl>
                                          <p:spTgt spid="114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910"/>
                                        </p:tgtEl>
                                        <p:attrNameLst>
                                          <p:attrName>style.visibility</p:attrName>
                                        </p:attrNameLst>
                                      </p:cBhvr>
                                      <p:to>
                                        <p:strVal val="visible"/>
                                      </p:to>
                                    </p:set>
                                    <p:anim calcmode="lin" valueType="num">
                                      <p:cBhvr additive="base">
                                        <p:cTn id="19" dur="500" fill="hold"/>
                                        <p:tgtEl>
                                          <p:spTgt spid="1147910"/>
                                        </p:tgtEl>
                                        <p:attrNameLst>
                                          <p:attrName>ppt_x</p:attrName>
                                        </p:attrNameLst>
                                      </p:cBhvr>
                                      <p:tavLst>
                                        <p:tav tm="0">
                                          <p:val>
                                            <p:strVal val="0-#ppt_w/2"/>
                                          </p:val>
                                        </p:tav>
                                        <p:tav tm="100000">
                                          <p:val>
                                            <p:strVal val="#ppt_x"/>
                                          </p:val>
                                        </p:tav>
                                      </p:tavLst>
                                    </p:anim>
                                    <p:anim calcmode="lin" valueType="num">
                                      <p:cBhvr additive="base">
                                        <p:cTn id="20" dur="500" fill="hold"/>
                                        <p:tgtEl>
                                          <p:spTgt spid="11479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911"/>
                                        </p:tgtEl>
                                        <p:attrNameLst>
                                          <p:attrName>style.visibility</p:attrName>
                                        </p:attrNameLst>
                                      </p:cBhvr>
                                      <p:to>
                                        <p:strVal val="visible"/>
                                      </p:to>
                                    </p:set>
                                    <p:anim calcmode="lin" valueType="num">
                                      <p:cBhvr additive="base">
                                        <p:cTn id="25" dur="500" fill="hold"/>
                                        <p:tgtEl>
                                          <p:spTgt spid="1147911"/>
                                        </p:tgtEl>
                                        <p:attrNameLst>
                                          <p:attrName>ppt_x</p:attrName>
                                        </p:attrNameLst>
                                      </p:cBhvr>
                                      <p:tavLst>
                                        <p:tav tm="0">
                                          <p:val>
                                            <p:strVal val="0-#ppt_w/2"/>
                                          </p:val>
                                        </p:tav>
                                        <p:tav tm="100000">
                                          <p:val>
                                            <p:strVal val="#ppt_x"/>
                                          </p:val>
                                        </p:tav>
                                      </p:tavLst>
                                    </p:anim>
                                    <p:anim calcmode="lin" valueType="num">
                                      <p:cBhvr additive="base">
                                        <p:cTn id="26" dur="500" fill="hold"/>
                                        <p:tgtEl>
                                          <p:spTgt spid="114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A5AF489F-9469-644A-3DBA-44A991D2E3E1}"/>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b="0">
                <a:latin typeface="Times New Roman" panose="02020603050405020304" pitchFamily="18" charset="0"/>
                <a:ea typeface="微软雅黑" panose="020B0503020204020204" pitchFamily="34" charset="-122"/>
                <a:cs typeface="Times New Roman" panose="02020603050405020304" pitchFamily="18" charset="0"/>
              </a:rPr>
              <a:t>非 </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LL(1)</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文法的不确定性</a:t>
            </a:r>
          </a:p>
        </p:txBody>
      </p:sp>
      <p:sp>
        <p:nvSpPr>
          <p:cNvPr id="28" name="日期占位符 3">
            <a:extLst>
              <a:ext uri="{FF2B5EF4-FFF2-40B4-BE49-F238E27FC236}">
                <a16:creationId xmlns:a16="http://schemas.microsoft.com/office/drawing/2014/main" id="{5375B3A1-CBD6-A9D8-03B5-864AA9004053}"/>
              </a:ext>
            </a:extLst>
          </p:cNvPr>
          <p:cNvSpPr>
            <a:spLocks noGrp="1"/>
          </p:cNvSpPr>
          <p:nvPr>
            <p:ph type="dt" sz="half" idx="10"/>
          </p:nvPr>
        </p:nvSpPr>
        <p:spPr>
          <a:ln>
            <a:miter lim="800000"/>
            <a:headEnd/>
            <a:tailEnd/>
          </a:ln>
        </p:spPr>
        <p:txBody>
          <a:bodyPr anchor="t"/>
          <a:lstStyle/>
          <a:p>
            <a:pPr>
              <a:defRPr/>
            </a:pPr>
            <a:fld id="{85731302-5DF2-4D68-BB34-719B4511331C}" type="datetime1">
              <a:rPr lang="zh-CN" altLang="en-US">
                <a:latin typeface="+mn-lt"/>
              </a:rPr>
              <a:pPr>
                <a:defRPr/>
              </a:pPr>
              <a:t>2022/7/6</a:t>
            </a:fld>
            <a:endParaRPr lang="en-US" altLang="zh-CN">
              <a:latin typeface="+mn-lt"/>
            </a:endParaRPr>
          </a:p>
        </p:txBody>
      </p:sp>
      <p:sp>
        <p:nvSpPr>
          <p:cNvPr id="29699" name="灯片编号占位符 5">
            <a:extLst>
              <a:ext uri="{FF2B5EF4-FFF2-40B4-BE49-F238E27FC236}">
                <a16:creationId xmlns:a16="http://schemas.microsoft.com/office/drawing/2014/main" id="{614D31E6-10DB-D3B8-2406-AC5BE3D6C7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5CCAA07-6845-4AB6-8EC5-CFA863D76B08}" type="slidenum">
              <a:rPr lang="en-US" altLang="zh-CN" sz="1400" b="0">
                <a:latin typeface="Arial" panose="020B0604020202020204" pitchFamily="34" charset="0"/>
                <a:ea typeface="宋体" panose="02010600030101010101" pitchFamily="2" charset="-122"/>
              </a:rPr>
              <a:pPr>
                <a:spcBef>
                  <a:spcPct val="0"/>
                </a:spcBef>
                <a:buClrTx/>
                <a:buSzTx/>
                <a:buFontTx/>
                <a:buNone/>
              </a:pPr>
              <a:t>25</a:t>
            </a:fld>
            <a:endParaRPr lang="en-US" altLang="zh-CN" sz="1400" b="0">
              <a:latin typeface="Arial" panose="020B0604020202020204" pitchFamily="34" charset="0"/>
              <a:ea typeface="宋体" panose="02010600030101010101" pitchFamily="2" charset="-122"/>
            </a:endParaRPr>
          </a:p>
        </p:txBody>
      </p:sp>
      <p:sp>
        <p:nvSpPr>
          <p:cNvPr id="1148931" name="Rectangle 3">
            <a:extLst>
              <a:ext uri="{FF2B5EF4-FFF2-40B4-BE49-F238E27FC236}">
                <a16:creationId xmlns:a16="http://schemas.microsoft.com/office/drawing/2014/main" id="{655B2136-5E34-1106-AE29-40338ED6A768}"/>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buFont typeface="Wingdings" panose="05000000000000000000" pitchFamily="2" charset="2"/>
              <a:buNone/>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例 对文法</a:t>
            </a:r>
          </a:p>
          <a:p>
            <a:pPr eaLnBrk="1" hangingPunct="1"/>
            <a:r>
              <a:rPr lang="en-US" altLang="zh-CN" b="0">
                <a:latin typeface="Times New Roman" panose="02020603050405020304" pitchFamily="18" charset="0"/>
                <a:ea typeface="微软雅黑" panose="020B0503020204020204" pitchFamily="34" charset="-122"/>
                <a:cs typeface="Times New Roman" panose="02020603050405020304" pitchFamily="18" charset="0"/>
              </a:rPr>
              <a:t>S→cAd</a:t>
            </a:r>
          </a:p>
          <a:p>
            <a:pPr eaLnBrk="1" hangingPunct="1"/>
            <a:r>
              <a:rPr lang="en-US" altLang="zh-CN" b="0">
                <a:latin typeface="Times New Roman" panose="02020603050405020304" pitchFamily="18" charset="0"/>
                <a:ea typeface="微软雅黑" panose="020B0503020204020204" pitchFamily="34" charset="-122"/>
                <a:cs typeface="Times New Roman" panose="02020603050405020304" pitchFamily="18" charset="0"/>
              </a:rPr>
              <a:t>A→ab|a      </a:t>
            </a:r>
          </a:p>
          <a:p>
            <a:pPr eaLnBrk="1" hangingPunct="1">
              <a:buFont typeface="Wingdings" panose="05000000000000000000" pitchFamily="2" charset="2"/>
              <a:buNone/>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输入 </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cad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的分析</a:t>
            </a:r>
          </a:p>
        </p:txBody>
      </p:sp>
      <p:grpSp>
        <p:nvGrpSpPr>
          <p:cNvPr id="2" name="Group 4">
            <a:extLst>
              <a:ext uri="{FF2B5EF4-FFF2-40B4-BE49-F238E27FC236}">
                <a16:creationId xmlns:a16="http://schemas.microsoft.com/office/drawing/2014/main" id="{77530DB3-7CCE-653E-5053-796EE721D1D8}"/>
              </a:ext>
            </a:extLst>
          </p:cNvPr>
          <p:cNvGrpSpPr>
            <a:grpSpLocks/>
          </p:cNvGrpSpPr>
          <p:nvPr/>
        </p:nvGrpSpPr>
        <p:grpSpPr bwMode="auto">
          <a:xfrm>
            <a:off x="3124200" y="3295650"/>
            <a:ext cx="2743200" cy="3176588"/>
            <a:chOff x="288" y="1824"/>
            <a:chExt cx="1728" cy="2001"/>
          </a:xfrm>
        </p:grpSpPr>
        <p:grpSp>
          <p:nvGrpSpPr>
            <p:cNvPr id="29714" name="Group 5">
              <a:extLst>
                <a:ext uri="{FF2B5EF4-FFF2-40B4-BE49-F238E27FC236}">
                  <a16:creationId xmlns:a16="http://schemas.microsoft.com/office/drawing/2014/main" id="{1F792185-4CD2-DFAB-D78B-CED3FD6647A7}"/>
                </a:ext>
              </a:extLst>
            </p:cNvPr>
            <p:cNvGrpSpPr>
              <a:grpSpLocks/>
            </p:cNvGrpSpPr>
            <p:nvPr/>
          </p:nvGrpSpPr>
          <p:grpSpPr bwMode="auto">
            <a:xfrm>
              <a:off x="288" y="1824"/>
              <a:ext cx="1728" cy="2001"/>
              <a:chOff x="288" y="1824"/>
              <a:chExt cx="1728" cy="2001"/>
            </a:xfrm>
          </p:grpSpPr>
          <p:sp>
            <p:nvSpPr>
              <p:cNvPr id="1148934" name="Text Box 6">
                <a:extLst>
                  <a:ext uri="{FF2B5EF4-FFF2-40B4-BE49-F238E27FC236}">
                    <a16:creationId xmlns:a16="http://schemas.microsoft.com/office/drawing/2014/main" id="{27F4ADDF-4E74-498A-ECA0-CD5F58C52D4B}"/>
                  </a:ext>
                </a:extLst>
              </p:cNvPr>
              <p:cNvSpPr txBox="1">
                <a:spLocks noChangeArrowheads="1"/>
              </p:cNvSpPr>
              <p:nvPr/>
            </p:nvSpPr>
            <p:spPr bwMode="auto">
              <a:xfrm>
                <a:off x="912" y="182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S</a:t>
                </a:r>
              </a:p>
            </p:txBody>
          </p:sp>
          <p:sp>
            <p:nvSpPr>
              <p:cNvPr id="1148935" name="Text Box 7">
                <a:extLst>
                  <a:ext uri="{FF2B5EF4-FFF2-40B4-BE49-F238E27FC236}">
                    <a16:creationId xmlns:a16="http://schemas.microsoft.com/office/drawing/2014/main" id="{96091110-06BA-1CB7-532C-24C658449D8C}"/>
                  </a:ext>
                </a:extLst>
              </p:cNvPr>
              <p:cNvSpPr txBox="1">
                <a:spLocks noChangeArrowheads="1"/>
              </p:cNvSpPr>
              <p:nvPr/>
            </p:nvSpPr>
            <p:spPr bwMode="auto">
              <a:xfrm>
                <a:off x="1536" y="2736"/>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d</a:t>
                </a:r>
              </a:p>
            </p:txBody>
          </p:sp>
          <p:sp>
            <p:nvSpPr>
              <p:cNvPr id="1148936" name="Text Box 8">
                <a:extLst>
                  <a:ext uri="{FF2B5EF4-FFF2-40B4-BE49-F238E27FC236}">
                    <a16:creationId xmlns:a16="http://schemas.microsoft.com/office/drawing/2014/main" id="{AB7E5278-4D37-48D3-25C5-2CF64A7D557E}"/>
                  </a:ext>
                </a:extLst>
              </p:cNvPr>
              <p:cNvSpPr txBox="1">
                <a:spLocks noChangeArrowheads="1"/>
              </p:cNvSpPr>
              <p:nvPr/>
            </p:nvSpPr>
            <p:spPr bwMode="auto">
              <a:xfrm>
                <a:off x="288" y="2736"/>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c</a:t>
                </a:r>
              </a:p>
            </p:txBody>
          </p:sp>
          <p:sp>
            <p:nvSpPr>
              <p:cNvPr id="1148937" name="Text Box 9">
                <a:extLst>
                  <a:ext uri="{FF2B5EF4-FFF2-40B4-BE49-F238E27FC236}">
                    <a16:creationId xmlns:a16="http://schemas.microsoft.com/office/drawing/2014/main" id="{AFD654C4-C8B4-6D2D-4E42-31685CE00C9B}"/>
                  </a:ext>
                </a:extLst>
              </p:cNvPr>
              <p:cNvSpPr txBox="1">
                <a:spLocks noChangeArrowheads="1"/>
              </p:cNvSpPr>
              <p:nvPr/>
            </p:nvSpPr>
            <p:spPr bwMode="auto">
              <a:xfrm>
                <a:off x="864" y="2736"/>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A</a:t>
                </a:r>
              </a:p>
            </p:txBody>
          </p:sp>
          <p:sp>
            <p:nvSpPr>
              <p:cNvPr id="1148938" name="Text Box 10">
                <a:extLst>
                  <a:ext uri="{FF2B5EF4-FFF2-40B4-BE49-F238E27FC236}">
                    <a16:creationId xmlns:a16="http://schemas.microsoft.com/office/drawing/2014/main" id="{A7656D4C-F0F0-4DB8-A702-ED044DA135DA}"/>
                  </a:ext>
                </a:extLst>
              </p:cNvPr>
              <p:cNvSpPr txBox="1">
                <a:spLocks noChangeArrowheads="1"/>
              </p:cNvSpPr>
              <p:nvPr/>
            </p:nvSpPr>
            <p:spPr bwMode="auto">
              <a:xfrm>
                <a:off x="1200" y="350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b</a:t>
                </a:r>
              </a:p>
            </p:txBody>
          </p:sp>
          <p:sp>
            <p:nvSpPr>
              <p:cNvPr id="1148939" name="Text Box 11">
                <a:extLst>
                  <a:ext uri="{FF2B5EF4-FFF2-40B4-BE49-F238E27FC236}">
                    <a16:creationId xmlns:a16="http://schemas.microsoft.com/office/drawing/2014/main" id="{50B72F49-DE39-E0A2-B61A-E41CC4BC074C}"/>
                  </a:ext>
                </a:extLst>
              </p:cNvPr>
              <p:cNvSpPr txBox="1">
                <a:spLocks noChangeArrowheads="1"/>
              </p:cNvSpPr>
              <p:nvPr/>
            </p:nvSpPr>
            <p:spPr bwMode="auto">
              <a:xfrm>
                <a:off x="480" y="350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a</a:t>
                </a:r>
              </a:p>
            </p:txBody>
          </p:sp>
        </p:grpSp>
        <p:sp>
          <p:nvSpPr>
            <p:cNvPr id="29715" name="Line 12">
              <a:extLst>
                <a:ext uri="{FF2B5EF4-FFF2-40B4-BE49-F238E27FC236}">
                  <a16:creationId xmlns:a16="http://schemas.microsoft.com/office/drawing/2014/main" id="{74522768-16A2-E0FC-7C56-C70471301A0C}"/>
                </a:ext>
              </a:extLst>
            </p:cNvPr>
            <p:cNvSpPr>
              <a:spLocks noChangeShapeType="1"/>
            </p:cNvSpPr>
            <p:nvPr/>
          </p:nvSpPr>
          <p:spPr bwMode="auto">
            <a:xfrm flipH="1">
              <a:off x="432" y="2112"/>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6" name="Line 13">
              <a:extLst>
                <a:ext uri="{FF2B5EF4-FFF2-40B4-BE49-F238E27FC236}">
                  <a16:creationId xmlns:a16="http://schemas.microsoft.com/office/drawing/2014/main" id="{0DB275A7-700F-BC39-8E3C-0B2ED7B0A45C}"/>
                </a:ext>
              </a:extLst>
            </p:cNvPr>
            <p:cNvSpPr>
              <a:spLocks noChangeShapeType="1"/>
            </p:cNvSpPr>
            <p:nvPr/>
          </p:nvSpPr>
          <p:spPr bwMode="auto">
            <a:xfrm flipH="1">
              <a:off x="1008" y="2160"/>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7" name="Line 14">
              <a:extLst>
                <a:ext uri="{FF2B5EF4-FFF2-40B4-BE49-F238E27FC236}">
                  <a16:creationId xmlns:a16="http://schemas.microsoft.com/office/drawing/2014/main" id="{C61D5F80-F83C-A38E-D2F0-26007FF47627}"/>
                </a:ext>
              </a:extLst>
            </p:cNvPr>
            <p:cNvSpPr>
              <a:spLocks noChangeShapeType="1"/>
            </p:cNvSpPr>
            <p:nvPr/>
          </p:nvSpPr>
          <p:spPr bwMode="auto">
            <a:xfrm>
              <a:off x="1056" y="2112"/>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8" name="Line 15">
              <a:extLst>
                <a:ext uri="{FF2B5EF4-FFF2-40B4-BE49-F238E27FC236}">
                  <a16:creationId xmlns:a16="http://schemas.microsoft.com/office/drawing/2014/main" id="{AB2E88F6-5F4D-2BBE-02B9-5298DFB918F3}"/>
                </a:ext>
              </a:extLst>
            </p:cNvPr>
            <p:cNvSpPr>
              <a:spLocks noChangeShapeType="1"/>
            </p:cNvSpPr>
            <p:nvPr/>
          </p:nvSpPr>
          <p:spPr bwMode="auto">
            <a:xfrm>
              <a:off x="1008" y="3072"/>
              <a:ext cx="240"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19" name="Line 16">
              <a:extLst>
                <a:ext uri="{FF2B5EF4-FFF2-40B4-BE49-F238E27FC236}">
                  <a16:creationId xmlns:a16="http://schemas.microsoft.com/office/drawing/2014/main" id="{0DFAF8E6-CD45-BE02-8E5F-5D7F09ABDADD}"/>
                </a:ext>
              </a:extLst>
            </p:cNvPr>
            <p:cNvSpPr>
              <a:spLocks noChangeShapeType="1"/>
            </p:cNvSpPr>
            <p:nvPr/>
          </p:nvSpPr>
          <p:spPr bwMode="auto">
            <a:xfrm flipH="1">
              <a:off x="576" y="3024"/>
              <a:ext cx="384"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grpSp>
        <p:nvGrpSpPr>
          <p:cNvPr id="4" name="Group 17">
            <a:extLst>
              <a:ext uri="{FF2B5EF4-FFF2-40B4-BE49-F238E27FC236}">
                <a16:creationId xmlns:a16="http://schemas.microsoft.com/office/drawing/2014/main" id="{A0A0B0D5-BCBB-8014-D727-EAD69F178C77}"/>
              </a:ext>
            </a:extLst>
          </p:cNvPr>
          <p:cNvGrpSpPr>
            <a:grpSpLocks/>
          </p:cNvGrpSpPr>
          <p:nvPr/>
        </p:nvGrpSpPr>
        <p:grpSpPr bwMode="auto">
          <a:xfrm>
            <a:off x="7239000" y="3371850"/>
            <a:ext cx="2743200" cy="3100388"/>
            <a:chOff x="3264" y="1872"/>
            <a:chExt cx="1728" cy="1953"/>
          </a:xfrm>
        </p:grpSpPr>
        <p:grpSp>
          <p:nvGrpSpPr>
            <p:cNvPr id="29704" name="Group 18">
              <a:extLst>
                <a:ext uri="{FF2B5EF4-FFF2-40B4-BE49-F238E27FC236}">
                  <a16:creationId xmlns:a16="http://schemas.microsoft.com/office/drawing/2014/main" id="{C68B5E1C-4AAF-36EB-CB5F-134C3FDA68F2}"/>
                </a:ext>
              </a:extLst>
            </p:cNvPr>
            <p:cNvGrpSpPr>
              <a:grpSpLocks/>
            </p:cNvGrpSpPr>
            <p:nvPr/>
          </p:nvGrpSpPr>
          <p:grpSpPr bwMode="auto">
            <a:xfrm>
              <a:off x="3264" y="1872"/>
              <a:ext cx="1728" cy="1953"/>
              <a:chOff x="3264" y="1872"/>
              <a:chExt cx="1728" cy="1953"/>
            </a:xfrm>
          </p:grpSpPr>
          <p:sp>
            <p:nvSpPr>
              <p:cNvPr id="1148947" name="Text Box 19">
                <a:extLst>
                  <a:ext uri="{FF2B5EF4-FFF2-40B4-BE49-F238E27FC236}">
                    <a16:creationId xmlns:a16="http://schemas.microsoft.com/office/drawing/2014/main" id="{4170A199-25DB-43EA-FC88-2DABB686789E}"/>
                  </a:ext>
                </a:extLst>
              </p:cNvPr>
              <p:cNvSpPr txBox="1">
                <a:spLocks noChangeArrowheads="1"/>
              </p:cNvSpPr>
              <p:nvPr/>
            </p:nvSpPr>
            <p:spPr bwMode="auto">
              <a:xfrm>
                <a:off x="3888" y="1872"/>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S</a:t>
                </a:r>
              </a:p>
            </p:txBody>
          </p:sp>
          <p:sp>
            <p:nvSpPr>
              <p:cNvPr id="1148948" name="Text Box 20">
                <a:extLst>
                  <a:ext uri="{FF2B5EF4-FFF2-40B4-BE49-F238E27FC236}">
                    <a16:creationId xmlns:a16="http://schemas.microsoft.com/office/drawing/2014/main" id="{4EA2A436-AA5D-2A1F-7B4C-6FE0B633B2F9}"/>
                  </a:ext>
                </a:extLst>
              </p:cNvPr>
              <p:cNvSpPr txBox="1">
                <a:spLocks noChangeArrowheads="1"/>
              </p:cNvSpPr>
              <p:nvPr/>
            </p:nvSpPr>
            <p:spPr bwMode="auto">
              <a:xfrm>
                <a:off x="4512" y="278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d</a:t>
                </a:r>
              </a:p>
            </p:txBody>
          </p:sp>
          <p:sp>
            <p:nvSpPr>
              <p:cNvPr id="1148949" name="Text Box 21">
                <a:extLst>
                  <a:ext uri="{FF2B5EF4-FFF2-40B4-BE49-F238E27FC236}">
                    <a16:creationId xmlns:a16="http://schemas.microsoft.com/office/drawing/2014/main" id="{C242145C-D6BB-3CEE-41C3-D8C1357CFB2A}"/>
                  </a:ext>
                </a:extLst>
              </p:cNvPr>
              <p:cNvSpPr txBox="1">
                <a:spLocks noChangeArrowheads="1"/>
              </p:cNvSpPr>
              <p:nvPr/>
            </p:nvSpPr>
            <p:spPr bwMode="auto">
              <a:xfrm>
                <a:off x="3264" y="278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c</a:t>
                </a:r>
              </a:p>
            </p:txBody>
          </p:sp>
          <p:sp>
            <p:nvSpPr>
              <p:cNvPr id="1148950" name="Text Box 22">
                <a:extLst>
                  <a:ext uri="{FF2B5EF4-FFF2-40B4-BE49-F238E27FC236}">
                    <a16:creationId xmlns:a16="http://schemas.microsoft.com/office/drawing/2014/main" id="{18440B37-EDCB-B8BE-3099-78C24A433863}"/>
                  </a:ext>
                </a:extLst>
              </p:cNvPr>
              <p:cNvSpPr txBox="1">
                <a:spLocks noChangeArrowheads="1"/>
              </p:cNvSpPr>
              <p:nvPr/>
            </p:nvSpPr>
            <p:spPr bwMode="auto">
              <a:xfrm>
                <a:off x="3840" y="278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A</a:t>
                </a:r>
              </a:p>
            </p:txBody>
          </p:sp>
          <p:sp>
            <p:nvSpPr>
              <p:cNvPr id="1148951" name="Text Box 23">
                <a:extLst>
                  <a:ext uri="{FF2B5EF4-FFF2-40B4-BE49-F238E27FC236}">
                    <a16:creationId xmlns:a16="http://schemas.microsoft.com/office/drawing/2014/main" id="{14C59E1B-DE32-9467-C567-1903D4CCFF05}"/>
                  </a:ext>
                </a:extLst>
              </p:cNvPr>
              <p:cNvSpPr txBox="1">
                <a:spLocks noChangeArrowheads="1"/>
              </p:cNvSpPr>
              <p:nvPr/>
            </p:nvSpPr>
            <p:spPr bwMode="auto">
              <a:xfrm>
                <a:off x="3840" y="3504"/>
                <a:ext cx="480"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effectLst>
                      <a:outerShdw blurRad="38100" dist="38100" dir="2700000" algn="tl">
                        <a:srgbClr val="C0C0C0"/>
                      </a:outerShdw>
                    </a:effectLst>
                    <a:latin typeface="宋体" panose="02010600030101010101" pitchFamily="2" charset="-122"/>
                  </a:rPr>
                  <a:t>a</a:t>
                </a:r>
              </a:p>
            </p:txBody>
          </p:sp>
        </p:grpSp>
        <p:sp>
          <p:nvSpPr>
            <p:cNvPr id="29705" name="Line 24">
              <a:extLst>
                <a:ext uri="{FF2B5EF4-FFF2-40B4-BE49-F238E27FC236}">
                  <a16:creationId xmlns:a16="http://schemas.microsoft.com/office/drawing/2014/main" id="{2E011D23-4DD8-5D6A-9E48-8E1B2924B74C}"/>
                </a:ext>
              </a:extLst>
            </p:cNvPr>
            <p:cNvSpPr>
              <a:spLocks noChangeShapeType="1"/>
            </p:cNvSpPr>
            <p:nvPr/>
          </p:nvSpPr>
          <p:spPr bwMode="auto">
            <a:xfrm flipH="1">
              <a:off x="3408" y="2160"/>
              <a:ext cx="576"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6" name="Line 25">
              <a:extLst>
                <a:ext uri="{FF2B5EF4-FFF2-40B4-BE49-F238E27FC236}">
                  <a16:creationId xmlns:a16="http://schemas.microsoft.com/office/drawing/2014/main" id="{9C1A9DD4-0DBF-95A8-DF57-45D506027BCB}"/>
                </a:ext>
              </a:extLst>
            </p:cNvPr>
            <p:cNvSpPr>
              <a:spLocks noChangeShapeType="1"/>
            </p:cNvSpPr>
            <p:nvPr/>
          </p:nvSpPr>
          <p:spPr bwMode="auto">
            <a:xfrm flipH="1">
              <a:off x="3984" y="2208"/>
              <a:ext cx="0"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7" name="Line 26">
              <a:extLst>
                <a:ext uri="{FF2B5EF4-FFF2-40B4-BE49-F238E27FC236}">
                  <a16:creationId xmlns:a16="http://schemas.microsoft.com/office/drawing/2014/main" id="{6CCA2D1D-7293-2D09-26B0-C73900912B25}"/>
                </a:ext>
              </a:extLst>
            </p:cNvPr>
            <p:cNvSpPr>
              <a:spLocks noChangeShapeType="1"/>
            </p:cNvSpPr>
            <p:nvPr/>
          </p:nvSpPr>
          <p:spPr bwMode="auto">
            <a:xfrm>
              <a:off x="4032" y="2160"/>
              <a:ext cx="576" cy="76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29708" name="Line 27">
              <a:extLst>
                <a:ext uri="{FF2B5EF4-FFF2-40B4-BE49-F238E27FC236}">
                  <a16:creationId xmlns:a16="http://schemas.microsoft.com/office/drawing/2014/main" id="{1A449C22-E538-DF63-1E60-579DCFF3F244}"/>
                </a:ext>
              </a:extLst>
            </p:cNvPr>
            <p:cNvSpPr>
              <a:spLocks noChangeShapeType="1"/>
            </p:cNvSpPr>
            <p:nvPr/>
          </p:nvSpPr>
          <p:spPr bwMode="auto">
            <a:xfrm flipH="1">
              <a:off x="3984" y="307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48931"/>
                                        </p:tgtEl>
                                        <p:attrNameLst>
                                          <p:attrName>style.visibility</p:attrName>
                                        </p:attrNameLst>
                                      </p:cBhvr>
                                      <p:to>
                                        <p:strVal val="visible"/>
                                      </p:to>
                                    </p:set>
                                    <p:animEffect transition="in" filter="wipe(up)">
                                      <p:cBhvr>
                                        <p:cTn id="7" dur="500"/>
                                        <p:tgtEl>
                                          <p:spTgt spid="114893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1"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FCA59733-897A-50B8-E9B7-4F6BFDEFCC8F}"/>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不确定性的解决方法</a:t>
            </a:r>
          </a:p>
        </p:txBody>
      </p:sp>
      <p:sp>
        <p:nvSpPr>
          <p:cNvPr id="4" name="日期占位符 3">
            <a:extLst>
              <a:ext uri="{FF2B5EF4-FFF2-40B4-BE49-F238E27FC236}">
                <a16:creationId xmlns:a16="http://schemas.microsoft.com/office/drawing/2014/main" id="{71324542-6DAB-9D42-A3EB-C514505397FC}"/>
              </a:ext>
            </a:extLst>
          </p:cNvPr>
          <p:cNvSpPr>
            <a:spLocks noGrp="1"/>
          </p:cNvSpPr>
          <p:nvPr>
            <p:ph type="dt" sz="half" idx="10"/>
          </p:nvPr>
        </p:nvSpPr>
        <p:spPr>
          <a:ln>
            <a:miter lim="800000"/>
            <a:headEnd/>
            <a:tailEnd/>
          </a:ln>
        </p:spPr>
        <p:txBody>
          <a:bodyPr anchor="t"/>
          <a:lstStyle/>
          <a:p>
            <a:pPr>
              <a:defRPr/>
            </a:pPr>
            <a:fld id="{8766C7EE-72DA-4CB9-816B-672BD03A1B16}" type="datetime1">
              <a:rPr lang="zh-CN" altLang="en-US">
                <a:latin typeface="+mn-lt"/>
              </a:rPr>
              <a:pPr>
                <a:defRPr/>
              </a:pPr>
              <a:t>2022/7/6</a:t>
            </a:fld>
            <a:endParaRPr lang="en-US" altLang="zh-CN">
              <a:latin typeface="+mn-lt"/>
            </a:endParaRPr>
          </a:p>
        </p:txBody>
      </p:sp>
      <p:sp>
        <p:nvSpPr>
          <p:cNvPr id="30723" name="灯片编号占位符 5">
            <a:extLst>
              <a:ext uri="{FF2B5EF4-FFF2-40B4-BE49-F238E27FC236}">
                <a16:creationId xmlns:a16="http://schemas.microsoft.com/office/drawing/2014/main" id="{B282F589-6C02-452B-3C22-DB4EE955B4C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1331D14-D412-4C79-8130-40E16C0B98C1}" type="slidenum">
              <a:rPr lang="en-US" altLang="zh-CN" sz="1400" b="0">
                <a:latin typeface="Arial" panose="020B0604020202020204" pitchFamily="34" charset="0"/>
                <a:ea typeface="宋体" panose="02010600030101010101" pitchFamily="2" charset="-122"/>
              </a:rPr>
              <a:pPr>
                <a:spcBef>
                  <a:spcPct val="0"/>
                </a:spcBef>
                <a:buClrTx/>
                <a:buSzTx/>
                <a:buFontTx/>
                <a:buNone/>
              </a:pPr>
              <a:t>26</a:t>
            </a:fld>
            <a:endParaRPr lang="en-US" altLang="zh-CN" sz="1400" b="0">
              <a:latin typeface="Arial" panose="020B0604020202020204" pitchFamily="34" charset="0"/>
              <a:ea typeface="宋体" panose="02010600030101010101" pitchFamily="2" charset="-122"/>
            </a:endParaRPr>
          </a:p>
        </p:txBody>
      </p:sp>
      <p:sp>
        <p:nvSpPr>
          <p:cNvPr id="1149955" name="Rectangle 3">
            <a:extLst>
              <a:ext uri="{FF2B5EF4-FFF2-40B4-BE49-F238E27FC236}">
                <a16:creationId xmlns:a16="http://schemas.microsoft.com/office/drawing/2014/main" id="{27C5A19F-44A4-7B0F-C8D7-83D30E504054}"/>
              </a:ext>
            </a:extLst>
          </p:cNvPr>
          <p:cNvSpPr>
            <a:spLocks noGrp="1" noChangeArrowheads="1"/>
          </p:cNvSpPr>
          <p:nvPr>
            <p:ph type="body" sz="quarter" idx="13"/>
          </p:nvPr>
        </p:nvSpPr>
        <p:spPr>
          <a:noFill/>
        </p:spPr>
        <p:txBody>
          <a:bodyPr vert="horz" lIns="92075" tIns="46038" rIns="92075" bIns="46038" rtlCol="0">
            <a:normAutofit lnSpcReduction="10000"/>
          </a:bodyPr>
          <a:lstStyle/>
          <a:p>
            <a:pPr eaLnBrk="1" hangingPunct="1">
              <a:lnSpc>
                <a:spcPct val="140000"/>
              </a:lnSpc>
              <a:buFont typeface="Wingdings" panose="05000000000000000000" pitchFamily="2" charset="2"/>
              <a:buNone/>
            </a:pPr>
            <a:r>
              <a:rPr lang="en-US" altLang="zh-CN">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a:latin typeface="Times New Roman" panose="02020603050405020304" pitchFamily="18" charset="0"/>
                <a:ea typeface="微软雅黑" panose="020B0503020204020204" pitchFamily="34" charset="-122"/>
                <a:cs typeface="Times New Roman" panose="02020603050405020304" pitchFamily="18" charset="0"/>
              </a:rPr>
              <a:t>采用回溯算法</a:t>
            </a:r>
          </a:p>
          <a:p>
            <a:pPr lvl="1" eaLnBrk="1" hangingPunct="1">
              <a:lnSpc>
                <a:spcPct val="140000"/>
              </a:lnSpc>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过于复杂，效率低下</a:t>
            </a:r>
          </a:p>
          <a:p>
            <a:pPr eaLnBrk="1" hangingPunct="1">
              <a:lnSpc>
                <a:spcPct val="140000"/>
              </a:lnSpc>
              <a:buFont typeface="Wingdings" panose="05000000000000000000" pitchFamily="2" charset="2"/>
              <a:buNone/>
            </a:pPr>
            <a:r>
              <a:rPr lang="en-US" altLang="zh-CN">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a:latin typeface="Times New Roman" panose="02020603050405020304" pitchFamily="18" charset="0"/>
                <a:ea typeface="微软雅黑" panose="020B0503020204020204" pitchFamily="34" charset="-122"/>
                <a:cs typeface="Times New Roman" panose="02020603050405020304" pitchFamily="18" charset="0"/>
              </a:rPr>
              <a:t>）改写文法</a:t>
            </a:r>
          </a:p>
          <a:p>
            <a:pPr lvl="1" eaLnBrk="1" hangingPunct="1">
              <a:lnSpc>
                <a:spcPct val="140000"/>
              </a:lnSpc>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将非</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LL(1)</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文法改写为等价的</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LL(1)</a:t>
            </a:r>
            <a:r>
              <a:rPr lang="zh-CN" altLang="zh-CN" b="0">
                <a:latin typeface="Times New Roman" panose="02020603050405020304" pitchFamily="18" charset="0"/>
                <a:ea typeface="微软雅黑" panose="020B0503020204020204" pitchFamily="34" charset="-122"/>
                <a:cs typeface="Times New Roman" panose="02020603050405020304" pitchFamily="18" charset="0"/>
              </a:rPr>
              <a:t>文法</a:t>
            </a:r>
          </a:p>
          <a:p>
            <a:pPr eaLnBrk="1" hangingPunct="1">
              <a:lnSpc>
                <a:spcPct val="140000"/>
              </a:lnSpc>
            </a:pPr>
            <a:r>
              <a:rPr lang="zh-CN" altLang="zh-CN">
                <a:latin typeface="Times New Roman" panose="02020603050405020304" pitchFamily="18" charset="0"/>
                <a:ea typeface="微软雅黑" panose="020B0503020204020204" pitchFamily="34" charset="-122"/>
                <a:cs typeface="Times New Roman" panose="02020603050405020304" pitchFamily="18" charset="0"/>
              </a:rPr>
              <a:t>无法改写时：</a:t>
            </a:r>
          </a:p>
          <a:p>
            <a:pPr lvl="1" eaLnBrk="1" hangingPunct="1">
              <a:lnSpc>
                <a:spcPct val="140000"/>
              </a:lnSpc>
            </a:pPr>
            <a:r>
              <a:rPr lang="zh-CN" altLang="zh-CN" b="0">
                <a:latin typeface="Times New Roman" panose="02020603050405020304" pitchFamily="18" charset="0"/>
                <a:ea typeface="微软雅黑" panose="020B0503020204020204" pitchFamily="34" charset="-122"/>
                <a:cs typeface="Times New Roman" panose="02020603050405020304" pitchFamily="18" charset="0"/>
              </a:rPr>
              <a:t>增加其它的判别因素</a:t>
            </a:r>
            <a:endParaRPr lang="zh-CN" altLang="en-US" b="0">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40000"/>
              </a:lnSpc>
            </a:pPr>
            <a:r>
              <a:rPr lang="zh-CN" altLang="zh-CN" b="0">
                <a:latin typeface="Times New Roman" panose="02020603050405020304" pitchFamily="18" charset="0"/>
                <a:ea typeface="微软雅黑" panose="020B0503020204020204" pitchFamily="34" charset="-122"/>
                <a:cs typeface="Times New Roman" panose="02020603050405020304" pitchFamily="18" charset="0"/>
              </a:rPr>
              <a:t>文法过于复杂，无法用自顶向下方法处理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49955">
                                            <p:txEl>
                                              <p:pRg st="0" end="0"/>
                                            </p:txEl>
                                          </p:spTgt>
                                        </p:tgtEl>
                                        <p:attrNameLst>
                                          <p:attrName>style.visibility</p:attrName>
                                        </p:attrNameLst>
                                      </p:cBhvr>
                                      <p:to>
                                        <p:strVal val="visible"/>
                                      </p:to>
                                    </p:set>
                                    <p:animEffect transition="in" filter="wipe(up)">
                                      <p:cBhvr>
                                        <p:cTn id="7" dur="75"/>
                                        <p:tgtEl>
                                          <p:spTgt spid="11499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49955">
                                            <p:txEl>
                                              <p:pRg st="1" end="1"/>
                                            </p:txEl>
                                          </p:spTgt>
                                        </p:tgtEl>
                                        <p:attrNameLst>
                                          <p:attrName>style.visibility</p:attrName>
                                        </p:attrNameLst>
                                      </p:cBhvr>
                                      <p:to>
                                        <p:strVal val="visible"/>
                                      </p:to>
                                    </p:set>
                                    <p:animEffect transition="in" filter="wipe(up)">
                                      <p:cBhvr>
                                        <p:cTn id="10" dur="75"/>
                                        <p:tgtEl>
                                          <p:spTgt spid="1149955">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iterate type="lt">
                                    <p:tmPct val="100000"/>
                                  </p:iterate>
                                  <p:childTnLst>
                                    <p:set>
                                      <p:cBhvr>
                                        <p:cTn id="14" dur="1" fill="hold">
                                          <p:stCondLst>
                                            <p:cond delay="0"/>
                                          </p:stCondLst>
                                        </p:cTn>
                                        <p:tgtEl>
                                          <p:spTgt spid="1149955">
                                            <p:txEl>
                                              <p:pRg st="2" end="2"/>
                                            </p:txEl>
                                          </p:spTgt>
                                        </p:tgtEl>
                                        <p:attrNameLst>
                                          <p:attrName>style.visibility</p:attrName>
                                        </p:attrNameLst>
                                      </p:cBhvr>
                                      <p:to>
                                        <p:strVal val="visible"/>
                                      </p:to>
                                    </p:set>
                                    <p:animEffect transition="in" filter="wipe(up)">
                                      <p:cBhvr>
                                        <p:cTn id="15" dur="75"/>
                                        <p:tgtEl>
                                          <p:spTgt spid="114995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TYPE.WAV"/>
                                        </p:tgtEl>
                                      </p:cMediaNode>
                                    </p:audio>
                                  </p:subTnLst>
                                </p:cTn>
                              </p:par>
                              <p:par>
                                <p:cTn id="16" presetID="22" presetClass="entr" presetSubtype="1" fill="hold" grpId="0" nodeType="withEffect">
                                  <p:stCondLst>
                                    <p:cond delay="0"/>
                                  </p:stCondLst>
                                  <p:iterate type="lt">
                                    <p:tmPct val="100000"/>
                                  </p:iterate>
                                  <p:childTnLst>
                                    <p:set>
                                      <p:cBhvr>
                                        <p:cTn id="17" dur="1" fill="hold">
                                          <p:stCondLst>
                                            <p:cond delay="0"/>
                                          </p:stCondLst>
                                        </p:cTn>
                                        <p:tgtEl>
                                          <p:spTgt spid="1149955">
                                            <p:txEl>
                                              <p:pRg st="3" end="3"/>
                                            </p:txEl>
                                          </p:spTgt>
                                        </p:tgtEl>
                                        <p:attrNameLst>
                                          <p:attrName>style.visibility</p:attrName>
                                        </p:attrNameLst>
                                      </p:cBhvr>
                                      <p:to>
                                        <p:strVal val="visible"/>
                                      </p:to>
                                    </p:set>
                                    <p:animEffect transition="in" filter="wipe(up)">
                                      <p:cBhvr>
                                        <p:cTn id="18" dur="75"/>
                                        <p:tgtEl>
                                          <p:spTgt spid="1149955">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1149955">
                                            <p:txEl>
                                              <p:pRg st="4" end="4"/>
                                            </p:txEl>
                                          </p:spTgt>
                                        </p:tgtEl>
                                        <p:attrNameLst>
                                          <p:attrName>style.visibility</p:attrName>
                                        </p:attrNameLst>
                                      </p:cBhvr>
                                      <p:to>
                                        <p:strVal val="visible"/>
                                      </p:to>
                                    </p:set>
                                    <p:animEffect transition="in" filter="wipe(up)">
                                      <p:cBhvr>
                                        <p:cTn id="23" dur="75"/>
                                        <p:tgtEl>
                                          <p:spTgt spid="1149955">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par>
                                <p:cTn id="24" presetID="22" presetClass="entr" presetSubtype="1" fill="hold" grpId="0" nodeType="withEffect">
                                  <p:stCondLst>
                                    <p:cond delay="0"/>
                                  </p:stCondLst>
                                  <p:iterate type="lt">
                                    <p:tmPct val="100000"/>
                                  </p:iterate>
                                  <p:childTnLst>
                                    <p:set>
                                      <p:cBhvr>
                                        <p:cTn id="25" dur="1" fill="hold">
                                          <p:stCondLst>
                                            <p:cond delay="0"/>
                                          </p:stCondLst>
                                        </p:cTn>
                                        <p:tgtEl>
                                          <p:spTgt spid="1149955">
                                            <p:txEl>
                                              <p:pRg st="5" end="5"/>
                                            </p:txEl>
                                          </p:spTgt>
                                        </p:tgtEl>
                                        <p:attrNameLst>
                                          <p:attrName>style.visibility</p:attrName>
                                        </p:attrNameLst>
                                      </p:cBhvr>
                                      <p:to>
                                        <p:strVal val="visible"/>
                                      </p:to>
                                    </p:set>
                                    <p:animEffect transition="in" filter="wipe(up)">
                                      <p:cBhvr>
                                        <p:cTn id="26" dur="75"/>
                                        <p:tgtEl>
                                          <p:spTgt spid="1149955">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par>
                                <p:cTn id="27" presetID="22" presetClass="entr" presetSubtype="1" fill="hold" grpId="0" nodeType="withEffect">
                                  <p:stCondLst>
                                    <p:cond delay="0"/>
                                  </p:stCondLst>
                                  <p:iterate type="lt">
                                    <p:tmPct val="100000"/>
                                  </p:iterate>
                                  <p:childTnLst>
                                    <p:set>
                                      <p:cBhvr>
                                        <p:cTn id="28" dur="1" fill="hold">
                                          <p:stCondLst>
                                            <p:cond delay="0"/>
                                          </p:stCondLst>
                                        </p:cTn>
                                        <p:tgtEl>
                                          <p:spTgt spid="1149955">
                                            <p:txEl>
                                              <p:pRg st="6" end="6"/>
                                            </p:txEl>
                                          </p:spTgt>
                                        </p:tgtEl>
                                        <p:attrNameLst>
                                          <p:attrName>style.visibility</p:attrName>
                                        </p:attrNameLst>
                                      </p:cBhvr>
                                      <p:to>
                                        <p:strVal val="visible"/>
                                      </p:to>
                                    </p:set>
                                    <p:animEffect transition="in" filter="wipe(up)">
                                      <p:cBhvr>
                                        <p:cTn id="29" dur="75"/>
                                        <p:tgtEl>
                                          <p:spTgt spid="1149955">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CC2E2CF1-DC42-3EAD-F6D9-367465F7B1D5}"/>
              </a:ext>
            </a:extLst>
          </p:cNvPr>
          <p:cNvSpPr>
            <a:spLocks noGrp="1" noChangeArrowheads="1"/>
          </p:cNvSpPr>
          <p:nvPr>
            <p:ph type="title"/>
          </p:nvPr>
        </p:nvSpPr>
        <p:spPr/>
        <p:txBody>
          <a:bodyPr anchor="ctr"/>
          <a:lstStyle/>
          <a:p>
            <a:pPr eaLnBrk="1" hangingPunct="1"/>
            <a:r>
              <a:rPr lang="en-US" altLang="zh-CN">
                <a:latin typeface="微软雅黑" panose="020B0503020204020204" pitchFamily="34" charset="-122"/>
                <a:ea typeface="微软雅黑" panose="020B0503020204020204" pitchFamily="34" charset="-122"/>
              </a:rPr>
              <a:t>4.3 </a:t>
            </a:r>
            <a:r>
              <a:rPr lang="zh-CN" altLang="en-US">
                <a:latin typeface="微软雅黑" panose="020B0503020204020204" pitchFamily="34" charset="-122"/>
                <a:ea typeface="微软雅黑" panose="020B0503020204020204" pitchFamily="34" charset="-122"/>
              </a:rPr>
              <a:t>预测分析法</a:t>
            </a:r>
          </a:p>
        </p:txBody>
      </p:sp>
      <p:sp>
        <p:nvSpPr>
          <p:cNvPr id="4" name="日期占位符 3">
            <a:extLst>
              <a:ext uri="{FF2B5EF4-FFF2-40B4-BE49-F238E27FC236}">
                <a16:creationId xmlns:a16="http://schemas.microsoft.com/office/drawing/2014/main" id="{F9AA894F-3FFA-67AF-D2F8-52069A348C86}"/>
              </a:ext>
            </a:extLst>
          </p:cNvPr>
          <p:cNvSpPr>
            <a:spLocks noGrp="1"/>
          </p:cNvSpPr>
          <p:nvPr>
            <p:ph type="dt" sz="half" idx="10"/>
          </p:nvPr>
        </p:nvSpPr>
        <p:spPr>
          <a:ln>
            <a:miter lim="800000"/>
            <a:headEnd/>
            <a:tailEnd/>
          </a:ln>
        </p:spPr>
        <p:txBody>
          <a:bodyPr anchor="t"/>
          <a:lstStyle/>
          <a:p>
            <a:pPr>
              <a:defRPr/>
            </a:pPr>
            <a:fld id="{1B80A14B-6C84-4FEC-8B6C-C81C68326F73}" type="datetime1">
              <a:rPr lang="zh-CN" altLang="en-US">
                <a:latin typeface="+mn-lt"/>
              </a:rPr>
              <a:pPr>
                <a:defRPr/>
              </a:pPr>
              <a:t>2022/7/6</a:t>
            </a:fld>
            <a:endParaRPr lang="en-US" altLang="zh-CN">
              <a:latin typeface="+mn-lt"/>
            </a:endParaRPr>
          </a:p>
        </p:txBody>
      </p:sp>
      <p:sp>
        <p:nvSpPr>
          <p:cNvPr id="31747" name="灯片编号占位符 5">
            <a:extLst>
              <a:ext uri="{FF2B5EF4-FFF2-40B4-BE49-F238E27FC236}">
                <a16:creationId xmlns:a16="http://schemas.microsoft.com/office/drawing/2014/main" id="{24342FD7-EECA-9113-E11E-32686993C7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A0B90CA-EB41-41A3-A4B6-38E7F55999DC}" type="slidenum">
              <a:rPr lang="en-US" altLang="zh-CN" sz="1400" b="0">
                <a:latin typeface="Arial" panose="020B0604020202020204" pitchFamily="34" charset="0"/>
                <a:ea typeface="宋体" panose="02010600030101010101" pitchFamily="2" charset="-122"/>
              </a:rPr>
              <a:pPr>
                <a:spcBef>
                  <a:spcPct val="0"/>
                </a:spcBef>
                <a:buClrTx/>
                <a:buSzTx/>
                <a:buFontTx/>
                <a:buNone/>
              </a:pPr>
              <a:t>27</a:t>
            </a:fld>
            <a:endParaRPr lang="en-US" altLang="zh-CN" sz="1400" b="0">
              <a:latin typeface="Arial" panose="020B0604020202020204" pitchFamily="34" charset="0"/>
              <a:ea typeface="宋体" panose="02010600030101010101" pitchFamily="2" charset="-122"/>
            </a:endParaRPr>
          </a:p>
        </p:txBody>
      </p:sp>
      <p:sp>
        <p:nvSpPr>
          <p:cNvPr id="31749" name="Rectangle 3">
            <a:extLst>
              <a:ext uri="{FF2B5EF4-FFF2-40B4-BE49-F238E27FC236}">
                <a16:creationId xmlns:a16="http://schemas.microsoft.com/office/drawing/2014/main" id="{E9D4203C-0838-DDA1-1ED4-57489E11D23A}"/>
              </a:ext>
            </a:extLst>
          </p:cNvPr>
          <p:cNvSpPr>
            <a:spLocks noGrp="1" noChangeArrowheads="1"/>
          </p:cNvSpPr>
          <p:nvPr>
            <p:ph type="body" sz="quarter" idx="13"/>
          </p:nvPr>
        </p:nvSpPr>
        <p:spPr/>
        <p:txBody>
          <a:bodyPr>
            <a:normAutofit fontScale="77500" lnSpcReduction="20000"/>
          </a:bodyPr>
          <a:lstStyle/>
          <a:p>
            <a:pPr eaLnBrk="1" hangingPunct="1"/>
            <a:r>
              <a:rPr lang="zh-CN" altLang="en-US">
                <a:latin typeface="微软雅黑" panose="020B0503020204020204" pitchFamily="34" charset="-122"/>
                <a:ea typeface="微软雅黑" panose="020B0503020204020204" pitchFamily="34" charset="-122"/>
              </a:rPr>
              <a:t>系统维持一个分析表和一个分析栈，根据当前扫描到的符号，选择当前语法变量（处于栈顶）的候选式进行推导</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希望找到相应输入符号串的最左推导。</a:t>
            </a:r>
          </a:p>
          <a:p>
            <a:pPr eaLnBrk="1" hangingPunct="1"/>
            <a:r>
              <a:rPr lang="zh-CN" altLang="en-US">
                <a:latin typeface="微软雅黑" panose="020B0503020204020204" pitchFamily="34" charset="-122"/>
                <a:ea typeface="微软雅黑" panose="020B0503020204020204" pitchFamily="34" charset="-122"/>
              </a:rPr>
              <a:t>一个通用的控制算法</a:t>
            </a:r>
          </a:p>
          <a:p>
            <a:pPr eaLnBrk="1" hangingPunct="1"/>
            <a:r>
              <a:rPr lang="zh-CN" altLang="en-US">
                <a:latin typeface="微软雅黑" panose="020B0503020204020204" pitchFamily="34" charset="-122"/>
                <a:ea typeface="微软雅黑" panose="020B0503020204020204" pitchFamily="34" charset="-122"/>
              </a:rPr>
              <a:t>一个分析栈，</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为栈底符号</a:t>
            </a:r>
          </a:p>
          <a:p>
            <a:pPr eaLnBrk="1" hangingPunct="1"/>
            <a:r>
              <a:rPr lang="zh-CN" altLang="en-US">
                <a:latin typeface="微软雅黑" panose="020B0503020204020204" pitchFamily="34" charset="-122"/>
                <a:ea typeface="微软雅黑" panose="020B0503020204020204" pitchFamily="34" charset="-122"/>
              </a:rPr>
              <a:t>一个输入缓冲区，</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为输入串结束符</a:t>
            </a:r>
          </a:p>
          <a:p>
            <a:pPr eaLnBrk="1" hangingPunct="1"/>
            <a:r>
              <a:rPr lang="zh-CN" altLang="en-US">
                <a:latin typeface="微软雅黑" panose="020B0503020204020204" pitchFamily="34" charset="-122"/>
                <a:ea typeface="微软雅黑" panose="020B0503020204020204" pitchFamily="34" charset="-122"/>
              </a:rPr>
              <a:t>一个统一形式的分析表</a:t>
            </a:r>
            <a:r>
              <a:rPr lang="en-US" altLang="zh-CN">
                <a:latin typeface="微软雅黑" panose="020B0503020204020204" pitchFamily="34" charset="-122"/>
                <a:ea typeface="微软雅黑" panose="020B0503020204020204" pitchFamily="34" charset="-122"/>
              </a:rPr>
              <a:t>M</a:t>
            </a:r>
          </a:p>
          <a:p>
            <a:pPr lvl="1" eaLnBrk="1" hangingPunct="1"/>
            <a:r>
              <a:rPr lang="zh-CN" altLang="en-US" b="0">
                <a:solidFill>
                  <a:srgbClr val="FF0000"/>
                </a:solidFill>
                <a:latin typeface="微软雅黑" panose="020B0503020204020204" pitchFamily="34" charset="-122"/>
                <a:ea typeface="微软雅黑" panose="020B0503020204020204" pitchFamily="34" charset="-122"/>
              </a:rPr>
              <a:t>不同语言使用内容不同的分析表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A61B2C77-A15E-96DF-D8C5-C4444AE2DC1E}"/>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4.3.1 </a:t>
            </a:r>
            <a:r>
              <a:rPr lang="zh-CN" altLang="en-US">
                <a:latin typeface="微软雅黑" panose="020B0503020204020204" pitchFamily="34" charset="-122"/>
                <a:ea typeface="微软雅黑" panose="020B0503020204020204" pitchFamily="34" charset="-122"/>
              </a:rPr>
              <a:t>预测分析器的构成</a:t>
            </a:r>
          </a:p>
        </p:txBody>
      </p:sp>
      <p:sp>
        <p:nvSpPr>
          <p:cNvPr id="32770" name="日期占位符 3">
            <a:extLst>
              <a:ext uri="{FF2B5EF4-FFF2-40B4-BE49-F238E27FC236}">
                <a16:creationId xmlns:a16="http://schemas.microsoft.com/office/drawing/2014/main" id="{125AFD33-C9D4-BA7D-C515-32489160B568}"/>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B8F19F4-952A-4B2E-B9B7-A1367AFF40FB}" type="datetime1">
              <a:rPr lang="zh-CN" altLang="en-US" sz="1400" b="0">
                <a:latin typeface="微软雅黑" panose="020B0503020204020204" pitchFamily="34" charset="-122"/>
                <a:ea typeface="微软雅黑" panose="020B0503020204020204" pitchFamily="34" charset="-122"/>
              </a:rPr>
              <a:pPr>
                <a:spcBef>
                  <a:spcPct val="0"/>
                </a:spcBef>
                <a:buClrTx/>
                <a:buSzTx/>
                <a:buFontTx/>
                <a:buNone/>
              </a:pPr>
              <a:t>2022/7/6</a:t>
            </a:fld>
            <a:endParaRPr lang="en-US" altLang="zh-CN" sz="1400" b="0">
              <a:latin typeface="微软雅黑" panose="020B0503020204020204" pitchFamily="34" charset="-122"/>
              <a:ea typeface="微软雅黑" panose="020B0503020204020204" pitchFamily="34" charset="-122"/>
            </a:endParaRPr>
          </a:p>
        </p:txBody>
      </p:sp>
      <p:sp>
        <p:nvSpPr>
          <p:cNvPr id="32771" name="灯片编号占位符 5">
            <a:extLst>
              <a:ext uri="{FF2B5EF4-FFF2-40B4-BE49-F238E27FC236}">
                <a16:creationId xmlns:a16="http://schemas.microsoft.com/office/drawing/2014/main" id="{AA35D061-8C34-C98F-0EDC-32E02FE004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024D623-3392-47F9-9439-69E8FE7F2226}" type="slidenum">
              <a:rPr lang="en-US" altLang="zh-CN" sz="1400" b="0">
                <a:latin typeface="微软雅黑" panose="020B0503020204020204" pitchFamily="34" charset="-122"/>
                <a:ea typeface="微软雅黑" panose="020B0503020204020204" pitchFamily="34" charset="-122"/>
              </a:rPr>
              <a:pPr>
                <a:spcBef>
                  <a:spcPct val="0"/>
                </a:spcBef>
                <a:buClrTx/>
                <a:buSzTx/>
                <a:buFontTx/>
                <a:buNone/>
              </a:pPr>
              <a:t>28</a:t>
            </a:fld>
            <a:endParaRPr lang="en-US" altLang="zh-CN" sz="1400" b="0">
              <a:latin typeface="微软雅黑" panose="020B0503020204020204" pitchFamily="34" charset="-122"/>
              <a:ea typeface="微软雅黑" panose="020B0503020204020204" pitchFamily="34" charset="-122"/>
            </a:endParaRPr>
          </a:p>
        </p:txBody>
      </p:sp>
      <p:grpSp>
        <p:nvGrpSpPr>
          <p:cNvPr id="32773" name="Group 3">
            <a:extLst>
              <a:ext uri="{FF2B5EF4-FFF2-40B4-BE49-F238E27FC236}">
                <a16:creationId xmlns:a16="http://schemas.microsoft.com/office/drawing/2014/main" id="{FF4F94FB-B17F-71B4-9FA1-3B94B2B1247D}"/>
              </a:ext>
            </a:extLst>
          </p:cNvPr>
          <p:cNvGrpSpPr>
            <a:grpSpLocks/>
          </p:cNvGrpSpPr>
          <p:nvPr/>
        </p:nvGrpSpPr>
        <p:grpSpPr bwMode="auto">
          <a:xfrm>
            <a:off x="1992314" y="1609725"/>
            <a:ext cx="8370887" cy="4267200"/>
            <a:chOff x="432" y="912"/>
            <a:chExt cx="5136" cy="2684"/>
          </a:xfrm>
        </p:grpSpPr>
        <p:sp>
          <p:nvSpPr>
            <p:cNvPr id="1152004" name="Rectangle 4">
              <a:extLst>
                <a:ext uri="{FF2B5EF4-FFF2-40B4-BE49-F238E27FC236}">
                  <a16:creationId xmlns:a16="http://schemas.microsoft.com/office/drawing/2014/main" id="{7238DD68-C750-6944-F805-CCA62E41DEED}"/>
                </a:ext>
              </a:extLst>
            </p:cNvPr>
            <p:cNvSpPr>
              <a:spLocks noChangeArrowheads="1"/>
            </p:cNvSpPr>
            <p:nvPr/>
          </p:nvSpPr>
          <p:spPr bwMode="auto">
            <a:xfrm>
              <a:off x="1152" y="912"/>
              <a:ext cx="3505" cy="376"/>
            </a:xfrm>
            <a:prstGeom prst="rect">
              <a:avLst/>
            </a:prstGeom>
            <a:noFill/>
            <a:ln w="12700">
              <a:solidFill>
                <a:schemeClr val="tx1"/>
              </a:solidFill>
              <a:miter lim="800000"/>
              <a:headEnd/>
              <a:tailEnd/>
            </a:ln>
            <a:effectLst/>
          </p:spPr>
          <p:txBody>
            <a:bodyPr wrap="none" lIns="92075" tIns="46038" rIns="92075" bIns="46038" anchor="ctr"/>
            <a:lstStyle/>
            <a:p>
              <a:pPr algn="ctr">
                <a:defRPr/>
              </a:pPr>
              <a:r>
                <a:rPr kumimoji="1" lang="en-US" altLang="zh-CN" sz="3600">
                  <a:solidFill>
                    <a:srgbClr val="FF33CC"/>
                  </a:solidFill>
                  <a:latin typeface="微软雅黑" panose="020B0503020204020204" pitchFamily="34" charset="-122"/>
                  <a:ea typeface="微软雅黑" panose="020B0503020204020204" pitchFamily="34" charset="-122"/>
                </a:rPr>
                <a:t> </a:t>
              </a:r>
              <a:r>
                <a:rPr kumimoji="1" lang="zh-CN" altLang="en-US" sz="3600" b="1">
                  <a:solidFill>
                    <a:srgbClr val="0000FF"/>
                  </a:solidFill>
                  <a:latin typeface="微软雅黑" panose="020B0503020204020204" pitchFamily="34" charset="-122"/>
                  <a:ea typeface="微软雅黑" panose="020B0503020204020204" pitchFamily="34" charset="-122"/>
                </a:rPr>
                <a:t>输入缓冲区</a:t>
              </a:r>
              <a:r>
                <a:rPr kumimoji="1" lang="en-US" altLang="zh-CN" sz="3600" b="1">
                  <a:solidFill>
                    <a:srgbClr val="0000FF"/>
                  </a:solidFill>
                  <a:latin typeface="微软雅黑" panose="020B0503020204020204" pitchFamily="34" charset="-122"/>
                  <a:ea typeface="微软雅黑" panose="020B0503020204020204" pitchFamily="34" charset="-122"/>
                </a:rPr>
                <a:t>(</a:t>
              </a:r>
              <a:r>
                <a:rPr kumimoji="1" lang="zh-CN" altLang="en-US" sz="3600" b="1">
                  <a:solidFill>
                    <a:srgbClr val="0000FF"/>
                  </a:solidFill>
                  <a:latin typeface="微软雅黑" panose="020B0503020204020204" pitchFamily="34" charset="-122"/>
                  <a:ea typeface="微软雅黑" panose="020B0503020204020204" pitchFamily="34" charset="-122"/>
                </a:rPr>
                <a:t>符号序列</a:t>
              </a:r>
              <a:r>
                <a:rPr kumimoji="1" lang="en-US" altLang="zh-CN" sz="3600" b="1">
                  <a:solidFill>
                    <a:srgbClr val="0000FF"/>
                  </a:solidFill>
                  <a:latin typeface="微软雅黑" panose="020B0503020204020204" pitchFamily="34" charset="-122"/>
                  <a:ea typeface="微软雅黑" panose="020B0503020204020204" pitchFamily="34" charset="-122"/>
                </a:rPr>
                <a:t>)</a:t>
              </a:r>
              <a:endParaRPr kumimoji="1" lang="en-US" altLang="zh-CN" sz="3600" b="1">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1152005" name="Rectangle 5">
              <a:extLst>
                <a:ext uri="{FF2B5EF4-FFF2-40B4-BE49-F238E27FC236}">
                  <a16:creationId xmlns:a16="http://schemas.microsoft.com/office/drawing/2014/main" id="{941C8481-21AC-F31E-B008-7301C2441102}"/>
                </a:ext>
              </a:extLst>
            </p:cNvPr>
            <p:cNvSpPr>
              <a:spLocks noChangeArrowheads="1"/>
            </p:cNvSpPr>
            <p:nvPr/>
          </p:nvSpPr>
          <p:spPr bwMode="auto">
            <a:xfrm>
              <a:off x="432" y="1444"/>
              <a:ext cx="476" cy="2108"/>
            </a:xfrm>
            <a:prstGeom prst="rect">
              <a:avLst/>
            </a:prstGeom>
            <a:noFill/>
            <a:ln w="12700">
              <a:solidFill>
                <a:schemeClr val="tx1"/>
              </a:solidFill>
              <a:miter lim="800000"/>
              <a:headEnd/>
              <a:tailEnd/>
            </a:ln>
            <a:effectLst/>
          </p:spPr>
          <p:txBody>
            <a:bodyPr wrap="none" lIns="92075" tIns="46038" rIns="92075" bIns="46038" anchor="ctr"/>
            <a:lstStyle/>
            <a:p>
              <a:pPr>
                <a:lnSpc>
                  <a:spcPct val="120000"/>
                </a:lnSpc>
                <a:defRPr/>
              </a:pPr>
              <a:r>
                <a:rPr kumimoji="1" lang="zh-CN" altLang="en-US" sz="3600" b="1">
                  <a:solidFill>
                    <a:srgbClr val="0000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栈</a:t>
              </a:r>
            </a:p>
          </p:txBody>
        </p:sp>
        <p:sp>
          <p:nvSpPr>
            <p:cNvPr id="32776" name="Rectangle 6">
              <a:extLst>
                <a:ext uri="{FF2B5EF4-FFF2-40B4-BE49-F238E27FC236}">
                  <a16:creationId xmlns:a16="http://schemas.microsoft.com/office/drawing/2014/main" id="{A64E0FB7-C671-70CE-7935-E6330C971FE1}"/>
                </a:ext>
              </a:extLst>
            </p:cNvPr>
            <p:cNvSpPr>
              <a:spLocks noChangeArrowheads="1"/>
            </p:cNvSpPr>
            <p:nvPr/>
          </p:nvSpPr>
          <p:spPr bwMode="auto">
            <a:xfrm>
              <a:off x="1635" y="1780"/>
              <a:ext cx="1821" cy="8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zh-CN" altLang="en-US" sz="3600">
                  <a:solidFill>
                    <a:srgbClr val="0000FF"/>
                  </a:solidFill>
                  <a:latin typeface="微软雅黑" panose="020B0503020204020204" pitchFamily="34" charset="-122"/>
                  <a:ea typeface="微软雅黑" panose="020B0503020204020204" pitchFamily="34" charset="-122"/>
                </a:rPr>
                <a:t>预测分析程序</a:t>
              </a:r>
            </a:p>
          </p:txBody>
        </p:sp>
        <p:sp>
          <p:nvSpPr>
            <p:cNvPr id="32777" name="Rectangle 7">
              <a:extLst>
                <a:ext uri="{FF2B5EF4-FFF2-40B4-BE49-F238E27FC236}">
                  <a16:creationId xmlns:a16="http://schemas.microsoft.com/office/drawing/2014/main" id="{F4B9CB1A-05BB-E14C-8221-5A1F1B031A1D}"/>
                </a:ext>
              </a:extLst>
            </p:cNvPr>
            <p:cNvSpPr>
              <a:spLocks noChangeArrowheads="1"/>
            </p:cNvSpPr>
            <p:nvPr/>
          </p:nvSpPr>
          <p:spPr bwMode="auto">
            <a:xfrm>
              <a:off x="1632" y="3072"/>
              <a:ext cx="1820" cy="5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spcBef>
                  <a:spcPct val="0"/>
                </a:spcBef>
                <a:buClrTx/>
                <a:buSzTx/>
                <a:buFontTx/>
                <a:buNone/>
              </a:pPr>
              <a:r>
                <a:rPr kumimoji="1" lang="zh-CN" altLang="en-US" sz="3600">
                  <a:solidFill>
                    <a:srgbClr val="0000FF"/>
                  </a:solidFill>
                  <a:latin typeface="微软雅黑" panose="020B0503020204020204" pitchFamily="34" charset="-122"/>
                  <a:ea typeface="微软雅黑" panose="020B0503020204020204" pitchFamily="34" charset="-122"/>
                </a:rPr>
                <a:t>预测分析表</a:t>
              </a:r>
              <a:r>
                <a:rPr kumimoji="1" lang="en-US" altLang="zh-CN" sz="3600">
                  <a:solidFill>
                    <a:srgbClr val="0000FF"/>
                  </a:solidFill>
                  <a:latin typeface="微软雅黑" panose="020B0503020204020204" pitchFamily="34" charset="-122"/>
                  <a:ea typeface="微软雅黑" panose="020B0503020204020204" pitchFamily="34" charset="-122"/>
                </a:rPr>
                <a:t>M</a:t>
              </a:r>
            </a:p>
          </p:txBody>
        </p:sp>
        <p:sp>
          <p:nvSpPr>
            <p:cNvPr id="32778" name="Line 8">
              <a:extLst>
                <a:ext uri="{FF2B5EF4-FFF2-40B4-BE49-F238E27FC236}">
                  <a16:creationId xmlns:a16="http://schemas.microsoft.com/office/drawing/2014/main" id="{0CEC1669-26C8-A062-79B1-9F4313A6E202}"/>
                </a:ext>
              </a:extLst>
            </p:cNvPr>
            <p:cNvSpPr>
              <a:spLocks noChangeShapeType="1"/>
            </p:cNvSpPr>
            <p:nvPr/>
          </p:nvSpPr>
          <p:spPr bwMode="auto">
            <a:xfrm flipV="1">
              <a:off x="2496" y="1296"/>
              <a:ext cx="0" cy="48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Line 9">
              <a:extLst>
                <a:ext uri="{FF2B5EF4-FFF2-40B4-BE49-F238E27FC236}">
                  <a16:creationId xmlns:a16="http://schemas.microsoft.com/office/drawing/2014/main" id="{1D638AF0-333A-B6BB-A81D-C320EBFF8D27}"/>
                </a:ext>
              </a:extLst>
            </p:cNvPr>
            <p:cNvSpPr>
              <a:spLocks noChangeShapeType="1"/>
            </p:cNvSpPr>
            <p:nvPr/>
          </p:nvSpPr>
          <p:spPr bwMode="auto">
            <a:xfrm flipH="1">
              <a:off x="912" y="2160"/>
              <a:ext cx="720" cy="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Line 10">
              <a:extLst>
                <a:ext uri="{FF2B5EF4-FFF2-40B4-BE49-F238E27FC236}">
                  <a16:creationId xmlns:a16="http://schemas.microsoft.com/office/drawing/2014/main" id="{8BD756F0-C50D-F9EC-5068-9156483134B6}"/>
                </a:ext>
              </a:extLst>
            </p:cNvPr>
            <p:cNvSpPr>
              <a:spLocks noChangeShapeType="1"/>
            </p:cNvSpPr>
            <p:nvPr/>
          </p:nvSpPr>
          <p:spPr bwMode="auto">
            <a:xfrm flipV="1">
              <a:off x="2496" y="2592"/>
              <a:ext cx="0" cy="480"/>
            </a:xfrm>
            <a:prstGeom prst="line">
              <a:avLst/>
            </a:prstGeom>
            <a:noFill/>
            <a:ln w="38100" cmpd="dbl">
              <a:solidFill>
                <a:schemeClr val="tx1"/>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Line 11">
              <a:extLst>
                <a:ext uri="{FF2B5EF4-FFF2-40B4-BE49-F238E27FC236}">
                  <a16:creationId xmlns:a16="http://schemas.microsoft.com/office/drawing/2014/main" id="{385ED20A-0E1C-D2E0-ADAC-EAC89E8B2CFE}"/>
                </a:ext>
              </a:extLst>
            </p:cNvPr>
            <p:cNvSpPr>
              <a:spLocks noChangeShapeType="1"/>
            </p:cNvSpPr>
            <p:nvPr/>
          </p:nvSpPr>
          <p:spPr bwMode="auto">
            <a:xfrm>
              <a:off x="3456" y="2112"/>
              <a:ext cx="864" cy="0"/>
            </a:xfrm>
            <a:prstGeom prst="line">
              <a:avLst/>
            </a:prstGeom>
            <a:noFill/>
            <a:ln w="38100" cmpd="dbl">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2012" name="Rectangle 12">
              <a:extLst>
                <a:ext uri="{FF2B5EF4-FFF2-40B4-BE49-F238E27FC236}">
                  <a16:creationId xmlns:a16="http://schemas.microsoft.com/office/drawing/2014/main" id="{6D285DDE-D1E8-E638-C1C1-B40FD8E227D2}"/>
                </a:ext>
              </a:extLst>
            </p:cNvPr>
            <p:cNvSpPr>
              <a:spLocks noChangeArrowheads="1"/>
            </p:cNvSpPr>
            <p:nvPr/>
          </p:nvSpPr>
          <p:spPr bwMode="auto">
            <a:xfrm>
              <a:off x="4209" y="1785"/>
              <a:ext cx="1359" cy="596"/>
            </a:xfrm>
            <a:prstGeom prst="rect">
              <a:avLst/>
            </a:prstGeom>
            <a:noFill/>
            <a:ln w="9525">
              <a:noFill/>
              <a:miter lim="800000"/>
              <a:headEnd/>
              <a:tailEnd/>
            </a:ln>
            <a:effectLst/>
          </p:spPr>
          <p:txBody>
            <a:bodyPr lIns="92075" tIns="46038" rIns="92075" bIns="46038">
              <a:spAutoFit/>
            </a:bodyPr>
            <a:lstStyle/>
            <a:p>
              <a:pPr algn="ctr">
                <a:defRPr/>
              </a:pPr>
              <a:r>
                <a:rPr kumimoji="1" lang="zh-CN" altLang="en-US" sz="2800" b="1">
                  <a:effectLst>
                    <a:outerShdw blurRad="38100" dist="38100" dir="2700000" algn="tl">
                      <a:srgbClr val="FFFFFF"/>
                    </a:outerShdw>
                  </a:effectLst>
                  <a:latin typeface="微软雅黑" panose="020B0503020204020204" pitchFamily="34" charset="-122"/>
                  <a:ea typeface="微软雅黑" panose="020B0503020204020204" pitchFamily="34" charset="-122"/>
                </a:rPr>
                <a:t>输出的</a:t>
              </a:r>
            </a:p>
            <a:p>
              <a:pPr algn="ctr">
                <a:defRPr/>
              </a:pPr>
              <a:r>
                <a:rPr kumimoji="1" lang="zh-CN" altLang="en-US" sz="2800" b="1">
                  <a:effectLst>
                    <a:outerShdw blurRad="38100" dist="38100" dir="2700000" algn="tl">
                      <a:srgbClr val="FFFFFF"/>
                    </a:outerShdw>
                  </a:effectLst>
                  <a:latin typeface="微软雅黑" panose="020B0503020204020204" pitchFamily="34" charset="-122"/>
                  <a:ea typeface="微软雅黑" panose="020B0503020204020204" pitchFamily="34" charset="-122"/>
                </a:rPr>
                <a:t>产生式序列</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FED70F93-D3E4-B034-BBCA-B16D21E5CFAE}"/>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rPr>
              <a:t>系统的执行与特点</a:t>
            </a:r>
          </a:p>
        </p:txBody>
      </p:sp>
      <p:sp>
        <p:nvSpPr>
          <p:cNvPr id="4" name="日期占位符 3">
            <a:extLst>
              <a:ext uri="{FF2B5EF4-FFF2-40B4-BE49-F238E27FC236}">
                <a16:creationId xmlns:a16="http://schemas.microsoft.com/office/drawing/2014/main" id="{C0FE97EC-0054-1FC0-704C-661F71315592}"/>
              </a:ext>
            </a:extLst>
          </p:cNvPr>
          <p:cNvSpPr>
            <a:spLocks noGrp="1"/>
          </p:cNvSpPr>
          <p:nvPr>
            <p:ph type="dt" sz="half" idx="10"/>
          </p:nvPr>
        </p:nvSpPr>
        <p:spPr>
          <a:ln>
            <a:miter lim="800000"/>
            <a:headEnd/>
            <a:tailEnd/>
          </a:ln>
        </p:spPr>
        <p:txBody>
          <a:bodyPr anchor="t"/>
          <a:lstStyle/>
          <a:p>
            <a:pPr>
              <a:defRPr/>
            </a:pPr>
            <a:fld id="{50D7AC29-675B-40F1-A454-51D3F3C4CADB}" type="datetime1">
              <a:rPr lang="zh-CN" altLang="en-US">
                <a:latin typeface="+mn-lt"/>
              </a:rPr>
              <a:pPr>
                <a:defRPr/>
              </a:pPr>
              <a:t>2022/7/6</a:t>
            </a:fld>
            <a:endParaRPr lang="en-US" altLang="zh-CN">
              <a:latin typeface="+mn-lt"/>
            </a:endParaRPr>
          </a:p>
        </p:txBody>
      </p:sp>
      <p:sp>
        <p:nvSpPr>
          <p:cNvPr id="33795" name="灯片编号占位符 5">
            <a:extLst>
              <a:ext uri="{FF2B5EF4-FFF2-40B4-BE49-F238E27FC236}">
                <a16:creationId xmlns:a16="http://schemas.microsoft.com/office/drawing/2014/main" id="{C52A8243-CACD-D462-E188-F74803631E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E63633B-85FF-4A7E-A632-4CD9A8B2B246}" type="slidenum">
              <a:rPr lang="en-US" altLang="zh-CN" sz="1400" b="0">
                <a:latin typeface="Arial" panose="020B0604020202020204" pitchFamily="34" charset="0"/>
                <a:ea typeface="宋体" panose="02010600030101010101" pitchFamily="2" charset="-122"/>
              </a:rPr>
              <a:pPr>
                <a:spcBef>
                  <a:spcPct val="0"/>
                </a:spcBef>
                <a:buClrTx/>
                <a:buSzTx/>
                <a:buFontTx/>
                <a:buNone/>
              </a:pPr>
              <a:t>29</a:t>
            </a:fld>
            <a:endParaRPr lang="en-US" altLang="zh-CN" sz="1400" b="0">
              <a:latin typeface="Arial" panose="020B0604020202020204" pitchFamily="34" charset="0"/>
              <a:ea typeface="宋体" panose="02010600030101010101" pitchFamily="2" charset="-122"/>
            </a:endParaRPr>
          </a:p>
        </p:txBody>
      </p:sp>
      <p:sp>
        <p:nvSpPr>
          <p:cNvPr id="2172931" name="Rectangle 3">
            <a:extLst>
              <a:ext uri="{FF2B5EF4-FFF2-40B4-BE49-F238E27FC236}">
                <a16:creationId xmlns:a16="http://schemas.microsoft.com/office/drawing/2014/main" id="{3ECB7047-A6A9-C52A-1A1B-58B3E8CC4664}"/>
              </a:ext>
            </a:extLst>
          </p:cNvPr>
          <p:cNvSpPr>
            <a:spLocks noGrp="1" noChangeArrowheads="1"/>
          </p:cNvSpPr>
          <p:nvPr>
            <p:ph type="body" sz="quarter" idx="13"/>
          </p:nvPr>
        </p:nvSpPr>
        <p:spPr>
          <a:noFill/>
        </p:spPr>
        <p:txBody>
          <a:bodyPr vert="horz" lIns="92075" tIns="46038" rIns="92075" bIns="46038" rtlCol="0">
            <a:normAutofit fontScale="85000" lnSpcReduction="10000"/>
          </a:bodyP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在系统启动时，输入指针指向输入串的第一个字符，分析栈中存放着栈底符号</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和文法的开始符号。</a:t>
            </a:r>
          </a:p>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根据栈顶符号</a:t>
            </a:r>
            <a:r>
              <a:rPr lang="en-US" altLang="zh-CN">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和读入的符号</a:t>
            </a:r>
            <a:r>
              <a:rPr lang="en-US" altLang="zh-CN">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a:latin typeface="Times New Roman" panose="02020603050405020304" pitchFamily="18" charset="0"/>
                <a:ea typeface="微软雅黑" panose="020B0503020204020204" pitchFamily="34" charset="-122"/>
                <a:cs typeface="Times New Roman" panose="02020603050405020304" pitchFamily="18" charset="0"/>
              </a:rPr>
              <a:t>，查看分析表</a:t>
            </a:r>
            <a:r>
              <a:rPr lang="en-US" altLang="zh-CN">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a:latin typeface="Times New Roman" panose="02020603050405020304" pitchFamily="18" charset="0"/>
                <a:ea typeface="微软雅黑" panose="020B0503020204020204" pitchFamily="34" charset="-122"/>
                <a:cs typeface="Times New Roman" panose="02020603050405020304" pitchFamily="18" charset="0"/>
              </a:rPr>
              <a:t>以决定相应的动作。</a:t>
            </a:r>
          </a:p>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优点：</a:t>
            </a:r>
          </a:p>
          <a:p>
            <a:pPr lvl="1"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）效率高</a:t>
            </a:r>
          </a:p>
          <a:p>
            <a:pPr lvl="1"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）便于维护、自动生成</a:t>
            </a:r>
          </a:p>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关键</a:t>
            </a:r>
            <a:r>
              <a:rPr lang="en-US" altLang="zh-CN">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latin typeface="Times New Roman" panose="02020603050405020304" pitchFamily="18" charset="0"/>
                <a:ea typeface="微软雅黑" panose="020B0503020204020204" pitchFamily="34" charset="-122"/>
                <a:cs typeface="Times New Roman" panose="02020603050405020304" pitchFamily="18" charset="0"/>
              </a:rPr>
              <a:t>分析表</a:t>
            </a:r>
            <a:r>
              <a:rPr lang="en-US" altLang="zh-CN">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的构造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72931">
                                            <p:txEl>
                                              <p:pRg st="0" end="0"/>
                                            </p:txEl>
                                          </p:spTgt>
                                        </p:tgtEl>
                                        <p:attrNameLst>
                                          <p:attrName>style.visibility</p:attrName>
                                        </p:attrNameLst>
                                      </p:cBhvr>
                                      <p:to>
                                        <p:strVal val="visible"/>
                                      </p:to>
                                    </p:set>
                                    <p:animEffect transition="in" filter="slide(fromBottom)">
                                      <p:cBhvr>
                                        <p:cTn id="7" dur="500"/>
                                        <p:tgtEl>
                                          <p:spTgt spid="217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72931">
                                            <p:txEl>
                                              <p:pRg st="1" end="1"/>
                                            </p:txEl>
                                          </p:spTgt>
                                        </p:tgtEl>
                                        <p:attrNameLst>
                                          <p:attrName>style.visibility</p:attrName>
                                        </p:attrNameLst>
                                      </p:cBhvr>
                                      <p:to>
                                        <p:strVal val="visible"/>
                                      </p:to>
                                    </p:set>
                                    <p:animEffect transition="in" filter="slide(fromBottom)">
                                      <p:cBhvr>
                                        <p:cTn id="12" dur="500"/>
                                        <p:tgtEl>
                                          <p:spTgt spid="2172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72931">
                                            <p:txEl>
                                              <p:pRg st="2" end="2"/>
                                            </p:txEl>
                                          </p:spTgt>
                                        </p:tgtEl>
                                        <p:attrNameLst>
                                          <p:attrName>style.visibility</p:attrName>
                                        </p:attrNameLst>
                                      </p:cBhvr>
                                      <p:to>
                                        <p:strVal val="visible"/>
                                      </p:to>
                                    </p:set>
                                    <p:animEffect transition="in" filter="slide(fromBottom)">
                                      <p:cBhvr>
                                        <p:cTn id="17" dur="500"/>
                                        <p:tgtEl>
                                          <p:spTgt spid="2172931">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172931">
                                            <p:txEl>
                                              <p:pRg st="3" end="3"/>
                                            </p:txEl>
                                          </p:spTgt>
                                        </p:tgtEl>
                                        <p:attrNameLst>
                                          <p:attrName>style.visibility</p:attrName>
                                        </p:attrNameLst>
                                      </p:cBhvr>
                                      <p:to>
                                        <p:strVal val="visible"/>
                                      </p:to>
                                    </p:set>
                                    <p:animEffect transition="in" filter="slide(fromBottom)">
                                      <p:cBhvr>
                                        <p:cTn id="20" dur="500"/>
                                        <p:tgtEl>
                                          <p:spTgt spid="2172931">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172931">
                                            <p:txEl>
                                              <p:pRg st="4" end="4"/>
                                            </p:txEl>
                                          </p:spTgt>
                                        </p:tgtEl>
                                        <p:attrNameLst>
                                          <p:attrName>style.visibility</p:attrName>
                                        </p:attrNameLst>
                                      </p:cBhvr>
                                      <p:to>
                                        <p:strVal val="visible"/>
                                      </p:to>
                                    </p:set>
                                    <p:animEffect transition="in" filter="slide(fromBottom)">
                                      <p:cBhvr>
                                        <p:cTn id="23" dur="500"/>
                                        <p:tgtEl>
                                          <p:spTgt spid="217293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172931">
                                            <p:txEl>
                                              <p:pRg st="5" end="5"/>
                                            </p:txEl>
                                          </p:spTgt>
                                        </p:tgtEl>
                                        <p:attrNameLst>
                                          <p:attrName>style.visibility</p:attrName>
                                        </p:attrNameLst>
                                      </p:cBhvr>
                                      <p:to>
                                        <p:strVal val="visible"/>
                                      </p:to>
                                    </p:set>
                                    <p:animEffect transition="in" filter="slide(fromBottom)">
                                      <p:cBhvr>
                                        <p:cTn id="28" dur="500"/>
                                        <p:tgtEl>
                                          <p:spTgt spid="217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93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EF2F579F-1C73-FD06-685D-55583253CCAD}"/>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cs typeface="Times New Roman" panose="02020603050405020304" pitchFamily="18" charset="0"/>
              </a:rPr>
              <a:t>语法分析的功能和位置</a:t>
            </a:r>
          </a:p>
        </p:txBody>
      </p:sp>
      <p:sp>
        <p:nvSpPr>
          <p:cNvPr id="8" name="日期占位符 3">
            <a:extLst>
              <a:ext uri="{FF2B5EF4-FFF2-40B4-BE49-F238E27FC236}">
                <a16:creationId xmlns:a16="http://schemas.microsoft.com/office/drawing/2014/main" id="{F43AABB3-C2B6-C3BB-43FE-79F11FFF3F53}"/>
              </a:ext>
            </a:extLst>
          </p:cNvPr>
          <p:cNvSpPr>
            <a:spLocks noGrp="1"/>
          </p:cNvSpPr>
          <p:nvPr>
            <p:ph type="dt" sz="half" idx="10"/>
          </p:nvPr>
        </p:nvSpPr>
        <p:spPr>
          <a:ln>
            <a:miter lim="800000"/>
            <a:headEnd/>
            <a:tailEnd/>
          </a:ln>
        </p:spPr>
        <p:txBody>
          <a:bodyPr anchor="t"/>
          <a:lstStyle/>
          <a:p>
            <a:pPr>
              <a:defRPr/>
            </a:pPr>
            <a:fld id="{70BB4D48-2CB9-4AD1-8771-D797B715B97F}" type="datetime1">
              <a:rPr lang="zh-CN" altLang="en-US">
                <a:latin typeface="+mn-lt"/>
              </a:rPr>
              <a:pPr>
                <a:defRPr/>
              </a:pPr>
              <a:t>2022/7/6</a:t>
            </a:fld>
            <a:endParaRPr lang="en-US" altLang="zh-CN">
              <a:latin typeface="+mn-lt"/>
            </a:endParaRPr>
          </a:p>
        </p:txBody>
      </p:sp>
      <p:sp>
        <p:nvSpPr>
          <p:cNvPr id="7171" name="灯片编号占位符 5">
            <a:extLst>
              <a:ext uri="{FF2B5EF4-FFF2-40B4-BE49-F238E27FC236}">
                <a16:creationId xmlns:a16="http://schemas.microsoft.com/office/drawing/2014/main" id="{3406AE1C-9BA9-6ED6-0C85-05C3A3F702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A40A91A-E0DC-4F4C-AEDE-0B95CFFBD418}" type="slidenum">
              <a:rPr lang="en-US" altLang="zh-CN" sz="1400" b="0">
                <a:latin typeface="Arial" panose="020B0604020202020204" pitchFamily="34" charset="0"/>
                <a:ea typeface="宋体" panose="02010600030101010101" pitchFamily="2" charset="-122"/>
              </a:rPr>
              <a:pPr>
                <a:spcBef>
                  <a:spcPct val="0"/>
                </a:spcBef>
                <a:buClrTx/>
                <a:buSzTx/>
                <a:buFontTx/>
                <a:buNone/>
              </a:pPr>
              <a:t>3</a:t>
            </a:fld>
            <a:endParaRPr lang="en-US" altLang="zh-CN" sz="1400" b="0">
              <a:latin typeface="Arial" panose="020B0604020202020204" pitchFamily="34" charset="0"/>
              <a:ea typeface="宋体" panose="02010600030101010101" pitchFamily="2" charset="-122"/>
            </a:endParaRPr>
          </a:p>
        </p:txBody>
      </p:sp>
      <p:sp>
        <p:nvSpPr>
          <p:cNvPr id="1107971" name="Rectangle 3">
            <a:extLst>
              <a:ext uri="{FF2B5EF4-FFF2-40B4-BE49-F238E27FC236}">
                <a16:creationId xmlns:a16="http://schemas.microsoft.com/office/drawing/2014/main" id="{0D2A286E-05D0-ED26-8E58-07D8397FB2AB}"/>
              </a:ext>
            </a:extLst>
          </p:cNvPr>
          <p:cNvSpPr>
            <a:spLocks noGrp="1" noChangeArrowheads="1"/>
          </p:cNvSpPr>
          <p:nvPr>
            <p:ph type="body" sz="quarter" idx="13"/>
          </p:nvPr>
        </p:nvSpPr>
        <p:spPr>
          <a:noFill/>
        </p:spPr>
        <p:txBody>
          <a:bodyPr vert="horz" lIns="92075" tIns="46038" rIns="92075" bIns="46038" rtlCol="0">
            <a:normAutofit/>
          </a:bodyPr>
          <a:lstStyle/>
          <a:p>
            <a:pPr marL="0" indent="0" algn="just"/>
            <a:r>
              <a:rPr lang="zh-CN" altLang="en-US">
                <a:solidFill>
                  <a:srgbClr val="FF0000"/>
                </a:solidFill>
                <a:latin typeface="微软雅黑" panose="020B0503020204020204" pitchFamily="34" charset="-122"/>
                <a:ea typeface="微软雅黑" panose="020B0503020204020204" pitchFamily="34" charset="-122"/>
              </a:rPr>
              <a:t>语法分析</a:t>
            </a:r>
            <a:r>
              <a:rPr lang="en-US" altLang="zh-CN">
                <a:latin typeface="微软雅黑" panose="020B0503020204020204" pitchFamily="34" charset="-122"/>
                <a:ea typeface="微软雅黑" panose="020B0503020204020204" pitchFamily="34" charset="-122"/>
              </a:rPr>
              <a:t>(syntax analysis)</a:t>
            </a:r>
            <a:r>
              <a:rPr lang="zh-CN" altLang="en-US">
                <a:latin typeface="微软雅黑" panose="020B0503020204020204" pitchFamily="34" charset="-122"/>
                <a:ea typeface="微软雅黑" panose="020B0503020204020204" pitchFamily="34" charset="-122"/>
              </a:rPr>
              <a:t>是编译程序的核心部分，其任务是检查词法分析器输出的单词序列是否是源语言中的句子，亦即是否符合源语言的语法规则。 </a:t>
            </a:r>
          </a:p>
        </p:txBody>
      </p:sp>
      <p:sp>
        <p:nvSpPr>
          <p:cNvPr id="7174" name="Rectangle 6">
            <a:extLst>
              <a:ext uri="{FF2B5EF4-FFF2-40B4-BE49-F238E27FC236}">
                <a16:creationId xmlns:a16="http://schemas.microsoft.com/office/drawing/2014/main" id="{3854A83C-0CA0-634D-486D-0DF199BA1D5C}"/>
              </a:ext>
            </a:extLst>
          </p:cNvPr>
          <p:cNvSpPr>
            <a:spLocks noChangeArrowheads="1"/>
          </p:cNvSpPr>
          <p:nvPr/>
        </p:nvSpPr>
        <p:spPr bwMode="auto">
          <a:xfrm>
            <a:off x="1524001" y="26361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7175" name="Rectangle 9">
            <a:extLst>
              <a:ext uri="{FF2B5EF4-FFF2-40B4-BE49-F238E27FC236}">
                <a16:creationId xmlns:a16="http://schemas.microsoft.com/office/drawing/2014/main" id="{03E05D73-F56D-D8D1-8C03-06DF90BA0C49}"/>
              </a:ext>
            </a:extLst>
          </p:cNvPr>
          <p:cNvSpPr>
            <a:spLocks noChangeArrowheads="1"/>
          </p:cNvSpPr>
          <p:nvPr/>
        </p:nvSpPr>
        <p:spPr bwMode="auto">
          <a:xfrm>
            <a:off x="1524001" y="2656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107976" name="Object 8">
            <a:extLst>
              <a:ext uri="{FF2B5EF4-FFF2-40B4-BE49-F238E27FC236}">
                <a16:creationId xmlns:a16="http://schemas.microsoft.com/office/drawing/2014/main" id="{468A6503-0B01-709C-F302-9B2B16B5BC5B}"/>
              </a:ext>
            </a:extLst>
          </p:cNvPr>
          <p:cNvGraphicFramePr>
            <a:graphicFrameLocks noChangeAspect="1"/>
          </p:cNvGraphicFramePr>
          <p:nvPr>
            <p:extLst>
              <p:ext uri="{D42A27DB-BD31-4B8C-83A1-F6EECF244321}">
                <p14:modId xmlns:p14="http://schemas.microsoft.com/office/powerpoint/2010/main" val="2019816495"/>
              </p:ext>
            </p:extLst>
          </p:nvPr>
        </p:nvGraphicFramePr>
        <p:xfrm>
          <a:off x="1674814" y="3434982"/>
          <a:ext cx="8885237" cy="2108200"/>
        </p:xfrm>
        <a:graphic>
          <a:graphicData uri="http://schemas.openxmlformats.org/presentationml/2006/ole">
            <mc:AlternateContent xmlns:mc="http://schemas.openxmlformats.org/markup-compatibility/2006">
              <mc:Choice xmlns:v="urn:schemas-microsoft-com:vml" Requires="v">
                <p:oleObj spid="_x0000_s1070" name="Visio" r:id="rId4" imgW="4560812" imgH="1082434" progId="Visio.Drawing.11">
                  <p:embed/>
                </p:oleObj>
              </mc:Choice>
              <mc:Fallback>
                <p:oleObj name="Visio" r:id="rId4" imgW="4560812" imgH="1082434" progId="Visio.Drawing.11">
                  <p:embed/>
                  <p:pic>
                    <p:nvPicPr>
                      <p:cNvPr id="1107976" name="Object 8">
                        <a:extLst>
                          <a:ext uri="{FF2B5EF4-FFF2-40B4-BE49-F238E27FC236}">
                            <a16:creationId xmlns:a16="http://schemas.microsoft.com/office/drawing/2014/main" id="{468A6503-0B01-709C-F302-9B2B16B5BC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4" y="3434982"/>
                        <a:ext cx="888523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7978" name="Rectangle 10">
            <a:extLst>
              <a:ext uri="{FF2B5EF4-FFF2-40B4-BE49-F238E27FC236}">
                <a16:creationId xmlns:a16="http://schemas.microsoft.com/office/drawing/2014/main" id="{C1C7FED0-90D3-B522-0F5F-1F121198FA17}"/>
              </a:ext>
            </a:extLst>
          </p:cNvPr>
          <p:cNvSpPr>
            <a:spLocks noChangeArrowheads="1"/>
          </p:cNvSpPr>
          <p:nvPr/>
        </p:nvSpPr>
        <p:spPr bwMode="auto">
          <a:xfrm>
            <a:off x="3475039" y="5759082"/>
            <a:ext cx="524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400" b="0">
                <a:latin typeface="微软雅黑" panose="020B0503020204020204" pitchFamily="34" charset="-122"/>
                <a:ea typeface="微软雅黑" panose="020B0503020204020204" pitchFamily="34" charset="-122"/>
              </a:rPr>
              <a:t>图</a:t>
            </a:r>
            <a:r>
              <a:rPr kumimoji="1" lang="en-US" altLang="zh-CN" sz="2400" b="0">
                <a:latin typeface="微软雅黑" panose="020B0503020204020204" pitchFamily="34" charset="-122"/>
                <a:ea typeface="微软雅黑" panose="020B0503020204020204" pitchFamily="34" charset="-122"/>
              </a:rPr>
              <a:t>4.1</a:t>
            </a:r>
            <a:r>
              <a:rPr kumimoji="1" lang="zh-CN" altLang="en-US" sz="2400" b="0">
                <a:latin typeface="微软雅黑" panose="020B0503020204020204" pitchFamily="34" charset="-122"/>
                <a:ea typeface="微软雅黑" panose="020B0503020204020204" pitchFamily="34" charset="-122"/>
              </a:rPr>
              <a:t>　语法分析器在编译器中的位置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7971">
                                            <p:txEl>
                                              <p:pRg st="0" end="0"/>
                                            </p:txEl>
                                          </p:spTgt>
                                        </p:tgtEl>
                                        <p:attrNameLst>
                                          <p:attrName>style.visibility</p:attrName>
                                        </p:attrNameLst>
                                      </p:cBhvr>
                                      <p:to>
                                        <p:strVal val="visible"/>
                                      </p:to>
                                    </p:set>
                                    <p:animEffect transition="in" filter="wipe(left)">
                                      <p:cBhvr>
                                        <p:cTn id="7" dur="500"/>
                                        <p:tgtEl>
                                          <p:spTgt spid="1107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7976"/>
                                        </p:tgtEl>
                                        <p:attrNameLst>
                                          <p:attrName>style.visibility</p:attrName>
                                        </p:attrNameLst>
                                      </p:cBhvr>
                                      <p:to>
                                        <p:strVal val="visible"/>
                                      </p:to>
                                    </p:set>
                                    <p:animEffect transition="in" filter="wipe(left)">
                                      <p:cBhvr>
                                        <p:cTn id="12" dur="500"/>
                                        <p:tgtEl>
                                          <p:spTgt spid="1107976"/>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107978"/>
                                        </p:tgtEl>
                                        <p:attrNameLst>
                                          <p:attrName>style.visibility</p:attrName>
                                        </p:attrNameLst>
                                      </p:cBhvr>
                                      <p:to>
                                        <p:strVal val="visible"/>
                                      </p:to>
                                    </p:set>
                                    <p:animEffect transition="in" filter="wipe(down)">
                                      <p:cBhvr>
                                        <p:cTn id="16" dur="500"/>
                                        <p:tgtEl>
                                          <p:spTgt spid="1107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1" grpId="0" build="p" autoUpdateAnimBg="0"/>
      <p:bldP spid="110797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a:extLst>
              <a:ext uri="{FF2B5EF4-FFF2-40B4-BE49-F238E27FC236}">
                <a16:creationId xmlns:a16="http://schemas.microsoft.com/office/drawing/2014/main" id="{3D35FE4E-3832-569A-99C7-1F011C42A3F1}"/>
              </a:ext>
            </a:extLst>
          </p:cNvPr>
          <p:cNvSpPr>
            <a:spLocks noGrp="1" noChangeArrowheads="1"/>
          </p:cNvSpPr>
          <p:nvPr>
            <p:ph type="title"/>
          </p:nvPr>
        </p:nvSpPr>
        <p:spPr/>
        <p:txBody>
          <a:bodyPr anchor="ctr">
            <a:normAutofit/>
          </a:bodyPr>
          <a:lstStyle/>
          <a:p>
            <a:pPr eaLnBrk="1" hangingPunct="1"/>
            <a:r>
              <a:rPr lang="zh-CN" altLang="en-US" dirty="0">
                <a:latin typeface="微软雅黑" panose="020B0503020204020204" pitchFamily="34" charset="-122"/>
                <a:ea typeface="微软雅黑" panose="020B0503020204020204" pitchFamily="34" charset="-122"/>
              </a:rPr>
              <a:t>预测分析程序的总控程序 </a:t>
            </a:r>
          </a:p>
        </p:txBody>
      </p:sp>
      <p:sp>
        <p:nvSpPr>
          <p:cNvPr id="4" name="日期占位符 3">
            <a:extLst>
              <a:ext uri="{FF2B5EF4-FFF2-40B4-BE49-F238E27FC236}">
                <a16:creationId xmlns:a16="http://schemas.microsoft.com/office/drawing/2014/main" id="{9334CE0D-BEE0-CCCF-AD3E-639B6677C956}"/>
              </a:ext>
            </a:extLst>
          </p:cNvPr>
          <p:cNvSpPr>
            <a:spLocks noGrp="1"/>
          </p:cNvSpPr>
          <p:nvPr>
            <p:ph type="dt" sz="half" idx="10"/>
          </p:nvPr>
        </p:nvSpPr>
        <p:spPr>
          <a:ln>
            <a:miter lim="800000"/>
            <a:headEnd/>
            <a:tailEnd/>
          </a:ln>
        </p:spPr>
        <p:txBody>
          <a:bodyPr anchor="t"/>
          <a:lstStyle/>
          <a:p>
            <a:pPr>
              <a:defRPr/>
            </a:pPr>
            <a:fld id="{81816CAC-36DA-42D4-B395-77351A71CD89}" type="datetime1">
              <a:rPr lang="zh-CN" altLang="en-US">
                <a:latin typeface="+mn-lt"/>
              </a:rPr>
              <a:pPr>
                <a:defRPr/>
              </a:pPr>
              <a:t>2022/7/6</a:t>
            </a:fld>
            <a:endParaRPr lang="en-US" altLang="zh-CN">
              <a:latin typeface="+mn-lt"/>
            </a:endParaRPr>
          </a:p>
        </p:txBody>
      </p:sp>
      <p:sp>
        <p:nvSpPr>
          <p:cNvPr id="34819" name="灯片编号占位符 5">
            <a:extLst>
              <a:ext uri="{FF2B5EF4-FFF2-40B4-BE49-F238E27FC236}">
                <a16:creationId xmlns:a16="http://schemas.microsoft.com/office/drawing/2014/main" id="{B29C905C-AC53-368E-A602-94B1927ADAC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C5E268-7B46-42E9-8E0E-9B4EB6681804}" type="slidenum">
              <a:rPr lang="en-US" altLang="zh-CN" sz="1400" b="0">
                <a:latin typeface="Arial" panose="020B0604020202020204" pitchFamily="34" charset="0"/>
                <a:ea typeface="宋体" panose="02010600030101010101" pitchFamily="2" charset="-122"/>
              </a:rPr>
              <a:pPr>
                <a:spcBef>
                  <a:spcPct val="0"/>
                </a:spcBef>
                <a:buClrTx/>
                <a:buSzTx/>
                <a:buFontTx/>
                <a:buNone/>
              </a:pPr>
              <a:t>30</a:t>
            </a:fld>
            <a:endParaRPr lang="en-US" altLang="zh-CN" sz="1400" b="0">
              <a:latin typeface="Arial" panose="020B0604020202020204" pitchFamily="34" charset="0"/>
              <a:ea typeface="宋体" panose="02010600030101010101" pitchFamily="2" charset="-122"/>
            </a:endParaRPr>
          </a:p>
        </p:txBody>
      </p:sp>
      <p:sp>
        <p:nvSpPr>
          <p:cNvPr id="34821" name="Rectangle 3">
            <a:extLst>
              <a:ext uri="{FF2B5EF4-FFF2-40B4-BE49-F238E27FC236}">
                <a16:creationId xmlns:a16="http://schemas.microsoft.com/office/drawing/2014/main" id="{35DF1618-B6B9-F606-1041-372944865B00}"/>
              </a:ext>
            </a:extLst>
          </p:cNvPr>
          <p:cNvSpPr>
            <a:spLocks noGrp="1" noChangeArrowheads="1"/>
          </p:cNvSpPr>
          <p:nvPr>
            <p:ph type="body" sz="quarter" idx="13"/>
          </p:nvPr>
        </p:nvSpPr>
        <p:spPr>
          <a:xfrm>
            <a:off x="1064596" y="1029810"/>
            <a:ext cx="9783916" cy="5060272"/>
          </a:xfrm>
        </p:spPr>
        <p:txBody>
          <a:bodyPr>
            <a:normAutofit fontScale="70000" lnSpcReduction="20000"/>
          </a:bodyPr>
          <a:lstStyle/>
          <a:p>
            <a:pPr eaLnBrk="1" hangingPunct="1">
              <a:lnSpc>
                <a:spcPct val="110000"/>
              </a:lnSpc>
              <a:buFont typeface="Wingdings" panose="05000000000000000000" pitchFamily="2" charset="2"/>
              <a:buNone/>
            </a:pPr>
            <a:r>
              <a:rPr lang="zh-CN" altLang="en-US" sz="2400" dirty="0">
                <a:latin typeface="Times New Roman" panose="02020603050405020304" pitchFamily="18" charset="0"/>
              </a:rPr>
              <a:t>算法</a:t>
            </a:r>
            <a:r>
              <a:rPr lang="en-US" altLang="zh-CN" sz="2400" dirty="0">
                <a:latin typeface="Times New Roman" panose="02020603050405020304" pitchFamily="18" charset="0"/>
              </a:rPr>
              <a:t>4.5 </a:t>
            </a:r>
            <a:r>
              <a:rPr lang="zh-CN" altLang="en-US" sz="2400" dirty="0">
                <a:latin typeface="Times New Roman" panose="02020603050405020304" pitchFamily="18" charset="0"/>
              </a:rPr>
              <a:t>预测分析程序的总控程序。</a:t>
            </a:r>
          </a:p>
          <a:p>
            <a:pPr eaLnBrk="1" hangingPunct="1">
              <a:lnSpc>
                <a:spcPct val="110000"/>
              </a:lnSpc>
              <a:buFont typeface="Wingdings" panose="05000000000000000000" pitchFamily="2" charset="2"/>
              <a:buNone/>
            </a:pPr>
            <a:r>
              <a:rPr lang="zh-CN" altLang="en-US" sz="2400" dirty="0">
                <a:latin typeface="Times New Roman" panose="02020603050405020304" pitchFamily="18" charset="0"/>
              </a:rPr>
              <a:t>输入：输入串</a:t>
            </a:r>
            <a:r>
              <a:rPr lang="en-US" altLang="zh-CN" sz="2400" i="1" dirty="0">
                <a:latin typeface="Times New Roman" panose="02020603050405020304" pitchFamily="18" charset="0"/>
              </a:rPr>
              <a:t>w</a:t>
            </a:r>
            <a:r>
              <a:rPr lang="zh-CN" altLang="en-US" sz="2400" dirty="0">
                <a:latin typeface="Times New Roman" panose="02020603050405020304" pitchFamily="18" charset="0"/>
              </a:rPr>
              <a:t>和文法</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V</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 </a:t>
            </a:r>
            <a:r>
              <a:rPr lang="en-US" altLang="zh-CN" sz="2400" i="1" dirty="0">
                <a:latin typeface="Times New Roman" panose="02020603050405020304" pitchFamily="18" charset="0"/>
              </a:rPr>
              <a:t>P</a:t>
            </a:r>
            <a:r>
              <a:rPr lang="en-US" altLang="zh-CN" sz="2400" dirty="0">
                <a:latin typeface="Times New Roman" panose="02020603050405020304" pitchFamily="18" charset="0"/>
              </a:rPr>
              <a:t>,</a:t>
            </a:r>
            <a:r>
              <a:rPr lang="en-US" altLang="zh-CN" sz="2400" i="1" dirty="0">
                <a:latin typeface="Times New Roman" panose="02020603050405020304" pitchFamily="18" charset="0"/>
              </a:rPr>
              <a:t> S</a:t>
            </a:r>
            <a:r>
              <a:rPr lang="en-US" altLang="zh-CN" sz="2400" dirty="0">
                <a:latin typeface="Times New Roman" panose="02020603050405020304" pitchFamily="18" charset="0"/>
              </a:rPr>
              <a:t>)</a:t>
            </a:r>
            <a:r>
              <a:rPr lang="zh-CN" altLang="en-US" sz="2400" dirty="0">
                <a:latin typeface="Times New Roman" panose="02020603050405020304" pitchFamily="18" charset="0"/>
              </a:rPr>
              <a:t>的分析表</a:t>
            </a:r>
            <a:r>
              <a:rPr lang="en-US" altLang="zh-CN" sz="2400" i="1" dirty="0">
                <a:latin typeface="Times New Roman" panose="02020603050405020304" pitchFamily="18" charset="0"/>
              </a:rPr>
              <a:t>M</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2400" dirty="0">
                <a:latin typeface="Times New Roman" panose="02020603050405020304" pitchFamily="18" charset="0"/>
              </a:rPr>
              <a:t>输出：如果</a:t>
            </a:r>
            <a:r>
              <a:rPr lang="en-US" altLang="zh-CN" sz="2400" i="1" dirty="0">
                <a:latin typeface="Times New Roman" panose="02020603050405020304" pitchFamily="18" charset="0"/>
              </a:rPr>
              <a:t>w</a:t>
            </a:r>
            <a:r>
              <a:rPr lang="zh-CN" altLang="en-US" sz="2400" dirty="0">
                <a:latin typeface="Times New Roman" panose="02020603050405020304" pitchFamily="18" charset="0"/>
              </a:rPr>
              <a:t>属于</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zh-CN" altLang="en-US" sz="2400" dirty="0">
                <a:latin typeface="Times New Roman" panose="02020603050405020304" pitchFamily="18" charset="0"/>
              </a:rPr>
              <a:t>，则输出</a:t>
            </a:r>
            <a:r>
              <a:rPr lang="en-US" altLang="zh-CN" sz="2400" i="1" dirty="0">
                <a:latin typeface="Times New Roman" panose="02020603050405020304" pitchFamily="18" charset="0"/>
              </a:rPr>
              <a:t>w</a:t>
            </a:r>
            <a:r>
              <a:rPr lang="zh-CN" altLang="en-US" sz="2400" dirty="0">
                <a:latin typeface="Times New Roman" panose="02020603050405020304" pitchFamily="18" charset="0"/>
              </a:rPr>
              <a:t>的最左推导，否则报告错误</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2400" dirty="0">
                <a:latin typeface="Times New Roman" panose="02020603050405020304" pitchFamily="18" charset="0"/>
              </a:rPr>
              <a:t>步骤：</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．将栈底符号</a:t>
            </a:r>
            <a:r>
              <a:rPr lang="en-US" altLang="zh-CN" sz="2400" dirty="0">
                <a:latin typeface="Times New Roman" panose="02020603050405020304" pitchFamily="18" charset="0"/>
              </a:rPr>
              <a:t>#</a:t>
            </a:r>
            <a:r>
              <a:rPr lang="zh-CN" altLang="en-US" sz="2400" dirty="0">
                <a:latin typeface="Times New Roman" panose="02020603050405020304" pitchFamily="18" charset="0"/>
              </a:rPr>
              <a:t>和文法开始符号</a:t>
            </a:r>
            <a:r>
              <a:rPr lang="en-US" altLang="zh-CN" sz="2400" i="1" dirty="0">
                <a:latin typeface="Times New Roman" panose="02020603050405020304" pitchFamily="18" charset="0"/>
              </a:rPr>
              <a:t>S</a:t>
            </a:r>
            <a:r>
              <a:rPr lang="zh-CN" altLang="en-US" sz="2400" dirty="0">
                <a:latin typeface="Times New Roman" panose="02020603050405020304" pitchFamily="18" charset="0"/>
              </a:rPr>
              <a:t>压入栈中</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dirty="0">
                <a:latin typeface="Times New Roman" panose="02020603050405020304" pitchFamily="18" charset="0"/>
              </a:rPr>
              <a:t>repeat</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3</a:t>
            </a:r>
            <a:r>
              <a:rPr lang="zh-CN" altLang="en-US" sz="2400" dirty="0">
                <a:latin typeface="Times New Roman" panose="02020603050405020304" pitchFamily="18" charset="0"/>
              </a:rPr>
              <a:t>．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zh-CN" altLang="en-US" sz="2400" dirty="0">
                <a:latin typeface="Times New Roman" panose="02020603050405020304" pitchFamily="18" charset="0"/>
              </a:rPr>
              <a:t>当前栈顶符号</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4</a:t>
            </a:r>
            <a:r>
              <a:rPr lang="zh-CN" altLang="en-US"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zh-CN" altLang="en-US" sz="2400" dirty="0">
                <a:latin typeface="Times New Roman" panose="02020603050405020304" pitchFamily="18" charset="0"/>
              </a:rPr>
              <a:t>当前输入符号</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5</a:t>
            </a:r>
            <a:r>
              <a:rPr lang="zh-CN" altLang="en-US" sz="2400" dirty="0">
                <a:latin typeface="Times New Roman" panose="02020603050405020304" pitchFamily="18" charset="0"/>
              </a:rPr>
              <a:t>．		</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T</a:t>
            </a:r>
            <a:r>
              <a:rPr lang="en-US" altLang="zh-CN" sz="2400" dirty="0">
                <a:latin typeface="Times New Roman" panose="02020603050405020304" pitchFamily="18" charset="0"/>
              </a:rPr>
              <a:t>∪{#} then</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6</a:t>
            </a:r>
            <a:r>
              <a:rPr lang="zh-CN" altLang="en-US" sz="2400" dirty="0">
                <a:latin typeface="Times New Roman" panose="02020603050405020304" pitchFamily="18" charset="0"/>
              </a:rPr>
              <a:t>．			</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then</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7</a:t>
            </a:r>
            <a:r>
              <a:rPr lang="zh-CN" altLang="en-US" sz="2400" dirty="0">
                <a:latin typeface="Times New Roman" panose="02020603050405020304" pitchFamily="18" charset="0"/>
              </a:rPr>
              <a:t>．		      	</a:t>
            </a:r>
            <a:r>
              <a:rPr lang="en-US" altLang="zh-CN" sz="2400" dirty="0">
                <a:latin typeface="Times New Roman" panose="02020603050405020304" pitchFamily="18" charset="0"/>
              </a:rPr>
              <a:t>{if </a:t>
            </a:r>
            <a:r>
              <a:rPr lang="en-US" altLang="zh-CN" sz="2400" i="1" dirty="0">
                <a:latin typeface="Times New Roman" panose="02020603050405020304" pitchFamily="18" charset="0"/>
              </a:rPr>
              <a:t>X</a:t>
            </a:r>
            <a:r>
              <a:rPr lang="en-US" altLang="zh-CN" sz="2400" dirty="0">
                <a:latin typeface="Times New Roman" panose="02020603050405020304" pitchFamily="18" charset="0"/>
              </a:rPr>
              <a:t>≠# then begin</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8</a:t>
            </a:r>
            <a:r>
              <a:rPr lang="zh-CN" altLang="en-US" sz="2400" dirty="0">
                <a:latin typeface="Times New Roman" panose="02020603050405020304" pitchFamily="18" charset="0"/>
              </a:rPr>
              <a:t>．					将</a:t>
            </a:r>
            <a:r>
              <a:rPr lang="en-US" altLang="zh-CN" sz="2400" i="1" dirty="0">
                <a:latin typeface="Times New Roman" panose="02020603050405020304" pitchFamily="18" charset="0"/>
              </a:rPr>
              <a:t>X</a:t>
            </a:r>
            <a:r>
              <a:rPr lang="zh-CN" altLang="en-US" sz="2400" dirty="0">
                <a:latin typeface="Times New Roman" panose="02020603050405020304" pitchFamily="18" charset="0"/>
              </a:rPr>
              <a:t>弹出栈</a:t>
            </a:r>
            <a:r>
              <a:rPr lang="en-US" altLang="zh-CN" sz="24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9</a:t>
            </a:r>
            <a:r>
              <a:rPr lang="zh-CN" altLang="en-US" sz="2400" dirty="0">
                <a:latin typeface="Times New Roman" panose="02020603050405020304" pitchFamily="18" charset="0"/>
              </a:rPr>
              <a:t>．					前移输入指针</a:t>
            </a:r>
          </a:p>
          <a:p>
            <a:pPr eaLnBrk="1" hangingPunct="1">
              <a:lnSpc>
                <a:spcPct val="110000"/>
              </a:lnSpc>
              <a:buFont typeface="Wingdings" panose="05000000000000000000" pitchFamily="2" charset="2"/>
              <a:buNone/>
            </a:pPr>
            <a:r>
              <a:rPr lang="en-US" altLang="zh-CN" sz="2400" dirty="0">
                <a:latin typeface="Times New Roman" panose="02020603050405020304" pitchFamily="18" charset="0"/>
              </a:rPr>
              <a:t>10</a:t>
            </a:r>
            <a:r>
              <a:rPr lang="zh-CN" altLang="en-US" sz="2400" dirty="0">
                <a:latin typeface="Times New Roman" panose="02020603050405020304" pitchFamily="18" charset="0"/>
              </a:rPr>
              <a:t>．					</a:t>
            </a:r>
            <a:r>
              <a:rPr lang="en-US" altLang="zh-CN" sz="2400" dirty="0">
                <a:latin typeface="Times New Roman" panose="02020603050405020304" pitchFamily="18" charset="0"/>
              </a:rPr>
              <a:t>end}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A998864E-D48B-F576-73BB-75359B938EDE}"/>
              </a:ext>
            </a:extLst>
          </p:cNvPr>
          <p:cNvSpPr>
            <a:spLocks noGrp="1" noChangeArrowheads="1"/>
          </p:cNvSpPr>
          <p:nvPr>
            <p:ph type="title"/>
          </p:nvPr>
        </p:nvSpPr>
        <p:spPr/>
        <p:txBody>
          <a:bodyPr anchor="ctr">
            <a:normAutofit/>
          </a:bodyPr>
          <a:lstStyle/>
          <a:p>
            <a:pPr eaLnBrk="1" hangingPunct="1"/>
            <a:r>
              <a:rPr lang="zh-CN" altLang="en-US">
                <a:latin typeface="微软雅黑" panose="020B0503020204020204" pitchFamily="34" charset="-122"/>
                <a:ea typeface="微软雅黑" panose="020B0503020204020204" pitchFamily="34" charset="-122"/>
              </a:rPr>
              <a:t>预测分析程序的总控程序 </a:t>
            </a:r>
          </a:p>
        </p:txBody>
      </p:sp>
      <p:sp>
        <p:nvSpPr>
          <p:cNvPr id="4" name="日期占位符 3">
            <a:extLst>
              <a:ext uri="{FF2B5EF4-FFF2-40B4-BE49-F238E27FC236}">
                <a16:creationId xmlns:a16="http://schemas.microsoft.com/office/drawing/2014/main" id="{C538F473-8A08-8991-F0CD-78233E378EBE}"/>
              </a:ext>
            </a:extLst>
          </p:cNvPr>
          <p:cNvSpPr>
            <a:spLocks noGrp="1"/>
          </p:cNvSpPr>
          <p:nvPr>
            <p:ph type="dt" sz="half" idx="10"/>
          </p:nvPr>
        </p:nvSpPr>
        <p:spPr>
          <a:ln>
            <a:miter lim="800000"/>
            <a:headEnd/>
            <a:tailEnd/>
          </a:ln>
        </p:spPr>
        <p:txBody>
          <a:bodyPr anchor="t"/>
          <a:lstStyle/>
          <a:p>
            <a:pPr>
              <a:defRPr/>
            </a:pPr>
            <a:fld id="{3ED14721-5FF6-4A56-B21A-124F35A9DAE1}" type="datetime1">
              <a:rPr lang="zh-CN" altLang="en-US">
                <a:latin typeface="+mn-lt"/>
              </a:rPr>
              <a:pPr>
                <a:defRPr/>
              </a:pPr>
              <a:t>2022/7/6</a:t>
            </a:fld>
            <a:endParaRPr lang="en-US" altLang="zh-CN">
              <a:latin typeface="+mn-lt"/>
            </a:endParaRPr>
          </a:p>
        </p:txBody>
      </p:sp>
      <p:sp>
        <p:nvSpPr>
          <p:cNvPr id="35843" name="灯片编号占位符 5">
            <a:extLst>
              <a:ext uri="{FF2B5EF4-FFF2-40B4-BE49-F238E27FC236}">
                <a16:creationId xmlns:a16="http://schemas.microsoft.com/office/drawing/2014/main" id="{B76A498F-625B-477B-14C6-D2AB86D132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4AD6260-476C-42FE-9396-8589F0E6A429}" type="slidenum">
              <a:rPr lang="en-US" altLang="zh-CN" sz="1400" b="0">
                <a:latin typeface="Arial" panose="020B0604020202020204" pitchFamily="34" charset="0"/>
                <a:ea typeface="宋体" panose="02010600030101010101" pitchFamily="2" charset="-122"/>
              </a:rPr>
              <a:pPr>
                <a:spcBef>
                  <a:spcPct val="0"/>
                </a:spcBef>
                <a:buClrTx/>
                <a:buSzTx/>
                <a:buFontTx/>
                <a:buNone/>
              </a:pPr>
              <a:t>31</a:t>
            </a:fld>
            <a:endParaRPr lang="en-US" altLang="zh-CN" sz="1400" b="0">
              <a:latin typeface="Arial" panose="020B0604020202020204" pitchFamily="34" charset="0"/>
              <a:ea typeface="宋体" panose="02010600030101010101" pitchFamily="2" charset="-122"/>
            </a:endParaRPr>
          </a:p>
        </p:txBody>
      </p:sp>
      <p:sp>
        <p:nvSpPr>
          <p:cNvPr id="35845" name="Rectangle 3">
            <a:extLst>
              <a:ext uri="{FF2B5EF4-FFF2-40B4-BE49-F238E27FC236}">
                <a16:creationId xmlns:a16="http://schemas.microsoft.com/office/drawing/2014/main" id="{8F41BEEB-E726-52F0-D6E7-738BA771439B}"/>
              </a:ext>
            </a:extLst>
          </p:cNvPr>
          <p:cNvSpPr>
            <a:spLocks noGrp="1" noChangeArrowheads="1"/>
          </p:cNvSpPr>
          <p:nvPr>
            <p:ph type="body" sz="quarter" idx="13"/>
          </p:nvPr>
        </p:nvSpPr>
        <p:spPr>
          <a:xfrm>
            <a:off x="1064596" y="1443018"/>
            <a:ext cx="9783916" cy="4345223"/>
          </a:xfrm>
        </p:spPr>
        <p:txBody>
          <a:bodyPr>
            <a:normAutofit fontScale="62500" lnSpcReduction="20000"/>
          </a:bodyPr>
          <a:lstStyle/>
          <a:p>
            <a:pPr eaLnBrk="1" hangingPunct="1">
              <a:buFont typeface="Wingdings" panose="05000000000000000000" pitchFamily="2" charset="2"/>
              <a:buNone/>
            </a:pPr>
            <a:r>
              <a:rPr lang="en-US" altLang="zh-CN" dirty="0">
                <a:latin typeface="Times New Roman" panose="02020603050405020304" pitchFamily="18" charset="0"/>
              </a:rPr>
              <a:t>11</a:t>
            </a:r>
            <a:r>
              <a:rPr lang="zh-CN" altLang="en-US" dirty="0">
                <a:latin typeface="Times New Roman" panose="02020603050405020304" pitchFamily="18" charset="0"/>
              </a:rPr>
              <a:t>．			</a:t>
            </a:r>
            <a:r>
              <a:rPr lang="en-US" altLang="zh-CN" dirty="0">
                <a:latin typeface="Times New Roman" panose="02020603050405020304" pitchFamily="18" charset="0"/>
              </a:rPr>
              <a:t>else error</a:t>
            </a:r>
          </a:p>
          <a:p>
            <a:pPr eaLnBrk="1" hangingPunct="1">
              <a:buFont typeface="Wingdings" panose="05000000000000000000" pitchFamily="2" charset="2"/>
              <a:buNone/>
            </a:pPr>
            <a:r>
              <a:rPr lang="en-US" altLang="zh-CN" dirty="0">
                <a:latin typeface="Times New Roman" panose="02020603050405020304" pitchFamily="18" charset="0"/>
              </a:rPr>
              <a:t>12</a:t>
            </a:r>
            <a:r>
              <a:rPr lang="zh-CN" altLang="en-US" dirty="0">
                <a:latin typeface="Times New Roman" panose="02020603050405020304" pitchFamily="18" charset="0"/>
              </a:rPr>
              <a:t>．		</a:t>
            </a:r>
            <a:r>
              <a:rPr lang="en-US" altLang="zh-CN" dirty="0">
                <a:latin typeface="Times New Roman" panose="02020603050405020304" pitchFamily="18" charset="0"/>
              </a:rPr>
              <a:t>else </a:t>
            </a:r>
          </a:p>
          <a:p>
            <a:pPr eaLnBrk="1" hangingPunct="1">
              <a:buFont typeface="Wingdings" panose="05000000000000000000" pitchFamily="2" charset="2"/>
              <a:buNone/>
            </a:pPr>
            <a:r>
              <a:rPr lang="en-US" altLang="zh-CN" dirty="0">
                <a:latin typeface="Times New Roman" panose="02020603050405020304" pitchFamily="18" charset="0"/>
              </a:rPr>
              <a:t>13</a:t>
            </a:r>
            <a:r>
              <a:rPr lang="zh-CN" altLang="en-US" dirty="0">
                <a:latin typeface="Times New Roman" panose="02020603050405020304" pitchFamily="18" charset="0"/>
              </a:rPr>
              <a:t>．			</a:t>
            </a:r>
            <a:r>
              <a:rPr lang="en-US" altLang="zh-CN" dirty="0">
                <a:latin typeface="Times New Roman" panose="02020603050405020304" pitchFamily="18" charset="0"/>
              </a:rPr>
              <a:t>if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Y</a:t>
            </a:r>
            <a:r>
              <a:rPr lang="en-US" altLang="zh-CN" baseline="-25000" dirty="0">
                <a:latin typeface="Times New Roman" panose="02020603050405020304" pitchFamily="18" charset="0"/>
              </a:rPr>
              <a:t>1</a:t>
            </a:r>
            <a:r>
              <a:rPr lang="en-US" altLang="zh-CN" i="1" dirty="0">
                <a:latin typeface="Times New Roman" panose="02020603050405020304" pitchFamily="18" charset="0"/>
              </a:rPr>
              <a:t>Y</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Y</a:t>
            </a:r>
            <a:r>
              <a:rPr lang="en-US" altLang="zh-CN" i="1" baseline="-25000" dirty="0" err="1">
                <a:latin typeface="Times New Roman" panose="02020603050405020304" pitchFamily="18" charset="0"/>
              </a:rPr>
              <a:t>k</a:t>
            </a:r>
            <a:r>
              <a:rPr lang="en-US" altLang="zh-CN" dirty="0">
                <a:latin typeface="Times New Roman" panose="02020603050405020304" pitchFamily="18" charset="0"/>
              </a:rPr>
              <a:t> then begin</a:t>
            </a:r>
          </a:p>
          <a:p>
            <a:pPr eaLnBrk="1" hangingPunct="1">
              <a:buFont typeface="Wingdings" panose="05000000000000000000" pitchFamily="2" charset="2"/>
              <a:buNone/>
            </a:pPr>
            <a:r>
              <a:rPr lang="en-US" altLang="zh-CN" dirty="0">
                <a:latin typeface="Times New Roman" panose="02020603050405020304" pitchFamily="18" charset="0"/>
              </a:rPr>
              <a:t>14</a:t>
            </a:r>
            <a:r>
              <a:rPr lang="zh-CN" altLang="en-US" dirty="0">
                <a:latin typeface="Times New Roman" panose="02020603050405020304" pitchFamily="18" charset="0"/>
              </a:rPr>
              <a:t>．		    	将</a:t>
            </a:r>
            <a:r>
              <a:rPr lang="en-US" altLang="zh-CN" i="1" dirty="0">
                <a:latin typeface="Times New Roman" panose="02020603050405020304" pitchFamily="18" charset="0"/>
              </a:rPr>
              <a:t>X</a:t>
            </a:r>
            <a:r>
              <a:rPr lang="zh-CN" altLang="en-US" dirty="0">
                <a:latin typeface="Times New Roman" panose="02020603050405020304" pitchFamily="18" charset="0"/>
              </a:rPr>
              <a:t>弹出栈</a:t>
            </a:r>
            <a:r>
              <a:rPr lang="en-US" altLang="zh-CN" dirty="0">
                <a:latin typeface="Times New Roman" panose="02020603050405020304" pitchFamily="18" charset="0"/>
              </a:rPr>
              <a:t>;</a:t>
            </a:r>
          </a:p>
          <a:p>
            <a:pPr eaLnBrk="1" hangingPunct="1">
              <a:buFont typeface="Wingdings" panose="05000000000000000000" pitchFamily="2" charset="2"/>
              <a:buNone/>
            </a:pPr>
            <a:r>
              <a:rPr lang="en-US" altLang="zh-CN" dirty="0">
                <a:latin typeface="Times New Roman" panose="02020603050405020304" pitchFamily="18" charset="0"/>
              </a:rPr>
              <a:t>15</a:t>
            </a:r>
            <a:r>
              <a:rPr lang="zh-CN" altLang="en-US" dirty="0">
                <a:latin typeface="Times New Roman" panose="02020603050405020304" pitchFamily="18" charset="0"/>
              </a:rPr>
              <a:t>．			依次将</a:t>
            </a:r>
            <a:r>
              <a:rPr lang="en-US" altLang="zh-CN" i="1" dirty="0" err="1">
                <a:latin typeface="Times New Roman" panose="02020603050405020304" pitchFamily="18" charset="0"/>
              </a:rPr>
              <a:t>Y</a:t>
            </a:r>
            <a:r>
              <a:rPr lang="en-US" altLang="zh-CN" i="1" baseline="-25000" dirty="0" err="1">
                <a:latin typeface="Times New Roman" panose="02020603050405020304" pitchFamily="18" charset="0"/>
              </a:rPr>
              <a:t>k</a:t>
            </a:r>
            <a:r>
              <a:rPr lang="zh-CN" altLang="en-US" i="1"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en-US" altLang="zh-CN" baseline="-25000" dirty="0">
                <a:latin typeface="Times New Roman" panose="02020603050405020304" pitchFamily="18" charset="0"/>
              </a:rPr>
              <a:t>2</a:t>
            </a:r>
            <a:r>
              <a:rPr lang="zh-CN" altLang="en-US" dirty="0">
                <a:latin typeface="Times New Roman" panose="02020603050405020304" pitchFamily="18" charset="0"/>
              </a:rPr>
              <a:t>，</a:t>
            </a:r>
            <a:r>
              <a:rPr lang="en-US" altLang="zh-CN" i="1" dirty="0">
                <a:latin typeface="Times New Roman" panose="02020603050405020304" pitchFamily="18" charset="0"/>
              </a:rPr>
              <a:t>Y</a:t>
            </a:r>
            <a:r>
              <a:rPr lang="en-US" altLang="zh-CN" baseline="-25000" dirty="0">
                <a:latin typeface="Times New Roman" panose="02020603050405020304" pitchFamily="18" charset="0"/>
              </a:rPr>
              <a:t>1</a:t>
            </a:r>
            <a:r>
              <a:rPr lang="zh-CN" altLang="en-US" dirty="0">
                <a:latin typeface="Times New Roman" panose="02020603050405020304" pitchFamily="18" charset="0"/>
              </a:rPr>
              <a:t>压入栈</a:t>
            </a:r>
            <a:r>
              <a:rPr lang="en-US" altLang="zh-CN" dirty="0">
                <a:latin typeface="Times New Roman" panose="02020603050405020304" pitchFamily="18" charset="0"/>
              </a:rPr>
              <a:t>;</a:t>
            </a:r>
          </a:p>
          <a:p>
            <a:pPr eaLnBrk="1" hangingPunct="1">
              <a:buFont typeface="Wingdings" panose="05000000000000000000" pitchFamily="2" charset="2"/>
              <a:buNone/>
            </a:pPr>
            <a:r>
              <a:rPr lang="en-US" altLang="zh-CN" dirty="0">
                <a:latin typeface="Times New Roman" panose="02020603050405020304" pitchFamily="18" charset="0"/>
              </a:rPr>
              <a:t>16</a:t>
            </a:r>
            <a:r>
              <a:rPr lang="zh-CN" altLang="en-US" dirty="0">
                <a:latin typeface="Times New Roman" panose="02020603050405020304" pitchFamily="18" charset="0"/>
              </a:rPr>
              <a:t>．			输出产生式</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Y</a:t>
            </a:r>
            <a:r>
              <a:rPr lang="en-US" altLang="zh-CN" baseline="-25000" dirty="0">
                <a:latin typeface="Times New Roman" panose="02020603050405020304" pitchFamily="18" charset="0"/>
              </a:rPr>
              <a:t>1</a:t>
            </a:r>
            <a:r>
              <a:rPr lang="en-US" altLang="zh-CN" i="1" dirty="0">
                <a:latin typeface="Times New Roman" panose="02020603050405020304" pitchFamily="18" charset="0"/>
              </a:rPr>
              <a:t>Y</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Y</a:t>
            </a:r>
            <a:r>
              <a:rPr lang="en-US" altLang="zh-CN" i="1" baseline="-25000" dirty="0" err="1">
                <a:latin typeface="Times New Roman" panose="02020603050405020304" pitchFamily="18" charset="0"/>
              </a:rPr>
              <a:t>k</a:t>
            </a:r>
            <a:endParaRPr lang="en-US" altLang="zh-CN" baseline="-25000" dirty="0">
              <a:latin typeface="Times New Roman" panose="02020603050405020304" pitchFamily="18" charset="0"/>
            </a:endParaRPr>
          </a:p>
          <a:p>
            <a:pPr eaLnBrk="1" hangingPunct="1">
              <a:buFont typeface="Wingdings" panose="05000000000000000000" pitchFamily="2" charset="2"/>
              <a:buNone/>
            </a:pPr>
            <a:r>
              <a:rPr lang="en-US" altLang="zh-CN" dirty="0">
                <a:latin typeface="Times New Roman" panose="02020603050405020304" pitchFamily="18" charset="0"/>
              </a:rPr>
              <a:t>17</a:t>
            </a:r>
            <a:r>
              <a:rPr lang="zh-CN" altLang="en-US" dirty="0">
                <a:latin typeface="Times New Roman" panose="02020603050405020304" pitchFamily="18" charset="0"/>
              </a:rPr>
              <a:t>．			</a:t>
            </a:r>
            <a:r>
              <a:rPr lang="en-US" altLang="zh-CN" dirty="0">
                <a:latin typeface="Times New Roman" panose="02020603050405020304" pitchFamily="18" charset="0"/>
              </a:rPr>
              <a:t>end</a:t>
            </a:r>
          </a:p>
          <a:p>
            <a:pPr eaLnBrk="1" hangingPunct="1">
              <a:buFont typeface="Wingdings" panose="05000000000000000000" pitchFamily="2" charset="2"/>
              <a:buNone/>
            </a:pPr>
            <a:r>
              <a:rPr lang="en-US" altLang="zh-CN" dirty="0">
                <a:latin typeface="Times New Roman" panose="02020603050405020304" pitchFamily="18" charset="0"/>
              </a:rPr>
              <a:t>18</a:t>
            </a:r>
            <a:r>
              <a:rPr lang="zh-CN" altLang="en-US" dirty="0">
                <a:latin typeface="Times New Roman" panose="02020603050405020304" pitchFamily="18" charset="0"/>
              </a:rPr>
              <a:t>．			</a:t>
            </a:r>
            <a:r>
              <a:rPr lang="en-US" altLang="zh-CN" dirty="0">
                <a:latin typeface="Times New Roman" panose="02020603050405020304" pitchFamily="18" charset="0"/>
              </a:rPr>
              <a:t>else error</a:t>
            </a:r>
          </a:p>
          <a:p>
            <a:pPr eaLnBrk="1" hangingPunct="1">
              <a:buFont typeface="Wingdings" panose="05000000000000000000" pitchFamily="2" charset="2"/>
              <a:buNone/>
            </a:pPr>
            <a:r>
              <a:rPr lang="en-US" altLang="zh-CN" dirty="0">
                <a:latin typeface="Times New Roman" panose="02020603050405020304" pitchFamily="18" charset="0"/>
              </a:rPr>
              <a:t>19</a:t>
            </a:r>
            <a:r>
              <a:rPr lang="zh-CN" altLang="en-US" dirty="0">
                <a:latin typeface="Times New Roman" panose="02020603050405020304" pitchFamily="18" charset="0"/>
              </a:rPr>
              <a:t>．</a:t>
            </a:r>
            <a:r>
              <a:rPr lang="en-US" altLang="zh-CN" dirty="0">
                <a:latin typeface="Times New Roman" panose="02020603050405020304" pitchFamily="18" charset="0"/>
              </a:rPr>
              <a:t>until </a:t>
            </a:r>
            <a:r>
              <a:rPr lang="en-US" altLang="zh-CN" i="1" dirty="0">
                <a:latin typeface="Times New Roman" panose="02020603050405020304" pitchFamily="18" charset="0"/>
              </a:rPr>
              <a:t>X</a:t>
            </a:r>
            <a:r>
              <a:rPr lang="en-US" altLang="zh-CN" dirty="0">
                <a:latin typeface="Times New Roman" panose="02020603050405020304" pitchFamily="18"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4">
            <a:extLst>
              <a:ext uri="{FF2B5EF4-FFF2-40B4-BE49-F238E27FC236}">
                <a16:creationId xmlns:a16="http://schemas.microsoft.com/office/drawing/2014/main" id="{7427E6A9-992E-9C78-04BF-70B1F060B4EF}"/>
              </a:ext>
            </a:extLst>
          </p:cNvPr>
          <p:cNvSpPr>
            <a:spLocks noGrp="1" noChangeArrowheads="1"/>
          </p:cNvSpPr>
          <p:nvPr>
            <p:ph type="title"/>
          </p:nvPr>
        </p:nvSpPr>
        <p:spPr/>
        <p:txBody>
          <a:bodyPr anchor="ctr"/>
          <a:lstStyle/>
          <a:p>
            <a:pPr eaLnBrk="1" hangingPunct="1"/>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4.10 </a:t>
            </a:r>
            <a:r>
              <a:rPr lang="zh-CN" altLang="en-US" dirty="0">
                <a:latin typeface="微软雅黑" panose="020B0503020204020204" pitchFamily="34" charset="-122"/>
                <a:ea typeface="微软雅黑" panose="020B0503020204020204" pitchFamily="34" charset="-122"/>
              </a:rPr>
              <a:t>考虑简单算术表达式文法的实现</a:t>
            </a:r>
          </a:p>
        </p:txBody>
      </p:sp>
      <p:sp>
        <p:nvSpPr>
          <p:cNvPr id="5" name="日期占位符 3">
            <a:extLst>
              <a:ext uri="{FF2B5EF4-FFF2-40B4-BE49-F238E27FC236}">
                <a16:creationId xmlns:a16="http://schemas.microsoft.com/office/drawing/2014/main" id="{E13FFF54-2053-229C-9791-BDB9D50EE651}"/>
              </a:ext>
            </a:extLst>
          </p:cNvPr>
          <p:cNvSpPr>
            <a:spLocks noGrp="1"/>
          </p:cNvSpPr>
          <p:nvPr>
            <p:ph type="dt" sz="half" idx="10"/>
          </p:nvPr>
        </p:nvSpPr>
        <p:spPr>
          <a:ln>
            <a:miter lim="800000"/>
            <a:headEnd/>
            <a:tailEnd/>
          </a:ln>
        </p:spPr>
        <p:txBody>
          <a:bodyPr anchor="t"/>
          <a:lstStyle/>
          <a:p>
            <a:pPr>
              <a:defRPr/>
            </a:pPr>
            <a:fld id="{A07DD514-F12D-483D-9BEF-FB7389DF0A60}" type="datetime1">
              <a:rPr lang="zh-CN" altLang="en-US">
                <a:latin typeface="+mn-lt"/>
              </a:rPr>
              <a:pPr>
                <a:defRPr/>
              </a:pPr>
              <a:t>2022/7/6</a:t>
            </a:fld>
            <a:endParaRPr lang="en-US" altLang="zh-CN">
              <a:latin typeface="+mn-lt"/>
            </a:endParaRPr>
          </a:p>
        </p:txBody>
      </p:sp>
      <p:sp>
        <p:nvSpPr>
          <p:cNvPr id="36867" name="灯片编号占位符 5">
            <a:extLst>
              <a:ext uri="{FF2B5EF4-FFF2-40B4-BE49-F238E27FC236}">
                <a16:creationId xmlns:a16="http://schemas.microsoft.com/office/drawing/2014/main" id="{41B09B7C-6286-1A33-F82A-27D8691704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7B60488-7C78-43E3-A654-BF85FBC8CC3A}" type="slidenum">
              <a:rPr lang="en-US" altLang="zh-CN" sz="1400" b="0">
                <a:latin typeface="Arial" panose="020B0604020202020204" pitchFamily="34" charset="0"/>
                <a:ea typeface="宋体" panose="02010600030101010101" pitchFamily="2" charset="-122"/>
              </a:rPr>
              <a:pPr>
                <a:spcBef>
                  <a:spcPct val="0"/>
                </a:spcBef>
                <a:buClrTx/>
                <a:buSzTx/>
                <a:buFontTx/>
                <a:buNone/>
              </a:pPr>
              <a:t>32</a:t>
            </a:fld>
            <a:endParaRPr lang="en-US" altLang="zh-CN" sz="1400" b="0">
              <a:latin typeface="Arial" panose="020B0604020202020204" pitchFamily="34" charset="0"/>
              <a:ea typeface="宋体" panose="02010600030101010101" pitchFamily="2" charset="-122"/>
            </a:endParaRPr>
          </a:p>
        </p:txBody>
      </p:sp>
      <p:sp>
        <p:nvSpPr>
          <p:cNvPr id="36868" name="Rectangle 2">
            <a:extLst>
              <a:ext uri="{FF2B5EF4-FFF2-40B4-BE49-F238E27FC236}">
                <a16:creationId xmlns:a16="http://schemas.microsoft.com/office/drawing/2014/main" id="{CDB17F88-4407-D538-AABD-349805EEDBBE}"/>
              </a:ext>
            </a:extLst>
          </p:cNvPr>
          <p:cNvSpPr>
            <a:spLocks noGrp="1" noChangeArrowheads="1"/>
          </p:cNvSpPr>
          <p:nvPr>
            <p:ph type="body" sz="quarter" idx="13"/>
          </p:nvPr>
        </p:nvSpPr>
        <p:spPr/>
        <p:txBody>
          <a:bodyPr/>
          <a:lstStyle/>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E')={ ), # }</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FOLLOW( T')={ +, ), # }</a:t>
            </a:r>
          </a:p>
          <a:p>
            <a:pPr eaLnBrk="1" hangingPunct="1">
              <a:lnSpc>
                <a:spcPct val="110000"/>
              </a:lnSpc>
              <a:buFont typeface="Wingdings" panose="05000000000000000000" pitchFamily="2" charset="2"/>
              <a:buNone/>
            </a:pPr>
            <a:endParaRPr lang="en-US" altLang="zh-CN" sz="2400">
              <a:latin typeface="Times New Roman" panose="02020603050405020304" pitchFamily="18" charset="0"/>
            </a:endParaRP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FIRST(TE')={(,id}        FIRST(+TE')={+}</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FIRST(FT')={(,id}        FIRST(*FT')={*}</a:t>
            </a:r>
          </a:p>
          <a:p>
            <a:pPr eaLnBrk="1" hangingPunct="1">
              <a:lnSpc>
                <a:spcPct val="110000"/>
              </a:lnSpc>
              <a:buFont typeface="Wingdings" panose="05000000000000000000" pitchFamily="2" charset="2"/>
              <a:buNone/>
            </a:pPr>
            <a:r>
              <a:rPr lang="en-US" altLang="zh-CN" sz="2400">
                <a:latin typeface="Times New Roman" panose="02020603050405020304" pitchFamily="18" charset="0"/>
              </a:rPr>
              <a:t>FIRST((E))={(} 	    FIRST(id)={id}</a:t>
            </a:r>
          </a:p>
        </p:txBody>
      </p:sp>
      <p:sp>
        <p:nvSpPr>
          <p:cNvPr id="1153027" name="Text Box 3">
            <a:extLst>
              <a:ext uri="{FF2B5EF4-FFF2-40B4-BE49-F238E27FC236}">
                <a16:creationId xmlns:a16="http://schemas.microsoft.com/office/drawing/2014/main" id="{A580B8F1-811F-774F-B308-D0951511B60B}"/>
              </a:ext>
            </a:extLst>
          </p:cNvPr>
          <p:cNvSpPr txBox="1">
            <a:spLocks noChangeArrowheads="1"/>
          </p:cNvSpPr>
          <p:nvPr/>
        </p:nvSpPr>
        <p:spPr bwMode="auto">
          <a:xfrm>
            <a:off x="2279650" y="4797425"/>
            <a:ext cx="6629400" cy="1176338"/>
          </a:xfrm>
          <a:prstGeom prst="rect">
            <a:avLst/>
          </a:prstGeom>
          <a:noFill/>
          <a:ln w="9525">
            <a:noFill/>
            <a:miter lim="800000"/>
            <a:headEnd/>
            <a:tailEnd/>
          </a:ln>
          <a:effectLst/>
        </p:spPr>
        <p:txBody>
          <a:bodyPr lIns="92075" tIns="46038" rIns="92075" bIns="46038">
            <a:spAutoFit/>
          </a:bodyPr>
          <a:lstStyle/>
          <a:p>
            <a:pPr>
              <a:spcBef>
                <a:spcPct val="20000"/>
              </a:spcBef>
              <a:buClr>
                <a:schemeClr val="tx2"/>
              </a:buClr>
              <a:buSzPct val="75000"/>
              <a:buFont typeface="Monotype Sorts" pitchFamily="2" charset="2"/>
              <a:buNone/>
              <a:defRPr/>
            </a:pPr>
            <a:r>
              <a:rPr kumimoji="1" lang="en-US" altLang="zh-CN" sz="3200" dirty="0">
                <a:solidFill>
                  <a:srgbClr val="FF0000"/>
                </a:solidFill>
                <a:effectLst>
                  <a:outerShdw blurRad="38100" dist="38100" dir="2700000" algn="tl">
                    <a:srgbClr val="000000"/>
                  </a:outerShdw>
                </a:effectLst>
                <a:latin typeface="Times New Roman" pitchFamily="18" charset="0"/>
              </a:rPr>
              <a:t>E→TE' 	E'→+</a:t>
            </a:r>
            <a:r>
              <a:rPr kumimoji="1" lang="en-US" altLang="zh-CN" sz="3200" dirty="0" err="1">
                <a:solidFill>
                  <a:srgbClr val="FF0000"/>
                </a:solidFill>
                <a:effectLst>
                  <a:outerShdw blurRad="38100" dist="38100" dir="2700000" algn="tl">
                    <a:srgbClr val="000000"/>
                  </a:outerShdw>
                </a:effectLst>
                <a:latin typeface="Times New Roman" pitchFamily="18" charset="0"/>
              </a:rPr>
              <a:t>TE’|ε</a:t>
            </a:r>
            <a:r>
              <a:rPr kumimoji="1" lang="en-US" altLang="zh-CN" sz="3200" dirty="0">
                <a:solidFill>
                  <a:srgbClr val="FF0000"/>
                </a:solidFill>
                <a:effectLst>
                  <a:outerShdw blurRad="38100" dist="38100" dir="2700000" algn="tl">
                    <a:srgbClr val="000000"/>
                  </a:outerShdw>
                </a:effectLst>
                <a:latin typeface="Times New Roman" pitchFamily="18" charset="0"/>
              </a:rPr>
              <a:t> 	T→FT'        </a:t>
            </a:r>
          </a:p>
          <a:p>
            <a:pPr>
              <a:spcBef>
                <a:spcPct val="20000"/>
              </a:spcBef>
              <a:buClr>
                <a:schemeClr val="tx2"/>
              </a:buClr>
              <a:buSzPct val="75000"/>
              <a:buFont typeface="Monotype Sorts" pitchFamily="2" charset="2"/>
              <a:buNone/>
              <a:defRPr/>
            </a:pPr>
            <a:r>
              <a:rPr kumimoji="1" lang="en-US" altLang="zh-CN" sz="3200" dirty="0">
                <a:solidFill>
                  <a:srgbClr val="FF0000"/>
                </a:solidFill>
                <a:effectLst>
                  <a:outerShdw blurRad="38100" dist="38100" dir="2700000" algn="tl">
                    <a:srgbClr val="000000"/>
                  </a:outerShdw>
                </a:effectLst>
                <a:latin typeface="Times New Roman" pitchFamily="18" charset="0"/>
              </a:rPr>
              <a:t>T'→*</a:t>
            </a:r>
            <a:r>
              <a:rPr kumimoji="1" lang="en-US" altLang="zh-CN" sz="3200" dirty="0" err="1">
                <a:solidFill>
                  <a:srgbClr val="FF0000"/>
                </a:solidFill>
                <a:effectLst>
                  <a:outerShdw blurRad="38100" dist="38100" dir="2700000" algn="tl">
                    <a:srgbClr val="000000"/>
                  </a:outerShdw>
                </a:effectLst>
                <a:latin typeface="Times New Roman" pitchFamily="18" charset="0"/>
              </a:rPr>
              <a:t>FT’|ε</a:t>
            </a:r>
            <a:r>
              <a:rPr kumimoji="1" lang="en-US" altLang="zh-CN" sz="3200" dirty="0">
                <a:solidFill>
                  <a:srgbClr val="FF0000"/>
                </a:solidFill>
                <a:effectLst>
                  <a:outerShdw blurRad="38100" dist="38100" dir="2700000" algn="tl">
                    <a:srgbClr val="000000"/>
                  </a:outerShdw>
                </a:effectLst>
                <a:latin typeface="Times New Roman" pitchFamily="18" charset="0"/>
              </a:rPr>
              <a:t>  		F→(E)|id</a:t>
            </a:r>
            <a:endParaRPr kumimoji="1" lang="en-US" altLang="zh-CN" sz="2800" dirty="0">
              <a:solidFill>
                <a:srgbClr val="FF0000"/>
              </a:solidFill>
              <a:effectLst>
                <a:outerShdw blurRad="38100" dist="38100" dir="2700000" algn="tl">
                  <a:srgbClr val="000000"/>
                </a:outerShdw>
              </a:effectLst>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1EED03A3-3875-DAD7-0342-5F692E6F0DE9}"/>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简单算术表达式文法的预测分析表</a:t>
            </a:r>
          </a:p>
        </p:txBody>
      </p:sp>
      <p:sp>
        <p:nvSpPr>
          <p:cNvPr id="4" name="日期占位符 3">
            <a:extLst>
              <a:ext uri="{FF2B5EF4-FFF2-40B4-BE49-F238E27FC236}">
                <a16:creationId xmlns:a16="http://schemas.microsoft.com/office/drawing/2014/main" id="{7B25A369-9C98-14D2-CB60-9D7DDD424079}"/>
              </a:ext>
            </a:extLst>
          </p:cNvPr>
          <p:cNvSpPr>
            <a:spLocks noGrp="1"/>
          </p:cNvSpPr>
          <p:nvPr>
            <p:ph type="dt" sz="half" idx="10"/>
          </p:nvPr>
        </p:nvSpPr>
        <p:spPr>
          <a:ln>
            <a:miter lim="800000"/>
            <a:headEnd/>
            <a:tailEnd/>
          </a:ln>
        </p:spPr>
        <p:txBody>
          <a:bodyPr anchor="t"/>
          <a:lstStyle/>
          <a:p>
            <a:pPr>
              <a:defRPr/>
            </a:pPr>
            <a:fld id="{C6C700B3-CCD1-4E2A-91EF-4F05FC073F3A}" type="datetime1">
              <a:rPr lang="zh-CN" altLang="en-US">
                <a:latin typeface="+mn-lt"/>
              </a:rPr>
              <a:pPr>
                <a:defRPr/>
              </a:pPr>
              <a:t>2022/7/6</a:t>
            </a:fld>
            <a:endParaRPr lang="en-US" altLang="zh-CN">
              <a:latin typeface="+mn-lt"/>
            </a:endParaRPr>
          </a:p>
        </p:txBody>
      </p:sp>
      <p:sp>
        <p:nvSpPr>
          <p:cNvPr id="37891" name="灯片编号占位符 5">
            <a:extLst>
              <a:ext uri="{FF2B5EF4-FFF2-40B4-BE49-F238E27FC236}">
                <a16:creationId xmlns:a16="http://schemas.microsoft.com/office/drawing/2014/main" id="{DE74038E-C82D-02B7-F775-98B4C16D8B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4C6B9F-FA9C-42D4-AF09-CAAC77449764}" type="slidenum">
              <a:rPr lang="en-US" altLang="zh-CN" sz="1400" b="0">
                <a:latin typeface="Arial" panose="020B0604020202020204" pitchFamily="34" charset="0"/>
                <a:ea typeface="宋体" panose="02010600030101010101" pitchFamily="2" charset="-122"/>
              </a:rPr>
              <a:pPr>
                <a:spcBef>
                  <a:spcPct val="0"/>
                </a:spcBef>
                <a:buClrTx/>
                <a:buSzTx/>
                <a:buFontTx/>
                <a:buNone/>
              </a:pPr>
              <a:t>33</a:t>
            </a:fld>
            <a:endParaRPr lang="en-US" altLang="zh-CN" sz="1400" b="0">
              <a:latin typeface="Arial" panose="020B0604020202020204" pitchFamily="34" charset="0"/>
              <a:ea typeface="宋体" panose="02010600030101010101" pitchFamily="2" charset="-122"/>
            </a:endParaRPr>
          </a:p>
        </p:txBody>
      </p:sp>
      <p:graphicFrame>
        <p:nvGraphicFramePr>
          <p:cNvPr id="1154051" name="Object 3">
            <a:extLst>
              <a:ext uri="{FF2B5EF4-FFF2-40B4-BE49-F238E27FC236}">
                <a16:creationId xmlns:a16="http://schemas.microsoft.com/office/drawing/2014/main" id="{CAC39E56-4F03-08F5-FB87-8BE44CF245B9}"/>
              </a:ext>
            </a:extLst>
          </p:cNvPr>
          <p:cNvGraphicFramePr>
            <a:graphicFrameLocks/>
          </p:cNvGraphicFramePr>
          <p:nvPr/>
        </p:nvGraphicFramePr>
        <p:xfrm>
          <a:off x="1847851" y="1592264"/>
          <a:ext cx="8569325" cy="5076825"/>
        </p:xfrm>
        <a:graphic>
          <a:graphicData uri="http://schemas.openxmlformats.org/presentationml/2006/ole">
            <mc:AlternateContent xmlns:mc="http://schemas.openxmlformats.org/markup-compatibility/2006">
              <mc:Choice xmlns:v="urn:schemas-microsoft-com:vml" Requires="v">
                <p:oleObj spid="_x0000_s8238" name="文档" r:id="rId4" imgW="8037032" imgH="4725897" progId="Word.Document.8">
                  <p:embed/>
                </p:oleObj>
              </mc:Choice>
              <mc:Fallback>
                <p:oleObj name="文档" r:id="rId4" imgW="8037032" imgH="4725897" progId="Word.Document.8">
                  <p:embed/>
                  <p:pic>
                    <p:nvPicPr>
                      <p:cNvPr id="1154051" name="Object 3">
                        <a:extLst>
                          <a:ext uri="{FF2B5EF4-FFF2-40B4-BE49-F238E27FC236}">
                            <a16:creationId xmlns:a16="http://schemas.microsoft.com/office/drawing/2014/main" id="{CAC39E56-4F03-08F5-FB87-8BE44CF245B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1" y="1592264"/>
                        <a:ext cx="8569325"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154051"/>
                                        </p:tgtEl>
                                        <p:attrNameLst>
                                          <p:attrName>style.visibility</p:attrName>
                                        </p:attrNameLst>
                                      </p:cBhvr>
                                      <p:to>
                                        <p:strVal val="visible"/>
                                      </p:to>
                                    </p:set>
                                    <p:animEffect transition="in" filter="slide(fromBottom)">
                                      <p:cBhvr>
                                        <p:cTn id="7" dur="500"/>
                                        <p:tgtEl>
                                          <p:spTgt spid="115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331FE868-51C7-6A1E-F524-81FF6912183C}"/>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dirty="0">
                <a:latin typeface="Times New Roman" panose="02020603050405020304" pitchFamily="18" charset="0"/>
                <a:ea typeface="微软雅黑" panose="020B0503020204020204" pitchFamily="34" charset="-122"/>
                <a:cs typeface="Times New Roman" panose="02020603050405020304" pitchFamily="18" charset="0"/>
              </a:rPr>
              <a:t>对输入串</a:t>
            </a:r>
            <a:r>
              <a:rPr lang="en-US" altLang="zh-CN" sz="3600" dirty="0" err="1">
                <a:latin typeface="Times New Roman" panose="02020603050405020304" pitchFamily="18" charset="0"/>
                <a:ea typeface="微软雅黑" panose="020B0503020204020204" pitchFamily="34" charset="-122"/>
                <a:cs typeface="Times New Roman" panose="02020603050405020304" pitchFamily="18" charset="0"/>
              </a:rPr>
              <a:t>id+id</a:t>
            </a:r>
            <a:r>
              <a:rPr lang="en-US" altLang="zh-CN" sz="36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3600" dirty="0">
                <a:latin typeface="Times New Roman" panose="02020603050405020304" pitchFamily="18" charset="0"/>
                <a:ea typeface="微软雅黑" panose="020B0503020204020204" pitchFamily="34" charset="-122"/>
                <a:cs typeface="Times New Roman" panose="02020603050405020304" pitchFamily="18" charset="0"/>
              </a:rPr>
              <a:t>进行分析的过程</a:t>
            </a:r>
            <a:b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b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（在黑板上同时画出语法树）</a:t>
            </a:r>
          </a:p>
        </p:txBody>
      </p:sp>
      <p:sp>
        <p:nvSpPr>
          <p:cNvPr id="4" name="日期占位符 3">
            <a:extLst>
              <a:ext uri="{FF2B5EF4-FFF2-40B4-BE49-F238E27FC236}">
                <a16:creationId xmlns:a16="http://schemas.microsoft.com/office/drawing/2014/main" id="{D8A7135D-987F-6536-86F2-F4A8002BE58E}"/>
              </a:ext>
            </a:extLst>
          </p:cNvPr>
          <p:cNvSpPr>
            <a:spLocks noGrp="1"/>
          </p:cNvSpPr>
          <p:nvPr>
            <p:ph type="dt" sz="half" idx="10"/>
          </p:nvPr>
        </p:nvSpPr>
        <p:spPr>
          <a:ln>
            <a:miter lim="800000"/>
            <a:headEnd/>
            <a:tailEnd/>
          </a:ln>
        </p:spPr>
        <p:txBody>
          <a:bodyPr anchor="t"/>
          <a:lstStyle/>
          <a:p>
            <a:pPr>
              <a:defRPr/>
            </a:pPr>
            <a:fld id="{319B04AC-6AA8-4AF5-9D60-506B0025A8F0}" type="datetime1">
              <a:rPr lang="zh-CN" altLang="en-US">
                <a:latin typeface="+mn-lt"/>
              </a:rPr>
              <a:pPr>
                <a:defRPr/>
              </a:pPr>
              <a:t>2022/7/6</a:t>
            </a:fld>
            <a:endParaRPr lang="en-US" altLang="zh-CN">
              <a:latin typeface="+mn-lt"/>
            </a:endParaRPr>
          </a:p>
        </p:txBody>
      </p:sp>
      <p:sp>
        <p:nvSpPr>
          <p:cNvPr id="39939" name="灯片编号占位符 5">
            <a:extLst>
              <a:ext uri="{FF2B5EF4-FFF2-40B4-BE49-F238E27FC236}">
                <a16:creationId xmlns:a16="http://schemas.microsoft.com/office/drawing/2014/main" id="{12ED00D2-1FF6-46AD-AF4E-705146FF108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B0BA936-D269-46DD-8C6F-0DEAEFCE00CE}" type="slidenum">
              <a:rPr lang="en-US" altLang="zh-CN" sz="1400" b="0">
                <a:latin typeface="Arial" panose="020B0604020202020204" pitchFamily="34" charset="0"/>
                <a:ea typeface="宋体" panose="02010600030101010101" pitchFamily="2" charset="-122"/>
              </a:rPr>
              <a:pPr>
                <a:spcBef>
                  <a:spcPct val="0"/>
                </a:spcBef>
                <a:buClrTx/>
                <a:buSzTx/>
                <a:buFontTx/>
                <a:buNone/>
              </a:pPr>
              <a:t>34</a:t>
            </a:fld>
            <a:endParaRPr lang="en-US" altLang="zh-CN" sz="1400" b="0">
              <a:latin typeface="Arial" panose="020B0604020202020204" pitchFamily="34" charset="0"/>
              <a:ea typeface="宋体" panose="02010600030101010101" pitchFamily="2" charset="-122"/>
            </a:endParaRPr>
          </a:p>
        </p:txBody>
      </p:sp>
      <p:sp>
        <p:nvSpPr>
          <p:cNvPr id="1156099" name="Rectangle 3">
            <a:extLst>
              <a:ext uri="{FF2B5EF4-FFF2-40B4-BE49-F238E27FC236}">
                <a16:creationId xmlns:a16="http://schemas.microsoft.com/office/drawing/2014/main" id="{430ABC05-7CC5-9A0F-7549-43287F180FB3}"/>
              </a:ext>
            </a:extLst>
          </p:cNvPr>
          <p:cNvSpPr>
            <a:spLocks noGrp="1" noChangeArrowheads="1"/>
          </p:cNvSpPr>
          <p:nvPr>
            <p:ph type="body" sz="quarter" idx="13"/>
          </p:nvPr>
        </p:nvSpPr>
        <p:spPr>
          <a:xfrm>
            <a:off x="1064596" y="1443017"/>
            <a:ext cx="9783916" cy="4762473"/>
          </a:xfrm>
          <a:noFill/>
        </p:spPr>
        <p:txBody>
          <a:bodyPr vert="horz" lIns="92075" tIns="46038" rIns="92075" bIns="46038" rtlCol="0">
            <a:normAutofit fontScale="70000" lnSpcReduction="20000"/>
          </a:bodyPr>
          <a:lstStyle/>
          <a:p>
            <a:pPr eaLnBrk="1" hangingPunct="1">
              <a:buFont typeface="Wingdings" panose="05000000000000000000" pitchFamily="2" charset="2"/>
              <a:buNone/>
            </a:pPr>
            <a:r>
              <a:rPr lang="zh-CN" altLang="en-US" dirty="0">
                <a:latin typeface="楷体_GB2312" pitchFamily="49" charset="-122"/>
              </a:rPr>
              <a:t>栈         输入缓冲区     输出</a:t>
            </a:r>
          </a:p>
          <a:p>
            <a:pPr eaLnBrk="1" hangingPunct="1">
              <a:buFont typeface="Wingdings" panose="05000000000000000000" pitchFamily="2" charset="2"/>
              <a:buNone/>
            </a:pPr>
            <a:r>
              <a:rPr lang="en-US" altLang="zh-CN" dirty="0">
                <a:latin typeface="楷体_GB2312" pitchFamily="49" charset="-122"/>
              </a:rPr>
              <a:t>#E         </a:t>
            </a:r>
            <a:r>
              <a:rPr lang="en-US" altLang="zh-CN" dirty="0" err="1">
                <a:latin typeface="楷体_GB2312" pitchFamily="49" charset="-122"/>
              </a:rPr>
              <a:t>id+id</a:t>
            </a:r>
            <a:r>
              <a:rPr lang="en-US" altLang="zh-CN" dirty="0">
                <a:latin typeface="楷体_GB2312" pitchFamily="49" charset="-122"/>
              </a:rPr>
              <a:t>*id# </a:t>
            </a:r>
          </a:p>
          <a:p>
            <a:pPr eaLnBrk="1" hangingPunct="1">
              <a:buFont typeface="Wingdings" panose="05000000000000000000" pitchFamily="2" charset="2"/>
              <a:buNone/>
            </a:pPr>
            <a:r>
              <a:rPr lang="en-US" altLang="zh-CN" dirty="0">
                <a:latin typeface="楷体_GB2312" pitchFamily="49" charset="-122"/>
              </a:rPr>
              <a:t>#E'T       </a:t>
            </a:r>
            <a:r>
              <a:rPr lang="en-US" altLang="zh-CN" dirty="0" err="1">
                <a:latin typeface="楷体_GB2312" pitchFamily="49" charset="-122"/>
              </a:rPr>
              <a:t>id+id</a:t>
            </a:r>
            <a:r>
              <a:rPr lang="en-US" altLang="zh-CN" dirty="0">
                <a:latin typeface="楷体_GB2312" pitchFamily="49" charset="-122"/>
              </a:rPr>
              <a:t>*id#    E→TE'</a:t>
            </a:r>
          </a:p>
          <a:p>
            <a:pPr eaLnBrk="1" hangingPunct="1">
              <a:buFont typeface="Wingdings" panose="05000000000000000000" pitchFamily="2" charset="2"/>
              <a:buNone/>
            </a:pPr>
            <a:r>
              <a:rPr lang="en-US" altLang="zh-CN" dirty="0">
                <a:latin typeface="楷体_GB2312" pitchFamily="49" charset="-122"/>
              </a:rPr>
              <a:t>#E'T'F     </a:t>
            </a:r>
            <a:r>
              <a:rPr lang="en-US" altLang="zh-CN" dirty="0" err="1">
                <a:latin typeface="楷体_GB2312" pitchFamily="49" charset="-122"/>
              </a:rPr>
              <a:t>id+id</a:t>
            </a:r>
            <a:r>
              <a:rPr lang="en-US" altLang="zh-CN" dirty="0">
                <a:latin typeface="楷体_GB2312" pitchFamily="49" charset="-122"/>
              </a:rPr>
              <a:t>*id#    T→FT'</a:t>
            </a:r>
          </a:p>
          <a:p>
            <a:pPr eaLnBrk="1" hangingPunct="1">
              <a:buFont typeface="Wingdings" panose="05000000000000000000" pitchFamily="2" charset="2"/>
              <a:buNone/>
            </a:pPr>
            <a:r>
              <a:rPr lang="en-US" altLang="zh-CN" dirty="0">
                <a:latin typeface="楷体_GB2312" pitchFamily="49" charset="-122"/>
              </a:rPr>
              <a:t>#E'T'id    </a:t>
            </a:r>
            <a:r>
              <a:rPr lang="en-US" altLang="zh-CN" dirty="0" err="1">
                <a:latin typeface="楷体_GB2312" pitchFamily="49" charset="-122"/>
              </a:rPr>
              <a:t>id+id</a:t>
            </a:r>
            <a:r>
              <a:rPr lang="en-US" altLang="zh-CN" dirty="0">
                <a:latin typeface="楷体_GB2312" pitchFamily="49" charset="-122"/>
              </a:rPr>
              <a:t>*id#    </a:t>
            </a:r>
            <a:r>
              <a:rPr lang="en-US" altLang="zh-CN" dirty="0" err="1">
                <a:latin typeface="楷体_GB2312" pitchFamily="49" charset="-122"/>
              </a:rPr>
              <a:t>F→id</a:t>
            </a:r>
            <a:endParaRPr lang="en-US" altLang="zh-CN" dirty="0">
              <a:latin typeface="楷体_GB2312" pitchFamily="49" charset="-122"/>
            </a:endParaRPr>
          </a:p>
          <a:p>
            <a:pPr eaLnBrk="1" hangingPunct="1">
              <a:buFont typeface="Wingdings" panose="05000000000000000000" pitchFamily="2" charset="2"/>
              <a:buNone/>
            </a:pPr>
            <a:r>
              <a:rPr lang="en-US" altLang="zh-CN" dirty="0">
                <a:latin typeface="楷体_GB2312" pitchFamily="49" charset="-122"/>
              </a:rPr>
              <a:t>#E'T'        +id*id#      </a:t>
            </a:r>
          </a:p>
          <a:p>
            <a:pPr eaLnBrk="1" hangingPunct="1">
              <a:buFont typeface="Wingdings" panose="05000000000000000000" pitchFamily="2" charset="2"/>
              <a:buNone/>
            </a:pPr>
            <a:r>
              <a:rPr lang="en-US" altLang="zh-CN" dirty="0">
                <a:latin typeface="楷体_GB2312" pitchFamily="49" charset="-122"/>
              </a:rPr>
              <a:t>#E'          +id*id#    </a:t>
            </a:r>
            <a:r>
              <a:rPr lang="en-US" altLang="zh-CN" dirty="0" err="1">
                <a:latin typeface="楷体_GB2312" pitchFamily="49" charset="-122"/>
              </a:rPr>
              <a:t>T'→ε</a:t>
            </a:r>
            <a:endParaRPr lang="en-US" altLang="zh-CN" dirty="0">
              <a:latin typeface="楷体_GB2312" pitchFamily="49" charset="-122"/>
            </a:endParaRPr>
          </a:p>
          <a:p>
            <a:pPr eaLnBrk="1" hangingPunct="1">
              <a:buFont typeface="Wingdings" panose="05000000000000000000" pitchFamily="2" charset="2"/>
              <a:buNone/>
            </a:pPr>
            <a:r>
              <a:rPr lang="en-US" altLang="zh-CN" dirty="0">
                <a:latin typeface="楷体_GB2312" pitchFamily="49" charset="-122"/>
              </a:rPr>
              <a:t>#E'T+        +id*id#    E'→+TE'</a:t>
            </a:r>
          </a:p>
          <a:p>
            <a:pPr eaLnBrk="1" hangingPunct="1">
              <a:buFont typeface="Wingdings" panose="05000000000000000000" pitchFamily="2" charset="2"/>
              <a:buNone/>
            </a:pPr>
            <a:r>
              <a:rPr lang="en-US" altLang="zh-CN" dirty="0">
                <a:latin typeface="楷体_GB2312" pitchFamily="49" charset="-122"/>
              </a:rPr>
              <a:t>#E'T          id*id#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56099">
                                            <p:txEl>
                                              <p:pRg st="0" end="0"/>
                                            </p:txEl>
                                          </p:spTgt>
                                        </p:tgtEl>
                                        <p:attrNameLst>
                                          <p:attrName>style.visibility</p:attrName>
                                        </p:attrNameLst>
                                      </p:cBhvr>
                                      <p:to>
                                        <p:strVal val="visible"/>
                                      </p:to>
                                    </p:set>
                                    <p:animEffect transition="in" filter="barn(outHorizontal)">
                                      <p:cBhvr>
                                        <p:cTn id="7" dur="500"/>
                                        <p:tgtEl>
                                          <p:spTgt spid="11560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56099">
                                            <p:txEl>
                                              <p:pRg st="1" end="1"/>
                                            </p:txEl>
                                          </p:spTgt>
                                        </p:tgtEl>
                                        <p:attrNameLst>
                                          <p:attrName>style.visibility</p:attrName>
                                        </p:attrNameLst>
                                      </p:cBhvr>
                                      <p:to>
                                        <p:strVal val="visible"/>
                                      </p:to>
                                    </p:set>
                                    <p:animEffect transition="in" filter="barn(outHorizontal)">
                                      <p:cBhvr>
                                        <p:cTn id="12" dur="500"/>
                                        <p:tgtEl>
                                          <p:spTgt spid="115609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156099">
                                            <p:txEl>
                                              <p:pRg st="2" end="2"/>
                                            </p:txEl>
                                          </p:spTgt>
                                        </p:tgtEl>
                                        <p:attrNameLst>
                                          <p:attrName>style.visibility</p:attrName>
                                        </p:attrNameLst>
                                      </p:cBhvr>
                                      <p:to>
                                        <p:strVal val="visible"/>
                                      </p:to>
                                    </p:set>
                                    <p:animEffect transition="in" filter="barn(outHorizontal)">
                                      <p:cBhvr>
                                        <p:cTn id="17" dur="500"/>
                                        <p:tgtEl>
                                          <p:spTgt spid="115609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1156099">
                                            <p:txEl>
                                              <p:pRg st="3" end="3"/>
                                            </p:txEl>
                                          </p:spTgt>
                                        </p:tgtEl>
                                        <p:attrNameLst>
                                          <p:attrName>style.visibility</p:attrName>
                                        </p:attrNameLst>
                                      </p:cBhvr>
                                      <p:to>
                                        <p:strVal val="visible"/>
                                      </p:to>
                                    </p:set>
                                    <p:animEffect transition="in" filter="barn(outHorizontal)">
                                      <p:cBhvr>
                                        <p:cTn id="22" dur="500"/>
                                        <p:tgtEl>
                                          <p:spTgt spid="115609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156099">
                                            <p:txEl>
                                              <p:pRg st="4" end="4"/>
                                            </p:txEl>
                                          </p:spTgt>
                                        </p:tgtEl>
                                        <p:attrNameLst>
                                          <p:attrName>style.visibility</p:attrName>
                                        </p:attrNameLst>
                                      </p:cBhvr>
                                      <p:to>
                                        <p:strVal val="visible"/>
                                      </p:to>
                                    </p:set>
                                    <p:animEffect transition="in" filter="barn(outHorizontal)">
                                      <p:cBhvr>
                                        <p:cTn id="27" dur="500"/>
                                        <p:tgtEl>
                                          <p:spTgt spid="115609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156099">
                                            <p:txEl>
                                              <p:pRg st="5" end="5"/>
                                            </p:txEl>
                                          </p:spTgt>
                                        </p:tgtEl>
                                        <p:attrNameLst>
                                          <p:attrName>style.visibility</p:attrName>
                                        </p:attrNameLst>
                                      </p:cBhvr>
                                      <p:to>
                                        <p:strVal val="visible"/>
                                      </p:to>
                                    </p:set>
                                    <p:animEffect transition="in" filter="barn(outHorizontal)">
                                      <p:cBhvr>
                                        <p:cTn id="32" dur="500"/>
                                        <p:tgtEl>
                                          <p:spTgt spid="115609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156099">
                                            <p:txEl>
                                              <p:pRg st="6" end="6"/>
                                            </p:txEl>
                                          </p:spTgt>
                                        </p:tgtEl>
                                        <p:attrNameLst>
                                          <p:attrName>style.visibility</p:attrName>
                                        </p:attrNameLst>
                                      </p:cBhvr>
                                      <p:to>
                                        <p:strVal val="visible"/>
                                      </p:to>
                                    </p:set>
                                    <p:animEffect transition="in" filter="barn(outHorizontal)">
                                      <p:cBhvr>
                                        <p:cTn id="37" dur="500"/>
                                        <p:tgtEl>
                                          <p:spTgt spid="115609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1156099">
                                            <p:txEl>
                                              <p:pRg st="7" end="7"/>
                                            </p:txEl>
                                          </p:spTgt>
                                        </p:tgtEl>
                                        <p:attrNameLst>
                                          <p:attrName>style.visibility</p:attrName>
                                        </p:attrNameLst>
                                      </p:cBhvr>
                                      <p:to>
                                        <p:strVal val="visible"/>
                                      </p:to>
                                    </p:set>
                                    <p:animEffect transition="in" filter="barn(outHorizontal)">
                                      <p:cBhvr>
                                        <p:cTn id="42" dur="500"/>
                                        <p:tgtEl>
                                          <p:spTgt spid="1156099">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1156099">
                                            <p:txEl>
                                              <p:pRg st="8" end="8"/>
                                            </p:txEl>
                                          </p:spTgt>
                                        </p:tgtEl>
                                        <p:attrNameLst>
                                          <p:attrName>style.visibility</p:attrName>
                                        </p:attrNameLst>
                                      </p:cBhvr>
                                      <p:to>
                                        <p:strVal val="visible"/>
                                      </p:to>
                                    </p:set>
                                    <p:animEffect transition="in" filter="barn(outHorizontal)">
                                      <p:cBhvr>
                                        <p:cTn id="47" dur="500"/>
                                        <p:tgtEl>
                                          <p:spTgt spid="1156099">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609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C74956-68D4-2040-626A-972E62E058FE}"/>
              </a:ext>
            </a:extLst>
          </p:cNvPr>
          <p:cNvSpPr>
            <a:spLocks noGrp="1"/>
          </p:cNvSpPr>
          <p:nvPr>
            <p:ph type="title"/>
          </p:nvPr>
        </p:nvSpPr>
        <p:spPr/>
        <p:txBody>
          <a:bodyPr/>
          <a:lstStyle/>
          <a:p>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对输入串</a:t>
            </a:r>
            <a:r>
              <a:rPr lang="en-US" altLang="zh-CN" sz="3200" dirty="0" err="1">
                <a:latin typeface="Times New Roman" panose="02020603050405020304" pitchFamily="18" charset="0"/>
                <a:ea typeface="微软雅黑" panose="020B0503020204020204" pitchFamily="34" charset="-122"/>
                <a:cs typeface="Times New Roman" panose="02020603050405020304" pitchFamily="18" charset="0"/>
              </a:rPr>
              <a:t>id+id</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进行分析的过程</a:t>
            </a:r>
            <a:endParaRPr lang="zh-CN" altLang="en-US" dirty="0"/>
          </a:p>
        </p:txBody>
      </p:sp>
      <p:sp>
        <p:nvSpPr>
          <p:cNvPr id="5" name="日期占位符 3">
            <a:extLst>
              <a:ext uri="{FF2B5EF4-FFF2-40B4-BE49-F238E27FC236}">
                <a16:creationId xmlns:a16="http://schemas.microsoft.com/office/drawing/2014/main" id="{F7069AEA-4ACF-500A-1521-839F9BEAA8A4}"/>
              </a:ext>
            </a:extLst>
          </p:cNvPr>
          <p:cNvSpPr>
            <a:spLocks noGrp="1"/>
          </p:cNvSpPr>
          <p:nvPr>
            <p:ph type="dt" sz="half" idx="10"/>
          </p:nvPr>
        </p:nvSpPr>
        <p:spPr>
          <a:ln>
            <a:miter lim="800000"/>
            <a:headEnd/>
            <a:tailEnd/>
          </a:ln>
        </p:spPr>
        <p:txBody>
          <a:bodyPr anchor="t"/>
          <a:lstStyle/>
          <a:p>
            <a:pPr>
              <a:defRPr/>
            </a:pPr>
            <a:fld id="{EE1EC0D9-2D78-40C7-AEDE-FAB4198BAE3C}" type="datetime1">
              <a:rPr lang="zh-CN" altLang="en-US">
                <a:latin typeface="+mn-lt"/>
              </a:rPr>
              <a:pPr>
                <a:defRPr/>
              </a:pPr>
              <a:t>2022/7/6</a:t>
            </a:fld>
            <a:endParaRPr lang="en-US" altLang="zh-CN">
              <a:latin typeface="+mn-lt"/>
            </a:endParaRPr>
          </a:p>
        </p:txBody>
      </p:sp>
      <p:sp>
        <p:nvSpPr>
          <p:cNvPr id="40963" name="灯片编号占位符 5">
            <a:extLst>
              <a:ext uri="{FF2B5EF4-FFF2-40B4-BE49-F238E27FC236}">
                <a16:creationId xmlns:a16="http://schemas.microsoft.com/office/drawing/2014/main" id="{5C802AE7-E1D4-9BEA-EF19-072B6F2ACD2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C144BBC-3E12-46D8-9C8D-EB1B587909BA}" type="slidenum">
              <a:rPr lang="en-US" altLang="zh-CN" sz="1400" b="0">
                <a:latin typeface="Arial" panose="020B0604020202020204" pitchFamily="34" charset="0"/>
                <a:ea typeface="宋体" panose="02010600030101010101" pitchFamily="2" charset="-122"/>
              </a:rPr>
              <a:pPr>
                <a:spcBef>
                  <a:spcPct val="0"/>
                </a:spcBef>
                <a:buClrTx/>
                <a:buSzTx/>
                <a:buFontTx/>
                <a:buNone/>
              </a:pPr>
              <a:t>35</a:t>
            </a:fld>
            <a:endParaRPr lang="en-US" altLang="zh-CN" sz="1400" b="0">
              <a:latin typeface="Arial" panose="020B0604020202020204" pitchFamily="34" charset="0"/>
              <a:ea typeface="宋体" panose="02010600030101010101" pitchFamily="2" charset="-122"/>
            </a:endParaRPr>
          </a:p>
        </p:txBody>
      </p:sp>
      <p:sp>
        <p:nvSpPr>
          <p:cNvPr id="1157122" name="Rectangle 2">
            <a:extLst>
              <a:ext uri="{FF2B5EF4-FFF2-40B4-BE49-F238E27FC236}">
                <a16:creationId xmlns:a16="http://schemas.microsoft.com/office/drawing/2014/main" id="{60A83F10-4ED3-A5EF-F500-7A7EC73777C5}"/>
              </a:ext>
            </a:extLst>
          </p:cNvPr>
          <p:cNvSpPr>
            <a:spLocks noGrp="1" noChangeArrowheads="1"/>
          </p:cNvSpPr>
          <p:nvPr>
            <p:ph type="body" sz="quarter" idx="13"/>
          </p:nvPr>
        </p:nvSpPr>
        <p:spPr>
          <a:xfrm>
            <a:off x="1064596" y="1718227"/>
            <a:ext cx="9783916" cy="4123276"/>
          </a:xfrm>
        </p:spPr>
        <p:txBody>
          <a:bodyPr>
            <a:normAutofit fontScale="92500" lnSpcReduction="10000"/>
          </a:bodyPr>
          <a:lstStyle/>
          <a:p>
            <a:pPr eaLnBrk="1" hangingPunct="1">
              <a:lnSpc>
                <a:spcPct val="90000"/>
              </a:lnSpc>
              <a:buFont typeface="Wingdings" panose="05000000000000000000" pitchFamily="2" charset="2"/>
              <a:buNone/>
            </a:pPr>
            <a:r>
              <a:rPr lang="en-US" altLang="zh-CN">
                <a:latin typeface="楷体_GB2312" pitchFamily="49" charset="-122"/>
              </a:rPr>
              <a:t>#E'T'F         id*id#     T→FT'</a:t>
            </a:r>
          </a:p>
          <a:p>
            <a:pPr eaLnBrk="1" hangingPunct="1">
              <a:lnSpc>
                <a:spcPct val="90000"/>
              </a:lnSpc>
              <a:buFont typeface="Wingdings" panose="05000000000000000000" pitchFamily="2" charset="2"/>
              <a:buNone/>
            </a:pPr>
            <a:r>
              <a:rPr lang="en-US" altLang="zh-CN">
                <a:latin typeface="楷体_GB2312" pitchFamily="49" charset="-122"/>
              </a:rPr>
              <a:t>#E'T'id        id*id#     F→id</a:t>
            </a:r>
          </a:p>
          <a:p>
            <a:pPr eaLnBrk="1" hangingPunct="1">
              <a:lnSpc>
                <a:spcPct val="90000"/>
              </a:lnSpc>
              <a:buFont typeface="Wingdings" panose="05000000000000000000" pitchFamily="2" charset="2"/>
              <a:buNone/>
            </a:pPr>
            <a:r>
              <a:rPr lang="en-US" altLang="zh-CN">
                <a:latin typeface="楷体_GB2312" pitchFamily="49" charset="-122"/>
              </a:rPr>
              <a:t>#E'T'            *id# </a:t>
            </a:r>
          </a:p>
          <a:p>
            <a:pPr eaLnBrk="1" hangingPunct="1">
              <a:lnSpc>
                <a:spcPct val="90000"/>
              </a:lnSpc>
              <a:buFont typeface="Wingdings" panose="05000000000000000000" pitchFamily="2" charset="2"/>
              <a:buNone/>
            </a:pPr>
            <a:r>
              <a:rPr lang="en-US" altLang="zh-CN">
                <a:latin typeface="楷体_GB2312" pitchFamily="49" charset="-122"/>
              </a:rPr>
              <a:t>#E'T'F*          *id#     T'→*FT'</a:t>
            </a:r>
          </a:p>
          <a:p>
            <a:pPr eaLnBrk="1" hangingPunct="1">
              <a:lnSpc>
                <a:spcPct val="90000"/>
              </a:lnSpc>
              <a:buFont typeface="Wingdings" panose="05000000000000000000" pitchFamily="2" charset="2"/>
              <a:buNone/>
            </a:pPr>
            <a:r>
              <a:rPr lang="en-US" altLang="zh-CN">
                <a:latin typeface="楷体_GB2312" pitchFamily="49" charset="-122"/>
              </a:rPr>
              <a:t>#E'T'F            id#</a:t>
            </a:r>
          </a:p>
          <a:p>
            <a:pPr eaLnBrk="1" hangingPunct="1">
              <a:lnSpc>
                <a:spcPct val="90000"/>
              </a:lnSpc>
              <a:buFont typeface="Wingdings" panose="05000000000000000000" pitchFamily="2" charset="2"/>
              <a:buNone/>
            </a:pPr>
            <a:r>
              <a:rPr lang="en-US" altLang="zh-CN">
                <a:latin typeface="楷体_GB2312" pitchFamily="49" charset="-122"/>
              </a:rPr>
              <a:t>#E'T'id           id#     F→id</a:t>
            </a:r>
          </a:p>
          <a:p>
            <a:pPr eaLnBrk="1" hangingPunct="1">
              <a:lnSpc>
                <a:spcPct val="90000"/>
              </a:lnSpc>
              <a:buFont typeface="Wingdings" panose="05000000000000000000" pitchFamily="2" charset="2"/>
              <a:buNone/>
            </a:pPr>
            <a:r>
              <a:rPr lang="en-US" altLang="zh-CN">
                <a:latin typeface="楷体_GB2312" pitchFamily="49" charset="-122"/>
              </a:rPr>
              <a:t>#E'T'               #</a:t>
            </a:r>
          </a:p>
          <a:p>
            <a:pPr eaLnBrk="1" hangingPunct="1">
              <a:lnSpc>
                <a:spcPct val="90000"/>
              </a:lnSpc>
              <a:buFont typeface="Wingdings" panose="05000000000000000000" pitchFamily="2" charset="2"/>
              <a:buNone/>
            </a:pPr>
            <a:r>
              <a:rPr lang="en-US" altLang="zh-CN">
                <a:latin typeface="楷体_GB2312" pitchFamily="49" charset="-122"/>
              </a:rPr>
              <a:t>#E'                 #    	T'→ε</a:t>
            </a:r>
          </a:p>
          <a:p>
            <a:pPr eaLnBrk="1" hangingPunct="1">
              <a:lnSpc>
                <a:spcPct val="90000"/>
              </a:lnSpc>
              <a:buFont typeface="Wingdings" panose="05000000000000000000" pitchFamily="2" charset="2"/>
              <a:buNone/>
            </a:pPr>
            <a:r>
              <a:rPr lang="en-US" altLang="zh-CN">
                <a:latin typeface="楷体_GB2312" pitchFamily="49" charset="-122"/>
              </a:rPr>
              <a:t>#                   #     E'→ε</a:t>
            </a:r>
          </a:p>
        </p:txBody>
      </p:sp>
      <p:sp>
        <p:nvSpPr>
          <p:cNvPr id="1157123" name="Rectangle 3">
            <a:extLst>
              <a:ext uri="{FF2B5EF4-FFF2-40B4-BE49-F238E27FC236}">
                <a16:creationId xmlns:a16="http://schemas.microsoft.com/office/drawing/2014/main" id="{C56599AE-256C-AA1E-A5E6-A671F6C735FE}"/>
              </a:ext>
            </a:extLst>
          </p:cNvPr>
          <p:cNvSpPr>
            <a:spLocks noChangeArrowheads="1"/>
          </p:cNvSpPr>
          <p:nvPr/>
        </p:nvSpPr>
        <p:spPr bwMode="auto">
          <a:xfrm>
            <a:off x="1827213" y="5848922"/>
            <a:ext cx="8229600" cy="519112"/>
          </a:xfrm>
          <a:prstGeom prst="rect">
            <a:avLst/>
          </a:prstGeom>
          <a:noFill/>
          <a:ln w="9525">
            <a:noFill/>
            <a:miter lim="800000"/>
            <a:headEnd/>
            <a:tailEnd/>
          </a:ln>
          <a:effectLst/>
        </p:spPr>
        <p:txBody>
          <a:bodyPr lIns="92075" tIns="46038" rIns="92075" bIns="46038">
            <a:spAutoFit/>
          </a:bodyPr>
          <a:lstStyle/>
          <a:p>
            <a:pPr>
              <a:defRPr/>
            </a:pPr>
            <a:r>
              <a:rPr kumimoji="1" lang="zh-CN" altLang="en-US" sz="2800" dirty="0">
                <a:solidFill>
                  <a:srgbClr val="FF0000"/>
                </a:solidFill>
                <a:latin typeface="Times New Roman" pitchFamily="18" charset="0"/>
                <a:ea typeface="楷体_GB2312" pitchFamily="49" charset="-122"/>
              </a:rPr>
              <a:t>输出的产生式序列形成了最左推导对应的分析树</a:t>
            </a:r>
          </a:p>
        </p:txBody>
      </p:sp>
      <p:sp>
        <p:nvSpPr>
          <p:cNvPr id="1157124" name="Text Box 4">
            <a:extLst>
              <a:ext uri="{FF2B5EF4-FFF2-40B4-BE49-F238E27FC236}">
                <a16:creationId xmlns:a16="http://schemas.microsoft.com/office/drawing/2014/main" id="{57F9D718-4AA0-DB52-B4BE-86CCFCFB66C4}"/>
              </a:ext>
            </a:extLst>
          </p:cNvPr>
          <p:cNvSpPr txBox="1">
            <a:spLocks noChangeArrowheads="1"/>
          </p:cNvSpPr>
          <p:nvPr/>
        </p:nvSpPr>
        <p:spPr bwMode="auto">
          <a:xfrm>
            <a:off x="2640013" y="983234"/>
            <a:ext cx="6985000" cy="533930"/>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a:solidFill>
                  <a:srgbClr val="FF0000"/>
                </a:solidFill>
                <a:latin typeface="楷体_GB2312" pitchFamily="49" charset="-122"/>
                <a:ea typeface="楷体_GB2312" pitchFamily="49" charset="-122"/>
              </a:rPr>
              <a:t>#E'T           id*id#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Effect transition="in" filter="wipe(up)">
                                      <p:cBhvr>
                                        <p:cTn id="7" dur="500"/>
                                        <p:tgtEl>
                                          <p:spTgt spid="115712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57122">
                                            <p:txEl>
                                              <p:pRg st="1" end="1"/>
                                            </p:txEl>
                                          </p:spTgt>
                                        </p:tgtEl>
                                        <p:attrNameLst>
                                          <p:attrName>style.visibility</p:attrName>
                                        </p:attrNameLst>
                                      </p:cBhvr>
                                      <p:to>
                                        <p:strVal val="visible"/>
                                      </p:to>
                                    </p:set>
                                    <p:animEffect transition="in" filter="wipe(up)">
                                      <p:cBhvr>
                                        <p:cTn id="12" dur="500"/>
                                        <p:tgtEl>
                                          <p:spTgt spid="1157122">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57122">
                                            <p:txEl>
                                              <p:pRg st="2" end="2"/>
                                            </p:txEl>
                                          </p:spTgt>
                                        </p:tgtEl>
                                        <p:attrNameLst>
                                          <p:attrName>style.visibility</p:attrName>
                                        </p:attrNameLst>
                                      </p:cBhvr>
                                      <p:to>
                                        <p:strVal val="visible"/>
                                      </p:to>
                                    </p:set>
                                    <p:animEffect transition="in" filter="wipe(up)">
                                      <p:cBhvr>
                                        <p:cTn id="17" dur="500"/>
                                        <p:tgtEl>
                                          <p:spTgt spid="1157122">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57122">
                                            <p:txEl>
                                              <p:pRg st="3" end="3"/>
                                            </p:txEl>
                                          </p:spTgt>
                                        </p:tgtEl>
                                        <p:attrNameLst>
                                          <p:attrName>style.visibility</p:attrName>
                                        </p:attrNameLst>
                                      </p:cBhvr>
                                      <p:to>
                                        <p:strVal val="visible"/>
                                      </p:to>
                                    </p:set>
                                    <p:animEffect transition="in" filter="wipe(up)">
                                      <p:cBhvr>
                                        <p:cTn id="22" dur="500"/>
                                        <p:tgtEl>
                                          <p:spTgt spid="1157122">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157122">
                                            <p:txEl>
                                              <p:pRg st="4" end="4"/>
                                            </p:txEl>
                                          </p:spTgt>
                                        </p:tgtEl>
                                        <p:attrNameLst>
                                          <p:attrName>style.visibility</p:attrName>
                                        </p:attrNameLst>
                                      </p:cBhvr>
                                      <p:to>
                                        <p:strVal val="visible"/>
                                      </p:to>
                                    </p:set>
                                    <p:animEffect transition="in" filter="wipe(up)">
                                      <p:cBhvr>
                                        <p:cTn id="27" dur="500"/>
                                        <p:tgtEl>
                                          <p:spTgt spid="1157122">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57122">
                                            <p:txEl>
                                              <p:pRg st="5" end="5"/>
                                            </p:txEl>
                                          </p:spTgt>
                                        </p:tgtEl>
                                        <p:attrNameLst>
                                          <p:attrName>style.visibility</p:attrName>
                                        </p:attrNameLst>
                                      </p:cBhvr>
                                      <p:to>
                                        <p:strVal val="visible"/>
                                      </p:to>
                                    </p:set>
                                    <p:animEffect transition="in" filter="wipe(up)">
                                      <p:cBhvr>
                                        <p:cTn id="32" dur="500"/>
                                        <p:tgtEl>
                                          <p:spTgt spid="1157122">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57122">
                                            <p:txEl>
                                              <p:pRg st="6" end="6"/>
                                            </p:txEl>
                                          </p:spTgt>
                                        </p:tgtEl>
                                        <p:attrNameLst>
                                          <p:attrName>style.visibility</p:attrName>
                                        </p:attrNameLst>
                                      </p:cBhvr>
                                      <p:to>
                                        <p:strVal val="visible"/>
                                      </p:to>
                                    </p:set>
                                    <p:animEffect transition="in" filter="wipe(up)">
                                      <p:cBhvr>
                                        <p:cTn id="37" dur="500"/>
                                        <p:tgtEl>
                                          <p:spTgt spid="1157122">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157122">
                                            <p:txEl>
                                              <p:pRg st="7" end="7"/>
                                            </p:txEl>
                                          </p:spTgt>
                                        </p:tgtEl>
                                        <p:attrNameLst>
                                          <p:attrName>style.visibility</p:attrName>
                                        </p:attrNameLst>
                                      </p:cBhvr>
                                      <p:to>
                                        <p:strVal val="visible"/>
                                      </p:to>
                                    </p:set>
                                    <p:animEffect transition="in" filter="wipe(up)">
                                      <p:cBhvr>
                                        <p:cTn id="42" dur="500"/>
                                        <p:tgtEl>
                                          <p:spTgt spid="1157122">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157122">
                                            <p:txEl>
                                              <p:pRg st="8" end="8"/>
                                            </p:txEl>
                                          </p:spTgt>
                                        </p:tgtEl>
                                        <p:attrNameLst>
                                          <p:attrName>style.visibility</p:attrName>
                                        </p:attrNameLst>
                                      </p:cBhvr>
                                      <p:to>
                                        <p:strVal val="visible"/>
                                      </p:to>
                                    </p:set>
                                    <p:animEffect transition="in" filter="wipe(up)">
                                      <p:cBhvr>
                                        <p:cTn id="47" dur="500"/>
                                        <p:tgtEl>
                                          <p:spTgt spid="1157122">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2" grpId="0" build="p" autoUpdateAnimBg="0"/>
      <p:bldP spid="115712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FBC2A616-141F-B163-9FBC-2743BDADF02B}"/>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4.3.2 </a:t>
            </a:r>
            <a:r>
              <a:rPr lang="zh-CN" altLang="en-US">
                <a:latin typeface="微软雅黑" panose="020B0503020204020204" pitchFamily="34" charset="-122"/>
                <a:ea typeface="微软雅黑" panose="020B0503020204020204" pitchFamily="34" charset="-122"/>
              </a:rPr>
              <a:t>预测分析表的构造算法</a:t>
            </a:r>
          </a:p>
        </p:txBody>
      </p:sp>
      <p:sp>
        <p:nvSpPr>
          <p:cNvPr id="4" name="日期占位符 3">
            <a:extLst>
              <a:ext uri="{FF2B5EF4-FFF2-40B4-BE49-F238E27FC236}">
                <a16:creationId xmlns:a16="http://schemas.microsoft.com/office/drawing/2014/main" id="{8B1AED24-D59B-8476-0EE3-E52AAE424D2E}"/>
              </a:ext>
            </a:extLst>
          </p:cNvPr>
          <p:cNvSpPr>
            <a:spLocks noGrp="1"/>
          </p:cNvSpPr>
          <p:nvPr>
            <p:ph type="dt" sz="half" idx="10"/>
          </p:nvPr>
        </p:nvSpPr>
        <p:spPr>
          <a:ln>
            <a:miter lim="800000"/>
            <a:headEnd/>
            <a:tailEnd/>
          </a:ln>
        </p:spPr>
        <p:txBody>
          <a:bodyPr anchor="t"/>
          <a:lstStyle/>
          <a:p>
            <a:pPr>
              <a:defRPr/>
            </a:pPr>
            <a:fld id="{E5579CD3-8D69-487A-BA02-42C2348BC88C}" type="datetime1">
              <a:rPr lang="zh-CN" altLang="en-US">
                <a:latin typeface="+mn-lt"/>
              </a:rPr>
              <a:pPr>
                <a:defRPr/>
              </a:pPr>
              <a:t>2022/7/6</a:t>
            </a:fld>
            <a:endParaRPr lang="en-US" altLang="zh-CN">
              <a:latin typeface="+mn-lt"/>
            </a:endParaRPr>
          </a:p>
        </p:txBody>
      </p:sp>
      <p:sp>
        <p:nvSpPr>
          <p:cNvPr id="41987" name="灯片编号占位符 5">
            <a:extLst>
              <a:ext uri="{FF2B5EF4-FFF2-40B4-BE49-F238E27FC236}">
                <a16:creationId xmlns:a16="http://schemas.microsoft.com/office/drawing/2014/main" id="{A40A884C-DC53-9F0F-466B-3FC7AF90F5E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D7F0214-1634-4987-9711-FB2AD74DD60F}" type="slidenum">
              <a:rPr lang="en-US" altLang="zh-CN" sz="1400" b="0">
                <a:latin typeface="Arial" panose="020B0604020202020204" pitchFamily="34" charset="0"/>
                <a:ea typeface="宋体" panose="02010600030101010101" pitchFamily="2" charset="-122"/>
              </a:rPr>
              <a:pPr>
                <a:spcBef>
                  <a:spcPct val="0"/>
                </a:spcBef>
                <a:buClrTx/>
                <a:buSzTx/>
                <a:buFontTx/>
                <a:buNone/>
              </a:pPr>
              <a:t>36</a:t>
            </a:fld>
            <a:endParaRPr lang="en-US" altLang="zh-CN" sz="1400" b="0">
              <a:latin typeface="Arial" panose="020B0604020202020204" pitchFamily="34" charset="0"/>
              <a:ea typeface="宋体" panose="02010600030101010101" pitchFamily="2" charset="-122"/>
            </a:endParaRPr>
          </a:p>
        </p:txBody>
      </p:sp>
      <p:sp>
        <p:nvSpPr>
          <p:cNvPr id="1159171" name="Rectangle 3">
            <a:extLst>
              <a:ext uri="{FF2B5EF4-FFF2-40B4-BE49-F238E27FC236}">
                <a16:creationId xmlns:a16="http://schemas.microsoft.com/office/drawing/2014/main" id="{D96A77AE-C735-5B02-DED2-348A7A4A0778}"/>
              </a:ext>
            </a:extLst>
          </p:cNvPr>
          <p:cNvSpPr>
            <a:spLocks noGrp="1" noChangeArrowheads="1"/>
          </p:cNvSpPr>
          <p:nvPr>
            <p:ph type="body" sz="quarter" idx="13"/>
          </p:nvPr>
        </p:nvSpPr>
        <p:spPr>
          <a:xfrm>
            <a:off x="1064596" y="1443018"/>
            <a:ext cx="9783916" cy="4682574"/>
          </a:xfrm>
          <a:noFill/>
        </p:spPr>
        <p:txBody>
          <a:bodyPr vert="horz" lIns="92075" tIns="46038" rIns="92075" bIns="46038" rtlCol="0">
            <a:normAutofit fontScale="92500" lnSpcReduction="10000"/>
          </a:bodyPr>
          <a:lstStyle/>
          <a:p>
            <a:pPr eaLnBrk="1" hangingPunct="1">
              <a:lnSpc>
                <a:spcPct val="110000"/>
              </a:lnSpc>
              <a:buFont typeface="Wingdings" panose="05000000000000000000" pitchFamily="2" charset="2"/>
              <a:buNone/>
            </a:pPr>
            <a:r>
              <a:rPr lang="zh-CN" altLang="en-US" sz="2600" dirty="0">
                <a:latin typeface="Times New Roman" panose="02020603050405020304" pitchFamily="18" charset="0"/>
              </a:rPr>
              <a:t>算法</a:t>
            </a:r>
            <a:r>
              <a:rPr lang="en-US" altLang="zh-CN" sz="2600" dirty="0">
                <a:latin typeface="Times New Roman" panose="02020603050405020304" pitchFamily="18" charset="0"/>
              </a:rPr>
              <a:t>4.6 </a:t>
            </a:r>
            <a:r>
              <a:rPr lang="zh-CN" altLang="en-US" sz="2600" dirty="0">
                <a:latin typeface="Times New Roman" panose="02020603050405020304" pitchFamily="18" charset="0"/>
              </a:rPr>
              <a:t>预测分析表</a:t>
            </a:r>
            <a:r>
              <a:rPr lang="en-US" altLang="zh-CN" sz="2600" dirty="0">
                <a:latin typeface="Times New Roman" panose="02020603050405020304" pitchFamily="18" charset="0"/>
              </a:rPr>
              <a:t>(</a:t>
            </a:r>
            <a:r>
              <a:rPr lang="en-US" altLang="zh-CN" sz="2600" i="1" dirty="0">
                <a:latin typeface="Times New Roman" panose="02020603050405020304" pitchFamily="18" charset="0"/>
              </a:rPr>
              <a:t>LL</a:t>
            </a:r>
            <a:r>
              <a:rPr lang="en-US" altLang="zh-CN" sz="2600" dirty="0">
                <a:latin typeface="Times New Roman" panose="02020603050405020304" pitchFamily="18" charset="0"/>
              </a:rPr>
              <a:t>(1)</a:t>
            </a:r>
            <a:r>
              <a:rPr lang="zh-CN" altLang="en-US" sz="2600" dirty="0">
                <a:latin typeface="Times New Roman" panose="02020603050405020304" pitchFamily="18" charset="0"/>
              </a:rPr>
              <a:t>分析表</a:t>
            </a:r>
            <a:r>
              <a:rPr lang="en-US" altLang="zh-CN" sz="2600" dirty="0">
                <a:latin typeface="Times New Roman" panose="02020603050405020304" pitchFamily="18" charset="0"/>
              </a:rPr>
              <a:t>)</a:t>
            </a:r>
            <a:r>
              <a:rPr lang="zh-CN" altLang="en-US" sz="2600" dirty="0">
                <a:latin typeface="Times New Roman" panose="02020603050405020304" pitchFamily="18" charset="0"/>
              </a:rPr>
              <a:t>的构造算法。</a:t>
            </a:r>
          </a:p>
          <a:p>
            <a:pPr eaLnBrk="1" hangingPunct="1">
              <a:lnSpc>
                <a:spcPct val="110000"/>
              </a:lnSpc>
              <a:buFont typeface="Wingdings" panose="05000000000000000000" pitchFamily="2" charset="2"/>
              <a:buNone/>
            </a:pPr>
            <a:r>
              <a:rPr lang="zh-CN" altLang="en-US" sz="2600" dirty="0">
                <a:latin typeface="Times New Roman" panose="02020603050405020304" pitchFamily="18" charset="0"/>
              </a:rPr>
              <a:t>输入：文法</a:t>
            </a:r>
            <a:r>
              <a:rPr lang="en-US" altLang="zh-CN" sz="2600" i="1" dirty="0">
                <a:latin typeface="Times New Roman" panose="02020603050405020304" pitchFamily="18" charset="0"/>
              </a:rPr>
              <a:t>G</a:t>
            </a:r>
            <a:r>
              <a:rPr lang="en-US" altLang="zh-CN" sz="2600" dirty="0">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2600" dirty="0">
                <a:latin typeface="Times New Roman" panose="02020603050405020304" pitchFamily="18" charset="0"/>
              </a:rPr>
              <a:t>输出：分析表</a:t>
            </a:r>
            <a:r>
              <a:rPr lang="en-US" altLang="zh-CN" sz="2600" i="1" dirty="0">
                <a:latin typeface="Times New Roman" panose="02020603050405020304" pitchFamily="18" charset="0"/>
              </a:rPr>
              <a:t>M</a:t>
            </a:r>
            <a:r>
              <a:rPr lang="en-US" altLang="zh-CN" sz="2600" dirty="0">
                <a:latin typeface="Times New Roman" panose="02020603050405020304" pitchFamily="18" charset="0"/>
              </a:rPr>
              <a:t>;</a:t>
            </a:r>
          </a:p>
          <a:p>
            <a:pPr eaLnBrk="1" hangingPunct="1">
              <a:lnSpc>
                <a:spcPct val="110000"/>
              </a:lnSpc>
              <a:buFont typeface="Wingdings" panose="05000000000000000000" pitchFamily="2" charset="2"/>
              <a:buNone/>
            </a:pPr>
            <a:r>
              <a:rPr lang="zh-CN" altLang="en-US" sz="2600" dirty="0">
                <a:latin typeface="Times New Roman" panose="02020603050405020304" pitchFamily="18" charset="0"/>
              </a:rPr>
              <a:t>步骤：</a:t>
            </a: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rPr>
              <a:t>1</a:t>
            </a:r>
            <a:r>
              <a:rPr lang="zh-CN" altLang="en-US" sz="2600" dirty="0">
                <a:latin typeface="Times New Roman" panose="02020603050405020304" pitchFamily="18" charset="0"/>
              </a:rPr>
              <a:t>．对</a:t>
            </a:r>
            <a:r>
              <a:rPr lang="en-US" altLang="zh-CN" sz="2600" i="1" dirty="0">
                <a:latin typeface="Times New Roman" panose="02020603050405020304" pitchFamily="18" charset="0"/>
              </a:rPr>
              <a:t>G</a:t>
            </a:r>
            <a:r>
              <a:rPr lang="zh-CN" altLang="en-US" sz="2600" dirty="0">
                <a:latin typeface="Times New Roman" panose="02020603050405020304" pitchFamily="18" charset="0"/>
              </a:rPr>
              <a:t>中的任意一个产生式</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 </a:t>
            </a:r>
            <a:r>
              <a:rPr lang="zh-CN" altLang="en-US" sz="2600" dirty="0">
                <a:latin typeface="Times New Roman" panose="02020603050405020304" pitchFamily="18" charset="0"/>
              </a:rPr>
              <a:t>执行第</a:t>
            </a:r>
            <a:r>
              <a:rPr lang="en-US" altLang="zh-CN" sz="2600" dirty="0">
                <a:latin typeface="Times New Roman" panose="02020603050405020304" pitchFamily="18" charset="0"/>
              </a:rPr>
              <a:t>2</a:t>
            </a:r>
            <a:r>
              <a:rPr lang="zh-CN" altLang="en-US" sz="2600" dirty="0">
                <a:latin typeface="Times New Roman" panose="02020603050405020304" pitchFamily="18" charset="0"/>
              </a:rPr>
              <a:t>步和第</a:t>
            </a:r>
            <a:r>
              <a:rPr lang="en-US" altLang="zh-CN" sz="2600" dirty="0">
                <a:latin typeface="Times New Roman" panose="02020603050405020304" pitchFamily="18" charset="0"/>
              </a:rPr>
              <a:t>3</a:t>
            </a:r>
            <a:r>
              <a:rPr lang="zh-CN" altLang="en-US" sz="2600" dirty="0">
                <a:latin typeface="Times New Roman" panose="02020603050405020304" pitchFamily="18" charset="0"/>
              </a:rPr>
              <a:t>步</a:t>
            </a:r>
            <a:r>
              <a:rPr lang="en-US" altLang="zh-CN" sz="26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rPr>
              <a:t>2</a:t>
            </a:r>
            <a:r>
              <a:rPr lang="zh-CN" altLang="en-US" sz="2600" dirty="0">
                <a:latin typeface="Times New Roman" panose="02020603050405020304" pitchFamily="18" charset="0"/>
              </a:rPr>
              <a:t>． </a:t>
            </a:r>
            <a:r>
              <a:rPr lang="en-US" altLang="zh-CN" sz="2600" dirty="0">
                <a:latin typeface="Times New Roman" panose="02020603050405020304" pitchFamily="18" charset="0"/>
              </a:rPr>
              <a:t>for </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rPr>
              <a:t>a</a:t>
            </a:r>
            <a:r>
              <a:rPr lang="en-US" altLang="zh-CN" sz="2600" dirty="0" err="1">
                <a:latin typeface="Times New Roman" panose="02020603050405020304" pitchFamily="18" charset="0"/>
                <a:sym typeface="Symbol" panose="05050102010706020507" pitchFamily="18" charset="2"/>
              </a:rPr>
              <a:t></a:t>
            </a:r>
            <a:r>
              <a:rPr lang="en-US" altLang="zh-CN" sz="2600" dirty="0" err="1">
                <a:latin typeface="Times New Roman" panose="02020603050405020304" pitchFamily="18" charset="0"/>
              </a:rPr>
              <a:t>FIRST</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 </a:t>
            </a:r>
            <a:r>
              <a:rPr lang="zh-CN" altLang="en-US" sz="2600" dirty="0">
                <a:latin typeface="Times New Roman" panose="02020603050405020304" pitchFamily="18" charset="0"/>
              </a:rPr>
              <a:t>将</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zh-CN" altLang="en-US" sz="2600" dirty="0">
                <a:latin typeface="Times New Roman" panose="02020603050405020304" pitchFamily="18" charset="0"/>
              </a:rPr>
              <a:t>填入</a:t>
            </a:r>
            <a:r>
              <a:rPr lang="en-US" altLang="zh-CN" sz="2600" i="1" dirty="0">
                <a:latin typeface="Times New Roman" panose="02020603050405020304" pitchFamily="18" charset="0"/>
              </a:rPr>
              <a:t>M</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rPr>
              <a:t>3</a:t>
            </a:r>
            <a:r>
              <a:rPr lang="zh-CN" altLang="en-US" sz="2600" dirty="0">
                <a:latin typeface="Times New Roman" panose="02020603050405020304" pitchFamily="18" charset="0"/>
              </a:rPr>
              <a:t>． </a:t>
            </a:r>
            <a:r>
              <a:rPr lang="en-US" altLang="zh-CN" sz="2600" dirty="0">
                <a:latin typeface="Times New Roman" panose="02020603050405020304" pitchFamily="18" charset="0"/>
              </a:rPr>
              <a:t>if </a:t>
            </a:r>
            <a:r>
              <a:rPr lang="en-US" altLang="zh-CN" sz="2600" i="1" dirty="0" err="1">
                <a:latin typeface="Times New Roman" panose="02020603050405020304" pitchFamily="18" charset="0"/>
              </a:rPr>
              <a:t>ε</a:t>
            </a:r>
            <a:r>
              <a:rPr lang="en-US" altLang="zh-CN" sz="2600" dirty="0" err="1">
                <a:latin typeface="Times New Roman" panose="02020603050405020304" pitchFamily="18" charset="0"/>
                <a:sym typeface="Symbol" panose="05050102010706020507" pitchFamily="18" charset="2"/>
              </a:rPr>
              <a:t></a:t>
            </a:r>
            <a:r>
              <a:rPr lang="en-US" altLang="zh-CN" sz="2600" dirty="0" err="1">
                <a:latin typeface="Times New Roman" panose="02020603050405020304" pitchFamily="18" charset="0"/>
              </a:rPr>
              <a:t>FIRST</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 then </a:t>
            </a:r>
            <a:r>
              <a:rPr lang="en-US" altLang="zh-CN" sz="2600" dirty="0">
                <a:latin typeface="Times New Roman" panose="02020603050405020304" pitchFamily="18" charset="0"/>
                <a:sym typeface="Symbol" panose="05050102010706020507" pitchFamily="18" charset="2"/>
              </a:rPr>
              <a:t></a:t>
            </a:r>
            <a:r>
              <a:rPr lang="en-US" altLang="zh-CN" sz="2600" i="1" dirty="0" err="1">
                <a:latin typeface="Times New Roman" panose="02020603050405020304" pitchFamily="18" charset="0"/>
              </a:rPr>
              <a:t>a</a:t>
            </a:r>
            <a:r>
              <a:rPr lang="en-US" altLang="zh-CN" sz="2600" dirty="0" err="1">
                <a:latin typeface="Times New Roman" panose="02020603050405020304" pitchFamily="18" charset="0"/>
                <a:sym typeface="Symbol" panose="05050102010706020507" pitchFamily="18" charset="2"/>
              </a:rPr>
              <a:t></a:t>
            </a:r>
            <a:r>
              <a:rPr lang="en-US" altLang="zh-CN" sz="2600" dirty="0" err="1">
                <a:latin typeface="Times New Roman" panose="02020603050405020304" pitchFamily="18" charset="0"/>
              </a:rPr>
              <a:t>FOLLOW</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zh-CN" altLang="en-US" sz="2600" dirty="0">
                <a:latin typeface="Times New Roman" panose="02020603050405020304" pitchFamily="18" charset="0"/>
              </a:rPr>
              <a:t>将</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zh-CN" altLang="en-US" sz="2600" dirty="0">
                <a:latin typeface="Times New Roman" panose="02020603050405020304" pitchFamily="18" charset="0"/>
              </a:rPr>
              <a:t>填入</a:t>
            </a:r>
            <a:r>
              <a:rPr lang="en-US" altLang="zh-CN" sz="2600" i="1" dirty="0">
                <a:latin typeface="Times New Roman" panose="02020603050405020304" pitchFamily="18" charset="0"/>
              </a:rPr>
              <a:t>M</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rPr>
              <a:t>	   if </a:t>
            </a:r>
            <a:r>
              <a:rPr lang="en-US" altLang="zh-CN" sz="2600" i="1" dirty="0" err="1">
                <a:latin typeface="Times New Roman" panose="02020603050405020304" pitchFamily="18" charset="0"/>
              </a:rPr>
              <a:t>ε</a:t>
            </a:r>
            <a:r>
              <a:rPr lang="en-US" altLang="zh-CN" sz="2600" dirty="0" err="1">
                <a:latin typeface="Times New Roman" panose="02020603050405020304" pitchFamily="18" charset="0"/>
                <a:sym typeface="Symbol" panose="05050102010706020507" pitchFamily="18" charset="2"/>
              </a:rPr>
              <a:t></a:t>
            </a:r>
            <a:r>
              <a:rPr lang="en-US" altLang="zh-CN" sz="2600" dirty="0" err="1">
                <a:latin typeface="Times New Roman" panose="02020603050405020304" pitchFamily="18" charset="0"/>
              </a:rPr>
              <a:t>FIRST</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en-US" altLang="zh-CN" sz="2600" dirty="0">
                <a:latin typeface="Times New Roman" panose="02020603050405020304" pitchFamily="18" charset="0"/>
              </a:rPr>
              <a:t>)&amp;#</a:t>
            </a:r>
            <a:r>
              <a:rPr lang="en-US" altLang="zh-CN" sz="2600"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FOLLOW(</a:t>
            </a:r>
            <a:r>
              <a:rPr lang="en-US" altLang="zh-CN" sz="2600" i="1" dirty="0">
                <a:latin typeface="Times New Roman" panose="02020603050405020304" pitchFamily="18" charset="0"/>
              </a:rPr>
              <a:t>A</a:t>
            </a:r>
            <a:r>
              <a:rPr lang="en-US" altLang="zh-CN" sz="2600" dirty="0">
                <a:latin typeface="Times New Roman" panose="02020603050405020304" pitchFamily="18" charset="0"/>
              </a:rPr>
              <a:t>) then</a:t>
            </a:r>
            <a:r>
              <a:rPr lang="zh-CN" altLang="en-US" sz="2600" dirty="0">
                <a:latin typeface="Times New Roman" panose="02020603050405020304" pitchFamily="18" charset="0"/>
              </a:rPr>
              <a:t>将</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α</a:t>
            </a:r>
            <a:r>
              <a:rPr lang="zh-CN" altLang="en-US" sz="2600" dirty="0">
                <a:latin typeface="Times New Roman" panose="02020603050405020304" pitchFamily="18" charset="0"/>
              </a:rPr>
              <a:t>填入</a:t>
            </a:r>
            <a:r>
              <a:rPr lang="en-US" altLang="zh-CN" sz="2600" i="1" dirty="0">
                <a:latin typeface="Times New Roman" panose="02020603050405020304" pitchFamily="18" charset="0"/>
              </a:rPr>
              <a:t>M</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 #];</a:t>
            </a:r>
          </a:p>
          <a:p>
            <a:pPr eaLnBrk="1" hangingPunct="1">
              <a:lnSpc>
                <a:spcPct val="110000"/>
              </a:lnSpc>
              <a:buFont typeface="Wingdings" panose="05000000000000000000" pitchFamily="2" charset="2"/>
              <a:buNone/>
            </a:pPr>
            <a:r>
              <a:rPr lang="en-US" altLang="zh-CN" sz="2600" dirty="0">
                <a:latin typeface="Times New Roman" panose="02020603050405020304" pitchFamily="18" charset="0"/>
              </a:rPr>
              <a:t>4</a:t>
            </a:r>
            <a:r>
              <a:rPr lang="zh-CN" altLang="en-US" sz="2600" dirty="0">
                <a:latin typeface="Times New Roman" panose="02020603050405020304" pitchFamily="18" charset="0"/>
              </a:rPr>
              <a:t>．将所有无定义的</a:t>
            </a:r>
            <a:r>
              <a:rPr lang="en-US" altLang="zh-CN" sz="2600" i="1" dirty="0">
                <a:latin typeface="Times New Roman" panose="02020603050405020304" pitchFamily="18" charset="0"/>
              </a:rPr>
              <a:t>M</a:t>
            </a:r>
            <a:r>
              <a:rPr lang="en-US" altLang="zh-CN" sz="2600" dirty="0">
                <a:latin typeface="Times New Roman" panose="02020603050405020304" pitchFamily="18" charset="0"/>
              </a:rPr>
              <a:t>[</a:t>
            </a:r>
            <a:r>
              <a:rPr lang="en-US" altLang="zh-CN" sz="2600" i="1" dirty="0">
                <a:latin typeface="Times New Roman" panose="02020603050405020304" pitchFamily="18" charset="0"/>
              </a:rPr>
              <a:t>A</a:t>
            </a:r>
            <a:r>
              <a:rPr lang="en-US" altLang="zh-CN" sz="2600" dirty="0">
                <a:latin typeface="Times New Roman" panose="02020603050405020304" pitchFamily="18" charset="0"/>
              </a:rPr>
              <a:t>, </a:t>
            </a:r>
            <a:r>
              <a:rPr lang="en-US" altLang="zh-CN" sz="2600" i="1" dirty="0">
                <a:latin typeface="Times New Roman" panose="02020603050405020304" pitchFamily="18" charset="0"/>
              </a:rPr>
              <a:t>b</a:t>
            </a:r>
            <a:r>
              <a:rPr lang="en-US" altLang="zh-CN" sz="2600" dirty="0">
                <a:latin typeface="Times New Roman" panose="02020603050405020304" pitchFamily="18" charset="0"/>
              </a:rPr>
              <a:t>]</a:t>
            </a:r>
            <a:r>
              <a:rPr lang="zh-CN" altLang="en-US" sz="2600" dirty="0">
                <a:latin typeface="Times New Roman" panose="02020603050405020304" pitchFamily="18" charset="0"/>
              </a:rPr>
              <a:t>标上出错标志。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59171">
                                            <p:txEl>
                                              <p:pRg st="0" end="0"/>
                                            </p:txEl>
                                          </p:spTgt>
                                        </p:tgtEl>
                                        <p:attrNameLst>
                                          <p:attrName>style.visibility</p:attrName>
                                        </p:attrNameLst>
                                      </p:cBhvr>
                                      <p:to>
                                        <p:strVal val="visible"/>
                                      </p:to>
                                    </p:set>
                                    <p:animEffect transition="in" filter="wipe(up)">
                                      <p:cBhvr>
                                        <p:cTn id="7" dur="75"/>
                                        <p:tgtEl>
                                          <p:spTgt spid="1159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59171">
                                            <p:txEl>
                                              <p:pRg st="1" end="1"/>
                                            </p:txEl>
                                          </p:spTgt>
                                        </p:tgtEl>
                                        <p:attrNameLst>
                                          <p:attrName>style.visibility</p:attrName>
                                        </p:attrNameLst>
                                      </p:cBhvr>
                                      <p:to>
                                        <p:strVal val="visible"/>
                                      </p:to>
                                    </p:set>
                                    <p:animEffect transition="in" filter="wipe(up)">
                                      <p:cBhvr>
                                        <p:cTn id="12" dur="75"/>
                                        <p:tgtEl>
                                          <p:spTgt spid="11591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59171">
                                            <p:txEl>
                                              <p:pRg st="2" end="2"/>
                                            </p:txEl>
                                          </p:spTgt>
                                        </p:tgtEl>
                                        <p:attrNameLst>
                                          <p:attrName>style.visibility</p:attrName>
                                        </p:attrNameLst>
                                      </p:cBhvr>
                                      <p:to>
                                        <p:strVal val="visible"/>
                                      </p:to>
                                    </p:set>
                                    <p:animEffect transition="in" filter="wipe(up)">
                                      <p:cBhvr>
                                        <p:cTn id="17" dur="75"/>
                                        <p:tgtEl>
                                          <p:spTgt spid="11591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59171">
                                            <p:txEl>
                                              <p:pRg st="3" end="3"/>
                                            </p:txEl>
                                          </p:spTgt>
                                        </p:tgtEl>
                                        <p:attrNameLst>
                                          <p:attrName>style.visibility</p:attrName>
                                        </p:attrNameLst>
                                      </p:cBhvr>
                                      <p:to>
                                        <p:strVal val="visible"/>
                                      </p:to>
                                    </p:set>
                                    <p:animEffect transition="in" filter="wipe(up)">
                                      <p:cBhvr>
                                        <p:cTn id="22" dur="75"/>
                                        <p:tgtEl>
                                          <p:spTgt spid="11591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59171">
                                            <p:txEl>
                                              <p:pRg st="4" end="4"/>
                                            </p:txEl>
                                          </p:spTgt>
                                        </p:tgtEl>
                                        <p:attrNameLst>
                                          <p:attrName>style.visibility</p:attrName>
                                        </p:attrNameLst>
                                      </p:cBhvr>
                                      <p:to>
                                        <p:strVal val="visible"/>
                                      </p:to>
                                    </p:set>
                                    <p:animEffect transition="in" filter="wipe(up)">
                                      <p:cBhvr>
                                        <p:cTn id="27" dur="75"/>
                                        <p:tgtEl>
                                          <p:spTgt spid="11591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59171">
                                            <p:txEl>
                                              <p:pRg st="5" end="5"/>
                                            </p:txEl>
                                          </p:spTgt>
                                        </p:tgtEl>
                                        <p:attrNameLst>
                                          <p:attrName>style.visibility</p:attrName>
                                        </p:attrNameLst>
                                      </p:cBhvr>
                                      <p:to>
                                        <p:strVal val="visible"/>
                                      </p:to>
                                    </p:set>
                                    <p:animEffect transition="in" filter="wipe(up)">
                                      <p:cBhvr>
                                        <p:cTn id="32" dur="75"/>
                                        <p:tgtEl>
                                          <p:spTgt spid="11591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59171">
                                            <p:txEl>
                                              <p:pRg st="6" end="6"/>
                                            </p:txEl>
                                          </p:spTgt>
                                        </p:tgtEl>
                                        <p:attrNameLst>
                                          <p:attrName>style.visibility</p:attrName>
                                        </p:attrNameLst>
                                      </p:cBhvr>
                                      <p:to>
                                        <p:strVal val="visible"/>
                                      </p:to>
                                    </p:set>
                                    <p:animEffect transition="in" filter="wipe(up)">
                                      <p:cBhvr>
                                        <p:cTn id="37" dur="75"/>
                                        <p:tgtEl>
                                          <p:spTgt spid="115917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59171">
                                            <p:txEl>
                                              <p:pRg st="7" end="7"/>
                                            </p:txEl>
                                          </p:spTgt>
                                        </p:tgtEl>
                                        <p:attrNameLst>
                                          <p:attrName>style.visibility</p:attrName>
                                        </p:attrNameLst>
                                      </p:cBhvr>
                                      <p:to>
                                        <p:strVal val="visible"/>
                                      </p:to>
                                    </p:set>
                                    <p:animEffect transition="in" filter="wipe(up)">
                                      <p:cBhvr>
                                        <p:cTn id="42" dur="75"/>
                                        <p:tgtEl>
                                          <p:spTgt spid="115917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59171">
                                            <p:txEl>
                                              <p:pRg st="8" end="8"/>
                                            </p:txEl>
                                          </p:spTgt>
                                        </p:tgtEl>
                                        <p:attrNameLst>
                                          <p:attrName>style.visibility</p:attrName>
                                        </p:attrNameLst>
                                      </p:cBhvr>
                                      <p:to>
                                        <p:strVal val="visible"/>
                                      </p:to>
                                    </p:set>
                                    <p:animEffect transition="in" filter="wipe(up)">
                                      <p:cBhvr>
                                        <p:cTn id="47" dur="75"/>
                                        <p:tgtEl>
                                          <p:spTgt spid="115917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1"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34860EBA-99E8-24B3-5EB2-EDD2A7275571}"/>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rPr>
              <a:t>预测分析法的实现步骤</a:t>
            </a:r>
          </a:p>
        </p:txBody>
      </p:sp>
      <p:sp>
        <p:nvSpPr>
          <p:cNvPr id="4" name="日期占位符 3">
            <a:extLst>
              <a:ext uri="{FF2B5EF4-FFF2-40B4-BE49-F238E27FC236}">
                <a16:creationId xmlns:a16="http://schemas.microsoft.com/office/drawing/2014/main" id="{6EC5DB38-ACDB-D36C-E157-2CC430A9D211}"/>
              </a:ext>
            </a:extLst>
          </p:cNvPr>
          <p:cNvSpPr>
            <a:spLocks noGrp="1"/>
          </p:cNvSpPr>
          <p:nvPr>
            <p:ph type="dt" sz="half" idx="10"/>
          </p:nvPr>
        </p:nvSpPr>
        <p:spPr>
          <a:ln>
            <a:miter lim="800000"/>
            <a:headEnd/>
            <a:tailEnd/>
          </a:ln>
        </p:spPr>
        <p:txBody>
          <a:bodyPr anchor="t"/>
          <a:lstStyle/>
          <a:p>
            <a:pPr>
              <a:defRPr/>
            </a:pPr>
            <a:fld id="{6D29EA99-2AED-48B5-A8F4-E31D7E0EDB7A}" type="datetime1">
              <a:rPr lang="zh-CN" altLang="en-US">
                <a:latin typeface="+mn-lt"/>
              </a:rPr>
              <a:pPr>
                <a:defRPr/>
              </a:pPr>
              <a:t>2022/7/6</a:t>
            </a:fld>
            <a:endParaRPr lang="en-US" altLang="zh-CN">
              <a:latin typeface="+mn-lt"/>
            </a:endParaRPr>
          </a:p>
        </p:txBody>
      </p:sp>
      <p:sp>
        <p:nvSpPr>
          <p:cNvPr id="43011" name="灯片编号占位符 5">
            <a:extLst>
              <a:ext uri="{FF2B5EF4-FFF2-40B4-BE49-F238E27FC236}">
                <a16:creationId xmlns:a16="http://schemas.microsoft.com/office/drawing/2014/main" id="{AC859F4F-123E-8FAB-7C1D-34F70FA1BB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19FBA8-6480-4A00-9E1F-50504C336FB8}" type="slidenum">
              <a:rPr lang="en-US" altLang="zh-CN" sz="1400" b="0">
                <a:latin typeface="Arial" panose="020B0604020202020204" pitchFamily="34" charset="0"/>
                <a:ea typeface="宋体" panose="02010600030101010101" pitchFamily="2" charset="-122"/>
              </a:rPr>
              <a:pPr>
                <a:spcBef>
                  <a:spcPct val="0"/>
                </a:spcBef>
                <a:buClrTx/>
                <a:buSzTx/>
                <a:buFontTx/>
                <a:buNone/>
              </a:pPr>
              <a:t>37</a:t>
            </a:fld>
            <a:endParaRPr lang="en-US" altLang="zh-CN" sz="1400" b="0">
              <a:latin typeface="Arial" panose="020B0604020202020204" pitchFamily="34" charset="0"/>
              <a:ea typeface="宋体" panose="02010600030101010101" pitchFamily="2" charset="-122"/>
            </a:endParaRPr>
          </a:p>
        </p:txBody>
      </p:sp>
      <p:sp>
        <p:nvSpPr>
          <p:cNvPr id="1161219" name="Rectangle 3">
            <a:extLst>
              <a:ext uri="{FF2B5EF4-FFF2-40B4-BE49-F238E27FC236}">
                <a16:creationId xmlns:a16="http://schemas.microsoft.com/office/drawing/2014/main" id="{99B23C99-21BD-25AD-0A3B-16CE1D1343F1}"/>
              </a:ext>
            </a:extLst>
          </p:cNvPr>
          <p:cNvSpPr>
            <a:spLocks noGrp="1" noChangeArrowheads="1"/>
          </p:cNvSpPr>
          <p:nvPr>
            <p:ph type="body" sz="quarter" idx="13"/>
          </p:nvPr>
        </p:nvSpPr>
        <p:spPr>
          <a:noFill/>
        </p:spPr>
        <p:txBody>
          <a:bodyPr vert="horz" lIns="92075" tIns="46038" rIns="92075" bIns="46038" rtlCol="0">
            <a:normAutofit fontScale="92500" lnSpcReduction="10000"/>
          </a:bodyPr>
          <a:lstStyle/>
          <a:p>
            <a:pPr eaLnBrk="1" hangingPunct="1">
              <a:lnSpc>
                <a:spcPct val="120000"/>
              </a:lnSpc>
              <a:buFont typeface="Wingdings" panose="05000000000000000000" pitchFamily="2" charset="2"/>
              <a:buNone/>
            </a:pPr>
            <a:r>
              <a:rPr lang="en-US" altLang="zh-CN">
                <a:latin typeface="Times New Roman" panose="02020603050405020304" pitchFamily="18" charset="0"/>
              </a:rPr>
              <a:t>1. </a:t>
            </a:r>
            <a:r>
              <a:rPr lang="zh-CN" altLang="en-US">
                <a:latin typeface="Times New Roman" panose="02020603050405020304" pitchFamily="18" charset="0"/>
              </a:rPr>
              <a:t>构造文法</a:t>
            </a:r>
          </a:p>
          <a:p>
            <a:pPr eaLnBrk="1" hangingPunct="1">
              <a:lnSpc>
                <a:spcPct val="120000"/>
              </a:lnSpc>
              <a:buFont typeface="Wingdings" panose="05000000000000000000" pitchFamily="2" charset="2"/>
              <a:buNone/>
            </a:pPr>
            <a:r>
              <a:rPr lang="en-US" altLang="zh-CN">
                <a:latin typeface="Times New Roman" panose="02020603050405020304" pitchFamily="18" charset="0"/>
              </a:rPr>
              <a:t>2. </a:t>
            </a:r>
            <a:r>
              <a:rPr lang="zh-CN" altLang="en-US">
                <a:latin typeface="Times New Roman" panose="02020603050405020304" pitchFamily="18" charset="0"/>
              </a:rPr>
              <a:t>改造文法：消除二义性、消除左递归、提取左因子</a:t>
            </a:r>
          </a:p>
          <a:p>
            <a:pPr eaLnBrk="1" hangingPunct="1">
              <a:lnSpc>
                <a:spcPct val="120000"/>
              </a:lnSpc>
              <a:buFont typeface="Wingdings" panose="05000000000000000000" pitchFamily="2" charset="2"/>
              <a:buNone/>
            </a:pPr>
            <a:r>
              <a:rPr lang="en-US" altLang="zh-CN">
                <a:latin typeface="Times New Roman" panose="02020603050405020304" pitchFamily="18" charset="0"/>
              </a:rPr>
              <a:t>3. </a:t>
            </a:r>
            <a:r>
              <a:rPr lang="zh-CN" altLang="en-US">
                <a:latin typeface="Times New Roman" panose="02020603050405020304" pitchFamily="18" charset="0"/>
              </a:rPr>
              <a:t>求每个候选式的</a:t>
            </a:r>
            <a:r>
              <a:rPr lang="en-US" altLang="zh-CN">
                <a:latin typeface="Times New Roman" panose="02020603050405020304" pitchFamily="18" charset="0"/>
              </a:rPr>
              <a:t>FIRST</a:t>
            </a:r>
            <a:r>
              <a:rPr lang="zh-CN" altLang="zh-CN">
                <a:latin typeface="Times New Roman" panose="02020603050405020304" pitchFamily="18" charset="0"/>
              </a:rPr>
              <a:t>集和</a:t>
            </a:r>
            <a:r>
              <a:rPr lang="zh-CN" altLang="en-US">
                <a:latin typeface="Times New Roman" panose="02020603050405020304" pitchFamily="18" charset="0"/>
              </a:rPr>
              <a:t>变量的</a:t>
            </a:r>
            <a:r>
              <a:rPr lang="en-US" altLang="zh-CN">
                <a:latin typeface="Times New Roman" panose="02020603050405020304" pitchFamily="18" charset="0"/>
              </a:rPr>
              <a:t>FOLLOW</a:t>
            </a:r>
            <a:r>
              <a:rPr lang="zh-CN" altLang="zh-CN">
                <a:latin typeface="Times New Roman" panose="02020603050405020304" pitchFamily="18" charset="0"/>
              </a:rPr>
              <a:t>集</a:t>
            </a:r>
          </a:p>
          <a:p>
            <a:pPr eaLnBrk="1" hangingPunct="1">
              <a:lnSpc>
                <a:spcPct val="120000"/>
              </a:lnSpc>
              <a:buFont typeface="Wingdings" panose="05000000000000000000" pitchFamily="2" charset="2"/>
              <a:buNone/>
            </a:pPr>
            <a:r>
              <a:rPr lang="zh-CN" altLang="zh-CN">
                <a:latin typeface="Times New Roman" panose="02020603050405020304" pitchFamily="18" charset="0"/>
              </a:rPr>
              <a:t>4</a:t>
            </a:r>
            <a:r>
              <a:rPr lang="en-US" altLang="zh-CN">
                <a:latin typeface="Times New Roman" panose="02020603050405020304" pitchFamily="18" charset="0"/>
              </a:rPr>
              <a:t>. </a:t>
            </a:r>
            <a:r>
              <a:rPr lang="zh-CN" altLang="zh-CN">
                <a:latin typeface="Times New Roman" panose="02020603050405020304" pitchFamily="18" charset="0"/>
              </a:rPr>
              <a:t>检查是不是 </a:t>
            </a:r>
            <a:r>
              <a:rPr lang="en-US" altLang="zh-CN">
                <a:latin typeface="Times New Roman" panose="02020603050405020304" pitchFamily="18" charset="0"/>
              </a:rPr>
              <a:t>LL(1) </a:t>
            </a:r>
            <a:r>
              <a:rPr lang="zh-CN" altLang="en-US">
                <a:latin typeface="Times New Roman" panose="02020603050405020304" pitchFamily="18" charset="0"/>
              </a:rPr>
              <a:t>文法</a:t>
            </a:r>
          </a:p>
          <a:p>
            <a:pPr lvl="1" eaLnBrk="1" hangingPunct="1">
              <a:lnSpc>
                <a:spcPct val="120000"/>
              </a:lnSpc>
              <a:buFont typeface="Wingdings" panose="05000000000000000000" pitchFamily="2" charset="2"/>
              <a:buNone/>
            </a:pPr>
            <a:r>
              <a:rPr lang="zh-CN" altLang="en-US">
                <a:latin typeface="Times New Roman" panose="02020603050405020304" pitchFamily="18" charset="0"/>
              </a:rPr>
              <a:t>    若不是 </a:t>
            </a:r>
            <a:r>
              <a:rPr lang="en-US" altLang="zh-CN">
                <a:latin typeface="Times New Roman" panose="02020603050405020304" pitchFamily="18" charset="0"/>
              </a:rPr>
              <a:t>LL(1),</a:t>
            </a:r>
            <a:r>
              <a:rPr lang="zh-CN" altLang="en-US">
                <a:latin typeface="Times New Roman" panose="02020603050405020304" pitchFamily="18" charset="0"/>
              </a:rPr>
              <a:t>说明文法的复杂性超过自顶向下方法的分析能力，需要附加新的“信息”</a:t>
            </a:r>
          </a:p>
          <a:p>
            <a:pPr eaLnBrk="1" hangingPunct="1">
              <a:lnSpc>
                <a:spcPct val="120000"/>
              </a:lnSpc>
              <a:buFont typeface="Wingdings" panose="05000000000000000000" pitchFamily="2" charset="2"/>
              <a:buNone/>
            </a:pPr>
            <a:r>
              <a:rPr lang="en-US" altLang="zh-CN">
                <a:latin typeface="Times New Roman" panose="02020603050405020304" pitchFamily="18" charset="0"/>
              </a:rPr>
              <a:t>5. </a:t>
            </a:r>
            <a:r>
              <a:rPr lang="zh-CN" altLang="en-US">
                <a:latin typeface="Times New Roman" panose="02020603050405020304" pitchFamily="18" charset="0"/>
              </a:rPr>
              <a:t>构造预测分析表</a:t>
            </a:r>
          </a:p>
          <a:p>
            <a:pPr eaLnBrk="1" hangingPunct="1">
              <a:lnSpc>
                <a:spcPct val="120000"/>
              </a:lnSpc>
              <a:buFont typeface="Wingdings" panose="05000000000000000000" pitchFamily="2" charset="2"/>
              <a:buNone/>
            </a:pPr>
            <a:r>
              <a:rPr lang="en-US" altLang="zh-CN">
                <a:latin typeface="Times New Roman" panose="02020603050405020304" pitchFamily="18" charset="0"/>
              </a:rPr>
              <a:t>6. </a:t>
            </a:r>
            <a:r>
              <a:rPr lang="zh-CN" altLang="en-US">
                <a:latin typeface="Times New Roman" panose="02020603050405020304" pitchFamily="18" charset="0"/>
              </a:rPr>
              <a:t>实现预测分析器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61219">
                                            <p:txEl>
                                              <p:pRg st="0" end="0"/>
                                            </p:txEl>
                                          </p:spTgt>
                                        </p:tgtEl>
                                        <p:attrNameLst>
                                          <p:attrName>style.visibility</p:attrName>
                                        </p:attrNameLst>
                                      </p:cBhvr>
                                      <p:to>
                                        <p:strVal val="visible"/>
                                      </p:to>
                                    </p:set>
                                    <p:animEffect transition="in" filter="wipe(up)">
                                      <p:cBhvr>
                                        <p:cTn id="7" dur="75"/>
                                        <p:tgtEl>
                                          <p:spTgt spid="116121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61219">
                                            <p:txEl>
                                              <p:pRg st="1" end="1"/>
                                            </p:txEl>
                                          </p:spTgt>
                                        </p:tgtEl>
                                        <p:attrNameLst>
                                          <p:attrName>style.visibility</p:attrName>
                                        </p:attrNameLst>
                                      </p:cBhvr>
                                      <p:to>
                                        <p:strVal val="visible"/>
                                      </p:to>
                                    </p:set>
                                    <p:animEffect transition="in" filter="wipe(up)">
                                      <p:cBhvr>
                                        <p:cTn id="12" dur="75"/>
                                        <p:tgtEl>
                                          <p:spTgt spid="116121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61219">
                                            <p:txEl>
                                              <p:pRg st="2" end="2"/>
                                            </p:txEl>
                                          </p:spTgt>
                                        </p:tgtEl>
                                        <p:attrNameLst>
                                          <p:attrName>style.visibility</p:attrName>
                                        </p:attrNameLst>
                                      </p:cBhvr>
                                      <p:to>
                                        <p:strVal val="visible"/>
                                      </p:to>
                                    </p:set>
                                    <p:animEffect transition="in" filter="wipe(up)">
                                      <p:cBhvr>
                                        <p:cTn id="17" dur="75"/>
                                        <p:tgtEl>
                                          <p:spTgt spid="116121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61219">
                                            <p:txEl>
                                              <p:pRg st="3" end="3"/>
                                            </p:txEl>
                                          </p:spTgt>
                                        </p:tgtEl>
                                        <p:attrNameLst>
                                          <p:attrName>style.visibility</p:attrName>
                                        </p:attrNameLst>
                                      </p:cBhvr>
                                      <p:to>
                                        <p:strVal val="visible"/>
                                      </p:to>
                                    </p:set>
                                    <p:animEffect transition="in" filter="wipe(up)">
                                      <p:cBhvr>
                                        <p:cTn id="22" dur="75"/>
                                        <p:tgtEl>
                                          <p:spTgt spid="116121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par>
                                <p:cTn id="23" presetID="22" presetClass="entr" presetSubtype="1" fill="hold" grpId="0" nodeType="withEffect">
                                  <p:stCondLst>
                                    <p:cond delay="0"/>
                                  </p:stCondLst>
                                  <p:iterate type="lt">
                                    <p:tmPct val="100000"/>
                                  </p:iterate>
                                  <p:childTnLst>
                                    <p:set>
                                      <p:cBhvr>
                                        <p:cTn id="24" dur="1" fill="hold">
                                          <p:stCondLst>
                                            <p:cond delay="0"/>
                                          </p:stCondLst>
                                        </p:cTn>
                                        <p:tgtEl>
                                          <p:spTgt spid="1161219">
                                            <p:txEl>
                                              <p:pRg st="4" end="4"/>
                                            </p:txEl>
                                          </p:spTgt>
                                        </p:tgtEl>
                                        <p:attrNameLst>
                                          <p:attrName>style.visibility</p:attrName>
                                        </p:attrNameLst>
                                      </p:cBhvr>
                                      <p:to>
                                        <p:strVal val="visible"/>
                                      </p:to>
                                    </p:set>
                                    <p:animEffect transition="in" filter="wipe(up)">
                                      <p:cBhvr>
                                        <p:cTn id="25" dur="75"/>
                                        <p:tgtEl>
                                          <p:spTgt spid="1161219">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iterate type="lt">
                                    <p:tmPct val="100000"/>
                                  </p:iterate>
                                  <p:childTnLst>
                                    <p:set>
                                      <p:cBhvr>
                                        <p:cTn id="29" dur="1" fill="hold">
                                          <p:stCondLst>
                                            <p:cond delay="0"/>
                                          </p:stCondLst>
                                        </p:cTn>
                                        <p:tgtEl>
                                          <p:spTgt spid="1161219">
                                            <p:txEl>
                                              <p:pRg st="5" end="5"/>
                                            </p:txEl>
                                          </p:spTgt>
                                        </p:tgtEl>
                                        <p:attrNameLst>
                                          <p:attrName>style.visibility</p:attrName>
                                        </p:attrNameLst>
                                      </p:cBhvr>
                                      <p:to>
                                        <p:strVal val="visible"/>
                                      </p:to>
                                    </p:set>
                                    <p:animEffect transition="in" filter="wipe(up)">
                                      <p:cBhvr>
                                        <p:cTn id="30" dur="75"/>
                                        <p:tgtEl>
                                          <p:spTgt spid="1161219">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iterate type="lt">
                                    <p:tmPct val="100000"/>
                                  </p:iterate>
                                  <p:childTnLst>
                                    <p:set>
                                      <p:cBhvr>
                                        <p:cTn id="34" dur="1" fill="hold">
                                          <p:stCondLst>
                                            <p:cond delay="0"/>
                                          </p:stCondLst>
                                        </p:cTn>
                                        <p:tgtEl>
                                          <p:spTgt spid="1161219">
                                            <p:txEl>
                                              <p:pRg st="6" end="6"/>
                                            </p:txEl>
                                          </p:spTgt>
                                        </p:tgtEl>
                                        <p:attrNameLst>
                                          <p:attrName>style.visibility</p:attrName>
                                        </p:attrNameLst>
                                      </p:cBhvr>
                                      <p:to>
                                        <p:strVal val="visible"/>
                                      </p:to>
                                    </p:set>
                                    <p:animEffect transition="in" filter="wipe(up)">
                                      <p:cBhvr>
                                        <p:cTn id="35" dur="75"/>
                                        <p:tgtEl>
                                          <p:spTgt spid="1161219">
                                            <p:txEl>
                                              <p:pRg st="6" end="6"/>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A9EF675A-2DB6-6B7D-9C7D-2D4850EDC25F}"/>
              </a:ext>
            </a:extLst>
          </p:cNvPr>
          <p:cNvSpPr>
            <a:spLocks noGrp="1" noChangeArrowheads="1"/>
          </p:cNvSpPr>
          <p:nvPr>
            <p:ph type="title"/>
          </p:nvPr>
        </p:nvSpPr>
        <p:spPr/>
        <p:txBody>
          <a:bodyPr anchor="ctr"/>
          <a:lstStyle/>
          <a:p>
            <a:pPr eaLnBrk="1" hangingPunct="1"/>
            <a:r>
              <a:rPr lang="en-US" altLang="zh-CN" dirty="0">
                <a:latin typeface="微软雅黑" panose="020B0503020204020204" pitchFamily="34" charset="-122"/>
                <a:ea typeface="微软雅黑" panose="020B0503020204020204" pitchFamily="34" charset="-122"/>
              </a:rPr>
              <a:t>4.3.3 </a:t>
            </a:r>
            <a:r>
              <a:rPr lang="zh-CN" altLang="en-US" dirty="0">
                <a:latin typeface="微软雅黑" panose="020B0503020204020204" pitchFamily="34" charset="-122"/>
                <a:ea typeface="微软雅黑" panose="020B0503020204020204" pitchFamily="34" charset="-122"/>
              </a:rPr>
              <a:t>预测分析中错误的处理 </a:t>
            </a:r>
          </a:p>
        </p:txBody>
      </p:sp>
      <p:sp>
        <p:nvSpPr>
          <p:cNvPr id="4" name="日期占位符 3">
            <a:extLst>
              <a:ext uri="{FF2B5EF4-FFF2-40B4-BE49-F238E27FC236}">
                <a16:creationId xmlns:a16="http://schemas.microsoft.com/office/drawing/2014/main" id="{1DEF1233-274B-C8C6-CF80-90107E8B9068}"/>
              </a:ext>
            </a:extLst>
          </p:cNvPr>
          <p:cNvSpPr>
            <a:spLocks noGrp="1"/>
          </p:cNvSpPr>
          <p:nvPr>
            <p:ph type="dt" sz="half" idx="10"/>
          </p:nvPr>
        </p:nvSpPr>
        <p:spPr>
          <a:ln>
            <a:miter lim="800000"/>
            <a:headEnd/>
            <a:tailEnd/>
          </a:ln>
        </p:spPr>
        <p:txBody>
          <a:bodyPr anchor="t"/>
          <a:lstStyle/>
          <a:p>
            <a:pPr>
              <a:defRPr/>
            </a:pPr>
            <a:fld id="{D74F0EEC-A7E8-4E06-85B8-4E1ACA218B54}" type="datetime1">
              <a:rPr lang="zh-CN" altLang="en-US">
                <a:latin typeface="+mn-lt"/>
              </a:rPr>
              <a:pPr>
                <a:defRPr/>
              </a:pPr>
              <a:t>2022/7/6</a:t>
            </a:fld>
            <a:endParaRPr lang="en-US" altLang="zh-CN">
              <a:latin typeface="+mn-lt"/>
            </a:endParaRPr>
          </a:p>
        </p:txBody>
      </p:sp>
      <p:sp>
        <p:nvSpPr>
          <p:cNvPr id="44035" name="灯片编号占位符 5">
            <a:extLst>
              <a:ext uri="{FF2B5EF4-FFF2-40B4-BE49-F238E27FC236}">
                <a16:creationId xmlns:a16="http://schemas.microsoft.com/office/drawing/2014/main" id="{B76C4242-C629-6696-7323-BF180C2CA6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8699BA-90D2-4942-9439-75DCD2C1D609}" type="slidenum">
              <a:rPr lang="en-US" altLang="zh-CN" sz="1400" b="0">
                <a:latin typeface="Arial" panose="020B0604020202020204" pitchFamily="34" charset="0"/>
                <a:ea typeface="宋体" panose="02010600030101010101" pitchFamily="2" charset="-122"/>
              </a:rPr>
              <a:pPr>
                <a:spcBef>
                  <a:spcPct val="0"/>
                </a:spcBef>
                <a:buClrTx/>
                <a:buSzTx/>
                <a:buFontTx/>
                <a:buNone/>
              </a:pPr>
              <a:t>38</a:t>
            </a:fld>
            <a:endParaRPr lang="en-US" altLang="zh-CN" sz="1400" b="0">
              <a:latin typeface="Arial" panose="020B0604020202020204" pitchFamily="34" charset="0"/>
              <a:ea typeface="宋体" panose="02010600030101010101" pitchFamily="2" charset="-122"/>
            </a:endParaRPr>
          </a:p>
        </p:txBody>
      </p:sp>
      <p:sp>
        <p:nvSpPr>
          <p:cNvPr id="44037" name="Rectangle 3">
            <a:extLst>
              <a:ext uri="{FF2B5EF4-FFF2-40B4-BE49-F238E27FC236}">
                <a16:creationId xmlns:a16="http://schemas.microsoft.com/office/drawing/2014/main" id="{E5B40E01-924C-08BE-214D-D38566B37EF5}"/>
              </a:ext>
            </a:extLst>
          </p:cNvPr>
          <p:cNvSpPr>
            <a:spLocks noGrp="1" noChangeArrowheads="1"/>
          </p:cNvSpPr>
          <p:nvPr>
            <p:ph type="body" sz="quarter" idx="13"/>
          </p:nvPr>
        </p:nvSpPr>
        <p:spPr/>
        <p:txBody>
          <a:bodyPr>
            <a:normAutofit fontScale="85000" lnSpcReduction="10000"/>
          </a:bodyPr>
          <a:lstStyle/>
          <a:p>
            <a:pPr marL="609600" indent="-609600"/>
            <a:r>
              <a:rPr lang="zh-CN" altLang="en-US" sz="2600">
                <a:latin typeface="Times New Roman" panose="02020603050405020304" pitchFamily="18" charset="0"/>
              </a:rPr>
              <a:t>对语法变量</a:t>
            </a:r>
            <a:r>
              <a:rPr lang="en-US" altLang="zh-CN" sz="2600">
                <a:latin typeface="Times New Roman" panose="02020603050405020304" pitchFamily="18" charset="0"/>
              </a:rPr>
              <a:t>A</a:t>
            </a:r>
            <a:r>
              <a:rPr lang="zh-CN" altLang="en-US" sz="2600">
                <a:latin typeface="Times New Roman" panose="02020603050405020304" pitchFamily="18" charset="0"/>
              </a:rPr>
              <a:t>，如果</a:t>
            </a:r>
            <a:r>
              <a:rPr lang="en-US" altLang="zh-CN" sz="2600">
                <a:latin typeface="Times New Roman" panose="02020603050405020304" pitchFamily="18" charset="0"/>
              </a:rPr>
              <a:t>M[A,a]</a:t>
            </a:r>
            <a:r>
              <a:rPr lang="zh-CN" altLang="en-US" sz="2600">
                <a:latin typeface="Times New Roman" panose="02020603050405020304" pitchFamily="18" charset="0"/>
              </a:rPr>
              <a:t>无定义，并且</a:t>
            </a:r>
            <a:r>
              <a:rPr lang="en-US" altLang="zh-CN" sz="2600">
                <a:latin typeface="Times New Roman" panose="02020603050405020304" pitchFamily="18" charset="0"/>
              </a:rPr>
              <a:t>a</a:t>
            </a:r>
            <a:r>
              <a:rPr lang="zh-CN" altLang="en-US" sz="2600">
                <a:latin typeface="Times New Roman" panose="02020603050405020304" pitchFamily="18" charset="0"/>
              </a:rPr>
              <a:t>属于</a:t>
            </a:r>
            <a:r>
              <a:rPr lang="en-US" altLang="zh-CN" sz="2600">
                <a:latin typeface="Times New Roman" panose="02020603050405020304" pitchFamily="18" charset="0"/>
              </a:rPr>
              <a:t>FOLLOW(A)</a:t>
            </a:r>
            <a:r>
              <a:rPr lang="zh-CN" altLang="en-US" sz="2600">
                <a:latin typeface="Times New Roman" panose="02020603050405020304" pitchFamily="18" charset="0"/>
              </a:rPr>
              <a:t>，则增加</a:t>
            </a:r>
            <a:r>
              <a:rPr lang="en-US" altLang="zh-CN" sz="2600">
                <a:latin typeface="Times New Roman" panose="02020603050405020304" pitchFamily="18" charset="0"/>
              </a:rPr>
              <a:t>M[A,a]</a:t>
            </a:r>
            <a:r>
              <a:rPr lang="zh-CN" altLang="en-US" sz="2600">
                <a:latin typeface="Times New Roman" panose="02020603050405020304" pitchFamily="18" charset="0"/>
              </a:rPr>
              <a:t>为“同步点”</a:t>
            </a:r>
            <a:r>
              <a:rPr lang="en-US" altLang="zh-CN" sz="2600">
                <a:latin typeface="Times New Roman" panose="02020603050405020304" pitchFamily="18" charset="0"/>
              </a:rPr>
              <a:t>(synch), </a:t>
            </a:r>
            <a:r>
              <a:rPr lang="zh-CN" altLang="en-US" sz="2600">
                <a:latin typeface="Times New Roman" panose="02020603050405020304" pitchFamily="18" charset="0"/>
              </a:rPr>
              <a:t>同步记号选择方法如下：</a:t>
            </a:r>
          </a:p>
          <a:p>
            <a:pPr marL="990600" lvl="1" indent="-533400"/>
            <a:r>
              <a:rPr lang="zh-CN" altLang="en-US" sz="2600">
                <a:latin typeface="Times New Roman" panose="02020603050405020304" pitchFamily="18" charset="0"/>
              </a:rPr>
              <a:t>把</a:t>
            </a:r>
            <a:r>
              <a:rPr lang="en-US" altLang="zh-CN" sz="2600">
                <a:latin typeface="Times New Roman" panose="02020603050405020304" pitchFamily="18" charset="0"/>
              </a:rPr>
              <a:t>FOLLOW(</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的所有符号放入语法变量</a:t>
            </a:r>
            <a:r>
              <a:rPr lang="en-US" altLang="zh-CN" sz="2600" i="1">
                <a:latin typeface="Times New Roman" panose="02020603050405020304" pitchFamily="18" charset="0"/>
              </a:rPr>
              <a:t>A</a:t>
            </a:r>
            <a:r>
              <a:rPr lang="zh-CN" altLang="en-US" sz="2600">
                <a:latin typeface="Times New Roman" panose="02020603050405020304" pitchFamily="18" charset="0"/>
              </a:rPr>
              <a:t>的同步记号集合中。</a:t>
            </a:r>
          </a:p>
          <a:p>
            <a:pPr marL="990600" lvl="1" indent="-533400"/>
            <a:r>
              <a:rPr lang="zh-CN" altLang="en-US" sz="2600">
                <a:latin typeface="Times New Roman" panose="02020603050405020304" pitchFamily="18" charset="0"/>
              </a:rPr>
              <a:t>把高层结构的开始符号加到低层结构的同步记号集合中。</a:t>
            </a:r>
          </a:p>
          <a:p>
            <a:pPr marL="990600" lvl="1" indent="-533400"/>
            <a:r>
              <a:rPr lang="zh-CN" altLang="en-US" sz="2600">
                <a:latin typeface="Times New Roman" panose="02020603050405020304" pitchFamily="18" charset="0"/>
              </a:rPr>
              <a:t>把</a:t>
            </a:r>
            <a:r>
              <a:rPr lang="en-US" altLang="zh-CN" sz="2600">
                <a:latin typeface="Times New Roman" panose="02020603050405020304" pitchFamily="18" charset="0"/>
              </a:rPr>
              <a:t>FIRST(</a:t>
            </a:r>
            <a:r>
              <a:rPr lang="en-US" altLang="zh-CN" sz="2600" i="1">
                <a:latin typeface="Times New Roman" panose="02020603050405020304" pitchFamily="18" charset="0"/>
              </a:rPr>
              <a:t>A</a:t>
            </a:r>
            <a:r>
              <a:rPr lang="en-US" altLang="zh-CN" sz="2600">
                <a:latin typeface="Times New Roman" panose="02020603050405020304" pitchFamily="18" charset="0"/>
              </a:rPr>
              <a:t>)</a:t>
            </a:r>
            <a:r>
              <a:rPr lang="zh-CN" altLang="en-US" sz="2600">
                <a:latin typeface="Times New Roman" panose="02020603050405020304" pitchFamily="18" charset="0"/>
              </a:rPr>
              <a:t>的符号加入</a:t>
            </a:r>
            <a:r>
              <a:rPr lang="en-US" altLang="zh-CN" sz="2600" i="1">
                <a:latin typeface="Times New Roman" panose="02020603050405020304" pitchFamily="18" charset="0"/>
              </a:rPr>
              <a:t>A</a:t>
            </a:r>
            <a:r>
              <a:rPr lang="zh-CN" altLang="en-US" sz="2600">
                <a:latin typeface="Times New Roman" panose="02020603050405020304" pitchFamily="18" charset="0"/>
              </a:rPr>
              <a:t>的同步记号集合。</a:t>
            </a:r>
          </a:p>
          <a:p>
            <a:pPr marL="990600" lvl="1" indent="-533400"/>
            <a:r>
              <a:rPr lang="zh-CN" altLang="en-US" sz="2600">
                <a:latin typeface="Times New Roman" panose="02020603050405020304" pitchFamily="18" charset="0"/>
              </a:rPr>
              <a:t>如果语法变量可以产生空串，若出错时栈顶是这样的语法变量，则可以使用产生空串的产生式。</a:t>
            </a:r>
          </a:p>
          <a:p>
            <a:pPr marL="990600" lvl="1" indent="-533400"/>
            <a:r>
              <a:rPr lang="zh-CN" altLang="en-US" sz="2600">
                <a:latin typeface="Times New Roman" panose="02020603050405020304" pitchFamily="18" charset="0"/>
              </a:rPr>
              <a:t>如果符号在栈顶而不能匹配，则弹出此符号。</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D0F7E2BD-1764-4C16-B662-4672D9F8AEF2}"/>
              </a:ext>
            </a:extLst>
          </p:cNvPr>
          <p:cNvSpPr>
            <a:spLocks noGrp="1" noChangeArrowheads="1"/>
          </p:cNvSpPr>
          <p:nvPr>
            <p:ph type="title"/>
          </p:nvPr>
        </p:nvSpPr>
        <p:spPr/>
        <p:txBody>
          <a:bodyPr anchor="ctr"/>
          <a:lstStyle/>
          <a:p>
            <a:pPr eaLnBrk="1" hangingPunct="1"/>
            <a:r>
              <a:rPr lang="en-US" altLang="zh-CN" dirty="0">
                <a:latin typeface="微软雅黑" panose="020B0503020204020204" pitchFamily="34" charset="-122"/>
                <a:ea typeface="微软雅黑" panose="020B0503020204020204" pitchFamily="34" charset="-122"/>
              </a:rPr>
              <a:t>4.4 </a:t>
            </a:r>
            <a:r>
              <a:rPr lang="zh-CN" altLang="en-US" dirty="0">
                <a:latin typeface="微软雅黑" panose="020B0503020204020204" pitchFamily="34" charset="-122"/>
                <a:ea typeface="微软雅黑" panose="020B0503020204020204" pitchFamily="34" charset="-122"/>
              </a:rPr>
              <a:t>递归下降分析法 </a:t>
            </a:r>
            <a:r>
              <a:rPr lang="en-US" altLang="zh-CN" sz="2800" dirty="0">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一个设想</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5" name="日期占位符 3">
            <a:extLst>
              <a:ext uri="{FF2B5EF4-FFF2-40B4-BE49-F238E27FC236}">
                <a16:creationId xmlns:a16="http://schemas.microsoft.com/office/drawing/2014/main" id="{05E9524F-FE80-FCDD-6D70-C4718B0BA62D}"/>
              </a:ext>
            </a:extLst>
          </p:cNvPr>
          <p:cNvSpPr>
            <a:spLocks noGrp="1"/>
          </p:cNvSpPr>
          <p:nvPr>
            <p:ph type="dt" sz="half" idx="10"/>
          </p:nvPr>
        </p:nvSpPr>
        <p:spPr>
          <a:ln>
            <a:miter lim="800000"/>
            <a:headEnd/>
            <a:tailEnd/>
          </a:ln>
        </p:spPr>
        <p:txBody>
          <a:bodyPr anchor="t"/>
          <a:lstStyle/>
          <a:p>
            <a:pPr>
              <a:defRPr/>
            </a:pPr>
            <a:fld id="{70C3077F-D807-43C5-AC03-50A5B78C360D}" type="datetime1">
              <a:rPr lang="zh-CN" altLang="en-US">
                <a:latin typeface="+mn-lt"/>
              </a:rPr>
              <a:pPr>
                <a:defRPr/>
              </a:pPr>
              <a:t>2022/7/6</a:t>
            </a:fld>
            <a:endParaRPr lang="en-US" altLang="zh-CN">
              <a:latin typeface="+mn-lt"/>
            </a:endParaRPr>
          </a:p>
        </p:txBody>
      </p:sp>
      <p:sp>
        <p:nvSpPr>
          <p:cNvPr id="45059" name="灯片编号占位符 5">
            <a:extLst>
              <a:ext uri="{FF2B5EF4-FFF2-40B4-BE49-F238E27FC236}">
                <a16:creationId xmlns:a16="http://schemas.microsoft.com/office/drawing/2014/main" id="{ED1E8BD1-1C8D-874A-C15F-94C86A78FE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53CDC5-4D71-45FF-A054-438E22A36073}" type="slidenum">
              <a:rPr lang="en-US" altLang="zh-CN" sz="1400" b="0">
                <a:latin typeface="Arial" panose="020B0604020202020204" pitchFamily="34" charset="0"/>
                <a:ea typeface="宋体" panose="02010600030101010101" pitchFamily="2" charset="-122"/>
              </a:rPr>
              <a:pPr>
                <a:spcBef>
                  <a:spcPct val="0"/>
                </a:spcBef>
                <a:buClrTx/>
                <a:buSzTx/>
                <a:buFontTx/>
                <a:buNone/>
              </a:pPr>
              <a:t>39</a:t>
            </a:fld>
            <a:endParaRPr lang="en-US" altLang="zh-CN" sz="1400" b="0">
              <a:latin typeface="Arial" panose="020B0604020202020204" pitchFamily="34" charset="0"/>
              <a:ea typeface="宋体" panose="02010600030101010101" pitchFamily="2" charset="-122"/>
            </a:endParaRPr>
          </a:p>
        </p:txBody>
      </p:sp>
      <p:sp>
        <p:nvSpPr>
          <p:cNvPr id="1164291" name="Rectangle 3">
            <a:extLst>
              <a:ext uri="{FF2B5EF4-FFF2-40B4-BE49-F238E27FC236}">
                <a16:creationId xmlns:a16="http://schemas.microsoft.com/office/drawing/2014/main" id="{20B3D76A-7EA2-53AC-869E-1645E488BC85}"/>
              </a:ext>
            </a:extLst>
          </p:cNvPr>
          <p:cNvSpPr>
            <a:spLocks noGrp="1" noChangeArrowheads="1"/>
          </p:cNvSpPr>
          <p:nvPr>
            <p:ph type="body" sz="quarter" idx="13"/>
          </p:nvPr>
        </p:nvSpPr>
        <p:spPr/>
        <p:txBody>
          <a:bodyPr>
            <a:normAutofit/>
          </a:bodyPr>
          <a:lstStyle/>
          <a:p>
            <a:pPr marL="0" indent="0">
              <a:spcBef>
                <a:spcPct val="50000"/>
              </a:spcBef>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对应每个变量设置一个处理子程序：</a:t>
            </a:r>
          </a:p>
          <a:p>
            <a:pPr marL="0" indent="0">
              <a:spcBef>
                <a:spcPct val="50000"/>
              </a:spcBef>
              <a:buNone/>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A→X</a:t>
            </a:r>
            <a:r>
              <a:rPr lang="en-US" altLang="zh-CN" sz="2600" baseline="-25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baseline="-2500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600" baseline="-25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i="1" baseline="-25000" dirty="0" err="1">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600" i="1" baseline="-250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spcBef>
                <a:spcPct val="50000"/>
              </a:spcBef>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⑴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当遇到</a:t>
            </a:r>
            <a:r>
              <a:rPr lang="en-US" altLang="zh-CN" sz="26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是终极符号时直接进行匹配</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spcBef>
                <a:spcPct val="50000"/>
              </a:spcBef>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⑵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当遇到</a:t>
            </a:r>
            <a:r>
              <a:rPr lang="en-US" altLang="zh-CN" sz="2600"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600" i="1" baseline="-25000" dirty="0" err="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是语法变量时就调用</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对应的处理子程序</a:t>
            </a: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a:t>
            </a:r>
          </a:p>
          <a:p>
            <a:pPr marL="0" indent="0">
              <a:spcBef>
                <a:spcPct val="50000"/>
              </a:spcBef>
              <a:buNone/>
            </a:pPr>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要求处理子程序是可以</a:t>
            </a:r>
            <a:r>
              <a:rPr lang="zh-CN" altLang="en-US" sz="26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递归调用</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的</a:t>
            </a:r>
          </a:p>
        </p:txBody>
      </p:sp>
      <p:sp>
        <p:nvSpPr>
          <p:cNvPr id="1164292" name="Rectangle 4">
            <a:extLst>
              <a:ext uri="{FF2B5EF4-FFF2-40B4-BE49-F238E27FC236}">
                <a16:creationId xmlns:a16="http://schemas.microsoft.com/office/drawing/2014/main" id="{E611B5E0-4AC9-4D38-0A45-D945B7729DEB}"/>
              </a:ext>
            </a:extLst>
          </p:cNvPr>
          <p:cNvSpPr>
            <a:spLocks noChangeArrowheads="1"/>
          </p:cNvSpPr>
          <p:nvPr/>
        </p:nvSpPr>
        <p:spPr bwMode="auto">
          <a:xfrm>
            <a:off x="9220200" y="1103314"/>
            <a:ext cx="2133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Clr>
                <a:schemeClr val="tx2"/>
              </a:buClr>
              <a:buSzPct val="75000"/>
              <a:buFont typeface="Monotype Sorts" pitchFamily="2" charset="2"/>
              <a:buNone/>
            </a:pPr>
            <a:r>
              <a:rPr kumimoji="1" lang="en-US" altLang="zh-CN" sz="2800" dirty="0">
                <a:solidFill>
                  <a:srgbClr val="0000FF"/>
                </a:solidFill>
                <a:latin typeface="Times New Roman" panose="02020603050405020304" pitchFamily="18" charset="0"/>
                <a:ea typeface="宋体" panose="02010600030101010101" pitchFamily="2" charset="-122"/>
              </a:rPr>
              <a:t>E→TE'        </a:t>
            </a:r>
          </a:p>
          <a:p>
            <a:pPr>
              <a:buClr>
                <a:schemeClr val="tx2"/>
              </a:buClr>
              <a:buSzPct val="75000"/>
              <a:buFont typeface="Monotype Sorts" pitchFamily="2" charset="2"/>
              <a:buNone/>
            </a:pPr>
            <a:r>
              <a:rPr kumimoji="1" lang="en-US" altLang="zh-CN" sz="2800" dirty="0">
                <a:solidFill>
                  <a:srgbClr val="0000FF"/>
                </a:solidFill>
                <a:latin typeface="Times New Roman" panose="02020603050405020304" pitchFamily="18" charset="0"/>
                <a:ea typeface="宋体" panose="02010600030101010101" pitchFamily="2" charset="-122"/>
              </a:rPr>
              <a:t>E'→+</a:t>
            </a:r>
            <a:r>
              <a:rPr kumimoji="1" lang="en-US" altLang="zh-CN" sz="2800" dirty="0" err="1">
                <a:solidFill>
                  <a:srgbClr val="0000FF"/>
                </a:solidFill>
                <a:latin typeface="Times New Roman" panose="02020603050405020304" pitchFamily="18" charset="0"/>
                <a:ea typeface="宋体" panose="02010600030101010101" pitchFamily="2" charset="-122"/>
              </a:rPr>
              <a:t>TE’|ε</a:t>
            </a:r>
            <a:r>
              <a:rPr kumimoji="1" lang="en-US" altLang="zh-CN" sz="2800" dirty="0">
                <a:solidFill>
                  <a:srgbClr val="0000FF"/>
                </a:solidFill>
                <a:latin typeface="Times New Roman" panose="02020603050405020304" pitchFamily="18" charset="0"/>
                <a:ea typeface="宋体" panose="02010600030101010101" pitchFamily="2" charset="-122"/>
              </a:rPr>
              <a:t>  </a:t>
            </a:r>
          </a:p>
          <a:p>
            <a:pPr>
              <a:buClr>
                <a:schemeClr val="tx2"/>
              </a:buClr>
              <a:buSzPct val="75000"/>
              <a:buFont typeface="Monotype Sorts" pitchFamily="2" charset="2"/>
              <a:buNone/>
            </a:pPr>
            <a:r>
              <a:rPr kumimoji="1" lang="en-US" altLang="zh-CN" sz="2800" dirty="0">
                <a:solidFill>
                  <a:srgbClr val="0000FF"/>
                </a:solidFill>
                <a:latin typeface="Times New Roman" panose="02020603050405020304" pitchFamily="18" charset="0"/>
                <a:ea typeface="宋体" panose="02010600030101010101" pitchFamily="2" charset="-122"/>
              </a:rPr>
              <a:t>T→FT'        </a:t>
            </a:r>
          </a:p>
          <a:p>
            <a:pPr>
              <a:buClr>
                <a:schemeClr val="tx2"/>
              </a:buClr>
              <a:buSzPct val="75000"/>
              <a:buFont typeface="Monotype Sorts" pitchFamily="2" charset="2"/>
              <a:buNone/>
            </a:pPr>
            <a:r>
              <a:rPr kumimoji="1" lang="en-US" altLang="zh-CN" sz="2800" dirty="0">
                <a:solidFill>
                  <a:srgbClr val="0000FF"/>
                </a:solidFill>
                <a:latin typeface="Times New Roman" panose="02020603050405020304" pitchFamily="18" charset="0"/>
                <a:ea typeface="宋体" panose="02010600030101010101" pitchFamily="2" charset="-122"/>
              </a:rPr>
              <a:t>T'→*</a:t>
            </a:r>
            <a:r>
              <a:rPr kumimoji="1" lang="en-US" altLang="zh-CN" sz="2800" dirty="0" err="1">
                <a:solidFill>
                  <a:srgbClr val="0000FF"/>
                </a:solidFill>
                <a:latin typeface="Times New Roman" panose="02020603050405020304" pitchFamily="18" charset="0"/>
                <a:ea typeface="宋体" panose="02010600030101010101" pitchFamily="2" charset="-122"/>
              </a:rPr>
              <a:t>FT’|ε</a:t>
            </a:r>
            <a:r>
              <a:rPr kumimoji="1" lang="en-US" altLang="zh-CN" sz="2800" dirty="0">
                <a:solidFill>
                  <a:srgbClr val="0000FF"/>
                </a:solidFill>
                <a:latin typeface="Times New Roman" panose="02020603050405020304" pitchFamily="18" charset="0"/>
                <a:ea typeface="宋体" panose="02010600030101010101" pitchFamily="2" charset="-122"/>
              </a:rPr>
              <a:t>  </a:t>
            </a:r>
          </a:p>
          <a:p>
            <a:pPr>
              <a:buClr>
                <a:schemeClr val="tx2"/>
              </a:buClr>
              <a:buSzPct val="75000"/>
              <a:buFont typeface="Monotype Sorts" pitchFamily="2" charset="2"/>
              <a:buNone/>
            </a:pPr>
            <a:r>
              <a:rPr kumimoji="1" lang="en-US" altLang="zh-CN" sz="2800" dirty="0">
                <a:solidFill>
                  <a:srgbClr val="0000FF"/>
                </a:solidFill>
                <a:latin typeface="Times New Roman" panose="02020603050405020304" pitchFamily="18" charset="0"/>
                <a:ea typeface="宋体" panose="02010600030101010101" pitchFamily="2" charset="-122"/>
              </a:rPr>
              <a:t>F→(E)|id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4292"/>
                                        </p:tgtEl>
                                        <p:attrNameLst>
                                          <p:attrName>style.visibility</p:attrName>
                                        </p:attrNameLst>
                                      </p:cBhvr>
                                      <p:to>
                                        <p:strVal val="visible"/>
                                      </p:to>
                                    </p:set>
                                    <p:anim calcmode="lin" valueType="num">
                                      <p:cBhvr additive="base">
                                        <p:cTn id="7" dur="500" fill="hold"/>
                                        <p:tgtEl>
                                          <p:spTgt spid="1164292"/>
                                        </p:tgtEl>
                                        <p:attrNameLst>
                                          <p:attrName>ppt_x</p:attrName>
                                        </p:attrNameLst>
                                      </p:cBhvr>
                                      <p:tavLst>
                                        <p:tav tm="0">
                                          <p:val>
                                            <p:strVal val="0-#ppt_w/2"/>
                                          </p:val>
                                        </p:tav>
                                        <p:tav tm="100000">
                                          <p:val>
                                            <p:strVal val="#ppt_x"/>
                                          </p:val>
                                        </p:tav>
                                      </p:tavLst>
                                    </p:anim>
                                    <p:anim calcmode="lin" valueType="num">
                                      <p:cBhvr additive="base">
                                        <p:cTn id="8" dur="500" fill="hold"/>
                                        <p:tgtEl>
                                          <p:spTgt spid="11642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4291">
                                            <p:txEl>
                                              <p:pRg st="0" end="0"/>
                                            </p:txEl>
                                          </p:spTgt>
                                        </p:tgtEl>
                                        <p:attrNameLst>
                                          <p:attrName>style.visibility</p:attrName>
                                        </p:attrNameLst>
                                      </p:cBhvr>
                                      <p:to>
                                        <p:strVal val="visible"/>
                                      </p:to>
                                    </p:set>
                                    <p:anim calcmode="lin" valueType="num">
                                      <p:cBhvr additive="base">
                                        <p:cTn id="13" dur="500" fill="hold"/>
                                        <p:tgtEl>
                                          <p:spTgt spid="11642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4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64291">
                                            <p:txEl>
                                              <p:pRg st="1" end="1"/>
                                            </p:txEl>
                                          </p:spTgt>
                                        </p:tgtEl>
                                        <p:attrNameLst>
                                          <p:attrName>style.visibility</p:attrName>
                                        </p:attrNameLst>
                                      </p:cBhvr>
                                      <p:to>
                                        <p:strVal val="visible"/>
                                      </p:to>
                                    </p:set>
                                    <p:anim calcmode="lin" valueType="num">
                                      <p:cBhvr additive="base">
                                        <p:cTn id="19" dur="500" fill="hold"/>
                                        <p:tgtEl>
                                          <p:spTgt spid="11642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4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4291">
                                            <p:txEl>
                                              <p:pRg st="2" end="2"/>
                                            </p:txEl>
                                          </p:spTgt>
                                        </p:tgtEl>
                                        <p:attrNameLst>
                                          <p:attrName>style.visibility</p:attrName>
                                        </p:attrNameLst>
                                      </p:cBhvr>
                                      <p:to>
                                        <p:strVal val="visible"/>
                                      </p:to>
                                    </p:set>
                                    <p:anim calcmode="lin" valueType="num">
                                      <p:cBhvr additive="base">
                                        <p:cTn id="25" dur="500" fill="hold"/>
                                        <p:tgtEl>
                                          <p:spTgt spid="11642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64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64291">
                                            <p:txEl>
                                              <p:pRg st="3" end="3"/>
                                            </p:txEl>
                                          </p:spTgt>
                                        </p:tgtEl>
                                        <p:attrNameLst>
                                          <p:attrName>style.visibility</p:attrName>
                                        </p:attrNameLst>
                                      </p:cBhvr>
                                      <p:to>
                                        <p:strVal val="visible"/>
                                      </p:to>
                                    </p:set>
                                    <p:anim calcmode="lin" valueType="num">
                                      <p:cBhvr additive="base">
                                        <p:cTn id="31" dur="500" fill="hold"/>
                                        <p:tgtEl>
                                          <p:spTgt spid="116429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642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64291">
                                            <p:txEl>
                                              <p:pRg st="4" end="4"/>
                                            </p:txEl>
                                          </p:spTgt>
                                        </p:tgtEl>
                                        <p:attrNameLst>
                                          <p:attrName>style.visibility</p:attrName>
                                        </p:attrNameLst>
                                      </p:cBhvr>
                                      <p:to>
                                        <p:strVal val="visible"/>
                                      </p:to>
                                    </p:set>
                                    <p:anim calcmode="lin" valueType="num">
                                      <p:cBhvr additive="base">
                                        <p:cTn id="37" dur="500" fill="hold"/>
                                        <p:tgtEl>
                                          <p:spTgt spid="116429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42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1" grpId="0" build="p" autoUpdateAnimBg="0"/>
      <p:bldP spid="116429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EF3B37BE-45CF-C490-CE33-40999710CCA8}"/>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4.1 </a:t>
            </a:r>
            <a:r>
              <a:rPr lang="zh-CN" altLang="en-US">
                <a:latin typeface="微软雅黑" panose="020B0503020204020204" pitchFamily="34" charset="-122"/>
                <a:ea typeface="微软雅黑" panose="020B0503020204020204" pitchFamily="34" charset="-122"/>
              </a:rPr>
              <a:t>语法分析概述</a:t>
            </a:r>
          </a:p>
        </p:txBody>
      </p:sp>
      <p:sp>
        <p:nvSpPr>
          <p:cNvPr id="13" name="日期占位符 3">
            <a:extLst>
              <a:ext uri="{FF2B5EF4-FFF2-40B4-BE49-F238E27FC236}">
                <a16:creationId xmlns:a16="http://schemas.microsoft.com/office/drawing/2014/main" id="{675123FC-AB39-E2CF-C679-CF1CD30D4FB6}"/>
              </a:ext>
            </a:extLst>
          </p:cNvPr>
          <p:cNvSpPr>
            <a:spLocks noGrp="1"/>
          </p:cNvSpPr>
          <p:nvPr>
            <p:ph type="dt" sz="half" idx="10"/>
          </p:nvPr>
        </p:nvSpPr>
        <p:spPr>
          <a:ln>
            <a:miter lim="800000"/>
            <a:headEnd/>
            <a:tailEnd/>
          </a:ln>
        </p:spPr>
        <p:txBody>
          <a:bodyPr anchor="t"/>
          <a:lstStyle/>
          <a:p>
            <a:pPr>
              <a:defRPr/>
            </a:pPr>
            <a:fld id="{42F1DA8D-00E3-4B76-A3DC-138549CEBEB9}" type="datetime1">
              <a:rPr lang="zh-CN" altLang="en-US">
                <a:latin typeface="+mn-lt"/>
              </a:rPr>
              <a:pPr>
                <a:defRPr/>
              </a:pPr>
              <a:t>2022/7/6</a:t>
            </a:fld>
            <a:endParaRPr lang="en-US" altLang="zh-CN">
              <a:latin typeface="+mn-lt"/>
            </a:endParaRPr>
          </a:p>
        </p:txBody>
      </p:sp>
      <p:sp>
        <p:nvSpPr>
          <p:cNvPr id="8195" name="灯片编号占位符 5">
            <a:extLst>
              <a:ext uri="{FF2B5EF4-FFF2-40B4-BE49-F238E27FC236}">
                <a16:creationId xmlns:a16="http://schemas.microsoft.com/office/drawing/2014/main" id="{9EF2C828-B137-9180-E564-908A609167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263E796-9547-46D8-AA1B-7035614042CE}" type="slidenum">
              <a:rPr lang="en-US" altLang="zh-CN" sz="1400" b="0">
                <a:latin typeface="Arial" panose="020B0604020202020204" pitchFamily="34" charset="0"/>
                <a:ea typeface="宋体" panose="02010600030101010101" pitchFamily="2" charset="-122"/>
              </a:rPr>
              <a:pPr>
                <a:spcBef>
                  <a:spcPct val="0"/>
                </a:spcBef>
                <a:buClrTx/>
                <a:buSzTx/>
                <a:buFontTx/>
                <a:buNone/>
              </a:pPr>
              <a:t>4</a:t>
            </a:fld>
            <a:endParaRPr lang="en-US" altLang="zh-CN" sz="1400" b="0">
              <a:latin typeface="Arial" panose="020B0604020202020204" pitchFamily="34" charset="0"/>
              <a:ea typeface="宋体" panose="02010600030101010101" pitchFamily="2" charset="-122"/>
            </a:endParaRPr>
          </a:p>
        </p:txBody>
      </p:sp>
      <p:sp>
        <p:nvSpPr>
          <p:cNvPr id="8197" name="Rectangle 4">
            <a:extLst>
              <a:ext uri="{FF2B5EF4-FFF2-40B4-BE49-F238E27FC236}">
                <a16:creationId xmlns:a16="http://schemas.microsoft.com/office/drawing/2014/main" id="{0845A756-0222-2F8B-B4A1-8F0B32480940}"/>
              </a:ext>
            </a:extLst>
          </p:cNvPr>
          <p:cNvSpPr>
            <a:spLocks noChangeArrowheads="1"/>
          </p:cNvSpPr>
          <p:nvPr/>
        </p:nvSpPr>
        <p:spPr bwMode="auto">
          <a:xfrm>
            <a:off x="3200400" y="1225550"/>
            <a:ext cx="6999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198438">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10000"/>
              </a:lnSpc>
              <a:buClrTx/>
              <a:buSzTx/>
              <a:buFontTx/>
              <a:buNone/>
            </a:pPr>
            <a:endParaRPr lang="en-US" altLang="zh-CN" b="0" dirty="0">
              <a:latin typeface="微软雅黑" panose="020B0503020204020204" pitchFamily="34" charset="-122"/>
              <a:ea typeface="微软雅黑" panose="020B0503020204020204" pitchFamily="34" charset="-122"/>
            </a:endParaRPr>
          </a:p>
          <a:p>
            <a:pPr lvl="1" eaLnBrk="1" hangingPunct="1">
              <a:lnSpc>
                <a:spcPct val="110000"/>
              </a:lnSpc>
              <a:buClrTx/>
              <a:buSzTx/>
              <a:buFontTx/>
              <a:buNone/>
            </a:pP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递归子程序法</a:t>
            </a:r>
          </a:p>
          <a:p>
            <a:pPr lvl="1" eaLnBrk="1" hangingPunct="1">
              <a:lnSpc>
                <a:spcPct val="110000"/>
              </a:lnSpc>
              <a:buClrTx/>
              <a:buSzTx/>
              <a:buFontTx/>
              <a:buChar char="–"/>
            </a:pPr>
            <a:r>
              <a:rPr lang="zh-CN" altLang="en-US" sz="2400" b="0" dirty="0">
                <a:latin typeface="微软雅黑" panose="020B0503020204020204" pitchFamily="34" charset="-122"/>
                <a:ea typeface="微软雅黑" panose="020B0503020204020204" pitchFamily="34" charset="-122"/>
              </a:rPr>
              <a:t>自顶向下			</a:t>
            </a:r>
          </a:p>
          <a:p>
            <a:pPr lvl="1" eaLnBrk="1" hangingPunct="1">
              <a:lnSpc>
                <a:spcPct val="110000"/>
              </a:lnSpc>
              <a:buClrTx/>
              <a:buSzTx/>
              <a:buFontTx/>
              <a:buNone/>
            </a:pPr>
            <a:r>
              <a:rPr lang="zh-CN" altLang="en-US" sz="2400" b="0" dirty="0">
                <a:latin typeface="微软雅黑" panose="020B0503020204020204" pitchFamily="34" charset="-122"/>
                <a:ea typeface="微软雅黑" panose="020B0503020204020204" pitchFamily="34" charset="-122"/>
              </a:rPr>
              <a:t>                      预测分析法</a:t>
            </a:r>
            <a:r>
              <a:rPr lang="en-US" altLang="zh-CN" sz="2400" b="0" dirty="0">
                <a:latin typeface="微软雅黑" panose="020B0503020204020204" pitchFamily="34" charset="-122"/>
                <a:ea typeface="微软雅黑" panose="020B0503020204020204" pitchFamily="34" charset="-122"/>
              </a:rPr>
              <a:t>(LL(1))</a:t>
            </a:r>
          </a:p>
          <a:p>
            <a:pPr lvl="1" eaLnBrk="1" hangingPunct="1">
              <a:lnSpc>
                <a:spcPct val="110000"/>
              </a:lnSpc>
              <a:buClrTx/>
              <a:buSzTx/>
              <a:buFontTx/>
              <a:buNone/>
            </a:pP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算符优先分析法</a:t>
            </a:r>
          </a:p>
          <a:p>
            <a:pPr lvl="1" eaLnBrk="1" hangingPunct="1">
              <a:lnSpc>
                <a:spcPct val="110000"/>
              </a:lnSpc>
              <a:buClrTx/>
              <a:buSzTx/>
              <a:buFontTx/>
              <a:buChar char="–"/>
            </a:pPr>
            <a:r>
              <a:rPr lang="zh-CN" altLang="en-US" sz="2400" b="0" dirty="0">
                <a:latin typeface="微软雅黑" panose="020B0503020204020204" pitchFamily="34" charset="-122"/>
                <a:ea typeface="微软雅黑" panose="020B0503020204020204" pitchFamily="34" charset="-122"/>
              </a:rPr>
              <a:t>自底向上</a:t>
            </a:r>
          </a:p>
          <a:p>
            <a:pPr eaLnBrk="1" hangingPunct="1">
              <a:lnSpc>
                <a:spcPct val="90000"/>
              </a:lnSpc>
              <a:buClrTx/>
              <a:buSzTx/>
              <a:buFontTx/>
              <a:buNone/>
            </a:pP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LR(0)</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SLR(1)</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LR(1)</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LALR(1)</a:t>
            </a:r>
          </a:p>
          <a:p>
            <a:pPr eaLnBrk="1" hangingPunct="1">
              <a:lnSpc>
                <a:spcPct val="90000"/>
              </a:lnSpc>
              <a:buClrTx/>
              <a:buSzTx/>
              <a:buFontTx/>
              <a:buNone/>
            </a:pPr>
            <a:r>
              <a:rPr lang="en-US" altLang="zh-CN" sz="2400" b="0" dirty="0">
                <a:latin typeface="微软雅黑" panose="020B0503020204020204" pitchFamily="34" charset="-122"/>
                <a:ea typeface="微软雅黑" panose="020B0503020204020204" pitchFamily="34" charset="-122"/>
              </a:rPr>
              <a:t>					</a:t>
            </a:r>
          </a:p>
        </p:txBody>
      </p:sp>
      <p:sp>
        <p:nvSpPr>
          <p:cNvPr id="8198" name="AutoShape 5">
            <a:extLst>
              <a:ext uri="{FF2B5EF4-FFF2-40B4-BE49-F238E27FC236}">
                <a16:creationId xmlns:a16="http://schemas.microsoft.com/office/drawing/2014/main" id="{63949D26-7F60-75CF-E0CC-C1E6DEAE21C8}"/>
              </a:ext>
            </a:extLst>
          </p:cNvPr>
          <p:cNvSpPr>
            <a:spLocks/>
          </p:cNvSpPr>
          <p:nvPr/>
        </p:nvSpPr>
        <p:spPr bwMode="auto">
          <a:xfrm>
            <a:off x="5070475" y="2060575"/>
            <a:ext cx="304800" cy="1066800"/>
          </a:xfrm>
          <a:prstGeom prst="lef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微软雅黑" panose="020B0503020204020204" pitchFamily="34" charset="-122"/>
              <a:ea typeface="微软雅黑" panose="020B0503020204020204" pitchFamily="34" charset="-122"/>
            </a:endParaRPr>
          </a:p>
        </p:txBody>
      </p:sp>
      <p:sp>
        <p:nvSpPr>
          <p:cNvPr id="8199" name="AutoShape 6">
            <a:extLst>
              <a:ext uri="{FF2B5EF4-FFF2-40B4-BE49-F238E27FC236}">
                <a16:creationId xmlns:a16="http://schemas.microsoft.com/office/drawing/2014/main" id="{30FB5844-B632-8D61-C719-09BE16FAE033}"/>
              </a:ext>
            </a:extLst>
          </p:cNvPr>
          <p:cNvSpPr>
            <a:spLocks/>
          </p:cNvSpPr>
          <p:nvPr/>
        </p:nvSpPr>
        <p:spPr bwMode="auto">
          <a:xfrm>
            <a:off x="5143500" y="3514725"/>
            <a:ext cx="304800" cy="1066800"/>
          </a:xfrm>
          <a:prstGeom prst="lef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微软雅黑" panose="020B0503020204020204" pitchFamily="34" charset="-122"/>
              <a:ea typeface="微软雅黑" panose="020B0503020204020204" pitchFamily="34" charset="-122"/>
            </a:endParaRPr>
          </a:p>
        </p:txBody>
      </p:sp>
      <p:sp>
        <p:nvSpPr>
          <p:cNvPr id="8200" name="Text Box 7">
            <a:extLst>
              <a:ext uri="{FF2B5EF4-FFF2-40B4-BE49-F238E27FC236}">
                <a16:creationId xmlns:a16="http://schemas.microsoft.com/office/drawing/2014/main" id="{C81B8D06-94AA-EB14-B94D-72E159872B52}"/>
              </a:ext>
            </a:extLst>
          </p:cNvPr>
          <p:cNvSpPr txBox="1">
            <a:spLocks noChangeArrowheads="1"/>
          </p:cNvSpPr>
          <p:nvPr/>
        </p:nvSpPr>
        <p:spPr bwMode="auto">
          <a:xfrm>
            <a:off x="1722438" y="2167477"/>
            <a:ext cx="19812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110000"/>
              </a:lnSpc>
              <a:spcBef>
                <a:spcPct val="50000"/>
              </a:spcBef>
              <a:buSzPct val="75000"/>
              <a:buFont typeface="Monotype Sorts" pitchFamily="2" charset="2"/>
              <a:buNone/>
            </a:pPr>
            <a:r>
              <a:rPr kumimoji="1" lang="en-US" altLang="zh-CN" sz="2800" dirty="0">
                <a:solidFill>
                  <a:srgbClr val="0000FF"/>
                </a:solidFill>
                <a:latin typeface="微软雅黑" panose="020B0503020204020204" pitchFamily="34" charset="-122"/>
                <a:ea typeface="微软雅黑" panose="020B0503020204020204" pitchFamily="34" charset="-122"/>
              </a:rPr>
              <a:t>Top Down</a:t>
            </a:r>
          </a:p>
        </p:txBody>
      </p:sp>
      <p:sp>
        <p:nvSpPr>
          <p:cNvPr id="8201" name="Text Box 8">
            <a:extLst>
              <a:ext uri="{FF2B5EF4-FFF2-40B4-BE49-F238E27FC236}">
                <a16:creationId xmlns:a16="http://schemas.microsoft.com/office/drawing/2014/main" id="{168CED92-CA52-49C0-CD47-DCC4779A62D1}"/>
              </a:ext>
            </a:extLst>
          </p:cNvPr>
          <p:cNvSpPr txBox="1">
            <a:spLocks noChangeArrowheads="1"/>
          </p:cNvSpPr>
          <p:nvPr/>
        </p:nvSpPr>
        <p:spPr bwMode="auto">
          <a:xfrm>
            <a:off x="1631950" y="3711825"/>
            <a:ext cx="19812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nSpc>
                <a:spcPct val="110000"/>
              </a:lnSpc>
              <a:spcBef>
                <a:spcPct val="50000"/>
              </a:spcBef>
              <a:buSzPct val="75000"/>
              <a:buFont typeface="Monotype Sorts" pitchFamily="2" charset="2"/>
              <a:buNone/>
            </a:pPr>
            <a:r>
              <a:rPr kumimoji="1" lang="en-US" altLang="zh-CN" sz="2800" dirty="0">
                <a:solidFill>
                  <a:srgbClr val="0000FF"/>
                </a:solidFill>
                <a:latin typeface="微软雅黑" panose="020B0503020204020204" pitchFamily="34" charset="-122"/>
                <a:ea typeface="微软雅黑" panose="020B0503020204020204" pitchFamily="34" charset="-122"/>
              </a:rPr>
              <a:t>Bottom Up</a:t>
            </a:r>
          </a:p>
        </p:txBody>
      </p:sp>
      <p:sp>
        <p:nvSpPr>
          <p:cNvPr id="8202" name="AutoShape 9">
            <a:extLst>
              <a:ext uri="{FF2B5EF4-FFF2-40B4-BE49-F238E27FC236}">
                <a16:creationId xmlns:a16="http://schemas.microsoft.com/office/drawing/2014/main" id="{72ADD1A9-DD99-C4C5-4EE7-82AF90E881C1}"/>
              </a:ext>
            </a:extLst>
          </p:cNvPr>
          <p:cNvSpPr>
            <a:spLocks noChangeArrowheads="1"/>
          </p:cNvSpPr>
          <p:nvPr/>
        </p:nvSpPr>
        <p:spPr bwMode="auto">
          <a:xfrm>
            <a:off x="1524000" y="1700213"/>
            <a:ext cx="3563938" cy="533400"/>
          </a:xfrm>
          <a:prstGeom prst="wedgeEllipseCallout">
            <a:avLst>
              <a:gd name="adj1" fmla="val 25815"/>
              <a:gd name="adj2" fmla="val 75000"/>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1800">
                <a:latin typeface="微软雅黑" panose="020B0503020204020204" pitchFamily="34" charset="-122"/>
                <a:ea typeface="微软雅黑" panose="020B0503020204020204" pitchFamily="34" charset="-122"/>
              </a:rPr>
              <a:t>从文法产生语言的角度</a:t>
            </a:r>
          </a:p>
        </p:txBody>
      </p:sp>
      <p:sp>
        <p:nvSpPr>
          <p:cNvPr id="8203" name="AutoShape 10">
            <a:extLst>
              <a:ext uri="{FF2B5EF4-FFF2-40B4-BE49-F238E27FC236}">
                <a16:creationId xmlns:a16="http://schemas.microsoft.com/office/drawing/2014/main" id="{F7947A5B-0CDD-994B-F1ED-033A79861A62}"/>
              </a:ext>
            </a:extLst>
          </p:cNvPr>
          <p:cNvSpPr>
            <a:spLocks noChangeArrowheads="1"/>
          </p:cNvSpPr>
          <p:nvPr/>
        </p:nvSpPr>
        <p:spPr bwMode="auto">
          <a:xfrm>
            <a:off x="1127464" y="3122613"/>
            <a:ext cx="3943011" cy="501650"/>
          </a:xfrm>
          <a:prstGeom prst="wedgeEllipseCallout">
            <a:avLst>
              <a:gd name="adj1" fmla="val 23546"/>
              <a:gd name="adj2" fmla="val 80954"/>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从自动机识别语言的角度</a:t>
            </a:r>
          </a:p>
        </p:txBody>
      </p:sp>
      <p:sp>
        <p:nvSpPr>
          <p:cNvPr id="8204" name="AutoShape 11">
            <a:extLst>
              <a:ext uri="{FF2B5EF4-FFF2-40B4-BE49-F238E27FC236}">
                <a16:creationId xmlns:a16="http://schemas.microsoft.com/office/drawing/2014/main" id="{66CBED57-6A19-109B-0F0F-3C36B227EE83}"/>
              </a:ext>
            </a:extLst>
          </p:cNvPr>
          <p:cNvSpPr>
            <a:spLocks noChangeArrowheads="1"/>
          </p:cNvSpPr>
          <p:nvPr/>
        </p:nvSpPr>
        <p:spPr bwMode="auto">
          <a:xfrm>
            <a:off x="7824789" y="765176"/>
            <a:ext cx="2663825" cy="1368425"/>
          </a:xfrm>
          <a:prstGeom prst="wedgeEllipseCallout">
            <a:avLst>
              <a:gd name="adj1" fmla="val -61861"/>
              <a:gd name="adj2" fmla="val 70069"/>
            </a:avLst>
          </a:prstGeom>
          <a:solidFill>
            <a:srgbClr val="FF9900"/>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b="0">
                <a:latin typeface="微软雅黑" panose="020B0503020204020204" pitchFamily="34" charset="-122"/>
                <a:ea typeface="微软雅黑" panose="020B0503020204020204" pitchFamily="34" charset="-122"/>
              </a:rPr>
              <a:t>从根开始，逐步为某语句构造一棵语法树</a:t>
            </a:r>
          </a:p>
        </p:txBody>
      </p:sp>
      <p:sp>
        <p:nvSpPr>
          <p:cNvPr id="8205" name="AutoShape 12">
            <a:extLst>
              <a:ext uri="{FF2B5EF4-FFF2-40B4-BE49-F238E27FC236}">
                <a16:creationId xmlns:a16="http://schemas.microsoft.com/office/drawing/2014/main" id="{1BFE3C4D-6D9F-0BA9-E760-6612CD2F06BE}"/>
              </a:ext>
            </a:extLst>
          </p:cNvPr>
          <p:cNvSpPr>
            <a:spLocks noChangeArrowheads="1"/>
          </p:cNvSpPr>
          <p:nvPr/>
        </p:nvSpPr>
        <p:spPr bwMode="auto">
          <a:xfrm>
            <a:off x="8183563" y="2349500"/>
            <a:ext cx="2519362" cy="1263650"/>
          </a:xfrm>
          <a:prstGeom prst="wedgeEllipseCallout">
            <a:avLst>
              <a:gd name="adj1" fmla="val -75458"/>
              <a:gd name="adj2" fmla="val 76130"/>
            </a:avLst>
          </a:prstGeom>
          <a:solidFill>
            <a:srgbClr val="FF9900"/>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000" b="0">
                <a:latin typeface="微软雅黑" panose="020B0503020204020204" pitchFamily="34" charset="-122"/>
                <a:ea typeface="微软雅黑" panose="020B0503020204020204" pitchFamily="34" charset="-122"/>
              </a:rPr>
              <a:t>相反，将一句子归约为开始符号</a:t>
            </a:r>
          </a:p>
        </p:txBody>
      </p:sp>
      <p:sp>
        <p:nvSpPr>
          <p:cNvPr id="8206" name="Text Box 13">
            <a:extLst>
              <a:ext uri="{FF2B5EF4-FFF2-40B4-BE49-F238E27FC236}">
                <a16:creationId xmlns:a16="http://schemas.microsoft.com/office/drawing/2014/main" id="{D34C21A4-9BA0-C0EB-F3DA-B714F0938D0B}"/>
              </a:ext>
            </a:extLst>
          </p:cNvPr>
          <p:cNvSpPr txBox="1">
            <a:spLocks noChangeArrowheads="1"/>
          </p:cNvSpPr>
          <p:nvPr/>
        </p:nvSpPr>
        <p:spPr bwMode="auto">
          <a:xfrm>
            <a:off x="2208213" y="4910138"/>
            <a:ext cx="8280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b="0">
                <a:solidFill>
                  <a:srgbClr val="FF0000"/>
                </a:solidFill>
                <a:latin typeface="微软雅黑" panose="020B0503020204020204" pitchFamily="34" charset="-122"/>
                <a:ea typeface="微软雅黑" panose="020B0503020204020204" pitchFamily="34" charset="-122"/>
              </a:rPr>
              <a:t>问题：解决确定性问题！</a:t>
            </a:r>
          </a:p>
          <a:p>
            <a:pPr eaLnBrk="1" hangingPunct="1">
              <a:spcBef>
                <a:spcPct val="50000"/>
              </a:spcBef>
              <a:buClrTx/>
              <a:buSzTx/>
              <a:buFontTx/>
              <a:buNone/>
            </a:pPr>
            <a:r>
              <a:rPr lang="zh-CN" altLang="en-US" sz="2400" b="0">
                <a:solidFill>
                  <a:srgbClr val="FF0000"/>
                </a:solidFill>
                <a:latin typeface="微软雅黑" panose="020B0503020204020204" pitchFamily="34" charset="-122"/>
                <a:ea typeface="微软雅黑" panose="020B0503020204020204" pitchFamily="34" charset="-122"/>
              </a:rPr>
              <a:t>假定文法是压缩的：即删除了单位产生式和无用产生式。</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92D40BC3-204A-C82E-F6AF-A325AB161435}"/>
              </a:ext>
            </a:extLst>
          </p:cNvPr>
          <p:cNvSpPr>
            <a:spLocks noGrp="1" noChangeArrowheads="1"/>
          </p:cNvSpPr>
          <p:nvPr>
            <p:ph type="title"/>
          </p:nvPr>
        </p:nvSpPr>
        <p:spPr>
          <a:noFill/>
        </p:spPr>
        <p:txBody>
          <a:bodyPr vert="horz" lIns="92075" tIns="46038" rIns="92075" bIns="46038" rtlCol="0" anchor="ctr">
            <a:noAutofit/>
          </a:bodyPr>
          <a:lstStyle/>
          <a:p>
            <a:pPr eaLnBrk="1" hangingPunct="1"/>
            <a:r>
              <a:rPr lang="en-US" altLang="zh-CN" dirty="0">
                <a:latin typeface="微软雅黑" panose="020B0503020204020204" pitchFamily="34" charset="-122"/>
                <a:ea typeface="微软雅黑" panose="020B0503020204020204" pitchFamily="34" charset="-122"/>
              </a:rPr>
              <a:t>4.4.1 </a:t>
            </a:r>
            <a:r>
              <a:rPr lang="zh-CN" altLang="en-US" dirty="0">
                <a:latin typeface="微软雅黑" panose="020B0503020204020204" pitchFamily="34" charset="-122"/>
                <a:ea typeface="微软雅黑" panose="020B0503020204020204" pitchFamily="34" charset="-122"/>
              </a:rPr>
              <a:t>递归下降分析法的基本思想</a:t>
            </a:r>
          </a:p>
        </p:txBody>
      </p:sp>
      <p:sp>
        <p:nvSpPr>
          <p:cNvPr id="4" name="日期占位符 3">
            <a:extLst>
              <a:ext uri="{FF2B5EF4-FFF2-40B4-BE49-F238E27FC236}">
                <a16:creationId xmlns:a16="http://schemas.microsoft.com/office/drawing/2014/main" id="{C0CCFA4A-DD77-BF1E-72BF-AB7DB17529CD}"/>
              </a:ext>
            </a:extLst>
          </p:cNvPr>
          <p:cNvSpPr>
            <a:spLocks noGrp="1"/>
          </p:cNvSpPr>
          <p:nvPr>
            <p:ph type="dt" sz="half" idx="10"/>
          </p:nvPr>
        </p:nvSpPr>
        <p:spPr>
          <a:ln>
            <a:miter lim="800000"/>
            <a:headEnd/>
            <a:tailEnd/>
          </a:ln>
        </p:spPr>
        <p:txBody>
          <a:bodyPr anchor="t"/>
          <a:lstStyle/>
          <a:p>
            <a:pPr>
              <a:defRPr/>
            </a:pPr>
            <a:fld id="{8A5FE4CD-1782-4792-9B44-7961AD11F037}" type="datetime1">
              <a:rPr lang="zh-CN" altLang="en-US">
                <a:latin typeface="+mn-lt"/>
              </a:rPr>
              <a:pPr>
                <a:defRPr/>
              </a:pPr>
              <a:t>2022/7/6</a:t>
            </a:fld>
            <a:endParaRPr lang="en-US" altLang="zh-CN">
              <a:latin typeface="+mn-lt"/>
            </a:endParaRPr>
          </a:p>
        </p:txBody>
      </p:sp>
      <p:sp>
        <p:nvSpPr>
          <p:cNvPr id="46083" name="灯片编号占位符 5">
            <a:extLst>
              <a:ext uri="{FF2B5EF4-FFF2-40B4-BE49-F238E27FC236}">
                <a16:creationId xmlns:a16="http://schemas.microsoft.com/office/drawing/2014/main" id="{F7905F68-5DC4-64BF-73DD-CBE91077754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53468A8-F3E8-4194-B45A-82581908066C}" type="slidenum">
              <a:rPr lang="en-US" altLang="zh-CN" sz="1400" b="0">
                <a:latin typeface="Arial" panose="020B0604020202020204" pitchFamily="34" charset="0"/>
                <a:ea typeface="宋体" panose="02010600030101010101" pitchFamily="2" charset="-122"/>
              </a:rPr>
              <a:pPr>
                <a:spcBef>
                  <a:spcPct val="0"/>
                </a:spcBef>
                <a:buClrTx/>
                <a:buSzTx/>
                <a:buFontTx/>
                <a:buNone/>
              </a:pPr>
              <a:t>40</a:t>
            </a:fld>
            <a:endParaRPr lang="en-US" altLang="zh-CN" sz="1400" b="0">
              <a:latin typeface="Arial" panose="020B0604020202020204" pitchFamily="34" charset="0"/>
              <a:ea typeface="宋体" panose="02010600030101010101" pitchFamily="2" charset="-122"/>
            </a:endParaRPr>
          </a:p>
        </p:txBody>
      </p:sp>
      <p:sp>
        <p:nvSpPr>
          <p:cNvPr id="1165315" name="Rectangle 3">
            <a:extLst>
              <a:ext uri="{FF2B5EF4-FFF2-40B4-BE49-F238E27FC236}">
                <a16:creationId xmlns:a16="http://schemas.microsoft.com/office/drawing/2014/main" id="{07D5BA70-D81D-EF21-D2A0-53C92C0E2407}"/>
              </a:ext>
            </a:extLst>
          </p:cNvPr>
          <p:cNvSpPr>
            <a:spLocks noGrp="1" noChangeArrowheads="1"/>
          </p:cNvSpPr>
          <p:nvPr>
            <p:ph type="body" sz="quarter" idx="13"/>
          </p:nvPr>
        </p:nvSpPr>
        <p:spPr>
          <a:noFill/>
        </p:spPr>
        <p:txBody>
          <a:bodyPr vert="horz" lIns="92075" tIns="46038" rIns="92075" bIns="46038" rtlCol="0">
            <a:normAutofit fontScale="77500" lnSpcReduction="20000"/>
          </a:bodyPr>
          <a:lstStyle/>
          <a:p>
            <a:pPr eaLnBrk="1" hangingPunct="1">
              <a:buFont typeface="Wingdings" panose="05000000000000000000" pitchFamily="2" charset="2"/>
              <a:buNone/>
            </a:pPr>
            <a:r>
              <a:rPr lang="zh-CN" altLang="en-US" b="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4.14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对于产生式</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TE</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对应的子程序可以按如下方式来编写：</a:t>
            </a:r>
          </a:p>
          <a:p>
            <a:pPr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procedure </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  begin</a:t>
            </a:r>
          </a:p>
          <a:p>
            <a:pPr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match</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调用识别</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的过程*</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0" i="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None/>
            </a:pP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调用识别</a:t>
            </a:r>
            <a:r>
              <a:rPr lang="en-US" altLang="zh-CN" b="0"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的过程*</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None/>
            </a:pPr>
            <a:r>
              <a:rPr lang="en-US" altLang="zh-CN" b="0">
                <a:latin typeface="Times New Roman" panose="02020603050405020304" pitchFamily="18" charset="0"/>
                <a:ea typeface="微软雅黑" panose="020B0503020204020204" pitchFamily="34" charset="-122"/>
                <a:cs typeface="Times New Roman" panose="02020603050405020304" pitchFamily="18" charset="0"/>
              </a:rPr>
              <a:t>  end;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65315">
                                            <p:txEl>
                                              <p:pRg st="0" end="0"/>
                                            </p:txEl>
                                          </p:spTgt>
                                        </p:tgtEl>
                                        <p:attrNameLst>
                                          <p:attrName>style.visibility</p:attrName>
                                        </p:attrNameLst>
                                      </p:cBhvr>
                                      <p:to>
                                        <p:strVal val="visible"/>
                                      </p:to>
                                    </p:set>
                                    <p:anim calcmode="lin" valueType="num">
                                      <p:cBhvr>
                                        <p:cTn id="7" dur="500" fill="hold"/>
                                        <p:tgtEl>
                                          <p:spTgt spid="116531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16531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16531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165315">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165315">
                                            <p:txEl>
                                              <p:pRg st="1" end="1"/>
                                            </p:txEl>
                                          </p:spTgt>
                                        </p:tgtEl>
                                        <p:attrNameLst>
                                          <p:attrName>style.visibility</p:attrName>
                                        </p:attrNameLst>
                                      </p:cBhvr>
                                      <p:to>
                                        <p:strVal val="visible"/>
                                      </p:to>
                                    </p:set>
                                    <p:anim calcmode="lin" valueType="num">
                                      <p:cBhvr>
                                        <p:cTn id="15" dur="500" fill="hold"/>
                                        <p:tgtEl>
                                          <p:spTgt spid="116531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16531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16531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165315">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65315">
                                            <p:txEl>
                                              <p:pRg st="2" end="2"/>
                                            </p:txEl>
                                          </p:spTgt>
                                        </p:tgtEl>
                                        <p:attrNameLst>
                                          <p:attrName>style.visibility</p:attrName>
                                        </p:attrNameLst>
                                      </p:cBhvr>
                                      <p:to>
                                        <p:strVal val="visible"/>
                                      </p:to>
                                    </p:set>
                                    <p:anim calcmode="lin" valueType="num">
                                      <p:cBhvr>
                                        <p:cTn id="23" dur="500" fill="hold"/>
                                        <p:tgtEl>
                                          <p:spTgt spid="116531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16531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16531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165315">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165315">
                                            <p:txEl>
                                              <p:pRg st="3" end="3"/>
                                            </p:txEl>
                                          </p:spTgt>
                                        </p:tgtEl>
                                        <p:attrNameLst>
                                          <p:attrName>style.visibility</p:attrName>
                                        </p:attrNameLst>
                                      </p:cBhvr>
                                      <p:to>
                                        <p:strVal val="visible"/>
                                      </p:to>
                                    </p:set>
                                    <p:anim calcmode="lin" valueType="num">
                                      <p:cBhvr>
                                        <p:cTn id="31" dur="500" fill="hold"/>
                                        <p:tgtEl>
                                          <p:spTgt spid="1165315">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165315">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16531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165315">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165315">
                                            <p:txEl>
                                              <p:pRg st="4" end="4"/>
                                            </p:txEl>
                                          </p:spTgt>
                                        </p:tgtEl>
                                        <p:attrNameLst>
                                          <p:attrName>style.visibility</p:attrName>
                                        </p:attrNameLst>
                                      </p:cBhvr>
                                      <p:to>
                                        <p:strVal val="visible"/>
                                      </p:to>
                                    </p:set>
                                    <p:anim calcmode="lin" valueType="num">
                                      <p:cBhvr>
                                        <p:cTn id="39" dur="500" fill="hold"/>
                                        <p:tgtEl>
                                          <p:spTgt spid="1165315">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165315">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165315">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165315">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1165315">
                                            <p:txEl>
                                              <p:pRg st="5" end="5"/>
                                            </p:txEl>
                                          </p:spTgt>
                                        </p:tgtEl>
                                        <p:attrNameLst>
                                          <p:attrName>style.visibility</p:attrName>
                                        </p:attrNameLst>
                                      </p:cBhvr>
                                      <p:to>
                                        <p:strVal val="visible"/>
                                      </p:to>
                                    </p:set>
                                    <p:anim calcmode="lin" valueType="num">
                                      <p:cBhvr>
                                        <p:cTn id="47" dur="500" fill="hold"/>
                                        <p:tgtEl>
                                          <p:spTgt spid="1165315">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1165315">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1165315">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1165315">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1165315">
                                            <p:txEl>
                                              <p:pRg st="6" end="6"/>
                                            </p:txEl>
                                          </p:spTgt>
                                        </p:tgtEl>
                                        <p:attrNameLst>
                                          <p:attrName>style.visibility</p:attrName>
                                        </p:attrNameLst>
                                      </p:cBhvr>
                                      <p:to>
                                        <p:strVal val="visible"/>
                                      </p:to>
                                    </p:set>
                                    <p:anim calcmode="lin" valueType="num">
                                      <p:cBhvr>
                                        <p:cTn id="55" dur="500" fill="hold"/>
                                        <p:tgtEl>
                                          <p:spTgt spid="1165315">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1165315">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1165315">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1165315">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A7D9470D-9DDF-FA6F-5321-C9B46443E36D}"/>
              </a:ext>
            </a:extLst>
          </p:cNvPr>
          <p:cNvSpPr>
            <a:spLocks noGrp="1" noChangeArrowheads="1"/>
          </p:cNvSpPr>
          <p:nvPr>
            <p:ph type="title"/>
          </p:nvPr>
        </p:nvSpPr>
        <p:spPr>
          <a:noFill/>
        </p:spPr>
        <p:txBody>
          <a:bodyPr vert="horz" lIns="92075" tIns="46038" rIns="92075" bIns="46038" rtlCol="0" anchor="ctr">
            <a:noAutofit/>
          </a:bodyPr>
          <a:lstStyle/>
          <a:p>
            <a:pPr eaLnBrk="1" hangingPunct="1"/>
            <a:r>
              <a:rPr lang="en-US" altLang="zh-CN" dirty="0">
                <a:latin typeface="微软雅黑" panose="020B0503020204020204" pitchFamily="34" charset="-122"/>
                <a:ea typeface="微软雅黑" panose="020B0503020204020204" pitchFamily="34" charset="-122"/>
              </a:rPr>
              <a:t>4.4.1 </a:t>
            </a:r>
            <a:r>
              <a:rPr lang="zh-CN" altLang="en-US" dirty="0">
                <a:latin typeface="微软雅黑" panose="020B0503020204020204" pitchFamily="34" charset="-122"/>
                <a:ea typeface="微软雅黑" panose="020B0503020204020204" pitchFamily="34" charset="-122"/>
              </a:rPr>
              <a:t>递归下降分析法的基本思想</a:t>
            </a:r>
          </a:p>
        </p:txBody>
      </p:sp>
      <p:sp>
        <p:nvSpPr>
          <p:cNvPr id="4" name="日期占位符 3">
            <a:extLst>
              <a:ext uri="{FF2B5EF4-FFF2-40B4-BE49-F238E27FC236}">
                <a16:creationId xmlns:a16="http://schemas.microsoft.com/office/drawing/2014/main" id="{2D681F77-1B46-3F83-7BA7-EB536454F457}"/>
              </a:ext>
            </a:extLst>
          </p:cNvPr>
          <p:cNvSpPr>
            <a:spLocks noGrp="1"/>
          </p:cNvSpPr>
          <p:nvPr>
            <p:ph type="dt" sz="half" idx="10"/>
          </p:nvPr>
        </p:nvSpPr>
        <p:spPr>
          <a:ln>
            <a:miter lim="800000"/>
            <a:headEnd/>
            <a:tailEnd/>
          </a:ln>
        </p:spPr>
        <p:txBody>
          <a:bodyPr anchor="t"/>
          <a:lstStyle/>
          <a:p>
            <a:pPr>
              <a:defRPr/>
            </a:pPr>
            <a:fld id="{E70EB877-62EC-4852-A4E2-E05169C07DA9}" type="datetime1">
              <a:rPr lang="zh-CN" altLang="en-US">
                <a:latin typeface="+mn-lt"/>
              </a:rPr>
              <a:pPr>
                <a:defRPr/>
              </a:pPr>
              <a:t>2022/7/6</a:t>
            </a:fld>
            <a:endParaRPr lang="en-US" altLang="zh-CN">
              <a:latin typeface="+mn-lt"/>
            </a:endParaRPr>
          </a:p>
        </p:txBody>
      </p:sp>
      <p:sp>
        <p:nvSpPr>
          <p:cNvPr id="47107" name="灯片编号占位符 5">
            <a:extLst>
              <a:ext uri="{FF2B5EF4-FFF2-40B4-BE49-F238E27FC236}">
                <a16:creationId xmlns:a16="http://schemas.microsoft.com/office/drawing/2014/main" id="{E0DC5861-5322-7AA6-63A5-FD5822853F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C8C461-BB39-4357-B7FD-3904F4598F98}" type="slidenum">
              <a:rPr lang="en-US" altLang="zh-CN" sz="1400" b="0">
                <a:latin typeface="Arial" panose="020B0604020202020204" pitchFamily="34" charset="0"/>
                <a:ea typeface="宋体" panose="02010600030101010101" pitchFamily="2" charset="-122"/>
              </a:rPr>
              <a:pPr>
                <a:spcBef>
                  <a:spcPct val="0"/>
                </a:spcBef>
                <a:buClrTx/>
                <a:buSzTx/>
                <a:buFontTx/>
                <a:buNone/>
              </a:pPr>
              <a:t>41</a:t>
            </a:fld>
            <a:endParaRPr lang="en-US" altLang="zh-CN" sz="1400" b="0">
              <a:latin typeface="Arial" panose="020B0604020202020204" pitchFamily="34" charset="0"/>
              <a:ea typeface="宋体" panose="02010600030101010101" pitchFamily="2" charset="-122"/>
            </a:endParaRPr>
          </a:p>
        </p:txBody>
      </p:sp>
      <p:sp>
        <p:nvSpPr>
          <p:cNvPr id="2934787" name="Rectangle 3">
            <a:extLst>
              <a:ext uri="{FF2B5EF4-FFF2-40B4-BE49-F238E27FC236}">
                <a16:creationId xmlns:a16="http://schemas.microsoft.com/office/drawing/2014/main" id="{E61B5AEB-5274-D28D-3E71-EF5DED75EF13}"/>
              </a:ext>
            </a:extLst>
          </p:cNvPr>
          <p:cNvSpPr>
            <a:spLocks noGrp="1" noChangeArrowheads="1"/>
          </p:cNvSpPr>
          <p:nvPr>
            <p:ph type="body" sz="quarter" idx="13"/>
          </p:nvPr>
        </p:nvSpPr>
        <p:spPr>
          <a:noFill/>
        </p:spPr>
        <p:txBody>
          <a:bodyPr vert="horz" lIns="92075" tIns="46038" rIns="92075" bIns="46038" rtlCol="0">
            <a:normAutofit fontScale="77500" lnSpcReduction="20000"/>
          </a:bodyPr>
          <a:lstStyle/>
          <a:p>
            <a:pPr eaLnBrk="1" hangingPunct="1">
              <a:buFont typeface="Wingdings" panose="05000000000000000000" pitchFamily="2" charset="2"/>
              <a:buNone/>
            </a:pP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其中，服务子程序</a:t>
            </a:r>
            <a:r>
              <a:rPr lang="en-US" altLang="zh-CN" b="0" i="1" dirty="0">
                <a:latin typeface="Times New Roman" panose="02020603050405020304" pitchFamily="18" charset="0"/>
                <a:ea typeface="微软雅黑" panose="020B0503020204020204" pitchFamily="34" charset="-122"/>
                <a:cs typeface="Times New Roman" panose="02020603050405020304" pitchFamily="18" charset="0"/>
              </a:rPr>
              <a:t>match</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用来匹配当前的输入记号，其代码为：</a:t>
            </a:r>
          </a:p>
          <a:p>
            <a:pPr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procedure </a:t>
            </a:r>
            <a:r>
              <a:rPr lang="en-US" altLang="zh-CN" b="0" i="1" dirty="0">
                <a:latin typeface="Times New Roman" panose="02020603050405020304" pitchFamily="18" charset="0"/>
                <a:ea typeface="微软雅黑" panose="020B0503020204020204" pitchFamily="34" charset="-122"/>
                <a:cs typeface="Times New Roman" panose="02020603050405020304" pitchFamily="18" charset="0"/>
              </a:rPr>
              <a:t>match</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dirty="0" err="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0" dirty="0" err="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dirty="0" err="1">
                <a:latin typeface="Times New Roman" panose="02020603050405020304" pitchFamily="18" charset="0"/>
                <a:ea typeface="微软雅黑" panose="020B0503020204020204" pitchFamily="34" charset="-122"/>
                <a:cs typeface="Times New Roman" panose="02020603050405020304" pitchFamily="18" charset="0"/>
              </a:rPr>
              <a:t>token</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begin</a:t>
            </a:r>
          </a:p>
          <a:p>
            <a:pPr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b="0" i="1" dirty="0" err="1">
                <a:latin typeface="Times New Roman" panose="02020603050405020304" pitchFamily="18" charset="0"/>
                <a:ea typeface="微软雅黑" panose="020B0503020204020204" pitchFamily="34" charset="-122"/>
                <a:cs typeface="Times New Roman" panose="02020603050405020304" pitchFamily="18" charset="0"/>
              </a:rPr>
              <a:t>lookhead</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then</a:t>
            </a:r>
          </a:p>
          <a:p>
            <a:pPr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0" i="1" dirty="0" err="1">
                <a:latin typeface="Times New Roman" panose="02020603050405020304" pitchFamily="18" charset="0"/>
                <a:ea typeface="微软雅黑" panose="020B0503020204020204" pitchFamily="34" charset="-122"/>
                <a:cs typeface="Times New Roman" panose="02020603050405020304" pitchFamily="18" charset="0"/>
              </a:rPr>
              <a:t>lookhead</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i="1" dirty="0" err="1">
                <a:latin typeface="Times New Roman" panose="02020603050405020304" pitchFamily="18" charset="0"/>
                <a:ea typeface="微软雅黑" panose="020B0503020204020204" pitchFamily="34" charset="-122"/>
                <a:cs typeface="Times New Roman" panose="02020603050405020304" pitchFamily="18" charset="0"/>
              </a:rPr>
              <a:t>nexttoken</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else error              /*</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调用出错处理程序*</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a:t>
            </a:r>
          </a:p>
          <a:p>
            <a:pPr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934787">
                                            <p:txEl>
                                              <p:pRg st="0" end="0"/>
                                            </p:txEl>
                                          </p:spTgt>
                                        </p:tgtEl>
                                        <p:attrNameLst>
                                          <p:attrName>style.visibility</p:attrName>
                                        </p:attrNameLst>
                                      </p:cBhvr>
                                      <p:to>
                                        <p:strVal val="visible"/>
                                      </p:to>
                                    </p:set>
                                    <p:anim calcmode="lin" valueType="num">
                                      <p:cBhvr>
                                        <p:cTn id="7" dur="500" fill="hold"/>
                                        <p:tgtEl>
                                          <p:spTgt spid="293478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293478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93478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2934787">
                                            <p:txEl>
                                              <p:pRg st="0" end="0"/>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934787">
                                            <p:txEl>
                                              <p:pRg st="1" end="1"/>
                                            </p:txEl>
                                          </p:spTgt>
                                        </p:tgtEl>
                                        <p:attrNameLst>
                                          <p:attrName>style.visibility</p:attrName>
                                        </p:attrNameLst>
                                      </p:cBhvr>
                                      <p:to>
                                        <p:strVal val="visible"/>
                                      </p:to>
                                    </p:set>
                                    <p:anim calcmode="lin" valueType="num">
                                      <p:cBhvr>
                                        <p:cTn id="15" dur="500" fill="hold"/>
                                        <p:tgtEl>
                                          <p:spTgt spid="293478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293478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293478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2934787">
                                            <p:txEl>
                                              <p:pRg st="1" end="1"/>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2" name="CARBRAK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934787">
                                            <p:txEl>
                                              <p:pRg st="2" end="2"/>
                                            </p:txEl>
                                          </p:spTgt>
                                        </p:tgtEl>
                                        <p:attrNameLst>
                                          <p:attrName>style.visibility</p:attrName>
                                        </p:attrNameLst>
                                      </p:cBhvr>
                                      <p:to>
                                        <p:strVal val="visible"/>
                                      </p:to>
                                    </p:set>
                                    <p:anim calcmode="lin" valueType="num">
                                      <p:cBhvr>
                                        <p:cTn id="23" dur="500" fill="hold"/>
                                        <p:tgtEl>
                                          <p:spTgt spid="293478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293478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93478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2934787">
                                            <p:txEl>
                                              <p:pRg st="2" end="2"/>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2" name="CARBRAK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2934787">
                                            <p:txEl>
                                              <p:pRg st="3" end="3"/>
                                            </p:txEl>
                                          </p:spTgt>
                                        </p:tgtEl>
                                        <p:attrNameLst>
                                          <p:attrName>style.visibility</p:attrName>
                                        </p:attrNameLst>
                                      </p:cBhvr>
                                      <p:to>
                                        <p:strVal val="visible"/>
                                      </p:to>
                                    </p:set>
                                    <p:anim calcmode="lin" valueType="num">
                                      <p:cBhvr>
                                        <p:cTn id="31" dur="500" fill="hold"/>
                                        <p:tgtEl>
                                          <p:spTgt spid="293478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293478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293478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934787">
                                            <p:txEl>
                                              <p:pRg st="3" end="3"/>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2" name="CARBRAK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2934787">
                                            <p:txEl>
                                              <p:pRg st="4" end="4"/>
                                            </p:txEl>
                                          </p:spTgt>
                                        </p:tgtEl>
                                        <p:attrNameLst>
                                          <p:attrName>style.visibility</p:attrName>
                                        </p:attrNameLst>
                                      </p:cBhvr>
                                      <p:to>
                                        <p:strVal val="visible"/>
                                      </p:to>
                                    </p:set>
                                    <p:anim calcmode="lin" valueType="num">
                                      <p:cBhvr>
                                        <p:cTn id="39" dur="500" fill="hold"/>
                                        <p:tgtEl>
                                          <p:spTgt spid="293478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293478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293478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2934787">
                                            <p:txEl>
                                              <p:pRg st="4" end="4"/>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2" name="CARBRAK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2934787">
                                            <p:txEl>
                                              <p:pRg st="5" end="5"/>
                                            </p:txEl>
                                          </p:spTgt>
                                        </p:tgtEl>
                                        <p:attrNameLst>
                                          <p:attrName>style.visibility</p:attrName>
                                        </p:attrNameLst>
                                      </p:cBhvr>
                                      <p:to>
                                        <p:strVal val="visible"/>
                                      </p:to>
                                    </p:set>
                                    <p:anim calcmode="lin" valueType="num">
                                      <p:cBhvr>
                                        <p:cTn id="47" dur="500" fill="hold"/>
                                        <p:tgtEl>
                                          <p:spTgt spid="2934787">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2934787">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2934787">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2934787">
                                            <p:txEl>
                                              <p:pRg st="5" end="5"/>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2" name="CARBRAKE.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2934787">
                                            <p:txEl>
                                              <p:pRg st="6" end="6"/>
                                            </p:txEl>
                                          </p:spTgt>
                                        </p:tgtEl>
                                        <p:attrNameLst>
                                          <p:attrName>style.visibility</p:attrName>
                                        </p:attrNameLst>
                                      </p:cBhvr>
                                      <p:to>
                                        <p:strVal val="visible"/>
                                      </p:to>
                                    </p:set>
                                    <p:anim calcmode="lin" valueType="num">
                                      <p:cBhvr>
                                        <p:cTn id="55" dur="500" fill="hold"/>
                                        <p:tgtEl>
                                          <p:spTgt spid="2934787">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2934787">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2934787">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2934787">
                                            <p:txEl>
                                              <p:pRg st="6" end="6"/>
                                            </p:txEl>
                                          </p:spTgt>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4787"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82B42323-1902-1D98-6AB2-C5DA81119156}"/>
              </a:ext>
            </a:extLst>
          </p:cNvPr>
          <p:cNvSpPr>
            <a:spLocks noGrp="1" noChangeArrowheads="1"/>
          </p:cNvSpPr>
          <p:nvPr>
            <p:ph type="title"/>
          </p:nvPr>
        </p:nvSpPr>
        <p:spPr/>
        <p:txBody>
          <a:bodyPr anchor="ctr"/>
          <a:lstStyle/>
          <a:p>
            <a:pPr eaLnBrk="1" hangingPunct="1"/>
            <a:r>
              <a:rPr lang="en-US" altLang="zh-CN" dirty="0">
                <a:latin typeface="微软雅黑" panose="020B0503020204020204" pitchFamily="34" charset="-122"/>
                <a:ea typeface="微软雅黑" panose="020B0503020204020204" pitchFamily="34" charset="-122"/>
              </a:rPr>
              <a:t>4.4.2 </a:t>
            </a:r>
            <a:r>
              <a:rPr lang="zh-CN" altLang="en-US" dirty="0">
                <a:latin typeface="微软雅黑" panose="020B0503020204020204" pitchFamily="34" charset="-122"/>
                <a:ea typeface="微软雅黑" panose="020B0503020204020204" pitchFamily="34" charset="-122"/>
              </a:rPr>
              <a:t>语法图和递归子程序法</a:t>
            </a:r>
          </a:p>
        </p:txBody>
      </p:sp>
      <p:sp>
        <p:nvSpPr>
          <p:cNvPr id="4" name="日期占位符 3">
            <a:extLst>
              <a:ext uri="{FF2B5EF4-FFF2-40B4-BE49-F238E27FC236}">
                <a16:creationId xmlns:a16="http://schemas.microsoft.com/office/drawing/2014/main" id="{CD12C85D-11D1-96FF-480B-AE3F7023AD5C}"/>
              </a:ext>
            </a:extLst>
          </p:cNvPr>
          <p:cNvSpPr>
            <a:spLocks noGrp="1"/>
          </p:cNvSpPr>
          <p:nvPr>
            <p:ph type="dt" sz="half" idx="10"/>
          </p:nvPr>
        </p:nvSpPr>
        <p:spPr>
          <a:ln>
            <a:miter lim="800000"/>
            <a:headEnd/>
            <a:tailEnd/>
          </a:ln>
        </p:spPr>
        <p:txBody>
          <a:bodyPr anchor="t"/>
          <a:lstStyle/>
          <a:p>
            <a:pPr>
              <a:defRPr/>
            </a:pPr>
            <a:fld id="{68C13949-86D8-4FA6-B7CA-D09BE4C57C90}" type="datetime1">
              <a:rPr lang="zh-CN" altLang="en-US">
                <a:latin typeface="+mn-lt"/>
              </a:rPr>
              <a:pPr>
                <a:defRPr/>
              </a:pPr>
              <a:t>2022/7/6</a:t>
            </a:fld>
            <a:endParaRPr lang="en-US" altLang="zh-CN">
              <a:latin typeface="+mn-lt"/>
            </a:endParaRPr>
          </a:p>
        </p:txBody>
      </p:sp>
      <p:sp>
        <p:nvSpPr>
          <p:cNvPr id="48131" name="灯片编号占位符 5">
            <a:extLst>
              <a:ext uri="{FF2B5EF4-FFF2-40B4-BE49-F238E27FC236}">
                <a16:creationId xmlns:a16="http://schemas.microsoft.com/office/drawing/2014/main" id="{0AFACB1D-4940-355F-454C-569E677D58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F355675-2118-4D04-B9EA-1EDDDEA1B835}" type="slidenum">
              <a:rPr lang="en-US" altLang="zh-CN" sz="1400" b="0">
                <a:latin typeface="Arial" panose="020B0604020202020204" pitchFamily="34" charset="0"/>
                <a:ea typeface="宋体" panose="02010600030101010101" pitchFamily="2" charset="-122"/>
              </a:rPr>
              <a:pPr>
                <a:spcBef>
                  <a:spcPct val="0"/>
                </a:spcBef>
                <a:buClrTx/>
                <a:buSzTx/>
                <a:buFontTx/>
                <a:buNone/>
              </a:pPr>
              <a:t>42</a:t>
            </a:fld>
            <a:endParaRPr lang="en-US" altLang="zh-CN" sz="1400" b="0">
              <a:latin typeface="Arial" panose="020B0604020202020204" pitchFamily="34" charset="0"/>
              <a:ea typeface="宋体" panose="02010600030101010101" pitchFamily="2" charset="-122"/>
            </a:endParaRPr>
          </a:p>
        </p:txBody>
      </p:sp>
      <p:sp>
        <p:nvSpPr>
          <p:cNvPr id="48133" name="Rectangle 3">
            <a:extLst>
              <a:ext uri="{FF2B5EF4-FFF2-40B4-BE49-F238E27FC236}">
                <a16:creationId xmlns:a16="http://schemas.microsoft.com/office/drawing/2014/main" id="{D4BDDF7A-6FFC-8841-26E2-90918DA77B75}"/>
              </a:ext>
            </a:extLst>
          </p:cNvPr>
          <p:cNvSpPr>
            <a:spLocks noGrp="1" noChangeArrowheads="1"/>
          </p:cNvSpPr>
          <p:nvPr>
            <p:ph type="body" sz="quarter" idx="13"/>
          </p:nvPr>
        </p:nvSpPr>
        <p:spPr/>
        <p:txBody>
          <a:bodyPr/>
          <a:lstStyle/>
          <a:p>
            <a:pPr eaLnBrk="1" hangingPunct="1">
              <a:lnSpc>
                <a:spcPct val="120000"/>
              </a:lnSpc>
            </a:pPr>
            <a:r>
              <a:rPr lang="zh-CN" altLang="en-US" b="0" dirty="0">
                <a:latin typeface="Times New Roman" panose="02020603050405020304" pitchFamily="18" charset="0"/>
              </a:rPr>
              <a:t>状态转换图（语法图）是非常有用的设计工具</a:t>
            </a:r>
          </a:p>
          <a:p>
            <a:pPr eaLnBrk="1" hangingPunct="1">
              <a:lnSpc>
                <a:spcPct val="120000"/>
              </a:lnSpc>
            </a:pPr>
            <a:r>
              <a:rPr lang="zh-CN" altLang="en-US" b="0" dirty="0">
                <a:latin typeface="Times New Roman" panose="02020603050405020304" pitchFamily="18" charset="0"/>
              </a:rPr>
              <a:t>语法分析器和词法分析器的状态转换图不同</a:t>
            </a:r>
          </a:p>
          <a:p>
            <a:pPr lvl="1" eaLnBrk="1" hangingPunct="1">
              <a:lnSpc>
                <a:spcPct val="120000"/>
              </a:lnSpc>
            </a:pPr>
            <a:r>
              <a:rPr lang="zh-CN" altLang="en-US" dirty="0">
                <a:latin typeface="Times New Roman" panose="02020603050405020304" pitchFamily="18" charset="0"/>
              </a:rPr>
              <a:t>每个非终结符对应一个状态转换图，边上的标记是记号和非终结符</a:t>
            </a:r>
          </a:p>
          <a:p>
            <a:pPr lvl="1" eaLnBrk="1" hangingPunct="1">
              <a:lnSpc>
                <a:spcPct val="120000"/>
              </a:lnSpc>
            </a:pPr>
            <a:r>
              <a:rPr lang="zh-CN" altLang="en-US" dirty="0">
                <a:latin typeface="Times New Roman" panose="02020603050405020304" pitchFamily="18" charset="0"/>
              </a:rPr>
              <a:t>记号上的转换意味着如果该记号是下一个输入符号，就应进行转换</a:t>
            </a:r>
          </a:p>
          <a:p>
            <a:pPr lvl="1" eaLnBrk="1" hangingPunct="1">
              <a:lnSpc>
                <a:spcPct val="120000"/>
              </a:lnSpc>
            </a:pPr>
            <a:r>
              <a:rPr lang="zh-CN" altLang="en-US" dirty="0">
                <a:latin typeface="Times New Roman" panose="02020603050405020304" pitchFamily="18" charset="0"/>
              </a:rPr>
              <a:t>非终结符</a:t>
            </a:r>
            <a:r>
              <a:rPr lang="en-US" altLang="zh-CN" dirty="0">
                <a:latin typeface="Times New Roman" panose="02020603050405020304" pitchFamily="18" charset="0"/>
              </a:rPr>
              <a:t>A</a:t>
            </a:r>
            <a:r>
              <a:rPr lang="zh-CN" altLang="en-US" dirty="0">
                <a:latin typeface="Times New Roman" panose="02020603050405020304" pitchFamily="18" charset="0"/>
              </a:rPr>
              <a:t>上的转换是对与</a:t>
            </a:r>
            <a:r>
              <a:rPr lang="en-US" altLang="zh-CN" dirty="0">
                <a:latin typeface="Times New Roman" panose="02020603050405020304" pitchFamily="18" charset="0"/>
              </a:rPr>
              <a:t>A</a:t>
            </a:r>
            <a:r>
              <a:rPr lang="zh-CN" altLang="en-US" dirty="0">
                <a:latin typeface="Times New Roman" panose="02020603050405020304" pitchFamily="18" charset="0"/>
              </a:rPr>
              <a:t>对应的过程的调用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22EF4C86-DFF6-30F8-5C8C-BB3487CA07C6}"/>
              </a:ext>
            </a:extLst>
          </p:cNvPr>
          <p:cNvSpPr>
            <a:spLocks noGrp="1" noChangeArrowheads="1"/>
          </p:cNvSpPr>
          <p:nvPr>
            <p:ph type="title"/>
          </p:nvPr>
        </p:nvSpPr>
        <p:spPr/>
        <p:txBody>
          <a:bodyPr anchor="ctr"/>
          <a:lstStyle/>
          <a:p>
            <a:pPr eaLnBrk="1" hangingPunct="1"/>
            <a:r>
              <a:rPr lang="en-US" altLang="zh-CN">
                <a:latin typeface="微软雅黑" panose="020B0503020204020204" pitchFamily="34" charset="-122"/>
                <a:ea typeface="微软雅黑" panose="020B0503020204020204" pitchFamily="34" charset="-122"/>
              </a:rPr>
              <a:t>4.4.2 </a:t>
            </a:r>
            <a:r>
              <a:rPr lang="zh-CN" altLang="en-US">
                <a:latin typeface="微软雅黑" panose="020B0503020204020204" pitchFamily="34" charset="-122"/>
                <a:ea typeface="微软雅黑" panose="020B0503020204020204" pitchFamily="34" charset="-122"/>
              </a:rPr>
              <a:t>语法图和递归子程序法</a:t>
            </a:r>
          </a:p>
        </p:txBody>
      </p:sp>
      <p:sp>
        <p:nvSpPr>
          <p:cNvPr id="4" name="日期占位符 3">
            <a:extLst>
              <a:ext uri="{FF2B5EF4-FFF2-40B4-BE49-F238E27FC236}">
                <a16:creationId xmlns:a16="http://schemas.microsoft.com/office/drawing/2014/main" id="{0F597622-6283-DE76-BC7E-A0088B494B20}"/>
              </a:ext>
            </a:extLst>
          </p:cNvPr>
          <p:cNvSpPr>
            <a:spLocks noGrp="1"/>
          </p:cNvSpPr>
          <p:nvPr>
            <p:ph type="dt" sz="half" idx="10"/>
          </p:nvPr>
        </p:nvSpPr>
        <p:spPr>
          <a:ln>
            <a:miter lim="800000"/>
            <a:headEnd/>
            <a:tailEnd/>
          </a:ln>
        </p:spPr>
        <p:txBody>
          <a:bodyPr anchor="t"/>
          <a:lstStyle/>
          <a:p>
            <a:pPr>
              <a:defRPr/>
            </a:pPr>
            <a:fld id="{CA064424-ABF9-417D-B461-216AB6B350FA}" type="datetime1">
              <a:rPr lang="zh-CN" altLang="en-US">
                <a:latin typeface="+mn-lt"/>
              </a:rPr>
              <a:pPr>
                <a:defRPr/>
              </a:pPr>
              <a:t>2022/7/6</a:t>
            </a:fld>
            <a:endParaRPr lang="en-US" altLang="zh-CN">
              <a:latin typeface="+mn-lt"/>
            </a:endParaRPr>
          </a:p>
        </p:txBody>
      </p:sp>
      <p:sp>
        <p:nvSpPr>
          <p:cNvPr id="49155" name="灯片编号占位符 5">
            <a:extLst>
              <a:ext uri="{FF2B5EF4-FFF2-40B4-BE49-F238E27FC236}">
                <a16:creationId xmlns:a16="http://schemas.microsoft.com/office/drawing/2014/main" id="{1458D320-4C10-3B5A-0F7D-E3878B84FB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8299707-5300-4CB8-9A22-31C3868BF048}" type="slidenum">
              <a:rPr lang="en-US" altLang="zh-CN" sz="1400" b="0">
                <a:latin typeface="Arial" panose="020B0604020202020204" pitchFamily="34" charset="0"/>
                <a:ea typeface="宋体" panose="02010600030101010101" pitchFamily="2" charset="-122"/>
              </a:rPr>
              <a:pPr>
                <a:spcBef>
                  <a:spcPct val="0"/>
                </a:spcBef>
                <a:buClrTx/>
                <a:buSzTx/>
                <a:buFontTx/>
                <a:buNone/>
              </a:pPr>
              <a:t>43</a:t>
            </a:fld>
            <a:endParaRPr lang="en-US" altLang="zh-CN" sz="1400" b="0">
              <a:latin typeface="Arial" panose="020B0604020202020204" pitchFamily="34" charset="0"/>
              <a:ea typeface="宋体" panose="02010600030101010101" pitchFamily="2" charset="-122"/>
            </a:endParaRPr>
          </a:p>
        </p:txBody>
      </p:sp>
      <p:sp>
        <p:nvSpPr>
          <p:cNvPr id="49157" name="Rectangle 3">
            <a:extLst>
              <a:ext uri="{FF2B5EF4-FFF2-40B4-BE49-F238E27FC236}">
                <a16:creationId xmlns:a16="http://schemas.microsoft.com/office/drawing/2014/main" id="{C6ACBF91-1A0B-9F72-3F5D-219A1F7ACDB2}"/>
              </a:ext>
            </a:extLst>
          </p:cNvPr>
          <p:cNvSpPr>
            <a:spLocks noGrp="1" noChangeArrowheads="1"/>
          </p:cNvSpPr>
          <p:nvPr>
            <p:ph type="body" sz="quarter" idx="13"/>
          </p:nvPr>
        </p:nvSpPr>
        <p:spPr/>
        <p:txBody>
          <a:bodyPr/>
          <a:lstStyle/>
          <a:p>
            <a:pPr eaLnBrk="1" hangingPunct="1">
              <a:lnSpc>
                <a:spcPct val="120000"/>
              </a:lnSpc>
            </a:pPr>
            <a:r>
              <a:rPr lang="zh-CN" altLang="en-US" b="0" dirty="0">
                <a:latin typeface="楷体_GB2312" pitchFamily="49" charset="-122"/>
              </a:rPr>
              <a:t>从文法构造语法图，对每个非终结符</a:t>
            </a:r>
            <a:r>
              <a:rPr lang="en-US" altLang="zh-CN" b="0" dirty="0">
                <a:latin typeface="楷体_GB2312" pitchFamily="49" charset="-122"/>
              </a:rPr>
              <a:t>A</a:t>
            </a:r>
            <a:r>
              <a:rPr lang="zh-CN" altLang="en-US" b="0" dirty="0">
                <a:latin typeface="楷体_GB2312" pitchFamily="49" charset="-122"/>
              </a:rPr>
              <a:t>执行如下操作</a:t>
            </a:r>
          </a:p>
          <a:p>
            <a:pPr lvl="1" eaLnBrk="1" hangingPunct="1">
              <a:lnSpc>
                <a:spcPct val="120000"/>
              </a:lnSpc>
            </a:pPr>
            <a:r>
              <a:rPr lang="zh-CN" altLang="en-US" b="0" dirty="0">
                <a:latin typeface="楷体_GB2312" pitchFamily="49" charset="-122"/>
              </a:rPr>
              <a:t>创建一</a:t>
            </a:r>
            <a:r>
              <a:rPr lang="zh-CN" altLang="en-US" b="0" dirty="0">
                <a:latin typeface="Times New Roman" panose="02020603050405020304" pitchFamily="18" charset="0"/>
              </a:rPr>
              <a:t>个开始状态和一个终止状态（返回状态）</a:t>
            </a:r>
          </a:p>
          <a:p>
            <a:pPr lvl="1" eaLnBrk="1" hangingPunct="1">
              <a:lnSpc>
                <a:spcPct val="120000"/>
              </a:lnSpc>
            </a:pPr>
            <a:r>
              <a:rPr lang="zh-CN" altLang="en-US" b="0" dirty="0">
                <a:latin typeface="Times New Roman" panose="02020603050405020304" pitchFamily="18" charset="0"/>
              </a:rPr>
              <a:t>对每个产生式</a:t>
            </a:r>
            <a:r>
              <a:rPr lang="en-US" altLang="zh-CN" b="0" dirty="0">
                <a:latin typeface="Times New Roman" panose="02020603050405020304" pitchFamily="18" charset="0"/>
              </a:rPr>
              <a:t>A→X</a:t>
            </a:r>
            <a:r>
              <a:rPr lang="en-US" altLang="zh-CN" b="0" baseline="-25000" dirty="0">
                <a:latin typeface="Times New Roman" panose="02020603050405020304" pitchFamily="18" charset="0"/>
              </a:rPr>
              <a:t>1</a:t>
            </a:r>
            <a:r>
              <a:rPr lang="en-US" altLang="zh-CN" b="0" dirty="0">
                <a:latin typeface="Times New Roman" panose="02020603050405020304" pitchFamily="18" charset="0"/>
              </a:rPr>
              <a:t>X</a:t>
            </a:r>
            <a:r>
              <a:rPr lang="en-US" altLang="zh-CN" b="0" baseline="-25000" dirty="0">
                <a:latin typeface="Times New Roman" panose="02020603050405020304" pitchFamily="18" charset="0"/>
              </a:rPr>
              <a:t>2</a:t>
            </a:r>
            <a:r>
              <a:rPr lang="zh-CN" altLang="en-US" b="0" dirty="0">
                <a:latin typeface="Times New Roman" panose="02020603050405020304" pitchFamily="18" charset="0"/>
              </a:rPr>
              <a:t>　</a:t>
            </a:r>
            <a:r>
              <a:rPr lang="en-US" altLang="zh-CN" b="0" dirty="0">
                <a:latin typeface="Times New Roman" panose="02020603050405020304" pitchFamily="18" charset="0"/>
              </a:rPr>
              <a:t>… </a:t>
            </a:r>
            <a:r>
              <a:rPr lang="en-US" altLang="zh-CN" b="0" dirty="0" err="1">
                <a:latin typeface="Times New Roman" panose="02020603050405020304" pitchFamily="18" charset="0"/>
              </a:rPr>
              <a:t>X</a:t>
            </a:r>
            <a:r>
              <a:rPr lang="en-US" altLang="zh-CN" b="0" i="1" baseline="-25000" dirty="0" err="1">
                <a:latin typeface="Times New Roman" panose="02020603050405020304" pitchFamily="18" charset="0"/>
              </a:rPr>
              <a:t>n</a:t>
            </a:r>
            <a:r>
              <a:rPr lang="zh-CN" altLang="en-US" b="0" dirty="0">
                <a:latin typeface="Times New Roman" panose="02020603050405020304" pitchFamily="18" charset="0"/>
              </a:rPr>
              <a:t>，创建一条从开始状态到终止状态的路径，边上的标记分别为</a:t>
            </a:r>
            <a:r>
              <a:rPr lang="en-US" altLang="zh-CN" b="0" dirty="0">
                <a:latin typeface="Times New Roman" panose="02020603050405020304" pitchFamily="18" charset="0"/>
              </a:rPr>
              <a:t>X</a:t>
            </a:r>
            <a:r>
              <a:rPr lang="en-US" altLang="zh-CN" b="0" baseline="-25000" dirty="0">
                <a:latin typeface="Times New Roman" panose="02020603050405020304" pitchFamily="18" charset="0"/>
              </a:rPr>
              <a:t>1</a:t>
            </a:r>
            <a:r>
              <a:rPr lang="zh-CN" altLang="en-US" b="0" dirty="0">
                <a:latin typeface="Times New Roman" panose="02020603050405020304" pitchFamily="18" charset="0"/>
              </a:rPr>
              <a:t>，</a:t>
            </a:r>
            <a:r>
              <a:rPr lang="en-US" altLang="zh-CN" b="0" dirty="0">
                <a:latin typeface="Times New Roman" panose="02020603050405020304" pitchFamily="18" charset="0"/>
              </a:rPr>
              <a:t>X</a:t>
            </a:r>
            <a:r>
              <a:rPr lang="en-US" altLang="zh-CN" b="0" baseline="-25000" dirty="0">
                <a:latin typeface="Times New Roman" panose="02020603050405020304" pitchFamily="18" charset="0"/>
              </a:rPr>
              <a:t>2</a:t>
            </a:r>
            <a:r>
              <a:rPr lang="zh-CN" altLang="en-US" b="0" dirty="0">
                <a:latin typeface="Times New Roman" panose="02020603050405020304" pitchFamily="18" charset="0"/>
              </a:rPr>
              <a:t>，</a:t>
            </a:r>
            <a:r>
              <a:rPr lang="en-US" altLang="zh-CN" b="0" dirty="0">
                <a:latin typeface="Times New Roman" panose="02020603050405020304" pitchFamily="18" charset="0"/>
              </a:rPr>
              <a:t>… </a:t>
            </a:r>
            <a:r>
              <a:rPr lang="zh-CN" altLang="en-US" b="0" dirty="0">
                <a:latin typeface="Times New Roman" panose="02020603050405020304" pitchFamily="18" charset="0"/>
              </a:rPr>
              <a:t>，</a:t>
            </a:r>
            <a:r>
              <a:rPr lang="en-US" altLang="zh-CN" b="0" dirty="0" err="1">
                <a:latin typeface="Times New Roman" panose="02020603050405020304" pitchFamily="18" charset="0"/>
              </a:rPr>
              <a:t>X</a:t>
            </a:r>
            <a:r>
              <a:rPr lang="en-US" altLang="zh-CN" b="0" i="1" baseline="-25000" dirty="0" err="1">
                <a:latin typeface="Times New Roman" panose="02020603050405020304" pitchFamily="18" charset="0"/>
              </a:rPr>
              <a:t>n</a:t>
            </a:r>
            <a:endParaRPr lang="en-US" altLang="zh-CN" b="0" i="1" baseline="-250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40C3C629-7C98-8D44-CE61-76E0CFDDF842}"/>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zh-CN" altLang="en-US" sz="3600">
                <a:latin typeface="微软雅黑" panose="020B0503020204020204" pitchFamily="34" charset="-122"/>
                <a:ea typeface="微软雅黑" panose="020B0503020204020204" pitchFamily="34" charset="-122"/>
              </a:rPr>
              <a:t>例</a:t>
            </a:r>
            <a:r>
              <a:rPr lang="en-US" altLang="zh-CN" sz="3600">
                <a:latin typeface="微软雅黑" panose="020B0503020204020204" pitchFamily="34" charset="-122"/>
                <a:ea typeface="微软雅黑" panose="020B0503020204020204" pitchFamily="34" charset="-122"/>
              </a:rPr>
              <a:t>4.15 </a:t>
            </a:r>
            <a:r>
              <a:rPr lang="zh-CN" altLang="en-US" sz="3600">
                <a:latin typeface="微软雅黑" panose="020B0503020204020204" pitchFamily="34" charset="-122"/>
                <a:ea typeface="微软雅黑" panose="020B0503020204020204" pitchFamily="34" charset="-122"/>
              </a:rPr>
              <a:t>简单表达式文法的语法图</a:t>
            </a:r>
          </a:p>
        </p:txBody>
      </p:sp>
      <p:sp>
        <p:nvSpPr>
          <p:cNvPr id="6" name="日期占位符 3">
            <a:extLst>
              <a:ext uri="{FF2B5EF4-FFF2-40B4-BE49-F238E27FC236}">
                <a16:creationId xmlns:a16="http://schemas.microsoft.com/office/drawing/2014/main" id="{04C54145-8B76-A000-18A3-82C305EAE9AC}"/>
              </a:ext>
            </a:extLst>
          </p:cNvPr>
          <p:cNvSpPr>
            <a:spLocks noGrp="1"/>
          </p:cNvSpPr>
          <p:nvPr>
            <p:ph type="dt" sz="half" idx="10"/>
          </p:nvPr>
        </p:nvSpPr>
        <p:spPr>
          <a:ln>
            <a:miter lim="800000"/>
            <a:headEnd/>
            <a:tailEnd/>
          </a:ln>
        </p:spPr>
        <p:txBody>
          <a:bodyPr anchor="t"/>
          <a:lstStyle/>
          <a:p>
            <a:pPr>
              <a:defRPr/>
            </a:pPr>
            <a:fld id="{8A7E4D51-03D4-491A-BAD8-93DBA2563D18}" type="datetime1">
              <a:rPr lang="zh-CN" altLang="en-US">
                <a:latin typeface="+mn-lt"/>
              </a:rPr>
              <a:pPr>
                <a:defRPr/>
              </a:pPr>
              <a:t>2022/7/6</a:t>
            </a:fld>
            <a:endParaRPr lang="en-US" altLang="zh-CN">
              <a:latin typeface="+mn-lt"/>
            </a:endParaRPr>
          </a:p>
        </p:txBody>
      </p:sp>
      <p:sp>
        <p:nvSpPr>
          <p:cNvPr id="50179" name="灯片编号占位符 5">
            <a:extLst>
              <a:ext uri="{FF2B5EF4-FFF2-40B4-BE49-F238E27FC236}">
                <a16:creationId xmlns:a16="http://schemas.microsoft.com/office/drawing/2014/main" id="{51FD6A83-9A2C-1C08-AE58-48BBAB9203E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FE2F80-78C0-4FA5-ABBE-338AC0B84849}" type="slidenum">
              <a:rPr lang="en-US" altLang="zh-CN" sz="1400" b="0">
                <a:latin typeface="Arial" panose="020B0604020202020204" pitchFamily="34" charset="0"/>
                <a:ea typeface="宋体" panose="02010600030101010101" pitchFamily="2" charset="-122"/>
              </a:rPr>
              <a:pPr>
                <a:spcBef>
                  <a:spcPct val="0"/>
                </a:spcBef>
                <a:buClrTx/>
                <a:buSzTx/>
                <a:buFontTx/>
                <a:buNone/>
              </a:pPr>
              <a:t>44</a:t>
            </a:fld>
            <a:endParaRPr lang="en-US" altLang="zh-CN" sz="1400" b="0">
              <a:latin typeface="Arial" panose="020B0604020202020204" pitchFamily="34" charset="0"/>
              <a:ea typeface="宋体" panose="02010600030101010101" pitchFamily="2" charset="-122"/>
            </a:endParaRPr>
          </a:p>
        </p:txBody>
      </p:sp>
      <p:sp>
        <p:nvSpPr>
          <p:cNvPr id="50181" name="Text Box 21">
            <a:extLst>
              <a:ext uri="{FF2B5EF4-FFF2-40B4-BE49-F238E27FC236}">
                <a16:creationId xmlns:a16="http://schemas.microsoft.com/office/drawing/2014/main" id="{73FEA66A-7781-5756-E9D5-3148662FA29C}"/>
              </a:ext>
            </a:extLst>
          </p:cNvPr>
          <p:cNvSpPr txBox="1">
            <a:spLocks noChangeArrowheads="1"/>
          </p:cNvSpPr>
          <p:nvPr/>
        </p:nvSpPr>
        <p:spPr bwMode="auto">
          <a:xfrm>
            <a:off x="8636000" y="1363663"/>
            <a:ext cx="1924050" cy="22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E→TE‘</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E'→+TE'|ε</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T→FT'</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T'→*FT'|ε</a:t>
            </a:r>
          </a:p>
          <a:p>
            <a:pPr>
              <a:buClr>
                <a:schemeClr val="tx2"/>
              </a:buClr>
              <a:buSzPct val="75000"/>
              <a:buFont typeface="Monotype Sorts" pitchFamily="2" charset="2"/>
              <a:buNone/>
            </a:pPr>
            <a:r>
              <a:rPr kumimoji="1" lang="en-US" altLang="zh-CN" sz="2400">
                <a:solidFill>
                  <a:srgbClr val="0000FF"/>
                </a:solidFill>
                <a:latin typeface="Times New Roman" panose="02020603050405020304" pitchFamily="18" charset="0"/>
              </a:rPr>
              <a:t>F→(E)|id</a:t>
            </a:r>
          </a:p>
        </p:txBody>
      </p:sp>
      <p:sp>
        <p:nvSpPr>
          <p:cNvPr id="50182" name="Rectangle 24">
            <a:extLst>
              <a:ext uri="{FF2B5EF4-FFF2-40B4-BE49-F238E27FC236}">
                <a16:creationId xmlns:a16="http://schemas.microsoft.com/office/drawing/2014/main" id="{2EA7A9ED-7868-B6AF-AC40-5FB3DA3F5F0D}"/>
              </a:ext>
            </a:extLst>
          </p:cNvPr>
          <p:cNvSpPr>
            <a:spLocks noChangeArrowheads="1"/>
          </p:cNvSpPr>
          <p:nvPr/>
        </p:nvSpPr>
        <p:spPr bwMode="auto">
          <a:xfrm>
            <a:off x="1524001" y="14916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50183" name="Object 23">
            <a:extLst>
              <a:ext uri="{FF2B5EF4-FFF2-40B4-BE49-F238E27FC236}">
                <a16:creationId xmlns:a16="http://schemas.microsoft.com/office/drawing/2014/main" id="{F48BA7C5-96C1-E76D-1087-27C28C1D3EA5}"/>
              </a:ext>
            </a:extLst>
          </p:cNvPr>
          <p:cNvGraphicFramePr>
            <a:graphicFrameLocks noChangeAspect="1"/>
          </p:cNvGraphicFramePr>
          <p:nvPr/>
        </p:nvGraphicFramePr>
        <p:xfrm>
          <a:off x="2566988" y="1341439"/>
          <a:ext cx="5580062" cy="5229225"/>
        </p:xfrm>
        <a:graphic>
          <a:graphicData uri="http://schemas.openxmlformats.org/presentationml/2006/ole">
            <mc:AlternateContent xmlns:mc="http://schemas.openxmlformats.org/markup-compatibility/2006">
              <mc:Choice xmlns:v="urn:schemas-microsoft-com:vml" Requires="v">
                <p:oleObj spid="_x0000_s9262" name="Visio" r:id="rId3" imgW="3639442" imgH="3412720" progId="Visio.Drawing.11">
                  <p:embed/>
                </p:oleObj>
              </mc:Choice>
              <mc:Fallback>
                <p:oleObj name="Visio" r:id="rId3" imgW="3639442" imgH="3412720" progId="Visio.Drawing.11">
                  <p:embed/>
                  <p:pic>
                    <p:nvPicPr>
                      <p:cNvPr id="50183" name="Object 23">
                        <a:extLst>
                          <a:ext uri="{FF2B5EF4-FFF2-40B4-BE49-F238E27FC236}">
                            <a16:creationId xmlns:a16="http://schemas.microsoft.com/office/drawing/2014/main" id="{F48BA7C5-96C1-E76D-1087-27C28C1D3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1341439"/>
                        <a:ext cx="558006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B5F11842-A669-11BE-0178-F39444B0D955}"/>
              </a:ext>
            </a:extLst>
          </p:cNvPr>
          <p:cNvSpPr>
            <a:spLocks noGrp="1" noChangeArrowheads="1"/>
          </p:cNvSpPr>
          <p:nvPr>
            <p:ph type="title"/>
          </p:nvPr>
        </p:nvSpPr>
        <p:spPr/>
        <p:txBody>
          <a:bodyPr anchor="ctr"/>
          <a:lstStyle/>
          <a:p>
            <a:pPr eaLnBrk="1" hangingPunct="1"/>
            <a:r>
              <a:rPr lang="en-US" altLang="zh-CN" dirty="0">
                <a:latin typeface="微软雅黑" panose="020B0503020204020204" pitchFamily="34" charset="-122"/>
                <a:ea typeface="微软雅黑" panose="020B0503020204020204" pitchFamily="34" charset="-122"/>
              </a:rPr>
              <a:t>4.4.3</a:t>
            </a:r>
            <a:r>
              <a:rPr lang="zh-CN" altLang="en-US" dirty="0">
                <a:latin typeface="微软雅黑" panose="020B0503020204020204" pitchFamily="34" charset="-122"/>
                <a:ea typeface="微软雅黑" panose="020B0503020204020204" pitchFamily="34" charset="-122"/>
              </a:rPr>
              <a:t>基于语法图的语法分析器工作方式 </a:t>
            </a:r>
          </a:p>
        </p:txBody>
      </p:sp>
      <p:sp>
        <p:nvSpPr>
          <p:cNvPr id="4" name="日期占位符 3">
            <a:extLst>
              <a:ext uri="{FF2B5EF4-FFF2-40B4-BE49-F238E27FC236}">
                <a16:creationId xmlns:a16="http://schemas.microsoft.com/office/drawing/2014/main" id="{B546C84F-5DFA-3D5A-83F8-F6A44D3EDF3D}"/>
              </a:ext>
            </a:extLst>
          </p:cNvPr>
          <p:cNvSpPr>
            <a:spLocks noGrp="1"/>
          </p:cNvSpPr>
          <p:nvPr>
            <p:ph type="dt" sz="half" idx="10"/>
          </p:nvPr>
        </p:nvSpPr>
        <p:spPr>
          <a:ln>
            <a:miter lim="800000"/>
            <a:headEnd/>
            <a:tailEnd/>
          </a:ln>
        </p:spPr>
        <p:txBody>
          <a:bodyPr anchor="t"/>
          <a:lstStyle/>
          <a:p>
            <a:pPr>
              <a:defRPr/>
            </a:pPr>
            <a:fld id="{BE36DA34-1064-4D4D-B4B8-FB32EDC58297}" type="datetime1">
              <a:rPr lang="zh-CN" altLang="en-US">
                <a:latin typeface="+mn-lt"/>
              </a:rPr>
              <a:pPr>
                <a:defRPr/>
              </a:pPr>
              <a:t>2022/7/6</a:t>
            </a:fld>
            <a:endParaRPr lang="en-US" altLang="zh-CN">
              <a:latin typeface="+mn-lt"/>
            </a:endParaRPr>
          </a:p>
        </p:txBody>
      </p:sp>
      <p:sp>
        <p:nvSpPr>
          <p:cNvPr id="51203" name="灯片编号占位符 5">
            <a:extLst>
              <a:ext uri="{FF2B5EF4-FFF2-40B4-BE49-F238E27FC236}">
                <a16:creationId xmlns:a16="http://schemas.microsoft.com/office/drawing/2014/main" id="{3FE7E4EA-3DC8-7339-5283-441FDA0B090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5E0C69B-DFEE-404E-AE0A-7BD77424BD89}" type="slidenum">
              <a:rPr lang="en-US" altLang="zh-CN" sz="1400" b="0">
                <a:latin typeface="Arial" panose="020B0604020202020204" pitchFamily="34" charset="0"/>
                <a:ea typeface="宋体" panose="02010600030101010101" pitchFamily="2" charset="-122"/>
              </a:rPr>
              <a:pPr>
                <a:spcBef>
                  <a:spcPct val="0"/>
                </a:spcBef>
                <a:buClrTx/>
                <a:buSzTx/>
                <a:buFontTx/>
                <a:buNone/>
              </a:pPr>
              <a:t>45</a:t>
            </a:fld>
            <a:endParaRPr lang="en-US" altLang="zh-CN" sz="1400" b="0">
              <a:latin typeface="Arial" panose="020B0604020202020204" pitchFamily="34" charset="0"/>
              <a:ea typeface="宋体" panose="02010600030101010101" pitchFamily="2" charset="-122"/>
            </a:endParaRPr>
          </a:p>
        </p:txBody>
      </p:sp>
      <p:sp>
        <p:nvSpPr>
          <p:cNvPr id="51205" name="Rectangle 3">
            <a:extLst>
              <a:ext uri="{FF2B5EF4-FFF2-40B4-BE49-F238E27FC236}">
                <a16:creationId xmlns:a16="http://schemas.microsoft.com/office/drawing/2014/main" id="{9AB2EA93-8989-80D2-314B-D0775A3CDF79}"/>
              </a:ext>
            </a:extLst>
          </p:cNvPr>
          <p:cNvSpPr>
            <a:spLocks noGrp="1" noChangeArrowheads="1"/>
          </p:cNvSpPr>
          <p:nvPr>
            <p:ph type="body" sz="quarter" idx="13"/>
          </p:nvPr>
        </p:nvSpPr>
        <p:spPr/>
        <p:txBody>
          <a:bodyPr/>
          <a:lstStyle/>
          <a:p>
            <a:pPr eaLnBrk="1" hangingPunct="1"/>
            <a:r>
              <a:rPr lang="zh-CN" altLang="en-US">
                <a:latin typeface="微软雅黑" panose="020B0503020204020204" pitchFamily="34" charset="-122"/>
                <a:ea typeface="微软雅黑" panose="020B0503020204020204" pitchFamily="34" charset="-122"/>
              </a:rPr>
              <a:t>初始时，分析器进入状态图的开始状态，输入指针指向输入符号串的第一个符号。</a:t>
            </a:r>
            <a:endParaRPr lang="en-US" altLang="zh-CN">
              <a:latin typeface="微软雅黑" panose="020B0503020204020204" pitchFamily="34" charset="-122"/>
              <a:ea typeface="微软雅黑" panose="020B0503020204020204" pitchFamily="34" charset="-122"/>
            </a:endParaRPr>
          </a:p>
          <a:p>
            <a:pPr eaLnBrk="1" hangingPunct="1"/>
            <a:endParaRPr lang="zh-CN" altLang="en-US">
              <a:latin typeface="微软雅黑" panose="020B0503020204020204" pitchFamily="34" charset="-122"/>
              <a:ea typeface="微软雅黑" panose="020B0503020204020204" pitchFamily="34" charset="-122"/>
            </a:endParaRPr>
          </a:p>
          <a:p>
            <a:pPr eaLnBrk="1" hangingPunct="1"/>
            <a:r>
              <a:rPr lang="zh-CN" altLang="en-US">
                <a:latin typeface="微软雅黑" panose="020B0503020204020204" pitchFamily="34" charset="-122"/>
                <a:ea typeface="微软雅黑" panose="020B0503020204020204" pitchFamily="34" charset="-122"/>
              </a:rPr>
              <a:t>如果经过一些动作后，它进入状态</a:t>
            </a:r>
            <a:r>
              <a:rPr lang="en-US" altLang="zh-CN">
                <a:latin typeface="微软雅黑" panose="020B0503020204020204" pitchFamily="34" charset="-122"/>
                <a:ea typeface="微软雅黑" panose="020B0503020204020204" pitchFamily="34" charset="-122"/>
              </a:rPr>
              <a:t>s</a:t>
            </a:r>
            <a:r>
              <a:rPr lang="zh-CN" altLang="en-US">
                <a:latin typeface="微软雅黑" panose="020B0503020204020204" pitchFamily="34" charset="-122"/>
                <a:ea typeface="微软雅黑" panose="020B0503020204020204" pitchFamily="34" charset="-122"/>
              </a:rPr>
              <a:t>，且从状态</a:t>
            </a:r>
            <a:r>
              <a:rPr lang="en-US" altLang="zh-CN">
                <a:latin typeface="微软雅黑" panose="020B0503020204020204" pitchFamily="34" charset="-122"/>
                <a:ea typeface="微软雅黑" panose="020B0503020204020204" pitchFamily="34" charset="-122"/>
              </a:rPr>
              <a:t>s</a:t>
            </a:r>
            <a:r>
              <a:rPr lang="zh-CN" altLang="en-US">
                <a:latin typeface="微软雅黑" panose="020B0503020204020204" pitchFamily="34" charset="-122"/>
                <a:ea typeface="微软雅黑" panose="020B0503020204020204" pitchFamily="34" charset="-122"/>
              </a:rPr>
              <a:t>到状态</a:t>
            </a:r>
            <a:r>
              <a:rPr lang="en-US" altLang="zh-CN">
                <a:latin typeface="微软雅黑" panose="020B0503020204020204" pitchFamily="34" charset="-122"/>
                <a:ea typeface="微软雅黑" panose="020B0503020204020204" pitchFamily="34" charset="-122"/>
              </a:rPr>
              <a:t>t</a:t>
            </a:r>
            <a:r>
              <a:rPr lang="zh-CN" altLang="en-US">
                <a:latin typeface="微软雅黑" panose="020B0503020204020204" pitchFamily="34" charset="-122"/>
                <a:ea typeface="微软雅黑" panose="020B0503020204020204" pitchFamily="34" charset="-122"/>
              </a:rPr>
              <a:t>的边上标记了终结符</a:t>
            </a:r>
            <a:r>
              <a:rPr lang="en-US" altLang="zh-CN" i="1">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，此时下一个输入符又正好是</a:t>
            </a:r>
            <a:r>
              <a:rPr lang="en-US" altLang="zh-CN" i="1">
                <a:latin typeface="微软雅黑" panose="020B0503020204020204" pitchFamily="34" charset="-122"/>
                <a:ea typeface="微软雅黑" panose="020B0503020204020204" pitchFamily="34" charset="-122"/>
              </a:rPr>
              <a:t>a</a:t>
            </a:r>
            <a:r>
              <a:rPr lang="zh-CN" altLang="en-US">
                <a:latin typeface="微软雅黑" panose="020B0503020204020204" pitchFamily="34" charset="-122"/>
                <a:ea typeface="微软雅黑" panose="020B0503020204020204" pitchFamily="34" charset="-122"/>
              </a:rPr>
              <a:t>，则分析器将输入指针向右移动一位，并进入状态</a:t>
            </a:r>
            <a:r>
              <a:rPr lang="en-US" altLang="zh-CN">
                <a:latin typeface="微软雅黑" panose="020B0503020204020204" pitchFamily="34" charset="-122"/>
                <a:ea typeface="微软雅黑" panose="020B0503020204020204" pitchFamily="34" charset="-122"/>
              </a:rPr>
              <a:t>t</a:t>
            </a:r>
            <a:r>
              <a:rPr lang="zh-CN" altLang="en-US">
                <a:latin typeface="微软雅黑" panose="020B0503020204020204" pitchFamily="34" charset="-122"/>
                <a:ea typeface="微软雅黑" panose="020B0503020204020204" pitchFamily="34" charset="-12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4ED0A8B2-E50A-9640-901D-AED146CDD9D8}"/>
              </a:ext>
            </a:extLst>
          </p:cNvPr>
          <p:cNvSpPr>
            <a:spLocks noGrp="1" noChangeArrowheads="1"/>
          </p:cNvSpPr>
          <p:nvPr>
            <p:ph type="title"/>
          </p:nvPr>
        </p:nvSpPr>
        <p:spPr/>
        <p:txBody>
          <a:bodyPr anchor="ctr"/>
          <a:lstStyle/>
          <a:p>
            <a:pPr eaLnBrk="1" hangingPunct="1"/>
            <a:r>
              <a:rPr lang="en-US" altLang="zh-CN" dirty="0">
                <a:latin typeface="微软雅黑" panose="020B0503020204020204" pitchFamily="34" charset="-122"/>
                <a:ea typeface="微软雅黑" panose="020B0503020204020204" pitchFamily="34" charset="-122"/>
              </a:rPr>
              <a:t>4.4.3</a:t>
            </a:r>
            <a:r>
              <a:rPr lang="zh-CN" altLang="en-US" dirty="0">
                <a:latin typeface="微软雅黑" panose="020B0503020204020204" pitchFamily="34" charset="-122"/>
                <a:ea typeface="微软雅黑" panose="020B0503020204020204" pitchFamily="34" charset="-122"/>
              </a:rPr>
              <a:t>基于语法图的语法分析器工作方式 </a:t>
            </a:r>
          </a:p>
        </p:txBody>
      </p:sp>
      <p:sp>
        <p:nvSpPr>
          <p:cNvPr id="4" name="日期占位符 3">
            <a:extLst>
              <a:ext uri="{FF2B5EF4-FFF2-40B4-BE49-F238E27FC236}">
                <a16:creationId xmlns:a16="http://schemas.microsoft.com/office/drawing/2014/main" id="{53016ADE-54D5-A78E-5411-47D2B3938E4D}"/>
              </a:ext>
            </a:extLst>
          </p:cNvPr>
          <p:cNvSpPr>
            <a:spLocks noGrp="1"/>
          </p:cNvSpPr>
          <p:nvPr>
            <p:ph type="dt" sz="half" idx="10"/>
          </p:nvPr>
        </p:nvSpPr>
        <p:spPr>
          <a:ln>
            <a:miter lim="800000"/>
            <a:headEnd/>
            <a:tailEnd/>
          </a:ln>
        </p:spPr>
        <p:txBody>
          <a:bodyPr anchor="t"/>
          <a:lstStyle/>
          <a:p>
            <a:pPr>
              <a:defRPr/>
            </a:pPr>
            <a:fld id="{E81F7FAE-2618-4A84-837D-CF146F3EA3BE}" type="datetime1">
              <a:rPr lang="zh-CN" altLang="en-US">
                <a:latin typeface="+mn-lt"/>
              </a:rPr>
              <a:pPr>
                <a:defRPr/>
              </a:pPr>
              <a:t>2022/7/6</a:t>
            </a:fld>
            <a:endParaRPr lang="en-US" altLang="zh-CN">
              <a:latin typeface="+mn-lt"/>
            </a:endParaRPr>
          </a:p>
        </p:txBody>
      </p:sp>
      <p:sp>
        <p:nvSpPr>
          <p:cNvPr id="52227" name="灯片编号占位符 5">
            <a:extLst>
              <a:ext uri="{FF2B5EF4-FFF2-40B4-BE49-F238E27FC236}">
                <a16:creationId xmlns:a16="http://schemas.microsoft.com/office/drawing/2014/main" id="{1043F6FE-9733-BEC2-8EF1-887CBA18355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E9B5E35-4B38-4139-9D8D-82D3346902A4}" type="slidenum">
              <a:rPr lang="en-US" altLang="zh-CN" sz="1400" b="0">
                <a:latin typeface="Arial" panose="020B0604020202020204" pitchFamily="34" charset="0"/>
                <a:ea typeface="宋体" panose="02010600030101010101" pitchFamily="2" charset="-122"/>
              </a:rPr>
              <a:pPr>
                <a:spcBef>
                  <a:spcPct val="0"/>
                </a:spcBef>
                <a:buClrTx/>
                <a:buSzTx/>
                <a:buFontTx/>
                <a:buNone/>
              </a:pPr>
              <a:t>46</a:t>
            </a:fld>
            <a:endParaRPr lang="en-US" altLang="zh-CN" sz="1400" b="0">
              <a:latin typeface="Arial" panose="020B0604020202020204" pitchFamily="34" charset="0"/>
              <a:ea typeface="宋体" panose="02010600030101010101" pitchFamily="2" charset="-122"/>
            </a:endParaRPr>
          </a:p>
        </p:txBody>
      </p:sp>
      <p:sp>
        <p:nvSpPr>
          <p:cNvPr id="52229" name="Rectangle 3">
            <a:extLst>
              <a:ext uri="{FF2B5EF4-FFF2-40B4-BE49-F238E27FC236}">
                <a16:creationId xmlns:a16="http://schemas.microsoft.com/office/drawing/2014/main" id="{B7D0B00A-EB73-2505-02F3-6AAC5B15FDA1}"/>
              </a:ext>
            </a:extLst>
          </p:cNvPr>
          <p:cNvSpPr>
            <a:spLocks noGrp="1" noChangeArrowheads="1"/>
          </p:cNvSpPr>
          <p:nvPr>
            <p:ph type="body" sz="quarter" idx="13"/>
          </p:nvPr>
        </p:nvSpPr>
        <p:spPr/>
        <p:txBody>
          <a:bodyPr>
            <a:normAutofit fontScale="92500" lnSpcReduction="20000"/>
          </a:bodyPr>
          <a:lstStyle/>
          <a:p>
            <a:pPr algn="just" eaLnBrk="1" hangingPunct="1"/>
            <a:r>
              <a:rPr lang="zh-CN" altLang="en-US">
                <a:latin typeface="Times New Roman" panose="02020603050405020304" pitchFamily="18" charset="0"/>
                <a:cs typeface="Times New Roman" panose="02020603050405020304" pitchFamily="18" charset="0"/>
              </a:rPr>
              <a:t>另一方面，如果边上标记的是非终结符</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，则分析器进入</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的初始状态，但不移动输入指针。一旦到达</a:t>
            </a:r>
            <a:r>
              <a:rPr lang="en-US" altLang="zh-CN">
                <a:latin typeface="Times New Roman" panose="02020603050405020304" pitchFamily="18" charset="0"/>
                <a:cs typeface="Times New Roman" panose="02020603050405020304" pitchFamily="18" charset="0"/>
              </a:rPr>
              <a:t>A</a:t>
            </a:r>
            <a:r>
              <a:rPr lang="zh-CN" altLang="en-US">
                <a:latin typeface="Times New Roman" panose="02020603050405020304" pitchFamily="18" charset="0"/>
                <a:cs typeface="Times New Roman" panose="02020603050405020304" pitchFamily="18" charset="0"/>
              </a:rPr>
              <a:t>的终态，则立刻进入状态</a:t>
            </a:r>
            <a:r>
              <a:rPr lang="en-US" altLang="zh-CN">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，事实上，分析器从状态</a:t>
            </a:r>
            <a:r>
              <a:rPr lang="en-US" altLang="zh-CN">
                <a:latin typeface="Times New Roman" panose="02020603050405020304" pitchFamily="18" charset="0"/>
                <a:cs typeface="Times New Roman" panose="02020603050405020304" pitchFamily="18" charset="0"/>
              </a:rPr>
              <a:t>s</a:t>
            </a:r>
            <a:r>
              <a:rPr lang="zh-CN" altLang="en-US">
                <a:latin typeface="Times New Roman" panose="02020603050405020304" pitchFamily="18" charset="0"/>
                <a:cs typeface="Times New Roman" panose="02020603050405020304" pitchFamily="18" charset="0"/>
              </a:rPr>
              <a:t>转移到状态</a:t>
            </a:r>
            <a:r>
              <a:rPr lang="en-US" altLang="zh-CN">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时，它已经从输入符号串“读”了</a:t>
            </a:r>
            <a:r>
              <a:rPr lang="en-US" altLang="zh-CN">
                <a:latin typeface="Times New Roman" panose="02020603050405020304" pitchFamily="18" charset="0"/>
                <a:cs typeface="Times New Roman" panose="02020603050405020304" pitchFamily="18" charset="0"/>
              </a:rPr>
              <a:t>A </a:t>
            </a:r>
            <a:r>
              <a:rPr lang="zh-CN" altLang="en-US">
                <a:latin typeface="Times New Roman" panose="02020603050405020304" pitchFamily="18" charset="0"/>
                <a:cs typeface="Times New Roman" panose="02020603050405020304" pitchFamily="18" charset="0"/>
              </a:rPr>
              <a:t>（</a:t>
            </a:r>
            <a:r>
              <a:rPr lang="zh-CN" altLang="en-US">
                <a:solidFill>
                  <a:srgbClr val="FF0000"/>
                </a:solidFill>
                <a:latin typeface="Times New Roman" panose="02020603050405020304" pitchFamily="18" charset="0"/>
                <a:cs typeface="Times New Roman" panose="02020603050405020304" pitchFamily="18" charset="0"/>
              </a:rPr>
              <a:t>调用</a:t>
            </a:r>
            <a:r>
              <a:rPr lang="en-US" altLang="zh-CN">
                <a:solidFill>
                  <a:srgbClr val="FF0000"/>
                </a:solidFill>
                <a:latin typeface="Times New Roman" panose="02020603050405020304" pitchFamily="18" charset="0"/>
                <a:cs typeface="Times New Roman" panose="02020603050405020304" pitchFamily="18" charset="0"/>
              </a:rPr>
              <a:t>A</a:t>
            </a:r>
            <a:r>
              <a:rPr lang="zh-CN" altLang="en-US">
                <a:solidFill>
                  <a:srgbClr val="FF0000"/>
                </a:solidFill>
                <a:latin typeface="Times New Roman" panose="02020603050405020304" pitchFamily="18" charset="0"/>
                <a:cs typeface="Times New Roman" panose="02020603050405020304" pitchFamily="18" charset="0"/>
              </a:rPr>
              <a:t>对应的过程</a:t>
            </a:r>
            <a:r>
              <a:rPr lang="zh-CN" altLang="en-US">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eaLnBrk="1" hangingPunct="1"/>
            <a:endParaRPr lang="zh-CN" altLang="en-US">
              <a:latin typeface="Times New Roman" panose="02020603050405020304" pitchFamily="18" charset="0"/>
              <a:cs typeface="Times New Roman" panose="02020603050405020304" pitchFamily="18" charset="0"/>
            </a:endParaRPr>
          </a:p>
          <a:p>
            <a:pPr eaLnBrk="1" hangingPunct="1"/>
            <a:r>
              <a:rPr lang="zh-CN" altLang="en-US">
                <a:latin typeface="Times New Roman" panose="02020603050405020304" pitchFamily="18" charset="0"/>
                <a:cs typeface="Times New Roman" panose="02020603050405020304" pitchFamily="18" charset="0"/>
              </a:rPr>
              <a:t>最后，如果从</a:t>
            </a:r>
            <a:r>
              <a:rPr lang="en-US" altLang="zh-CN">
                <a:latin typeface="Times New Roman" panose="02020603050405020304" pitchFamily="18" charset="0"/>
                <a:cs typeface="Times New Roman" panose="02020603050405020304" pitchFamily="18" charset="0"/>
              </a:rPr>
              <a:t>s</a:t>
            </a:r>
            <a:r>
              <a:rPr lang="zh-CN" altLang="en-US">
                <a:latin typeface="Times New Roman" panose="02020603050405020304" pitchFamily="18" charset="0"/>
                <a:cs typeface="Times New Roman" panose="02020603050405020304" pitchFamily="18" charset="0"/>
              </a:rPr>
              <a:t>到</a:t>
            </a:r>
            <a:r>
              <a:rPr lang="en-US" altLang="zh-CN">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有一条标记为</a:t>
            </a:r>
            <a:r>
              <a:rPr lang="en-US" altLang="zh-CN">
                <a:latin typeface="Times New Roman" panose="02020603050405020304" pitchFamily="18" charset="0"/>
                <a:cs typeface="Times New Roman" panose="02020603050405020304" pitchFamily="18" charset="0"/>
              </a:rPr>
              <a:t>ε</a:t>
            </a:r>
            <a:r>
              <a:rPr lang="zh-CN" altLang="en-US">
                <a:latin typeface="Times New Roman" panose="02020603050405020304" pitchFamily="18" charset="0"/>
                <a:cs typeface="Times New Roman" panose="02020603050405020304" pitchFamily="18" charset="0"/>
              </a:rPr>
              <a:t>的边，那么分析器从状态</a:t>
            </a:r>
            <a:r>
              <a:rPr lang="en-US" altLang="zh-CN">
                <a:latin typeface="Times New Roman" panose="02020603050405020304" pitchFamily="18" charset="0"/>
                <a:cs typeface="Times New Roman" panose="02020603050405020304" pitchFamily="18" charset="0"/>
              </a:rPr>
              <a:t>s</a:t>
            </a:r>
            <a:r>
              <a:rPr lang="zh-CN" altLang="en-US">
                <a:latin typeface="Times New Roman" panose="02020603050405020304" pitchFamily="18" charset="0"/>
                <a:cs typeface="Times New Roman" panose="02020603050405020304" pitchFamily="18" charset="0"/>
              </a:rPr>
              <a:t>直接进入状态</a:t>
            </a:r>
            <a:r>
              <a:rPr lang="en-US" altLang="zh-CN">
                <a:latin typeface="Times New Roman" panose="02020603050405020304" pitchFamily="18" charset="0"/>
                <a:cs typeface="Times New Roman" panose="02020603050405020304" pitchFamily="18" charset="0"/>
              </a:rPr>
              <a:t>t</a:t>
            </a:r>
            <a:r>
              <a:rPr lang="zh-CN" altLang="en-US">
                <a:latin typeface="Times New Roman" panose="02020603050405020304" pitchFamily="18" charset="0"/>
                <a:cs typeface="Times New Roman" panose="02020603050405020304" pitchFamily="18" charset="0"/>
              </a:rPr>
              <a:t>而不移动输入指针。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8A61C29-41B1-2788-3024-9138C9F56E65}"/>
              </a:ext>
            </a:extLst>
          </p:cNvPr>
          <p:cNvSpPr>
            <a:spLocks noGrp="1"/>
          </p:cNvSpPr>
          <p:nvPr>
            <p:ph type="title"/>
          </p:nvPr>
        </p:nvSpPr>
        <p:spPr/>
        <p:txBody>
          <a:bodyPr/>
          <a:lstStyle/>
          <a:p>
            <a:r>
              <a:rPr lang="en-US" altLang="zh-CN" sz="3200" dirty="0">
                <a:latin typeface="微软雅黑" panose="020B0503020204020204" pitchFamily="34" charset="-122"/>
                <a:ea typeface="微软雅黑" panose="020B0503020204020204" pitchFamily="34" charset="-122"/>
                <a:cs typeface="+mj-cs"/>
              </a:rPr>
              <a:t>4.4.4 </a:t>
            </a:r>
            <a:r>
              <a:rPr lang="zh-CN" altLang="en-US" sz="3200" dirty="0">
                <a:latin typeface="微软雅黑" panose="020B0503020204020204" pitchFamily="34" charset="-122"/>
                <a:ea typeface="微软雅黑" panose="020B0503020204020204" pitchFamily="34" charset="-122"/>
                <a:cs typeface="+mj-cs"/>
              </a:rPr>
              <a:t>语法图的化简与实现 </a:t>
            </a:r>
            <a:endParaRPr lang="zh-CN" altLang="en-US" dirty="0"/>
          </a:p>
        </p:txBody>
      </p:sp>
      <p:sp>
        <p:nvSpPr>
          <p:cNvPr id="7" name="日期占位符 3">
            <a:extLst>
              <a:ext uri="{FF2B5EF4-FFF2-40B4-BE49-F238E27FC236}">
                <a16:creationId xmlns:a16="http://schemas.microsoft.com/office/drawing/2014/main" id="{75C18C44-7873-DAD9-7099-3FD999367C1A}"/>
              </a:ext>
            </a:extLst>
          </p:cNvPr>
          <p:cNvSpPr>
            <a:spLocks noGrp="1"/>
          </p:cNvSpPr>
          <p:nvPr>
            <p:ph type="dt" sz="half" idx="10"/>
          </p:nvPr>
        </p:nvSpPr>
        <p:spPr/>
        <p:txBody>
          <a:bodyPr/>
          <a:lstStyle/>
          <a:p>
            <a:pPr>
              <a:defRPr/>
            </a:pPr>
            <a:fld id="{B2EBE72A-27C1-4828-B426-56FDC722494B}" type="datetime1">
              <a:rPr lang="zh-CN" altLang="en-US"/>
              <a:pPr>
                <a:defRPr/>
              </a:pPr>
              <a:t>2022/7/6</a:t>
            </a:fld>
            <a:endParaRPr lang="en-US" altLang="zh-CN"/>
          </a:p>
        </p:txBody>
      </p:sp>
      <p:sp>
        <p:nvSpPr>
          <p:cNvPr id="53251" name="灯片编号占位符 5">
            <a:extLst>
              <a:ext uri="{FF2B5EF4-FFF2-40B4-BE49-F238E27FC236}">
                <a16:creationId xmlns:a16="http://schemas.microsoft.com/office/drawing/2014/main" id="{417232F7-8AFC-02C4-9D02-56922E7C8E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D695FF5-6DA9-4AC8-BC4B-9BA215C00553}" type="slidenum">
              <a:rPr lang="en-US" altLang="zh-CN" sz="1400"/>
              <a:pPr>
                <a:spcBef>
                  <a:spcPct val="0"/>
                </a:spcBef>
                <a:buFontTx/>
                <a:buNone/>
              </a:pPr>
              <a:t>47</a:t>
            </a:fld>
            <a:endParaRPr lang="en-US" altLang="zh-CN" sz="1400"/>
          </a:p>
        </p:txBody>
      </p:sp>
      <p:sp>
        <p:nvSpPr>
          <p:cNvPr id="53252" name="Rectangle 5">
            <a:extLst>
              <a:ext uri="{FF2B5EF4-FFF2-40B4-BE49-F238E27FC236}">
                <a16:creationId xmlns:a16="http://schemas.microsoft.com/office/drawing/2014/main" id="{AA30CAF4-CA60-C53F-CB58-21A89551F20E}"/>
              </a:ext>
            </a:extLst>
          </p:cNvPr>
          <p:cNvSpPr>
            <a:spLocks noChangeArrowheads="1"/>
          </p:cNvSpPr>
          <p:nvPr/>
        </p:nvSpPr>
        <p:spPr bwMode="auto">
          <a:xfrm>
            <a:off x="1524001" y="20519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53253" name="Object 4">
            <a:extLst>
              <a:ext uri="{FF2B5EF4-FFF2-40B4-BE49-F238E27FC236}">
                <a16:creationId xmlns:a16="http://schemas.microsoft.com/office/drawing/2014/main" id="{34D58C5A-47C9-8A7A-9F15-AC9BBF110493}"/>
              </a:ext>
            </a:extLst>
          </p:cNvPr>
          <p:cNvGraphicFramePr>
            <a:graphicFrameLocks noChangeAspect="1"/>
          </p:cNvGraphicFramePr>
          <p:nvPr/>
        </p:nvGraphicFramePr>
        <p:xfrm>
          <a:off x="3614738" y="3363914"/>
          <a:ext cx="5002212" cy="3089275"/>
        </p:xfrm>
        <a:graphic>
          <a:graphicData uri="http://schemas.openxmlformats.org/presentationml/2006/ole">
            <mc:AlternateContent xmlns:mc="http://schemas.openxmlformats.org/markup-compatibility/2006">
              <mc:Choice xmlns:v="urn:schemas-microsoft-com:vml" Requires="v">
                <p:oleObj spid="_x0000_s10286" name="Visio" r:id="rId3" imgW="3346315" imgH="2066203" progId="Visio.Drawing.11">
                  <p:embed/>
                </p:oleObj>
              </mc:Choice>
              <mc:Fallback>
                <p:oleObj name="Visio" r:id="rId3" imgW="3346315" imgH="2066203" progId="Visio.Drawing.11">
                  <p:embed/>
                  <p:pic>
                    <p:nvPicPr>
                      <p:cNvPr id="53253" name="Object 4">
                        <a:extLst>
                          <a:ext uri="{FF2B5EF4-FFF2-40B4-BE49-F238E27FC236}">
                            <a16:creationId xmlns:a16="http://schemas.microsoft.com/office/drawing/2014/main" id="{34D58C5A-47C9-8A7A-9F15-AC9BBF110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738" y="3363914"/>
                        <a:ext cx="5002212"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4" name="Rectangle 6">
            <a:extLst>
              <a:ext uri="{FF2B5EF4-FFF2-40B4-BE49-F238E27FC236}">
                <a16:creationId xmlns:a16="http://schemas.microsoft.com/office/drawing/2014/main" id="{49D783A6-F028-9406-0E00-E6FFCC0E0BB6}"/>
              </a:ext>
            </a:extLst>
          </p:cNvPr>
          <p:cNvSpPr>
            <a:spLocks noChangeArrowheads="1"/>
          </p:cNvSpPr>
          <p:nvPr/>
        </p:nvSpPr>
        <p:spPr bwMode="auto">
          <a:xfrm>
            <a:off x="4187826" y="6416676"/>
            <a:ext cx="3636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1" lang="zh-CN" altLang="en-US" sz="2000">
                <a:latin typeface="楷体_GB2312" pitchFamily="49" charset="-122"/>
                <a:ea typeface="楷体_GB2312" pitchFamily="49" charset="-122"/>
              </a:rPr>
              <a:t>图</a:t>
            </a:r>
            <a:r>
              <a:rPr kumimoji="1" lang="en-US" altLang="zh-CN" sz="2000">
                <a:latin typeface="楷体_GB2312" pitchFamily="49" charset="-122"/>
                <a:ea typeface="楷体_GB2312" pitchFamily="49" charset="-122"/>
              </a:rPr>
              <a:t>4.6</a:t>
            </a:r>
            <a:r>
              <a:rPr kumimoji="1" lang="zh-CN" altLang="en-US" sz="2000">
                <a:latin typeface="楷体_GB2312" pitchFamily="49" charset="-122"/>
                <a:ea typeface="楷体_GB2312" pitchFamily="49" charset="-122"/>
              </a:rPr>
              <a:t>算术表达式的简化语法图</a:t>
            </a:r>
          </a:p>
        </p:txBody>
      </p:sp>
      <p:sp>
        <p:nvSpPr>
          <p:cNvPr id="53257" name="Text Box 16">
            <a:extLst>
              <a:ext uri="{FF2B5EF4-FFF2-40B4-BE49-F238E27FC236}">
                <a16:creationId xmlns:a16="http://schemas.microsoft.com/office/drawing/2014/main" id="{E0D6940D-4184-DC5C-33D6-6823A8CD47DE}"/>
              </a:ext>
            </a:extLst>
          </p:cNvPr>
          <p:cNvSpPr txBox="1">
            <a:spLocks noChangeArrowheads="1"/>
          </p:cNvSpPr>
          <p:nvPr/>
        </p:nvSpPr>
        <p:spPr bwMode="auto">
          <a:xfrm>
            <a:off x="2208214" y="908050"/>
            <a:ext cx="6772275" cy="287020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2600" dirty="0">
                <a:latin typeface="Times New Roman" panose="02020603050405020304" pitchFamily="18" charset="0"/>
                <a:ea typeface="楷体_GB2312" pitchFamily="49" charset="-122"/>
              </a:rPr>
              <a:t>⑴ </a:t>
            </a:r>
            <a:r>
              <a:rPr lang="zh-CN" altLang="en-US" sz="2600" dirty="0">
                <a:latin typeface="Times New Roman" panose="02020603050405020304" pitchFamily="18" charset="0"/>
                <a:ea typeface="楷体_GB2312" pitchFamily="49" charset="-122"/>
              </a:rPr>
              <a:t>左因子提取</a:t>
            </a:r>
          </a:p>
          <a:p>
            <a:pPr eaLnBrk="1" hangingPunct="1">
              <a:spcBef>
                <a:spcPct val="0"/>
              </a:spcBef>
              <a:buFontTx/>
              <a:buNone/>
            </a:pPr>
            <a:r>
              <a:rPr lang="zh-CN" altLang="en-US" sz="2600" dirty="0">
                <a:latin typeface="Times New Roman" panose="02020603050405020304" pitchFamily="18" charset="0"/>
                <a:ea typeface="楷体_GB2312" pitchFamily="49" charset="-122"/>
              </a:rPr>
              <a:t>将形如</a:t>
            </a:r>
            <a:r>
              <a:rPr lang="en-US" altLang="zh-CN" sz="2600" i="1" dirty="0">
                <a:latin typeface="Times New Roman" panose="02020603050405020304" pitchFamily="18" charset="0"/>
                <a:ea typeface="楷体_GB2312" pitchFamily="49" charset="-122"/>
              </a:rPr>
              <a:t>A</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YX</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YZ</a:t>
            </a:r>
            <a:r>
              <a:rPr lang="zh-CN" altLang="en-US" sz="2600" dirty="0">
                <a:latin typeface="Times New Roman" panose="02020603050405020304" pitchFamily="18" charset="0"/>
                <a:ea typeface="楷体_GB2312" pitchFamily="49" charset="-122"/>
              </a:rPr>
              <a:t>的产生式替换为</a:t>
            </a:r>
            <a:r>
              <a:rPr lang="en-US" altLang="zh-CN" sz="2600" i="1" dirty="0">
                <a:latin typeface="Times New Roman" panose="02020603050405020304" pitchFamily="18" charset="0"/>
                <a:ea typeface="楷体_GB2312" pitchFamily="49" charset="-122"/>
              </a:rPr>
              <a:t>A</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X</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Z</a:t>
            </a:r>
            <a:r>
              <a:rPr lang="en-US" altLang="zh-CN" sz="2600" dirty="0">
                <a:latin typeface="Times New Roman" panose="02020603050405020304" pitchFamily="18" charset="0"/>
                <a:ea typeface="楷体_GB2312" pitchFamily="49" charset="-122"/>
              </a:rPr>
              <a:t>)</a:t>
            </a:r>
            <a:r>
              <a:rPr lang="zh-CN" altLang="en-US" sz="2600" dirty="0">
                <a:latin typeface="Times New Roman" panose="02020603050405020304" pitchFamily="18" charset="0"/>
                <a:ea typeface="楷体_GB2312" pitchFamily="49" charset="-122"/>
              </a:rPr>
              <a:t>；</a:t>
            </a:r>
          </a:p>
          <a:p>
            <a:pPr eaLnBrk="1" hangingPunct="1">
              <a:spcBef>
                <a:spcPct val="0"/>
              </a:spcBef>
              <a:buFontTx/>
              <a:buNone/>
            </a:pPr>
            <a:r>
              <a:rPr lang="zh-CN" altLang="en-US" sz="2600" dirty="0">
                <a:latin typeface="Times New Roman" panose="02020603050405020304" pitchFamily="18" charset="0"/>
                <a:ea typeface="楷体_GB2312" pitchFamily="49" charset="-122"/>
              </a:rPr>
              <a:t>⑵ 右因子提取</a:t>
            </a:r>
          </a:p>
          <a:p>
            <a:pPr eaLnBrk="1" hangingPunct="1">
              <a:spcBef>
                <a:spcPct val="0"/>
              </a:spcBef>
              <a:buFontTx/>
              <a:buNone/>
            </a:pPr>
            <a:r>
              <a:rPr lang="zh-CN" altLang="en-US" sz="2600" dirty="0">
                <a:latin typeface="Times New Roman" panose="02020603050405020304" pitchFamily="18" charset="0"/>
                <a:ea typeface="楷体_GB2312" pitchFamily="49" charset="-122"/>
              </a:rPr>
              <a:t>将形如</a:t>
            </a:r>
            <a:r>
              <a:rPr lang="en-US" altLang="zh-CN" sz="2600" i="1" dirty="0">
                <a:latin typeface="Times New Roman" panose="02020603050405020304" pitchFamily="18" charset="0"/>
                <a:ea typeface="楷体_GB2312" pitchFamily="49" charset="-122"/>
              </a:rPr>
              <a:t>A</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YX</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ZX</a:t>
            </a:r>
            <a:r>
              <a:rPr lang="zh-CN" altLang="en-US" sz="2600" dirty="0">
                <a:latin typeface="Times New Roman" panose="02020603050405020304" pitchFamily="18" charset="0"/>
                <a:ea typeface="楷体_GB2312" pitchFamily="49" charset="-122"/>
              </a:rPr>
              <a:t>的产生式替换为</a:t>
            </a:r>
            <a:r>
              <a:rPr lang="en-US" altLang="zh-CN" sz="2600" i="1" dirty="0">
                <a:latin typeface="Times New Roman" panose="02020603050405020304" pitchFamily="18" charset="0"/>
                <a:ea typeface="楷体_GB2312" pitchFamily="49" charset="-122"/>
              </a:rPr>
              <a:t>A</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Z</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X</a:t>
            </a:r>
            <a:r>
              <a:rPr lang="zh-CN" altLang="en-US" sz="2600" dirty="0">
                <a:latin typeface="Times New Roman" panose="02020603050405020304" pitchFamily="18" charset="0"/>
                <a:ea typeface="楷体_GB2312" pitchFamily="49" charset="-122"/>
              </a:rPr>
              <a:t>；</a:t>
            </a:r>
          </a:p>
          <a:p>
            <a:pPr eaLnBrk="1" hangingPunct="1">
              <a:spcBef>
                <a:spcPct val="0"/>
              </a:spcBef>
              <a:buFontTx/>
              <a:buNone/>
            </a:pPr>
            <a:r>
              <a:rPr lang="zh-CN" altLang="en-US" sz="2600" dirty="0">
                <a:latin typeface="Times New Roman" panose="02020603050405020304" pitchFamily="18" charset="0"/>
                <a:ea typeface="楷体_GB2312" pitchFamily="49" charset="-122"/>
              </a:rPr>
              <a:t>⑶ 尾递归消除</a:t>
            </a:r>
          </a:p>
          <a:p>
            <a:pPr eaLnBrk="1" hangingPunct="1">
              <a:spcBef>
                <a:spcPct val="0"/>
              </a:spcBef>
              <a:buFontTx/>
              <a:buNone/>
            </a:pPr>
            <a:r>
              <a:rPr lang="zh-CN" altLang="en-US" sz="2600" dirty="0">
                <a:latin typeface="Times New Roman" panose="02020603050405020304" pitchFamily="18" charset="0"/>
                <a:ea typeface="楷体_GB2312" pitchFamily="49" charset="-122"/>
              </a:rPr>
              <a:t>将形如</a:t>
            </a:r>
            <a:r>
              <a:rPr lang="en-US" altLang="zh-CN" sz="2600" i="1" dirty="0">
                <a:latin typeface="Times New Roman" panose="02020603050405020304" pitchFamily="18" charset="0"/>
                <a:ea typeface="楷体_GB2312" pitchFamily="49" charset="-122"/>
              </a:rPr>
              <a:t>X</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YX</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Z</a:t>
            </a:r>
            <a:r>
              <a:rPr lang="zh-CN" altLang="en-US" sz="2600" dirty="0">
                <a:latin typeface="Times New Roman" panose="02020603050405020304" pitchFamily="18" charset="0"/>
                <a:ea typeface="楷体_GB2312" pitchFamily="49" charset="-122"/>
              </a:rPr>
              <a:t>的产生式替换为</a:t>
            </a:r>
            <a:r>
              <a:rPr lang="en-US" altLang="zh-CN" sz="2600" i="1" dirty="0">
                <a:latin typeface="Times New Roman" panose="02020603050405020304" pitchFamily="18" charset="0"/>
                <a:ea typeface="楷体_GB2312" pitchFamily="49" charset="-122"/>
              </a:rPr>
              <a:t>X</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Y</a:t>
            </a:r>
            <a:r>
              <a:rPr lang="en-US" altLang="zh-CN" sz="2600" dirty="0">
                <a:latin typeface="Times New Roman" panose="02020603050405020304" pitchFamily="18" charset="0"/>
                <a:ea typeface="楷体_GB2312" pitchFamily="49" charset="-122"/>
              </a:rPr>
              <a:t>*</a:t>
            </a:r>
            <a:r>
              <a:rPr lang="en-US" altLang="zh-CN" sz="2600" i="1" dirty="0">
                <a:latin typeface="Times New Roman" panose="02020603050405020304" pitchFamily="18" charset="0"/>
                <a:ea typeface="楷体_GB2312" pitchFamily="49" charset="-122"/>
              </a:rPr>
              <a:t>Z</a:t>
            </a:r>
            <a:r>
              <a:rPr lang="zh-CN" altLang="en-US" sz="2600" dirty="0">
                <a:latin typeface="Times New Roman" panose="02020603050405020304" pitchFamily="18" charset="0"/>
                <a:ea typeface="楷体_GB2312" pitchFamily="49" charset="-122"/>
              </a:rPr>
              <a:t>。</a:t>
            </a:r>
          </a:p>
          <a:p>
            <a:pPr eaLnBrk="1" hangingPunct="1">
              <a:spcBef>
                <a:spcPct val="0"/>
              </a:spcBef>
              <a:buFontTx/>
              <a:buNone/>
            </a:pPr>
            <a:endParaRPr lang="zh-CN" altLang="en-US" sz="2600" dirty="0">
              <a:latin typeface="Times New Roman" panose="02020603050405020304" pitchFamily="18" charset="0"/>
              <a:ea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AFD7B29-3069-8484-5D99-B559E55F919D}"/>
              </a:ext>
            </a:extLst>
          </p:cNvPr>
          <p:cNvSpPr>
            <a:spLocks noGrp="1"/>
          </p:cNvSpPr>
          <p:nvPr>
            <p:ph type="title"/>
          </p:nvPr>
        </p:nvSpPr>
        <p:spPr/>
        <p:txBody>
          <a:bodyPr/>
          <a:lstStyle/>
          <a:p>
            <a:r>
              <a:rPr lang="zh-CN" altLang="en-US" sz="3200" dirty="0">
                <a:latin typeface="微软雅黑" panose="020B0503020204020204" pitchFamily="34" charset="-122"/>
                <a:ea typeface="微软雅黑" panose="020B0503020204020204" pitchFamily="34" charset="-122"/>
                <a:cs typeface="+mj-cs"/>
              </a:rPr>
              <a:t>例</a:t>
            </a:r>
            <a:r>
              <a:rPr lang="en-US" altLang="zh-CN" sz="3200" dirty="0">
                <a:latin typeface="微软雅黑" panose="020B0503020204020204" pitchFamily="34" charset="-122"/>
                <a:ea typeface="微软雅黑" panose="020B0503020204020204" pitchFamily="34" charset="-122"/>
                <a:cs typeface="+mj-cs"/>
              </a:rPr>
              <a:t>4.16 </a:t>
            </a:r>
            <a:r>
              <a:rPr lang="zh-CN" altLang="en-US" sz="3200" dirty="0">
                <a:latin typeface="微软雅黑" panose="020B0503020204020204" pitchFamily="34" charset="-122"/>
                <a:ea typeface="微软雅黑" panose="020B0503020204020204" pitchFamily="34" charset="-122"/>
                <a:cs typeface="+mj-cs"/>
              </a:rPr>
              <a:t>简单算术表达式的语法分析器</a:t>
            </a:r>
            <a:endParaRPr lang="zh-CN" altLang="en-US" dirty="0"/>
          </a:p>
        </p:txBody>
      </p:sp>
      <p:sp>
        <p:nvSpPr>
          <p:cNvPr id="4" name="日期占位符 3">
            <a:extLst>
              <a:ext uri="{FF2B5EF4-FFF2-40B4-BE49-F238E27FC236}">
                <a16:creationId xmlns:a16="http://schemas.microsoft.com/office/drawing/2014/main" id="{D0915BF0-C5A6-95EB-488F-8A864FA96140}"/>
              </a:ext>
            </a:extLst>
          </p:cNvPr>
          <p:cNvSpPr>
            <a:spLocks noGrp="1"/>
          </p:cNvSpPr>
          <p:nvPr>
            <p:ph type="dt" sz="half" idx="10"/>
          </p:nvPr>
        </p:nvSpPr>
        <p:spPr/>
        <p:txBody>
          <a:bodyPr/>
          <a:lstStyle/>
          <a:p>
            <a:pPr>
              <a:defRPr/>
            </a:pPr>
            <a:fld id="{15D53003-4AA8-4A40-B73F-C542A0CBE4B4}" type="datetime1">
              <a:rPr lang="zh-CN" altLang="en-US"/>
              <a:pPr>
                <a:defRPr/>
              </a:pPr>
              <a:t>2022/7/6</a:t>
            </a:fld>
            <a:endParaRPr lang="en-US" altLang="zh-CN"/>
          </a:p>
        </p:txBody>
      </p:sp>
      <p:sp>
        <p:nvSpPr>
          <p:cNvPr id="54275" name="灯片编号占位符 5">
            <a:extLst>
              <a:ext uri="{FF2B5EF4-FFF2-40B4-BE49-F238E27FC236}">
                <a16:creationId xmlns:a16="http://schemas.microsoft.com/office/drawing/2014/main" id="{350E5573-37E3-4E0C-447E-FA7393C8E63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28028E1-C01E-458D-B57A-615040AC71DF}" type="slidenum">
              <a:rPr lang="en-US" altLang="zh-CN" sz="1400"/>
              <a:pPr>
                <a:spcBef>
                  <a:spcPct val="0"/>
                </a:spcBef>
                <a:buFontTx/>
                <a:buNone/>
              </a:pPr>
              <a:t>48</a:t>
            </a:fld>
            <a:endParaRPr lang="en-US" altLang="zh-CN" sz="1400"/>
          </a:p>
        </p:txBody>
      </p:sp>
      <p:sp>
        <p:nvSpPr>
          <p:cNvPr id="1172483" name="Rectangle 3">
            <a:extLst>
              <a:ext uri="{FF2B5EF4-FFF2-40B4-BE49-F238E27FC236}">
                <a16:creationId xmlns:a16="http://schemas.microsoft.com/office/drawing/2014/main" id="{EFF50881-74A0-1049-EA5A-79A3146DA11B}"/>
              </a:ext>
            </a:extLst>
          </p:cNvPr>
          <p:cNvSpPr>
            <a:spLocks noGrp="1" noChangeArrowheads="1"/>
          </p:cNvSpPr>
          <p:nvPr>
            <p:ph type="body" sz="quarter" idx="13"/>
          </p:nvPr>
        </p:nvSpPr>
        <p:spPr>
          <a:xfrm>
            <a:off x="1064596" y="1290499"/>
            <a:ext cx="9783916" cy="5128055"/>
          </a:xfrm>
          <a:noFill/>
        </p:spPr>
        <p:txBody>
          <a:bodyPr vert="horz" lIns="92075" tIns="46038" rIns="92075" bIns="46038" rtlCol="0">
            <a:normAutofit fontScale="62500" lnSpcReduction="20000"/>
          </a:bodyPr>
          <a:lstStyle/>
          <a:p>
            <a:r>
              <a:rPr lang="zh-CN" altLang="en-US" dirty="0">
                <a:latin typeface="Times New Roman" panose="02020603050405020304" pitchFamily="18" charset="0"/>
                <a:ea typeface="楷体_GB2312" pitchFamily="49" charset="-122"/>
              </a:rPr>
              <a:t>Ｅ的子程序</a:t>
            </a:r>
            <a:r>
              <a:rPr lang="en-US" altLang="zh-CN" dirty="0">
                <a:latin typeface="Times New Roman" panose="02020603050405020304" pitchFamily="18" charset="0"/>
                <a:ea typeface="楷体_GB2312" pitchFamily="49" charset="-122"/>
              </a:rPr>
              <a:t>(E→T(+T)</a:t>
            </a:r>
            <a:r>
              <a:rPr lang="en-US" altLang="zh-CN" baseline="30000"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p>
          <a:p>
            <a:pPr>
              <a:buFontTx/>
              <a:buNone/>
            </a:pPr>
            <a:r>
              <a:rPr lang="en-US" altLang="zh-CN" dirty="0">
                <a:latin typeface="Times New Roman" panose="02020603050405020304" pitchFamily="18" charset="0"/>
                <a:ea typeface="楷体_GB2312" pitchFamily="49" charset="-122"/>
              </a:rPr>
              <a:t>procedure E;</a:t>
            </a:r>
          </a:p>
          <a:p>
            <a:pPr>
              <a:buFontTx/>
              <a:buNone/>
            </a:pPr>
            <a:r>
              <a:rPr lang="en-US" altLang="zh-CN" dirty="0">
                <a:latin typeface="Times New Roman" panose="02020603050405020304" pitchFamily="18" charset="0"/>
                <a:ea typeface="楷体_GB2312" pitchFamily="49" charset="-122"/>
              </a:rPr>
              <a:t>  begin</a:t>
            </a:r>
          </a:p>
          <a:p>
            <a:pPr>
              <a:buFontTx/>
              <a:buNone/>
            </a:pPr>
            <a:r>
              <a:rPr lang="en-US" altLang="zh-CN" dirty="0">
                <a:latin typeface="Times New Roman" panose="02020603050405020304" pitchFamily="18" charset="0"/>
                <a:ea typeface="楷体_GB2312" pitchFamily="49" charset="-122"/>
              </a:rPr>
              <a:t>     T;            	 	T</a:t>
            </a:r>
            <a:r>
              <a:rPr lang="zh-CN" altLang="en-US" dirty="0">
                <a:latin typeface="Times New Roman" panose="02020603050405020304" pitchFamily="18" charset="0"/>
                <a:ea typeface="楷体_GB2312" pitchFamily="49" charset="-122"/>
              </a:rPr>
              <a:t>的过程调用</a:t>
            </a:r>
          </a:p>
          <a:p>
            <a:pPr>
              <a:buFontTx/>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while </a:t>
            </a:r>
            <a:r>
              <a:rPr lang="en-US" altLang="zh-CN" dirty="0" err="1">
                <a:latin typeface="Times New Roman" panose="02020603050405020304" pitchFamily="18" charset="0"/>
                <a:ea typeface="楷体_GB2312" pitchFamily="49" charset="-122"/>
              </a:rPr>
              <a:t>lookhead</a:t>
            </a:r>
            <a:r>
              <a:rPr lang="en-US" altLang="zh-CN" dirty="0">
                <a:latin typeface="Times New Roman" panose="02020603050405020304" pitchFamily="18" charset="0"/>
                <a:ea typeface="楷体_GB2312" pitchFamily="49" charset="-122"/>
              </a:rPr>
              <a:t>='+' do </a:t>
            </a:r>
          </a:p>
          <a:p>
            <a:pPr>
              <a:buFontTx/>
              <a:buNone/>
            </a:pPr>
            <a:r>
              <a:rPr lang="en-US" altLang="zh-CN" dirty="0">
                <a:latin typeface="Times New Roman" panose="02020603050405020304" pitchFamily="18" charset="0"/>
                <a:ea typeface="楷体_GB2312" pitchFamily="49" charset="-122"/>
              </a:rPr>
              <a:t>       begin             	</a:t>
            </a:r>
            <a:r>
              <a:rPr lang="zh-CN" altLang="en-US" dirty="0">
                <a:latin typeface="Times New Roman" panose="02020603050405020304" pitchFamily="18" charset="0"/>
                <a:ea typeface="楷体_GB2312" pitchFamily="49" charset="-122"/>
              </a:rPr>
              <a:t>当前符号等于</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时</a:t>
            </a:r>
          </a:p>
          <a:p>
            <a:pPr>
              <a:buFontTx/>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match(‘+’);   	</a:t>
            </a:r>
            <a:r>
              <a:rPr lang="zh-CN" altLang="en-US" dirty="0">
                <a:latin typeface="Times New Roman" panose="02020603050405020304" pitchFamily="18" charset="0"/>
                <a:ea typeface="楷体_GB2312" pitchFamily="49" charset="-122"/>
              </a:rPr>
              <a:t>处理终结符</a:t>
            </a:r>
            <a:r>
              <a:rPr lang="en-US" altLang="zh-CN" dirty="0">
                <a:latin typeface="Times New Roman" panose="02020603050405020304" pitchFamily="18" charset="0"/>
                <a:ea typeface="楷体_GB2312" pitchFamily="49" charset="-122"/>
              </a:rPr>
              <a:t>+</a:t>
            </a:r>
          </a:p>
          <a:p>
            <a:pPr>
              <a:buFontTx/>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T          	T</a:t>
            </a:r>
            <a:r>
              <a:rPr lang="zh-CN" altLang="en-US" dirty="0">
                <a:latin typeface="Times New Roman" panose="02020603050405020304" pitchFamily="18" charset="0"/>
                <a:ea typeface="楷体_GB2312" pitchFamily="49" charset="-122"/>
              </a:rPr>
              <a:t>的过程调用</a:t>
            </a:r>
          </a:p>
          <a:p>
            <a:pPr>
              <a:buFontTx/>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end</a:t>
            </a:r>
          </a:p>
          <a:p>
            <a:pPr>
              <a:buFontTx/>
              <a:buNone/>
            </a:pPr>
            <a:r>
              <a:rPr lang="en-US" altLang="zh-CN" dirty="0">
                <a:latin typeface="Times New Roman" panose="02020603050405020304" pitchFamily="18" charset="0"/>
                <a:ea typeface="楷体_GB2312" pitchFamily="49" charset="-122"/>
              </a:rPr>
              <a:t>  end;		           </a:t>
            </a:r>
            <a:r>
              <a:rPr lang="en-US" altLang="zh-CN" dirty="0" err="1">
                <a:latin typeface="Times New Roman" panose="02020603050405020304" pitchFamily="18" charset="0"/>
                <a:ea typeface="楷体_GB2312" pitchFamily="49" charset="-122"/>
              </a:rPr>
              <a:t>lookhead</a:t>
            </a:r>
            <a:r>
              <a:rPr lang="zh-CN" altLang="en-US" dirty="0">
                <a:latin typeface="Times New Roman" panose="02020603050405020304" pitchFamily="18" charset="0"/>
                <a:ea typeface="楷体_GB2312" pitchFamily="49" charset="-122"/>
              </a:rPr>
              <a:t>：当前符号 </a:t>
            </a:r>
          </a:p>
        </p:txBody>
      </p:sp>
      <p:sp>
        <p:nvSpPr>
          <p:cNvPr id="54278" name="Rectangle 2">
            <a:extLst>
              <a:ext uri="{FF2B5EF4-FFF2-40B4-BE49-F238E27FC236}">
                <a16:creationId xmlns:a16="http://schemas.microsoft.com/office/drawing/2014/main" id="{37422F36-D114-259E-A6EF-70DEA9E6C3C9}"/>
              </a:ext>
            </a:extLst>
          </p:cNvPr>
          <p:cNvSpPr>
            <a:spLocks noChangeArrowheads="1"/>
          </p:cNvSpPr>
          <p:nvPr/>
        </p:nvSpPr>
        <p:spPr bwMode="auto">
          <a:xfrm>
            <a:off x="2171701" y="187325"/>
            <a:ext cx="8101013" cy="649288"/>
          </a:xfrm>
          <a:prstGeom prst="rect">
            <a:avLst/>
          </a:prstGeom>
          <a:noFill/>
          <a:ln>
            <a:noFill/>
          </a:ln>
        </p:spPr>
        <p:txBody>
          <a:bodyPr lIns="92075" tIns="46038" rIns="92075" bIns="46038"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endParaRPr lang="zh-CN" altLang="en-US" sz="3600" b="1" dirty="0">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2483">
                                            <p:txEl>
                                              <p:pRg st="0" end="0"/>
                                            </p:txEl>
                                          </p:spTgt>
                                        </p:tgtEl>
                                        <p:attrNameLst>
                                          <p:attrName>style.visibility</p:attrName>
                                        </p:attrNameLst>
                                      </p:cBhvr>
                                      <p:to>
                                        <p:strVal val="visible"/>
                                      </p:to>
                                    </p:set>
                                    <p:animEffect transition="in" filter="wipe(up)">
                                      <p:cBhvr>
                                        <p:cTn id="7" dur="75"/>
                                        <p:tgtEl>
                                          <p:spTgt spid="117248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2483">
                                            <p:txEl>
                                              <p:pRg st="1" end="1"/>
                                            </p:txEl>
                                          </p:spTgt>
                                        </p:tgtEl>
                                        <p:attrNameLst>
                                          <p:attrName>style.visibility</p:attrName>
                                        </p:attrNameLst>
                                      </p:cBhvr>
                                      <p:to>
                                        <p:strVal val="visible"/>
                                      </p:to>
                                    </p:set>
                                    <p:animEffect transition="in" filter="wipe(up)">
                                      <p:cBhvr>
                                        <p:cTn id="12" dur="75"/>
                                        <p:tgtEl>
                                          <p:spTgt spid="117248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2483">
                                            <p:txEl>
                                              <p:pRg st="2" end="2"/>
                                            </p:txEl>
                                          </p:spTgt>
                                        </p:tgtEl>
                                        <p:attrNameLst>
                                          <p:attrName>style.visibility</p:attrName>
                                        </p:attrNameLst>
                                      </p:cBhvr>
                                      <p:to>
                                        <p:strVal val="visible"/>
                                      </p:to>
                                    </p:set>
                                    <p:animEffect transition="in" filter="wipe(up)">
                                      <p:cBhvr>
                                        <p:cTn id="17" dur="75"/>
                                        <p:tgtEl>
                                          <p:spTgt spid="117248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2483">
                                            <p:txEl>
                                              <p:pRg st="3" end="3"/>
                                            </p:txEl>
                                          </p:spTgt>
                                        </p:tgtEl>
                                        <p:attrNameLst>
                                          <p:attrName>style.visibility</p:attrName>
                                        </p:attrNameLst>
                                      </p:cBhvr>
                                      <p:to>
                                        <p:strVal val="visible"/>
                                      </p:to>
                                    </p:set>
                                    <p:animEffect transition="in" filter="wipe(up)">
                                      <p:cBhvr>
                                        <p:cTn id="22" dur="75"/>
                                        <p:tgtEl>
                                          <p:spTgt spid="117248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2483">
                                            <p:txEl>
                                              <p:pRg st="4" end="4"/>
                                            </p:txEl>
                                          </p:spTgt>
                                        </p:tgtEl>
                                        <p:attrNameLst>
                                          <p:attrName>style.visibility</p:attrName>
                                        </p:attrNameLst>
                                      </p:cBhvr>
                                      <p:to>
                                        <p:strVal val="visible"/>
                                      </p:to>
                                    </p:set>
                                    <p:animEffect transition="in" filter="wipe(up)">
                                      <p:cBhvr>
                                        <p:cTn id="27" dur="75"/>
                                        <p:tgtEl>
                                          <p:spTgt spid="117248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2483">
                                            <p:txEl>
                                              <p:pRg st="5" end="5"/>
                                            </p:txEl>
                                          </p:spTgt>
                                        </p:tgtEl>
                                        <p:attrNameLst>
                                          <p:attrName>style.visibility</p:attrName>
                                        </p:attrNameLst>
                                      </p:cBhvr>
                                      <p:to>
                                        <p:strVal val="visible"/>
                                      </p:to>
                                    </p:set>
                                    <p:animEffect transition="in" filter="wipe(up)">
                                      <p:cBhvr>
                                        <p:cTn id="32" dur="75"/>
                                        <p:tgtEl>
                                          <p:spTgt spid="117248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2483">
                                            <p:txEl>
                                              <p:pRg st="6" end="6"/>
                                            </p:txEl>
                                          </p:spTgt>
                                        </p:tgtEl>
                                        <p:attrNameLst>
                                          <p:attrName>style.visibility</p:attrName>
                                        </p:attrNameLst>
                                      </p:cBhvr>
                                      <p:to>
                                        <p:strVal val="visible"/>
                                      </p:to>
                                    </p:set>
                                    <p:animEffect transition="in" filter="wipe(up)">
                                      <p:cBhvr>
                                        <p:cTn id="37" dur="75"/>
                                        <p:tgtEl>
                                          <p:spTgt spid="117248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2483">
                                            <p:txEl>
                                              <p:pRg st="7" end="7"/>
                                            </p:txEl>
                                          </p:spTgt>
                                        </p:tgtEl>
                                        <p:attrNameLst>
                                          <p:attrName>style.visibility</p:attrName>
                                        </p:attrNameLst>
                                      </p:cBhvr>
                                      <p:to>
                                        <p:strVal val="visible"/>
                                      </p:to>
                                    </p:set>
                                    <p:animEffect transition="in" filter="wipe(up)">
                                      <p:cBhvr>
                                        <p:cTn id="42" dur="75"/>
                                        <p:tgtEl>
                                          <p:spTgt spid="117248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2483">
                                            <p:txEl>
                                              <p:pRg st="8" end="8"/>
                                            </p:txEl>
                                          </p:spTgt>
                                        </p:tgtEl>
                                        <p:attrNameLst>
                                          <p:attrName>style.visibility</p:attrName>
                                        </p:attrNameLst>
                                      </p:cBhvr>
                                      <p:to>
                                        <p:strVal val="visible"/>
                                      </p:to>
                                    </p:set>
                                    <p:animEffect transition="in" filter="wipe(up)">
                                      <p:cBhvr>
                                        <p:cTn id="47" dur="75"/>
                                        <p:tgtEl>
                                          <p:spTgt spid="117248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2483">
                                            <p:txEl>
                                              <p:pRg st="9" end="9"/>
                                            </p:txEl>
                                          </p:spTgt>
                                        </p:tgtEl>
                                        <p:attrNameLst>
                                          <p:attrName>style.visibility</p:attrName>
                                        </p:attrNameLst>
                                      </p:cBhvr>
                                      <p:to>
                                        <p:strVal val="visible"/>
                                      </p:to>
                                    </p:set>
                                    <p:animEffect transition="in" filter="wipe(up)">
                                      <p:cBhvr>
                                        <p:cTn id="52" dur="75"/>
                                        <p:tgtEl>
                                          <p:spTgt spid="1172483">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0245208B-2F1E-F328-633C-A93A7BCBCC05}"/>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Times New Roman" panose="02020603050405020304" pitchFamily="18" charset="0"/>
                <a:ea typeface="微软雅黑" panose="020B0503020204020204" pitchFamily="34" charset="-122"/>
                <a:cs typeface="Times New Roman" panose="02020603050405020304" pitchFamily="18" charset="0"/>
              </a:rPr>
              <a:t>Ｔ的子程序</a:t>
            </a:r>
            <a:r>
              <a:rPr lang="en-US" altLang="zh-CN">
                <a:latin typeface="Times New Roman" panose="02020603050405020304" pitchFamily="18" charset="0"/>
                <a:ea typeface="微软雅黑" panose="020B0503020204020204" pitchFamily="34" charset="-122"/>
                <a:cs typeface="Times New Roman" panose="02020603050405020304" pitchFamily="18" charset="0"/>
              </a:rPr>
              <a:t>(T→F(*F)*)</a:t>
            </a:r>
          </a:p>
        </p:txBody>
      </p:sp>
      <p:sp>
        <p:nvSpPr>
          <p:cNvPr id="4" name="日期占位符 3">
            <a:extLst>
              <a:ext uri="{FF2B5EF4-FFF2-40B4-BE49-F238E27FC236}">
                <a16:creationId xmlns:a16="http://schemas.microsoft.com/office/drawing/2014/main" id="{BD3DE418-1312-6C02-2C32-41582DABDA51}"/>
              </a:ext>
            </a:extLst>
          </p:cNvPr>
          <p:cNvSpPr>
            <a:spLocks noGrp="1"/>
          </p:cNvSpPr>
          <p:nvPr>
            <p:ph type="dt" sz="half" idx="10"/>
          </p:nvPr>
        </p:nvSpPr>
        <p:spPr>
          <a:ln>
            <a:miter lim="800000"/>
            <a:headEnd/>
            <a:tailEnd/>
          </a:ln>
        </p:spPr>
        <p:txBody>
          <a:bodyPr anchor="t"/>
          <a:lstStyle/>
          <a:p>
            <a:pPr>
              <a:defRPr/>
            </a:pPr>
            <a:fld id="{B0511F80-6547-4A0E-8D6F-7860C4E181B8}" type="datetime1">
              <a:rPr lang="zh-CN" altLang="en-US">
                <a:latin typeface="+mn-lt"/>
              </a:rPr>
              <a:pPr>
                <a:defRPr/>
              </a:pPr>
              <a:t>2022/7/6</a:t>
            </a:fld>
            <a:endParaRPr lang="en-US" altLang="zh-CN">
              <a:latin typeface="+mn-lt"/>
            </a:endParaRPr>
          </a:p>
        </p:txBody>
      </p:sp>
      <p:sp>
        <p:nvSpPr>
          <p:cNvPr id="55299" name="灯片编号占位符 5">
            <a:extLst>
              <a:ext uri="{FF2B5EF4-FFF2-40B4-BE49-F238E27FC236}">
                <a16:creationId xmlns:a16="http://schemas.microsoft.com/office/drawing/2014/main" id="{4213577D-BE69-A057-5C90-568ED6E7192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357B107-E74B-47D6-B5F4-078B7FD2F71E}" type="slidenum">
              <a:rPr lang="en-US" altLang="zh-CN" sz="1400" b="0">
                <a:latin typeface="Arial" panose="020B0604020202020204" pitchFamily="34" charset="0"/>
                <a:ea typeface="宋体" panose="02010600030101010101" pitchFamily="2" charset="-122"/>
              </a:rPr>
              <a:pPr>
                <a:spcBef>
                  <a:spcPct val="0"/>
                </a:spcBef>
                <a:buClrTx/>
                <a:buSzTx/>
                <a:buFontTx/>
                <a:buNone/>
              </a:pPr>
              <a:t>49</a:t>
            </a:fld>
            <a:endParaRPr lang="en-US" altLang="zh-CN" sz="1400" b="0">
              <a:latin typeface="Arial" panose="020B0604020202020204" pitchFamily="34" charset="0"/>
              <a:ea typeface="宋体" panose="02010600030101010101" pitchFamily="2" charset="-122"/>
            </a:endParaRPr>
          </a:p>
        </p:txBody>
      </p:sp>
      <p:sp>
        <p:nvSpPr>
          <p:cNvPr id="1173507" name="Rectangle 3">
            <a:extLst>
              <a:ext uri="{FF2B5EF4-FFF2-40B4-BE49-F238E27FC236}">
                <a16:creationId xmlns:a16="http://schemas.microsoft.com/office/drawing/2014/main" id="{C56C48D3-DEDB-CAAF-EF40-B3CA4F87AB5C}"/>
              </a:ext>
            </a:extLst>
          </p:cNvPr>
          <p:cNvSpPr>
            <a:spLocks noGrp="1" noChangeArrowheads="1"/>
          </p:cNvSpPr>
          <p:nvPr>
            <p:ph type="body" sz="quarter" idx="13"/>
          </p:nvPr>
        </p:nvSpPr>
        <p:spPr>
          <a:xfrm>
            <a:off x="1064596" y="1443018"/>
            <a:ext cx="9783916" cy="4806862"/>
          </a:xfrm>
          <a:noFill/>
        </p:spPr>
        <p:txBody>
          <a:bodyPr vert="horz" lIns="92075" tIns="46038" rIns="92075" bIns="46038" rtlCol="0">
            <a:normAutofit fontScale="70000" lnSpcReduction="20000"/>
          </a:bodyPr>
          <a:lstStyle/>
          <a:p>
            <a:pPr eaLnBrk="1" hangingPunct="1">
              <a:buFont typeface="Wingdings" panose="05000000000000000000" pitchFamily="2" charset="2"/>
              <a:buNone/>
            </a:pPr>
            <a:r>
              <a:rPr lang="en-US" altLang="zh-CN" dirty="0">
                <a:latin typeface="Times New Roman" panose="02020603050405020304" pitchFamily="18" charset="0"/>
              </a:rPr>
              <a:t>procedure T; </a:t>
            </a:r>
          </a:p>
          <a:p>
            <a:pPr eaLnBrk="1" hangingPunct="1">
              <a:buFont typeface="Wingdings" panose="05000000000000000000" pitchFamily="2" charset="2"/>
              <a:buNone/>
            </a:pPr>
            <a:r>
              <a:rPr lang="en-US" altLang="zh-CN" dirty="0">
                <a:latin typeface="Times New Roman" panose="02020603050405020304" pitchFamily="18" charset="0"/>
              </a:rPr>
              <a:t>  begin</a:t>
            </a:r>
          </a:p>
          <a:p>
            <a:pPr eaLnBrk="1" hangingPunct="1">
              <a:buFont typeface="Wingdings" panose="05000000000000000000" pitchFamily="2" charset="2"/>
              <a:buNone/>
            </a:pPr>
            <a:r>
              <a:rPr lang="en-US" altLang="zh-CN" dirty="0">
                <a:latin typeface="Times New Roman" panose="02020603050405020304" pitchFamily="18" charset="0"/>
              </a:rPr>
              <a:t>      F;	                             F</a:t>
            </a:r>
            <a:r>
              <a:rPr lang="zh-CN" altLang="en-US" dirty="0">
                <a:latin typeface="Times New Roman" panose="02020603050405020304" pitchFamily="18" charset="0"/>
              </a:rPr>
              <a:t>的过程调用</a:t>
            </a:r>
          </a:p>
          <a:p>
            <a:pPr eaLnBrk="1" hangingPunct="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while </a:t>
            </a:r>
            <a:r>
              <a:rPr lang="en-US" altLang="zh-CN" dirty="0" err="1">
                <a:latin typeface="Times New Roman" panose="02020603050405020304" pitchFamily="18" charset="0"/>
              </a:rPr>
              <a:t>lookhead</a:t>
            </a:r>
            <a:r>
              <a:rPr lang="en-US" altLang="zh-CN" dirty="0">
                <a:latin typeface="Times New Roman" panose="02020603050405020304" pitchFamily="18" charset="0"/>
              </a:rPr>
              <a:t>='*' then</a:t>
            </a:r>
          </a:p>
          <a:p>
            <a:pPr eaLnBrk="1" hangingPunct="1">
              <a:buFont typeface="Wingdings" panose="05000000000000000000" pitchFamily="2" charset="2"/>
              <a:buNone/>
            </a:pPr>
            <a:r>
              <a:rPr lang="en-US" altLang="zh-CN" dirty="0">
                <a:latin typeface="Times New Roman" panose="02020603050405020304" pitchFamily="18" charset="0"/>
              </a:rPr>
              <a:t>        begin    			</a:t>
            </a:r>
            <a:r>
              <a:rPr lang="zh-CN" altLang="en-US" dirty="0">
                <a:latin typeface="Times New Roman" panose="02020603050405020304" pitchFamily="18" charset="0"/>
              </a:rPr>
              <a:t>当前符号等于*时</a:t>
            </a:r>
          </a:p>
          <a:p>
            <a:pPr eaLnBrk="1" hangingPunct="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match(‘*’);        </a:t>
            </a:r>
            <a:r>
              <a:rPr lang="zh-CN" altLang="en-US" dirty="0">
                <a:latin typeface="Times New Roman" panose="02020603050405020304" pitchFamily="18" charset="0"/>
              </a:rPr>
              <a:t>处理终结符*</a:t>
            </a:r>
          </a:p>
          <a:p>
            <a:pPr eaLnBrk="1" hangingPunct="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F             	F</a:t>
            </a:r>
            <a:r>
              <a:rPr lang="zh-CN" altLang="en-US" dirty="0">
                <a:latin typeface="Times New Roman" panose="02020603050405020304" pitchFamily="18" charset="0"/>
              </a:rPr>
              <a:t>的递归调用</a:t>
            </a:r>
          </a:p>
          <a:p>
            <a:pPr eaLnBrk="1" hangingPunct="1">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end</a:t>
            </a:r>
          </a:p>
          <a:p>
            <a:pPr eaLnBrk="1" hangingPunct="1">
              <a:buFont typeface="Wingdings" panose="05000000000000000000" pitchFamily="2" charset="2"/>
              <a:buNone/>
            </a:pPr>
            <a:r>
              <a:rPr lang="en-US" altLang="zh-CN" dirty="0">
                <a:latin typeface="Times New Roman" panose="02020603050405020304" pitchFamily="18"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3507">
                                            <p:txEl>
                                              <p:pRg st="0" end="0"/>
                                            </p:txEl>
                                          </p:spTgt>
                                        </p:tgtEl>
                                        <p:attrNameLst>
                                          <p:attrName>style.visibility</p:attrName>
                                        </p:attrNameLst>
                                      </p:cBhvr>
                                      <p:to>
                                        <p:strVal val="visible"/>
                                      </p:to>
                                    </p:set>
                                    <p:animEffect transition="in" filter="wipe(up)">
                                      <p:cBhvr>
                                        <p:cTn id="7" dur="75"/>
                                        <p:tgtEl>
                                          <p:spTgt spid="11735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3507">
                                            <p:txEl>
                                              <p:pRg st="1" end="1"/>
                                            </p:txEl>
                                          </p:spTgt>
                                        </p:tgtEl>
                                        <p:attrNameLst>
                                          <p:attrName>style.visibility</p:attrName>
                                        </p:attrNameLst>
                                      </p:cBhvr>
                                      <p:to>
                                        <p:strVal val="visible"/>
                                      </p:to>
                                    </p:set>
                                    <p:animEffect transition="in" filter="wipe(up)">
                                      <p:cBhvr>
                                        <p:cTn id="12" dur="75"/>
                                        <p:tgtEl>
                                          <p:spTgt spid="11735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3507">
                                            <p:txEl>
                                              <p:pRg st="2" end="2"/>
                                            </p:txEl>
                                          </p:spTgt>
                                        </p:tgtEl>
                                        <p:attrNameLst>
                                          <p:attrName>style.visibility</p:attrName>
                                        </p:attrNameLst>
                                      </p:cBhvr>
                                      <p:to>
                                        <p:strVal val="visible"/>
                                      </p:to>
                                    </p:set>
                                    <p:animEffect transition="in" filter="wipe(up)">
                                      <p:cBhvr>
                                        <p:cTn id="17" dur="75"/>
                                        <p:tgtEl>
                                          <p:spTgt spid="11735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3507">
                                            <p:txEl>
                                              <p:pRg st="3" end="3"/>
                                            </p:txEl>
                                          </p:spTgt>
                                        </p:tgtEl>
                                        <p:attrNameLst>
                                          <p:attrName>style.visibility</p:attrName>
                                        </p:attrNameLst>
                                      </p:cBhvr>
                                      <p:to>
                                        <p:strVal val="visible"/>
                                      </p:to>
                                    </p:set>
                                    <p:animEffect transition="in" filter="wipe(up)">
                                      <p:cBhvr>
                                        <p:cTn id="22" dur="75"/>
                                        <p:tgtEl>
                                          <p:spTgt spid="11735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3507">
                                            <p:txEl>
                                              <p:pRg st="4" end="4"/>
                                            </p:txEl>
                                          </p:spTgt>
                                        </p:tgtEl>
                                        <p:attrNameLst>
                                          <p:attrName>style.visibility</p:attrName>
                                        </p:attrNameLst>
                                      </p:cBhvr>
                                      <p:to>
                                        <p:strVal val="visible"/>
                                      </p:to>
                                    </p:set>
                                    <p:animEffect transition="in" filter="wipe(up)">
                                      <p:cBhvr>
                                        <p:cTn id="27" dur="75"/>
                                        <p:tgtEl>
                                          <p:spTgt spid="11735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3507">
                                            <p:txEl>
                                              <p:pRg st="5" end="5"/>
                                            </p:txEl>
                                          </p:spTgt>
                                        </p:tgtEl>
                                        <p:attrNameLst>
                                          <p:attrName>style.visibility</p:attrName>
                                        </p:attrNameLst>
                                      </p:cBhvr>
                                      <p:to>
                                        <p:strVal val="visible"/>
                                      </p:to>
                                    </p:set>
                                    <p:animEffect transition="in" filter="wipe(up)">
                                      <p:cBhvr>
                                        <p:cTn id="32" dur="75"/>
                                        <p:tgtEl>
                                          <p:spTgt spid="11735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3507">
                                            <p:txEl>
                                              <p:pRg st="6" end="6"/>
                                            </p:txEl>
                                          </p:spTgt>
                                        </p:tgtEl>
                                        <p:attrNameLst>
                                          <p:attrName>style.visibility</p:attrName>
                                        </p:attrNameLst>
                                      </p:cBhvr>
                                      <p:to>
                                        <p:strVal val="visible"/>
                                      </p:to>
                                    </p:set>
                                    <p:animEffect transition="in" filter="wipe(up)">
                                      <p:cBhvr>
                                        <p:cTn id="37" dur="75"/>
                                        <p:tgtEl>
                                          <p:spTgt spid="11735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3507">
                                            <p:txEl>
                                              <p:pRg st="7" end="7"/>
                                            </p:txEl>
                                          </p:spTgt>
                                        </p:tgtEl>
                                        <p:attrNameLst>
                                          <p:attrName>style.visibility</p:attrName>
                                        </p:attrNameLst>
                                      </p:cBhvr>
                                      <p:to>
                                        <p:strVal val="visible"/>
                                      </p:to>
                                    </p:set>
                                    <p:animEffect transition="in" filter="wipe(up)">
                                      <p:cBhvr>
                                        <p:cTn id="42" dur="75"/>
                                        <p:tgtEl>
                                          <p:spTgt spid="11735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3507">
                                            <p:txEl>
                                              <p:pRg st="8" end="8"/>
                                            </p:txEl>
                                          </p:spTgt>
                                        </p:tgtEl>
                                        <p:attrNameLst>
                                          <p:attrName>style.visibility</p:attrName>
                                        </p:attrNameLst>
                                      </p:cBhvr>
                                      <p:to>
                                        <p:strVal val="visible"/>
                                      </p:to>
                                    </p:set>
                                    <p:animEffect transition="in" filter="wipe(up)">
                                      <p:cBhvr>
                                        <p:cTn id="47" dur="75"/>
                                        <p:tgtEl>
                                          <p:spTgt spid="11735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ED7E0E0-C5F1-ED02-C11A-C0815A318BFE}"/>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 </a:t>
            </a:r>
            <a:r>
              <a:rPr lang="zh-CN" altLang="en-US" sz="3600">
                <a:latin typeface="微软雅黑" panose="020B0503020204020204" pitchFamily="34" charset="-122"/>
                <a:ea typeface="微软雅黑" panose="020B0503020204020204" pitchFamily="34" charset="-122"/>
              </a:rPr>
              <a:t>自顶向下的语法分析面临的问题</a:t>
            </a:r>
          </a:p>
        </p:txBody>
      </p:sp>
      <p:sp>
        <p:nvSpPr>
          <p:cNvPr id="21" name="日期占位符 3">
            <a:extLst>
              <a:ext uri="{FF2B5EF4-FFF2-40B4-BE49-F238E27FC236}">
                <a16:creationId xmlns:a16="http://schemas.microsoft.com/office/drawing/2014/main" id="{C0A87130-C2FC-E2FE-DB8E-4FE457AA7D24}"/>
              </a:ext>
            </a:extLst>
          </p:cNvPr>
          <p:cNvSpPr>
            <a:spLocks noGrp="1"/>
          </p:cNvSpPr>
          <p:nvPr>
            <p:ph type="dt" sz="half" idx="10"/>
          </p:nvPr>
        </p:nvSpPr>
        <p:spPr>
          <a:ln>
            <a:miter lim="800000"/>
            <a:headEnd/>
            <a:tailEnd/>
          </a:ln>
        </p:spPr>
        <p:txBody>
          <a:bodyPr anchor="t"/>
          <a:lstStyle/>
          <a:p>
            <a:pPr>
              <a:defRPr/>
            </a:pPr>
            <a:fld id="{35B6495C-32F2-430F-95A2-0CAF903C7706}" type="datetime1">
              <a:rPr lang="zh-CN" altLang="en-US">
                <a:latin typeface="+mn-lt"/>
              </a:rPr>
              <a:pPr>
                <a:defRPr/>
              </a:pPr>
              <a:t>2022/7/6</a:t>
            </a:fld>
            <a:endParaRPr lang="en-US" altLang="zh-CN">
              <a:latin typeface="+mn-lt"/>
            </a:endParaRPr>
          </a:p>
        </p:txBody>
      </p:sp>
      <p:sp>
        <p:nvSpPr>
          <p:cNvPr id="9219" name="灯片编号占位符 5">
            <a:extLst>
              <a:ext uri="{FF2B5EF4-FFF2-40B4-BE49-F238E27FC236}">
                <a16:creationId xmlns:a16="http://schemas.microsoft.com/office/drawing/2014/main" id="{78344104-8764-3290-6943-FDD4606859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CFA22A6-59A5-44AB-A3B6-62DFA4E47515}" type="slidenum">
              <a:rPr lang="en-US" altLang="zh-CN" sz="1400" b="0">
                <a:latin typeface="Arial" panose="020B0604020202020204" pitchFamily="34" charset="0"/>
                <a:ea typeface="宋体" panose="02010600030101010101" pitchFamily="2" charset="-122"/>
              </a:rPr>
              <a:pPr>
                <a:spcBef>
                  <a:spcPct val="0"/>
                </a:spcBef>
                <a:buClrTx/>
                <a:buSzTx/>
                <a:buFontTx/>
                <a:buNone/>
              </a:pPr>
              <a:t>5</a:t>
            </a:fld>
            <a:endParaRPr lang="en-US" altLang="zh-CN" sz="1400" b="0">
              <a:latin typeface="Arial" panose="020B0604020202020204" pitchFamily="34" charset="0"/>
              <a:ea typeface="宋体" panose="02010600030101010101" pitchFamily="2" charset="-122"/>
            </a:endParaRPr>
          </a:p>
        </p:txBody>
      </p:sp>
      <p:sp>
        <p:nvSpPr>
          <p:cNvPr id="1108995" name="Rectangle 3">
            <a:extLst>
              <a:ext uri="{FF2B5EF4-FFF2-40B4-BE49-F238E27FC236}">
                <a16:creationId xmlns:a16="http://schemas.microsoft.com/office/drawing/2014/main" id="{6BB8C82A-81C3-2FC9-BA0F-EC91866FEAAA}"/>
              </a:ext>
            </a:extLst>
          </p:cNvPr>
          <p:cNvSpPr>
            <a:spLocks noGrp="1" noChangeArrowheads="1"/>
          </p:cNvSpPr>
          <p:nvPr>
            <p:ph type="body" sz="quarter" idx="13"/>
          </p:nvPr>
        </p:nvSpPr>
        <p:spPr>
          <a:noFill/>
        </p:spPr>
        <p:txBody>
          <a:bodyPr vert="horz" lIns="92075" tIns="46038" rIns="92075" bIns="46038" rtlCol="0">
            <a:normAutofit/>
          </a:bodyPr>
          <a:lstStyle/>
          <a:p>
            <a:pPr eaLnBrk="1" hangingPunct="1"/>
            <a:r>
              <a:rPr lang="zh-CN" altLang="en-US" b="0">
                <a:latin typeface="Times New Roman" panose="02020603050405020304" pitchFamily="18" charset="0"/>
                <a:ea typeface="微软雅黑" panose="020B0503020204020204" pitchFamily="34" charset="-122"/>
                <a:cs typeface="Times New Roman" panose="02020603050405020304" pitchFamily="18" charset="0"/>
              </a:rPr>
              <a:t>自顶向下语法分析的基本思想</a:t>
            </a:r>
          </a:p>
          <a:p>
            <a:pPr lvl="1" eaLnBrk="1" hangingPunct="1"/>
            <a:r>
              <a:rPr lang="zh-CN" altLang="en-US" b="0">
                <a:latin typeface="Times New Roman" panose="02020603050405020304" pitchFamily="18" charset="0"/>
                <a:ea typeface="微软雅黑" panose="020B0503020204020204" pitchFamily="34" charset="-122"/>
                <a:cs typeface="Times New Roman" panose="02020603050405020304" pitchFamily="18" charset="0"/>
              </a:rPr>
              <a:t>从文法的开始符号出发，寻求所给的输入符号串的一个最左推导。</a:t>
            </a:r>
          </a:p>
          <a:p>
            <a:pPr lvl="1" eaLnBrk="1" hangingPunct="1"/>
            <a:r>
              <a:rPr lang="zh-CN" altLang="en-US" b="0">
                <a:latin typeface="Times New Roman" panose="02020603050405020304" pitchFamily="18" charset="0"/>
                <a:ea typeface="微软雅黑" panose="020B0503020204020204" pitchFamily="34" charset="-122"/>
                <a:cs typeface="Times New Roman" panose="02020603050405020304" pitchFamily="18" charset="0"/>
              </a:rPr>
              <a:t>从树根</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开始，构造所给输入符号串的语法树</a:t>
            </a:r>
          </a:p>
          <a:p>
            <a:pPr eaLnBrk="1" hangingPunct="1"/>
            <a:r>
              <a:rPr lang="zh-CN" altLang="en-US" b="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设有</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S→xAy A→**|*</a:t>
            </a:r>
            <a:r>
              <a:rPr lang="zh-CN" altLang="en-US" b="0">
                <a:latin typeface="Times New Roman" panose="02020603050405020304" pitchFamily="18" charset="0"/>
                <a:ea typeface="微软雅黑" panose="020B0503020204020204" pitchFamily="34" charset="-122"/>
                <a:cs typeface="Times New Roman" panose="02020603050405020304" pitchFamily="18" charset="0"/>
              </a:rPr>
              <a:t>，输入串：</a:t>
            </a:r>
            <a:r>
              <a:rPr lang="en-US" altLang="zh-CN" b="0">
                <a:latin typeface="Times New Roman" panose="02020603050405020304" pitchFamily="18" charset="0"/>
                <a:ea typeface="微软雅黑" panose="020B0503020204020204" pitchFamily="34" charset="-122"/>
                <a:cs typeface="Times New Roman" panose="02020603050405020304" pitchFamily="18" charset="0"/>
              </a:rPr>
              <a:t>x**y</a:t>
            </a:r>
          </a:p>
        </p:txBody>
      </p:sp>
      <p:sp>
        <p:nvSpPr>
          <p:cNvPr id="1108996" name="Text Box 4">
            <a:extLst>
              <a:ext uri="{FF2B5EF4-FFF2-40B4-BE49-F238E27FC236}">
                <a16:creationId xmlns:a16="http://schemas.microsoft.com/office/drawing/2014/main" id="{298FD7B2-EB9C-9324-A8C1-874150D4960B}"/>
              </a:ext>
            </a:extLst>
          </p:cNvPr>
          <p:cNvSpPr txBox="1">
            <a:spLocks noChangeArrowheads="1"/>
          </p:cNvSpPr>
          <p:nvPr/>
        </p:nvSpPr>
        <p:spPr bwMode="auto">
          <a:xfrm>
            <a:off x="2743200" y="4584700"/>
            <a:ext cx="2971800" cy="593882"/>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dirty="0" err="1">
                <a:solidFill>
                  <a:srgbClr val="0000FF"/>
                </a:solidFill>
                <a:latin typeface="宋体" pitchFamily="2" charset="-122"/>
              </a:rPr>
              <a:t>S</a:t>
            </a:r>
            <a:r>
              <a:rPr kumimoji="1" lang="en-US" altLang="zh-CN" sz="3200" b="1" dirty="0" err="1">
                <a:solidFill>
                  <a:srgbClr val="0000FF"/>
                </a:solidFill>
                <a:latin typeface="Times New Roman" pitchFamily="18" charset="0"/>
                <a:sym typeface="Symbol" pitchFamily="18" charset="2"/>
              </a:rPr>
              <a:t>x</a:t>
            </a:r>
            <a:r>
              <a:rPr kumimoji="1" lang="en-US" altLang="zh-CN" sz="3200" b="1" dirty="0" err="1">
                <a:solidFill>
                  <a:srgbClr val="FF0000"/>
                </a:solidFill>
                <a:latin typeface="Times New Roman" pitchFamily="18" charset="0"/>
                <a:sym typeface="Symbol" pitchFamily="18" charset="2"/>
              </a:rPr>
              <a:t>A</a:t>
            </a:r>
            <a:r>
              <a:rPr kumimoji="1" lang="en-US" altLang="zh-CN" sz="3200" b="1" dirty="0" err="1">
                <a:solidFill>
                  <a:srgbClr val="0000FF"/>
                </a:solidFill>
                <a:latin typeface="Times New Roman" pitchFamily="18" charset="0"/>
                <a:sym typeface="Symbol" pitchFamily="18" charset="2"/>
              </a:rPr>
              <a:t>y</a:t>
            </a:r>
            <a:endParaRPr kumimoji="1" lang="en-US" altLang="zh-CN" sz="3200" b="1" dirty="0">
              <a:solidFill>
                <a:srgbClr val="0000FF"/>
              </a:solidFill>
              <a:latin typeface="Times New Roman" pitchFamily="18" charset="0"/>
              <a:sym typeface="Symbol" pitchFamily="18" charset="2"/>
            </a:endParaRPr>
          </a:p>
        </p:txBody>
      </p:sp>
      <p:sp>
        <p:nvSpPr>
          <p:cNvPr id="1108997" name="Text Box 5">
            <a:extLst>
              <a:ext uri="{FF2B5EF4-FFF2-40B4-BE49-F238E27FC236}">
                <a16:creationId xmlns:a16="http://schemas.microsoft.com/office/drawing/2014/main" id="{CEF3764F-0F55-1DA1-749C-3437F950977A}"/>
              </a:ext>
            </a:extLst>
          </p:cNvPr>
          <p:cNvSpPr txBox="1">
            <a:spLocks noChangeArrowheads="1"/>
          </p:cNvSpPr>
          <p:nvPr/>
        </p:nvSpPr>
        <p:spPr bwMode="auto">
          <a:xfrm>
            <a:off x="2743200" y="5041900"/>
            <a:ext cx="2971800" cy="593882"/>
          </a:xfrm>
          <a:prstGeom prst="rect">
            <a:avLst/>
          </a:prstGeom>
          <a:noFill/>
          <a:ln w="9525">
            <a:noFill/>
            <a:miter lim="800000"/>
            <a:headEnd/>
            <a:tailEnd/>
          </a:ln>
          <a:effectLst/>
        </p:spPr>
        <p:txBody>
          <a:bodyPr lIns="92075" tIns="46038" rIns="92075" bIns="46038">
            <a:spAutoFit/>
          </a:body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latin typeface="宋体" pitchFamily="2" charset="-122"/>
              </a:rPr>
              <a:t> </a:t>
            </a:r>
            <a:r>
              <a:rPr kumimoji="1" lang="en-US" altLang="zh-CN" sz="3200" b="1">
                <a:solidFill>
                  <a:srgbClr val="0000FF"/>
                </a:solidFill>
                <a:latin typeface="Times New Roman" pitchFamily="18" charset="0"/>
                <a:sym typeface="Symbol" pitchFamily="18" charset="2"/>
              </a:rPr>
              <a:t>x</a:t>
            </a:r>
            <a:r>
              <a:rPr kumimoji="1" lang="en-US" altLang="zh-CN" sz="3200" b="1">
                <a:solidFill>
                  <a:srgbClr val="FF0000"/>
                </a:solidFill>
                <a:latin typeface="Times New Roman" pitchFamily="18" charset="0"/>
                <a:sym typeface="Symbol" pitchFamily="18" charset="2"/>
              </a:rPr>
              <a:t>**</a:t>
            </a:r>
            <a:r>
              <a:rPr kumimoji="1" lang="en-US" altLang="zh-CN" sz="3200" b="1">
                <a:solidFill>
                  <a:srgbClr val="0000FF"/>
                </a:solidFill>
                <a:latin typeface="Times New Roman" pitchFamily="18" charset="0"/>
                <a:sym typeface="Symbol" pitchFamily="18" charset="2"/>
              </a:rPr>
              <a:t>y</a:t>
            </a:r>
          </a:p>
        </p:txBody>
      </p:sp>
      <p:sp>
        <p:nvSpPr>
          <p:cNvPr id="1108998" name="Text Box 6">
            <a:extLst>
              <a:ext uri="{FF2B5EF4-FFF2-40B4-BE49-F238E27FC236}">
                <a16:creationId xmlns:a16="http://schemas.microsoft.com/office/drawing/2014/main" id="{310E151F-C334-EC01-E4FD-5F94191255C8}"/>
              </a:ext>
            </a:extLst>
          </p:cNvPr>
          <p:cNvSpPr txBox="1">
            <a:spLocks noChangeArrowheads="1"/>
          </p:cNvSpPr>
          <p:nvPr/>
        </p:nvSpPr>
        <p:spPr bwMode="auto">
          <a:xfrm>
            <a:off x="7848600" y="4508501"/>
            <a:ext cx="609600" cy="532583"/>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S</a:t>
            </a:r>
          </a:p>
        </p:txBody>
      </p:sp>
      <p:grpSp>
        <p:nvGrpSpPr>
          <p:cNvPr id="2" name="Group 7">
            <a:extLst>
              <a:ext uri="{FF2B5EF4-FFF2-40B4-BE49-F238E27FC236}">
                <a16:creationId xmlns:a16="http://schemas.microsoft.com/office/drawing/2014/main" id="{7224772D-F1F8-6710-F28A-12122A27CA72}"/>
              </a:ext>
            </a:extLst>
          </p:cNvPr>
          <p:cNvGrpSpPr>
            <a:grpSpLocks/>
          </p:cNvGrpSpPr>
          <p:nvPr/>
        </p:nvGrpSpPr>
        <p:grpSpPr bwMode="auto">
          <a:xfrm>
            <a:off x="6858000" y="4965704"/>
            <a:ext cx="2590800" cy="760413"/>
            <a:chOff x="2880" y="3120"/>
            <a:chExt cx="1632" cy="479"/>
          </a:xfrm>
        </p:grpSpPr>
        <p:sp>
          <p:nvSpPr>
            <p:cNvPr id="9233" name="Line 8">
              <a:extLst>
                <a:ext uri="{FF2B5EF4-FFF2-40B4-BE49-F238E27FC236}">
                  <a16:creationId xmlns:a16="http://schemas.microsoft.com/office/drawing/2014/main" id="{BA1F6CA7-5AED-F8F2-608E-F077D49BB79B}"/>
                </a:ext>
              </a:extLst>
            </p:cNvPr>
            <p:cNvSpPr>
              <a:spLocks noChangeShapeType="1"/>
            </p:cNvSpPr>
            <p:nvPr/>
          </p:nvSpPr>
          <p:spPr bwMode="auto">
            <a:xfrm flipH="1">
              <a:off x="3072" y="3120"/>
              <a:ext cx="48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1" name="Text Box 9">
              <a:extLst>
                <a:ext uri="{FF2B5EF4-FFF2-40B4-BE49-F238E27FC236}">
                  <a16:creationId xmlns:a16="http://schemas.microsoft.com/office/drawing/2014/main" id="{3C2A99DF-44ED-56EA-A8F0-05056A542A47}"/>
                </a:ext>
              </a:extLst>
            </p:cNvPr>
            <p:cNvSpPr txBox="1">
              <a:spLocks noChangeArrowheads="1"/>
            </p:cNvSpPr>
            <p:nvPr/>
          </p:nvSpPr>
          <p:spPr bwMode="auto">
            <a:xfrm>
              <a:off x="2880" y="3168"/>
              <a:ext cx="336"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x</a:t>
              </a:r>
            </a:p>
          </p:txBody>
        </p:sp>
        <p:sp>
          <p:nvSpPr>
            <p:cNvPr id="9235" name="Line 10">
              <a:extLst>
                <a:ext uri="{FF2B5EF4-FFF2-40B4-BE49-F238E27FC236}">
                  <a16:creationId xmlns:a16="http://schemas.microsoft.com/office/drawing/2014/main" id="{F5376BDF-0A41-B932-1C65-9B81E6F1E39D}"/>
                </a:ext>
              </a:extLst>
            </p:cNvPr>
            <p:cNvSpPr>
              <a:spLocks noChangeShapeType="1"/>
            </p:cNvSpPr>
            <p:nvPr/>
          </p:nvSpPr>
          <p:spPr bwMode="auto">
            <a:xfrm flipH="1">
              <a:off x="3648" y="31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3" name="Text Box 11">
              <a:extLst>
                <a:ext uri="{FF2B5EF4-FFF2-40B4-BE49-F238E27FC236}">
                  <a16:creationId xmlns:a16="http://schemas.microsoft.com/office/drawing/2014/main" id="{90B3107A-3019-364D-345F-390C5CF43DE6}"/>
                </a:ext>
              </a:extLst>
            </p:cNvPr>
            <p:cNvSpPr txBox="1">
              <a:spLocks noChangeArrowheads="1"/>
            </p:cNvSpPr>
            <p:nvPr/>
          </p:nvSpPr>
          <p:spPr bwMode="auto">
            <a:xfrm>
              <a:off x="3552" y="3264"/>
              <a:ext cx="336"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A</a:t>
              </a:r>
            </a:p>
          </p:txBody>
        </p:sp>
        <p:sp>
          <p:nvSpPr>
            <p:cNvPr id="9237" name="Line 12">
              <a:extLst>
                <a:ext uri="{FF2B5EF4-FFF2-40B4-BE49-F238E27FC236}">
                  <a16:creationId xmlns:a16="http://schemas.microsoft.com/office/drawing/2014/main" id="{57593713-A5C9-CCB8-F9B0-F061FD7C3051}"/>
                </a:ext>
              </a:extLst>
            </p:cNvPr>
            <p:cNvSpPr>
              <a:spLocks noChangeShapeType="1"/>
            </p:cNvSpPr>
            <p:nvPr/>
          </p:nvSpPr>
          <p:spPr bwMode="auto">
            <a:xfrm>
              <a:off x="3696" y="3120"/>
              <a:ext cx="528"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5" name="Text Box 13">
              <a:extLst>
                <a:ext uri="{FF2B5EF4-FFF2-40B4-BE49-F238E27FC236}">
                  <a16:creationId xmlns:a16="http://schemas.microsoft.com/office/drawing/2014/main" id="{D16E89C4-DD22-8BD2-2588-3A1866A86BEB}"/>
                </a:ext>
              </a:extLst>
            </p:cNvPr>
            <p:cNvSpPr txBox="1">
              <a:spLocks noChangeArrowheads="1"/>
            </p:cNvSpPr>
            <p:nvPr/>
          </p:nvSpPr>
          <p:spPr bwMode="auto">
            <a:xfrm>
              <a:off x="4176" y="3120"/>
              <a:ext cx="336" cy="335"/>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rPr>
                <a:t>y</a:t>
              </a:r>
            </a:p>
          </p:txBody>
        </p:sp>
      </p:grpSp>
      <p:grpSp>
        <p:nvGrpSpPr>
          <p:cNvPr id="3" name="Group 14">
            <a:extLst>
              <a:ext uri="{FF2B5EF4-FFF2-40B4-BE49-F238E27FC236}">
                <a16:creationId xmlns:a16="http://schemas.microsoft.com/office/drawing/2014/main" id="{F2A3B942-BA8E-1F21-235C-4B462F535ED6}"/>
              </a:ext>
            </a:extLst>
          </p:cNvPr>
          <p:cNvGrpSpPr>
            <a:grpSpLocks/>
          </p:cNvGrpSpPr>
          <p:nvPr/>
        </p:nvGrpSpPr>
        <p:grpSpPr bwMode="auto">
          <a:xfrm>
            <a:off x="7334252" y="5491162"/>
            <a:ext cx="1706563" cy="762000"/>
            <a:chOff x="3180" y="3451"/>
            <a:chExt cx="1075" cy="480"/>
          </a:xfrm>
        </p:grpSpPr>
        <p:grpSp>
          <p:nvGrpSpPr>
            <p:cNvPr id="9227" name="Group 15">
              <a:extLst>
                <a:ext uri="{FF2B5EF4-FFF2-40B4-BE49-F238E27FC236}">
                  <a16:creationId xmlns:a16="http://schemas.microsoft.com/office/drawing/2014/main" id="{C1064143-EBD2-B39E-EAC4-483F4D060EA1}"/>
                </a:ext>
              </a:extLst>
            </p:cNvPr>
            <p:cNvGrpSpPr>
              <a:grpSpLocks/>
            </p:cNvGrpSpPr>
            <p:nvPr/>
          </p:nvGrpSpPr>
          <p:grpSpPr bwMode="auto">
            <a:xfrm rot="-3104475">
              <a:off x="3800" y="3379"/>
              <a:ext cx="384" cy="527"/>
              <a:chOff x="3504" y="3552"/>
              <a:chExt cx="384" cy="527"/>
            </a:xfrm>
          </p:grpSpPr>
          <p:sp>
            <p:nvSpPr>
              <p:cNvPr id="9231" name="Line 16">
                <a:extLst>
                  <a:ext uri="{FF2B5EF4-FFF2-40B4-BE49-F238E27FC236}">
                    <a16:creationId xmlns:a16="http://schemas.microsoft.com/office/drawing/2014/main" id="{2A7A7B79-B6F4-DB3F-979D-F44162BB44BD}"/>
                  </a:ext>
                </a:extLst>
              </p:cNvPr>
              <p:cNvSpPr>
                <a:spLocks noChangeShapeType="1"/>
              </p:cNvSpPr>
              <p:nvPr/>
            </p:nvSpPr>
            <p:spPr bwMode="auto">
              <a:xfrm flipH="1">
                <a:off x="3648" y="3552"/>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09" name="Text Box 17">
                <a:extLst>
                  <a:ext uri="{FF2B5EF4-FFF2-40B4-BE49-F238E27FC236}">
                    <a16:creationId xmlns:a16="http://schemas.microsoft.com/office/drawing/2014/main" id="{0F7296A1-EF83-3EF0-2980-4BC8B3B442A2}"/>
                  </a:ext>
                </a:extLst>
              </p:cNvPr>
              <p:cNvSpPr txBox="1">
                <a:spLocks noChangeArrowheads="1"/>
              </p:cNvSpPr>
              <p:nvPr/>
            </p:nvSpPr>
            <p:spPr bwMode="auto">
              <a:xfrm>
                <a:off x="3504" y="3758"/>
                <a:ext cx="384"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latin typeface="宋体" panose="02010600030101010101" pitchFamily="2" charset="-122"/>
                  </a:rPr>
                  <a:t>*</a:t>
                </a:r>
              </a:p>
            </p:txBody>
          </p:sp>
        </p:grpSp>
        <p:grpSp>
          <p:nvGrpSpPr>
            <p:cNvPr id="9228" name="Group 18">
              <a:extLst>
                <a:ext uri="{FF2B5EF4-FFF2-40B4-BE49-F238E27FC236}">
                  <a16:creationId xmlns:a16="http://schemas.microsoft.com/office/drawing/2014/main" id="{C9EAC1F1-1DCE-2F2F-CA44-8CAC21EEE344}"/>
                </a:ext>
              </a:extLst>
            </p:cNvPr>
            <p:cNvGrpSpPr>
              <a:grpSpLocks/>
            </p:cNvGrpSpPr>
            <p:nvPr/>
          </p:nvGrpSpPr>
          <p:grpSpPr bwMode="auto">
            <a:xfrm rot="2973774">
              <a:off x="3254" y="3473"/>
              <a:ext cx="384" cy="531"/>
              <a:chOff x="3503" y="3552"/>
              <a:chExt cx="384" cy="531"/>
            </a:xfrm>
          </p:grpSpPr>
          <p:sp>
            <p:nvSpPr>
              <p:cNvPr id="9229" name="Line 19">
                <a:extLst>
                  <a:ext uri="{FF2B5EF4-FFF2-40B4-BE49-F238E27FC236}">
                    <a16:creationId xmlns:a16="http://schemas.microsoft.com/office/drawing/2014/main" id="{31D0021A-2AC5-7DCA-A5F6-7AAB9FF5C767}"/>
                  </a:ext>
                </a:extLst>
              </p:cNvPr>
              <p:cNvSpPr>
                <a:spLocks noChangeShapeType="1"/>
              </p:cNvSpPr>
              <p:nvPr/>
            </p:nvSpPr>
            <p:spPr bwMode="auto">
              <a:xfrm flipH="1">
                <a:off x="3648" y="3552"/>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2075" tIns="46038" rIns="92075" bIns="46038"/>
              <a:lstStyle/>
              <a:p>
                <a:endParaRPr lang="zh-CN" altLang="en-US"/>
              </a:p>
            </p:txBody>
          </p:sp>
          <p:sp>
            <p:nvSpPr>
              <p:cNvPr id="1109012" name="Text Box 20">
                <a:extLst>
                  <a:ext uri="{FF2B5EF4-FFF2-40B4-BE49-F238E27FC236}">
                    <a16:creationId xmlns:a16="http://schemas.microsoft.com/office/drawing/2014/main" id="{D0E67189-CF66-4049-6286-B7049B2B1FFB}"/>
                  </a:ext>
                </a:extLst>
              </p:cNvPr>
              <p:cNvSpPr txBox="1">
                <a:spLocks noChangeArrowheads="1"/>
              </p:cNvSpPr>
              <p:nvPr/>
            </p:nvSpPr>
            <p:spPr bwMode="auto">
              <a:xfrm>
                <a:off x="3503" y="3762"/>
                <a:ext cx="384" cy="321"/>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
                    <a:schemeClr val="folHlink"/>
                  </a:buClr>
                  <a:buSzPct val="75000"/>
                  <a:buFont typeface="Monotype Sorts" pitchFamily="2" charset="2"/>
                  <a:buNone/>
                  <a:defRPr/>
                </a:pPr>
                <a:r>
                  <a:rPr kumimoji="1" lang="en-US" altLang="zh-CN" sz="2800" b="1">
                    <a:solidFill>
                      <a:srgbClr val="0000FF"/>
                    </a:solidFill>
                    <a:effectLst>
                      <a:outerShdw blurRad="38100" dist="38100" dir="2700000" algn="tl">
                        <a:srgbClr val="C0C0C0"/>
                      </a:outerShdw>
                    </a:effectLst>
                    <a:latin typeface="宋体" panose="02010600030101010101" pitchFamily="2" charset="-122"/>
                  </a:rPr>
                  <a:t>*</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8995">
                                            <p:txEl>
                                              <p:pRg st="0" end="0"/>
                                            </p:txEl>
                                          </p:spTgt>
                                        </p:tgtEl>
                                        <p:attrNameLst>
                                          <p:attrName>style.visibility</p:attrName>
                                        </p:attrNameLst>
                                      </p:cBhvr>
                                      <p:to>
                                        <p:strVal val="visible"/>
                                      </p:to>
                                    </p:set>
                                    <p:animEffect transition="in" filter="slide(fromBottom)">
                                      <p:cBhvr>
                                        <p:cTn id="7" dur="500"/>
                                        <p:tgtEl>
                                          <p:spTgt spid="1108995">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08995">
                                            <p:txEl>
                                              <p:pRg st="1" end="1"/>
                                            </p:txEl>
                                          </p:spTgt>
                                        </p:tgtEl>
                                        <p:attrNameLst>
                                          <p:attrName>style.visibility</p:attrName>
                                        </p:attrNameLst>
                                      </p:cBhvr>
                                      <p:to>
                                        <p:strVal val="visible"/>
                                      </p:to>
                                    </p:set>
                                    <p:animEffect transition="in" filter="slide(fromBottom)">
                                      <p:cBhvr>
                                        <p:cTn id="10" dur="500"/>
                                        <p:tgtEl>
                                          <p:spTgt spid="1108995">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108995">
                                            <p:txEl>
                                              <p:pRg st="2" end="2"/>
                                            </p:txEl>
                                          </p:spTgt>
                                        </p:tgtEl>
                                        <p:attrNameLst>
                                          <p:attrName>style.visibility</p:attrName>
                                        </p:attrNameLst>
                                      </p:cBhvr>
                                      <p:to>
                                        <p:strVal val="visible"/>
                                      </p:to>
                                    </p:set>
                                    <p:animEffect transition="in" filter="slide(fromBottom)">
                                      <p:cBhvr>
                                        <p:cTn id="13" dur="500"/>
                                        <p:tgtEl>
                                          <p:spTgt spid="11089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108995">
                                            <p:txEl>
                                              <p:pRg st="3" end="3"/>
                                            </p:txEl>
                                          </p:spTgt>
                                        </p:tgtEl>
                                        <p:attrNameLst>
                                          <p:attrName>style.visibility</p:attrName>
                                        </p:attrNameLst>
                                      </p:cBhvr>
                                      <p:to>
                                        <p:strVal val="visible"/>
                                      </p:to>
                                    </p:set>
                                    <p:animEffect transition="in" filter="slide(fromBottom)">
                                      <p:cBhvr>
                                        <p:cTn id="18" dur="500"/>
                                        <p:tgtEl>
                                          <p:spTgt spid="110899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08996"/>
                                        </p:tgtEl>
                                        <p:attrNameLst>
                                          <p:attrName>style.visibility</p:attrName>
                                        </p:attrNameLst>
                                      </p:cBhvr>
                                      <p:to>
                                        <p:strVal val="visible"/>
                                      </p:to>
                                    </p:set>
                                    <p:anim calcmode="lin" valueType="num">
                                      <p:cBhvr additive="base">
                                        <p:cTn id="23" dur="500" fill="hold"/>
                                        <p:tgtEl>
                                          <p:spTgt spid="1108996"/>
                                        </p:tgtEl>
                                        <p:attrNameLst>
                                          <p:attrName>ppt_x</p:attrName>
                                        </p:attrNameLst>
                                      </p:cBhvr>
                                      <p:tavLst>
                                        <p:tav tm="0">
                                          <p:val>
                                            <p:strVal val="0-#ppt_w/2"/>
                                          </p:val>
                                        </p:tav>
                                        <p:tav tm="100000">
                                          <p:val>
                                            <p:strVal val="#ppt_x"/>
                                          </p:val>
                                        </p:tav>
                                      </p:tavLst>
                                    </p:anim>
                                    <p:anim calcmode="lin" valueType="num">
                                      <p:cBhvr additive="base">
                                        <p:cTn id="24" dur="500" fill="hold"/>
                                        <p:tgtEl>
                                          <p:spTgt spid="110899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0899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0899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5" grpId="0" build="p" autoUpdateAnimBg="0"/>
      <p:bldP spid="1108996" grpId="0" autoUpdateAnimBg="0"/>
      <p:bldP spid="1108997" grpId="0" autoUpdateAnimBg="0"/>
      <p:bldP spid="110899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4530" name="Rectangle 2">
            <a:extLst>
              <a:ext uri="{FF2B5EF4-FFF2-40B4-BE49-F238E27FC236}">
                <a16:creationId xmlns:a16="http://schemas.microsoft.com/office/drawing/2014/main" id="{C460288C-8C31-FE3D-D202-C855D3168A80}"/>
              </a:ext>
            </a:extLst>
          </p:cNvPr>
          <p:cNvSpPr>
            <a:spLocks noGrp="1" noChangeArrowheads="1"/>
          </p:cNvSpPr>
          <p:nvPr>
            <p:ph type="title"/>
          </p:nvPr>
        </p:nvSpPr>
        <p:spPr/>
        <p:txBody>
          <a:bodyPr vert="horz" lIns="92075" tIns="46038" rIns="92075" bIns="46038" rtlCol="0" anchor="ctr">
            <a:normAutofit/>
          </a:bodyPr>
          <a:lstStyle/>
          <a:p>
            <a:pPr eaLnBrk="1" hangingPunct="1">
              <a:defRPr/>
            </a:pPr>
            <a:r>
              <a:rPr lang="zh-CN" altLang="en-US" dirty="0">
                <a:latin typeface="微软雅黑" panose="020B0503020204020204" pitchFamily="34" charset="-122"/>
                <a:ea typeface="微软雅黑" panose="020B0503020204020204" pitchFamily="34" charset="-122"/>
              </a:rPr>
              <a:t>Ｆ的子程序</a:t>
            </a:r>
            <a:r>
              <a:rPr lang="en-US" altLang="zh-CN" dirty="0">
                <a:latin typeface="Times New Roman" panose="02020603050405020304" pitchFamily="18" charset="0"/>
                <a:ea typeface="楷体_GB2312" pitchFamily="49" charset="-122"/>
              </a:rPr>
              <a:t>(</a:t>
            </a:r>
            <a:r>
              <a:rPr lang="en-US" altLang="zh-CN" dirty="0">
                <a:effectLst>
                  <a:outerShdw blurRad="38100" dist="38100" dir="2700000" algn="tl">
                    <a:srgbClr val="C0C0C0"/>
                  </a:outerShdw>
                </a:effectLst>
                <a:latin typeface="Times New Roman" panose="02020603050405020304" pitchFamily="18" charset="0"/>
                <a:ea typeface="楷体_GB2312" pitchFamily="49" charset="-122"/>
              </a:rPr>
              <a:t>F→(E)|id</a:t>
            </a:r>
            <a:r>
              <a:rPr lang="en-US" altLang="zh-CN" dirty="0">
                <a:latin typeface="Times New Roman" panose="02020603050405020304" pitchFamily="18" charset="0"/>
                <a:ea typeface="楷体_GB2312" pitchFamily="49" charset="-122"/>
              </a:rPr>
              <a:t>)</a:t>
            </a:r>
          </a:p>
        </p:txBody>
      </p:sp>
      <p:sp>
        <p:nvSpPr>
          <p:cNvPr id="4" name="日期占位符 3">
            <a:extLst>
              <a:ext uri="{FF2B5EF4-FFF2-40B4-BE49-F238E27FC236}">
                <a16:creationId xmlns:a16="http://schemas.microsoft.com/office/drawing/2014/main" id="{A4BDD722-CA81-BD6F-B51A-A5937531173E}"/>
              </a:ext>
            </a:extLst>
          </p:cNvPr>
          <p:cNvSpPr>
            <a:spLocks noGrp="1"/>
          </p:cNvSpPr>
          <p:nvPr>
            <p:ph type="dt" sz="half" idx="10"/>
          </p:nvPr>
        </p:nvSpPr>
        <p:spPr>
          <a:ln>
            <a:miter lim="800000"/>
            <a:headEnd/>
            <a:tailEnd/>
          </a:ln>
        </p:spPr>
        <p:txBody>
          <a:bodyPr anchor="t"/>
          <a:lstStyle/>
          <a:p>
            <a:pPr>
              <a:defRPr/>
            </a:pPr>
            <a:fld id="{555E49C8-D00C-434D-86B9-DC23FF5926E9}" type="datetime1">
              <a:rPr lang="zh-CN" altLang="en-US">
                <a:latin typeface="+mn-lt"/>
              </a:rPr>
              <a:pPr>
                <a:defRPr/>
              </a:pPr>
              <a:t>2022/7/6</a:t>
            </a:fld>
            <a:endParaRPr lang="en-US" altLang="zh-CN">
              <a:latin typeface="+mn-lt"/>
            </a:endParaRPr>
          </a:p>
        </p:txBody>
      </p:sp>
      <p:sp>
        <p:nvSpPr>
          <p:cNvPr id="56323" name="灯片编号占位符 5">
            <a:extLst>
              <a:ext uri="{FF2B5EF4-FFF2-40B4-BE49-F238E27FC236}">
                <a16:creationId xmlns:a16="http://schemas.microsoft.com/office/drawing/2014/main" id="{4C7478A5-BF47-2DFC-E98A-DB0BFFD806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6A14F5C-A21A-479C-93F2-939E63D85C26}" type="slidenum">
              <a:rPr lang="en-US" altLang="zh-CN" sz="1400" b="0">
                <a:latin typeface="Arial" panose="020B0604020202020204" pitchFamily="34" charset="0"/>
                <a:ea typeface="宋体" panose="02010600030101010101" pitchFamily="2" charset="-122"/>
              </a:rPr>
              <a:pPr>
                <a:spcBef>
                  <a:spcPct val="0"/>
                </a:spcBef>
                <a:buClrTx/>
                <a:buSzTx/>
                <a:buFontTx/>
                <a:buNone/>
              </a:pPr>
              <a:t>50</a:t>
            </a:fld>
            <a:endParaRPr lang="en-US" altLang="zh-CN" sz="1400" b="0">
              <a:latin typeface="Arial" panose="020B0604020202020204" pitchFamily="34" charset="0"/>
              <a:ea typeface="宋体" panose="02010600030101010101" pitchFamily="2" charset="-122"/>
            </a:endParaRPr>
          </a:p>
        </p:txBody>
      </p:sp>
      <p:sp>
        <p:nvSpPr>
          <p:cNvPr id="1174531" name="Rectangle 3">
            <a:extLst>
              <a:ext uri="{FF2B5EF4-FFF2-40B4-BE49-F238E27FC236}">
                <a16:creationId xmlns:a16="http://schemas.microsoft.com/office/drawing/2014/main" id="{87E7E7DA-B28C-4C30-B7A9-6708CB56F8A3}"/>
              </a:ext>
            </a:extLst>
          </p:cNvPr>
          <p:cNvSpPr>
            <a:spLocks noGrp="1" noChangeArrowheads="1"/>
          </p:cNvSpPr>
          <p:nvPr>
            <p:ph type="body" sz="quarter" idx="13"/>
          </p:nvPr>
        </p:nvSpPr>
        <p:spPr>
          <a:noFill/>
        </p:spPr>
        <p:txBody>
          <a:bodyPr vert="horz" lIns="92075" tIns="46038" rIns="92075" bIns="46038" rtlCol="0">
            <a:normAutofit fontScale="85000" lnSpcReduction="20000"/>
          </a:bodyPr>
          <a:lstStyle/>
          <a:p>
            <a:pPr eaLnBrk="1" hangingPunct="1">
              <a:lnSpc>
                <a:spcPct val="90000"/>
              </a:lnSpc>
              <a:buFont typeface="Wingdings" panose="05000000000000000000" pitchFamily="2" charset="2"/>
              <a:buNone/>
            </a:pPr>
            <a:r>
              <a:rPr lang="en-US" altLang="zh-CN" sz="2400">
                <a:latin typeface="Times New Roman" panose="02020603050405020304" pitchFamily="18" charset="0"/>
              </a:rPr>
              <a:t>procedure F;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if lookhead='('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begin    		</a:t>
            </a:r>
            <a:r>
              <a:rPr lang="zh-CN" altLang="en-US" sz="2400">
                <a:latin typeface="Times New Roman" panose="02020603050405020304" pitchFamily="18" charset="0"/>
              </a:rPr>
              <a:t>当前符号等于（</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			</a:t>
            </a:r>
            <a:r>
              <a:rPr lang="zh-CN" altLang="en-US" sz="2400">
                <a:latin typeface="Times New Roman" panose="02020603050405020304" pitchFamily="18" charset="0"/>
              </a:rPr>
              <a:t>Ｅ的递归调用</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match(')');      </a:t>
            </a:r>
            <a:r>
              <a:rPr lang="zh-CN" altLang="en-US" sz="2400">
                <a:latin typeface="Times New Roman" panose="02020603050405020304" pitchFamily="18" charset="0"/>
              </a:rPr>
              <a:t>处理终结符）</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if lookhead=id then </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match(id)            </a:t>
            </a:r>
            <a:r>
              <a:rPr lang="zh-CN" altLang="en-US" sz="2400">
                <a:latin typeface="Times New Roman" panose="02020603050405020304" pitchFamily="18" charset="0"/>
              </a:rPr>
              <a:t>处理终结符</a:t>
            </a:r>
            <a:r>
              <a:rPr lang="en-US" altLang="zh-CN" sz="2400">
                <a:latin typeface="Times New Roman" panose="02020603050405020304" pitchFamily="18" charset="0"/>
              </a:rPr>
              <a:t>id</a:t>
            </a:r>
          </a:p>
          <a:p>
            <a:pPr eaLnBrk="1" hangingPunct="1">
              <a:lnSpc>
                <a:spcPct val="90000"/>
              </a:lnSpc>
              <a:buFont typeface="Wingdings" panose="05000000000000000000" pitchFamily="2" charset="2"/>
              <a:buNone/>
            </a:pPr>
            <a:r>
              <a:rPr lang="en-US" altLang="zh-CN" sz="2400">
                <a:latin typeface="Times New Roman" panose="02020603050405020304" pitchFamily="18" charset="0"/>
              </a:rPr>
              <a:t>      else error               </a:t>
            </a:r>
            <a:r>
              <a:rPr lang="zh-CN" altLang="en-US" sz="2400">
                <a:latin typeface="Times New Roman" panose="02020603050405020304" pitchFamily="18" charset="0"/>
              </a:rPr>
              <a:t>出错处理</a:t>
            </a:r>
          </a:p>
          <a:p>
            <a:pPr eaLnBrk="1" hangingPunct="1">
              <a:lnSpc>
                <a:spcPct val="90000"/>
              </a:lnSpc>
              <a:buFont typeface="Wingdings" panose="05000000000000000000" pitchFamily="2" charset="2"/>
              <a:buNone/>
            </a:pPr>
            <a:r>
              <a:rPr lang="zh-CN" altLang="en-US" sz="2400">
                <a:latin typeface="Times New Roman" panose="02020603050405020304" pitchFamily="18" charset="0"/>
              </a:rPr>
              <a:t>  </a:t>
            </a:r>
            <a:r>
              <a:rPr lang="en-US" altLang="zh-CN" sz="2400">
                <a:latin typeface="Times New Roman" panose="02020603050405020304" pitchFamily="18"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4531">
                                            <p:txEl>
                                              <p:pRg st="0" end="0"/>
                                            </p:txEl>
                                          </p:spTgt>
                                        </p:tgtEl>
                                        <p:attrNameLst>
                                          <p:attrName>style.visibility</p:attrName>
                                        </p:attrNameLst>
                                      </p:cBhvr>
                                      <p:to>
                                        <p:strVal val="visible"/>
                                      </p:to>
                                    </p:set>
                                    <p:animEffect transition="in" filter="wipe(up)">
                                      <p:cBhvr>
                                        <p:cTn id="7" dur="75"/>
                                        <p:tgtEl>
                                          <p:spTgt spid="11745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4531">
                                            <p:txEl>
                                              <p:pRg st="1" end="1"/>
                                            </p:txEl>
                                          </p:spTgt>
                                        </p:tgtEl>
                                        <p:attrNameLst>
                                          <p:attrName>style.visibility</p:attrName>
                                        </p:attrNameLst>
                                      </p:cBhvr>
                                      <p:to>
                                        <p:strVal val="visible"/>
                                      </p:to>
                                    </p:set>
                                    <p:animEffect transition="in" filter="wipe(up)">
                                      <p:cBhvr>
                                        <p:cTn id="12" dur="75"/>
                                        <p:tgtEl>
                                          <p:spTgt spid="11745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4531">
                                            <p:txEl>
                                              <p:pRg st="2" end="2"/>
                                            </p:txEl>
                                          </p:spTgt>
                                        </p:tgtEl>
                                        <p:attrNameLst>
                                          <p:attrName>style.visibility</p:attrName>
                                        </p:attrNameLst>
                                      </p:cBhvr>
                                      <p:to>
                                        <p:strVal val="visible"/>
                                      </p:to>
                                    </p:set>
                                    <p:animEffect transition="in" filter="wipe(up)">
                                      <p:cBhvr>
                                        <p:cTn id="17" dur="75"/>
                                        <p:tgtEl>
                                          <p:spTgt spid="11745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4531">
                                            <p:txEl>
                                              <p:pRg st="3" end="3"/>
                                            </p:txEl>
                                          </p:spTgt>
                                        </p:tgtEl>
                                        <p:attrNameLst>
                                          <p:attrName>style.visibility</p:attrName>
                                        </p:attrNameLst>
                                      </p:cBhvr>
                                      <p:to>
                                        <p:strVal val="visible"/>
                                      </p:to>
                                    </p:set>
                                    <p:animEffect transition="in" filter="wipe(up)">
                                      <p:cBhvr>
                                        <p:cTn id="22" dur="75"/>
                                        <p:tgtEl>
                                          <p:spTgt spid="117453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174531">
                                            <p:txEl>
                                              <p:pRg st="4" end="4"/>
                                            </p:txEl>
                                          </p:spTgt>
                                        </p:tgtEl>
                                        <p:attrNameLst>
                                          <p:attrName>style.visibility</p:attrName>
                                        </p:attrNameLst>
                                      </p:cBhvr>
                                      <p:to>
                                        <p:strVal val="visible"/>
                                      </p:to>
                                    </p:set>
                                    <p:animEffect transition="in" filter="wipe(up)">
                                      <p:cBhvr>
                                        <p:cTn id="27" dur="75"/>
                                        <p:tgtEl>
                                          <p:spTgt spid="117453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4531">
                                            <p:txEl>
                                              <p:pRg st="5" end="5"/>
                                            </p:txEl>
                                          </p:spTgt>
                                        </p:tgtEl>
                                        <p:attrNameLst>
                                          <p:attrName>style.visibility</p:attrName>
                                        </p:attrNameLst>
                                      </p:cBhvr>
                                      <p:to>
                                        <p:strVal val="visible"/>
                                      </p:to>
                                    </p:set>
                                    <p:animEffect transition="in" filter="wipe(up)">
                                      <p:cBhvr>
                                        <p:cTn id="32" dur="75"/>
                                        <p:tgtEl>
                                          <p:spTgt spid="117453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1174531">
                                            <p:txEl>
                                              <p:pRg st="6" end="6"/>
                                            </p:txEl>
                                          </p:spTgt>
                                        </p:tgtEl>
                                        <p:attrNameLst>
                                          <p:attrName>style.visibility</p:attrName>
                                        </p:attrNameLst>
                                      </p:cBhvr>
                                      <p:to>
                                        <p:strVal val="visible"/>
                                      </p:to>
                                    </p:set>
                                    <p:animEffect transition="in" filter="wipe(up)">
                                      <p:cBhvr>
                                        <p:cTn id="37" dur="75"/>
                                        <p:tgtEl>
                                          <p:spTgt spid="117453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1174531">
                                            <p:txEl>
                                              <p:pRg st="7" end="7"/>
                                            </p:txEl>
                                          </p:spTgt>
                                        </p:tgtEl>
                                        <p:attrNameLst>
                                          <p:attrName>style.visibility</p:attrName>
                                        </p:attrNameLst>
                                      </p:cBhvr>
                                      <p:to>
                                        <p:strVal val="visible"/>
                                      </p:to>
                                    </p:set>
                                    <p:animEffect transition="in" filter="wipe(up)">
                                      <p:cBhvr>
                                        <p:cTn id="42" dur="75"/>
                                        <p:tgtEl>
                                          <p:spTgt spid="117453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1174531">
                                            <p:txEl>
                                              <p:pRg st="8" end="8"/>
                                            </p:txEl>
                                          </p:spTgt>
                                        </p:tgtEl>
                                        <p:attrNameLst>
                                          <p:attrName>style.visibility</p:attrName>
                                        </p:attrNameLst>
                                      </p:cBhvr>
                                      <p:to>
                                        <p:strVal val="visible"/>
                                      </p:to>
                                    </p:set>
                                    <p:animEffect transition="in" filter="wipe(up)">
                                      <p:cBhvr>
                                        <p:cTn id="47" dur="75"/>
                                        <p:tgtEl>
                                          <p:spTgt spid="117453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1174531">
                                            <p:txEl>
                                              <p:pRg st="9" end="9"/>
                                            </p:txEl>
                                          </p:spTgt>
                                        </p:tgtEl>
                                        <p:attrNameLst>
                                          <p:attrName>style.visibility</p:attrName>
                                        </p:attrNameLst>
                                      </p:cBhvr>
                                      <p:to>
                                        <p:strVal val="visible"/>
                                      </p:to>
                                    </p:set>
                                    <p:animEffect transition="in" filter="wipe(up)">
                                      <p:cBhvr>
                                        <p:cTn id="52" dur="75"/>
                                        <p:tgtEl>
                                          <p:spTgt spid="117453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1174531">
                                            <p:txEl>
                                              <p:pRg st="10" end="10"/>
                                            </p:txEl>
                                          </p:spTgt>
                                        </p:tgtEl>
                                        <p:attrNameLst>
                                          <p:attrName>style.visibility</p:attrName>
                                        </p:attrNameLst>
                                      </p:cBhvr>
                                      <p:to>
                                        <p:strVal val="visible"/>
                                      </p:to>
                                    </p:set>
                                    <p:animEffect transition="in" filter="wipe(up)">
                                      <p:cBhvr>
                                        <p:cTn id="57" dur="75"/>
                                        <p:tgtEl>
                                          <p:spTgt spid="1174531">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TYPE.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1174531">
                                            <p:txEl>
                                              <p:pRg st="11" end="11"/>
                                            </p:txEl>
                                          </p:spTgt>
                                        </p:tgtEl>
                                        <p:attrNameLst>
                                          <p:attrName>style.visibility</p:attrName>
                                        </p:attrNameLst>
                                      </p:cBhvr>
                                      <p:to>
                                        <p:strVal val="visible"/>
                                      </p:to>
                                    </p:set>
                                    <p:animEffect transition="in" filter="wipe(up)">
                                      <p:cBhvr>
                                        <p:cTn id="62" dur="75"/>
                                        <p:tgtEl>
                                          <p:spTgt spid="1174531">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453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8" name="Rectangle 2">
            <a:extLst>
              <a:ext uri="{FF2B5EF4-FFF2-40B4-BE49-F238E27FC236}">
                <a16:creationId xmlns:a16="http://schemas.microsoft.com/office/drawing/2014/main" id="{36F7C087-81EB-D02F-4453-B88D954D1858}"/>
              </a:ext>
            </a:extLst>
          </p:cNvPr>
          <p:cNvSpPr>
            <a:spLocks noGrp="1" noChangeArrowheads="1"/>
          </p:cNvSpPr>
          <p:nvPr>
            <p:ph type="title"/>
          </p:nvPr>
        </p:nvSpPr>
        <p:spPr/>
        <p:txBody>
          <a:bodyPr anchor="ctr">
            <a:normAutofit/>
          </a:bodyPr>
          <a:lstStyle/>
          <a:p>
            <a:pPr eaLnBrk="1" hangingPunct="1">
              <a:lnSpc>
                <a:spcPct val="90000"/>
              </a:lnSpc>
            </a:pPr>
            <a:r>
              <a:rPr lang="zh-CN" altLang="en-US">
                <a:latin typeface="微软雅黑" panose="020B0503020204020204" pitchFamily="34" charset="-122"/>
                <a:ea typeface="微软雅黑" panose="020B0503020204020204" pitchFamily="34" charset="-122"/>
              </a:rPr>
              <a:t>主程序</a:t>
            </a:r>
          </a:p>
        </p:txBody>
      </p:sp>
      <p:sp>
        <p:nvSpPr>
          <p:cNvPr id="6" name="日期占位符 3">
            <a:extLst>
              <a:ext uri="{FF2B5EF4-FFF2-40B4-BE49-F238E27FC236}">
                <a16:creationId xmlns:a16="http://schemas.microsoft.com/office/drawing/2014/main" id="{52B5A5A6-0F02-0C60-A0A5-FAEDDE17DDC8}"/>
              </a:ext>
            </a:extLst>
          </p:cNvPr>
          <p:cNvSpPr>
            <a:spLocks noGrp="1"/>
          </p:cNvSpPr>
          <p:nvPr>
            <p:ph type="dt" sz="half" idx="10"/>
          </p:nvPr>
        </p:nvSpPr>
        <p:spPr>
          <a:ln>
            <a:miter lim="800000"/>
            <a:headEnd/>
            <a:tailEnd/>
          </a:ln>
        </p:spPr>
        <p:txBody>
          <a:bodyPr anchor="t"/>
          <a:lstStyle/>
          <a:p>
            <a:pPr>
              <a:defRPr/>
            </a:pPr>
            <a:fld id="{325D6BA1-A027-40EC-B0A4-DBADB695BF94}" type="datetime1">
              <a:rPr lang="zh-CN" altLang="en-US">
                <a:latin typeface="+mn-lt"/>
              </a:rPr>
              <a:pPr>
                <a:defRPr/>
              </a:pPr>
              <a:t>2022/7/6</a:t>
            </a:fld>
            <a:endParaRPr lang="en-US" altLang="zh-CN">
              <a:latin typeface="+mn-lt"/>
            </a:endParaRPr>
          </a:p>
        </p:txBody>
      </p:sp>
      <p:sp>
        <p:nvSpPr>
          <p:cNvPr id="57347" name="灯片编号占位符 5">
            <a:extLst>
              <a:ext uri="{FF2B5EF4-FFF2-40B4-BE49-F238E27FC236}">
                <a16:creationId xmlns:a16="http://schemas.microsoft.com/office/drawing/2014/main" id="{718882D9-3978-51BD-9747-3E5A8DA4C5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BFC34F-AC81-4717-B20B-E23B6E857780}" type="slidenum">
              <a:rPr lang="en-US" altLang="zh-CN" sz="1400" b="0">
                <a:latin typeface="Arial" panose="020B0604020202020204" pitchFamily="34" charset="0"/>
                <a:ea typeface="宋体" panose="02010600030101010101" pitchFamily="2" charset="-122"/>
              </a:rPr>
              <a:pPr>
                <a:spcBef>
                  <a:spcPct val="0"/>
                </a:spcBef>
                <a:buClrTx/>
                <a:buSzTx/>
                <a:buFontTx/>
                <a:buNone/>
              </a:pPr>
              <a:t>51</a:t>
            </a:fld>
            <a:endParaRPr lang="en-US" altLang="zh-CN" sz="1400" b="0">
              <a:latin typeface="Arial" panose="020B0604020202020204" pitchFamily="34" charset="0"/>
              <a:ea typeface="宋体" panose="02010600030101010101" pitchFamily="2" charset="-122"/>
            </a:endParaRPr>
          </a:p>
        </p:txBody>
      </p:sp>
      <p:sp>
        <p:nvSpPr>
          <p:cNvPr id="1175555" name="Rectangle 3">
            <a:extLst>
              <a:ext uri="{FF2B5EF4-FFF2-40B4-BE49-F238E27FC236}">
                <a16:creationId xmlns:a16="http://schemas.microsoft.com/office/drawing/2014/main" id="{458CA7FD-7DEF-0188-7661-2602DD3DE706}"/>
              </a:ext>
            </a:extLst>
          </p:cNvPr>
          <p:cNvSpPr>
            <a:spLocks noGrp="1" noChangeArrowheads="1"/>
          </p:cNvSpPr>
          <p:nvPr>
            <p:ph type="body" sz="quarter" idx="13"/>
          </p:nvPr>
        </p:nvSpPr>
        <p:spPr/>
        <p:txBody>
          <a:bodyPr>
            <a:normAutofit/>
          </a:bodyPr>
          <a:lstStyle/>
          <a:p>
            <a:pPr eaLnBrk="1" hangingPunct="1">
              <a:lnSpc>
                <a:spcPct val="90000"/>
              </a:lnSpc>
              <a:spcBef>
                <a:spcPct val="10000"/>
              </a:spcBef>
              <a:buFont typeface="Wingdings" panose="05000000000000000000" pitchFamily="2" charset="2"/>
              <a:buNone/>
            </a:pPr>
            <a:r>
              <a:rPr lang="en-US" altLang="zh-CN" dirty="0">
                <a:latin typeface="Times New Roman" panose="02020603050405020304" pitchFamily="18" charset="0"/>
              </a:rPr>
              <a:t>begin 	 	</a:t>
            </a:r>
          </a:p>
          <a:p>
            <a:pPr eaLnBrk="1" hangingPunct="1">
              <a:lnSpc>
                <a:spcPct val="90000"/>
              </a:lnSpc>
              <a:spcBef>
                <a:spcPct val="10000"/>
              </a:spcBef>
              <a:buFont typeface="Wingdings" panose="05000000000000000000" pitchFamily="2" charset="2"/>
              <a:buNone/>
            </a:pPr>
            <a:r>
              <a:rPr lang="en-US" altLang="zh-CN" dirty="0">
                <a:latin typeface="Times New Roman" panose="02020603050405020304" pitchFamily="18" charset="0"/>
              </a:rPr>
              <a:t>    </a:t>
            </a:r>
            <a:r>
              <a:rPr lang="en-US" altLang="zh-CN" dirty="0" err="1">
                <a:latin typeface="Times New Roman" panose="02020603050405020304" pitchFamily="18" charset="0"/>
              </a:rPr>
              <a:t>lookhead</a:t>
            </a:r>
            <a:r>
              <a:rPr lang="en-US" altLang="zh-CN" dirty="0">
                <a:latin typeface="Times New Roman" panose="02020603050405020304" pitchFamily="18" charset="0"/>
              </a:rPr>
              <a:t>:=</a:t>
            </a:r>
            <a:r>
              <a:rPr lang="en-US" altLang="zh-CN" dirty="0" err="1">
                <a:latin typeface="Times New Roman" panose="02020603050405020304" pitchFamily="18" charset="0"/>
              </a:rPr>
              <a:t>nexttoken</a:t>
            </a:r>
            <a:r>
              <a:rPr lang="en-US" altLang="zh-CN" dirty="0">
                <a:latin typeface="Times New Roman" panose="02020603050405020304" pitchFamily="18" charset="0"/>
              </a:rPr>
              <a:t>;	</a:t>
            </a:r>
            <a:r>
              <a:rPr lang="zh-CN" altLang="en-US" dirty="0">
                <a:latin typeface="Times New Roman" panose="02020603050405020304" pitchFamily="18" charset="0"/>
              </a:rPr>
              <a:t>调词法分析程序</a:t>
            </a:r>
          </a:p>
          <a:p>
            <a:pPr eaLnBrk="1" hangingPunct="1">
              <a:lnSpc>
                <a:spcPct val="90000"/>
              </a:lnSpc>
              <a:spcBef>
                <a:spcPct val="10000"/>
              </a:spcBef>
              <a:buFont typeface="Wingdings" panose="05000000000000000000" pitchFamily="2" charset="2"/>
              <a:buNone/>
            </a:pPr>
            <a:r>
              <a:rPr lang="zh-CN" altLang="en-US" dirty="0">
                <a:latin typeface="Times New Roman" panose="02020603050405020304" pitchFamily="18" charset="0"/>
              </a:rPr>
              <a:t>    </a:t>
            </a:r>
            <a:r>
              <a:rPr lang="en-US" altLang="zh-CN" dirty="0">
                <a:latin typeface="Times New Roman" panose="02020603050405020304" pitchFamily="18" charset="0"/>
              </a:rPr>
              <a:t>E 			   	</a:t>
            </a:r>
            <a:r>
              <a:rPr lang="zh-CN" altLang="en-US" dirty="0">
                <a:latin typeface="Times New Roman" panose="02020603050405020304" pitchFamily="18" charset="0"/>
              </a:rPr>
              <a:t>Ｅ的过程调用</a:t>
            </a:r>
          </a:p>
          <a:p>
            <a:pPr eaLnBrk="1" hangingPunct="1">
              <a:lnSpc>
                <a:spcPct val="90000"/>
              </a:lnSpc>
              <a:spcBef>
                <a:spcPct val="10000"/>
              </a:spcBef>
              <a:buFont typeface="Wingdings" panose="05000000000000000000" pitchFamily="2" charset="2"/>
              <a:buNone/>
            </a:pPr>
            <a:r>
              <a:rPr lang="en-US" altLang="zh-CN" dirty="0">
                <a:latin typeface="Times New Roman" panose="02020603050405020304" pitchFamily="18" charset="0"/>
              </a:rPr>
              <a:t>end 					</a:t>
            </a:r>
          </a:p>
        </p:txBody>
      </p:sp>
      <p:sp>
        <p:nvSpPr>
          <p:cNvPr id="1175556" name="Rectangle 4">
            <a:extLst>
              <a:ext uri="{FF2B5EF4-FFF2-40B4-BE49-F238E27FC236}">
                <a16:creationId xmlns:a16="http://schemas.microsoft.com/office/drawing/2014/main" id="{ED0BE128-1476-8BD5-0939-114376417B67}"/>
              </a:ext>
            </a:extLst>
          </p:cNvPr>
          <p:cNvSpPr>
            <a:spLocks noChangeArrowheads="1"/>
          </p:cNvSpPr>
          <p:nvPr/>
        </p:nvSpPr>
        <p:spPr bwMode="auto">
          <a:xfrm>
            <a:off x="2314575" y="3429000"/>
            <a:ext cx="8153400" cy="2825750"/>
          </a:xfrm>
          <a:prstGeom prst="rect">
            <a:avLst/>
          </a:prstGeom>
          <a:noFill/>
          <a:ln w="9525">
            <a:noFill/>
            <a:miter lim="800000"/>
            <a:headEnd/>
            <a:tailEnd/>
          </a:ln>
          <a:effectLst/>
        </p:spPr>
        <p:txBody>
          <a:bodyPr lIns="92075" tIns="46038" rIns="92075" bIns="46038">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C0C0C0"/>
                  </a:outerShdw>
                </a:effectLst>
              </a:rPr>
              <a:t>procedure match(</a:t>
            </a:r>
            <a:r>
              <a:rPr kumimoji="1" lang="en-US" altLang="zh-CN" sz="2800" dirty="0" err="1">
                <a:solidFill>
                  <a:srgbClr val="FF0000"/>
                </a:solidFill>
                <a:effectLst>
                  <a:outerShdw blurRad="38100" dist="38100" dir="2700000" algn="tl">
                    <a:srgbClr val="C0C0C0"/>
                  </a:outerShdw>
                </a:effectLst>
              </a:rPr>
              <a:t>t:token</a:t>
            </a:r>
            <a:r>
              <a:rPr kumimoji="1" lang="en-US" altLang="zh-CN" sz="2800" dirty="0">
                <a:solidFill>
                  <a:srgbClr val="FF0000"/>
                </a:solidFill>
                <a:effectLst>
                  <a:outerShdw blurRad="38100" dist="38100" dir="2700000" algn="tl">
                    <a:srgbClr val="C0C0C0"/>
                  </a:outerShdw>
                </a:effectLst>
              </a:rPr>
              <a:t>); </a:t>
            </a:r>
          </a:p>
          <a:p>
            <a:pPr>
              <a:lnSpc>
                <a:spcPct val="90000"/>
              </a:lnSpc>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C0C0C0"/>
                  </a:outerShdw>
                </a:effectLst>
              </a:rPr>
              <a:t>  begin</a:t>
            </a:r>
          </a:p>
          <a:p>
            <a:pPr>
              <a:lnSpc>
                <a:spcPct val="90000"/>
              </a:lnSpc>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C0C0C0"/>
                  </a:outerShdw>
                </a:effectLst>
              </a:rPr>
              <a:t>      if </a:t>
            </a:r>
            <a:r>
              <a:rPr kumimoji="1" lang="en-US" altLang="zh-CN" sz="2800" dirty="0" err="1">
                <a:solidFill>
                  <a:srgbClr val="FF0000"/>
                </a:solidFill>
                <a:effectLst>
                  <a:outerShdw blurRad="38100" dist="38100" dir="2700000" algn="tl">
                    <a:srgbClr val="C0C0C0"/>
                  </a:outerShdw>
                </a:effectLst>
              </a:rPr>
              <a:t>lookhead</a:t>
            </a:r>
            <a:r>
              <a:rPr kumimoji="1" lang="en-US" altLang="zh-CN" sz="2800" dirty="0">
                <a:solidFill>
                  <a:srgbClr val="FF0000"/>
                </a:solidFill>
                <a:effectLst>
                  <a:outerShdw blurRad="38100" dist="38100" dir="2700000" algn="tl">
                    <a:srgbClr val="C0C0C0"/>
                  </a:outerShdw>
                </a:effectLst>
              </a:rPr>
              <a:t>=t  then  </a:t>
            </a:r>
          </a:p>
          <a:p>
            <a:pPr>
              <a:lnSpc>
                <a:spcPct val="90000"/>
              </a:lnSpc>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C0C0C0"/>
                  </a:outerShdw>
                </a:effectLst>
              </a:rPr>
              <a:t>            </a:t>
            </a:r>
            <a:r>
              <a:rPr kumimoji="1" lang="en-US" altLang="zh-CN" sz="2800" dirty="0" err="1">
                <a:solidFill>
                  <a:srgbClr val="FF0000"/>
                </a:solidFill>
                <a:effectLst>
                  <a:outerShdw blurRad="38100" dist="38100" dir="2700000" algn="tl">
                    <a:srgbClr val="C0C0C0"/>
                  </a:outerShdw>
                </a:effectLst>
              </a:rPr>
              <a:t>lookhead</a:t>
            </a:r>
            <a:r>
              <a:rPr kumimoji="1" lang="en-US" altLang="zh-CN" sz="2800" dirty="0">
                <a:solidFill>
                  <a:srgbClr val="FF0000"/>
                </a:solidFill>
                <a:effectLst>
                  <a:outerShdw blurRad="38100" dist="38100" dir="2700000" algn="tl">
                    <a:srgbClr val="C0C0C0"/>
                  </a:outerShdw>
                </a:effectLst>
              </a:rPr>
              <a:t>:=</a:t>
            </a:r>
            <a:r>
              <a:rPr kumimoji="1" lang="en-US" altLang="zh-CN" sz="2800" dirty="0" err="1">
                <a:solidFill>
                  <a:srgbClr val="FF0000"/>
                </a:solidFill>
                <a:effectLst>
                  <a:outerShdw blurRad="38100" dist="38100" dir="2700000" algn="tl">
                    <a:srgbClr val="C0C0C0"/>
                  </a:outerShdw>
                </a:effectLst>
              </a:rPr>
              <a:t>nexttoken</a:t>
            </a:r>
            <a:r>
              <a:rPr kumimoji="1" lang="en-US" altLang="zh-CN" sz="2800" dirty="0">
                <a:solidFill>
                  <a:srgbClr val="FF0000"/>
                </a:solidFill>
                <a:effectLst>
                  <a:outerShdw blurRad="38100" dist="38100" dir="2700000" algn="tl">
                    <a:srgbClr val="C0C0C0"/>
                  </a:outerShdw>
                </a:effectLst>
              </a:rPr>
              <a:t>         </a:t>
            </a:r>
          </a:p>
          <a:p>
            <a:pPr>
              <a:lnSpc>
                <a:spcPct val="90000"/>
              </a:lnSpc>
              <a:spcBef>
                <a:spcPct val="20000"/>
              </a:spcBef>
              <a:buClr>
                <a:schemeClr val="tx2"/>
              </a:buClr>
              <a:buSzPct val="75000"/>
              <a:buFont typeface="Monotype Sorts" pitchFamily="2" charset="2"/>
              <a:buNone/>
              <a:defRPr/>
            </a:pPr>
            <a:r>
              <a:rPr kumimoji="1" lang="en-US" altLang="zh-CN" sz="2800" dirty="0">
                <a:solidFill>
                  <a:srgbClr val="FF0000"/>
                </a:solidFill>
                <a:effectLst>
                  <a:outerShdw blurRad="38100" dist="38100" dir="2700000" algn="tl">
                    <a:srgbClr val="C0C0C0"/>
                  </a:outerShdw>
                </a:effectLst>
              </a:rPr>
              <a:t>      else error         </a:t>
            </a:r>
            <a:r>
              <a:rPr kumimoji="1" lang="zh-CN" altLang="en-US" sz="2800" dirty="0">
                <a:solidFill>
                  <a:srgbClr val="FF0000"/>
                </a:solidFill>
                <a:effectLst>
                  <a:outerShdw blurRad="38100" dist="38100" dir="2700000" algn="tl">
                    <a:srgbClr val="C0C0C0"/>
                  </a:outerShdw>
                </a:effectLst>
                <a:ea typeface="楷体_GB2312" pitchFamily="49" charset="-122"/>
              </a:rPr>
              <a:t>出错处理程序</a:t>
            </a:r>
          </a:p>
          <a:p>
            <a:pPr>
              <a:lnSpc>
                <a:spcPct val="90000"/>
              </a:lnSpc>
              <a:spcBef>
                <a:spcPct val="20000"/>
              </a:spcBef>
              <a:buClr>
                <a:schemeClr val="tx2"/>
              </a:buClr>
              <a:buSzPct val="75000"/>
              <a:buFont typeface="Monotype Sorts" pitchFamily="2" charset="2"/>
              <a:buNone/>
              <a:defRPr/>
            </a:pPr>
            <a:r>
              <a:rPr kumimoji="1" lang="zh-CN" altLang="en-US" sz="2800" dirty="0">
                <a:solidFill>
                  <a:srgbClr val="FF0000"/>
                </a:solidFill>
                <a:effectLst>
                  <a:outerShdw blurRad="38100" dist="38100" dir="2700000" algn="tl">
                    <a:srgbClr val="C0C0C0"/>
                  </a:outerShdw>
                </a:effectLst>
              </a:rPr>
              <a:t>  </a:t>
            </a:r>
            <a:r>
              <a:rPr kumimoji="1" lang="en-US" altLang="zh-CN" sz="2800" dirty="0">
                <a:solidFill>
                  <a:srgbClr val="FF0000"/>
                </a:solidFill>
                <a:effectLst>
                  <a:outerShdw blurRad="38100" dist="38100" dir="2700000" algn="tl">
                    <a:srgbClr val="C0C0C0"/>
                  </a:outerShdw>
                </a:effectLst>
              </a:rPr>
              <a:t>end;</a:t>
            </a:r>
          </a:p>
        </p:txBody>
      </p:sp>
      <p:sp>
        <p:nvSpPr>
          <p:cNvPr id="1175557" name="Rectangle 5">
            <a:extLst>
              <a:ext uri="{FF2B5EF4-FFF2-40B4-BE49-F238E27FC236}">
                <a16:creationId xmlns:a16="http://schemas.microsoft.com/office/drawing/2014/main" id="{F85F3155-1D6F-560A-1989-9324C8C18302}"/>
              </a:ext>
            </a:extLst>
          </p:cNvPr>
          <p:cNvSpPr>
            <a:spLocks noChangeArrowheads="1"/>
          </p:cNvSpPr>
          <p:nvPr/>
        </p:nvSpPr>
        <p:spPr bwMode="auto">
          <a:xfrm>
            <a:off x="1992313" y="2852738"/>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a:lnSpc>
                <a:spcPct val="90000"/>
              </a:lnSpc>
              <a:spcBef>
                <a:spcPct val="0"/>
              </a:spcBef>
              <a:buClrTx/>
              <a:buSzTx/>
              <a:buFontTx/>
              <a:buNone/>
            </a:pPr>
            <a:r>
              <a:rPr kumimoji="1" lang="zh-CN" altLang="en-US" sz="4400" b="0" dirty="0">
                <a:latin typeface="楷体_GB2312" pitchFamily="49" charset="-122"/>
              </a:rPr>
              <a:t>服务子程序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5555">
                                            <p:txEl>
                                              <p:pRg st="0" end="0"/>
                                            </p:txEl>
                                          </p:spTgt>
                                        </p:tgtEl>
                                        <p:attrNameLst>
                                          <p:attrName>style.visibility</p:attrName>
                                        </p:attrNameLst>
                                      </p:cBhvr>
                                      <p:to>
                                        <p:strVal val="visible"/>
                                      </p:to>
                                    </p:set>
                                    <p:animEffect transition="in" filter="wipe(up)">
                                      <p:cBhvr>
                                        <p:cTn id="7" dur="75"/>
                                        <p:tgtEl>
                                          <p:spTgt spid="1175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5555">
                                            <p:txEl>
                                              <p:pRg st="1" end="1"/>
                                            </p:txEl>
                                          </p:spTgt>
                                        </p:tgtEl>
                                        <p:attrNameLst>
                                          <p:attrName>style.visibility</p:attrName>
                                        </p:attrNameLst>
                                      </p:cBhvr>
                                      <p:to>
                                        <p:strVal val="visible"/>
                                      </p:to>
                                    </p:set>
                                    <p:animEffect transition="in" filter="wipe(up)">
                                      <p:cBhvr>
                                        <p:cTn id="12" dur="75"/>
                                        <p:tgtEl>
                                          <p:spTgt spid="117555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5555">
                                            <p:txEl>
                                              <p:pRg st="2" end="2"/>
                                            </p:txEl>
                                          </p:spTgt>
                                        </p:tgtEl>
                                        <p:attrNameLst>
                                          <p:attrName>style.visibility</p:attrName>
                                        </p:attrNameLst>
                                      </p:cBhvr>
                                      <p:to>
                                        <p:strVal val="visible"/>
                                      </p:to>
                                    </p:set>
                                    <p:animEffect transition="in" filter="wipe(up)">
                                      <p:cBhvr>
                                        <p:cTn id="17" dur="75"/>
                                        <p:tgtEl>
                                          <p:spTgt spid="117555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175555">
                                            <p:txEl>
                                              <p:pRg st="3" end="3"/>
                                            </p:txEl>
                                          </p:spTgt>
                                        </p:tgtEl>
                                        <p:attrNameLst>
                                          <p:attrName>style.visibility</p:attrName>
                                        </p:attrNameLst>
                                      </p:cBhvr>
                                      <p:to>
                                        <p:strVal val="visible"/>
                                      </p:to>
                                    </p:set>
                                    <p:animEffect transition="in" filter="wipe(up)">
                                      <p:cBhvr>
                                        <p:cTn id="22" dur="75"/>
                                        <p:tgtEl>
                                          <p:spTgt spid="117555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5557"/>
                                        </p:tgtEl>
                                        <p:attrNameLst>
                                          <p:attrName>style.visibility</p:attrName>
                                        </p:attrNameLst>
                                      </p:cBhvr>
                                      <p:to>
                                        <p:strVal val="visible"/>
                                      </p:to>
                                    </p:set>
                                    <p:animEffect transition="in" filter="blinds(horizontal)">
                                      <p:cBhvr>
                                        <p:cTn id="27" dur="500"/>
                                        <p:tgtEl>
                                          <p:spTgt spid="1175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75556"/>
                                        </p:tgtEl>
                                        <p:attrNameLst>
                                          <p:attrName>style.visibility</p:attrName>
                                        </p:attrNameLst>
                                      </p:cBhvr>
                                      <p:to>
                                        <p:strVal val="visible"/>
                                      </p:to>
                                    </p:set>
                                    <p:animEffect transition="in" filter="blinds(horizontal)">
                                      <p:cBhvr>
                                        <p:cTn id="32" dur="500"/>
                                        <p:tgtEl>
                                          <p:spTgt spid="1175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5555" grpId="0" build="p" autoUpdateAnimBg="0"/>
      <p:bldP spid="1175556" grpId="0" autoUpdateAnimBg="0"/>
      <p:bldP spid="117555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D200D942-A872-21AC-0ECE-1CA45DBE6CE3}"/>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微软雅黑" panose="020B0503020204020204" pitchFamily="34" charset="-122"/>
                <a:ea typeface="微软雅黑" panose="020B0503020204020204" pitchFamily="34" charset="-122"/>
              </a:rPr>
              <a:t>4.4.5 </a:t>
            </a:r>
            <a:r>
              <a:rPr lang="zh-CN" altLang="en-US">
                <a:latin typeface="微软雅黑" panose="020B0503020204020204" pitchFamily="34" charset="-122"/>
                <a:ea typeface="微软雅黑" panose="020B0503020204020204" pitchFamily="34" charset="-122"/>
              </a:rPr>
              <a:t>递归子程序法的实现步骤 </a:t>
            </a:r>
          </a:p>
        </p:txBody>
      </p:sp>
      <p:sp>
        <p:nvSpPr>
          <p:cNvPr id="4" name="日期占位符 3">
            <a:extLst>
              <a:ext uri="{FF2B5EF4-FFF2-40B4-BE49-F238E27FC236}">
                <a16:creationId xmlns:a16="http://schemas.microsoft.com/office/drawing/2014/main" id="{2384279F-B985-DF96-023C-685B5A3BF441}"/>
              </a:ext>
            </a:extLst>
          </p:cNvPr>
          <p:cNvSpPr>
            <a:spLocks noGrp="1"/>
          </p:cNvSpPr>
          <p:nvPr>
            <p:ph type="dt" sz="half" idx="10"/>
          </p:nvPr>
        </p:nvSpPr>
        <p:spPr>
          <a:ln>
            <a:miter lim="800000"/>
            <a:headEnd/>
            <a:tailEnd/>
          </a:ln>
        </p:spPr>
        <p:txBody>
          <a:bodyPr anchor="t"/>
          <a:lstStyle/>
          <a:p>
            <a:pPr>
              <a:defRPr/>
            </a:pPr>
            <a:fld id="{A1F8FA21-1393-48B4-BBA5-E8AE9DEF408E}" type="datetime1">
              <a:rPr lang="zh-CN" altLang="en-US">
                <a:latin typeface="+mn-lt"/>
              </a:rPr>
              <a:pPr>
                <a:defRPr/>
              </a:pPr>
              <a:t>2022/7/6</a:t>
            </a:fld>
            <a:endParaRPr lang="en-US" altLang="zh-CN">
              <a:latin typeface="+mn-lt"/>
            </a:endParaRPr>
          </a:p>
        </p:txBody>
      </p:sp>
      <p:sp>
        <p:nvSpPr>
          <p:cNvPr id="58371" name="灯片编号占位符 5">
            <a:extLst>
              <a:ext uri="{FF2B5EF4-FFF2-40B4-BE49-F238E27FC236}">
                <a16:creationId xmlns:a16="http://schemas.microsoft.com/office/drawing/2014/main" id="{688D01C9-A33C-5923-A8EC-EC643A59F1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FCFAC45-D573-4CB0-9581-A56F593D4E36}" type="slidenum">
              <a:rPr lang="en-US" altLang="zh-CN" sz="1400" b="0">
                <a:latin typeface="Arial" panose="020B0604020202020204" pitchFamily="34" charset="0"/>
                <a:ea typeface="宋体" panose="02010600030101010101" pitchFamily="2" charset="-122"/>
              </a:rPr>
              <a:pPr>
                <a:spcBef>
                  <a:spcPct val="0"/>
                </a:spcBef>
                <a:buClrTx/>
                <a:buSzTx/>
                <a:buFontTx/>
                <a:buNone/>
              </a:pPr>
              <a:t>52</a:t>
            </a:fld>
            <a:endParaRPr lang="en-US" altLang="zh-CN" sz="1400" b="0">
              <a:latin typeface="Arial" panose="020B0604020202020204" pitchFamily="34" charset="0"/>
              <a:ea typeface="宋体" panose="02010600030101010101" pitchFamily="2" charset="-122"/>
            </a:endParaRPr>
          </a:p>
        </p:txBody>
      </p:sp>
      <p:sp>
        <p:nvSpPr>
          <p:cNvPr id="2174979" name="Rectangle 3">
            <a:extLst>
              <a:ext uri="{FF2B5EF4-FFF2-40B4-BE49-F238E27FC236}">
                <a16:creationId xmlns:a16="http://schemas.microsoft.com/office/drawing/2014/main" id="{0AF00CC2-4275-E42E-7047-F81E8D81A979}"/>
              </a:ext>
            </a:extLst>
          </p:cNvPr>
          <p:cNvSpPr>
            <a:spLocks noGrp="1" noChangeArrowheads="1"/>
          </p:cNvSpPr>
          <p:nvPr>
            <p:ph type="body" sz="quarter" idx="13"/>
          </p:nvPr>
        </p:nvSpPr>
        <p:spPr>
          <a:xfrm>
            <a:off x="1064596" y="1296140"/>
            <a:ext cx="9783916" cy="4785064"/>
          </a:xfrm>
          <a:noFill/>
        </p:spPr>
        <p:txBody>
          <a:bodyPr vert="horz" lIns="92075" tIns="46038" rIns="92075" bIns="46038" rtlCol="0">
            <a:normAutofit fontScale="92500" lnSpcReduction="10000"/>
          </a:bodyPr>
          <a:lstStyle/>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构造文法；</a:t>
            </a:r>
          </a:p>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改造文法：消除二义性、消除左递归、提取左因子；</a:t>
            </a:r>
          </a:p>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求每个候选式的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FIRST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集和语法变量的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FOLLOW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集；</a:t>
            </a:r>
          </a:p>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检查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是不是</a:t>
            </a:r>
            <a:r>
              <a:rPr lang="zh-CN" altLang="en-US"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文法，若</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不是 </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文法，说明文法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的复杂性超过了自顶向下方法的分析能力，需要附加新的“信息”；</a:t>
            </a:r>
          </a:p>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按照</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文法画语法图；</a:t>
            </a:r>
          </a:p>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化简语法图；</a:t>
            </a:r>
          </a:p>
          <a:p>
            <a:pPr eaLnBrk="1" hangingPunct="1">
              <a:lnSpc>
                <a:spcPct val="130000"/>
              </a:lnSpc>
              <a:buFont typeface="Wingdings" panose="05000000000000000000" pitchFamily="2" charset="2"/>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7)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按照语法图为每个语法变量设置一个子程序。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4979">
                                            <p:txEl>
                                              <p:pRg st="0" end="0"/>
                                            </p:txEl>
                                          </p:spTgt>
                                        </p:tgtEl>
                                        <p:attrNameLst>
                                          <p:attrName>style.visibility</p:attrName>
                                        </p:attrNameLst>
                                      </p:cBhvr>
                                      <p:to>
                                        <p:strVal val="visible"/>
                                      </p:to>
                                    </p:set>
                                    <p:animEffect transition="in" filter="wipe(up)">
                                      <p:cBhvr>
                                        <p:cTn id="7" dur="75"/>
                                        <p:tgtEl>
                                          <p:spTgt spid="217497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4979">
                                            <p:txEl>
                                              <p:pRg st="1" end="1"/>
                                            </p:txEl>
                                          </p:spTgt>
                                        </p:tgtEl>
                                        <p:attrNameLst>
                                          <p:attrName>style.visibility</p:attrName>
                                        </p:attrNameLst>
                                      </p:cBhvr>
                                      <p:to>
                                        <p:strVal val="visible"/>
                                      </p:to>
                                    </p:set>
                                    <p:animEffect transition="in" filter="wipe(up)">
                                      <p:cBhvr>
                                        <p:cTn id="12" dur="75"/>
                                        <p:tgtEl>
                                          <p:spTgt spid="217497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4979">
                                            <p:txEl>
                                              <p:pRg st="2" end="2"/>
                                            </p:txEl>
                                          </p:spTgt>
                                        </p:tgtEl>
                                        <p:attrNameLst>
                                          <p:attrName>style.visibility</p:attrName>
                                        </p:attrNameLst>
                                      </p:cBhvr>
                                      <p:to>
                                        <p:strVal val="visible"/>
                                      </p:to>
                                    </p:set>
                                    <p:animEffect transition="in" filter="wipe(up)">
                                      <p:cBhvr>
                                        <p:cTn id="17" dur="75"/>
                                        <p:tgtEl>
                                          <p:spTgt spid="217497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2174979">
                                            <p:txEl>
                                              <p:pRg st="3" end="3"/>
                                            </p:txEl>
                                          </p:spTgt>
                                        </p:tgtEl>
                                        <p:attrNameLst>
                                          <p:attrName>style.visibility</p:attrName>
                                        </p:attrNameLst>
                                      </p:cBhvr>
                                      <p:to>
                                        <p:strVal val="visible"/>
                                      </p:to>
                                    </p:set>
                                    <p:animEffect transition="in" filter="wipe(up)">
                                      <p:cBhvr>
                                        <p:cTn id="22" dur="75"/>
                                        <p:tgtEl>
                                          <p:spTgt spid="217497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2174979">
                                            <p:txEl>
                                              <p:pRg st="4" end="4"/>
                                            </p:txEl>
                                          </p:spTgt>
                                        </p:tgtEl>
                                        <p:attrNameLst>
                                          <p:attrName>style.visibility</p:attrName>
                                        </p:attrNameLst>
                                      </p:cBhvr>
                                      <p:to>
                                        <p:strVal val="visible"/>
                                      </p:to>
                                    </p:set>
                                    <p:animEffect transition="in" filter="wipe(up)">
                                      <p:cBhvr>
                                        <p:cTn id="27" dur="75"/>
                                        <p:tgtEl>
                                          <p:spTgt spid="217497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2174979">
                                            <p:txEl>
                                              <p:pRg st="5" end="5"/>
                                            </p:txEl>
                                          </p:spTgt>
                                        </p:tgtEl>
                                        <p:attrNameLst>
                                          <p:attrName>style.visibility</p:attrName>
                                        </p:attrNameLst>
                                      </p:cBhvr>
                                      <p:to>
                                        <p:strVal val="visible"/>
                                      </p:to>
                                    </p:set>
                                    <p:animEffect transition="in" filter="wipe(up)">
                                      <p:cBhvr>
                                        <p:cTn id="32" dur="75"/>
                                        <p:tgtEl>
                                          <p:spTgt spid="217497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2174979">
                                            <p:txEl>
                                              <p:pRg st="6" end="6"/>
                                            </p:txEl>
                                          </p:spTgt>
                                        </p:tgtEl>
                                        <p:attrNameLst>
                                          <p:attrName>style.visibility</p:attrName>
                                        </p:attrNameLst>
                                      </p:cBhvr>
                                      <p:to>
                                        <p:strVal val="visible"/>
                                      </p:to>
                                    </p:set>
                                    <p:animEffect transition="in" filter="wipe(up)">
                                      <p:cBhvr>
                                        <p:cTn id="37" dur="75"/>
                                        <p:tgtEl>
                                          <p:spTgt spid="217497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497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07070337-E40B-48B6-F011-3BE6FC2EC45C}"/>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rPr>
              <a:t>递归子程序法的优缺点分析</a:t>
            </a:r>
          </a:p>
        </p:txBody>
      </p:sp>
      <p:sp>
        <p:nvSpPr>
          <p:cNvPr id="4" name="日期占位符 3">
            <a:extLst>
              <a:ext uri="{FF2B5EF4-FFF2-40B4-BE49-F238E27FC236}">
                <a16:creationId xmlns:a16="http://schemas.microsoft.com/office/drawing/2014/main" id="{A6D4889E-76A5-6411-687F-B93E9C5FA3C1}"/>
              </a:ext>
            </a:extLst>
          </p:cNvPr>
          <p:cNvSpPr>
            <a:spLocks noGrp="1"/>
          </p:cNvSpPr>
          <p:nvPr>
            <p:ph type="dt" sz="half" idx="10"/>
          </p:nvPr>
        </p:nvSpPr>
        <p:spPr>
          <a:ln>
            <a:miter lim="800000"/>
            <a:headEnd/>
            <a:tailEnd/>
          </a:ln>
        </p:spPr>
        <p:txBody>
          <a:bodyPr anchor="t"/>
          <a:lstStyle/>
          <a:p>
            <a:pPr>
              <a:defRPr/>
            </a:pPr>
            <a:fld id="{2993331F-8A0B-4B4D-9FF3-91754C95FBCA}" type="datetime1">
              <a:rPr lang="zh-CN" altLang="en-US">
                <a:latin typeface="+mn-lt"/>
              </a:rPr>
              <a:pPr>
                <a:defRPr/>
              </a:pPr>
              <a:t>2022/7/6</a:t>
            </a:fld>
            <a:endParaRPr lang="en-US" altLang="zh-CN">
              <a:latin typeface="+mn-lt"/>
            </a:endParaRPr>
          </a:p>
        </p:txBody>
      </p:sp>
      <p:sp>
        <p:nvSpPr>
          <p:cNvPr id="59395" name="灯片编号占位符 5">
            <a:extLst>
              <a:ext uri="{FF2B5EF4-FFF2-40B4-BE49-F238E27FC236}">
                <a16:creationId xmlns:a16="http://schemas.microsoft.com/office/drawing/2014/main" id="{89C03579-29FF-3B08-07E2-4157BFF9E6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C8CC9C2-89AB-4F8A-B345-ED4959F8BDD7}" type="slidenum">
              <a:rPr lang="en-US" altLang="zh-CN" sz="1400" b="0">
                <a:latin typeface="Arial" panose="020B0604020202020204" pitchFamily="34" charset="0"/>
                <a:ea typeface="宋体" panose="02010600030101010101" pitchFamily="2" charset="-122"/>
              </a:rPr>
              <a:pPr>
                <a:spcBef>
                  <a:spcPct val="0"/>
                </a:spcBef>
                <a:buClrTx/>
                <a:buSzTx/>
                <a:buFontTx/>
                <a:buNone/>
              </a:pPr>
              <a:t>53</a:t>
            </a:fld>
            <a:endParaRPr lang="en-US" altLang="zh-CN" sz="1400" b="0">
              <a:latin typeface="Arial" panose="020B0604020202020204" pitchFamily="34" charset="0"/>
              <a:ea typeface="宋体" panose="02010600030101010101" pitchFamily="2" charset="-122"/>
            </a:endParaRPr>
          </a:p>
        </p:txBody>
      </p:sp>
      <p:sp>
        <p:nvSpPr>
          <p:cNvPr id="1178627" name="Rectangle 3">
            <a:extLst>
              <a:ext uri="{FF2B5EF4-FFF2-40B4-BE49-F238E27FC236}">
                <a16:creationId xmlns:a16="http://schemas.microsoft.com/office/drawing/2014/main" id="{01BF47F6-9648-7B39-0DA6-116A9D7F3318}"/>
              </a:ext>
            </a:extLst>
          </p:cNvPr>
          <p:cNvSpPr>
            <a:spLocks noGrp="1" noChangeArrowheads="1"/>
          </p:cNvSpPr>
          <p:nvPr>
            <p:ph type="body" sz="quarter" idx="13"/>
          </p:nvPr>
        </p:nvSpPr>
        <p:spPr>
          <a:xfrm>
            <a:off x="1064596" y="1242874"/>
            <a:ext cx="9783916" cy="4891596"/>
          </a:xfrm>
          <a:noFill/>
        </p:spPr>
        <p:txBody>
          <a:bodyPr vert="horz" lIns="92075" tIns="46038" rIns="92075" bIns="46038" rtlCol="0">
            <a:normAutofit fontScale="92500" lnSpcReduction="20000"/>
          </a:bodyPr>
          <a:lstStyle/>
          <a:p>
            <a:pPr eaLnBrk="1" hangingPunct="1"/>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优点：</a:t>
            </a:r>
          </a:p>
          <a:p>
            <a:pPr lvl="1"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）直观、简单、可读性好</a:t>
            </a:r>
          </a:p>
          <a:p>
            <a:pPr lvl="1"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）便于扩充</a:t>
            </a:r>
          </a:p>
          <a:p>
            <a:pPr eaLnBrk="1" hangingPunct="1"/>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缺点：</a:t>
            </a:r>
          </a:p>
          <a:p>
            <a:pPr lvl="1"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递归算法的实现效率低</a:t>
            </a:r>
          </a:p>
          <a:p>
            <a:pPr lvl="1"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处理能力相对有限</a:t>
            </a:r>
          </a:p>
          <a:p>
            <a:pPr lvl="1" eaLnBrk="1" hangingPunct="1">
              <a:buFont typeface="Wingdings" panose="05000000000000000000" pitchFamily="2" charset="2"/>
              <a:buNone/>
            </a:pP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通用性差，难以自动生成</a:t>
            </a:r>
          </a:p>
          <a:p>
            <a:pPr eaLnBrk="1" hangingPunct="1"/>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从递归子程序法及</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FIRST</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b="0" dirty="0">
                <a:latin typeface="Times New Roman" panose="02020603050405020304" pitchFamily="18" charset="0"/>
                <a:ea typeface="微软雅黑" panose="020B0503020204020204" pitchFamily="34" charset="-122"/>
                <a:cs typeface="Times New Roman" panose="02020603050405020304" pitchFamily="18" charset="0"/>
              </a:rPr>
              <a:t>FOLLOW</a:t>
            </a:r>
            <a:r>
              <a:rPr lang="zh-CN" altLang="en-US" b="0" dirty="0">
                <a:latin typeface="Times New Roman" panose="02020603050405020304" pitchFamily="18" charset="0"/>
                <a:ea typeface="微软雅黑" panose="020B0503020204020204" pitchFamily="34" charset="-122"/>
                <a:cs typeface="Times New Roman" panose="02020603050405020304" pitchFamily="18" charset="0"/>
              </a:rPr>
              <a:t>集看如何进一步用好当前的输入符号？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8627">
                                            <p:txEl>
                                              <p:pRg st="0" end="0"/>
                                            </p:txEl>
                                          </p:spTgt>
                                        </p:tgtEl>
                                        <p:attrNameLst>
                                          <p:attrName>style.visibility</p:attrName>
                                        </p:attrNameLst>
                                      </p:cBhvr>
                                      <p:to>
                                        <p:strVal val="visible"/>
                                      </p:to>
                                    </p:set>
                                    <p:animEffect transition="in" filter="wipe(up)">
                                      <p:cBhvr>
                                        <p:cTn id="7" dur="75"/>
                                        <p:tgtEl>
                                          <p:spTgt spid="1178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par>
                                <p:cTn id="8" presetID="22" presetClass="entr" presetSubtype="1" fill="hold" grpId="0" nodeType="withEffect">
                                  <p:stCondLst>
                                    <p:cond delay="0"/>
                                  </p:stCondLst>
                                  <p:iterate type="lt">
                                    <p:tmPct val="100000"/>
                                  </p:iterate>
                                  <p:childTnLst>
                                    <p:set>
                                      <p:cBhvr>
                                        <p:cTn id="9" dur="1" fill="hold">
                                          <p:stCondLst>
                                            <p:cond delay="0"/>
                                          </p:stCondLst>
                                        </p:cTn>
                                        <p:tgtEl>
                                          <p:spTgt spid="1178627">
                                            <p:txEl>
                                              <p:pRg st="1" end="1"/>
                                            </p:txEl>
                                          </p:spTgt>
                                        </p:tgtEl>
                                        <p:attrNameLst>
                                          <p:attrName>style.visibility</p:attrName>
                                        </p:attrNameLst>
                                      </p:cBhvr>
                                      <p:to>
                                        <p:strVal val="visible"/>
                                      </p:to>
                                    </p:set>
                                    <p:animEffect transition="in" filter="wipe(up)">
                                      <p:cBhvr>
                                        <p:cTn id="10" dur="75"/>
                                        <p:tgtEl>
                                          <p:spTgt spid="1178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par>
                                <p:cTn id="11" presetID="22" presetClass="entr" presetSubtype="1" fill="hold" grpId="0" nodeType="withEffect">
                                  <p:stCondLst>
                                    <p:cond delay="0"/>
                                  </p:stCondLst>
                                  <p:iterate type="lt">
                                    <p:tmPct val="100000"/>
                                  </p:iterate>
                                  <p:childTnLst>
                                    <p:set>
                                      <p:cBhvr>
                                        <p:cTn id="12" dur="1" fill="hold">
                                          <p:stCondLst>
                                            <p:cond delay="0"/>
                                          </p:stCondLst>
                                        </p:cTn>
                                        <p:tgtEl>
                                          <p:spTgt spid="1178627">
                                            <p:txEl>
                                              <p:pRg st="2" end="2"/>
                                            </p:txEl>
                                          </p:spTgt>
                                        </p:tgtEl>
                                        <p:attrNameLst>
                                          <p:attrName>style.visibility</p:attrName>
                                        </p:attrNameLst>
                                      </p:cBhvr>
                                      <p:to>
                                        <p:strVal val="visible"/>
                                      </p:to>
                                    </p:set>
                                    <p:animEffect transition="in" filter="wipe(up)">
                                      <p:cBhvr>
                                        <p:cTn id="13" dur="75"/>
                                        <p:tgtEl>
                                          <p:spTgt spid="11786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1178627">
                                            <p:txEl>
                                              <p:pRg st="3" end="3"/>
                                            </p:txEl>
                                          </p:spTgt>
                                        </p:tgtEl>
                                        <p:attrNameLst>
                                          <p:attrName>style.visibility</p:attrName>
                                        </p:attrNameLst>
                                      </p:cBhvr>
                                      <p:to>
                                        <p:strVal val="visible"/>
                                      </p:to>
                                    </p:set>
                                    <p:animEffect transition="in" filter="wipe(up)">
                                      <p:cBhvr>
                                        <p:cTn id="18" dur="75"/>
                                        <p:tgtEl>
                                          <p:spTgt spid="117862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par>
                                <p:cTn id="19" presetID="22" presetClass="entr" presetSubtype="1" fill="hold" grpId="0" nodeType="withEffect">
                                  <p:stCondLst>
                                    <p:cond delay="0"/>
                                  </p:stCondLst>
                                  <p:iterate type="lt">
                                    <p:tmPct val="100000"/>
                                  </p:iterate>
                                  <p:childTnLst>
                                    <p:set>
                                      <p:cBhvr>
                                        <p:cTn id="20" dur="1" fill="hold">
                                          <p:stCondLst>
                                            <p:cond delay="0"/>
                                          </p:stCondLst>
                                        </p:cTn>
                                        <p:tgtEl>
                                          <p:spTgt spid="1178627">
                                            <p:txEl>
                                              <p:pRg st="4" end="4"/>
                                            </p:txEl>
                                          </p:spTgt>
                                        </p:tgtEl>
                                        <p:attrNameLst>
                                          <p:attrName>style.visibility</p:attrName>
                                        </p:attrNameLst>
                                      </p:cBhvr>
                                      <p:to>
                                        <p:strVal val="visible"/>
                                      </p:to>
                                    </p:set>
                                    <p:animEffect transition="in" filter="wipe(up)">
                                      <p:cBhvr>
                                        <p:cTn id="21" dur="75"/>
                                        <p:tgtEl>
                                          <p:spTgt spid="117862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par>
                                <p:cTn id="22" presetID="22" presetClass="entr" presetSubtype="1" fill="hold" grpId="0" nodeType="withEffect">
                                  <p:stCondLst>
                                    <p:cond delay="0"/>
                                  </p:stCondLst>
                                  <p:iterate type="lt">
                                    <p:tmPct val="100000"/>
                                  </p:iterate>
                                  <p:childTnLst>
                                    <p:set>
                                      <p:cBhvr>
                                        <p:cTn id="23" dur="1" fill="hold">
                                          <p:stCondLst>
                                            <p:cond delay="0"/>
                                          </p:stCondLst>
                                        </p:cTn>
                                        <p:tgtEl>
                                          <p:spTgt spid="1178627">
                                            <p:txEl>
                                              <p:pRg st="5" end="5"/>
                                            </p:txEl>
                                          </p:spTgt>
                                        </p:tgtEl>
                                        <p:attrNameLst>
                                          <p:attrName>style.visibility</p:attrName>
                                        </p:attrNameLst>
                                      </p:cBhvr>
                                      <p:to>
                                        <p:strVal val="visible"/>
                                      </p:to>
                                    </p:set>
                                    <p:animEffect transition="in" filter="wipe(up)">
                                      <p:cBhvr>
                                        <p:cTn id="24" dur="75"/>
                                        <p:tgtEl>
                                          <p:spTgt spid="11786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par>
                                <p:cTn id="25" presetID="22" presetClass="entr" presetSubtype="1" fill="hold" grpId="0" nodeType="withEffect">
                                  <p:stCondLst>
                                    <p:cond delay="0"/>
                                  </p:stCondLst>
                                  <p:iterate type="lt">
                                    <p:tmPct val="100000"/>
                                  </p:iterate>
                                  <p:childTnLst>
                                    <p:set>
                                      <p:cBhvr>
                                        <p:cTn id="26" dur="1" fill="hold">
                                          <p:stCondLst>
                                            <p:cond delay="0"/>
                                          </p:stCondLst>
                                        </p:cTn>
                                        <p:tgtEl>
                                          <p:spTgt spid="1178627">
                                            <p:txEl>
                                              <p:pRg st="6" end="6"/>
                                            </p:txEl>
                                          </p:spTgt>
                                        </p:tgtEl>
                                        <p:attrNameLst>
                                          <p:attrName>style.visibility</p:attrName>
                                        </p:attrNameLst>
                                      </p:cBhvr>
                                      <p:to>
                                        <p:strVal val="visible"/>
                                      </p:to>
                                    </p:set>
                                    <p:animEffect transition="in" filter="wipe(up)">
                                      <p:cBhvr>
                                        <p:cTn id="27" dur="75"/>
                                        <p:tgtEl>
                                          <p:spTgt spid="1178627">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1178627">
                                            <p:txEl>
                                              <p:pRg st="7" end="7"/>
                                            </p:txEl>
                                          </p:spTgt>
                                        </p:tgtEl>
                                        <p:attrNameLst>
                                          <p:attrName>style.visibility</p:attrName>
                                        </p:attrNameLst>
                                      </p:cBhvr>
                                      <p:to>
                                        <p:strVal val="visible"/>
                                      </p:to>
                                    </p:set>
                                    <p:animEffect transition="in" filter="wipe(up)">
                                      <p:cBhvr>
                                        <p:cTn id="32" dur="75"/>
                                        <p:tgtEl>
                                          <p:spTgt spid="1178627">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2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0" name="Rectangle 2">
            <a:extLst>
              <a:ext uri="{FF2B5EF4-FFF2-40B4-BE49-F238E27FC236}">
                <a16:creationId xmlns:a16="http://schemas.microsoft.com/office/drawing/2014/main" id="{3127E7FD-87A4-4B03-E42F-49290DD74987}"/>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rPr>
              <a:t>本章小结</a:t>
            </a:r>
          </a:p>
        </p:txBody>
      </p:sp>
      <p:sp>
        <p:nvSpPr>
          <p:cNvPr id="2179075" name="Rectangle 3">
            <a:extLst>
              <a:ext uri="{FF2B5EF4-FFF2-40B4-BE49-F238E27FC236}">
                <a16:creationId xmlns:a16="http://schemas.microsoft.com/office/drawing/2014/main" id="{F4643837-99B1-9D84-BE91-5651404974DD}"/>
              </a:ext>
            </a:extLst>
          </p:cNvPr>
          <p:cNvSpPr>
            <a:spLocks noGrp="1" noChangeArrowheads="1"/>
          </p:cNvSpPr>
          <p:nvPr>
            <p:ph idx="1"/>
          </p:nvPr>
        </p:nvSpPr>
        <p:spPr>
          <a:xfrm>
            <a:off x="1331976" y="1949538"/>
            <a:ext cx="9845010" cy="3697014"/>
          </a:xfrm>
          <a:noFill/>
        </p:spPr>
        <p:txBody>
          <a:bodyPr vert="horz" lIns="92075" tIns="46038" rIns="92075" bIns="46038" rtlCol="0">
            <a:noAutofit/>
          </a:bodyPr>
          <a:lstStyle/>
          <a:p>
            <a:pPr>
              <a:spcBef>
                <a:spcPct val="40000"/>
              </a:spcBef>
              <a:buFont typeface="+mj-lt"/>
              <a:buAutoNum type="arabicPeriod"/>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自顶向下分析法和自底向上分析法分别寻找输入串的最左推导和最左归约</a:t>
            </a:r>
          </a:p>
          <a:p>
            <a:pPr>
              <a:spcBef>
                <a:spcPct val="40000"/>
              </a:spcBef>
              <a:buFont typeface="+mj-lt"/>
              <a:buAutoNum type="arabicPeriod"/>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自顶向下分析会遇到二义性问题、回溯问题、左递归引起的无穷推导问题，需对文法进行改造：消除二义性、消除左递归、提取公共左因子</a:t>
            </a:r>
            <a:endPar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40000"/>
              </a:spcBef>
              <a:buFont typeface="+mj-lt"/>
              <a:buAutoNum type="arabicPeriod"/>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文法是一类可以进行确定分析的文法，利用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FIRST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集和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FOLLOW</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集可以判定某个上下文无关文法是否为</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LL</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文法</a:t>
            </a:r>
            <a:endPar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9FD2B600-BAE9-CB55-DDB2-B2C1667472F2}"/>
              </a:ext>
            </a:extLst>
          </p:cNvPr>
          <p:cNvSpPr>
            <a:spLocks noGrp="1"/>
          </p:cNvSpPr>
          <p:nvPr>
            <p:ph type="dt" sz="half" idx="10"/>
          </p:nvPr>
        </p:nvSpPr>
        <p:spPr>
          <a:ln>
            <a:miter lim="800000"/>
            <a:headEnd/>
            <a:tailEnd/>
          </a:ln>
        </p:spPr>
        <p:txBody>
          <a:bodyPr anchor="t"/>
          <a:lstStyle/>
          <a:p>
            <a:pPr>
              <a:defRPr/>
            </a:pPr>
            <a:fld id="{8852B1D5-6371-4356-A6C8-D34E210A232E}" type="datetime1">
              <a:rPr lang="zh-CN" altLang="en-US">
                <a:latin typeface="+mn-lt"/>
              </a:rPr>
              <a:pPr>
                <a:defRPr/>
              </a:pPr>
              <a:t>2022/7/6</a:t>
            </a:fld>
            <a:endParaRPr lang="en-US" altLang="zh-CN" dirty="0">
              <a:latin typeface="+mn-lt"/>
            </a:endParaRPr>
          </a:p>
        </p:txBody>
      </p:sp>
      <p:sp>
        <p:nvSpPr>
          <p:cNvPr id="60419" name="灯片编号占位符 5">
            <a:extLst>
              <a:ext uri="{FF2B5EF4-FFF2-40B4-BE49-F238E27FC236}">
                <a16:creationId xmlns:a16="http://schemas.microsoft.com/office/drawing/2014/main" id="{3CE3348D-DDF0-B7CB-D189-935ACF4011F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0946EB3-2D08-4B3B-9FE3-3202CD1F34F8}" type="slidenum">
              <a:rPr lang="en-US" altLang="zh-CN" sz="1400" b="0">
                <a:latin typeface="Arial" panose="020B0604020202020204" pitchFamily="34" charset="0"/>
                <a:ea typeface="宋体" panose="02010600030101010101" pitchFamily="2" charset="-122"/>
              </a:rPr>
              <a:pPr>
                <a:spcBef>
                  <a:spcPct val="0"/>
                </a:spcBef>
                <a:buClrTx/>
                <a:buSzTx/>
                <a:buFontTx/>
                <a:buNone/>
              </a:pPr>
              <a:t>54</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179075">
                                            <p:txEl>
                                              <p:pRg st="0" end="0"/>
                                            </p:txEl>
                                          </p:spTgt>
                                        </p:tgtEl>
                                        <p:attrNameLst>
                                          <p:attrName>style.visibility</p:attrName>
                                        </p:attrNameLst>
                                      </p:cBhvr>
                                      <p:to>
                                        <p:strVal val="visible"/>
                                      </p:to>
                                    </p:set>
                                    <p:animEffect transition="in" filter="wipe(up)">
                                      <p:cBhvr>
                                        <p:cTn id="7" dur="75"/>
                                        <p:tgtEl>
                                          <p:spTgt spid="21790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179075">
                                            <p:txEl>
                                              <p:pRg st="1" end="1"/>
                                            </p:txEl>
                                          </p:spTgt>
                                        </p:tgtEl>
                                        <p:attrNameLst>
                                          <p:attrName>style.visibility</p:attrName>
                                        </p:attrNameLst>
                                      </p:cBhvr>
                                      <p:to>
                                        <p:strVal val="visible"/>
                                      </p:to>
                                    </p:set>
                                    <p:animEffect transition="in" filter="wipe(up)">
                                      <p:cBhvr>
                                        <p:cTn id="12" dur="75"/>
                                        <p:tgtEl>
                                          <p:spTgt spid="21790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179075">
                                            <p:txEl>
                                              <p:pRg st="2" end="2"/>
                                            </p:txEl>
                                          </p:spTgt>
                                        </p:tgtEl>
                                        <p:attrNameLst>
                                          <p:attrName>style.visibility</p:attrName>
                                        </p:attrNameLst>
                                      </p:cBhvr>
                                      <p:to>
                                        <p:strVal val="visible"/>
                                      </p:to>
                                    </p:set>
                                    <p:animEffect transition="in" filter="wipe(up)">
                                      <p:cBhvr>
                                        <p:cTn id="17" dur="75"/>
                                        <p:tgtEl>
                                          <p:spTgt spid="21790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907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F42B233E-3D9B-4869-746B-13BFAE33DBB4}"/>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zh-CN" altLang="en-US">
                <a:latin typeface="微软雅黑" panose="020B0503020204020204" pitchFamily="34" charset="-122"/>
                <a:ea typeface="微软雅黑" panose="020B0503020204020204" pitchFamily="34" charset="-122"/>
              </a:rPr>
              <a:t>本章小结</a:t>
            </a:r>
          </a:p>
        </p:txBody>
      </p:sp>
      <p:sp>
        <p:nvSpPr>
          <p:cNvPr id="2937859" name="Rectangle 3">
            <a:extLst>
              <a:ext uri="{FF2B5EF4-FFF2-40B4-BE49-F238E27FC236}">
                <a16:creationId xmlns:a16="http://schemas.microsoft.com/office/drawing/2014/main" id="{BC547779-4014-7A36-4490-76A3BC06C57F}"/>
              </a:ext>
            </a:extLst>
          </p:cNvPr>
          <p:cNvSpPr>
            <a:spLocks noGrp="1" noChangeArrowheads="1"/>
          </p:cNvSpPr>
          <p:nvPr>
            <p:ph idx="1"/>
          </p:nvPr>
        </p:nvSpPr>
        <p:spPr>
          <a:noFill/>
        </p:spPr>
        <p:txBody>
          <a:bodyPr vert="horz" lIns="92075" tIns="46038" rIns="92075" bIns="46038" rtlCol="0">
            <a:normAutofit/>
          </a:bodyPr>
          <a:lstStyle/>
          <a:p>
            <a:pPr marL="514350" indent="-514350">
              <a:spcBef>
                <a:spcPct val="100000"/>
              </a:spcBef>
              <a:buFont typeface="+mj-lt"/>
              <a:buAutoNum type="arabicPeriod" startAt="4"/>
            </a:pP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LL</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文法可以用</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LL</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分析法进行分析。</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spcBef>
                <a:spcPct val="100000"/>
              </a:spcBef>
              <a:buFont typeface="+mj-lt"/>
              <a:buAutoNum type="arabicPeriod" startAt="4"/>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递归下降分析法根据各个候选式的结构为每个非终结符编写一个子程序。</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514350" indent="-514350">
              <a:spcBef>
                <a:spcPct val="100000"/>
              </a:spcBef>
              <a:buFont typeface="+mj-lt"/>
              <a:buAutoNum type="arabicPeriod" startAt="4"/>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使用语法图可以方便地进行递归子程序的设计。</a:t>
            </a:r>
          </a:p>
        </p:txBody>
      </p:sp>
      <p:sp>
        <p:nvSpPr>
          <p:cNvPr id="4" name="日期占位符 3">
            <a:extLst>
              <a:ext uri="{FF2B5EF4-FFF2-40B4-BE49-F238E27FC236}">
                <a16:creationId xmlns:a16="http://schemas.microsoft.com/office/drawing/2014/main" id="{C1374CF3-0F4D-7CB2-18DE-3EE8EF9CEEFB}"/>
              </a:ext>
            </a:extLst>
          </p:cNvPr>
          <p:cNvSpPr>
            <a:spLocks noGrp="1"/>
          </p:cNvSpPr>
          <p:nvPr>
            <p:ph type="dt" sz="half" idx="10"/>
          </p:nvPr>
        </p:nvSpPr>
        <p:spPr>
          <a:ln>
            <a:miter lim="800000"/>
            <a:headEnd/>
            <a:tailEnd/>
          </a:ln>
        </p:spPr>
        <p:txBody>
          <a:bodyPr anchor="t"/>
          <a:lstStyle/>
          <a:p>
            <a:pPr>
              <a:defRPr/>
            </a:pPr>
            <a:fld id="{FE11F256-2609-48E0-8A53-7016A708A6A1}" type="datetime1">
              <a:rPr lang="zh-CN" altLang="en-US">
                <a:latin typeface="+mn-lt"/>
              </a:rPr>
              <a:pPr>
                <a:defRPr/>
              </a:pPr>
              <a:t>2022/7/6</a:t>
            </a:fld>
            <a:endParaRPr lang="en-US" altLang="zh-CN">
              <a:latin typeface="+mn-lt"/>
            </a:endParaRPr>
          </a:p>
        </p:txBody>
      </p:sp>
      <p:sp>
        <p:nvSpPr>
          <p:cNvPr id="61443" name="灯片编号占位符 5">
            <a:extLst>
              <a:ext uri="{FF2B5EF4-FFF2-40B4-BE49-F238E27FC236}">
                <a16:creationId xmlns:a16="http://schemas.microsoft.com/office/drawing/2014/main" id="{A59AECBF-1DC7-E638-7524-F69F371EC2B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F939FFB-8EFC-4A23-885D-4EB15ED02C40}" type="slidenum">
              <a:rPr lang="en-US" altLang="zh-CN" sz="1400" b="0">
                <a:latin typeface="Arial" panose="020B0604020202020204" pitchFamily="34" charset="0"/>
                <a:ea typeface="宋体" panose="02010600030101010101" pitchFamily="2" charset="-122"/>
              </a:rPr>
              <a:pPr>
                <a:spcBef>
                  <a:spcPct val="0"/>
                </a:spcBef>
                <a:buClrTx/>
                <a:buSzTx/>
                <a:buFontTx/>
                <a:buNone/>
              </a:pPr>
              <a:t>55</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2937859">
                                            <p:txEl>
                                              <p:pRg st="0" end="0"/>
                                            </p:txEl>
                                          </p:spTgt>
                                        </p:tgtEl>
                                        <p:attrNameLst>
                                          <p:attrName>style.visibility</p:attrName>
                                        </p:attrNameLst>
                                      </p:cBhvr>
                                      <p:to>
                                        <p:strVal val="visible"/>
                                      </p:to>
                                    </p:set>
                                    <p:animEffect transition="in" filter="wipe(up)">
                                      <p:cBhvr>
                                        <p:cTn id="7" dur="75"/>
                                        <p:tgtEl>
                                          <p:spTgt spid="29378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2937859">
                                            <p:txEl>
                                              <p:pRg st="1" end="1"/>
                                            </p:txEl>
                                          </p:spTgt>
                                        </p:tgtEl>
                                        <p:attrNameLst>
                                          <p:attrName>style.visibility</p:attrName>
                                        </p:attrNameLst>
                                      </p:cBhvr>
                                      <p:to>
                                        <p:strVal val="visible"/>
                                      </p:to>
                                    </p:set>
                                    <p:animEffect transition="in" filter="wipe(up)">
                                      <p:cBhvr>
                                        <p:cTn id="12" dur="75"/>
                                        <p:tgtEl>
                                          <p:spTgt spid="29378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37859">
                                            <p:txEl>
                                              <p:pRg st="2" end="2"/>
                                            </p:txEl>
                                          </p:spTgt>
                                        </p:tgtEl>
                                        <p:attrNameLst>
                                          <p:attrName>style.visibility</p:attrName>
                                        </p:attrNameLst>
                                      </p:cBhvr>
                                      <p:to>
                                        <p:strVal val="visible"/>
                                      </p:to>
                                    </p:set>
                                    <p:animEffect transition="in" filter="wipe(up)">
                                      <p:cBhvr>
                                        <p:cTn id="17" dur="75"/>
                                        <p:tgtEl>
                                          <p:spTgt spid="29378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785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591BE9C5-BA38-5B71-4D1D-D8685627884E}"/>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4.2.1 </a:t>
            </a:r>
            <a:r>
              <a:rPr lang="zh-CN" altLang="en-US" sz="3600">
                <a:latin typeface="微软雅黑" panose="020B0503020204020204" pitchFamily="34" charset="-122"/>
                <a:ea typeface="微软雅黑" panose="020B0503020204020204" pitchFamily="34" charset="-122"/>
              </a:rPr>
              <a:t>自顶向下分析面临的问题</a:t>
            </a:r>
          </a:p>
        </p:txBody>
      </p:sp>
      <p:sp>
        <p:nvSpPr>
          <p:cNvPr id="4" name="日期占位符 3">
            <a:extLst>
              <a:ext uri="{FF2B5EF4-FFF2-40B4-BE49-F238E27FC236}">
                <a16:creationId xmlns:a16="http://schemas.microsoft.com/office/drawing/2014/main" id="{4706B587-BC41-5247-135E-9B6EDAC0901A}"/>
              </a:ext>
            </a:extLst>
          </p:cNvPr>
          <p:cNvSpPr>
            <a:spLocks noGrp="1"/>
          </p:cNvSpPr>
          <p:nvPr>
            <p:ph type="dt" sz="half" idx="10"/>
          </p:nvPr>
        </p:nvSpPr>
        <p:spPr>
          <a:ln>
            <a:miter lim="800000"/>
            <a:headEnd/>
            <a:tailEnd/>
          </a:ln>
        </p:spPr>
        <p:txBody>
          <a:bodyPr anchor="t"/>
          <a:lstStyle/>
          <a:p>
            <a:pPr>
              <a:defRPr/>
            </a:pPr>
            <a:fld id="{7CE6EB34-63F7-46AA-A3F4-40A9A502CEEE}" type="datetime1">
              <a:rPr lang="zh-CN" altLang="en-US">
                <a:latin typeface="+mn-lt"/>
              </a:rPr>
              <a:pPr>
                <a:defRPr/>
              </a:pPr>
              <a:t>2022/7/6</a:t>
            </a:fld>
            <a:endParaRPr lang="en-US" altLang="zh-CN">
              <a:latin typeface="+mn-lt"/>
            </a:endParaRPr>
          </a:p>
        </p:txBody>
      </p:sp>
      <p:sp>
        <p:nvSpPr>
          <p:cNvPr id="10243" name="灯片编号占位符 5">
            <a:extLst>
              <a:ext uri="{FF2B5EF4-FFF2-40B4-BE49-F238E27FC236}">
                <a16:creationId xmlns:a16="http://schemas.microsoft.com/office/drawing/2014/main" id="{88EE9F5A-EF55-7CDC-2FC3-F2144F2E7F4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7225B00-0963-483B-A1B7-42546661142F}" type="slidenum">
              <a:rPr lang="en-US" altLang="zh-CN" sz="1400" b="0">
                <a:latin typeface="Arial" panose="020B0604020202020204" pitchFamily="34" charset="0"/>
                <a:ea typeface="宋体" panose="02010600030101010101" pitchFamily="2" charset="-122"/>
              </a:rPr>
              <a:pPr>
                <a:spcBef>
                  <a:spcPct val="0"/>
                </a:spcBef>
                <a:buClrTx/>
                <a:buSzTx/>
                <a:buFontTx/>
                <a:buNone/>
              </a:pPr>
              <a:t>6</a:t>
            </a:fld>
            <a:endParaRPr lang="en-US" altLang="zh-CN" sz="1400" b="0">
              <a:latin typeface="Arial" panose="020B0604020202020204" pitchFamily="34" charset="0"/>
              <a:ea typeface="宋体" panose="02010600030101010101" pitchFamily="2" charset="-122"/>
            </a:endParaRPr>
          </a:p>
        </p:txBody>
      </p:sp>
      <p:sp>
        <p:nvSpPr>
          <p:cNvPr id="2145283" name="Rectangle 3">
            <a:extLst>
              <a:ext uri="{FF2B5EF4-FFF2-40B4-BE49-F238E27FC236}">
                <a16:creationId xmlns:a16="http://schemas.microsoft.com/office/drawing/2014/main" id="{EDD4C831-FF88-DA6C-DBCE-2CDA2A9422CE}"/>
              </a:ext>
            </a:extLst>
          </p:cNvPr>
          <p:cNvSpPr>
            <a:spLocks noGrp="1" noChangeArrowheads="1"/>
          </p:cNvSpPr>
          <p:nvPr>
            <p:ph type="body" sz="quarter" idx="13"/>
          </p:nvPr>
        </p:nvSpPr>
        <p:spPr>
          <a:xfrm>
            <a:off x="1064596" y="1287262"/>
            <a:ext cx="9783916" cy="4900474"/>
          </a:xfrm>
          <a:noFill/>
        </p:spPr>
        <p:txBody>
          <a:bodyPr vert="horz" lIns="92075" tIns="46038" rIns="92075" bIns="46038" rtlCol="0">
            <a:normAutofit fontScale="77500" lnSpcReduction="20000"/>
          </a:bodyPr>
          <a:lstStyle/>
          <a:p>
            <a:pPr marL="812800" indent="-812800">
              <a:buNone/>
            </a:pPr>
            <a:r>
              <a:rPr lang="en-US" altLang="zh-CN" dirty="0">
                <a:latin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二义性问题</a:t>
            </a:r>
          </a:p>
          <a:p>
            <a:pPr marL="1168400" lvl="1" indent="-711200"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对于文法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中存在</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一个具有两棵或两棵以上分析树的句子，则称</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是二义性的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。也可以等价地说：如果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中存在一个具有两个或两个以上最左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或最右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推导的句子，则</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是二义性文法。</a:t>
            </a:r>
          </a:p>
          <a:p>
            <a:pPr marL="1168400" lvl="1" indent="-711200" algn="just"/>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如果一个文法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是二义性的，假设</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存在两个最左推导</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，则在对</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进行自顶向下的语法分析时，语法分析程序将无法确定采用</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的哪个最左推导。</a:t>
            </a:r>
          </a:p>
          <a:p>
            <a:pPr marL="1168400" lvl="1" indent="-7112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Gexp</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endParaRPr lang="de-DE"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168400" lvl="1" indent="-711200">
              <a:buNone/>
            </a:pP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endParaRPr lang="de-DE"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1168400" lvl="1" indent="-711200">
              <a:buNone/>
            </a:pP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P </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P</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p>
          <a:p>
            <a:pPr marL="1168400" lvl="1" indent="-711200">
              <a:buNone/>
            </a:pP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			P</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c</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 id |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p>
          <a:p>
            <a:pPr marL="1168400" lvl="1" indent="-711200">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解决办法：改造文法，引入新的文法变量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5283">
                                            <p:txEl>
                                              <p:pRg st="0" end="0"/>
                                            </p:txEl>
                                          </p:spTgt>
                                        </p:tgtEl>
                                        <p:attrNameLst>
                                          <p:attrName>style.visibility</p:attrName>
                                        </p:attrNameLst>
                                      </p:cBhvr>
                                      <p:to>
                                        <p:strVal val="visible"/>
                                      </p:to>
                                    </p:set>
                                    <p:animEffect transition="in" filter="slide(fromBottom)">
                                      <p:cBhvr>
                                        <p:cTn id="7" dur="500"/>
                                        <p:tgtEl>
                                          <p:spTgt spid="2145283">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5283">
                                            <p:txEl>
                                              <p:pRg st="1" end="1"/>
                                            </p:txEl>
                                          </p:spTgt>
                                        </p:tgtEl>
                                        <p:attrNameLst>
                                          <p:attrName>style.visibility</p:attrName>
                                        </p:attrNameLst>
                                      </p:cBhvr>
                                      <p:to>
                                        <p:strVal val="visible"/>
                                      </p:to>
                                    </p:set>
                                    <p:animEffect transition="in" filter="slide(fromBottom)">
                                      <p:cBhvr>
                                        <p:cTn id="10" dur="500"/>
                                        <p:tgtEl>
                                          <p:spTgt spid="2145283">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5283">
                                            <p:txEl>
                                              <p:pRg st="2" end="2"/>
                                            </p:txEl>
                                          </p:spTgt>
                                        </p:tgtEl>
                                        <p:attrNameLst>
                                          <p:attrName>style.visibility</p:attrName>
                                        </p:attrNameLst>
                                      </p:cBhvr>
                                      <p:to>
                                        <p:strVal val="visible"/>
                                      </p:to>
                                    </p:set>
                                    <p:animEffect transition="in" filter="slide(fromBottom)">
                                      <p:cBhvr>
                                        <p:cTn id="13" dur="500"/>
                                        <p:tgtEl>
                                          <p:spTgt spid="2145283">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5283">
                                            <p:txEl>
                                              <p:pRg st="3" end="3"/>
                                            </p:txEl>
                                          </p:spTgt>
                                        </p:tgtEl>
                                        <p:attrNameLst>
                                          <p:attrName>style.visibility</p:attrName>
                                        </p:attrNameLst>
                                      </p:cBhvr>
                                      <p:to>
                                        <p:strVal val="visible"/>
                                      </p:to>
                                    </p:set>
                                    <p:animEffect transition="in" filter="slide(fromBottom)">
                                      <p:cBhvr>
                                        <p:cTn id="16" dur="500"/>
                                        <p:tgtEl>
                                          <p:spTgt spid="2145283">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5283">
                                            <p:txEl>
                                              <p:pRg st="4" end="4"/>
                                            </p:txEl>
                                          </p:spTgt>
                                        </p:tgtEl>
                                        <p:attrNameLst>
                                          <p:attrName>style.visibility</p:attrName>
                                        </p:attrNameLst>
                                      </p:cBhvr>
                                      <p:to>
                                        <p:strVal val="visible"/>
                                      </p:to>
                                    </p:set>
                                    <p:animEffect transition="in" filter="slide(fromBottom)">
                                      <p:cBhvr>
                                        <p:cTn id="19" dur="500"/>
                                        <p:tgtEl>
                                          <p:spTgt spid="2145283">
                                            <p:txEl>
                                              <p:pRg st="4" end="4"/>
                                            </p:txEl>
                                          </p:spTgt>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45283">
                                            <p:txEl>
                                              <p:pRg st="5" end="5"/>
                                            </p:txEl>
                                          </p:spTgt>
                                        </p:tgtEl>
                                        <p:attrNameLst>
                                          <p:attrName>style.visibility</p:attrName>
                                        </p:attrNameLst>
                                      </p:cBhvr>
                                      <p:to>
                                        <p:strVal val="visible"/>
                                      </p:to>
                                    </p:set>
                                    <p:animEffect transition="in" filter="slide(fromBottom)">
                                      <p:cBhvr>
                                        <p:cTn id="22" dur="500"/>
                                        <p:tgtEl>
                                          <p:spTgt spid="2145283">
                                            <p:txEl>
                                              <p:pRg st="5" end="5"/>
                                            </p:txEl>
                                          </p:spTgt>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145283">
                                            <p:txEl>
                                              <p:pRg st="6" end="6"/>
                                            </p:txEl>
                                          </p:spTgt>
                                        </p:tgtEl>
                                        <p:attrNameLst>
                                          <p:attrName>style.visibility</p:attrName>
                                        </p:attrNameLst>
                                      </p:cBhvr>
                                      <p:to>
                                        <p:strVal val="visible"/>
                                      </p:to>
                                    </p:set>
                                    <p:animEffect transition="in" filter="slide(fromBottom)">
                                      <p:cBhvr>
                                        <p:cTn id="25" dur="500"/>
                                        <p:tgtEl>
                                          <p:spTgt spid="2145283">
                                            <p:txEl>
                                              <p:pRg st="6" end="6"/>
                                            </p:txEl>
                                          </p:spTgt>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2145283">
                                            <p:txEl>
                                              <p:pRg st="7" end="7"/>
                                            </p:txEl>
                                          </p:spTgt>
                                        </p:tgtEl>
                                        <p:attrNameLst>
                                          <p:attrName>style.visibility</p:attrName>
                                        </p:attrNameLst>
                                      </p:cBhvr>
                                      <p:to>
                                        <p:strVal val="visible"/>
                                      </p:to>
                                    </p:set>
                                    <p:animEffect transition="in" filter="slide(fromBottom)">
                                      <p:cBhvr>
                                        <p:cTn id="28" dur="500"/>
                                        <p:tgtEl>
                                          <p:spTgt spid="2145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28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5542083D-D201-C541-7C48-C3D33F9F2CCB}"/>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4.2.1 </a:t>
            </a:r>
            <a:r>
              <a:rPr lang="zh-CN" altLang="en-US" sz="3600">
                <a:latin typeface="微软雅黑" panose="020B0503020204020204" pitchFamily="34" charset="-122"/>
                <a:ea typeface="微软雅黑" panose="020B0503020204020204" pitchFamily="34" charset="-122"/>
              </a:rPr>
              <a:t>自顶向下分析面临的问题</a:t>
            </a:r>
          </a:p>
        </p:txBody>
      </p:sp>
      <p:sp>
        <p:nvSpPr>
          <p:cNvPr id="4" name="日期占位符 3">
            <a:extLst>
              <a:ext uri="{FF2B5EF4-FFF2-40B4-BE49-F238E27FC236}">
                <a16:creationId xmlns:a16="http://schemas.microsoft.com/office/drawing/2014/main" id="{E29B16B0-E5B6-FC93-67E0-2FF8A68D96AC}"/>
              </a:ext>
            </a:extLst>
          </p:cNvPr>
          <p:cNvSpPr>
            <a:spLocks noGrp="1"/>
          </p:cNvSpPr>
          <p:nvPr>
            <p:ph type="dt" sz="half" idx="10"/>
          </p:nvPr>
        </p:nvSpPr>
        <p:spPr>
          <a:ln>
            <a:miter lim="800000"/>
            <a:headEnd/>
            <a:tailEnd/>
          </a:ln>
        </p:spPr>
        <p:txBody>
          <a:bodyPr anchor="t"/>
          <a:lstStyle/>
          <a:p>
            <a:pPr>
              <a:defRPr/>
            </a:pPr>
            <a:fld id="{14834871-0971-4BC3-B1B5-5B2D78CFD0DA}" type="datetime1">
              <a:rPr lang="zh-CN" altLang="en-US">
                <a:latin typeface="+mn-lt"/>
              </a:rPr>
              <a:pPr>
                <a:defRPr/>
              </a:pPr>
              <a:t>2022/7/6</a:t>
            </a:fld>
            <a:endParaRPr lang="en-US" altLang="zh-CN">
              <a:latin typeface="+mn-lt"/>
            </a:endParaRPr>
          </a:p>
        </p:txBody>
      </p:sp>
      <p:sp>
        <p:nvSpPr>
          <p:cNvPr id="11267" name="灯片编号占位符 5">
            <a:extLst>
              <a:ext uri="{FF2B5EF4-FFF2-40B4-BE49-F238E27FC236}">
                <a16:creationId xmlns:a16="http://schemas.microsoft.com/office/drawing/2014/main" id="{537F707B-B1A0-B261-6C16-0C214AF138E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F5356C7-AB3E-4795-B1E0-99003BCD6E5D}" type="slidenum">
              <a:rPr lang="en-US" altLang="zh-CN" sz="1400" b="0">
                <a:latin typeface="Arial" panose="020B0604020202020204" pitchFamily="34" charset="0"/>
                <a:ea typeface="宋体" panose="02010600030101010101" pitchFamily="2" charset="-122"/>
              </a:rPr>
              <a:pPr>
                <a:spcBef>
                  <a:spcPct val="0"/>
                </a:spcBef>
                <a:buClrTx/>
                <a:buSzTx/>
                <a:buFontTx/>
                <a:buNone/>
              </a:pPr>
              <a:t>7</a:t>
            </a:fld>
            <a:endParaRPr lang="en-US" altLang="zh-CN" sz="1400" b="0">
              <a:latin typeface="Arial" panose="020B0604020202020204" pitchFamily="34" charset="0"/>
              <a:ea typeface="宋体" panose="02010600030101010101" pitchFamily="2" charset="-122"/>
            </a:endParaRPr>
          </a:p>
        </p:txBody>
      </p:sp>
      <p:sp>
        <p:nvSpPr>
          <p:cNvPr id="2146307" name="Rectangle 3">
            <a:extLst>
              <a:ext uri="{FF2B5EF4-FFF2-40B4-BE49-F238E27FC236}">
                <a16:creationId xmlns:a16="http://schemas.microsoft.com/office/drawing/2014/main" id="{A2519D10-1701-AAF4-86C2-8CB8985F87F9}"/>
              </a:ext>
            </a:extLst>
          </p:cNvPr>
          <p:cNvSpPr>
            <a:spLocks noGrp="1" noChangeArrowheads="1"/>
          </p:cNvSpPr>
          <p:nvPr>
            <p:ph type="body" sz="quarter" idx="13"/>
          </p:nvPr>
        </p:nvSpPr>
        <p:spPr>
          <a:xfrm>
            <a:off x="1064596" y="1443017"/>
            <a:ext cx="9783916" cy="4433999"/>
          </a:xfrm>
        </p:spPr>
        <p:txBody>
          <a:bodyPr vert="horz" lIns="92075" tIns="46038" rIns="92075" bIns="46038" rtlCol="0">
            <a:normAutofit fontScale="85000" lnSpcReduction="10000"/>
          </a:bodyPr>
          <a:lstStyle/>
          <a:p>
            <a:pPr marL="812800" indent="-812800">
              <a:buNone/>
              <a:defRP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回溯问题</a:t>
            </a:r>
          </a:p>
          <a:p>
            <a:pPr marL="1168400" lvl="1" indent="-711200">
              <a:defRPr/>
            </a:pPr>
            <a:r>
              <a:rPr lang="zh-CN" altLang="en-US" dirty="0">
                <a:latin typeface="微软雅黑" panose="020B0503020204020204" pitchFamily="34" charset="-122"/>
                <a:ea typeface="微软雅黑" panose="020B0503020204020204" pitchFamily="34" charset="-122"/>
              </a:rPr>
              <a:t>文法中每个语法变量</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的产生式右部称为</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的候选式，如果</a:t>
            </a:r>
            <a:r>
              <a:rPr lang="en-US" altLang="zh-CN" dirty="0">
                <a:solidFill>
                  <a:srgbClr val="FF0000"/>
                </a:solidFill>
                <a:latin typeface="微软雅黑" panose="020B0503020204020204" pitchFamily="34" charset="-122"/>
                <a:ea typeface="微软雅黑" panose="020B0503020204020204" pitchFamily="34" charset="-122"/>
              </a:rPr>
              <a:t>A</a:t>
            </a:r>
            <a:r>
              <a:rPr lang="zh-CN" altLang="en-US" dirty="0">
                <a:solidFill>
                  <a:srgbClr val="FF0000"/>
                </a:solidFill>
                <a:latin typeface="微软雅黑" panose="020B0503020204020204" pitchFamily="34" charset="-122"/>
                <a:ea typeface="微软雅黑" panose="020B0503020204020204" pitchFamily="34" charset="-122"/>
              </a:rPr>
              <a:t>有多个候选式存在公共前缀</a:t>
            </a:r>
            <a:r>
              <a:rPr lang="zh-CN" altLang="en-US" dirty="0">
                <a:latin typeface="微软雅黑" panose="020B0503020204020204" pitchFamily="34" charset="-122"/>
                <a:ea typeface="微软雅黑" panose="020B0503020204020204" pitchFamily="34" charset="-122"/>
              </a:rPr>
              <a:t>，则自顶向下的语法分析程序将无法根据当前输入符号准确地选择用于推导的产生式，只能试探。当试探不成功时就需要退回到上一步推导，看</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是否还有其它的候选式，这就是</a:t>
            </a:r>
            <a:r>
              <a:rPr lang="zh-CN" altLang="en-US" dirty="0">
                <a:solidFill>
                  <a:srgbClr val="FF0000"/>
                </a:solidFill>
                <a:latin typeface="微软雅黑" panose="020B0503020204020204" pitchFamily="34" charset="-122"/>
                <a:ea typeface="微软雅黑" panose="020B0503020204020204" pitchFamily="34" charset="-122"/>
              </a:rPr>
              <a:t>回溯</a:t>
            </a:r>
            <a:r>
              <a:rPr lang="en-US" altLang="zh-CN" dirty="0">
                <a:latin typeface="微软雅黑" panose="020B0503020204020204" pitchFamily="34" charset="-122"/>
                <a:ea typeface="微软雅黑" panose="020B0503020204020204" pitchFamily="34" charset="-122"/>
              </a:rPr>
              <a:t>(backtracking)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1" indent="0">
              <a:buNone/>
              <a:defRPr/>
            </a:pPr>
            <a:endParaRPr lang="zh-CN" altLang="en-US" dirty="0">
              <a:latin typeface="微软雅黑" panose="020B0503020204020204" pitchFamily="34" charset="-122"/>
              <a:ea typeface="微软雅黑" panose="020B0503020204020204" pitchFamily="34" charset="-122"/>
            </a:endParaRPr>
          </a:p>
          <a:p>
            <a:pPr marL="1168400" lvl="1" indent="-711200">
              <a:defRPr/>
            </a:pPr>
            <a:r>
              <a:rPr lang="de-DE" altLang="zh-CN" dirty="0">
                <a:latin typeface="微软雅黑" panose="020B0503020204020204" pitchFamily="34" charset="-122"/>
                <a:ea typeface="微软雅黑" panose="020B0503020204020204" pitchFamily="34" charset="-122"/>
              </a:rPr>
              <a:t>Ge</a:t>
            </a:r>
            <a:r>
              <a:rPr lang="zh-CN" altLang="de-DE" dirty="0">
                <a:latin typeface="微软雅黑" panose="020B0503020204020204" pitchFamily="34" charset="-122"/>
                <a:ea typeface="微软雅黑" panose="020B0503020204020204" pitchFamily="34" charset="-122"/>
              </a:rPr>
              <a:t>：</a:t>
            </a:r>
            <a:r>
              <a:rPr lang="de-DE" altLang="zh-CN" dirty="0">
                <a:latin typeface="微软雅黑" panose="020B0503020204020204" pitchFamily="34" charset="-122"/>
                <a:ea typeface="微软雅黑" panose="020B0503020204020204" pitchFamily="34" charset="-122"/>
              </a:rPr>
              <a:t>E</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T   E</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E+T   E</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E-T   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F   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T*F   T</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T/F   F</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(E)   F</a:t>
            </a:r>
            <a:r>
              <a:rPr lang="en-US" altLang="zh-CN" dirty="0">
                <a:latin typeface="微软雅黑" panose="020B0503020204020204" pitchFamily="34" charset="-122"/>
                <a:ea typeface="微软雅黑" panose="020B0503020204020204" pitchFamily="34" charset="-122"/>
                <a:sym typeface="Symbol" panose="05050102010706020507" pitchFamily="18" charset="2"/>
              </a:rPr>
              <a:t></a:t>
            </a:r>
            <a:r>
              <a:rPr lang="de-DE" altLang="zh-CN" dirty="0">
                <a:latin typeface="微软雅黑" panose="020B0503020204020204" pitchFamily="34" charset="-122"/>
                <a:ea typeface="微软雅黑" panose="020B0503020204020204" pitchFamily="34" charset="-122"/>
              </a:rPr>
              <a:t>id </a:t>
            </a:r>
          </a:p>
          <a:p>
            <a:pPr marL="457200" lvl="1" indent="0">
              <a:buNone/>
              <a:defRPr/>
            </a:pPr>
            <a:endParaRPr lang="de-DE" altLang="zh-CN" dirty="0">
              <a:latin typeface="微软雅黑" panose="020B0503020204020204" pitchFamily="34" charset="-122"/>
              <a:ea typeface="微软雅黑" panose="020B0503020204020204" pitchFamily="34" charset="-122"/>
            </a:endParaRPr>
          </a:p>
          <a:p>
            <a:pPr marL="1168400" lvl="1" indent="-711200">
              <a:defRPr/>
            </a:pPr>
            <a:r>
              <a:rPr lang="zh-CN" altLang="en-US" dirty="0">
                <a:latin typeface="微软雅黑" panose="020B0503020204020204" pitchFamily="34" charset="-122"/>
                <a:ea typeface="微软雅黑" panose="020B0503020204020204" pitchFamily="34" charset="-122"/>
              </a:rPr>
              <a:t>例如：考虑为输入串</a:t>
            </a:r>
            <a:r>
              <a:rPr lang="en-US" altLang="zh-CN" dirty="0" err="1">
                <a:latin typeface="微软雅黑" panose="020B0503020204020204" pitchFamily="34" charset="-122"/>
                <a:ea typeface="微软雅黑" panose="020B0503020204020204" pitchFamily="34" charset="-122"/>
              </a:rPr>
              <a:t>id+id</a:t>
            </a:r>
            <a:r>
              <a:rPr lang="en-US" altLang="zh-CN" dirty="0">
                <a:latin typeface="微软雅黑" panose="020B0503020204020204" pitchFamily="34" charset="-122"/>
                <a:ea typeface="微软雅黑" panose="020B0503020204020204" pitchFamily="34" charset="-122"/>
              </a:rPr>
              <a:t>*id</a:t>
            </a:r>
            <a:r>
              <a:rPr lang="zh-CN" altLang="en-US" dirty="0">
                <a:latin typeface="微软雅黑" panose="020B0503020204020204" pitchFamily="34" charset="-122"/>
                <a:ea typeface="微软雅黑" panose="020B0503020204020204" pitchFamily="34" charset="-122"/>
              </a:rPr>
              <a:t>建立最左推导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6307">
                                            <p:txEl>
                                              <p:pRg st="0" end="0"/>
                                            </p:txEl>
                                          </p:spTgt>
                                        </p:tgtEl>
                                        <p:attrNameLst>
                                          <p:attrName>style.visibility</p:attrName>
                                        </p:attrNameLst>
                                      </p:cBhvr>
                                      <p:to>
                                        <p:strVal val="visible"/>
                                      </p:to>
                                    </p:set>
                                    <p:animEffect transition="in" filter="slide(fromBottom)">
                                      <p:cBhvr>
                                        <p:cTn id="7" dur="500"/>
                                        <p:tgtEl>
                                          <p:spTgt spid="2146307">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6307">
                                            <p:txEl>
                                              <p:pRg st="1" end="1"/>
                                            </p:txEl>
                                          </p:spTgt>
                                        </p:tgtEl>
                                        <p:attrNameLst>
                                          <p:attrName>style.visibility</p:attrName>
                                        </p:attrNameLst>
                                      </p:cBhvr>
                                      <p:to>
                                        <p:strVal val="visible"/>
                                      </p:to>
                                    </p:set>
                                    <p:animEffect transition="in" filter="slide(fromBottom)">
                                      <p:cBhvr>
                                        <p:cTn id="10" dur="500"/>
                                        <p:tgtEl>
                                          <p:spTgt spid="2146307">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6307">
                                            <p:txEl>
                                              <p:pRg st="3" end="3"/>
                                            </p:txEl>
                                          </p:spTgt>
                                        </p:tgtEl>
                                        <p:attrNameLst>
                                          <p:attrName>style.visibility</p:attrName>
                                        </p:attrNameLst>
                                      </p:cBhvr>
                                      <p:to>
                                        <p:strVal val="visible"/>
                                      </p:to>
                                    </p:set>
                                    <p:animEffect transition="in" filter="slide(fromBottom)">
                                      <p:cBhvr>
                                        <p:cTn id="13" dur="500"/>
                                        <p:tgtEl>
                                          <p:spTgt spid="2146307">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6307">
                                            <p:txEl>
                                              <p:pRg st="5" end="5"/>
                                            </p:txEl>
                                          </p:spTgt>
                                        </p:tgtEl>
                                        <p:attrNameLst>
                                          <p:attrName>style.visibility</p:attrName>
                                        </p:attrNameLst>
                                      </p:cBhvr>
                                      <p:to>
                                        <p:strVal val="visible"/>
                                      </p:to>
                                    </p:set>
                                    <p:animEffect transition="in" filter="slide(fromBottom)">
                                      <p:cBhvr>
                                        <p:cTn id="16" dur="500"/>
                                        <p:tgtEl>
                                          <p:spTgt spid="214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63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6BAC76F-F5FA-6E99-FDDD-DA8D75F6D818}"/>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4.2.1 </a:t>
            </a:r>
            <a:r>
              <a:rPr lang="zh-CN" altLang="en-US" sz="3600">
                <a:latin typeface="微软雅黑" panose="020B0503020204020204" pitchFamily="34" charset="-122"/>
                <a:ea typeface="微软雅黑" panose="020B0503020204020204" pitchFamily="34" charset="-122"/>
              </a:rPr>
              <a:t>自顶向下分析面临的问题</a:t>
            </a:r>
          </a:p>
        </p:txBody>
      </p:sp>
      <p:sp>
        <p:nvSpPr>
          <p:cNvPr id="4" name="日期占位符 3">
            <a:extLst>
              <a:ext uri="{FF2B5EF4-FFF2-40B4-BE49-F238E27FC236}">
                <a16:creationId xmlns:a16="http://schemas.microsoft.com/office/drawing/2014/main" id="{CDB361EA-0E36-6B92-230A-4FB4414E1E32}"/>
              </a:ext>
            </a:extLst>
          </p:cNvPr>
          <p:cNvSpPr>
            <a:spLocks noGrp="1"/>
          </p:cNvSpPr>
          <p:nvPr>
            <p:ph type="dt" sz="half" idx="10"/>
          </p:nvPr>
        </p:nvSpPr>
        <p:spPr>
          <a:ln>
            <a:miter lim="800000"/>
            <a:headEnd/>
            <a:tailEnd/>
          </a:ln>
        </p:spPr>
        <p:txBody>
          <a:bodyPr anchor="t"/>
          <a:lstStyle/>
          <a:p>
            <a:pPr>
              <a:defRPr/>
            </a:pPr>
            <a:fld id="{347D841C-AC88-4B77-BEBF-7048D9BDBA69}" type="datetime1">
              <a:rPr lang="zh-CN" altLang="en-US">
                <a:latin typeface="+mn-lt"/>
              </a:rPr>
              <a:pPr>
                <a:defRPr/>
              </a:pPr>
              <a:t>2022/7/6</a:t>
            </a:fld>
            <a:endParaRPr lang="en-US" altLang="zh-CN">
              <a:latin typeface="+mn-lt"/>
            </a:endParaRPr>
          </a:p>
        </p:txBody>
      </p:sp>
      <p:sp>
        <p:nvSpPr>
          <p:cNvPr id="12291" name="灯片编号占位符 5">
            <a:extLst>
              <a:ext uri="{FF2B5EF4-FFF2-40B4-BE49-F238E27FC236}">
                <a16:creationId xmlns:a16="http://schemas.microsoft.com/office/drawing/2014/main" id="{BD1AAC5E-991D-2A0F-888F-432A2EA8D8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80A54E3-3853-4BFE-83D8-5E70EFC00DF1}" type="slidenum">
              <a:rPr lang="en-US" altLang="zh-CN" sz="1400" b="0">
                <a:latin typeface="Arial" panose="020B0604020202020204" pitchFamily="34" charset="0"/>
                <a:ea typeface="宋体" panose="02010600030101010101" pitchFamily="2" charset="-122"/>
              </a:rPr>
              <a:pPr>
                <a:spcBef>
                  <a:spcPct val="0"/>
                </a:spcBef>
                <a:buClrTx/>
                <a:buSzTx/>
                <a:buFontTx/>
                <a:buNone/>
              </a:pPr>
              <a:t>8</a:t>
            </a:fld>
            <a:endParaRPr lang="en-US" altLang="zh-CN" sz="1400" b="0">
              <a:latin typeface="Arial" panose="020B0604020202020204" pitchFamily="34" charset="0"/>
              <a:ea typeface="宋体" panose="02010600030101010101" pitchFamily="2" charset="-122"/>
            </a:endParaRPr>
          </a:p>
        </p:txBody>
      </p:sp>
      <p:sp>
        <p:nvSpPr>
          <p:cNvPr id="2154499" name="Rectangle 3">
            <a:extLst>
              <a:ext uri="{FF2B5EF4-FFF2-40B4-BE49-F238E27FC236}">
                <a16:creationId xmlns:a16="http://schemas.microsoft.com/office/drawing/2014/main" id="{F4CE797A-8061-A207-674B-AC21127F8820}"/>
              </a:ext>
            </a:extLst>
          </p:cNvPr>
          <p:cNvSpPr>
            <a:spLocks noGrp="1" noChangeArrowheads="1"/>
          </p:cNvSpPr>
          <p:nvPr>
            <p:ph type="body" sz="quarter" idx="13"/>
          </p:nvPr>
        </p:nvSpPr>
        <p:spPr>
          <a:xfrm>
            <a:off x="1064596" y="1194441"/>
            <a:ext cx="9783916" cy="4913332"/>
          </a:xfrm>
          <a:noFill/>
        </p:spPr>
        <p:txBody>
          <a:bodyPr vert="horz" lIns="92075" tIns="46038" rIns="92075" bIns="46038" rtlCol="0">
            <a:normAutofit fontScale="70000" lnSpcReduction="20000"/>
          </a:bodyPr>
          <a:lstStyle/>
          <a:p>
            <a:pPr marL="812800" indent="-8128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回溯问题</a:t>
            </a:r>
          </a:p>
          <a:p>
            <a:pPr marL="812800" indent="-8128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(4.1)</a:t>
            </a:r>
            <a:endParaRPr lang="de-DE" altLang="zh-CN" i="1"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(4.2)</a:t>
            </a:r>
            <a:endParaRPr lang="de-DE" altLang="zh-CN" i="1"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(4.3)</a:t>
            </a:r>
            <a:endParaRPr lang="de-DE" altLang="zh-CN" i="1"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id                                     (4.4)</a:t>
            </a:r>
            <a:endParaRPr lang="de-DE" altLang="zh-CN" i="1" dirty="0">
              <a:latin typeface="Times New Roman" panose="02020603050405020304" pitchFamily="18" charset="0"/>
              <a:ea typeface="微软雅黑" panose="020B0503020204020204" pitchFamily="34" charset="-122"/>
              <a:cs typeface="Times New Roman" panose="02020603050405020304" pitchFamily="18" charset="0"/>
            </a:endParaRPr>
          </a:p>
          <a:p>
            <a:pPr marL="812800" indent="-8128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(4.5)</a:t>
            </a:r>
          </a:p>
          <a:p>
            <a:pPr marL="812800" indent="-812800"/>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marL="812800" indent="-812800">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pPr marL="812800" indent="-812800">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4.2.2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节我们将采用提取左因子的方法来改造文法，以便减少推导过程中回溯现象的发生，当然，单纯通过提取左因子无法彻底避免回溯现象的发生</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4499">
                                            <p:txEl>
                                              <p:pRg st="0" end="0"/>
                                            </p:txEl>
                                          </p:spTgt>
                                        </p:tgtEl>
                                        <p:attrNameLst>
                                          <p:attrName>style.visibility</p:attrName>
                                        </p:attrNameLst>
                                      </p:cBhvr>
                                      <p:to>
                                        <p:strVal val="visible"/>
                                      </p:to>
                                    </p:set>
                                    <p:animEffect transition="in" filter="slide(fromBottom)">
                                      <p:cBhvr>
                                        <p:cTn id="7" dur="500"/>
                                        <p:tgtEl>
                                          <p:spTgt spid="215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54499">
                                            <p:txEl>
                                              <p:pRg st="1" end="1"/>
                                            </p:txEl>
                                          </p:spTgt>
                                        </p:tgtEl>
                                        <p:attrNameLst>
                                          <p:attrName>style.visibility</p:attrName>
                                        </p:attrNameLst>
                                      </p:cBhvr>
                                      <p:to>
                                        <p:strVal val="visible"/>
                                      </p:to>
                                    </p:set>
                                    <p:animEffect transition="in" filter="slide(fromBottom)">
                                      <p:cBhvr>
                                        <p:cTn id="12" dur="500"/>
                                        <p:tgtEl>
                                          <p:spTgt spid="2154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54499">
                                            <p:txEl>
                                              <p:pRg st="2" end="2"/>
                                            </p:txEl>
                                          </p:spTgt>
                                        </p:tgtEl>
                                        <p:attrNameLst>
                                          <p:attrName>style.visibility</p:attrName>
                                        </p:attrNameLst>
                                      </p:cBhvr>
                                      <p:to>
                                        <p:strVal val="visible"/>
                                      </p:to>
                                    </p:set>
                                    <p:animEffect transition="in" filter="slide(fromBottom)">
                                      <p:cBhvr>
                                        <p:cTn id="17" dur="500"/>
                                        <p:tgtEl>
                                          <p:spTgt spid="2154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154499">
                                            <p:txEl>
                                              <p:pRg st="3" end="3"/>
                                            </p:txEl>
                                          </p:spTgt>
                                        </p:tgtEl>
                                        <p:attrNameLst>
                                          <p:attrName>style.visibility</p:attrName>
                                        </p:attrNameLst>
                                      </p:cBhvr>
                                      <p:to>
                                        <p:strVal val="visible"/>
                                      </p:to>
                                    </p:set>
                                    <p:animEffect transition="in" filter="slide(fromBottom)">
                                      <p:cBhvr>
                                        <p:cTn id="22" dur="500"/>
                                        <p:tgtEl>
                                          <p:spTgt spid="21544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154499">
                                            <p:txEl>
                                              <p:pRg st="4" end="4"/>
                                            </p:txEl>
                                          </p:spTgt>
                                        </p:tgtEl>
                                        <p:attrNameLst>
                                          <p:attrName>style.visibility</p:attrName>
                                        </p:attrNameLst>
                                      </p:cBhvr>
                                      <p:to>
                                        <p:strVal val="visible"/>
                                      </p:to>
                                    </p:set>
                                    <p:animEffect transition="in" filter="slide(fromBottom)">
                                      <p:cBhvr>
                                        <p:cTn id="27" dur="500"/>
                                        <p:tgtEl>
                                          <p:spTgt spid="21544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154499">
                                            <p:txEl>
                                              <p:pRg st="5" end="5"/>
                                            </p:txEl>
                                          </p:spTgt>
                                        </p:tgtEl>
                                        <p:attrNameLst>
                                          <p:attrName>style.visibility</p:attrName>
                                        </p:attrNameLst>
                                      </p:cBhvr>
                                      <p:to>
                                        <p:strVal val="visible"/>
                                      </p:to>
                                    </p:set>
                                    <p:animEffect transition="in" filter="slide(fromBottom)">
                                      <p:cBhvr>
                                        <p:cTn id="32" dur="500"/>
                                        <p:tgtEl>
                                          <p:spTgt spid="21544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54499">
                                            <p:txEl>
                                              <p:pRg st="6" end="6"/>
                                            </p:txEl>
                                          </p:spTgt>
                                        </p:tgtEl>
                                        <p:attrNameLst>
                                          <p:attrName>style.visibility</p:attrName>
                                        </p:attrNameLst>
                                      </p:cBhvr>
                                      <p:to>
                                        <p:strVal val="visible"/>
                                      </p:to>
                                    </p:set>
                                    <p:animEffect transition="in" filter="slide(fromBottom)">
                                      <p:cBhvr>
                                        <p:cTn id="37" dur="500"/>
                                        <p:tgtEl>
                                          <p:spTgt spid="21544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154499">
                                            <p:txEl>
                                              <p:pRg st="7" end="7"/>
                                            </p:txEl>
                                          </p:spTgt>
                                        </p:tgtEl>
                                        <p:attrNameLst>
                                          <p:attrName>style.visibility</p:attrName>
                                        </p:attrNameLst>
                                      </p:cBhvr>
                                      <p:to>
                                        <p:strVal val="visible"/>
                                      </p:to>
                                    </p:set>
                                    <p:animEffect transition="in" filter="slide(fromBottom)">
                                      <p:cBhvr>
                                        <p:cTn id="42" dur="500"/>
                                        <p:tgtEl>
                                          <p:spTgt spid="2154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54499">
                                            <p:txEl>
                                              <p:pRg st="8" end="8"/>
                                            </p:txEl>
                                          </p:spTgt>
                                        </p:tgtEl>
                                        <p:attrNameLst>
                                          <p:attrName>style.visibility</p:attrName>
                                        </p:attrNameLst>
                                      </p:cBhvr>
                                      <p:to>
                                        <p:strVal val="visible"/>
                                      </p:to>
                                    </p:set>
                                    <p:animEffect transition="in" filter="slide(fromBottom)">
                                      <p:cBhvr>
                                        <p:cTn id="47" dur="500"/>
                                        <p:tgtEl>
                                          <p:spTgt spid="2154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9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103C1399-64AB-774F-4AC1-DC7675ABEA4D}"/>
              </a:ext>
            </a:extLst>
          </p:cNvPr>
          <p:cNvSpPr>
            <a:spLocks noGrp="1" noChangeArrowheads="1"/>
          </p:cNvSpPr>
          <p:nvPr>
            <p:ph type="title"/>
          </p:nvPr>
        </p:nvSpPr>
        <p:spPr>
          <a:noFill/>
        </p:spPr>
        <p:txBody>
          <a:bodyPr vert="horz" lIns="92075" tIns="46038" rIns="92075" bIns="46038" rtlCol="0" anchor="ctr">
            <a:normAutofit fontScale="90000"/>
          </a:bodyPr>
          <a:lstStyle/>
          <a:p>
            <a:pPr eaLnBrk="1" hangingPunct="1"/>
            <a:r>
              <a:rPr lang="en-US" altLang="zh-CN" sz="3600">
                <a:latin typeface="微软雅黑" panose="020B0503020204020204" pitchFamily="34" charset="-122"/>
                <a:ea typeface="微软雅黑" panose="020B0503020204020204" pitchFamily="34" charset="-122"/>
              </a:rPr>
              <a:t>4.2.1 </a:t>
            </a:r>
            <a:r>
              <a:rPr lang="zh-CN" altLang="en-US" sz="3600">
                <a:latin typeface="微软雅黑" panose="020B0503020204020204" pitchFamily="34" charset="-122"/>
                <a:ea typeface="微软雅黑" panose="020B0503020204020204" pitchFamily="34" charset="-122"/>
              </a:rPr>
              <a:t>自顶向下分析面临的问题</a:t>
            </a:r>
          </a:p>
        </p:txBody>
      </p:sp>
      <p:sp>
        <p:nvSpPr>
          <p:cNvPr id="8" name="日期占位符 3">
            <a:extLst>
              <a:ext uri="{FF2B5EF4-FFF2-40B4-BE49-F238E27FC236}">
                <a16:creationId xmlns:a16="http://schemas.microsoft.com/office/drawing/2014/main" id="{540FCE36-9CF3-13EA-DEF5-02271B5B5982}"/>
              </a:ext>
            </a:extLst>
          </p:cNvPr>
          <p:cNvSpPr>
            <a:spLocks noGrp="1"/>
          </p:cNvSpPr>
          <p:nvPr>
            <p:ph type="dt" sz="half" idx="10"/>
          </p:nvPr>
        </p:nvSpPr>
        <p:spPr>
          <a:ln>
            <a:miter lim="800000"/>
            <a:headEnd/>
            <a:tailEnd/>
          </a:ln>
        </p:spPr>
        <p:txBody>
          <a:bodyPr anchor="t"/>
          <a:lstStyle/>
          <a:p>
            <a:pPr>
              <a:defRPr/>
            </a:pPr>
            <a:fld id="{2A8ED1CB-C8DE-489C-AEE0-42BE19E1B551}" type="datetime1">
              <a:rPr lang="zh-CN" altLang="en-US">
                <a:latin typeface="+mn-lt"/>
              </a:rPr>
              <a:pPr>
                <a:defRPr/>
              </a:pPr>
              <a:t>2022/7/6</a:t>
            </a:fld>
            <a:endParaRPr lang="en-US" altLang="zh-CN">
              <a:latin typeface="+mn-lt"/>
            </a:endParaRPr>
          </a:p>
        </p:txBody>
      </p:sp>
      <p:sp>
        <p:nvSpPr>
          <p:cNvPr id="13315" name="灯片编号占位符 5">
            <a:extLst>
              <a:ext uri="{FF2B5EF4-FFF2-40B4-BE49-F238E27FC236}">
                <a16:creationId xmlns:a16="http://schemas.microsoft.com/office/drawing/2014/main" id="{7209B682-CD8D-8704-4233-A80BD43C39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BA19FA7-4FC1-4249-AC92-B8B9F66E55F1}" type="slidenum">
              <a:rPr lang="en-US" altLang="zh-CN" sz="1400" b="0">
                <a:latin typeface="Arial" panose="020B0604020202020204" pitchFamily="34" charset="0"/>
                <a:ea typeface="宋体" panose="02010600030101010101" pitchFamily="2" charset="-122"/>
              </a:rPr>
              <a:pPr>
                <a:spcBef>
                  <a:spcPct val="0"/>
                </a:spcBef>
                <a:buClrTx/>
                <a:buSzTx/>
                <a:buFontTx/>
                <a:buNone/>
              </a:pPr>
              <a:t>9</a:t>
            </a:fld>
            <a:endParaRPr lang="en-US" altLang="zh-CN" sz="1400" b="0">
              <a:latin typeface="Arial" panose="020B0604020202020204" pitchFamily="34" charset="0"/>
              <a:ea typeface="宋体" panose="02010600030101010101" pitchFamily="2" charset="-122"/>
            </a:endParaRPr>
          </a:p>
        </p:txBody>
      </p:sp>
      <p:sp>
        <p:nvSpPr>
          <p:cNvPr id="2147331" name="Rectangle 3">
            <a:extLst>
              <a:ext uri="{FF2B5EF4-FFF2-40B4-BE49-F238E27FC236}">
                <a16:creationId xmlns:a16="http://schemas.microsoft.com/office/drawing/2014/main" id="{E2A7E1A6-86B7-E5AC-082A-6F86CC1CF0E8}"/>
              </a:ext>
            </a:extLst>
          </p:cNvPr>
          <p:cNvSpPr>
            <a:spLocks noGrp="1" noChangeArrowheads="1"/>
          </p:cNvSpPr>
          <p:nvPr>
            <p:ph type="body" sz="quarter" idx="13"/>
          </p:nvPr>
        </p:nvSpPr>
        <p:spPr>
          <a:xfrm>
            <a:off x="1064596" y="1443017"/>
            <a:ext cx="9783916" cy="4655941"/>
          </a:xfrm>
          <a:noFill/>
        </p:spPr>
        <p:txBody>
          <a:bodyPr vert="horz" lIns="92075" tIns="46038" rIns="92075" bIns="46038" rtlCol="0">
            <a:normAutofit fontScale="92500" lnSpcReduction="10000"/>
          </a:bodyPr>
          <a:lstStyle/>
          <a:p>
            <a:pPr marL="812800" indent="-812800">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左递归引起的无穷推导问题</a:t>
            </a:r>
          </a:p>
          <a:p>
            <a:pPr marL="1168400" lvl="1" indent="-711200"/>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的某个语法变量，如果存在推导</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    αA</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，则称文法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是递归的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时称之为</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左递归</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     αA</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至少需要两步推导，则称文法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是间接递归的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时称之为</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间接左递归</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如果文法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中存在形如</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αA</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的产生式，则称文法</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是直接递归的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α=ε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时称之为</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直接左递归</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a:t>
            </a:r>
          </a:p>
          <a:p>
            <a:pPr marL="1168400" lvl="1" indent="-7112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Ger</a:t>
            </a:r>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   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id </a:t>
            </a:r>
          </a:p>
          <a:p>
            <a:pPr marL="1168400" lvl="1" indent="-711200"/>
            <a:r>
              <a:rPr lang="zh-CN" altLang="de-DE" dirty="0">
                <a:latin typeface="Times New Roman" panose="02020603050405020304" pitchFamily="18" charset="0"/>
                <a:ea typeface="微软雅黑" panose="020B0503020204020204" pitchFamily="34" charset="-122"/>
                <a:cs typeface="Times New Roman" panose="02020603050405020304" pitchFamily="18" charset="0"/>
              </a:rPr>
              <a:t>考虑</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为输入串</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id+id</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建立一个最左推导 </a:t>
            </a:r>
          </a:p>
          <a:p>
            <a:pPr marL="1168400" lvl="1" indent="-711200"/>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E</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de-DE" altLang="zh-CN"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8" name="Rectangle 5">
            <a:extLst>
              <a:ext uri="{FF2B5EF4-FFF2-40B4-BE49-F238E27FC236}">
                <a16:creationId xmlns:a16="http://schemas.microsoft.com/office/drawing/2014/main" id="{02952ADE-271A-1617-B5DB-6D7B856F5B71}"/>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3319" name="Object 4">
            <a:extLst>
              <a:ext uri="{FF2B5EF4-FFF2-40B4-BE49-F238E27FC236}">
                <a16:creationId xmlns:a16="http://schemas.microsoft.com/office/drawing/2014/main" id="{17807725-AF78-3B6E-EC06-8DDA2927BD69}"/>
              </a:ext>
            </a:extLst>
          </p:cNvPr>
          <p:cNvGraphicFramePr>
            <a:graphicFrameLocks noChangeAspect="1"/>
          </p:cNvGraphicFramePr>
          <p:nvPr>
            <p:extLst>
              <p:ext uri="{D42A27DB-BD31-4B8C-83A1-F6EECF244321}">
                <p14:modId xmlns:p14="http://schemas.microsoft.com/office/powerpoint/2010/main" val="654190043"/>
              </p:ext>
            </p:extLst>
          </p:nvPr>
        </p:nvGraphicFramePr>
        <p:xfrm>
          <a:off x="8157779" y="2082030"/>
          <a:ext cx="349250" cy="474663"/>
        </p:xfrm>
        <a:graphic>
          <a:graphicData uri="http://schemas.openxmlformats.org/presentationml/2006/ole">
            <mc:AlternateContent xmlns:mc="http://schemas.openxmlformats.org/markup-compatibility/2006">
              <mc:Choice xmlns:v="urn:schemas-microsoft-com:vml" Requires="v">
                <p:oleObj spid="_x0000_s2138" name="Equation" r:id="rId3" imgW="165028" imgH="228501" progId="Equation.DSMT4">
                  <p:embed/>
                </p:oleObj>
              </mc:Choice>
              <mc:Fallback>
                <p:oleObj name="Equation" r:id="rId3" imgW="165028" imgH="228501" progId="Equation.DSMT4">
                  <p:embed/>
                  <p:pic>
                    <p:nvPicPr>
                      <p:cNvPr id="13319" name="Object 4">
                        <a:extLst>
                          <a:ext uri="{FF2B5EF4-FFF2-40B4-BE49-F238E27FC236}">
                            <a16:creationId xmlns:a16="http://schemas.microsoft.com/office/drawing/2014/main" id="{17807725-AF78-3B6E-EC06-8DDA2927B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7779" y="2082030"/>
                        <a:ext cx="34925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Rectangle 7">
            <a:extLst>
              <a:ext uri="{FF2B5EF4-FFF2-40B4-BE49-F238E27FC236}">
                <a16:creationId xmlns:a16="http://schemas.microsoft.com/office/drawing/2014/main" id="{DC6FB1B5-8E27-C96F-2B90-B96212014F67}"/>
              </a:ext>
            </a:extLst>
          </p:cNvPr>
          <p:cNvSpPr>
            <a:spLocks noChangeArrowheads="1"/>
          </p:cNvSpPr>
          <p:nvPr/>
        </p:nvSpPr>
        <p:spPr bwMode="auto">
          <a:xfrm>
            <a:off x="1524001"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13321" name="Object 6">
            <a:extLst>
              <a:ext uri="{FF2B5EF4-FFF2-40B4-BE49-F238E27FC236}">
                <a16:creationId xmlns:a16="http://schemas.microsoft.com/office/drawing/2014/main" id="{C60F31FE-7709-1CF2-1AF3-AC74736C1B3F}"/>
              </a:ext>
            </a:extLst>
          </p:cNvPr>
          <p:cNvGraphicFramePr>
            <a:graphicFrameLocks noChangeAspect="1"/>
          </p:cNvGraphicFramePr>
          <p:nvPr>
            <p:extLst>
              <p:ext uri="{D42A27DB-BD31-4B8C-83A1-F6EECF244321}">
                <p14:modId xmlns:p14="http://schemas.microsoft.com/office/powerpoint/2010/main" val="3317841608"/>
              </p:ext>
            </p:extLst>
          </p:nvPr>
        </p:nvGraphicFramePr>
        <p:xfrm>
          <a:off x="7440783" y="2556693"/>
          <a:ext cx="295275" cy="403225"/>
        </p:xfrm>
        <a:graphic>
          <a:graphicData uri="http://schemas.openxmlformats.org/presentationml/2006/ole">
            <mc:AlternateContent xmlns:mc="http://schemas.openxmlformats.org/markup-compatibility/2006">
              <mc:Choice xmlns:v="urn:schemas-microsoft-com:vml" Requires="v">
                <p:oleObj spid="_x0000_s2139" name="Equation" r:id="rId5" imgW="165028" imgH="228501" progId="Equation.DSMT4">
                  <p:embed/>
                </p:oleObj>
              </mc:Choice>
              <mc:Fallback>
                <p:oleObj name="Equation" r:id="rId5" imgW="165028" imgH="228501" progId="Equation.DSMT4">
                  <p:embed/>
                  <p:pic>
                    <p:nvPicPr>
                      <p:cNvPr id="13321" name="Object 6">
                        <a:extLst>
                          <a:ext uri="{FF2B5EF4-FFF2-40B4-BE49-F238E27FC236}">
                            <a16:creationId xmlns:a16="http://schemas.microsoft.com/office/drawing/2014/main" id="{C60F31FE-7709-1CF2-1AF3-AC74736C1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783" y="2556693"/>
                        <a:ext cx="2952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7331">
                                            <p:txEl>
                                              <p:pRg st="0" end="0"/>
                                            </p:txEl>
                                          </p:spTgt>
                                        </p:tgtEl>
                                        <p:attrNameLst>
                                          <p:attrName>style.visibility</p:attrName>
                                        </p:attrNameLst>
                                      </p:cBhvr>
                                      <p:to>
                                        <p:strVal val="visible"/>
                                      </p:to>
                                    </p:set>
                                    <p:animEffect transition="in" filter="slide(fromBottom)">
                                      <p:cBhvr>
                                        <p:cTn id="7" dur="500"/>
                                        <p:tgtEl>
                                          <p:spTgt spid="214733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147331">
                                            <p:txEl>
                                              <p:pRg st="1" end="1"/>
                                            </p:txEl>
                                          </p:spTgt>
                                        </p:tgtEl>
                                        <p:attrNameLst>
                                          <p:attrName>style.visibility</p:attrName>
                                        </p:attrNameLst>
                                      </p:cBhvr>
                                      <p:to>
                                        <p:strVal val="visible"/>
                                      </p:to>
                                    </p:set>
                                    <p:animEffect transition="in" filter="slide(fromBottom)">
                                      <p:cBhvr>
                                        <p:cTn id="10" dur="500"/>
                                        <p:tgtEl>
                                          <p:spTgt spid="214733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147331">
                                            <p:txEl>
                                              <p:pRg st="2" end="2"/>
                                            </p:txEl>
                                          </p:spTgt>
                                        </p:tgtEl>
                                        <p:attrNameLst>
                                          <p:attrName>style.visibility</p:attrName>
                                        </p:attrNameLst>
                                      </p:cBhvr>
                                      <p:to>
                                        <p:strVal val="visible"/>
                                      </p:to>
                                    </p:set>
                                    <p:animEffect transition="in" filter="slide(fromBottom)">
                                      <p:cBhvr>
                                        <p:cTn id="13" dur="500"/>
                                        <p:tgtEl>
                                          <p:spTgt spid="214733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147331">
                                            <p:txEl>
                                              <p:pRg st="3" end="3"/>
                                            </p:txEl>
                                          </p:spTgt>
                                        </p:tgtEl>
                                        <p:attrNameLst>
                                          <p:attrName>style.visibility</p:attrName>
                                        </p:attrNameLst>
                                      </p:cBhvr>
                                      <p:to>
                                        <p:strVal val="visible"/>
                                      </p:to>
                                    </p:set>
                                    <p:animEffect transition="in" filter="slide(fromBottom)">
                                      <p:cBhvr>
                                        <p:cTn id="16" dur="500"/>
                                        <p:tgtEl>
                                          <p:spTgt spid="2147331">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147331">
                                            <p:txEl>
                                              <p:pRg st="4" end="4"/>
                                            </p:txEl>
                                          </p:spTgt>
                                        </p:tgtEl>
                                        <p:attrNameLst>
                                          <p:attrName>style.visibility</p:attrName>
                                        </p:attrNameLst>
                                      </p:cBhvr>
                                      <p:to>
                                        <p:strVal val="visible"/>
                                      </p:to>
                                    </p:set>
                                    <p:animEffect transition="in" filter="slide(fromBottom)">
                                      <p:cBhvr>
                                        <p:cTn id="19" dur="500"/>
                                        <p:tgtEl>
                                          <p:spTgt spid="2147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7331"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5729</Words>
  <Application>Microsoft Office PowerPoint</Application>
  <PresentationFormat>宽屏</PresentationFormat>
  <Paragraphs>591</Paragraphs>
  <Slides>55</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55</vt:i4>
      </vt:variant>
    </vt:vector>
  </HeadingPairs>
  <TitlesOfParts>
    <vt:vector size="70" baseType="lpstr">
      <vt:lpstr>等线</vt:lpstr>
      <vt:lpstr>楷体_GB2312</vt:lpstr>
      <vt:lpstr>宋体</vt:lpstr>
      <vt:lpstr>微软雅黑</vt:lpstr>
      <vt:lpstr>Arial</vt:lpstr>
      <vt:lpstr>Calibri</vt:lpstr>
      <vt:lpstr>Monotype Sorts</vt:lpstr>
      <vt:lpstr>Tahoma</vt:lpstr>
      <vt:lpstr>Times New Roman</vt:lpstr>
      <vt:lpstr>Wingdings</vt:lpstr>
      <vt:lpstr>Office 主题​​</vt:lpstr>
      <vt:lpstr>Microsoft Visio 绘图</vt:lpstr>
      <vt:lpstr>MathType 5.0 Equation</vt:lpstr>
      <vt:lpstr>MathType 6.0 Equation</vt:lpstr>
      <vt:lpstr>Microsoft Word 文档</vt:lpstr>
      <vt:lpstr>第四章  自顶向下的语法分析</vt:lpstr>
      <vt:lpstr>第4章  自顶向下的语法分析</vt:lpstr>
      <vt:lpstr>语法分析的功能和位置</vt:lpstr>
      <vt:lpstr>4.1 语法分析概述</vt:lpstr>
      <vt:lpstr>4.2 自顶向下的语法分析面临的问题</vt:lpstr>
      <vt:lpstr>4.2.1 自顶向下分析面临的问题</vt:lpstr>
      <vt:lpstr>4.2.1 自顶向下分析面临的问题</vt:lpstr>
      <vt:lpstr>4.2.1 自顶向下分析面临的问题</vt:lpstr>
      <vt:lpstr>4.2.1 自顶向下分析面临的问题</vt:lpstr>
      <vt:lpstr>4.2.2 对上下文无关文法的改造 </vt:lpstr>
      <vt:lpstr>4.2.2 对上下文无关文法的改造 </vt:lpstr>
      <vt:lpstr>4.2.2 对上下文无关文法的改造 </vt:lpstr>
      <vt:lpstr>4.2.2 对上下文无关文法的改造 </vt:lpstr>
      <vt:lpstr>4.2.2 对上下文无关文法的改造</vt:lpstr>
      <vt:lpstr>4.2.3 LL(1)文法</vt:lpstr>
      <vt:lpstr>4.2.3 LL(1)文法</vt:lpstr>
      <vt:lpstr>4.2.3 LL(1)文法</vt:lpstr>
      <vt:lpstr>4.2.3 LL(1)文法</vt:lpstr>
      <vt:lpstr>LL(1)文法的判定</vt:lpstr>
      <vt:lpstr>LL(1)文法的判定</vt:lpstr>
      <vt:lpstr>例  表达式文法的语法符号的FIRST 集</vt:lpstr>
      <vt:lpstr>LL(1)文法的判定</vt:lpstr>
      <vt:lpstr>例 表达式文法的语法变量的 FOLLOW 集</vt:lpstr>
      <vt:lpstr>表达式文法是 LL(1) 文法</vt:lpstr>
      <vt:lpstr>非 LL(1)文法的不确定性</vt:lpstr>
      <vt:lpstr>不确定性的解决方法</vt:lpstr>
      <vt:lpstr>4.3 预测分析法</vt:lpstr>
      <vt:lpstr>4.3.1 预测分析器的构成</vt:lpstr>
      <vt:lpstr>系统的执行与特点</vt:lpstr>
      <vt:lpstr>预测分析程序的总控程序 </vt:lpstr>
      <vt:lpstr>预测分析程序的总控程序 </vt:lpstr>
      <vt:lpstr>例4.10 考虑简单算术表达式文法的实现</vt:lpstr>
      <vt:lpstr>简单算术表达式文法的预测分析表</vt:lpstr>
      <vt:lpstr>对输入串id+id*id进行分析的过程 （在黑板上同时画出语法树）</vt:lpstr>
      <vt:lpstr>对输入串id+id*id进行分析的过程</vt:lpstr>
      <vt:lpstr>4.3.2 预测分析表的构造算法</vt:lpstr>
      <vt:lpstr>预测分析法的实现步骤</vt:lpstr>
      <vt:lpstr>4.3.3 预测分析中错误的处理 </vt:lpstr>
      <vt:lpstr>4.4 递归下降分析法 — 一个设想</vt:lpstr>
      <vt:lpstr>4.4.1 递归下降分析法的基本思想</vt:lpstr>
      <vt:lpstr>4.4.1 递归下降分析法的基本思想</vt:lpstr>
      <vt:lpstr>4.4.2 语法图和递归子程序法</vt:lpstr>
      <vt:lpstr>4.4.2 语法图和递归子程序法</vt:lpstr>
      <vt:lpstr>例4.15 简单表达式文法的语法图</vt:lpstr>
      <vt:lpstr>4.4.3基于语法图的语法分析器工作方式 </vt:lpstr>
      <vt:lpstr>4.4.3基于语法图的语法分析器工作方式 </vt:lpstr>
      <vt:lpstr>4.4.4 语法图的化简与实现 </vt:lpstr>
      <vt:lpstr>例4.16 简单算术表达式的语法分析器</vt:lpstr>
      <vt:lpstr>Ｔ的子程序(T→F(*F)*)</vt:lpstr>
      <vt:lpstr>Ｆ的子程序(F→(E)|id)</vt:lpstr>
      <vt:lpstr>主程序</vt:lpstr>
      <vt:lpstr>4.4.5 递归子程序法的实现步骤 </vt:lpstr>
      <vt:lpstr>递归子程序法的优缺点分析</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Ashley</cp:lastModifiedBy>
  <cp:revision>53</cp:revision>
  <dcterms:created xsi:type="dcterms:W3CDTF">2022-01-05T10:21:38Z</dcterms:created>
  <dcterms:modified xsi:type="dcterms:W3CDTF">2022-07-06T12:54:10Z</dcterms:modified>
</cp:coreProperties>
</file>