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2646" r:id="rId2"/>
    <p:sldId id="2122" r:id="rId3"/>
    <p:sldId id="1377" r:id="rId4"/>
    <p:sldId id="1378" r:id="rId5"/>
    <p:sldId id="1388" r:id="rId6"/>
    <p:sldId id="1389" r:id="rId7"/>
    <p:sldId id="1390" r:id="rId8"/>
    <p:sldId id="1391" r:id="rId9"/>
    <p:sldId id="1392" r:id="rId10"/>
    <p:sldId id="1394" r:id="rId11"/>
    <p:sldId id="1395" r:id="rId12"/>
    <p:sldId id="1396" r:id="rId13"/>
    <p:sldId id="1397" r:id="rId14"/>
    <p:sldId id="1398" r:id="rId15"/>
    <p:sldId id="1399" r:id="rId16"/>
    <p:sldId id="1400" r:id="rId17"/>
    <p:sldId id="1401" r:id="rId18"/>
    <p:sldId id="1402" r:id="rId19"/>
    <p:sldId id="1403" r:id="rId20"/>
    <p:sldId id="1404" r:id="rId21"/>
    <p:sldId id="1405" r:id="rId22"/>
    <p:sldId id="1406" r:id="rId23"/>
    <p:sldId id="1407" r:id="rId24"/>
    <p:sldId id="1408" r:id="rId25"/>
    <p:sldId id="1409" r:id="rId26"/>
    <p:sldId id="1410" r:id="rId27"/>
    <p:sldId id="1411" r:id="rId28"/>
    <p:sldId id="1412" r:id="rId29"/>
    <p:sldId id="1413" r:id="rId30"/>
    <p:sldId id="1414" r:id="rId31"/>
    <p:sldId id="1415" r:id="rId32"/>
    <p:sldId id="1416" r:id="rId33"/>
    <p:sldId id="1417" r:id="rId34"/>
    <p:sldId id="1418" r:id="rId35"/>
    <p:sldId id="2192" r:id="rId36"/>
    <p:sldId id="1419" r:id="rId37"/>
    <p:sldId id="1420" r:id="rId38"/>
    <p:sldId id="1421" r:id="rId39"/>
    <p:sldId id="2195" r:id="rId40"/>
    <p:sldId id="2193" r:id="rId41"/>
    <p:sldId id="2194" r:id="rId42"/>
    <p:sldId id="1424" r:id="rId43"/>
    <p:sldId id="2644" r:id="rId44"/>
    <p:sldId id="1427" r:id="rId45"/>
    <p:sldId id="1428" r:id="rId46"/>
    <p:sldId id="1429" r:id="rId47"/>
    <p:sldId id="1430" r:id="rId48"/>
    <p:sldId id="1431" r:id="rId49"/>
    <p:sldId id="1432" r:id="rId50"/>
    <p:sldId id="1433" r:id="rId51"/>
    <p:sldId id="1434" r:id="rId52"/>
    <p:sldId id="1435" r:id="rId53"/>
    <p:sldId id="1436" r:id="rId54"/>
    <p:sldId id="1437" r:id="rId55"/>
    <p:sldId id="1438" r:id="rId56"/>
    <p:sldId id="2645" r:id="rId57"/>
    <p:sldId id="1439" r:id="rId58"/>
    <p:sldId id="1440" r:id="rId59"/>
    <p:sldId id="1441" r:id="rId60"/>
    <p:sldId id="1442" r:id="rId61"/>
    <p:sldId id="1447" r:id="rId62"/>
    <p:sldId id="1449" r:id="rId63"/>
    <p:sldId id="1450" r:id="rId64"/>
    <p:sldId id="1453" r:id="rId65"/>
    <p:sldId id="1452" r:id="rId66"/>
    <p:sldId id="2196" r:id="rId67"/>
    <p:sldId id="1456" r:id="rId68"/>
    <p:sldId id="1457" r:id="rId69"/>
    <p:sldId id="1458" r:id="rId70"/>
    <p:sldId id="1459" r:id="rId71"/>
    <p:sldId id="2197" r:id="rId72"/>
    <p:sldId id="1461" r:id="rId73"/>
    <p:sldId id="1462" r:id="rId74"/>
    <p:sldId id="1463" r:id="rId75"/>
    <p:sldId id="1464" r:id="rId76"/>
    <p:sldId id="1465" r:id="rId77"/>
    <p:sldId id="1466" r:id="rId78"/>
    <p:sldId id="1467" r:id="rId79"/>
    <p:sldId id="1468" r:id="rId80"/>
    <p:sldId id="1469" r:id="rId81"/>
    <p:sldId id="1470" r:id="rId82"/>
    <p:sldId id="1471" r:id="rId83"/>
    <p:sldId id="1472" r:id="rId84"/>
    <p:sldId id="1473" r:id="rId85"/>
    <p:sldId id="1474" r:id="rId86"/>
    <p:sldId id="1475" r:id="rId87"/>
    <p:sldId id="1476" r:id="rId88"/>
    <p:sldId id="1477" r:id="rId89"/>
    <p:sldId id="1478" r:id="rId90"/>
    <p:sldId id="1479" r:id="rId91"/>
    <p:sldId id="1480" r:id="rId92"/>
    <p:sldId id="1481" r:id="rId93"/>
    <p:sldId id="1482" r:id="rId94"/>
    <p:sldId id="1483" r:id="rId95"/>
    <p:sldId id="1484" r:id="rId96"/>
    <p:sldId id="1485" r:id="rId97"/>
    <p:sldId id="1486" r:id="rId98"/>
    <p:sldId id="1487" r:id="rId99"/>
    <p:sldId id="1488" r:id="rId100"/>
    <p:sldId id="1489" r:id="rId101"/>
    <p:sldId id="2198" r:id="rId102"/>
    <p:sldId id="1490" r:id="rId103"/>
    <p:sldId id="1491" r:id="rId104"/>
    <p:sldId id="1492" r:id="rId105"/>
    <p:sldId id="1493" r:id="rId10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2304-C603-4B95-9D7D-49A8D028A57D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D665-6230-404A-BFB0-B2EC4E215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9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11">
            <a:extLst>
              <a:ext uri="{FF2B5EF4-FFF2-40B4-BE49-F238E27FC236}">
                <a16:creationId xmlns:a16="http://schemas.microsoft.com/office/drawing/2014/main" id="{54AB11B5-B399-4F37-971A-76944D78DFC4}"/>
              </a:ext>
            </a:extLst>
          </p:cNvPr>
          <p:cNvCxnSpPr>
            <a:cxnSpLocks/>
          </p:cNvCxnSpPr>
          <p:nvPr userDrawn="1"/>
        </p:nvCxnSpPr>
        <p:spPr>
          <a:xfrm>
            <a:off x="957074" y="919365"/>
            <a:ext cx="10759974" cy="0"/>
          </a:xfrm>
          <a:prstGeom prst="line">
            <a:avLst/>
          </a:prstGeom>
          <a:ln w="15875" cmpd="sng"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组合 13">
            <a:extLst>
              <a:ext uri="{FF2B5EF4-FFF2-40B4-BE49-F238E27FC236}">
                <a16:creationId xmlns:a16="http://schemas.microsoft.com/office/drawing/2014/main" id="{8C5C8C31-A6B0-4950-B69D-A5764BD84CD8}"/>
              </a:ext>
            </a:extLst>
          </p:cNvPr>
          <p:cNvGrpSpPr/>
          <p:nvPr userDrawn="1"/>
        </p:nvGrpSpPr>
        <p:grpSpPr bwMode="auto">
          <a:xfrm>
            <a:off x="301606" y="462012"/>
            <a:ext cx="494665" cy="481965"/>
            <a:chOff x="406574" y="236732"/>
            <a:chExt cx="612048" cy="593261"/>
          </a:xfrm>
        </p:grpSpPr>
        <p:sp>
          <p:nvSpPr>
            <p:cNvPr id="9" name="矩形 14">
              <a:extLst>
                <a:ext uri="{FF2B5EF4-FFF2-40B4-BE49-F238E27FC236}">
                  <a16:creationId xmlns:a16="http://schemas.microsoft.com/office/drawing/2014/main" id="{B05AC605-162C-4DE9-8182-C2DECE1157D7}"/>
                </a:ext>
              </a:extLst>
            </p:cNvPr>
            <p:cNvSpPr/>
            <p:nvPr userDrawn="1"/>
          </p:nvSpPr>
          <p:spPr>
            <a:xfrm>
              <a:off x="406574" y="236732"/>
              <a:ext cx="503607" cy="50391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10" name="矩形 15">
              <a:extLst>
                <a:ext uri="{FF2B5EF4-FFF2-40B4-BE49-F238E27FC236}">
                  <a16:creationId xmlns:a16="http://schemas.microsoft.com/office/drawing/2014/main" id="{3A4FC5BE-AC04-41FB-89B0-08E7BE725347}"/>
                </a:ext>
              </a:extLst>
            </p:cNvPr>
            <p:cNvSpPr/>
            <p:nvPr userDrawn="1"/>
          </p:nvSpPr>
          <p:spPr>
            <a:xfrm>
              <a:off x="695137" y="511919"/>
              <a:ext cx="323485" cy="3180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pic>
        <p:nvPicPr>
          <p:cNvPr id="12" name="图片 11" descr="图片1">
            <a:extLst>
              <a:ext uri="{FF2B5EF4-FFF2-40B4-BE49-F238E27FC236}">
                <a16:creationId xmlns:a16="http://schemas.microsoft.com/office/drawing/2014/main" id="{904D6DEF-8168-44D9-B0C6-6CCA0FB3AF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565" y="73197"/>
            <a:ext cx="4476750" cy="798195"/>
          </a:xfrm>
          <a:prstGeom prst="rect">
            <a:avLst/>
          </a:prstGeom>
        </p:spPr>
      </p:pic>
      <p:pic>
        <p:nvPicPr>
          <p:cNvPr id="13" name="图片 8">
            <a:extLst>
              <a:ext uri="{FF2B5EF4-FFF2-40B4-BE49-F238E27FC236}">
                <a16:creationId xmlns:a16="http://schemas.microsoft.com/office/drawing/2014/main" id="{9E88B651-BCE7-4A8D-971D-A37564E489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8A1025"/>
              </a:clrFrom>
              <a:clrTo>
                <a:srgbClr val="8A102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97446" y="73197"/>
            <a:ext cx="3170555" cy="798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A633281E-45C8-4422-B041-0FA5D59BF124}"/>
              </a:ext>
            </a:extLst>
          </p:cNvPr>
          <p:cNvSpPr/>
          <p:nvPr userDrawn="1"/>
        </p:nvSpPr>
        <p:spPr>
          <a:xfrm>
            <a:off x="-672752" y="2245179"/>
            <a:ext cx="11103752" cy="2214578"/>
          </a:xfrm>
          <a:prstGeom prst="parallelogram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54C3BB94-4314-4DA0-801A-05E3489839BC}"/>
              </a:ext>
            </a:extLst>
          </p:cNvPr>
          <p:cNvSpPr/>
          <p:nvPr userDrawn="1"/>
        </p:nvSpPr>
        <p:spPr>
          <a:xfrm>
            <a:off x="-600744" y="1826075"/>
            <a:ext cx="10755516" cy="2286016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A44FBC62-B82A-4FC8-867E-C6EDC3E8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48" y="2306301"/>
            <a:ext cx="8551604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8581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C312-3016-4C0E-ADC0-F96F2ACA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129919"/>
            <a:ext cx="7348728" cy="741553"/>
          </a:xfrm>
        </p:spPr>
        <p:txBody>
          <a:bodyPr>
            <a:normAutofit/>
          </a:bodyPr>
          <a:lstStyle>
            <a:lvl1pPr algn="ctr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DFA36-B2D3-4631-8234-70A07B405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976" y="2411177"/>
            <a:ext cx="9677400" cy="3697014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b="1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cxnSp>
        <p:nvCxnSpPr>
          <p:cNvPr id="7" name="直接连接符 11">
            <a:extLst>
              <a:ext uri="{FF2B5EF4-FFF2-40B4-BE49-F238E27FC236}">
                <a16:creationId xmlns:a16="http://schemas.microsoft.com/office/drawing/2014/main" id="{27748F5D-1705-446D-8D16-515F3C7D26D2}"/>
              </a:ext>
            </a:extLst>
          </p:cNvPr>
          <p:cNvCxnSpPr>
            <a:cxnSpLocks/>
          </p:cNvCxnSpPr>
          <p:nvPr userDrawn="1"/>
        </p:nvCxnSpPr>
        <p:spPr>
          <a:xfrm>
            <a:off x="957074" y="919365"/>
            <a:ext cx="10759974" cy="0"/>
          </a:xfrm>
          <a:prstGeom prst="line">
            <a:avLst/>
          </a:prstGeom>
          <a:ln w="15875" cmpd="sng"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组合 13">
            <a:extLst>
              <a:ext uri="{FF2B5EF4-FFF2-40B4-BE49-F238E27FC236}">
                <a16:creationId xmlns:a16="http://schemas.microsoft.com/office/drawing/2014/main" id="{47C327CF-A7B9-48A7-8228-ECB361E7C22F}"/>
              </a:ext>
            </a:extLst>
          </p:cNvPr>
          <p:cNvGrpSpPr/>
          <p:nvPr userDrawn="1"/>
        </p:nvGrpSpPr>
        <p:grpSpPr bwMode="auto">
          <a:xfrm>
            <a:off x="301606" y="462012"/>
            <a:ext cx="494665" cy="481965"/>
            <a:chOff x="406574" y="236732"/>
            <a:chExt cx="612048" cy="593261"/>
          </a:xfrm>
        </p:grpSpPr>
        <p:sp>
          <p:nvSpPr>
            <p:cNvPr id="9" name="矩形 14">
              <a:extLst>
                <a:ext uri="{FF2B5EF4-FFF2-40B4-BE49-F238E27FC236}">
                  <a16:creationId xmlns:a16="http://schemas.microsoft.com/office/drawing/2014/main" id="{BEBA7C53-6EB4-47C3-B122-D0BE38EB443F}"/>
                </a:ext>
              </a:extLst>
            </p:cNvPr>
            <p:cNvSpPr/>
            <p:nvPr userDrawn="1"/>
          </p:nvSpPr>
          <p:spPr>
            <a:xfrm>
              <a:off x="406574" y="236732"/>
              <a:ext cx="503607" cy="50391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10" name="矩形 15">
              <a:extLst>
                <a:ext uri="{FF2B5EF4-FFF2-40B4-BE49-F238E27FC236}">
                  <a16:creationId xmlns:a16="http://schemas.microsoft.com/office/drawing/2014/main" id="{6FC1D3FD-201D-4C38-B804-6158F649F7C7}"/>
                </a:ext>
              </a:extLst>
            </p:cNvPr>
            <p:cNvSpPr/>
            <p:nvPr userDrawn="1"/>
          </p:nvSpPr>
          <p:spPr>
            <a:xfrm>
              <a:off x="695137" y="511919"/>
              <a:ext cx="323485" cy="3180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pic>
        <p:nvPicPr>
          <p:cNvPr id="11" name="图片 10" descr="图片1">
            <a:extLst>
              <a:ext uri="{FF2B5EF4-FFF2-40B4-BE49-F238E27FC236}">
                <a16:creationId xmlns:a16="http://schemas.microsoft.com/office/drawing/2014/main" id="{CFCD41A0-B75E-45C0-B763-435619E06F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565" y="73197"/>
            <a:ext cx="4476750" cy="798195"/>
          </a:xfrm>
          <a:prstGeom prst="rect">
            <a:avLst/>
          </a:prstGeom>
        </p:spPr>
      </p:pic>
      <p:pic>
        <p:nvPicPr>
          <p:cNvPr id="12" name="图片 8">
            <a:extLst>
              <a:ext uri="{FF2B5EF4-FFF2-40B4-BE49-F238E27FC236}">
                <a16:creationId xmlns:a16="http://schemas.microsoft.com/office/drawing/2014/main" id="{8FC2DA5A-1C20-4A00-8087-B2EA4CCAAC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8A1025"/>
              </a:clrFrom>
              <a:clrTo>
                <a:srgbClr val="8A102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97446" y="73197"/>
            <a:ext cx="3170555" cy="798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32C389E2-A109-4EB0-9595-F6E55AF2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0BA-D92D-4C8B-B02C-2F18A4B44BC1}" type="datetime1">
              <a:rPr lang="zh-CN" altLang="en-US" smtClean="0"/>
              <a:t>2022/7/7</a:t>
            </a:fld>
            <a:endParaRPr lang="zh-CN" altLang="en-US" dirty="0"/>
          </a:p>
        </p:txBody>
      </p:sp>
      <p:sp>
        <p:nvSpPr>
          <p:cNvPr id="15" name="页脚占位符 14">
            <a:extLst>
              <a:ext uri="{FF2B5EF4-FFF2-40B4-BE49-F238E27FC236}">
                <a16:creationId xmlns:a16="http://schemas.microsoft.com/office/drawing/2014/main" id="{E9DA4787-9C11-4EAD-AA10-F5FB103D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D68146D7-855B-47CE-9EB0-A1ACB474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6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2AA41-D222-4342-921F-8B60813B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48" y="307836"/>
            <a:ext cx="10515600" cy="558796"/>
          </a:xfrm>
        </p:spPr>
        <p:txBody>
          <a:bodyPr anchor="b">
            <a:no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963E91-41B1-40D3-9F68-4E05E38DD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074" y="1773110"/>
            <a:ext cx="10515600" cy="412171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cxnSp>
        <p:nvCxnSpPr>
          <p:cNvPr id="7" name="直接连接符 11">
            <a:extLst>
              <a:ext uri="{FF2B5EF4-FFF2-40B4-BE49-F238E27FC236}">
                <a16:creationId xmlns:a16="http://schemas.microsoft.com/office/drawing/2014/main" id="{1186FD8D-4E10-45FB-8FA6-6126F9FB4C19}"/>
              </a:ext>
            </a:extLst>
          </p:cNvPr>
          <p:cNvCxnSpPr>
            <a:cxnSpLocks/>
          </p:cNvCxnSpPr>
          <p:nvPr userDrawn="1"/>
        </p:nvCxnSpPr>
        <p:spPr>
          <a:xfrm>
            <a:off x="957074" y="919365"/>
            <a:ext cx="10759974" cy="0"/>
          </a:xfrm>
          <a:prstGeom prst="line">
            <a:avLst/>
          </a:prstGeom>
          <a:ln w="15875" cmpd="sng"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组合 13">
            <a:extLst>
              <a:ext uri="{FF2B5EF4-FFF2-40B4-BE49-F238E27FC236}">
                <a16:creationId xmlns:a16="http://schemas.microsoft.com/office/drawing/2014/main" id="{D8140B02-ED29-4826-8690-5F22B9BC0B04}"/>
              </a:ext>
            </a:extLst>
          </p:cNvPr>
          <p:cNvGrpSpPr/>
          <p:nvPr userDrawn="1"/>
        </p:nvGrpSpPr>
        <p:grpSpPr bwMode="auto">
          <a:xfrm>
            <a:off x="301606" y="462012"/>
            <a:ext cx="494665" cy="481965"/>
            <a:chOff x="406574" y="236732"/>
            <a:chExt cx="612048" cy="593261"/>
          </a:xfrm>
        </p:grpSpPr>
        <p:sp>
          <p:nvSpPr>
            <p:cNvPr id="9" name="矩形 14">
              <a:extLst>
                <a:ext uri="{FF2B5EF4-FFF2-40B4-BE49-F238E27FC236}">
                  <a16:creationId xmlns:a16="http://schemas.microsoft.com/office/drawing/2014/main" id="{665C8D64-6B5A-4C4A-A434-AFAA5D71AB1C}"/>
                </a:ext>
              </a:extLst>
            </p:cNvPr>
            <p:cNvSpPr/>
            <p:nvPr userDrawn="1"/>
          </p:nvSpPr>
          <p:spPr>
            <a:xfrm>
              <a:off x="406574" y="236732"/>
              <a:ext cx="503607" cy="50391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10" name="矩形 15">
              <a:extLst>
                <a:ext uri="{FF2B5EF4-FFF2-40B4-BE49-F238E27FC236}">
                  <a16:creationId xmlns:a16="http://schemas.microsoft.com/office/drawing/2014/main" id="{86C3C7AF-8283-4F85-8553-7BDC01952EDC}"/>
                </a:ext>
              </a:extLst>
            </p:cNvPr>
            <p:cNvSpPr/>
            <p:nvPr userDrawn="1"/>
          </p:nvSpPr>
          <p:spPr>
            <a:xfrm>
              <a:off x="695137" y="511919"/>
              <a:ext cx="323485" cy="3180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B121C-EEAF-4095-8C65-BD39D98C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A26-33D4-4CC3-B07A-CB0BFCDB8C23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03F9-01E9-47AB-B93B-CF094AF9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8B7FC-B9EE-47C7-B3E0-83568324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3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83D63-63D3-4E98-9E84-5A570DA9F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06441D-66F7-4432-A949-CA344E5F7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ECEBDAC-AC0E-40E1-8ACE-94FB54D1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48" y="307836"/>
            <a:ext cx="10515600" cy="558796"/>
          </a:xfrm>
        </p:spPr>
        <p:txBody>
          <a:bodyPr anchor="b">
            <a:no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9" name="直接连接符 11">
            <a:extLst>
              <a:ext uri="{FF2B5EF4-FFF2-40B4-BE49-F238E27FC236}">
                <a16:creationId xmlns:a16="http://schemas.microsoft.com/office/drawing/2014/main" id="{8A4BF0D0-981C-4F96-90DC-184963B8082E}"/>
              </a:ext>
            </a:extLst>
          </p:cNvPr>
          <p:cNvCxnSpPr>
            <a:cxnSpLocks/>
          </p:cNvCxnSpPr>
          <p:nvPr userDrawn="1"/>
        </p:nvCxnSpPr>
        <p:spPr>
          <a:xfrm>
            <a:off x="957074" y="919365"/>
            <a:ext cx="10759974" cy="0"/>
          </a:xfrm>
          <a:prstGeom prst="line">
            <a:avLst/>
          </a:prstGeom>
          <a:ln w="15875" cmpd="sng"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13">
            <a:extLst>
              <a:ext uri="{FF2B5EF4-FFF2-40B4-BE49-F238E27FC236}">
                <a16:creationId xmlns:a16="http://schemas.microsoft.com/office/drawing/2014/main" id="{FD1BE3E4-FFAC-4FD9-B6BE-DAFC3E516395}"/>
              </a:ext>
            </a:extLst>
          </p:cNvPr>
          <p:cNvGrpSpPr/>
          <p:nvPr userDrawn="1"/>
        </p:nvGrpSpPr>
        <p:grpSpPr bwMode="auto">
          <a:xfrm>
            <a:off x="301606" y="462012"/>
            <a:ext cx="494665" cy="481965"/>
            <a:chOff x="406574" y="236732"/>
            <a:chExt cx="612048" cy="593261"/>
          </a:xfrm>
        </p:grpSpPr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9D1B7256-810B-4F4D-858F-069C985674B3}"/>
                </a:ext>
              </a:extLst>
            </p:cNvPr>
            <p:cNvSpPr/>
            <p:nvPr userDrawn="1"/>
          </p:nvSpPr>
          <p:spPr>
            <a:xfrm>
              <a:off x="406574" y="236732"/>
              <a:ext cx="503607" cy="50391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12" name="矩形 15">
              <a:extLst>
                <a:ext uri="{FF2B5EF4-FFF2-40B4-BE49-F238E27FC236}">
                  <a16:creationId xmlns:a16="http://schemas.microsoft.com/office/drawing/2014/main" id="{937EF17B-5EE2-46FD-911D-572F11484F20}"/>
                </a:ext>
              </a:extLst>
            </p:cNvPr>
            <p:cNvSpPr/>
            <p:nvPr userDrawn="1"/>
          </p:nvSpPr>
          <p:spPr>
            <a:xfrm>
              <a:off x="695137" y="511919"/>
              <a:ext cx="323485" cy="3180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10F973-B62F-49F6-97BD-E0F9EE1A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B36C-4E09-46E8-B057-CC83CFA95E6A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7942A-2FBB-47E3-9940-51616B10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C3E49-25CF-455C-ADA0-DDDA3435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8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2AA41-D222-4342-921F-8B60813B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48" y="307836"/>
            <a:ext cx="10515600" cy="558796"/>
          </a:xfrm>
        </p:spPr>
        <p:txBody>
          <a:bodyPr anchor="b">
            <a:no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7" name="直接连接符 11">
            <a:extLst>
              <a:ext uri="{FF2B5EF4-FFF2-40B4-BE49-F238E27FC236}">
                <a16:creationId xmlns:a16="http://schemas.microsoft.com/office/drawing/2014/main" id="{1186FD8D-4E10-45FB-8FA6-6126F9FB4C19}"/>
              </a:ext>
            </a:extLst>
          </p:cNvPr>
          <p:cNvCxnSpPr>
            <a:cxnSpLocks/>
          </p:cNvCxnSpPr>
          <p:nvPr userDrawn="1"/>
        </p:nvCxnSpPr>
        <p:spPr>
          <a:xfrm>
            <a:off x="957074" y="919365"/>
            <a:ext cx="10759974" cy="0"/>
          </a:xfrm>
          <a:prstGeom prst="line">
            <a:avLst/>
          </a:prstGeom>
          <a:ln w="15875" cmpd="sng"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组合 13">
            <a:extLst>
              <a:ext uri="{FF2B5EF4-FFF2-40B4-BE49-F238E27FC236}">
                <a16:creationId xmlns:a16="http://schemas.microsoft.com/office/drawing/2014/main" id="{D8140B02-ED29-4826-8690-5F22B9BC0B04}"/>
              </a:ext>
            </a:extLst>
          </p:cNvPr>
          <p:cNvGrpSpPr/>
          <p:nvPr userDrawn="1"/>
        </p:nvGrpSpPr>
        <p:grpSpPr bwMode="auto">
          <a:xfrm>
            <a:off x="301606" y="462012"/>
            <a:ext cx="494665" cy="481965"/>
            <a:chOff x="406574" y="236732"/>
            <a:chExt cx="612048" cy="593261"/>
          </a:xfrm>
        </p:grpSpPr>
        <p:sp>
          <p:nvSpPr>
            <p:cNvPr id="9" name="矩形 14">
              <a:extLst>
                <a:ext uri="{FF2B5EF4-FFF2-40B4-BE49-F238E27FC236}">
                  <a16:creationId xmlns:a16="http://schemas.microsoft.com/office/drawing/2014/main" id="{665C8D64-6B5A-4C4A-A434-AFAA5D71AB1C}"/>
                </a:ext>
              </a:extLst>
            </p:cNvPr>
            <p:cNvSpPr/>
            <p:nvPr userDrawn="1"/>
          </p:nvSpPr>
          <p:spPr>
            <a:xfrm>
              <a:off x="406574" y="236732"/>
              <a:ext cx="503607" cy="50391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10" name="矩形 15">
              <a:extLst>
                <a:ext uri="{FF2B5EF4-FFF2-40B4-BE49-F238E27FC236}">
                  <a16:creationId xmlns:a16="http://schemas.microsoft.com/office/drawing/2014/main" id="{86C3C7AF-8283-4F85-8553-7BDC01952EDC}"/>
                </a:ext>
              </a:extLst>
            </p:cNvPr>
            <p:cNvSpPr/>
            <p:nvPr userDrawn="1"/>
          </p:nvSpPr>
          <p:spPr>
            <a:xfrm>
              <a:off x="695137" y="511919"/>
              <a:ext cx="323485" cy="3180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C6121-4E62-4F3F-B4B4-867E76C5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126A-A71C-437D-8F0D-532D4C1E2BE0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8476F-3601-4FA1-B019-E2AE8C3B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65E16-1CB6-40DB-91CA-F202DB7C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6F822B9-EEBF-4F0A-B2C6-495347CB22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596" y="1443018"/>
            <a:ext cx="9783916" cy="4123276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p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705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3531C5B-651A-F183-185B-0A510C13EF94}"/>
              </a:ext>
            </a:extLst>
          </p:cNvPr>
          <p:cNvGrpSpPr>
            <a:grpSpLocks/>
          </p:cNvGrpSpPr>
          <p:nvPr/>
        </p:nvGrpSpPr>
        <p:grpSpPr bwMode="auto">
          <a:xfrm>
            <a:off x="1" y="2133601"/>
            <a:ext cx="12012084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BCE2CA8B-43B2-1813-9927-40C5378AB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27B08257-4253-CC6A-F1A0-D5C1B75BC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60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E08276F1-5F06-518B-ECC1-39991AEB4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6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63A1D30B-0814-2B34-2D4D-A393A742F7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9844C981-7638-39E1-9AB3-A62B7BFA4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60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6DB99F39-C949-DF01-93D9-9525BCA72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600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C61A30D3-67F4-946E-F5DF-E06EC796E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600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FF41876E-9719-18CC-8E6B-7CDB9982F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600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B176A4DC-CD80-B789-A0BA-CBCD736612B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600"/>
            </a:p>
          </p:txBody>
        </p:sp>
      </p:grpSp>
      <p:sp>
        <p:nvSpPr>
          <p:cNvPr id="12441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2441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0B689A1-BBA9-DBA5-387A-54568690EA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5814EB6-3831-4E12-B2C7-306112DB5940}" type="datetime1">
              <a:rPr lang="zh-CN" altLang="en-US"/>
              <a:pPr>
                <a:defRPr/>
              </a:pPr>
              <a:t>2022/7/7</a:t>
            </a:fld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FC4A4827-A21E-6C54-A459-5A95C8BEAE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0A36880-5480-422C-24EE-2759FDAE95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5966C19-1BFC-4649-9ACE-0915376A2D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36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A1D4D9D-3B22-D89F-CE63-6AF6382F99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FFAB3-1D6A-4E2E-8822-A2B12734A86C}" type="datetime1">
              <a:rPr lang="zh-CN" altLang="en-US"/>
              <a:pPr>
                <a:defRPr/>
              </a:pPr>
              <a:t>2022/7/7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11D4012-2D41-9865-C098-43A00EDF01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280C1D9-3A4F-536F-CF4F-713B4B5F93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CB87B-6CBA-426C-8921-0432F78AC5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965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D126EA-2F58-4C0A-B9B0-E77424B9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93080B-ABA5-4676-B30B-9D52ECEFD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9ECE6-1CDF-4A51-AD69-7B3CB6679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6CAA-15C3-42B4-9CF3-E4287422E664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A6C67-2DEF-4C52-B5A6-DA46A2027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3EC53-3E3F-446C-8466-B2B4BB0C0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79CC-5E76-4369-93D5-3CC8093EB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7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6" name="Rectangle 6">
            <a:extLst>
              <a:ext uri="{FF2B5EF4-FFF2-40B4-BE49-F238E27FC236}">
                <a16:creationId xmlns:a16="http://schemas.microsoft.com/office/drawing/2014/main" id="{BCD3B705-168F-4932-CC49-46125C031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74" y="4522448"/>
            <a:ext cx="10394303" cy="2277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重点：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自底向上分析的基本思想，算符优先分析法的基本思想，简单算符优先分析法。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分析器的基本构造思想，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分析算法，规范句型活前缀及其识别器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——DFA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LR(0)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分析表的构造，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SLR(1)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分析表的构造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LR(1)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分析表的构造。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难点：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FIRSTOP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LASTOP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，算符优先关系的确定，算符优先分析表的构造，素短语与最左素短语的概念。规范句型活前缀，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LR(0)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项目集闭包与项目集规范族，它们与句柄识别的关系，活前缀与句柄的关系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LR(1)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项目集闭包与项目集规范族。  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6" name="Rectangle 9">
            <a:extLst>
              <a:ext uri="{FF2B5EF4-FFF2-40B4-BE49-F238E27FC236}">
                <a16:creationId xmlns:a16="http://schemas.microsoft.com/office/drawing/2014/main" id="{222DC5B1-C7AD-B029-7B8A-C330C7F6E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第五章 自底向上的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3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3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328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76081DA3-1649-2112-AA6E-7F0E7894B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600" dirty="0"/>
              <a:t>输出结果表示：用产生式序列表示语法分析树</a:t>
            </a:r>
          </a:p>
        </p:txBody>
      </p:sp>
      <p:sp>
        <p:nvSpPr>
          <p:cNvPr id="24" name="日期占位符 3">
            <a:extLst>
              <a:ext uri="{FF2B5EF4-FFF2-40B4-BE49-F238E27FC236}">
                <a16:creationId xmlns:a16="http://schemas.microsoft.com/office/drawing/2014/main" id="{B18B9817-B78E-3846-3957-7FE7914F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E7ABB2A6-1E95-4415-8965-2F3A2F18AD0B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14339" name="灯片编号占位符 5">
            <a:extLst>
              <a:ext uri="{FF2B5EF4-FFF2-40B4-BE49-F238E27FC236}">
                <a16:creationId xmlns:a16="http://schemas.microsoft.com/office/drawing/2014/main" id="{3C49387A-345A-517F-B2F9-F789D9EF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3B742C-0AA1-4A00-A00C-B8B8CDB6C9CC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2179" name="Rectangle 3">
            <a:extLst>
              <a:ext uri="{FF2B5EF4-FFF2-40B4-BE49-F238E27FC236}">
                <a16:creationId xmlns:a16="http://schemas.microsoft.com/office/drawing/2014/main" id="{5BDB622F-B2AB-7729-5465-FC37EB3A177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E → id</a:t>
            </a:r>
          </a:p>
        </p:txBody>
      </p:sp>
      <p:sp>
        <p:nvSpPr>
          <p:cNvPr id="1202180" name="Text Box 4">
            <a:extLst>
              <a:ext uri="{FF2B5EF4-FFF2-40B4-BE49-F238E27FC236}">
                <a16:creationId xmlns:a16="http://schemas.microsoft.com/office/drawing/2014/main" id="{76DD2172-C8CC-4947-EBF5-70E418C72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5441950"/>
            <a:ext cx="3767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id     +     id     *     id </a:t>
            </a:r>
          </a:p>
        </p:txBody>
      </p:sp>
      <p:sp>
        <p:nvSpPr>
          <p:cNvPr id="1202181" name="Text Box 5">
            <a:extLst>
              <a:ext uri="{FF2B5EF4-FFF2-40B4-BE49-F238E27FC236}">
                <a16:creationId xmlns:a16="http://schemas.microsoft.com/office/drawing/2014/main" id="{6760E7F7-0E12-314A-ED41-EBEA6449D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8" y="4279900"/>
            <a:ext cx="455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202182" name="Text Box 6">
            <a:extLst>
              <a:ext uri="{FF2B5EF4-FFF2-40B4-BE49-F238E27FC236}">
                <a16:creationId xmlns:a16="http://schemas.microsoft.com/office/drawing/2014/main" id="{6B6A92B7-09FF-AF65-FE95-75FAC5159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538" y="4298950"/>
            <a:ext cx="455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202183" name="Text Box 7">
            <a:extLst>
              <a:ext uri="{FF2B5EF4-FFF2-40B4-BE49-F238E27FC236}">
                <a16:creationId xmlns:a16="http://schemas.microsoft.com/office/drawing/2014/main" id="{E8BDC0A7-EFA9-A3F4-325A-94C31E1A8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6538" y="4298950"/>
            <a:ext cx="455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202184" name="Text Box 8">
            <a:extLst>
              <a:ext uri="{FF2B5EF4-FFF2-40B4-BE49-F238E27FC236}">
                <a16:creationId xmlns:a16="http://schemas.microsoft.com/office/drawing/2014/main" id="{3B613E23-20F3-D967-5324-B0A66625C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3079750"/>
            <a:ext cx="455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202185" name="Text Box 9">
            <a:extLst>
              <a:ext uri="{FF2B5EF4-FFF2-40B4-BE49-F238E27FC236}">
                <a16:creationId xmlns:a16="http://schemas.microsoft.com/office/drawing/2014/main" id="{4A69BFAD-598A-924D-B9A0-8786DC570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1" y="1773239"/>
            <a:ext cx="455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202186" name="Line 10">
            <a:extLst>
              <a:ext uri="{FF2B5EF4-FFF2-40B4-BE49-F238E27FC236}">
                <a16:creationId xmlns:a16="http://schemas.microsoft.com/office/drawing/2014/main" id="{077D3CDF-B026-B7E6-5C7F-B9153CB70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9350" y="487838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2187" name="Line 11">
            <a:extLst>
              <a:ext uri="{FF2B5EF4-FFF2-40B4-BE49-F238E27FC236}">
                <a16:creationId xmlns:a16="http://schemas.microsoft.com/office/drawing/2014/main" id="{B81F4587-1D97-E565-7D53-19B54711B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9550" y="487838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2188" name="Line 12">
            <a:extLst>
              <a:ext uri="{FF2B5EF4-FFF2-40B4-BE49-F238E27FC236}">
                <a16:creationId xmlns:a16="http://schemas.microsoft.com/office/drawing/2014/main" id="{EB5DDDA4-E38C-1D17-4BA8-3DAC1728A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3550" y="487838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2189" name="Line 13">
            <a:extLst>
              <a:ext uri="{FF2B5EF4-FFF2-40B4-BE49-F238E27FC236}">
                <a16:creationId xmlns:a16="http://schemas.microsoft.com/office/drawing/2014/main" id="{141D4F42-4A52-1182-85A3-EAFD8057B3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1750" y="2287588"/>
            <a:ext cx="3810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2190" name="Line 14">
            <a:extLst>
              <a:ext uri="{FF2B5EF4-FFF2-40B4-BE49-F238E27FC236}">
                <a16:creationId xmlns:a16="http://schemas.microsoft.com/office/drawing/2014/main" id="{8DC70DF2-13D2-8A68-E8BC-EC05A1F071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1950" y="3582988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2191" name="Line 15">
            <a:extLst>
              <a:ext uri="{FF2B5EF4-FFF2-40B4-BE49-F238E27FC236}">
                <a16:creationId xmlns:a16="http://schemas.microsoft.com/office/drawing/2014/main" id="{3C8CDB72-6057-C5BF-F56D-F06369EDFF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0" y="3582988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2192" name="Line 16">
            <a:extLst>
              <a:ext uri="{FF2B5EF4-FFF2-40B4-BE49-F238E27FC236}">
                <a16:creationId xmlns:a16="http://schemas.microsoft.com/office/drawing/2014/main" id="{DCE71794-0BCB-1B87-9B32-A475D1580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211388"/>
            <a:ext cx="1143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2193" name="Line 17">
            <a:extLst>
              <a:ext uri="{FF2B5EF4-FFF2-40B4-BE49-F238E27FC236}">
                <a16:creationId xmlns:a16="http://schemas.microsoft.com/office/drawing/2014/main" id="{108A9091-BAD0-8AC3-9BE7-112556023B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91350" y="2211388"/>
            <a:ext cx="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2194" name="Line 18">
            <a:extLst>
              <a:ext uri="{FF2B5EF4-FFF2-40B4-BE49-F238E27FC236}">
                <a16:creationId xmlns:a16="http://schemas.microsoft.com/office/drawing/2014/main" id="{2B87E32F-5CEF-9937-EBFB-DC2896317B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91550" y="3582988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2195" name="Text Box 19">
            <a:extLst>
              <a:ext uri="{FF2B5EF4-FFF2-40B4-BE49-F238E27FC236}">
                <a16:creationId xmlns:a16="http://schemas.microsoft.com/office/drawing/2014/main" id="{508A4739-F275-F9C2-EF1A-B99F3BE54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" y="2743201"/>
            <a:ext cx="16764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 → id</a:t>
            </a:r>
          </a:p>
        </p:txBody>
      </p:sp>
      <p:sp>
        <p:nvSpPr>
          <p:cNvPr id="1202196" name="Text Box 20">
            <a:extLst>
              <a:ext uri="{FF2B5EF4-FFF2-40B4-BE49-F238E27FC236}">
                <a16:creationId xmlns:a16="http://schemas.microsoft.com/office/drawing/2014/main" id="{744D04CE-462E-69E6-CB8A-053E3B8DF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3486151"/>
            <a:ext cx="16764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 →id</a:t>
            </a:r>
          </a:p>
        </p:txBody>
      </p:sp>
      <p:sp>
        <p:nvSpPr>
          <p:cNvPr id="1202197" name="Text Box 21">
            <a:extLst>
              <a:ext uri="{FF2B5EF4-FFF2-40B4-BE49-F238E27FC236}">
                <a16:creationId xmlns:a16="http://schemas.microsoft.com/office/drawing/2014/main" id="{A72B6B09-F48F-230E-3D97-BB27EBEC9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4248151"/>
            <a:ext cx="21336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 → E * E</a:t>
            </a:r>
          </a:p>
        </p:txBody>
      </p:sp>
      <p:sp>
        <p:nvSpPr>
          <p:cNvPr id="1202198" name="Text Box 22">
            <a:extLst>
              <a:ext uri="{FF2B5EF4-FFF2-40B4-BE49-F238E27FC236}">
                <a16:creationId xmlns:a16="http://schemas.microsoft.com/office/drawing/2014/main" id="{FAA49838-561B-DAC3-DD8B-0909F4A60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5105401"/>
            <a:ext cx="22860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 → E + E</a:t>
            </a:r>
          </a:p>
        </p:txBody>
      </p:sp>
      <p:sp>
        <p:nvSpPr>
          <p:cNvPr id="14361" name="Rectangle 23">
            <a:extLst>
              <a:ext uri="{FF2B5EF4-FFF2-40B4-BE49-F238E27FC236}">
                <a16:creationId xmlns:a16="http://schemas.microsoft.com/office/drawing/2014/main" id="{E0E6C795-DCEE-18F2-69E4-B127E8304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656" y="1121570"/>
            <a:ext cx="4573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5.2 E→E+E|E*E|(E)|id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0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0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20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" fill="hold"/>
                                        <p:tgtEl>
                                          <p:spTgt spid="120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" fill="hold"/>
                                        <p:tgtEl>
                                          <p:spTgt spid="120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20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20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0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0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20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20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0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20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20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20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120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0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0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20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120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20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120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0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0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2179" grpId="0" build="p" autoUpdateAnimBg="0" advAuto="0"/>
      <p:bldP spid="1202180" grpId="0" build="p" autoUpdateAnimBg="0"/>
      <p:bldP spid="1202181" grpId="0" autoUpdateAnimBg="0"/>
      <p:bldP spid="1202182" grpId="0" autoUpdateAnimBg="0"/>
      <p:bldP spid="1202183" grpId="0" autoUpdateAnimBg="0"/>
      <p:bldP spid="1202184" grpId="0" autoUpdateAnimBg="0"/>
      <p:bldP spid="1202185" grpId="0" autoUpdateAnimBg="0"/>
      <p:bldP spid="1202195" grpId="0" autoUpdateAnimBg="0"/>
      <p:bldP spid="1202196" grpId="0" autoUpdateAnimBg="0"/>
      <p:bldP spid="1202197" grpId="0" autoUpdateAnimBg="0"/>
      <p:bldP spid="1202198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>
            <a:extLst>
              <a:ext uri="{FF2B5EF4-FFF2-40B4-BE49-F238E27FC236}">
                <a16:creationId xmlns:a16="http://schemas.microsoft.com/office/drawing/2014/main" id="{F007BC4D-828F-A81F-50AB-E51439D40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5.3.6 </a:t>
            </a:r>
            <a:r>
              <a:rPr lang="zh-CN" altLang="en-US">
                <a:latin typeface="Times New Roman" panose="02020603050405020304" pitchFamily="18" charset="0"/>
              </a:rPr>
              <a:t>二义性文法的应用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EEA67DE-FD69-E4D7-D532-A9DF2C6B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64EA1B8A-D4BB-4F57-9E68-0C8F307727F5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106499" name="灯片编号占位符 5">
            <a:extLst>
              <a:ext uri="{FF2B5EF4-FFF2-40B4-BE49-F238E27FC236}">
                <a16:creationId xmlns:a16="http://schemas.microsoft.com/office/drawing/2014/main" id="{CAE959F1-193A-157A-9F3C-B835A2D0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0D76AE-1E24-4F58-A2FE-0C27CCCE5291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9459" name="Text Box 3">
            <a:extLst>
              <a:ext uri="{FF2B5EF4-FFF2-40B4-BE49-F238E27FC236}">
                <a16:creationId xmlns:a16="http://schemas.microsoft.com/office/drawing/2014/main" id="{27848D33-1A3E-997C-263A-218D20904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05038"/>
            <a:ext cx="1981200" cy="1566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32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S→iS.eS</a:t>
            </a: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S→iS</a:t>
            </a: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. </a:t>
            </a:r>
          </a:p>
        </p:txBody>
      </p:sp>
      <p:sp>
        <p:nvSpPr>
          <p:cNvPr id="106502" name="AutoShape 4">
            <a:extLst>
              <a:ext uri="{FF2B5EF4-FFF2-40B4-BE49-F238E27FC236}">
                <a16:creationId xmlns:a16="http://schemas.microsoft.com/office/drawing/2014/main" id="{EA6ABE91-8901-4F8D-0E11-95FF5EB7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1" y="3835400"/>
            <a:ext cx="3656013" cy="1417638"/>
          </a:xfrm>
          <a:prstGeom prst="wedgeEllipseCallout">
            <a:avLst>
              <a:gd name="adj1" fmla="val -42315"/>
              <a:gd name="adj2" fmla="val -66014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楷体_GB2312" pitchFamily="49" charset="-122"/>
              </a:rPr>
              <a:t>选择移进</a:t>
            </a:r>
            <a:r>
              <a:rPr kumimoji="1" lang="en-US" altLang="zh-CN" sz="2400" b="0">
                <a:latin typeface="楷体_GB2312" pitchFamily="49" charset="-122"/>
              </a:rPr>
              <a:t>else</a:t>
            </a:r>
            <a:r>
              <a:rPr kumimoji="1" lang="zh-CN" altLang="en-US" sz="2400" b="0">
                <a:latin typeface="楷体_GB2312" pitchFamily="49" charset="-122"/>
              </a:rPr>
              <a:t>，以便让它与前面的</a:t>
            </a:r>
            <a:r>
              <a:rPr kumimoji="1" lang="en-US" altLang="zh-CN" sz="2400" b="0">
                <a:latin typeface="楷体_GB2312" pitchFamily="49" charset="-122"/>
              </a:rPr>
              <a:t>then</a:t>
            </a:r>
            <a:r>
              <a:rPr kumimoji="1" lang="zh-CN" altLang="en-US" sz="2400" b="0">
                <a:latin typeface="楷体_GB2312" pitchFamily="49" charset="-122"/>
              </a:rPr>
              <a:t>配对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9459" grpId="0" animBg="1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2">
            <a:extLst>
              <a:ext uri="{FF2B5EF4-FFF2-40B4-BE49-F238E27FC236}">
                <a16:creationId xmlns:a16="http://schemas.microsoft.com/office/drawing/2014/main" id="{C88E7D08-296B-B49A-8DB1-8A0E5BC34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5.3.7 LR</a:t>
            </a:r>
            <a:r>
              <a:rPr lang="zh-CN" altLang="en-US">
                <a:latin typeface="Times New Roman" panose="02020603050405020304" pitchFamily="18" charset="0"/>
              </a:rPr>
              <a:t>分析中的出错处理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D8D25-0AF4-9818-18F2-CB0C7606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D27E4F9C-733F-427E-8DBF-D05E4DB05EB9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107523" name="灯片编号占位符 5">
            <a:extLst>
              <a:ext uri="{FF2B5EF4-FFF2-40B4-BE49-F238E27FC236}">
                <a16:creationId xmlns:a16="http://schemas.microsoft.com/office/drawing/2014/main" id="{BE61C475-4EBD-0432-47DE-76041B0D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49A81A-F461-4D40-8AEB-9C182CCDDD17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91715" name="Rectangle 3">
            <a:extLst>
              <a:ext uri="{FF2B5EF4-FFF2-40B4-BE49-F238E27FC236}">
                <a16:creationId xmlns:a16="http://schemas.microsoft.com/office/drawing/2014/main" id="{B355563A-6CB1-33E0-4D3E-003AB1389FC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z="2600" b="0" dirty="0">
                <a:latin typeface="Times New Roman" panose="02020603050405020304" pitchFamily="18" charset="0"/>
              </a:rPr>
              <a:t>当分析器处于某一状态</a:t>
            </a:r>
            <a:r>
              <a:rPr lang="en-US" altLang="zh-CN" sz="2600" b="0" i="1" dirty="0">
                <a:latin typeface="Times New Roman" panose="02020603050405020304" pitchFamily="18" charset="0"/>
              </a:rPr>
              <a:t>S</a:t>
            </a:r>
            <a:r>
              <a:rPr lang="zh-CN" altLang="en-US" sz="2600" b="0" dirty="0">
                <a:latin typeface="Times New Roman" panose="02020603050405020304" pitchFamily="18" charset="0"/>
              </a:rPr>
              <a:t>，且当前输入符号为</a:t>
            </a:r>
            <a:r>
              <a:rPr lang="en-US" altLang="zh-CN" sz="2600" b="0" i="1" dirty="0">
                <a:latin typeface="Times New Roman" panose="02020603050405020304" pitchFamily="18" charset="0"/>
              </a:rPr>
              <a:t>a</a:t>
            </a:r>
            <a:r>
              <a:rPr lang="zh-CN" altLang="en-US" sz="2600" b="0" dirty="0">
                <a:latin typeface="Times New Roman" panose="02020603050405020304" pitchFamily="18" charset="0"/>
              </a:rPr>
              <a:t>时，就以符号对</a:t>
            </a:r>
            <a:r>
              <a:rPr lang="en-US" altLang="zh-CN" sz="2600" b="0" dirty="0">
                <a:latin typeface="Times New Roman" panose="02020603050405020304" pitchFamily="18" charset="0"/>
              </a:rPr>
              <a:t>(</a:t>
            </a:r>
            <a:r>
              <a:rPr lang="en-US" altLang="zh-CN" sz="2600" b="0" i="1" dirty="0">
                <a:latin typeface="Times New Roman" panose="02020603050405020304" pitchFamily="18" charset="0"/>
              </a:rPr>
              <a:t>S</a:t>
            </a:r>
            <a:r>
              <a:rPr lang="zh-CN" altLang="en-US" sz="2600" b="0" dirty="0">
                <a:latin typeface="Times New Roman" panose="02020603050405020304" pitchFamily="18" charset="0"/>
              </a:rPr>
              <a:t>，</a:t>
            </a:r>
            <a:r>
              <a:rPr lang="en-US" altLang="zh-CN" sz="2600" b="0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0" dirty="0">
                <a:latin typeface="Times New Roman" panose="02020603050405020304" pitchFamily="18" charset="0"/>
              </a:rPr>
              <a:t>)</a:t>
            </a:r>
            <a:r>
              <a:rPr lang="zh-CN" altLang="en-US" sz="2600" b="0" dirty="0">
                <a:latin typeface="Times New Roman" panose="02020603050405020304" pitchFamily="18" charset="0"/>
              </a:rPr>
              <a:t>查</a:t>
            </a:r>
            <a:r>
              <a:rPr lang="en-US" altLang="zh-CN" sz="2600" b="0" i="1" dirty="0">
                <a:latin typeface="Times New Roman" panose="02020603050405020304" pitchFamily="18" charset="0"/>
              </a:rPr>
              <a:t>LR</a:t>
            </a:r>
            <a:r>
              <a:rPr lang="zh-CN" altLang="en-US" sz="2600" b="0" dirty="0">
                <a:latin typeface="Times New Roman" panose="02020603050405020304" pitchFamily="18" charset="0"/>
              </a:rPr>
              <a:t>分析表，如果分析表元素</a:t>
            </a:r>
            <a:r>
              <a:rPr lang="en-US" altLang="zh-CN" sz="2600" b="0" i="1" dirty="0">
                <a:latin typeface="Times New Roman" panose="02020603050405020304" pitchFamily="18" charset="0"/>
              </a:rPr>
              <a:t>action</a:t>
            </a:r>
            <a:r>
              <a:rPr lang="en-US" altLang="zh-CN" sz="2600" b="0" dirty="0">
                <a:latin typeface="Times New Roman" panose="02020603050405020304" pitchFamily="18" charset="0"/>
              </a:rPr>
              <a:t>[</a:t>
            </a:r>
            <a:r>
              <a:rPr lang="en-US" altLang="zh-CN" sz="2600" b="0" i="1" dirty="0">
                <a:latin typeface="Times New Roman" panose="02020603050405020304" pitchFamily="18" charset="0"/>
              </a:rPr>
              <a:t>S</a:t>
            </a:r>
            <a:r>
              <a:rPr lang="zh-CN" altLang="en-US" sz="2600" b="0" dirty="0">
                <a:latin typeface="Times New Roman" panose="02020603050405020304" pitchFamily="18" charset="0"/>
              </a:rPr>
              <a:t>，</a:t>
            </a:r>
            <a:r>
              <a:rPr lang="en-US" altLang="zh-CN" sz="2600" b="0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0" dirty="0">
                <a:latin typeface="Times New Roman" panose="02020603050405020304" pitchFamily="18" charset="0"/>
              </a:rPr>
              <a:t>]</a:t>
            </a:r>
            <a:r>
              <a:rPr lang="zh-CN" altLang="en-US" sz="2600" b="0" dirty="0">
                <a:latin typeface="Times New Roman" panose="02020603050405020304" pitchFamily="18" charset="0"/>
              </a:rPr>
              <a:t>为空</a:t>
            </a:r>
            <a:r>
              <a:rPr lang="en-US" altLang="zh-CN" sz="2600" b="0" dirty="0">
                <a:latin typeface="Times New Roman" panose="02020603050405020304" pitchFamily="18" charset="0"/>
              </a:rPr>
              <a:t>(</a:t>
            </a:r>
            <a:r>
              <a:rPr lang="zh-CN" altLang="en-US" sz="2600" b="0" dirty="0">
                <a:latin typeface="Times New Roman" panose="02020603050405020304" pitchFamily="18" charset="0"/>
              </a:rPr>
              <a:t>或出错</a:t>
            </a:r>
            <a:r>
              <a:rPr lang="en-US" altLang="zh-CN" sz="2600" b="0" dirty="0">
                <a:latin typeface="Times New Roman" panose="02020603050405020304" pitchFamily="18" charset="0"/>
              </a:rPr>
              <a:t>)</a:t>
            </a:r>
            <a:r>
              <a:rPr lang="zh-CN" altLang="en-US" sz="2600" b="0" dirty="0">
                <a:latin typeface="Times New Roman" panose="02020603050405020304" pitchFamily="18" charset="0"/>
              </a:rPr>
              <a:t>，则表示检测到了一个语法错误。 </a:t>
            </a:r>
          </a:p>
          <a:p>
            <a:pPr eaLnBrk="1" hangingPunct="1"/>
            <a:r>
              <a:rPr lang="zh-CN" altLang="en-US" sz="2600" b="0" dirty="0">
                <a:latin typeface="Times New Roman" panose="02020603050405020304" pitchFamily="18" charset="0"/>
              </a:rPr>
              <a:t>紧急方式的错误恢复：从栈顶开始退栈，直至发现在特定语法变量</a:t>
            </a:r>
            <a:r>
              <a:rPr lang="en-US" altLang="zh-CN" sz="2600" b="0" i="1" dirty="0">
                <a:latin typeface="Times New Roman" panose="02020603050405020304" pitchFamily="18" charset="0"/>
              </a:rPr>
              <a:t>A</a:t>
            </a:r>
            <a:r>
              <a:rPr lang="zh-CN" altLang="en-US" sz="2600" b="0" dirty="0">
                <a:latin typeface="Times New Roman" panose="02020603050405020304" pitchFamily="18" charset="0"/>
              </a:rPr>
              <a:t>上具有转移的状态</a:t>
            </a:r>
            <a:r>
              <a:rPr lang="en-US" altLang="zh-CN" sz="2600" b="0" i="1" dirty="0">
                <a:latin typeface="Times New Roman" panose="02020603050405020304" pitchFamily="18" charset="0"/>
              </a:rPr>
              <a:t>S</a:t>
            </a:r>
            <a:r>
              <a:rPr lang="zh-CN" altLang="en-US" sz="2600" b="0" dirty="0">
                <a:latin typeface="Times New Roman" panose="02020603050405020304" pitchFamily="18" charset="0"/>
              </a:rPr>
              <a:t>为止，然后丢弃零个或多个输入符号，直至找到符号</a:t>
            </a:r>
            <a:r>
              <a:rPr lang="en-US" altLang="zh-CN" sz="2600" b="0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0" dirty="0">
                <a:latin typeface="Times New Roman" panose="02020603050405020304" pitchFamily="18" charset="0"/>
              </a:rPr>
              <a:t> </a:t>
            </a:r>
            <a:r>
              <a:rPr lang="en-US" altLang="zh-CN" sz="26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600" b="0" dirty="0">
                <a:latin typeface="Times New Roman" panose="02020603050405020304" pitchFamily="18" charset="0"/>
              </a:rPr>
              <a:t>FOLLOW(</a:t>
            </a:r>
            <a:r>
              <a:rPr lang="en-US" altLang="zh-CN" sz="2600" b="0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0" dirty="0">
                <a:latin typeface="Times New Roman" panose="02020603050405020304" pitchFamily="18" charset="0"/>
              </a:rPr>
              <a:t>) </a:t>
            </a:r>
            <a:r>
              <a:rPr lang="zh-CN" altLang="en-US" sz="2600" b="0" dirty="0">
                <a:latin typeface="Times New Roman" panose="02020603050405020304" pitchFamily="18" charset="0"/>
              </a:rPr>
              <a:t>为止。接着，分析器把状态</a:t>
            </a:r>
            <a:r>
              <a:rPr lang="en-US" altLang="zh-CN" sz="2600" b="0" i="1" dirty="0" err="1">
                <a:latin typeface="Times New Roman" panose="02020603050405020304" pitchFamily="18" charset="0"/>
              </a:rPr>
              <a:t>goto</a:t>
            </a:r>
            <a:r>
              <a:rPr lang="en-US" altLang="zh-CN" sz="2600" b="0" dirty="0">
                <a:latin typeface="Times New Roman" panose="02020603050405020304" pitchFamily="18" charset="0"/>
              </a:rPr>
              <a:t>[</a:t>
            </a:r>
            <a:r>
              <a:rPr lang="en-US" altLang="zh-CN" sz="2600" b="0" i="1" dirty="0">
                <a:latin typeface="Times New Roman" panose="02020603050405020304" pitchFamily="18" charset="0"/>
              </a:rPr>
              <a:t>S</a:t>
            </a:r>
            <a:r>
              <a:rPr lang="zh-CN" altLang="en-US" sz="2600" b="0" dirty="0">
                <a:latin typeface="Times New Roman" panose="02020603050405020304" pitchFamily="18" charset="0"/>
              </a:rPr>
              <a:t>，</a:t>
            </a:r>
            <a:r>
              <a:rPr lang="en-US" altLang="zh-CN" sz="2600" b="0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0" dirty="0">
                <a:latin typeface="Times New Roman" panose="02020603050405020304" pitchFamily="18" charset="0"/>
              </a:rPr>
              <a:t>]</a:t>
            </a:r>
            <a:r>
              <a:rPr lang="zh-CN" altLang="en-US" sz="2600" b="0" dirty="0">
                <a:latin typeface="Times New Roman" panose="02020603050405020304" pitchFamily="18" charset="0"/>
              </a:rPr>
              <a:t>压进栈，并恢复正常分析。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29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29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1715" grpId="0" build="p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2">
            <a:extLst>
              <a:ext uri="{FF2B5EF4-FFF2-40B4-BE49-F238E27FC236}">
                <a16:creationId xmlns:a16="http://schemas.microsoft.com/office/drawing/2014/main" id="{9A2A7221-7CC2-2E48-F3D5-F3A65F034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LR</a:t>
            </a:r>
            <a:r>
              <a:rPr lang="zh-CN" altLang="en-US">
                <a:latin typeface="Times New Roman" panose="02020603050405020304" pitchFamily="18" charset="0"/>
              </a:rPr>
              <a:t>分析的基本步骤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63793-A203-3789-CE87-2E6CB18D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EF038151-98C1-4F7D-84C3-884A290065CB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108547" name="灯片编号占位符 5">
            <a:extLst>
              <a:ext uri="{FF2B5EF4-FFF2-40B4-BE49-F238E27FC236}">
                <a16:creationId xmlns:a16="http://schemas.microsoft.com/office/drawing/2014/main" id="{9D1FDB1C-5AC9-EF0B-0180-7326D1A9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109941-403D-4F80-A4D7-BF93C81EED9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549" name="Rectangle 3">
            <a:extLst>
              <a:ext uri="{FF2B5EF4-FFF2-40B4-BE49-F238E27FC236}">
                <a16:creationId xmlns:a16="http://schemas.microsoft.com/office/drawing/2014/main" id="{11B83E41-A802-8D8B-88A8-B8778A363A60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1</a:t>
            </a:r>
            <a:r>
              <a:rPr lang="zh-CN" altLang="en-US" b="0">
                <a:latin typeface="Times New Roman" panose="02020603050405020304" pitchFamily="18" charset="0"/>
              </a:rPr>
              <a:t>、编写拓广文法，求</a:t>
            </a:r>
            <a:r>
              <a:rPr lang="en-US" altLang="en-US" b="0">
                <a:latin typeface="Times New Roman" panose="02020603050405020304" pitchFamily="18" charset="0"/>
              </a:rPr>
              <a:t>Follow</a:t>
            </a:r>
            <a:r>
              <a:rPr lang="zh-CN" altLang="en-US" b="0">
                <a:latin typeface="Times New Roman" panose="02020603050405020304" pitchFamily="18" charset="0"/>
              </a:rPr>
              <a:t>集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2</a:t>
            </a:r>
            <a:r>
              <a:rPr lang="zh-CN" altLang="en-US" b="0">
                <a:latin typeface="Times New Roman" panose="02020603050405020304" pitchFamily="18" charset="0"/>
              </a:rPr>
              <a:t>、求识别所有活前缀的</a:t>
            </a:r>
            <a:r>
              <a:rPr lang="en-US" altLang="zh-CN" b="0">
                <a:latin typeface="Times New Roman" panose="02020603050405020304" pitchFamily="18" charset="0"/>
              </a:rPr>
              <a:t>DFA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3</a:t>
            </a:r>
            <a:r>
              <a:rPr lang="zh-CN" altLang="en-US" b="0">
                <a:latin typeface="Times New Roman" panose="02020603050405020304" pitchFamily="18" charset="0"/>
              </a:rPr>
              <a:t>、构造</a:t>
            </a:r>
            <a:r>
              <a:rPr lang="en-US" altLang="en-US" b="0">
                <a:latin typeface="Times New Roman" panose="02020603050405020304" pitchFamily="18" charset="0"/>
              </a:rPr>
              <a:t>LR</a:t>
            </a:r>
            <a:r>
              <a:rPr lang="zh-CN" altLang="en-US" b="0">
                <a:latin typeface="Times New Roman" panose="02020603050405020304" pitchFamily="18" charset="0"/>
              </a:rPr>
              <a:t>分析表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2">
            <a:extLst>
              <a:ext uri="{FF2B5EF4-FFF2-40B4-BE49-F238E27FC236}">
                <a16:creationId xmlns:a16="http://schemas.microsoft.com/office/drawing/2014/main" id="{6FB1887A-3D3D-A686-70DB-C2F6196DB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</a:rPr>
              <a:t>5.4 </a:t>
            </a:r>
            <a:r>
              <a:rPr lang="zh-CN" altLang="en-US" sz="4000">
                <a:latin typeface="Times New Roman" panose="02020603050405020304" pitchFamily="18" charset="0"/>
              </a:rPr>
              <a:t>语法分析程序的自动生成工具</a:t>
            </a:r>
            <a:r>
              <a:rPr lang="en-US" altLang="zh-CN" sz="4000">
                <a:latin typeface="Times New Roman" panose="02020603050405020304" pitchFamily="18" charset="0"/>
              </a:rPr>
              <a:t>Yacc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DE51A-2C30-DC48-7B81-77FA56BA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E7ACF578-81C6-4FDC-A5FD-54C50623324C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109571" name="灯片编号占位符 5">
            <a:extLst>
              <a:ext uri="{FF2B5EF4-FFF2-40B4-BE49-F238E27FC236}">
                <a16:creationId xmlns:a16="http://schemas.microsoft.com/office/drawing/2014/main" id="{85D56949-98B0-4C4B-0DC0-751E6B81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99EB5A-564D-4CFF-8B4B-9065751D9C2E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3" name="Rectangle 3">
            <a:extLst>
              <a:ext uri="{FF2B5EF4-FFF2-40B4-BE49-F238E27FC236}">
                <a16:creationId xmlns:a16="http://schemas.microsoft.com/office/drawing/2014/main" id="{3DF5CAB9-0F74-2702-1C91-8B3CC5B07FAE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074198"/>
            <a:ext cx="9783916" cy="5282151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YSP(</a:t>
            </a: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Yacc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 Specification)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%{</a:t>
            </a:r>
            <a:r>
              <a:rPr lang="zh-CN" altLang="en-US" sz="2400" dirty="0">
                <a:latin typeface="Times New Roman" panose="02020603050405020304" pitchFamily="18" charset="0"/>
              </a:rPr>
              <a:t>变量定义：头文件和全局变量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	</a:t>
            </a:r>
            <a:r>
              <a:rPr lang="en-US" altLang="zh-CN" sz="2400" dirty="0">
                <a:latin typeface="Times New Roman" panose="02020603050405020304" pitchFamily="18" charset="0"/>
              </a:rPr>
              <a:t>%</a:t>
            </a:r>
            <a:r>
              <a:rPr lang="zh-CN" altLang="en-US" sz="2400" dirty="0">
                <a:latin typeface="Times New Roman" panose="02020603050405020304" pitchFamily="18" charset="0"/>
              </a:rPr>
              <a:t>开始符号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	词汇表：</a:t>
            </a:r>
            <a:r>
              <a:rPr lang="en-US" altLang="zh-CN" sz="2400" dirty="0">
                <a:latin typeface="Times New Roman" panose="02020603050405020304" pitchFamily="18" charset="0"/>
              </a:rPr>
              <a:t>%Token  n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,n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,…(</a:t>
            </a:r>
            <a:r>
              <a:rPr lang="zh-CN" altLang="en-US" sz="2400" dirty="0">
                <a:latin typeface="Times New Roman" panose="02020603050405020304" pitchFamily="18" charset="0"/>
              </a:rPr>
              <a:t>自动定义种别码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%Token  n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,i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（用户指定种别码）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                        </a:t>
            </a:r>
            <a:r>
              <a:rPr lang="en-US" altLang="zh-CN" sz="2400" dirty="0">
                <a:latin typeface="Times New Roman" panose="02020603050405020304" pitchFamily="18" charset="0"/>
              </a:rPr>
              <a:t>……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%Token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h</a:t>
            </a:r>
            <a:r>
              <a:rPr lang="en-US" altLang="zh-CN" sz="2400" dirty="0" err="1">
                <a:latin typeface="Times New Roman" panose="02020603050405020304" pitchFamily="18" charset="0"/>
              </a:rPr>
              <a:t>,i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</a:rPr>
              <a:t>（用户指定种别码）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	类型说明      </a:t>
            </a:r>
            <a:r>
              <a:rPr lang="en-US" altLang="zh-CN" sz="2400" dirty="0">
                <a:latin typeface="Times New Roman" panose="02020603050405020304" pitchFamily="18" charset="0"/>
              </a:rPr>
              <a:t>%type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其它说明</a:t>
            </a:r>
            <a:r>
              <a:rPr lang="en-US" altLang="zh-CN" sz="2400" dirty="0">
                <a:latin typeface="Times New Roman" panose="02020603050405020304" pitchFamily="18" charset="0"/>
              </a:rPr>
              <a:t>%}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%%</a:t>
            </a:r>
            <a:r>
              <a:rPr lang="zh-CN" altLang="en-US" sz="2400" dirty="0">
                <a:latin typeface="Times New Roman" panose="02020603050405020304" pitchFamily="18" charset="0"/>
              </a:rPr>
              <a:t>规则部分     给出文法规则的描述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%%</a:t>
            </a:r>
            <a:r>
              <a:rPr lang="zh-CN" altLang="en-US" sz="2400" dirty="0">
                <a:latin typeface="Times New Roman" panose="02020603050405020304" pitchFamily="18" charset="0"/>
              </a:rPr>
              <a:t>程序部分     扫描器和语义动作程序</a:t>
            </a:r>
          </a:p>
          <a:p>
            <a:pPr eaLnBrk="1" hangingPunct="1"/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</a:rPr>
              <a:t>输出：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LALR(1)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</a:rPr>
              <a:t>分析器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2">
            <a:extLst>
              <a:ext uri="{FF2B5EF4-FFF2-40B4-BE49-F238E27FC236}">
                <a16:creationId xmlns:a16="http://schemas.microsoft.com/office/drawing/2014/main" id="{2190A585-A961-09D5-0F43-F5169AB95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en-US" altLang="zh-CN">
                <a:latin typeface="Times New Roman" panose="02020603050405020304" pitchFamily="18" charset="0"/>
              </a:rPr>
              <a:t>Yacc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Lex</a:t>
            </a:r>
            <a:r>
              <a:rPr lang="zh-CN" altLang="en-US">
                <a:latin typeface="Times New Roman" panose="02020603050405020304" pitchFamily="18" charset="0"/>
              </a:rPr>
              <a:t>合建编译程序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2B9B962-1BFC-D02C-AB19-0346654C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16AE30A1-D74B-45C9-80CD-1E14B5753718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110595" name="灯片编号占位符 5">
            <a:extLst>
              <a:ext uri="{FF2B5EF4-FFF2-40B4-BE49-F238E27FC236}">
                <a16:creationId xmlns:a16="http://schemas.microsoft.com/office/drawing/2014/main" id="{6739EC22-9343-5912-8DD7-1198B4AA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DBB9F5-7CE5-4E36-BDD4-8FBC850193D9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7" name="Rectangle 3">
            <a:extLst>
              <a:ext uri="{FF2B5EF4-FFF2-40B4-BE49-F238E27FC236}">
                <a16:creationId xmlns:a16="http://schemas.microsoft.com/office/drawing/2014/main" id="{3EFD420E-5C3F-4D46-AE21-7CA32269A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021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0598" name="Object 4">
            <a:extLst>
              <a:ext uri="{FF2B5EF4-FFF2-40B4-BE49-F238E27FC236}">
                <a16:creationId xmlns:a16="http://schemas.microsoft.com/office/drawing/2014/main" id="{D42D8054-FEBE-D8CD-6FBE-6C9552592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981076"/>
          <a:ext cx="8243888" cy="55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Visio" r:id="rId3" imgW="3526830" imgH="2356720" progId="Visio.Drawing.11">
                  <p:embed/>
                </p:oleObj>
              </mc:Choice>
              <mc:Fallback>
                <p:oleObj name="Visio" r:id="rId3" imgW="3526830" imgH="2356720" progId="Visio.Drawing.11">
                  <p:embed/>
                  <p:pic>
                    <p:nvPicPr>
                      <p:cNvPr id="110598" name="Object 4">
                        <a:extLst>
                          <a:ext uri="{FF2B5EF4-FFF2-40B4-BE49-F238E27FC236}">
                            <a16:creationId xmlns:a16="http://schemas.microsoft.com/office/drawing/2014/main" id="{D42D8054-FEBE-D8CD-6FBE-6C9552592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981076"/>
                        <a:ext cx="8243888" cy="550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2">
            <a:extLst>
              <a:ext uri="{FF2B5EF4-FFF2-40B4-BE49-F238E27FC236}">
                <a16:creationId xmlns:a16="http://schemas.microsoft.com/office/drawing/2014/main" id="{AE91EC24-B1D1-5ED0-A0A8-72006B7C5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本章小结</a:t>
            </a:r>
          </a:p>
        </p:txBody>
      </p:sp>
      <p:sp>
        <p:nvSpPr>
          <p:cNvPr id="1303555" name="Rectangle 3">
            <a:extLst>
              <a:ext uri="{FF2B5EF4-FFF2-40B4-BE49-F238E27FC236}">
                <a16:creationId xmlns:a16="http://schemas.microsoft.com/office/drawing/2014/main" id="{5453503A-D03F-6E8A-E524-A215A61DCE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31976" y="2032986"/>
            <a:ext cx="9677400" cy="4075205"/>
          </a:xfrm>
          <a:noFill/>
        </p:spPr>
        <p:txBody>
          <a:bodyPr vert="horz" lIns="92075" tIns="46038" rIns="92075" bIns="46038" rtlCol="0">
            <a:normAutofit fontScale="85000" lnSpcReduction="10000"/>
          </a:bodyPr>
          <a:lstStyle/>
          <a:p>
            <a:pPr marL="609600" indent="-609600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自底向上的语法分析从给定的输入符号串</a:t>
            </a:r>
            <a:r>
              <a:rPr lang="en-US" altLang="zh-CN" sz="2400" i="1" dirty="0">
                <a:latin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</a:rPr>
              <a:t>出发，自底向上地为其建立一棵语法分析树。</a:t>
            </a:r>
          </a:p>
          <a:p>
            <a:pPr marL="609600" indent="-609600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移进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归约分析是最基本的分析方式，分为优先法和状态法。</a:t>
            </a:r>
          </a:p>
          <a:p>
            <a:pPr marL="609600" indent="-609600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算符优先分析法是一种有效的方法，通过定义终结符号之间的优先关系来确定移进和归约。</a:t>
            </a:r>
            <a:endParaRPr lang="zh-CN" altLang="en-US" sz="2400" i="1" dirty="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130000"/>
              </a:lnSpc>
            </a:pPr>
            <a:r>
              <a:rPr lang="en-US" altLang="zh-CN" sz="2400" i="1" dirty="0">
                <a:latin typeface="Times New Roman" panose="02020603050405020304" pitchFamily="18" charset="0"/>
              </a:rPr>
              <a:t>LR</a:t>
            </a:r>
            <a:r>
              <a:rPr lang="zh-CN" altLang="en-US" sz="2400" dirty="0">
                <a:latin typeface="Times New Roman" panose="02020603050405020304" pitchFamily="18" charset="0"/>
              </a:rPr>
              <a:t>分析法有着更宽的适应性。该方法通过构建识别规范句型活前缀的</a:t>
            </a:r>
            <a:r>
              <a:rPr lang="en-US" altLang="zh-CN" sz="2400" dirty="0">
                <a:latin typeface="Times New Roman" panose="02020603050405020304" pitchFamily="18" charset="0"/>
              </a:rPr>
              <a:t>DFA</a:t>
            </a:r>
            <a:r>
              <a:rPr lang="zh-CN" altLang="en-US" sz="2400" dirty="0">
                <a:latin typeface="Times New Roman" panose="02020603050405020304" pitchFamily="18" charset="0"/>
              </a:rPr>
              <a:t>来设计分析过程中的状态。可以将</a:t>
            </a:r>
            <a:r>
              <a:rPr lang="en-US" altLang="zh-CN" sz="2400" i="1" dirty="0">
                <a:latin typeface="Times New Roman" panose="02020603050405020304" pitchFamily="18" charset="0"/>
              </a:rPr>
              <a:t>LR</a:t>
            </a:r>
            <a:r>
              <a:rPr lang="zh-CN" altLang="en-US" sz="2400" dirty="0">
                <a:latin typeface="Times New Roman" panose="02020603050405020304" pitchFamily="18" charset="0"/>
              </a:rPr>
              <a:t>分析法分成</a:t>
            </a:r>
            <a:r>
              <a:rPr lang="en-US" altLang="zh-CN" sz="2400" i="1" dirty="0">
                <a:latin typeface="Times New Roman" panose="02020603050405020304" pitchFamily="18" charset="0"/>
              </a:rPr>
              <a:t>LR</a:t>
            </a:r>
            <a:r>
              <a:rPr lang="en-US" altLang="zh-CN" sz="2400" dirty="0">
                <a:latin typeface="Times New Roman" panose="02020603050405020304" pitchFamily="18" charset="0"/>
              </a:rPr>
              <a:t>(0)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</a:rPr>
              <a:t>SLR</a:t>
            </a:r>
            <a:r>
              <a:rPr lang="en-US" altLang="zh-CN" sz="2400" dirty="0">
                <a:latin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</a:rPr>
              <a:t>LR</a:t>
            </a:r>
            <a:r>
              <a:rPr lang="en-US" altLang="zh-CN" sz="2400" dirty="0">
                <a:latin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</a:rPr>
              <a:t>LALR</a:t>
            </a:r>
            <a:r>
              <a:rPr lang="en-US" altLang="zh-CN" sz="2400" dirty="0">
                <a:latin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marL="609600" indent="-609600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通过增加附加的信息可以解决一些二义性问题。</a:t>
            </a:r>
          </a:p>
          <a:p>
            <a:pPr marL="609600" indent="-609600">
              <a:lnSpc>
                <a:spcPct val="130000"/>
              </a:lnSpc>
            </a:pPr>
            <a:r>
              <a:rPr lang="en-US" altLang="zh-CN" sz="2400" dirty="0" err="1">
                <a:latin typeface="Times New Roman" panose="02020603050405020304" pitchFamily="18" charset="0"/>
              </a:rPr>
              <a:t>Yacc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</a:rPr>
              <a:t>LALR</a:t>
            </a:r>
            <a:r>
              <a:rPr lang="en-US" altLang="zh-CN" sz="2400" dirty="0">
                <a:latin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</a:rPr>
              <a:t>语法分析器的自动生成工具。</a:t>
            </a:r>
            <a:endParaRPr lang="zh-CN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34EC0-564D-8320-054A-2EE1880D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84DCD53A-2197-430D-A151-6CB3EF9A8478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111619" name="灯片编号占位符 5">
            <a:extLst>
              <a:ext uri="{FF2B5EF4-FFF2-40B4-BE49-F238E27FC236}">
                <a16:creationId xmlns:a16="http://schemas.microsoft.com/office/drawing/2014/main" id="{BACA7F42-FCC6-A048-474F-78C1F163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F08919-7F33-41F6-AC4A-A816BC5D293D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30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30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30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30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35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日期占位符 3">
            <a:extLst>
              <a:ext uri="{FF2B5EF4-FFF2-40B4-BE49-F238E27FC236}">
                <a16:creationId xmlns:a16="http://schemas.microsoft.com/office/drawing/2014/main" id="{86795678-8D92-6014-C1C5-82FD0B54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22B9C5-5D66-44C6-B584-38F8F3CF808C}" type="datetime1">
              <a:rPr lang="zh-CN" altLang="en-US"/>
              <a:pPr>
                <a:defRPr/>
              </a:pPr>
              <a:t>2022/7/7</a:t>
            </a:fld>
            <a:endParaRPr lang="en-US" altLang="zh-CN"/>
          </a:p>
        </p:txBody>
      </p:sp>
      <p:sp>
        <p:nvSpPr>
          <p:cNvPr id="15363" name="灯片编号占位符 5">
            <a:extLst>
              <a:ext uri="{FF2B5EF4-FFF2-40B4-BE49-F238E27FC236}">
                <a16:creationId xmlns:a16="http://schemas.microsoft.com/office/drawing/2014/main" id="{4E8F604C-2E65-5EDE-B6F0-1C784745ED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5B9FC9-19DD-45FA-95AB-538538B00688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1203202" name="Rectangle 2">
            <a:extLst>
              <a:ext uri="{FF2B5EF4-FFF2-40B4-BE49-F238E27FC236}">
                <a16:creationId xmlns:a16="http://schemas.microsoft.com/office/drawing/2014/main" id="{89B4E1DD-FE7F-8644-2073-56861F799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9" y="1"/>
            <a:ext cx="5313955" cy="53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             栈        输入缓冲区</a:t>
            </a:r>
          </a:p>
        </p:txBody>
      </p:sp>
      <p:sp>
        <p:nvSpPr>
          <p:cNvPr id="1203203" name="Rectangle 3">
            <a:extLst>
              <a:ext uri="{FF2B5EF4-FFF2-40B4-BE49-F238E27FC236}">
                <a16:creationId xmlns:a16="http://schemas.microsoft.com/office/drawing/2014/main" id="{645B8D87-D55E-0D74-CA8D-9DC4CE713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9" y="692150"/>
            <a:ext cx="59324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1)              #    id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1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+id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2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*id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3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#</a:t>
            </a:r>
          </a:p>
        </p:txBody>
      </p:sp>
      <p:sp>
        <p:nvSpPr>
          <p:cNvPr id="1203204" name="Rectangle 4">
            <a:extLst>
              <a:ext uri="{FF2B5EF4-FFF2-40B4-BE49-F238E27FC236}">
                <a16:creationId xmlns:a16="http://schemas.microsoft.com/office/drawing/2014/main" id="{12C22893-DE42-1EC6-5C89-74265AE54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8" y="5645151"/>
            <a:ext cx="2716212" cy="50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800" b="1">
                <a:latin typeface="宋体" panose="02010600030101010101" pitchFamily="2" charset="-122"/>
              </a:rPr>
              <a:t>id + id  *  id</a:t>
            </a:r>
          </a:p>
        </p:txBody>
      </p:sp>
      <p:sp>
        <p:nvSpPr>
          <p:cNvPr id="1203205" name="Rectangle 5">
            <a:extLst>
              <a:ext uri="{FF2B5EF4-FFF2-40B4-BE49-F238E27FC236}">
                <a16:creationId xmlns:a16="http://schemas.microsoft.com/office/drawing/2014/main" id="{8B81C53B-20C4-4838-5694-E6E91A76E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087438"/>
            <a:ext cx="5929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2)  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移进        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#id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1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    +id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2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*id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3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#</a:t>
            </a:r>
          </a:p>
        </p:txBody>
      </p:sp>
      <p:sp>
        <p:nvSpPr>
          <p:cNvPr id="1203206" name="Rectangle 6">
            <a:extLst>
              <a:ext uri="{FF2B5EF4-FFF2-40B4-BE49-F238E27FC236}">
                <a16:creationId xmlns:a16="http://schemas.microsoft.com/office/drawing/2014/main" id="{08BC1BC0-ADB6-554B-EE6A-C272B257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675" y="844551"/>
            <a:ext cx="2808288" cy="52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5.2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分析过程</a:t>
            </a:r>
          </a:p>
        </p:txBody>
      </p:sp>
      <p:sp>
        <p:nvSpPr>
          <p:cNvPr id="1203207" name="Rectangle 7">
            <a:extLst>
              <a:ext uri="{FF2B5EF4-FFF2-40B4-BE49-F238E27FC236}">
                <a16:creationId xmlns:a16="http://schemas.microsoft.com/office/drawing/2014/main" id="{959DE650-A3AD-4CBD-A5ED-FB4D62096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9" y="1530351"/>
            <a:ext cx="5984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3)  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归约 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E→id  #E      +id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2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*id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3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#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430D963B-A5C0-BD2E-9E25-94AE2E45E1A6}"/>
              </a:ext>
            </a:extLst>
          </p:cNvPr>
          <p:cNvGrpSpPr>
            <a:grpSpLocks/>
          </p:cNvGrpSpPr>
          <p:nvPr/>
        </p:nvGrpSpPr>
        <p:grpSpPr bwMode="auto">
          <a:xfrm>
            <a:off x="7926388" y="4349750"/>
            <a:ext cx="366712" cy="1524000"/>
            <a:chOff x="4176" y="2688"/>
            <a:chExt cx="231" cy="960"/>
          </a:xfrm>
        </p:grpSpPr>
        <p:sp>
          <p:nvSpPr>
            <p:cNvPr id="15397" name="Line 9">
              <a:extLst>
                <a:ext uri="{FF2B5EF4-FFF2-40B4-BE49-F238E27FC236}">
                  <a16:creationId xmlns:a16="http://schemas.microsoft.com/office/drawing/2014/main" id="{64082A04-4A05-A588-57D0-0BE022B48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29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5398" name="Rectangle 10">
              <a:extLst>
                <a:ext uri="{FF2B5EF4-FFF2-40B4-BE49-F238E27FC236}">
                  <a16:creationId xmlns:a16="http://schemas.microsoft.com/office/drawing/2014/main" id="{D4482827-1401-0765-6018-C6E65844F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688"/>
              <a:ext cx="231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SzPct val="75000"/>
                <a:buFont typeface="Monotype Sorts" pitchFamily="2" charset="2"/>
                <a:buNone/>
              </a:pPr>
              <a:r>
                <a:rPr kumimoji="1" lang="en-US" altLang="zh-CN" sz="2800" b="1">
                  <a:latin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1203211" name="Rectangle 11">
            <a:extLst>
              <a:ext uri="{FF2B5EF4-FFF2-40B4-BE49-F238E27FC236}">
                <a16:creationId xmlns:a16="http://schemas.microsoft.com/office/drawing/2014/main" id="{56310574-66CF-6133-ED02-74DBA262B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6" y="1987551"/>
            <a:ext cx="5986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4)  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移进        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#E+      id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2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*id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3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#</a:t>
            </a:r>
          </a:p>
        </p:txBody>
      </p:sp>
      <p:sp>
        <p:nvSpPr>
          <p:cNvPr id="1203212" name="Rectangle 12">
            <a:extLst>
              <a:ext uri="{FF2B5EF4-FFF2-40B4-BE49-F238E27FC236}">
                <a16:creationId xmlns:a16="http://schemas.microsoft.com/office/drawing/2014/main" id="{DF75E697-C6C1-8553-D1E8-ED61F9556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6" y="2368551"/>
            <a:ext cx="6038513" cy="509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5)  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移进        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#E+id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2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      *id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3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#</a:t>
            </a:r>
          </a:p>
        </p:txBody>
      </p:sp>
      <p:sp>
        <p:nvSpPr>
          <p:cNvPr id="1203213" name="Rectangle 13">
            <a:extLst>
              <a:ext uri="{FF2B5EF4-FFF2-40B4-BE49-F238E27FC236}">
                <a16:creationId xmlns:a16="http://schemas.microsoft.com/office/drawing/2014/main" id="{9E0F11DA-8820-F37D-DE5D-0B8FB2944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9" y="2825751"/>
            <a:ext cx="6097823" cy="509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6)  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归约 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E→id  #E+E        *id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3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#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0D43B186-D7F8-FDEB-7620-81B0AC795471}"/>
              </a:ext>
            </a:extLst>
          </p:cNvPr>
          <p:cNvGrpSpPr>
            <a:grpSpLocks/>
          </p:cNvGrpSpPr>
          <p:nvPr/>
        </p:nvGrpSpPr>
        <p:grpSpPr bwMode="auto">
          <a:xfrm>
            <a:off x="8764588" y="4349750"/>
            <a:ext cx="366712" cy="1447800"/>
            <a:chOff x="4512" y="2688"/>
            <a:chExt cx="231" cy="912"/>
          </a:xfrm>
        </p:grpSpPr>
        <p:sp>
          <p:nvSpPr>
            <p:cNvPr id="15395" name="Line 15">
              <a:extLst>
                <a:ext uri="{FF2B5EF4-FFF2-40B4-BE49-F238E27FC236}">
                  <a16:creationId xmlns:a16="http://schemas.microsoft.com/office/drawing/2014/main" id="{41B7F112-9E2E-2E15-8F6E-8834615F7A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297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5396" name="Rectangle 16">
              <a:extLst>
                <a:ext uri="{FF2B5EF4-FFF2-40B4-BE49-F238E27FC236}">
                  <a16:creationId xmlns:a16="http://schemas.microsoft.com/office/drawing/2014/main" id="{23F223F7-16F5-D518-59AE-EB9B8894C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688"/>
              <a:ext cx="231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SzPct val="75000"/>
                <a:buFont typeface="Monotype Sorts" pitchFamily="2" charset="2"/>
                <a:buNone/>
              </a:pPr>
              <a:r>
                <a:rPr kumimoji="1" lang="en-US" altLang="zh-CN" sz="2800" b="1">
                  <a:latin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BC11223E-7704-9F2D-E0B3-7CCFF45D4E26}"/>
              </a:ext>
            </a:extLst>
          </p:cNvPr>
          <p:cNvGrpSpPr>
            <a:grpSpLocks/>
          </p:cNvGrpSpPr>
          <p:nvPr/>
        </p:nvGrpSpPr>
        <p:grpSpPr bwMode="auto">
          <a:xfrm>
            <a:off x="10136188" y="4349750"/>
            <a:ext cx="392112" cy="1371600"/>
            <a:chOff x="5376" y="2496"/>
            <a:chExt cx="247" cy="864"/>
          </a:xfrm>
        </p:grpSpPr>
        <p:sp>
          <p:nvSpPr>
            <p:cNvPr id="15393" name="Line 18">
              <a:extLst>
                <a:ext uri="{FF2B5EF4-FFF2-40B4-BE49-F238E27FC236}">
                  <a16:creationId xmlns:a16="http://schemas.microsoft.com/office/drawing/2014/main" id="{CCC612E9-8555-5BB8-85EA-CBF24089F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2" y="278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03219" name="Rectangle 19">
              <a:extLst>
                <a:ext uri="{FF2B5EF4-FFF2-40B4-BE49-F238E27FC236}">
                  <a16:creationId xmlns:a16="http://schemas.microsoft.com/office/drawing/2014/main" id="{44973BA0-60C8-B563-77AC-9C9BAD876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2496"/>
              <a:ext cx="247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1203220" name="Rectangle 20">
            <a:extLst>
              <a:ext uri="{FF2B5EF4-FFF2-40B4-BE49-F238E27FC236}">
                <a16:creationId xmlns:a16="http://schemas.microsoft.com/office/drawing/2014/main" id="{559A2D8E-414E-23F1-6634-36A2FD32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3359151"/>
            <a:ext cx="6043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7)  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移进        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#E+E*        id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3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#</a:t>
            </a:r>
          </a:p>
        </p:txBody>
      </p:sp>
      <p:sp>
        <p:nvSpPr>
          <p:cNvPr id="1203221" name="Rectangle 21">
            <a:extLst>
              <a:ext uri="{FF2B5EF4-FFF2-40B4-BE49-F238E27FC236}">
                <a16:creationId xmlns:a16="http://schemas.microsoft.com/office/drawing/2014/main" id="{6FD0C7DF-3A18-AED1-C6A2-D68B2BCE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3921125"/>
            <a:ext cx="60436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8)  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移进        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#E+E*id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3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        #</a:t>
            </a:r>
          </a:p>
        </p:txBody>
      </p:sp>
      <p:sp>
        <p:nvSpPr>
          <p:cNvPr id="1203222" name="Rectangle 22">
            <a:extLst>
              <a:ext uri="{FF2B5EF4-FFF2-40B4-BE49-F238E27FC236}">
                <a16:creationId xmlns:a16="http://schemas.microsoft.com/office/drawing/2014/main" id="{F007ED9A-A39F-1195-E533-F7311139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9" y="4349751"/>
            <a:ext cx="6158737" cy="509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9)  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归约 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E→id  #E+E*E          #</a:t>
            </a:r>
          </a:p>
        </p:txBody>
      </p:sp>
      <p:sp>
        <p:nvSpPr>
          <p:cNvPr id="1203223" name="Rectangle 23">
            <a:extLst>
              <a:ext uri="{FF2B5EF4-FFF2-40B4-BE49-F238E27FC236}">
                <a16:creationId xmlns:a16="http://schemas.microsoft.com/office/drawing/2014/main" id="{A09C045E-B216-EF04-32D4-BD192A073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4" y="4883151"/>
            <a:ext cx="6099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10) 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归约 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E→E*E #E+E            #</a:t>
            </a:r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DCB3507B-EFF8-0DE5-F4BD-2B1A2FECE705}"/>
              </a:ext>
            </a:extLst>
          </p:cNvPr>
          <p:cNvGrpSpPr>
            <a:grpSpLocks/>
          </p:cNvGrpSpPr>
          <p:nvPr/>
        </p:nvGrpSpPr>
        <p:grpSpPr bwMode="auto">
          <a:xfrm>
            <a:off x="8916988" y="2978150"/>
            <a:ext cx="1371600" cy="2819400"/>
            <a:chOff x="4608" y="1824"/>
            <a:chExt cx="864" cy="1776"/>
          </a:xfrm>
        </p:grpSpPr>
        <p:sp>
          <p:nvSpPr>
            <p:cNvPr id="15389" name="Line 25">
              <a:extLst>
                <a:ext uri="{FF2B5EF4-FFF2-40B4-BE49-F238E27FC236}">
                  <a16:creationId xmlns:a16="http://schemas.microsoft.com/office/drawing/2014/main" id="{8F1CBE7C-E569-209E-68BD-D1542FD8D7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32" y="2160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5390" name="Line 26">
              <a:extLst>
                <a:ext uri="{FF2B5EF4-FFF2-40B4-BE49-F238E27FC236}">
                  <a16:creationId xmlns:a16="http://schemas.microsoft.com/office/drawing/2014/main" id="{71805BFD-E53C-7570-B7D3-72370310E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216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5391" name="Line 27">
              <a:extLst>
                <a:ext uri="{FF2B5EF4-FFF2-40B4-BE49-F238E27FC236}">
                  <a16:creationId xmlns:a16="http://schemas.microsoft.com/office/drawing/2014/main" id="{9EA89D48-5984-43D3-F398-284416B95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112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5392" name="Rectangle 28">
              <a:extLst>
                <a:ext uri="{FF2B5EF4-FFF2-40B4-BE49-F238E27FC236}">
                  <a16:creationId xmlns:a16="http://schemas.microsoft.com/office/drawing/2014/main" id="{253B14F3-6FA8-F512-12C9-A4114B787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824"/>
              <a:ext cx="231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SzPct val="75000"/>
                <a:buFont typeface="Monotype Sorts" pitchFamily="2" charset="2"/>
                <a:buNone/>
              </a:pPr>
              <a:r>
                <a:rPr kumimoji="1" lang="en-US" altLang="zh-CN" sz="2800" b="1">
                  <a:latin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1203229" name="Rectangle 29">
            <a:extLst>
              <a:ext uri="{FF2B5EF4-FFF2-40B4-BE49-F238E27FC236}">
                <a16:creationId xmlns:a16="http://schemas.microsoft.com/office/drawing/2014/main" id="{AEBC5E40-83F2-D225-91A9-51590E956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9" y="5340351"/>
            <a:ext cx="6158737" cy="509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11) 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归约 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E→E+E #E              #</a:t>
            </a:r>
          </a:p>
        </p:txBody>
      </p:sp>
      <p:sp>
        <p:nvSpPr>
          <p:cNvPr id="1203230" name="Rectangle 30">
            <a:extLst>
              <a:ext uri="{FF2B5EF4-FFF2-40B4-BE49-F238E27FC236}">
                <a16:creationId xmlns:a16="http://schemas.microsoft.com/office/drawing/2014/main" id="{24092E8C-5075-A166-5FF3-D3F6CFB2B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9" y="5797551"/>
            <a:ext cx="2484437" cy="509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12) 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接受</a:t>
            </a:r>
          </a:p>
        </p:txBody>
      </p:sp>
      <p:grpSp>
        <p:nvGrpSpPr>
          <p:cNvPr id="6" name="Group 31">
            <a:extLst>
              <a:ext uri="{FF2B5EF4-FFF2-40B4-BE49-F238E27FC236}">
                <a16:creationId xmlns:a16="http://schemas.microsoft.com/office/drawing/2014/main" id="{C9DE800B-0595-3A86-08F8-66A3B4C22142}"/>
              </a:ext>
            </a:extLst>
          </p:cNvPr>
          <p:cNvGrpSpPr>
            <a:grpSpLocks/>
          </p:cNvGrpSpPr>
          <p:nvPr/>
        </p:nvGrpSpPr>
        <p:grpSpPr bwMode="auto">
          <a:xfrm>
            <a:off x="8154988" y="1758950"/>
            <a:ext cx="1524000" cy="4114800"/>
            <a:chOff x="4128" y="1056"/>
            <a:chExt cx="960" cy="2592"/>
          </a:xfrm>
        </p:grpSpPr>
        <p:sp>
          <p:nvSpPr>
            <p:cNvPr id="15385" name="Line 32">
              <a:extLst>
                <a:ext uri="{FF2B5EF4-FFF2-40B4-BE49-F238E27FC236}">
                  <a16:creationId xmlns:a16="http://schemas.microsoft.com/office/drawing/2014/main" id="{522C907C-2D52-C671-0EC5-B2076FFA0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392"/>
              <a:ext cx="288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5386" name="Line 33">
              <a:extLst>
                <a:ext uri="{FF2B5EF4-FFF2-40B4-BE49-F238E27FC236}">
                  <a16:creationId xmlns:a16="http://schemas.microsoft.com/office/drawing/2014/main" id="{2FA245E7-DB07-86B9-19BA-B860E358CA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440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5387" name="Line 34">
              <a:extLst>
                <a:ext uri="{FF2B5EF4-FFF2-40B4-BE49-F238E27FC236}">
                  <a16:creationId xmlns:a16="http://schemas.microsoft.com/office/drawing/2014/main" id="{B5F3796F-1E20-9B6A-720E-E83902884F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0" y="1344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5388" name="Rectangle 35">
              <a:extLst>
                <a:ext uri="{FF2B5EF4-FFF2-40B4-BE49-F238E27FC236}">
                  <a16:creationId xmlns:a16="http://schemas.microsoft.com/office/drawing/2014/main" id="{2CB1D4F8-4782-1548-1F68-43741D28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056"/>
              <a:ext cx="231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SzPct val="75000"/>
                <a:buFont typeface="Monotype Sorts" pitchFamily="2" charset="2"/>
                <a:buNone/>
              </a:pPr>
              <a:r>
                <a:rPr kumimoji="1" lang="en-US" altLang="zh-CN" sz="2800" b="1">
                  <a:latin typeface="宋体" panose="02010600030101010101" pitchFamily="2" charset="-122"/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3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3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03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03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3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03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03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03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0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0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03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03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03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03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03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03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03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03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03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03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3202" grpId="0" autoUpdateAnimBg="0"/>
      <p:bldP spid="1203203" grpId="0" autoUpdateAnimBg="0"/>
      <p:bldP spid="1203204" grpId="0" autoUpdateAnimBg="0"/>
      <p:bldP spid="1203205" grpId="0" autoUpdateAnimBg="0"/>
      <p:bldP spid="1203206" grpId="0" autoUpdateAnimBg="0"/>
      <p:bldP spid="1203207" grpId="0" autoUpdateAnimBg="0"/>
      <p:bldP spid="1203211" grpId="0" autoUpdateAnimBg="0"/>
      <p:bldP spid="1203212" grpId="0" autoUpdateAnimBg="0"/>
      <p:bldP spid="1203213" grpId="0" autoUpdateAnimBg="0"/>
      <p:bldP spid="1203220" grpId="0" autoUpdateAnimBg="0"/>
      <p:bldP spid="1203221" grpId="0" autoUpdateAnimBg="0"/>
      <p:bldP spid="1203222" grpId="0" autoUpdateAnimBg="0"/>
      <p:bldP spid="1203223" grpId="0" autoUpdateAnimBg="0"/>
      <p:bldP spid="1203229" grpId="0" autoUpdateAnimBg="0"/>
      <p:bldP spid="120323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9E4D9446-08B8-DF4C-ED88-4E0B5480B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分析器的四种动作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F9DE0-DFE0-67E4-FA01-EC0EC871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1E1BCE0A-1516-424E-92B0-001E9E1523E3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16387" name="灯片编号占位符 5">
            <a:extLst>
              <a:ext uri="{FF2B5EF4-FFF2-40B4-BE49-F238E27FC236}">
                <a16:creationId xmlns:a16="http://schemas.microsoft.com/office/drawing/2014/main" id="{45DC81BA-91CC-B71B-C17B-43E52BA0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AD60A0-E347-4C63-A8D3-2C3BF066933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4227" name="Rectangle 3">
            <a:extLst>
              <a:ext uri="{FF2B5EF4-FFF2-40B4-BE49-F238E27FC236}">
                <a16:creationId xmlns:a16="http://schemas.microsoft.com/office/drawing/2014/main" id="{3E7DDAB8-86B8-9146-6BF3-811BCB9EA5B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latin typeface="楷体_GB2312" pitchFamily="49" charset="-122"/>
              </a:rPr>
              <a:t>1) </a:t>
            </a:r>
            <a:r>
              <a:rPr lang="zh-CN" altLang="en-US" b="0" dirty="0">
                <a:latin typeface="楷体_GB2312" pitchFamily="49" charset="-122"/>
              </a:rPr>
              <a:t>移进：将下一输入符号移入栈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latin typeface="楷体_GB2312" pitchFamily="49" charset="-122"/>
              </a:rPr>
              <a:t>2) </a:t>
            </a:r>
            <a:r>
              <a:rPr lang="zh-CN" altLang="en-US" b="0" dirty="0">
                <a:latin typeface="楷体_GB2312" pitchFamily="49" charset="-122"/>
              </a:rPr>
              <a:t>归约：用产生式左侧的非终结符替换栈顶的句柄（某产生式右部）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latin typeface="楷体_GB2312" pitchFamily="49" charset="-122"/>
              </a:rPr>
              <a:t>3) </a:t>
            </a:r>
            <a:r>
              <a:rPr lang="zh-CN" altLang="en-US" b="0" dirty="0">
                <a:latin typeface="楷体_GB2312" pitchFamily="49" charset="-122"/>
              </a:rPr>
              <a:t>接受：分析成功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latin typeface="楷体_GB2312" pitchFamily="49" charset="-122"/>
              </a:rPr>
              <a:t>4) </a:t>
            </a:r>
            <a:r>
              <a:rPr lang="zh-CN" altLang="en-US" b="0" dirty="0">
                <a:latin typeface="楷体_GB2312" pitchFamily="49" charset="-122"/>
              </a:rPr>
              <a:t>出错：出错处理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</a:rPr>
              <a:t>？？决定移进和归约的依据是什么</a:t>
            </a:r>
            <a:r>
              <a:rPr lang="en-US" altLang="zh-CN" b="0" dirty="0">
                <a:latin typeface="Arial" panose="020B0604020202020204" pitchFamily="34" charset="0"/>
              </a:rPr>
              <a:t>—</a:t>
            </a:r>
            <a:r>
              <a:rPr lang="zh-CN" altLang="en-US" b="0" dirty="0">
                <a:latin typeface="楷体_GB2312" pitchFamily="49" charset="-122"/>
              </a:rPr>
              <a:t>回头看是否可以找到答案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0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0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20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20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422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B062C551-721F-0252-A627-911C4C5ED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/>
              <a:t>移进</a:t>
            </a:r>
            <a:r>
              <a:rPr lang="en-US" altLang="zh-CN"/>
              <a:t>-</a:t>
            </a:r>
            <a:r>
              <a:rPr lang="zh-CN" altLang="en-US"/>
              <a:t>归约分析中的问题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5A258-F69E-BC64-FF8F-C19B8075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85ADD080-6D02-4839-9DA6-1AF234BF722F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17411" name="灯片编号占位符 5">
            <a:extLst>
              <a:ext uri="{FF2B5EF4-FFF2-40B4-BE49-F238E27FC236}">
                <a16:creationId xmlns:a16="http://schemas.microsoft.com/office/drawing/2014/main" id="{467B399A-4AA2-E515-0731-9B900B57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5D512C-C4A7-4F7F-8F52-6AA5F15366D0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5251" name="Rectangle 3">
            <a:extLst>
              <a:ext uri="{FF2B5EF4-FFF2-40B4-BE49-F238E27FC236}">
                <a16:creationId xmlns:a16="http://schemas.microsoft.com/office/drawing/2014/main" id="{F1A13892-3CD2-3B8A-5F02-CA0CEB6535E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zh-CN" b="0" dirty="0">
                <a:latin typeface="楷体_GB2312" pitchFamily="49" charset="-122"/>
              </a:rPr>
              <a:t>1</a:t>
            </a:r>
            <a:r>
              <a:rPr lang="en-US" altLang="zh-CN" sz="3200" b="0" dirty="0">
                <a:latin typeface="楷体_GB2312" pitchFamily="49" charset="-122"/>
              </a:rPr>
              <a:t>) </a:t>
            </a:r>
            <a:r>
              <a:rPr lang="zh-CN" altLang="en-US" sz="3200" b="0" dirty="0">
                <a:latin typeface="楷体_GB2312" pitchFamily="49" charset="-122"/>
              </a:rPr>
              <a:t>移进归约冲突     </a:t>
            </a:r>
            <a:endParaRPr lang="zh-CN" altLang="en-US" b="0" dirty="0">
              <a:latin typeface="楷体_GB2312" pitchFamily="49" charset="-122"/>
            </a:endParaRPr>
          </a:p>
          <a:p>
            <a:pPr lvl="1" eaLnBrk="1" hangingPunct="1"/>
            <a:r>
              <a:rPr lang="zh-CN" altLang="en-US" sz="2800" dirty="0">
                <a:latin typeface="楷体_GB2312" pitchFamily="49" charset="-122"/>
              </a:rPr>
              <a:t>例</a:t>
            </a:r>
            <a:r>
              <a:rPr lang="en-US" altLang="zh-CN" sz="2800" dirty="0">
                <a:latin typeface="楷体_GB2312" pitchFamily="49" charset="-122"/>
              </a:rPr>
              <a:t>5.2</a:t>
            </a:r>
            <a:r>
              <a:rPr lang="zh-CN" altLang="en-US" sz="2800" dirty="0">
                <a:latin typeface="楷体_GB2312" pitchFamily="49" charset="-122"/>
              </a:rPr>
              <a:t>中的 </a:t>
            </a:r>
            <a:r>
              <a:rPr lang="en-US" altLang="zh-CN" sz="2800" dirty="0">
                <a:latin typeface="楷体_GB2312" pitchFamily="49" charset="-122"/>
              </a:rPr>
              <a:t>6)</a:t>
            </a:r>
            <a:r>
              <a:rPr lang="zh-CN" altLang="en-US" sz="2800" dirty="0">
                <a:latin typeface="楷体_GB2312" pitchFamily="49" charset="-122"/>
              </a:rPr>
              <a:t>可以移进 * 或按产生式</a:t>
            </a:r>
            <a:r>
              <a:rPr lang="en-US" altLang="zh-CN" sz="2800" dirty="0">
                <a:latin typeface="楷体_GB2312" pitchFamily="49" charset="-122"/>
              </a:rPr>
              <a:t>E→E+E</a:t>
            </a:r>
            <a:r>
              <a:rPr lang="zh-CN" altLang="en-US" sz="2800" dirty="0">
                <a:latin typeface="楷体_GB2312" pitchFamily="49" charset="-122"/>
              </a:rPr>
              <a:t>归约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0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20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25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日期占位符 3">
            <a:extLst>
              <a:ext uri="{FF2B5EF4-FFF2-40B4-BE49-F238E27FC236}">
                <a16:creationId xmlns:a16="http://schemas.microsoft.com/office/drawing/2014/main" id="{EBE72F86-2A40-ED2A-2F42-C5587479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92DD21-6DCA-40B3-85D8-B11FD238DC0B}" type="datetime1">
              <a:rPr lang="zh-CN" altLang="en-US"/>
              <a:pPr>
                <a:defRPr/>
              </a:pPr>
              <a:t>2022/7/7</a:t>
            </a:fld>
            <a:endParaRPr lang="en-US" altLang="zh-CN"/>
          </a:p>
        </p:txBody>
      </p:sp>
      <p:sp>
        <p:nvSpPr>
          <p:cNvPr id="18435" name="灯片编号占位符 5">
            <a:extLst>
              <a:ext uri="{FF2B5EF4-FFF2-40B4-BE49-F238E27FC236}">
                <a16:creationId xmlns:a16="http://schemas.microsoft.com/office/drawing/2014/main" id="{C4ED1C22-1693-ABE6-1D4E-8FA4EDC4E9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700495-50D3-4F4F-A885-12199DD18CB2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1206302" name="Rectangle 30">
            <a:extLst>
              <a:ext uri="{FF2B5EF4-FFF2-40B4-BE49-F238E27FC236}">
                <a16:creationId xmlns:a16="http://schemas.microsoft.com/office/drawing/2014/main" id="{E13935ED-5732-C63C-5330-E704DAF75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5830888"/>
            <a:ext cx="16922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12) 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接受</a:t>
            </a:r>
          </a:p>
        </p:txBody>
      </p:sp>
      <p:sp>
        <p:nvSpPr>
          <p:cNvPr id="1206275" name="Rectangle 3">
            <a:extLst>
              <a:ext uri="{FF2B5EF4-FFF2-40B4-BE49-F238E27FC236}">
                <a16:creationId xmlns:a16="http://schemas.microsoft.com/office/drawing/2014/main" id="{7BC9CBB2-29F5-690E-609B-D0AE87F54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725488"/>
            <a:ext cx="5342809" cy="48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1)                    #    id</a:t>
            </a:r>
            <a:r>
              <a:rPr kumimoji="1"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+id</a:t>
            </a:r>
            <a:r>
              <a:rPr kumimoji="1"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*id</a:t>
            </a:r>
            <a:r>
              <a:rPr kumimoji="1"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sp>
        <p:nvSpPr>
          <p:cNvPr id="18439" name="Rectangle 4">
            <a:extLst>
              <a:ext uri="{FF2B5EF4-FFF2-40B4-BE49-F238E27FC236}">
                <a16:creationId xmlns:a16="http://schemas.microsoft.com/office/drawing/2014/main" id="{E8A6E0EF-0CCF-46FB-9D07-01C8FCC51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678488"/>
            <a:ext cx="2895600" cy="533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id + id  *  id</a:t>
            </a:r>
          </a:p>
        </p:txBody>
      </p:sp>
      <p:sp>
        <p:nvSpPr>
          <p:cNvPr id="1206277" name="Rectangle 5">
            <a:extLst>
              <a:ext uri="{FF2B5EF4-FFF2-40B4-BE49-F238E27FC236}">
                <a16:creationId xmlns:a16="http://schemas.microsoft.com/office/drawing/2014/main" id="{CB6D6541-3C31-EA5B-60E0-1EF76A182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20776"/>
            <a:ext cx="532036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2)  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移进           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#id</a:t>
            </a:r>
            <a:r>
              <a:rPr kumimoji="1"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+id</a:t>
            </a:r>
            <a:r>
              <a:rPr kumimoji="1"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*id</a:t>
            </a:r>
            <a:r>
              <a:rPr kumimoji="1"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sp>
        <p:nvSpPr>
          <p:cNvPr id="18441" name="Rectangle 6">
            <a:extLst>
              <a:ext uri="{FF2B5EF4-FFF2-40B4-BE49-F238E27FC236}">
                <a16:creationId xmlns:a16="http://schemas.microsoft.com/office/drawing/2014/main" id="{5033DA12-88C1-251B-D377-414CF6204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1" y="877888"/>
            <a:ext cx="26400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5.2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分析过程</a:t>
            </a:r>
          </a:p>
        </p:txBody>
      </p:sp>
      <p:sp>
        <p:nvSpPr>
          <p:cNvPr id="1206279" name="Rectangle 7">
            <a:extLst>
              <a:ext uri="{FF2B5EF4-FFF2-40B4-BE49-F238E27FC236}">
                <a16:creationId xmlns:a16="http://schemas.microsoft.com/office/drawing/2014/main" id="{DBD339B2-A9AA-63CA-D7DE-DD494B1A4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63689"/>
            <a:ext cx="540372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3)  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归约 </a:t>
            </a:r>
            <a:r>
              <a:rPr kumimoji="1"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E→id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#E      +id</a:t>
            </a:r>
            <a:r>
              <a:rPr kumimoji="1"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*id</a:t>
            </a:r>
            <a:r>
              <a:rPr kumimoji="1"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grpSp>
        <p:nvGrpSpPr>
          <p:cNvPr id="18443" name="Group 8">
            <a:extLst>
              <a:ext uri="{FF2B5EF4-FFF2-40B4-BE49-F238E27FC236}">
                <a16:creationId xmlns:a16="http://schemas.microsoft.com/office/drawing/2014/main" id="{6232905E-E0CE-FC60-D279-7E7169C73FC4}"/>
              </a:ext>
            </a:extLst>
          </p:cNvPr>
          <p:cNvGrpSpPr>
            <a:grpSpLocks/>
          </p:cNvGrpSpPr>
          <p:nvPr/>
        </p:nvGrpSpPr>
        <p:grpSpPr bwMode="auto">
          <a:xfrm>
            <a:off x="7848608" y="4383088"/>
            <a:ext cx="390526" cy="1524000"/>
            <a:chOff x="4176" y="2688"/>
            <a:chExt cx="246" cy="960"/>
          </a:xfrm>
        </p:grpSpPr>
        <p:sp>
          <p:nvSpPr>
            <p:cNvPr id="18469" name="Line 9">
              <a:extLst>
                <a:ext uri="{FF2B5EF4-FFF2-40B4-BE49-F238E27FC236}">
                  <a16:creationId xmlns:a16="http://schemas.microsoft.com/office/drawing/2014/main" id="{9558BCA3-93D0-1A00-A338-9FC6FF82DD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29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8470" name="Rectangle 10">
              <a:extLst>
                <a:ext uri="{FF2B5EF4-FFF2-40B4-BE49-F238E27FC236}">
                  <a16:creationId xmlns:a16="http://schemas.microsoft.com/office/drawing/2014/main" id="{D5C7202D-C026-BDB2-30E7-969EBBF57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688"/>
              <a:ext cx="24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SzPct val="75000"/>
                <a:buFont typeface="Monotype Sorts" pitchFamily="2" charset="2"/>
                <a:buNone/>
              </a:pP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E</a:t>
              </a:r>
            </a:p>
          </p:txBody>
        </p:sp>
      </p:grpSp>
      <p:sp>
        <p:nvSpPr>
          <p:cNvPr id="1206283" name="Rectangle 11">
            <a:extLst>
              <a:ext uri="{FF2B5EF4-FFF2-40B4-BE49-F238E27FC236}">
                <a16:creationId xmlns:a16="http://schemas.microsoft.com/office/drawing/2014/main" id="{FF3914FD-246B-DB5A-E201-DE52E0B5E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138" y="2020889"/>
            <a:ext cx="536845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4)  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移进           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#E+       id</a:t>
            </a:r>
            <a:r>
              <a:rPr kumimoji="1"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*id</a:t>
            </a:r>
            <a:r>
              <a:rPr kumimoji="1"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sp>
        <p:nvSpPr>
          <p:cNvPr id="1206284" name="Rectangle 12">
            <a:extLst>
              <a:ext uri="{FF2B5EF4-FFF2-40B4-BE49-F238E27FC236}">
                <a16:creationId xmlns:a16="http://schemas.microsoft.com/office/drawing/2014/main" id="{AE83A1D0-7F7B-970A-34FA-AC34539E2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138" y="2401888"/>
            <a:ext cx="5262659" cy="53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5)  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移进           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#E+id</a:t>
            </a:r>
            <a:r>
              <a:rPr kumimoji="1"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*id</a:t>
            </a:r>
            <a:r>
              <a:rPr kumimoji="1"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sp>
        <p:nvSpPr>
          <p:cNvPr id="1206285" name="Rectangle 13">
            <a:extLst>
              <a:ext uri="{FF2B5EF4-FFF2-40B4-BE49-F238E27FC236}">
                <a16:creationId xmlns:a16="http://schemas.microsoft.com/office/drawing/2014/main" id="{96B09962-799D-C79F-6529-769320B32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59088"/>
            <a:ext cx="5240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6)  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归约 </a:t>
            </a:r>
            <a:r>
              <a:rPr kumimoji="1" lang="en-US" altLang="zh-CN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E→id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#E+E        *id</a:t>
            </a:r>
            <a:r>
              <a:rPr kumimoji="1" lang="en-US" altLang="zh-CN" sz="28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grpSp>
        <p:nvGrpSpPr>
          <p:cNvPr id="18447" name="Group 14">
            <a:extLst>
              <a:ext uri="{FF2B5EF4-FFF2-40B4-BE49-F238E27FC236}">
                <a16:creationId xmlns:a16="http://schemas.microsoft.com/office/drawing/2014/main" id="{CC19EE8F-9B00-73B8-B601-7DA21139532F}"/>
              </a:ext>
            </a:extLst>
          </p:cNvPr>
          <p:cNvGrpSpPr>
            <a:grpSpLocks/>
          </p:cNvGrpSpPr>
          <p:nvPr/>
        </p:nvGrpSpPr>
        <p:grpSpPr bwMode="auto">
          <a:xfrm>
            <a:off x="8686808" y="4383088"/>
            <a:ext cx="390526" cy="1447800"/>
            <a:chOff x="4512" y="2688"/>
            <a:chExt cx="246" cy="912"/>
          </a:xfrm>
        </p:grpSpPr>
        <p:sp>
          <p:nvSpPr>
            <p:cNvPr id="18467" name="Line 15">
              <a:extLst>
                <a:ext uri="{FF2B5EF4-FFF2-40B4-BE49-F238E27FC236}">
                  <a16:creationId xmlns:a16="http://schemas.microsoft.com/office/drawing/2014/main" id="{C620C701-293E-D83D-EB27-E64BEE407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297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8468" name="Rectangle 16">
              <a:extLst>
                <a:ext uri="{FF2B5EF4-FFF2-40B4-BE49-F238E27FC236}">
                  <a16:creationId xmlns:a16="http://schemas.microsoft.com/office/drawing/2014/main" id="{04A57907-592D-4BA4-F22E-C7706890E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688"/>
              <a:ext cx="24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SzPct val="75000"/>
                <a:buFont typeface="Monotype Sorts" pitchFamily="2" charset="2"/>
                <a:buNone/>
              </a:pP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E</a:t>
              </a:r>
            </a:p>
          </p:txBody>
        </p:sp>
      </p:grpSp>
      <p:grpSp>
        <p:nvGrpSpPr>
          <p:cNvPr id="18448" name="Group 17">
            <a:extLst>
              <a:ext uri="{FF2B5EF4-FFF2-40B4-BE49-F238E27FC236}">
                <a16:creationId xmlns:a16="http://schemas.microsoft.com/office/drawing/2014/main" id="{9E5ECB47-A814-EB33-B8E0-E8485334E850}"/>
              </a:ext>
            </a:extLst>
          </p:cNvPr>
          <p:cNvGrpSpPr>
            <a:grpSpLocks/>
          </p:cNvGrpSpPr>
          <p:nvPr/>
        </p:nvGrpSpPr>
        <p:grpSpPr bwMode="auto">
          <a:xfrm>
            <a:off x="10058399" y="4383088"/>
            <a:ext cx="420688" cy="1371600"/>
            <a:chOff x="5376" y="2496"/>
            <a:chExt cx="265" cy="864"/>
          </a:xfrm>
        </p:grpSpPr>
        <p:sp>
          <p:nvSpPr>
            <p:cNvPr id="18465" name="Line 18">
              <a:extLst>
                <a:ext uri="{FF2B5EF4-FFF2-40B4-BE49-F238E27FC236}">
                  <a16:creationId xmlns:a16="http://schemas.microsoft.com/office/drawing/2014/main" id="{91045832-CFFA-D727-D00C-A7B49FC9F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2" y="278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06291" name="Rectangle 19">
              <a:extLst>
                <a:ext uri="{FF2B5EF4-FFF2-40B4-BE49-F238E27FC236}">
                  <a16:creationId xmlns:a16="http://schemas.microsoft.com/office/drawing/2014/main" id="{3049C268-BF6F-1E05-0AB1-C44D6C23C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2496"/>
              <a:ext cx="265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E</a:t>
              </a:r>
            </a:p>
          </p:txBody>
        </p:sp>
      </p:grpSp>
      <p:sp>
        <p:nvSpPr>
          <p:cNvPr id="1206292" name="Rectangle 20">
            <a:extLst>
              <a:ext uri="{FF2B5EF4-FFF2-40B4-BE49-F238E27FC236}">
                <a16:creationId xmlns:a16="http://schemas.microsoft.com/office/drawing/2014/main" id="{2A3E413C-290C-9007-DA86-C76822BE3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392489"/>
            <a:ext cx="5204951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7)  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移进           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#E+E*        id</a:t>
            </a:r>
            <a:r>
              <a:rPr kumimoji="1"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sp>
        <p:nvSpPr>
          <p:cNvPr id="1206293" name="Rectangle 21">
            <a:extLst>
              <a:ext uri="{FF2B5EF4-FFF2-40B4-BE49-F238E27FC236}">
                <a16:creationId xmlns:a16="http://schemas.microsoft.com/office/drawing/2014/main" id="{7C293919-3A15-4D4A-A4B1-B923F1354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954463"/>
            <a:ext cx="5204951" cy="48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8)  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移进           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#E+E*id</a:t>
            </a:r>
            <a:r>
              <a:rPr kumimoji="1"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#</a:t>
            </a:r>
          </a:p>
        </p:txBody>
      </p:sp>
      <p:sp>
        <p:nvSpPr>
          <p:cNvPr id="1206294" name="Rectangle 22">
            <a:extLst>
              <a:ext uri="{FF2B5EF4-FFF2-40B4-BE49-F238E27FC236}">
                <a16:creationId xmlns:a16="http://schemas.microsoft.com/office/drawing/2014/main" id="{B9B3C406-1B82-E77B-B534-CA0DFAC11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83088"/>
            <a:ext cx="51831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9)  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归约 </a:t>
            </a:r>
            <a:r>
              <a:rPr kumimoji="1"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E→id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#E+E*E          #</a:t>
            </a:r>
          </a:p>
        </p:txBody>
      </p:sp>
      <p:sp>
        <p:nvSpPr>
          <p:cNvPr id="1206295" name="Rectangle 23">
            <a:extLst>
              <a:ext uri="{FF2B5EF4-FFF2-40B4-BE49-F238E27FC236}">
                <a16:creationId xmlns:a16="http://schemas.microsoft.com/office/drawing/2014/main" id="{5A828D6C-EBA1-3721-2DB0-E76461FD6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4916489"/>
            <a:ext cx="526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10) 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归约 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E→E*E #E+E           #</a:t>
            </a:r>
          </a:p>
        </p:txBody>
      </p:sp>
      <p:grpSp>
        <p:nvGrpSpPr>
          <p:cNvPr id="18453" name="Group 24">
            <a:extLst>
              <a:ext uri="{FF2B5EF4-FFF2-40B4-BE49-F238E27FC236}">
                <a16:creationId xmlns:a16="http://schemas.microsoft.com/office/drawing/2014/main" id="{A208AC2C-B0D4-EC42-06DD-D2D026F74B7C}"/>
              </a:ext>
            </a:extLst>
          </p:cNvPr>
          <p:cNvGrpSpPr>
            <a:grpSpLocks/>
          </p:cNvGrpSpPr>
          <p:nvPr/>
        </p:nvGrpSpPr>
        <p:grpSpPr bwMode="auto">
          <a:xfrm>
            <a:off x="8839200" y="3011488"/>
            <a:ext cx="1371600" cy="2819400"/>
            <a:chOff x="4608" y="1824"/>
            <a:chExt cx="864" cy="1776"/>
          </a:xfrm>
        </p:grpSpPr>
        <p:sp>
          <p:nvSpPr>
            <p:cNvPr id="18461" name="Line 25">
              <a:extLst>
                <a:ext uri="{FF2B5EF4-FFF2-40B4-BE49-F238E27FC236}">
                  <a16:creationId xmlns:a16="http://schemas.microsoft.com/office/drawing/2014/main" id="{7ADC38CD-0B84-5350-BFF9-2F80CBD241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32" y="2160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8462" name="Line 26">
              <a:extLst>
                <a:ext uri="{FF2B5EF4-FFF2-40B4-BE49-F238E27FC236}">
                  <a16:creationId xmlns:a16="http://schemas.microsoft.com/office/drawing/2014/main" id="{0A14D209-DDAB-D39A-997C-8CAAFA6EF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216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8463" name="Line 27">
              <a:extLst>
                <a:ext uri="{FF2B5EF4-FFF2-40B4-BE49-F238E27FC236}">
                  <a16:creationId xmlns:a16="http://schemas.microsoft.com/office/drawing/2014/main" id="{8B2B1DF7-75A3-6EA7-4C36-60D43B1ACA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112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8464" name="Rectangle 28">
              <a:extLst>
                <a:ext uri="{FF2B5EF4-FFF2-40B4-BE49-F238E27FC236}">
                  <a16:creationId xmlns:a16="http://schemas.microsoft.com/office/drawing/2014/main" id="{919E9F9C-1B8B-314F-00B8-4F3AAE3EA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824"/>
              <a:ext cx="24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SzPct val="75000"/>
                <a:buFont typeface="Monotype Sorts" pitchFamily="2" charset="2"/>
                <a:buNone/>
              </a:pP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E</a:t>
              </a:r>
            </a:p>
          </p:txBody>
        </p:sp>
      </p:grpSp>
      <p:sp>
        <p:nvSpPr>
          <p:cNvPr id="1206301" name="Rectangle 29">
            <a:extLst>
              <a:ext uri="{FF2B5EF4-FFF2-40B4-BE49-F238E27FC236}">
                <a16:creationId xmlns:a16="http://schemas.microsoft.com/office/drawing/2014/main" id="{4CEC3358-E787-4705-9F07-A807CFBEB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5373688"/>
            <a:ext cx="5114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11) 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归约 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E→E+E #E              #</a:t>
            </a:r>
          </a:p>
        </p:txBody>
      </p:sp>
      <p:grpSp>
        <p:nvGrpSpPr>
          <p:cNvPr id="18455" name="Group 31">
            <a:extLst>
              <a:ext uri="{FF2B5EF4-FFF2-40B4-BE49-F238E27FC236}">
                <a16:creationId xmlns:a16="http://schemas.microsoft.com/office/drawing/2014/main" id="{52BB74E6-399F-51B1-7EBD-387868A87468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792288"/>
            <a:ext cx="1524000" cy="4114800"/>
            <a:chOff x="4128" y="1056"/>
            <a:chExt cx="960" cy="2592"/>
          </a:xfrm>
        </p:grpSpPr>
        <p:sp>
          <p:nvSpPr>
            <p:cNvPr id="18457" name="Line 32">
              <a:extLst>
                <a:ext uri="{FF2B5EF4-FFF2-40B4-BE49-F238E27FC236}">
                  <a16:creationId xmlns:a16="http://schemas.microsoft.com/office/drawing/2014/main" id="{FE7D06D3-DE63-3940-68E8-CB7C3A49C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392"/>
              <a:ext cx="288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8458" name="Line 33">
              <a:extLst>
                <a:ext uri="{FF2B5EF4-FFF2-40B4-BE49-F238E27FC236}">
                  <a16:creationId xmlns:a16="http://schemas.microsoft.com/office/drawing/2014/main" id="{73C0C627-E0FC-5B7D-A2B1-46297D7F1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440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8459" name="Line 34">
              <a:extLst>
                <a:ext uri="{FF2B5EF4-FFF2-40B4-BE49-F238E27FC236}">
                  <a16:creationId xmlns:a16="http://schemas.microsoft.com/office/drawing/2014/main" id="{E3E5FE9B-E9A5-B2E5-0077-4139903B5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0" y="1344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8460" name="Rectangle 35">
              <a:extLst>
                <a:ext uri="{FF2B5EF4-FFF2-40B4-BE49-F238E27FC236}">
                  <a16:creationId xmlns:a16="http://schemas.microsoft.com/office/drawing/2014/main" id="{0D8F687D-8F7C-6A87-B7DE-D3D1FD03C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056"/>
              <a:ext cx="24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SzPct val="75000"/>
                <a:buFont typeface="Monotype Sorts" pitchFamily="2" charset="2"/>
                <a:buNone/>
              </a:pP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E</a:t>
              </a:r>
            </a:p>
          </p:txBody>
        </p:sp>
      </p:grpSp>
      <p:sp>
        <p:nvSpPr>
          <p:cNvPr id="1206274" name="Rectangle 2">
            <a:extLst>
              <a:ext uri="{FF2B5EF4-FFF2-40B4-BE49-F238E27FC236}">
                <a16:creationId xmlns:a16="http://schemas.microsoft.com/office/drawing/2014/main" id="{590813EA-271E-944D-54AD-34C7F076D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115888"/>
            <a:ext cx="4454746" cy="53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动作        栈     输入缓冲区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528DF8B2-EF29-6E4F-AE03-C2CAFA7EF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/>
              <a:t>移进</a:t>
            </a:r>
            <a:r>
              <a:rPr lang="en-US" altLang="zh-CN"/>
              <a:t>-</a:t>
            </a:r>
            <a:r>
              <a:rPr lang="zh-CN" altLang="en-US"/>
              <a:t>归约分析中的问题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525DE-FAC7-98BF-496A-65C91EF2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78745AF1-6C3D-4FBE-8B40-1E9A05755BE2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19459" name="灯片编号占位符 5">
            <a:extLst>
              <a:ext uri="{FF2B5EF4-FFF2-40B4-BE49-F238E27FC236}">
                <a16:creationId xmlns:a16="http://schemas.microsoft.com/office/drawing/2014/main" id="{2FD41F54-1073-C881-196A-39BFCDA8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0DEA00-A7B8-4C9C-A641-7C76369048E9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7299" name="Rectangle 3">
            <a:extLst>
              <a:ext uri="{FF2B5EF4-FFF2-40B4-BE49-F238E27FC236}">
                <a16:creationId xmlns:a16="http://schemas.microsoft.com/office/drawing/2014/main" id="{72C417BF-FF2E-00CE-51BA-751EDA14932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443017"/>
            <a:ext cx="9783916" cy="4513899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latin typeface="楷体_GB2312" pitchFamily="49" charset="-122"/>
              </a:rPr>
              <a:t>1) </a:t>
            </a:r>
            <a:r>
              <a:rPr lang="zh-CN" altLang="en-US" b="0" dirty="0">
                <a:latin typeface="楷体_GB2312" pitchFamily="49" charset="-122"/>
              </a:rPr>
              <a:t>移进归约冲突    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dirty="0">
                <a:latin typeface="楷体_GB2312" pitchFamily="49" charset="-122"/>
              </a:rPr>
              <a:t>例</a:t>
            </a:r>
            <a:r>
              <a:rPr lang="en-US" altLang="zh-CN" sz="2800" dirty="0">
                <a:latin typeface="楷体_GB2312" pitchFamily="49" charset="-122"/>
              </a:rPr>
              <a:t>5.2</a:t>
            </a:r>
            <a:r>
              <a:rPr lang="zh-CN" altLang="en-US" sz="2800" dirty="0">
                <a:latin typeface="楷体_GB2312" pitchFamily="49" charset="-122"/>
              </a:rPr>
              <a:t>中的 </a:t>
            </a:r>
            <a:r>
              <a:rPr lang="en-US" altLang="zh-CN" sz="2800" dirty="0">
                <a:latin typeface="楷体_GB2312" pitchFamily="49" charset="-122"/>
              </a:rPr>
              <a:t>6)</a:t>
            </a:r>
            <a:r>
              <a:rPr lang="zh-CN" altLang="en-US" sz="2800" dirty="0">
                <a:latin typeface="楷体_GB2312" pitchFamily="49" charset="-122"/>
              </a:rPr>
              <a:t>可以移进 * 或按产生式</a:t>
            </a:r>
            <a:r>
              <a:rPr lang="en-US" altLang="zh-CN" sz="2800" dirty="0">
                <a:latin typeface="楷体_GB2312" pitchFamily="49" charset="-122"/>
              </a:rPr>
              <a:t>E→E+E</a:t>
            </a:r>
            <a:r>
              <a:rPr lang="zh-CN" altLang="en-US" sz="2800" dirty="0">
                <a:latin typeface="楷体_GB2312" pitchFamily="49" charset="-122"/>
              </a:rPr>
              <a:t>归约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latin typeface="楷体_GB2312" pitchFamily="49" charset="-122"/>
              </a:rPr>
              <a:t>2) </a:t>
            </a:r>
            <a:r>
              <a:rPr lang="zh-CN" altLang="en-US" b="0" dirty="0">
                <a:latin typeface="楷体_GB2312" pitchFamily="49" charset="-122"/>
              </a:rPr>
              <a:t>归约归约冲突    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dirty="0">
                <a:latin typeface="楷体_GB2312" pitchFamily="49" charset="-122"/>
              </a:rPr>
              <a:t>存在两个可用的产生式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0" dirty="0">
                <a:latin typeface="楷体_GB2312" pitchFamily="49" charset="-122"/>
              </a:rPr>
              <a:t>各种分析方法处理冲突的方法不同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0" dirty="0">
                <a:latin typeface="楷体_GB2312" pitchFamily="49" charset="-122"/>
              </a:rPr>
              <a:t>如何识别句柄？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b="0" dirty="0">
                <a:latin typeface="楷体_GB2312" pitchFamily="49" charset="-122"/>
              </a:rPr>
              <a:t>如何保证找到的直接短语是最左的</a:t>
            </a:r>
            <a:r>
              <a:rPr lang="en-US" altLang="zh-CN" sz="2800" b="0" dirty="0">
                <a:latin typeface="楷体_GB2312" pitchFamily="49" charset="-122"/>
              </a:rPr>
              <a:t>?</a:t>
            </a:r>
            <a:r>
              <a:rPr lang="zh-CN" altLang="en-US" sz="2800" b="0" dirty="0">
                <a:solidFill>
                  <a:srgbClr val="0000FF"/>
                </a:solidFill>
                <a:latin typeface="楷体_GB2312" pitchFamily="49" charset="-122"/>
              </a:rPr>
              <a:t>利用栈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b="0" dirty="0">
                <a:solidFill>
                  <a:srgbClr val="FF0000"/>
                </a:solidFill>
                <a:latin typeface="楷体_GB2312" pitchFamily="49" charset="-122"/>
              </a:rPr>
              <a:t>如何确定句柄的开始处与结束处？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0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20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0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0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20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120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120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"/>
                                        <p:tgtEl>
                                          <p:spTgt spid="1207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29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33E04006-1E84-BC1C-146E-2DC06655D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5.1.2 </a:t>
            </a:r>
            <a:r>
              <a:rPr lang="zh-CN" altLang="en-US">
                <a:latin typeface="Times New Roman" panose="02020603050405020304" pitchFamily="18" charset="0"/>
              </a:rPr>
              <a:t>优先法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E7D7D-199D-9D5C-00D2-E62BD2EB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79F15EDF-D272-4109-892E-C5B5650D3EAE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20483" name="灯片编号占位符 5">
            <a:extLst>
              <a:ext uri="{FF2B5EF4-FFF2-40B4-BE49-F238E27FC236}">
                <a16:creationId xmlns:a16="http://schemas.microsoft.com/office/drawing/2014/main" id="{6F196AD3-E15C-D272-3A54-ADE8C6CA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717859-6382-459C-92CB-F3C226593CBC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2EDCB676-9824-BC1C-2B2F-B4BEECDC38FE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根据归约的先后次序为句型中相邻的文法符号规定优先关系</a:t>
            </a:r>
          </a:p>
          <a:p>
            <a:pPr lvl="1" eaLnBrk="1" hangingPunct="1"/>
            <a:r>
              <a:rPr lang="zh-CN" altLang="en-US" b="0"/>
              <a:t>句柄内相邻符号同时归约，是同优先的</a:t>
            </a:r>
          </a:p>
          <a:p>
            <a:pPr lvl="1" eaLnBrk="1" hangingPunct="1"/>
            <a:r>
              <a:rPr lang="zh-CN" altLang="en-US" b="0"/>
              <a:t>句柄两端符号的优先级要高于句柄外与之相邻的符号</a:t>
            </a:r>
          </a:p>
          <a:p>
            <a:pPr eaLnBrk="1" hangingPunct="1"/>
            <a:r>
              <a:rPr lang="en-US" altLang="zh-CN" b="0">
                <a:latin typeface="Times New Roman" panose="02020603050405020304" pitchFamily="18" charset="0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…a</a:t>
            </a:r>
            <a:r>
              <a:rPr lang="en-US" altLang="zh-CN" b="0" baseline="-25000">
                <a:latin typeface="Times New Roman" panose="02020603050405020304" pitchFamily="18" charset="0"/>
              </a:rPr>
              <a:t>i-1</a:t>
            </a:r>
            <a:r>
              <a:rPr lang="en-US" altLang="zh-CN" b="0">
                <a:latin typeface="Times New Roman" panose="02020603050405020304" pitchFamily="18" charset="0"/>
              </a:rPr>
              <a:t>≮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≡a</a:t>
            </a:r>
            <a:r>
              <a:rPr lang="en-US" altLang="zh-CN" b="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i+1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≡…≡a</a:t>
            </a:r>
            <a:r>
              <a:rPr lang="en-US" altLang="zh-CN" b="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j-1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≡a</a:t>
            </a:r>
            <a:r>
              <a:rPr lang="en-US" altLang="zh-CN" b="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0">
                <a:latin typeface="Times New Roman" panose="02020603050405020304" pitchFamily="18" charset="0"/>
              </a:rPr>
              <a:t>≯a</a:t>
            </a:r>
            <a:r>
              <a:rPr lang="en-US" altLang="zh-CN" b="0" baseline="-25000">
                <a:latin typeface="Times New Roman" panose="02020603050405020304" pitchFamily="18" charset="0"/>
              </a:rPr>
              <a:t>j+1</a:t>
            </a:r>
            <a:r>
              <a:rPr lang="en-US" altLang="zh-CN" b="0">
                <a:latin typeface="Times New Roman" panose="02020603050405020304" pitchFamily="18" charset="0"/>
              </a:rPr>
              <a:t>…a</a:t>
            </a:r>
            <a:r>
              <a:rPr lang="en-US" altLang="zh-CN" b="0" baseline="-25000">
                <a:latin typeface="Times New Roman" panose="02020603050405020304" pitchFamily="18" charset="0"/>
              </a:rPr>
              <a:t>n</a:t>
            </a:r>
          </a:p>
          <a:p>
            <a:pPr eaLnBrk="1" hangingPunct="1"/>
            <a:r>
              <a:rPr lang="zh-CN" altLang="en-US" b="0">
                <a:latin typeface="Times New Roman" panose="02020603050405020304" pitchFamily="18" charset="0"/>
              </a:rPr>
              <a:t>定义了这种优先关系之后，语法分析程序就可以通过</a:t>
            </a:r>
            <a:r>
              <a:rPr lang="en-US" altLang="zh-CN" b="0">
                <a:latin typeface="Times New Roman" panose="02020603050405020304" pitchFamily="18" charset="0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</a:rPr>
              <a:t>i-1</a:t>
            </a:r>
            <a:r>
              <a:rPr lang="en-US" altLang="zh-CN" b="0">
                <a:latin typeface="Times New Roman" panose="02020603050405020304" pitchFamily="18" charset="0"/>
              </a:rPr>
              <a:t>≮a</a:t>
            </a:r>
            <a:r>
              <a:rPr lang="en-US" altLang="zh-CN" b="0" baseline="-25000">
                <a:latin typeface="Times New Roman" panose="02020603050405020304" pitchFamily="18" charset="0"/>
              </a:rPr>
              <a:t>i</a:t>
            </a:r>
            <a:r>
              <a:rPr lang="zh-CN" altLang="en-US" b="0">
                <a:latin typeface="Times New Roman" panose="02020603050405020304" pitchFamily="18" charset="0"/>
              </a:rPr>
              <a:t>和</a:t>
            </a:r>
            <a:r>
              <a:rPr lang="en-US" altLang="zh-CN" b="0">
                <a:latin typeface="Times New Roman" panose="02020603050405020304" pitchFamily="18" charset="0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</a:rPr>
              <a:t>j</a:t>
            </a:r>
            <a:r>
              <a:rPr lang="en-US" altLang="zh-CN" b="0">
                <a:latin typeface="Times New Roman" panose="02020603050405020304" pitchFamily="18" charset="0"/>
              </a:rPr>
              <a:t>≯a</a:t>
            </a:r>
            <a:r>
              <a:rPr lang="en-US" altLang="zh-CN" b="0" baseline="-25000">
                <a:latin typeface="Times New Roman" panose="02020603050405020304" pitchFamily="18" charset="0"/>
              </a:rPr>
              <a:t>j+1</a:t>
            </a:r>
            <a:r>
              <a:rPr lang="zh-CN" altLang="en-US" b="0">
                <a:latin typeface="Times New Roman" panose="02020603050405020304" pitchFamily="18" charset="0"/>
              </a:rPr>
              <a:t>这两个关系来确定句柄的头和尾了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6A274EB-8E29-2416-55CE-312610D5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5.1.3 </a:t>
            </a:r>
            <a:r>
              <a:rPr lang="zh-CN" altLang="en-US" sz="3200" dirty="0"/>
              <a:t>状态法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3C0E4-486C-8577-7A1A-60126775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5349F7-8672-4E61-B3FD-C0B0FB24EAA2}" type="datetime1">
              <a:rPr lang="zh-CN" altLang="en-US"/>
              <a:pPr>
                <a:defRPr/>
              </a:pPr>
              <a:t>2022/7/7</a:t>
            </a:fld>
            <a:endParaRPr lang="en-US" altLang="zh-CN"/>
          </a:p>
        </p:txBody>
      </p:sp>
      <p:sp>
        <p:nvSpPr>
          <p:cNvPr id="21507" name="灯片编号占位符 5">
            <a:extLst>
              <a:ext uri="{FF2B5EF4-FFF2-40B4-BE49-F238E27FC236}">
                <a16:creationId xmlns:a16="http://schemas.microsoft.com/office/drawing/2014/main" id="{5575F186-1DF6-2D4F-754F-0C2E3AB95D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FCFE2E-748F-447D-A52B-70927A7C483D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480DD8D-20C8-1A32-35AB-801EBC3F02FE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443017"/>
            <a:ext cx="9783916" cy="47180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3000" dirty="0">
                <a:latin typeface="Times New Roman" panose="02020603050405020304" pitchFamily="18" charset="0"/>
                <a:ea typeface="楷体_GB2312" pitchFamily="49" charset="-122"/>
              </a:rPr>
              <a:t>根据句柄的识别状态（</a:t>
            </a:r>
            <a:r>
              <a:rPr lang="zh-CN" altLang="en-US" sz="3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句柄是逐步形成的</a:t>
            </a:r>
            <a:r>
              <a:rPr lang="zh-CN" altLang="en-US" sz="3000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用状态来描述不同时刻下形成的那部分句柄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因为句柄是产生式的右部，可用产生式来表示句柄的不同识别状态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例如： </a:t>
            </a:r>
            <a:r>
              <a:rPr lang="en-US" altLang="zh-CN" sz="3000" dirty="0" err="1">
                <a:latin typeface="Times New Roman" panose="02020603050405020304" pitchFamily="18" charset="0"/>
                <a:ea typeface="楷体_GB2312" pitchFamily="49" charset="-122"/>
              </a:rPr>
              <a:t>S→bBB</a:t>
            </a:r>
            <a:r>
              <a:rPr lang="zh-CN" altLang="en-US" sz="3000" dirty="0">
                <a:latin typeface="Times New Roman" panose="02020603050405020304" pitchFamily="18" charset="0"/>
                <a:ea typeface="楷体_GB2312" pitchFamily="49" charset="-122"/>
              </a:rPr>
              <a:t>可分解为如下识别状态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S→.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bBB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移进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  <a:p>
            <a:pPr lvl="1">
              <a:lnSpc>
                <a:spcPct val="11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S→bB.B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等待归约出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S→b.BB  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等待归约出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  <a:p>
            <a:pPr lvl="1">
              <a:lnSpc>
                <a:spcPct val="11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S→bBB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.  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归约</a:t>
            </a:r>
          </a:p>
          <a:p>
            <a:pPr>
              <a:lnSpc>
                <a:spcPct val="110000"/>
              </a:lnSpc>
            </a:pPr>
            <a:r>
              <a:rPr lang="zh-CN" altLang="en-US" sz="3000" dirty="0">
                <a:latin typeface="Times New Roman" panose="02020603050405020304" pitchFamily="18" charset="0"/>
                <a:ea typeface="楷体_GB2312" pitchFamily="49" charset="-122"/>
              </a:rPr>
              <a:t>采用这种方法，语法分析程序根据当前的分析状态就可以确定句柄的头和尾，并进行正确的归约。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3FC42E6B-7353-F3A8-7330-471E0394C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5.2 </a:t>
            </a:r>
            <a:r>
              <a:rPr lang="zh-CN" altLang="en-US">
                <a:latin typeface="Times New Roman" panose="02020603050405020304" pitchFamily="18" charset="0"/>
              </a:rPr>
              <a:t>算符优先分析法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05430-B84D-93C5-915F-7A6C72F6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98DB9CB5-F556-4758-B89D-8F992AD8A343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22531" name="灯片编号占位符 5">
            <a:extLst>
              <a:ext uri="{FF2B5EF4-FFF2-40B4-BE49-F238E27FC236}">
                <a16:creationId xmlns:a16="http://schemas.microsoft.com/office/drawing/2014/main" id="{6125BD07-B0BF-3B0D-E168-E684F137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2BC62B-1B09-4656-BED6-727CBD7C692D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0371" name="Rectangle 3">
            <a:extLst>
              <a:ext uri="{FF2B5EF4-FFF2-40B4-BE49-F238E27FC236}">
                <a16:creationId xmlns:a16="http://schemas.microsoft.com/office/drawing/2014/main" id="{857F49FD-396C-183E-F4FA-ADFE8958A21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b="0">
                <a:latin typeface="楷体_GB2312" pitchFamily="49" charset="-122"/>
              </a:rPr>
              <a:t>算术表达式分析的启示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0">
                <a:latin typeface="楷体_GB2312" pitchFamily="49" charset="-122"/>
              </a:rPr>
              <a:t>算符优先关系的直观意义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0">
                <a:latin typeface="楷体_GB2312" pitchFamily="49" charset="-122"/>
              </a:rPr>
              <a:t>+ ≮ *         + </a:t>
            </a:r>
            <a:r>
              <a:rPr lang="zh-CN" altLang="en-US" b="0">
                <a:latin typeface="楷体_GB2312" pitchFamily="49" charset="-122"/>
              </a:rPr>
              <a:t>的优先级低于 *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0">
                <a:latin typeface="楷体_GB2312" pitchFamily="49" charset="-122"/>
              </a:rPr>
              <a:t>( ≡ )         ( </a:t>
            </a:r>
            <a:r>
              <a:rPr lang="zh-CN" altLang="en-US" b="0">
                <a:latin typeface="楷体_GB2312" pitchFamily="49" charset="-122"/>
              </a:rPr>
              <a:t>的优先级等于 </a:t>
            </a:r>
            <a:r>
              <a:rPr lang="en-US" altLang="zh-CN" b="0">
                <a:latin typeface="楷体_GB2312" pitchFamily="49" charset="-122"/>
              </a:rPr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0">
                <a:latin typeface="楷体_GB2312" pitchFamily="49" charset="-122"/>
              </a:rPr>
              <a:t>+ ≯ +         + </a:t>
            </a:r>
            <a:r>
              <a:rPr lang="zh-CN" altLang="en-US" b="0">
                <a:latin typeface="楷体_GB2312" pitchFamily="49" charset="-122"/>
              </a:rPr>
              <a:t>的优先级高于 </a:t>
            </a:r>
            <a:r>
              <a:rPr lang="en-US" altLang="zh-CN" b="0">
                <a:latin typeface="楷体_GB2312" pitchFamily="49" charset="-122"/>
              </a:rPr>
              <a:t>+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0">
                <a:latin typeface="楷体_GB2312" pitchFamily="49" charset="-122"/>
              </a:rPr>
              <a:t>方法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0">
                <a:latin typeface="楷体_GB2312" pitchFamily="49" charset="-122"/>
              </a:rPr>
              <a:t>将句型中的终结符号当作</a:t>
            </a:r>
            <a:r>
              <a:rPr lang="zh-CN" altLang="en-US" b="0">
                <a:latin typeface="Arial" panose="020B0604020202020204" pitchFamily="34" charset="0"/>
              </a:rPr>
              <a:t>“</a:t>
            </a:r>
            <a:r>
              <a:rPr lang="zh-CN" altLang="en-US" b="0">
                <a:latin typeface="楷体_GB2312" pitchFamily="49" charset="-122"/>
              </a:rPr>
              <a:t>算符</a:t>
            </a:r>
            <a:r>
              <a:rPr lang="zh-CN" altLang="en-US" b="0">
                <a:latin typeface="Arial" panose="020B0604020202020204" pitchFamily="34" charset="0"/>
              </a:rPr>
              <a:t>”</a:t>
            </a:r>
            <a:r>
              <a:rPr lang="zh-CN" altLang="en-US" b="0">
                <a:latin typeface="楷体_GB2312" pitchFamily="49" charset="-122"/>
              </a:rPr>
              <a:t>，借助于算符之间的优先关系确定句柄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1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1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1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7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7CF7F376-56E9-8B35-F762-F30141E1A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算术表达式文法的再分析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AC8420DE-6714-AB4A-395F-C5678052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35FBD48E-7F15-4676-871C-AC0ED1A0F940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23555" name="灯片编号占位符 5">
            <a:extLst>
              <a:ext uri="{FF2B5EF4-FFF2-40B4-BE49-F238E27FC236}">
                <a16:creationId xmlns:a16="http://schemas.microsoft.com/office/drawing/2014/main" id="{3E6975F3-3DA6-0DA3-2B35-058CA45D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B51988-E3CD-4B57-81C0-D0434A6DB829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1395" name="Rectangle 3">
            <a:extLst>
              <a:ext uri="{FF2B5EF4-FFF2-40B4-BE49-F238E27FC236}">
                <a16:creationId xmlns:a16="http://schemas.microsoft.com/office/drawing/2014/main" id="{2BFC31E2-9D23-0D24-0458-F798C78CE57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E→E+E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E→E-E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E→E*E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E→E/E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E→(E)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E→id</a:t>
            </a:r>
          </a:p>
          <a:p>
            <a:pPr eaLnBrk="1" hangingPunct="1">
              <a:lnSpc>
                <a:spcPct val="90000"/>
              </a:lnSpc>
            </a:pP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E→E+T| E-T| T  T→T*F| T/F| F  F→(E)|id</a:t>
            </a:r>
          </a:p>
        </p:txBody>
      </p:sp>
      <p:sp>
        <p:nvSpPr>
          <p:cNvPr id="1211396" name="Text Box 4">
            <a:extLst>
              <a:ext uri="{FF2B5EF4-FFF2-40B4-BE49-F238E27FC236}">
                <a16:creationId xmlns:a16="http://schemas.microsoft.com/office/drawing/2014/main" id="{11B697AB-5856-31A6-34CB-8121649AD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665289"/>
            <a:ext cx="3733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从如何去掉二义性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看对算符优先级的利用</a:t>
            </a:r>
          </a:p>
        </p:txBody>
      </p:sp>
      <p:sp>
        <p:nvSpPr>
          <p:cNvPr id="1211397" name="Text Box 5">
            <a:extLst>
              <a:ext uri="{FF2B5EF4-FFF2-40B4-BE49-F238E27FC236}">
                <a16:creationId xmlns:a16="http://schemas.microsoft.com/office/drawing/2014/main" id="{C2A2FA68-7DA2-E3DF-0F64-3CA6D6FB9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722689"/>
            <a:ext cx="4419600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句型的特征：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)*(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)/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/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*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*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5" grpId="0" autoUpdateAnimBg="0"/>
      <p:bldP spid="1211396" grpId="0" autoUpdateAnimBg="0"/>
      <p:bldP spid="121139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E27B4754-9769-9177-0B87-0F1C6945D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自底向上的语法分析 </a:t>
            </a:r>
          </a:p>
        </p:txBody>
      </p:sp>
      <p:sp>
        <p:nvSpPr>
          <p:cNvPr id="2180099" name="Rectangle 3">
            <a:extLst>
              <a:ext uri="{FF2B5EF4-FFF2-40B4-BE49-F238E27FC236}">
                <a16:creationId xmlns:a16="http://schemas.microsoft.com/office/drawing/2014/main" id="{DA06F0C4-BBBE-F5EC-DFF1-22B4BB1B3F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33400" indent="-533400">
              <a:spcBef>
                <a:spcPct val="60000"/>
              </a:spcBef>
              <a:buNone/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自底向上的语法分析概述</a:t>
            </a:r>
          </a:p>
          <a:p>
            <a:pPr marL="533400" indent="-533400">
              <a:spcBef>
                <a:spcPct val="60000"/>
              </a:spcBef>
              <a:buNone/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算符优先分析法</a:t>
            </a:r>
          </a:p>
          <a:p>
            <a:pPr marL="533400" indent="-533400">
              <a:spcBef>
                <a:spcPct val="60000"/>
              </a:spcBef>
              <a:buNone/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5.3 LR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分析法</a:t>
            </a:r>
          </a:p>
          <a:p>
            <a:pPr marL="533400" indent="-533400">
              <a:spcBef>
                <a:spcPct val="60000"/>
              </a:spcBef>
              <a:buNone/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语法分析程序的自动生成工具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Yacc</a:t>
            </a:r>
          </a:p>
          <a:p>
            <a:pPr marL="533400" indent="-533400">
              <a:spcBef>
                <a:spcPct val="60000"/>
              </a:spcBef>
              <a:buNone/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5.5 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C3152-D06C-67C6-C51B-A42DA25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6AE69CA2-6EE5-4D28-B178-438033D4CFAD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6147" name="灯片编号占位符 5">
            <a:extLst>
              <a:ext uri="{FF2B5EF4-FFF2-40B4-BE49-F238E27FC236}">
                <a16:creationId xmlns:a16="http://schemas.microsoft.com/office/drawing/2014/main" id="{36145347-E67E-47D4-3FC2-CF303364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FCCAE7-42AD-4B15-A0B3-1B0D3A0826BD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8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8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8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0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407BF148-EB0D-792B-F3AE-8DBA65CBA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算符文法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738CC-6FF5-8329-F45A-66ECF66B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7A7739D9-F43B-4726-A377-E8F98B241A2C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24579" name="灯片编号占位符 5">
            <a:extLst>
              <a:ext uri="{FF2B5EF4-FFF2-40B4-BE49-F238E27FC236}">
                <a16:creationId xmlns:a16="http://schemas.microsoft.com/office/drawing/2014/main" id="{ABD0FC47-AD2E-69E7-AF77-92F7B800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634E5F-3407-4ED6-86B4-A962245603A8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B9E7B25C-A50B-BC4E-232E-4C552FECC1F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zh-CN" altLang="en-US" b="0">
                <a:latin typeface="Times New Roman" panose="02020603050405020304" pitchFamily="18" charset="0"/>
              </a:rPr>
              <a:t>如果文法</a:t>
            </a:r>
            <a:r>
              <a:rPr lang="en-US" altLang="zh-CN" b="0">
                <a:latin typeface="Times New Roman" panose="02020603050405020304" pitchFamily="18" charset="0"/>
              </a:rPr>
              <a:t>G=</a:t>
            </a:r>
            <a:r>
              <a:rPr lang="zh-CN" altLang="en-US" b="0">
                <a:latin typeface="Times New Roman" panose="02020603050405020304" pitchFamily="18" charset="0"/>
              </a:rPr>
              <a:t>（ 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zh-CN" altLang="en-US" b="0">
                <a:latin typeface="Times New Roman" panose="02020603050405020304" pitchFamily="18" charset="0"/>
              </a:rPr>
              <a:t>，</a:t>
            </a:r>
            <a:r>
              <a:rPr lang="en-US" altLang="zh-CN" b="0">
                <a:latin typeface="Times New Roman" panose="02020603050405020304" pitchFamily="18" charset="0"/>
              </a:rPr>
              <a:t>T</a:t>
            </a:r>
            <a:r>
              <a:rPr lang="zh-CN" altLang="en-US" b="0">
                <a:latin typeface="Times New Roman" panose="02020603050405020304" pitchFamily="18" charset="0"/>
              </a:rPr>
              <a:t>，</a:t>
            </a:r>
            <a:r>
              <a:rPr lang="en-US" altLang="zh-CN" b="0">
                <a:latin typeface="Times New Roman" panose="02020603050405020304" pitchFamily="18" charset="0"/>
              </a:rPr>
              <a:t>P</a:t>
            </a:r>
            <a:r>
              <a:rPr lang="zh-CN" altLang="en-US" b="0">
                <a:latin typeface="Times New Roman" panose="02020603050405020304" pitchFamily="18" charset="0"/>
              </a:rPr>
              <a:t>，</a:t>
            </a:r>
            <a:r>
              <a:rPr lang="en-US" altLang="zh-CN" b="0">
                <a:latin typeface="Times New Roman" panose="02020603050405020304" pitchFamily="18" charset="0"/>
              </a:rPr>
              <a:t>S</a:t>
            </a:r>
            <a:r>
              <a:rPr lang="zh-CN" altLang="en-US" b="0">
                <a:latin typeface="Times New Roman" panose="02020603050405020304" pitchFamily="18" charset="0"/>
              </a:rPr>
              <a:t>）中不存在形如</a:t>
            </a:r>
          </a:p>
          <a:p>
            <a:pPr marL="0" indent="0" algn="ctr">
              <a:buNone/>
            </a:pPr>
            <a:r>
              <a:rPr lang="en-US" altLang="zh-CN" b="0">
                <a:latin typeface="Times New Roman" panose="02020603050405020304" pitchFamily="18" charset="0"/>
              </a:rPr>
              <a:t>A→αBCβ </a:t>
            </a: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</a:rPr>
              <a:t>的产生式，则称之为算符文法</a:t>
            </a:r>
            <a:r>
              <a:rPr lang="en-US" altLang="zh-CN" b="0">
                <a:latin typeface="Times New Roman" panose="02020603050405020304" pitchFamily="18" charset="0"/>
              </a:rPr>
              <a:t>(OG —Operator Grammar)</a:t>
            </a:r>
          </a:p>
          <a:p>
            <a:pPr marL="0" indent="0">
              <a:buNone/>
            </a:pPr>
            <a:endParaRPr lang="en-US" altLang="zh-CN" b="0">
              <a:latin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0">
                <a:latin typeface="Times New Roman" panose="02020603050405020304" pitchFamily="18" charset="0"/>
              </a:rPr>
              <a:t>即：如果文法 Ｇ 中不存在具有相邻非终结符的产生式，则称为算符文法。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7BD9250-F174-65B3-C89F-69C607F3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5.2.1 </a:t>
            </a:r>
            <a:r>
              <a:rPr lang="zh-CN" altLang="en-US" sz="3200" dirty="0"/>
              <a:t>算符优先文法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58D1D-6761-C270-DD47-0E919AB6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B59A6D-5CC8-4881-A357-2668979822FB}" type="datetime1">
              <a:rPr lang="zh-CN" altLang="en-US"/>
              <a:pPr>
                <a:defRPr/>
              </a:pPr>
              <a:t>2022/7/7</a:t>
            </a:fld>
            <a:endParaRPr lang="en-US" altLang="zh-CN"/>
          </a:p>
        </p:txBody>
      </p:sp>
      <p:sp>
        <p:nvSpPr>
          <p:cNvPr id="25603" name="灯片编号占位符 5">
            <a:extLst>
              <a:ext uri="{FF2B5EF4-FFF2-40B4-BE49-F238E27FC236}">
                <a16:creationId xmlns:a16="http://schemas.microsoft.com/office/drawing/2014/main" id="{29196F8B-13E5-9B5B-97C2-0DD3412265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582338-4FC9-45C4-82CE-9CBA72C7096F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/>
          </a:p>
        </p:txBody>
      </p:sp>
      <p:sp>
        <p:nvSpPr>
          <p:cNvPr id="1213443" name="Rectangle 3">
            <a:extLst>
              <a:ext uri="{FF2B5EF4-FFF2-40B4-BE49-F238E27FC236}">
                <a16:creationId xmlns:a16="http://schemas.microsoft.com/office/drawing/2014/main" id="{0E1013B3-5D58-2CE0-4E6E-99BC171756B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443017"/>
            <a:ext cx="9783916" cy="449614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5.1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假设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是一个不含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ε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产生式的文法，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均是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的语法变量，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的任何一对终结符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之间的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优先关系定义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⑴ </a:t>
            </a:r>
            <a:r>
              <a:rPr lang="en-US" altLang="zh-CN" i="1" dirty="0" err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≡</a:t>
            </a:r>
            <a:r>
              <a:rPr lang="en-US" altLang="zh-CN" i="1" dirty="0" err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，当且仅当文法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中含有形如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→…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→…</a:t>
            </a:r>
            <a:r>
              <a:rPr lang="en-US" altLang="zh-CN" i="1" dirty="0" err="1">
                <a:latin typeface="Times New Roman" panose="02020603050405020304" pitchFamily="18" charset="0"/>
                <a:ea typeface="楷体_GB2312" pitchFamily="49" charset="-122"/>
              </a:rPr>
              <a:t>aBb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的产生式；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⑵ </a:t>
            </a:r>
            <a:r>
              <a:rPr lang="en-US" altLang="zh-CN" i="1" dirty="0" err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≮</a:t>
            </a:r>
            <a:r>
              <a:rPr lang="en-US" altLang="zh-CN" i="1" dirty="0" err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，当且仅当文法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中含有形如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→…</a:t>
            </a:r>
            <a:r>
              <a:rPr lang="en-US" altLang="zh-CN" i="1" dirty="0" err="1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的产生式，而且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i="1" baseline="30000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i="1" baseline="30000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i="1" dirty="0" err="1">
                <a:latin typeface="Times New Roman" panose="02020603050405020304" pitchFamily="18" charset="0"/>
                <a:ea typeface="楷体_GB2312" pitchFamily="49" charset="-122"/>
              </a:rPr>
              <a:t>Cb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⑶ </a:t>
            </a:r>
            <a:r>
              <a:rPr lang="en-US" altLang="zh-CN" i="1" dirty="0" err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≯</a:t>
            </a:r>
            <a:r>
              <a:rPr lang="en-US" altLang="zh-CN" i="1" dirty="0" err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，当且仅当文法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中含有形如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→…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Bb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的产生式，而且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i="1" baseline="30000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i="1" baseline="30000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en-US" altLang="zh-CN" i="1" dirty="0" err="1">
                <a:latin typeface="Times New Roman" panose="02020603050405020304" pitchFamily="18" charset="0"/>
                <a:ea typeface="楷体_GB2312" pitchFamily="49" charset="-122"/>
              </a:rPr>
              <a:t>aC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⑷ 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无关系，当且仅当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的任何句型中都不相邻。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问题：什么是算符优先文法？</a:t>
            </a: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4496EE9B-2EA8-28D5-4E05-9B9EE7D0B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79375"/>
            <a:ext cx="67881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4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1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34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03AFBA13-0B41-B179-68F6-20E8C934E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5.2.1 </a:t>
            </a:r>
            <a:r>
              <a:rPr lang="zh-CN" altLang="en-US" dirty="0">
                <a:latin typeface="Times New Roman" panose="02020603050405020304" pitchFamily="18" charset="0"/>
              </a:rPr>
              <a:t>算符优先文法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A3CF8-14B3-5711-9B34-7F55F662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55AF0907-476B-4C8B-AD36-0EBC38C7167E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26627" name="灯片编号占位符 5">
            <a:extLst>
              <a:ext uri="{FF2B5EF4-FFF2-40B4-BE49-F238E27FC236}">
                <a16:creationId xmlns:a16="http://schemas.microsoft.com/office/drawing/2014/main" id="{B0491660-B04E-CE23-C129-E170F59C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81275A-CB75-4424-BC8F-CA03A4D7E9C2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4467" name="Rectangle 3">
            <a:extLst>
              <a:ext uri="{FF2B5EF4-FFF2-40B4-BE49-F238E27FC236}">
                <a16:creationId xmlns:a16="http://schemas.microsoft.com/office/drawing/2014/main" id="{F9257E37-0A51-0DB1-AE64-A3BEE8E547FB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latin typeface="Times New Roman" panose="02020603050405020304" pitchFamily="18" charset="0"/>
              </a:rPr>
              <a:t>设</a:t>
            </a:r>
            <a:r>
              <a:rPr lang="en-US" altLang="zh-CN" b="0">
                <a:latin typeface="Times New Roman" panose="02020603050405020304" pitchFamily="18" charset="0"/>
              </a:rPr>
              <a:t>G=</a:t>
            </a:r>
            <a:r>
              <a:rPr lang="zh-CN" altLang="en-US" b="0">
                <a:latin typeface="Times New Roman" panose="02020603050405020304" pitchFamily="18" charset="0"/>
              </a:rPr>
              <a:t>（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zh-CN" altLang="en-US" b="0">
                <a:latin typeface="Times New Roman" panose="02020603050405020304" pitchFamily="18" charset="0"/>
              </a:rPr>
              <a:t>，</a:t>
            </a:r>
            <a:r>
              <a:rPr lang="en-US" altLang="zh-CN" b="0">
                <a:latin typeface="Times New Roman" panose="02020603050405020304" pitchFamily="18" charset="0"/>
              </a:rPr>
              <a:t>T</a:t>
            </a:r>
            <a:r>
              <a:rPr lang="zh-CN" altLang="en-US" b="0">
                <a:latin typeface="Times New Roman" panose="02020603050405020304" pitchFamily="18" charset="0"/>
              </a:rPr>
              <a:t>，</a:t>
            </a:r>
            <a:r>
              <a:rPr lang="en-US" altLang="zh-CN" b="0">
                <a:latin typeface="Times New Roman" panose="02020603050405020304" pitchFamily="18" charset="0"/>
              </a:rPr>
              <a:t>P</a:t>
            </a:r>
            <a:r>
              <a:rPr lang="zh-CN" altLang="en-US" b="0">
                <a:latin typeface="Times New Roman" panose="02020603050405020304" pitchFamily="18" charset="0"/>
              </a:rPr>
              <a:t>，</a:t>
            </a:r>
            <a:r>
              <a:rPr lang="en-US" altLang="zh-CN" b="0">
                <a:latin typeface="Times New Roman" panose="02020603050405020304" pitchFamily="18" charset="0"/>
              </a:rPr>
              <a:t>S</a:t>
            </a:r>
            <a:r>
              <a:rPr lang="zh-CN" altLang="en-US" b="0">
                <a:latin typeface="Times New Roman" panose="02020603050405020304" pitchFamily="18" charset="0"/>
              </a:rPr>
              <a:t>）为</a:t>
            </a:r>
            <a:r>
              <a:rPr lang="en-US" altLang="zh-CN" b="0">
                <a:latin typeface="Times New Roman" panose="02020603050405020304" pitchFamily="18" charset="0"/>
              </a:rPr>
              <a:t>OG</a:t>
            </a:r>
            <a:r>
              <a:rPr lang="zh-CN" altLang="en-US" b="0">
                <a:latin typeface="Times New Roman" panose="02020603050405020304" pitchFamily="18" charset="0"/>
              </a:rPr>
              <a:t>，如果</a:t>
            </a:r>
            <a:r>
              <a:rPr lang="zh-CN" altLang="en-US" b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b="0">
                <a:latin typeface="Times New Roman" panose="02020603050405020304" pitchFamily="18" charset="0"/>
              </a:rPr>
              <a:t> </a:t>
            </a:r>
            <a:r>
              <a:rPr lang="en-US" altLang="zh-CN" b="0">
                <a:latin typeface="Times New Roman" panose="02020603050405020304" pitchFamily="18" charset="0"/>
              </a:rPr>
              <a:t>a,b∈V</a:t>
            </a:r>
            <a:r>
              <a:rPr lang="en-US" altLang="zh-CN" b="0" baseline="-25000">
                <a:latin typeface="Times New Roman" panose="02020603050405020304" pitchFamily="18" charset="0"/>
              </a:rPr>
              <a:t>T</a:t>
            </a:r>
            <a:r>
              <a:rPr lang="en-US" altLang="zh-CN" b="0">
                <a:latin typeface="Times New Roman" panose="02020603050405020304" pitchFamily="18" charset="0"/>
              </a:rPr>
              <a:t>, a≡b, a≮b, a≯b </a:t>
            </a:r>
            <a:r>
              <a:rPr lang="zh-CN" altLang="en-US" b="0">
                <a:latin typeface="Times New Roman" panose="02020603050405020304" pitchFamily="18" charset="0"/>
              </a:rPr>
              <a:t>至多有一个成立，则称之为算符优先文法</a:t>
            </a:r>
            <a:r>
              <a:rPr lang="en-US" altLang="zh-CN" b="0">
                <a:latin typeface="Times New Roman" panose="02020603050405020304" pitchFamily="18" charset="0"/>
              </a:rPr>
              <a:t>(OPG —Operator Precedence Grammar)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 ——</a:t>
            </a:r>
            <a:r>
              <a:rPr lang="zh-CN" altLang="en-US" b="0">
                <a:latin typeface="Times New Roman" panose="02020603050405020304" pitchFamily="18" charset="0"/>
              </a:rPr>
              <a:t>在无</a:t>
            </a:r>
            <a:r>
              <a:rPr lang="en-US" altLang="zh-CN" b="0">
                <a:latin typeface="Times New Roman" panose="02020603050405020304" pitchFamily="18" charset="0"/>
              </a:rPr>
              <a:t>ε</a:t>
            </a:r>
            <a:r>
              <a:rPr lang="zh-CN" altLang="en-US" b="0">
                <a:latin typeface="Times New Roman" panose="02020603050405020304" pitchFamily="18" charset="0"/>
              </a:rPr>
              <a:t>产生式的算符文法Ｇ中，如果任意两个终结符之间至多有一种优先关系，则称为算符优先文法。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46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BAC0220C-ED5C-7155-E4C0-0729D41C4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5.2.2 </a:t>
            </a:r>
            <a:r>
              <a:rPr lang="zh-CN" altLang="en-US">
                <a:latin typeface="Times New Roman" panose="02020603050405020304" pitchFamily="18" charset="0"/>
              </a:rPr>
              <a:t>算符优先矩阵的构造</a:t>
            </a:r>
            <a:endParaRPr lang="zh-CN" altLang="en-US" sz="320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F6F41-F55A-7A6C-3F2C-4DEEFF27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F5BCF6D9-F698-4B4D-BBE3-7AEDB1A9FD7D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27651" name="灯片编号占位符 5">
            <a:extLst>
              <a:ext uri="{FF2B5EF4-FFF2-40B4-BE49-F238E27FC236}">
                <a16:creationId xmlns:a16="http://schemas.microsoft.com/office/drawing/2014/main" id="{0D897262-7B15-5D78-6779-022D0D9C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D3F93E-C95A-40E9-92BC-2FD86DFBD1BD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5491" name="Rectangle 3">
            <a:extLst>
              <a:ext uri="{FF2B5EF4-FFF2-40B4-BE49-F238E27FC236}">
                <a16:creationId xmlns:a16="http://schemas.microsoft.com/office/drawing/2014/main" id="{D43A9972-F48D-9951-0727-B89F7A1353D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zh-CN" altLang="en-US" b="0">
                <a:latin typeface="Times New Roman" panose="02020603050405020304" pitchFamily="18" charset="0"/>
              </a:rPr>
              <a:t>优先关系的确定</a:t>
            </a:r>
          </a:p>
          <a:p>
            <a:pPr lvl="1" eaLnBrk="1" hangingPunct="1"/>
            <a:r>
              <a:rPr lang="zh-CN" altLang="en-US" b="0">
                <a:latin typeface="Times New Roman" panose="02020603050405020304" pitchFamily="18" charset="0"/>
              </a:rPr>
              <a:t>根据优先关系的定义</a:t>
            </a:r>
          </a:p>
          <a:p>
            <a:pPr lvl="2" eaLnBrk="1" hangingPunct="1"/>
            <a:r>
              <a:rPr lang="en-US" altLang="zh-CN" b="0">
                <a:latin typeface="Times New Roman" panose="02020603050405020304" pitchFamily="18" charset="0"/>
              </a:rPr>
              <a:t>a≮b 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0">
                <a:latin typeface="Times New Roman" panose="02020603050405020304" pitchFamily="18" charset="0"/>
              </a:rPr>
              <a:t> A→…aB…∈P</a:t>
            </a:r>
            <a:r>
              <a:rPr lang="zh-CN" altLang="en-US" b="0">
                <a:latin typeface="Times New Roman" panose="02020603050405020304" pitchFamily="18" charset="0"/>
              </a:rPr>
              <a:t>且</a:t>
            </a:r>
            <a:r>
              <a:rPr lang="en-US" altLang="zh-CN" b="0">
                <a:latin typeface="Times New Roman" panose="02020603050405020304" pitchFamily="18" charset="0"/>
              </a:rPr>
              <a:t>(B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0" baseline="3000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b…</a:t>
            </a:r>
            <a:r>
              <a:rPr lang="zh-CN" altLang="en-US" b="0">
                <a:latin typeface="Times New Roman" panose="02020603050405020304" pitchFamily="18" charset="0"/>
                <a:sym typeface="Symbol" panose="05050102010706020507" pitchFamily="18" charset="2"/>
              </a:rPr>
              <a:t>或者</a:t>
            </a:r>
            <a:r>
              <a:rPr lang="en-US" altLang="zh-CN" b="0">
                <a:latin typeface="Times New Roman" panose="02020603050405020304" pitchFamily="18" charset="0"/>
              </a:rPr>
              <a:t>B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0" baseline="3000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b…)</a:t>
            </a:r>
          </a:p>
          <a:p>
            <a:pPr lvl="2" eaLnBrk="1" hangingPunct="1"/>
            <a:r>
              <a:rPr lang="zh-CN" altLang="en-US" b="0">
                <a:latin typeface="Times New Roman" panose="02020603050405020304" pitchFamily="18" charset="0"/>
                <a:sym typeface="Symbol" panose="05050102010706020507" pitchFamily="18" charset="2"/>
              </a:rPr>
              <a:t>需要求出非终结符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0">
                <a:latin typeface="Times New Roman" panose="02020603050405020304" pitchFamily="18" charset="0"/>
                <a:sym typeface="Symbol" panose="05050102010706020507" pitchFamily="18" charset="2"/>
              </a:rPr>
              <a:t>派生出的第一个终结符集</a:t>
            </a:r>
          </a:p>
          <a:p>
            <a:pPr lvl="2" eaLnBrk="1" hangingPunct="1"/>
            <a:r>
              <a:rPr lang="en-US" altLang="zh-CN" b="0">
                <a:latin typeface="Times New Roman" panose="02020603050405020304" pitchFamily="18" charset="0"/>
              </a:rPr>
              <a:t>a≯b 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0">
                <a:latin typeface="Times New Roman" panose="02020603050405020304" pitchFamily="18" charset="0"/>
              </a:rPr>
              <a:t> A→…Bb…∈P</a:t>
            </a:r>
            <a:r>
              <a:rPr lang="zh-CN" altLang="en-US" b="0">
                <a:latin typeface="Times New Roman" panose="02020603050405020304" pitchFamily="18" charset="0"/>
              </a:rPr>
              <a:t>且</a:t>
            </a:r>
            <a:r>
              <a:rPr lang="en-US" altLang="zh-CN" b="0">
                <a:latin typeface="Times New Roman" panose="02020603050405020304" pitchFamily="18" charset="0"/>
              </a:rPr>
              <a:t>(B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0" baseline="3000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…a</a:t>
            </a:r>
            <a:r>
              <a:rPr lang="zh-CN" altLang="en-US" b="0">
                <a:latin typeface="Times New Roman" panose="02020603050405020304" pitchFamily="18" charset="0"/>
                <a:sym typeface="Symbol" panose="05050102010706020507" pitchFamily="18" charset="2"/>
              </a:rPr>
              <a:t>或者</a:t>
            </a:r>
            <a:r>
              <a:rPr lang="en-US" altLang="zh-CN" b="0">
                <a:latin typeface="Times New Roman" panose="02020603050405020304" pitchFamily="18" charset="0"/>
              </a:rPr>
              <a:t>B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0" baseline="3000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…a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2" eaLnBrk="1" hangingPunct="1"/>
            <a:r>
              <a:rPr lang="zh-CN" altLang="en-US" b="0">
                <a:latin typeface="Times New Roman" panose="02020603050405020304" pitchFamily="18" charset="0"/>
                <a:sym typeface="Symbol" panose="05050102010706020507" pitchFamily="18" charset="2"/>
              </a:rPr>
              <a:t>需要求出非终结符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0">
                <a:latin typeface="Times New Roman" panose="02020603050405020304" pitchFamily="18" charset="0"/>
                <a:sym typeface="Symbol" panose="05050102010706020507" pitchFamily="18" charset="2"/>
              </a:rPr>
              <a:t>派生出的最后一个终结符集</a:t>
            </a:r>
          </a:p>
          <a:p>
            <a:pPr eaLnBrk="1" hangingPunct="1"/>
            <a:r>
              <a:rPr lang="zh-CN" altLang="en-US" b="0">
                <a:latin typeface="Times New Roman" panose="02020603050405020304" pitchFamily="18" charset="0"/>
              </a:rPr>
              <a:t>设</a:t>
            </a:r>
            <a:r>
              <a:rPr lang="en-US" altLang="zh-CN" b="0">
                <a:latin typeface="Times New Roman" panose="02020603050405020304" pitchFamily="18" charset="0"/>
              </a:rPr>
              <a:t>G=</a:t>
            </a:r>
            <a:r>
              <a:rPr lang="zh-CN" altLang="en-US" b="0">
                <a:latin typeface="Times New Roman" panose="02020603050405020304" pitchFamily="18" charset="0"/>
              </a:rPr>
              <a:t>（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zh-CN" altLang="en-US" b="0">
                <a:latin typeface="Times New Roman" panose="02020603050405020304" pitchFamily="18" charset="0"/>
              </a:rPr>
              <a:t>，</a:t>
            </a:r>
            <a:r>
              <a:rPr lang="en-US" altLang="zh-CN" b="0">
                <a:latin typeface="Times New Roman" panose="02020603050405020304" pitchFamily="18" charset="0"/>
              </a:rPr>
              <a:t>T</a:t>
            </a:r>
            <a:r>
              <a:rPr lang="zh-CN" altLang="en-US" b="0">
                <a:latin typeface="Times New Roman" panose="02020603050405020304" pitchFamily="18" charset="0"/>
              </a:rPr>
              <a:t>，</a:t>
            </a:r>
            <a:r>
              <a:rPr lang="en-US" altLang="zh-CN" b="0">
                <a:latin typeface="Times New Roman" panose="02020603050405020304" pitchFamily="18" charset="0"/>
              </a:rPr>
              <a:t>P</a:t>
            </a:r>
            <a:r>
              <a:rPr lang="zh-CN" altLang="en-US" b="0">
                <a:latin typeface="Times New Roman" panose="02020603050405020304" pitchFamily="18" charset="0"/>
              </a:rPr>
              <a:t>，</a:t>
            </a:r>
            <a:r>
              <a:rPr lang="en-US" altLang="zh-CN" b="0">
                <a:latin typeface="Times New Roman" panose="02020603050405020304" pitchFamily="18" charset="0"/>
              </a:rPr>
              <a:t>S</a:t>
            </a:r>
            <a:r>
              <a:rPr lang="zh-CN" altLang="en-US" b="0">
                <a:latin typeface="Times New Roman" panose="02020603050405020304" pitchFamily="18" charset="0"/>
              </a:rPr>
              <a:t>）为</a:t>
            </a:r>
            <a:r>
              <a:rPr lang="en-US" altLang="zh-CN" b="0">
                <a:latin typeface="Times New Roman" panose="02020603050405020304" pitchFamily="18" charset="0"/>
              </a:rPr>
              <a:t>OG</a:t>
            </a:r>
            <a:r>
              <a:rPr lang="zh-CN" altLang="en-US" b="0">
                <a:latin typeface="Times New Roman" panose="02020603050405020304" pitchFamily="18" charset="0"/>
              </a:rPr>
              <a:t>，则定义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FIRSTOP(A)={b|A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b…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或者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A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Bb…,</a:t>
            </a:r>
            <a:r>
              <a:rPr lang="en-US" altLang="zh-CN">
                <a:latin typeface="Times New Roman" panose="02020603050405020304" pitchFamily="18" charset="0"/>
              </a:rPr>
              <a:t>b∈T,B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∈V}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LASTOP(A)={b|A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…b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或者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A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…bB,</a:t>
            </a:r>
            <a:r>
              <a:rPr lang="en-US" altLang="zh-CN">
                <a:latin typeface="Times New Roman" panose="02020603050405020304" pitchFamily="18" charset="0"/>
              </a:rPr>
              <a:t>b∈T,B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∈V}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1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1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1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1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1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1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549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>
            <a:extLst>
              <a:ext uri="{FF2B5EF4-FFF2-40B4-BE49-F238E27FC236}">
                <a16:creationId xmlns:a16="http://schemas.microsoft.com/office/drawing/2014/main" id="{62D992E6-5380-E672-9B62-DD9303A63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算符优先关系矩阵的构造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A9DA0-F883-34AD-27F6-8066FF52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EC4F292A-2337-4E6F-BBEA-D042054C5734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28675" name="灯片编号占位符 5">
            <a:extLst>
              <a:ext uri="{FF2B5EF4-FFF2-40B4-BE49-F238E27FC236}">
                <a16:creationId xmlns:a16="http://schemas.microsoft.com/office/drawing/2014/main" id="{0B08837E-0841-754E-52A8-96178C00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7C9AC7-678F-4A72-992E-74B0C99B566F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6515" name="Rectangle 3">
            <a:extLst>
              <a:ext uri="{FF2B5EF4-FFF2-40B4-BE49-F238E27FC236}">
                <a16:creationId xmlns:a16="http://schemas.microsoft.com/office/drawing/2014/main" id="{AE56734C-1C2F-6BEC-2302-9479D86E50A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443017"/>
            <a:ext cx="9783916" cy="443399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→…ab… ; </a:t>
            </a:r>
            <a:r>
              <a:rPr lang="en-US" altLang="zh-CN" b="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→…</a:t>
            </a:r>
            <a:r>
              <a:rPr lang="en-US" altLang="zh-CN" dirty="0" err="1">
                <a:latin typeface="Times New Roman" panose="02020603050405020304" pitchFamily="18" charset="0"/>
              </a:rPr>
              <a:t>aBb</a:t>
            </a:r>
            <a:r>
              <a:rPr lang="en-US" altLang="zh-CN" dirty="0">
                <a:latin typeface="Times New Roman" panose="02020603050405020304" pitchFamily="18" charset="0"/>
              </a:rPr>
              <a:t>…,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dirty="0" err="1">
                <a:latin typeface="Times New Roman" panose="02020603050405020304" pitchFamily="18" charset="0"/>
              </a:rPr>
              <a:t>a≡b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→…</a:t>
            </a:r>
            <a:r>
              <a:rPr lang="en-US" altLang="zh-CN" dirty="0" err="1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…,</a:t>
            </a:r>
            <a:r>
              <a:rPr lang="zh-CN" altLang="en-US" dirty="0">
                <a:latin typeface="Times New Roman" panose="02020603050405020304" pitchFamily="18" charset="0"/>
              </a:rPr>
              <a:t>则对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latin typeface="Times New Roman" panose="02020603050405020304" pitchFamily="18" charset="0"/>
              </a:rPr>
              <a:t>b∈FIRSTOP</a:t>
            </a:r>
            <a:r>
              <a:rPr lang="en-US" altLang="zh-CN" dirty="0">
                <a:latin typeface="Times New Roman" panose="02020603050405020304" pitchFamily="18" charset="0"/>
              </a:rPr>
              <a:t>(B),</a:t>
            </a:r>
            <a:r>
              <a:rPr lang="en-US" altLang="zh-CN" dirty="0" err="1">
                <a:latin typeface="Times New Roman" panose="02020603050405020304" pitchFamily="18" charset="0"/>
              </a:rPr>
              <a:t>a≮b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→…Bb…,</a:t>
            </a:r>
            <a:r>
              <a:rPr lang="zh-CN" altLang="en-US" dirty="0">
                <a:latin typeface="Times New Roman" panose="02020603050405020304" pitchFamily="18" charset="0"/>
              </a:rPr>
              <a:t>则对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latin typeface="Times New Roman" panose="02020603050405020304" pitchFamily="18" charset="0"/>
              </a:rPr>
              <a:t>a∈LASTOP</a:t>
            </a:r>
            <a:r>
              <a:rPr lang="en-US" altLang="zh-CN" dirty="0">
                <a:latin typeface="Times New Roman" panose="02020603050405020304" pitchFamily="18" charset="0"/>
              </a:rPr>
              <a:t>(B), </a:t>
            </a:r>
            <a:r>
              <a:rPr lang="en-US" altLang="zh-CN" dirty="0" err="1">
                <a:latin typeface="Times New Roman" panose="02020603050405020304" pitchFamily="18" charset="0"/>
              </a:rPr>
              <a:t>a≯b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if A→B…∈</a:t>
            </a:r>
            <a:r>
              <a:rPr lang="en-US" altLang="zh-CN" b="0" dirty="0" err="1">
                <a:latin typeface="Times New Roman" panose="02020603050405020304" pitchFamily="18" charset="0"/>
              </a:rPr>
              <a:t>P,then</a:t>
            </a:r>
            <a:r>
              <a:rPr lang="en-US" altLang="zh-CN" b="0" dirty="0">
                <a:latin typeface="Times New Roman" panose="02020603050405020304" pitchFamily="18" charset="0"/>
              </a:rPr>
              <a:t> FIRSTOP(B)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0" dirty="0">
                <a:latin typeface="Times New Roman" panose="02020603050405020304" pitchFamily="18" charset="0"/>
              </a:rPr>
              <a:t> FIRSTOP(A)</a:t>
            </a:r>
          </a:p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if A→…</a:t>
            </a:r>
            <a:r>
              <a:rPr lang="en-US" altLang="zh-CN" b="0" dirty="0" err="1">
                <a:latin typeface="Times New Roman" panose="02020603050405020304" pitchFamily="18" charset="0"/>
              </a:rPr>
              <a:t>B∈P,then</a:t>
            </a:r>
            <a:r>
              <a:rPr lang="en-US" altLang="zh-CN" b="0" dirty="0">
                <a:latin typeface="Times New Roman" panose="02020603050405020304" pitchFamily="18" charset="0"/>
              </a:rPr>
              <a:t> LASTOP(B)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0" dirty="0">
                <a:latin typeface="Times New Roman" panose="02020603050405020304" pitchFamily="18" charset="0"/>
              </a:rPr>
              <a:t> LASTOP(A)</a:t>
            </a:r>
          </a:p>
          <a:p>
            <a:pPr eaLnBrk="1" hangingPunct="1"/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</a:rPr>
              <a:t>问题：编程求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FIRSTOP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LASTOP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1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1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1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1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1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1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514" grpId="0" autoUpdateAnimBg="0"/>
      <p:bldP spid="121651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19D5EA4F-7B58-EDF6-C014-498CD1131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算符优先关系矩阵的构造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7C62C-A4B0-ABAD-36E4-7244B26C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0186D6E5-4393-4BEC-A0DD-A1D6A7F141D1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29699" name="灯片编号占位符 5">
            <a:extLst>
              <a:ext uri="{FF2B5EF4-FFF2-40B4-BE49-F238E27FC236}">
                <a16:creationId xmlns:a16="http://schemas.microsoft.com/office/drawing/2014/main" id="{C028547D-587E-2F4F-FBF9-8B18FA4E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899D58-8EA0-426F-8F73-ADE4230C8302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4A1B4372-3535-144E-3148-148A21901BC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609600" indent="-609600"/>
            <a:r>
              <a:rPr lang="en-US" altLang="zh-CN" b="0">
                <a:latin typeface="Times New Roman" panose="02020603050405020304" pitchFamily="18" charset="0"/>
              </a:rPr>
              <a:t>A</a:t>
            </a:r>
            <a:r>
              <a:rPr lang="en-US" altLang="zh-CN" sz="3600">
                <a:latin typeface="Times New Roman" panose="02020603050405020304" pitchFamily="18" charset="0"/>
              </a:rPr>
              <a:t>→X</a:t>
            </a:r>
            <a:r>
              <a:rPr lang="en-US" altLang="zh-CN" sz="3600" baseline="-25000"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X</a:t>
            </a:r>
            <a:r>
              <a:rPr lang="en-US" altLang="zh-CN" sz="3600" baseline="-25000"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latin typeface="Times New Roman" panose="02020603050405020304" pitchFamily="18" charset="0"/>
              </a:rPr>
              <a:t>…X</a:t>
            </a:r>
            <a:r>
              <a:rPr lang="en-US" altLang="zh-CN" sz="3600" baseline="-25000">
                <a:latin typeface="Times New Roman" panose="02020603050405020304" pitchFamily="18" charset="0"/>
              </a:rPr>
              <a:t>n</a:t>
            </a:r>
          </a:p>
          <a:p>
            <a:pPr marL="990600" lvl="1" indent="-533400">
              <a:buFontTx/>
              <a:buAutoNum type="circleNumDbPlain"/>
            </a:pPr>
            <a:r>
              <a:rPr lang="zh-CN" altLang="en-US" sz="3200">
                <a:latin typeface="Times New Roman" panose="02020603050405020304" pitchFamily="18" charset="0"/>
              </a:rPr>
              <a:t>如果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i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i+1</a:t>
            </a:r>
            <a:r>
              <a:rPr lang="en-US" altLang="zh-CN" sz="3200">
                <a:latin typeface="Times New Roman" panose="02020603050405020304" pitchFamily="18" charset="0"/>
              </a:rPr>
              <a:t>∈TT</a:t>
            </a:r>
            <a:r>
              <a:rPr lang="zh-CN" altLang="en-US" sz="3200">
                <a:latin typeface="Times New Roman" panose="02020603050405020304" pitchFamily="18" charset="0"/>
              </a:rPr>
              <a:t>则： 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i</a:t>
            </a:r>
            <a:r>
              <a:rPr lang="en-US" altLang="zh-CN" b="0">
                <a:latin typeface="Times New Roman" panose="02020603050405020304" pitchFamily="18" charset="0"/>
              </a:rPr>
              <a:t>≡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i+1</a:t>
            </a:r>
          </a:p>
          <a:p>
            <a:pPr marL="990600" lvl="1" indent="-533400">
              <a:buFontTx/>
              <a:buAutoNum type="circleNumDbPlain"/>
            </a:pPr>
            <a:r>
              <a:rPr lang="zh-CN" altLang="en-US" sz="3200">
                <a:latin typeface="Times New Roman" panose="02020603050405020304" pitchFamily="18" charset="0"/>
              </a:rPr>
              <a:t>如果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i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i+1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i+2</a:t>
            </a:r>
            <a:r>
              <a:rPr lang="en-US" altLang="zh-CN" sz="3200">
                <a:latin typeface="Times New Roman" panose="02020603050405020304" pitchFamily="18" charset="0"/>
              </a:rPr>
              <a:t>∈TVT</a:t>
            </a:r>
            <a:r>
              <a:rPr lang="zh-CN" altLang="en-US" sz="3200">
                <a:latin typeface="Times New Roman" panose="02020603050405020304" pitchFamily="18" charset="0"/>
              </a:rPr>
              <a:t>则：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i</a:t>
            </a:r>
            <a:r>
              <a:rPr lang="en-US" altLang="zh-CN" b="0">
                <a:latin typeface="Times New Roman" panose="02020603050405020304" pitchFamily="18" charset="0"/>
              </a:rPr>
              <a:t>≡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i+2</a:t>
            </a:r>
          </a:p>
          <a:p>
            <a:pPr marL="990600" lvl="1" indent="-533400">
              <a:buFontTx/>
              <a:buAutoNum type="circleNumDbPlain"/>
            </a:pPr>
            <a:r>
              <a:rPr lang="zh-CN" altLang="en-US" sz="3200">
                <a:latin typeface="Times New Roman" panose="02020603050405020304" pitchFamily="18" charset="0"/>
              </a:rPr>
              <a:t>如果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i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i+1</a:t>
            </a:r>
            <a:r>
              <a:rPr lang="en-US" altLang="zh-CN" sz="3200">
                <a:latin typeface="Times New Roman" panose="02020603050405020304" pitchFamily="18" charset="0"/>
              </a:rPr>
              <a:t>∈TV</a:t>
            </a:r>
            <a:r>
              <a:rPr lang="zh-CN" altLang="en-US" sz="3200">
                <a:latin typeface="Times New Roman" panose="02020603050405020304" pitchFamily="18" charset="0"/>
              </a:rPr>
              <a:t>则：</a:t>
            </a:r>
            <a:r>
              <a:rPr lang="zh-CN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>
                <a:latin typeface="Times New Roman" panose="02020603050405020304" pitchFamily="18" charset="0"/>
              </a:rPr>
              <a:t>∈FIRSTOP(X</a:t>
            </a:r>
            <a:r>
              <a:rPr lang="en-US" altLang="zh-CN" sz="3200" baseline="-25000">
                <a:latin typeface="Times New Roman" panose="02020603050405020304" pitchFamily="18" charset="0"/>
              </a:rPr>
              <a:t>i+1</a:t>
            </a:r>
            <a:r>
              <a:rPr lang="en-US" altLang="zh-CN" sz="3200">
                <a:latin typeface="Times New Roman" panose="02020603050405020304" pitchFamily="18" charset="0"/>
              </a:rPr>
              <a:t>)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i</a:t>
            </a:r>
            <a:r>
              <a:rPr lang="en-US" altLang="zh-CN" b="0">
                <a:latin typeface="Times New Roman" panose="02020603050405020304" pitchFamily="18" charset="0"/>
              </a:rPr>
              <a:t>≮a</a:t>
            </a:r>
          </a:p>
          <a:p>
            <a:pPr marL="990600" lvl="1" indent="-533400">
              <a:buFontTx/>
              <a:buAutoNum type="circleNumDbPlain"/>
            </a:pPr>
            <a:r>
              <a:rPr lang="zh-CN" altLang="en-US" sz="3200">
                <a:latin typeface="Times New Roman" panose="02020603050405020304" pitchFamily="18" charset="0"/>
              </a:rPr>
              <a:t>如果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i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i+1</a:t>
            </a:r>
            <a:r>
              <a:rPr lang="en-US" altLang="zh-CN" sz="3200">
                <a:latin typeface="Times New Roman" panose="02020603050405020304" pitchFamily="18" charset="0"/>
              </a:rPr>
              <a:t>∈VT</a:t>
            </a:r>
            <a:r>
              <a:rPr lang="zh-CN" altLang="en-US" sz="3200">
                <a:latin typeface="Times New Roman" panose="02020603050405020304" pitchFamily="18" charset="0"/>
              </a:rPr>
              <a:t>则：</a:t>
            </a:r>
            <a:r>
              <a:rPr lang="zh-CN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>
                <a:latin typeface="Times New Roman" panose="02020603050405020304" pitchFamily="18" charset="0"/>
              </a:rPr>
              <a:t>∈LASTOP(X</a:t>
            </a:r>
            <a:r>
              <a:rPr lang="en-US" altLang="zh-CN" sz="3200" baseline="-25000">
                <a:latin typeface="Times New Roman" panose="02020603050405020304" pitchFamily="18" charset="0"/>
              </a:rPr>
              <a:t>i</a:t>
            </a:r>
            <a:r>
              <a:rPr lang="en-US" altLang="zh-CN" sz="3200">
                <a:latin typeface="Times New Roman" panose="02020603050405020304" pitchFamily="18" charset="0"/>
              </a:rPr>
              <a:t>)</a:t>
            </a:r>
            <a:r>
              <a:rPr lang="zh-CN" altLang="en-US" sz="3200">
                <a:latin typeface="Times New Roman" panose="02020603050405020304" pitchFamily="18" charset="0"/>
              </a:rPr>
              <a:t>， </a:t>
            </a:r>
            <a:r>
              <a:rPr lang="en-US" altLang="zh-CN" sz="3200">
                <a:latin typeface="Times New Roman" panose="02020603050405020304" pitchFamily="18" charset="0"/>
              </a:rPr>
              <a:t>a</a:t>
            </a:r>
            <a:r>
              <a:rPr lang="en-US" altLang="zh-CN" b="0">
                <a:latin typeface="Times New Roman" panose="02020603050405020304" pitchFamily="18" charset="0"/>
              </a:rPr>
              <a:t>≯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i+1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A119278F-1C67-2B0F-81C8-52FCDF936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例 </a:t>
            </a:r>
            <a:r>
              <a:rPr lang="en-US" altLang="zh-CN" dirty="0">
                <a:latin typeface="Times New Roman" panose="02020603050405020304" pitchFamily="18" charset="0"/>
              </a:rPr>
              <a:t>5.6 </a:t>
            </a:r>
            <a:r>
              <a:rPr lang="zh-CN" altLang="en-US" dirty="0">
                <a:latin typeface="Times New Roman" panose="02020603050405020304" pitchFamily="18" charset="0"/>
              </a:rPr>
              <a:t>表达式文法的算符优先关系</a:t>
            </a:r>
          </a:p>
        </p:txBody>
      </p:sp>
      <p:sp>
        <p:nvSpPr>
          <p:cNvPr id="37" name="日期占位符 4">
            <a:extLst>
              <a:ext uri="{FF2B5EF4-FFF2-40B4-BE49-F238E27FC236}">
                <a16:creationId xmlns:a16="http://schemas.microsoft.com/office/drawing/2014/main" id="{0183BF59-FE92-44B6-1047-E361AD29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6316F55F-F56F-490E-A938-16D030B48A07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30723" name="灯片编号占位符 6">
            <a:extLst>
              <a:ext uri="{FF2B5EF4-FFF2-40B4-BE49-F238E27FC236}">
                <a16:creationId xmlns:a16="http://schemas.microsoft.com/office/drawing/2014/main" id="{D66866F7-30D6-458D-89C9-A0C69D9B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C40EC3-75F3-4CD1-AF05-BD1C5360D3C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563" name="Rectangle 3">
            <a:extLst>
              <a:ext uri="{FF2B5EF4-FFF2-40B4-BE49-F238E27FC236}">
                <a16:creationId xmlns:a16="http://schemas.microsoft.com/office/drawing/2014/main" id="{76EAE143-8BFD-9BBD-D1E6-4071C15E24B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2553811" y="5482177"/>
            <a:ext cx="9783916" cy="675524"/>
          </a:xfrm>
          <a:noFill/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b="0" dirty="0">
                <a:latin typeface="楷体_GB2312" pitchFamily="49" charset="-122"/>
              </a:rPr>
              <a:t>≮	 ≮	≮	≮	≮ 		≮ 	acc</a:t>
            </a:r>
            <a:endParaRPr lang="en-US" altLang="zh-CN" sz="4000" dirty="0">
              <a:latin typeface="楷体_GB2312" pitchFamily="49" charset="-122"/>
            </a:endParaRPr>
          </a:p>
        </p:txBody>
      </p:sp>
      <p:sp>
        <p:nvSpPr>
          <p:cNvPr id="30726" name="Line 4">
            <a:extLst>
              <a:ext uri="{FF2B5EF4-FFF2-40B4-BE49-F238E27FC236}">
                <a16:creationId xmlns:a16="http://schemas.microsoft.com/office/drawing/2014/main" id="{3A684BCE-11D9-E3B2-4CFC-606788CF3A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068806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0727" name="Line 5">
            <a:extLst>
              <a:ext uri="{FF2B5EF4-FFF2-40B4-BE49-F238E27FC236}">
                <a16:creationId xmlns:a16="http://schemas.microsoft.com/office/drawing/2014/main" id="{429A2C67-4847-AAC4-F27E-27A531FBF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580435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0728" name="Line 6">
            <a:extLst>
              <a:ext uri="{FF2B5EF4-FFF2-40B4-BE49-F238E27FC236}">
                <a16:creationId xmlns:a16="http://schemas.microsoft.com/office/drawing/2014/main" id="{04BDE1BB-40A6-FDE6-9D81-25DD6FF9D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092064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0729" name="Line 7">
            <a:extLst>
              <a:ext uri="{FF2B5EF4-FFF2-40B4-BE49-F238E27FC236}">
                <a16:creationId xmlns:a16="http://schemas.microsoft.com/office/drawing/2014/main" id="{76F40D84-5CEB-2FB2-6948-2C93C0072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603693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0730" name="Line 8">
            <a:extLst>
              <a:ext uri="{FF2B5EF4-FFF2-40B4-BE49-F238E27FC236}">
                <a16:creationId xmlns:a16="http://schemas.microsoft.com/office/drawing/2014/main" id="{F0900C63-A4C0-AD96-96CA-7014729B6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601" y="159385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0731" name="Line 9">
            <a:extLst>
              <a:ext uri="{FF2B5EF4-FFF2-40B4-BE49-F238E27FC236}">
                <a16:creationId xmlns:a16="http://schemas.microsoft.com/office/drawing/2014/main" id="{0AFBD77F-0797-9288-5C4A-457E940FF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115322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0732" name="Line 10">
            <a:extLst>
              <a:ext uri="{FF2B5EF4-FFF2-40B4-BE49-F238E27FC236}">
                <a16:creationId xmlns:a16="http://schemas.microsoft.com/office/drawing/2014/main" id="{12954779-E868-2F9C-23FB-D839D3D2D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626951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0733" name="Line 11">
            <a:extLst>
              <a:ext uri="{FF2B5EF4-FFF2-40B4-BE49-F238E27FC236}">
                <a16:creationId xmlns:a16="http://schemas.microsoft.com/office/drawing/2014/main" id="{0C3F7BE5-250B-7700-3BA3-AEB382FD7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3858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0734" name="Line 12">
            <a:extLst>
              <a:ext uri="{FF2B5EF4-FFF2-40B4-BE49-F238E27FC236}">
                <a16:creationId xmlns:a16="http://schemas.microsoft.com/office/drawing/2014/main" id="{F0192BD2-352F-983B-595D-FE23F2B66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650206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0735" name="Line 13">
            <a:extLst>
              <a:ext uri="{FF2B5EF4-FFF2-40B4-BE49-F238E27FC236}">
                <a16:creationId xmlns:a16="http://schemas.microsoft.com/office/drawing/2014/main" id="{7E9712BD-BA7B-4128-40D2-F8BF90816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4551" y="167005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0736" name="Line 14">
            <a:extLst>
              <a:ext uri="{FF2B5EF4-FFF2-40B4-BE49-F238E27FC236}">
                <a16:creationId xmlns:a16="http://schemas.microsoft.com/office/drawing/2014/main" id="{20E3C27F-63E4-EE48-B895-0759424B2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7526" y="159385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0737" name="Line 15">
            <a:extLst>
              <a:ext uri="{FF2B5EF4-FFF2-40B4-BE49-F238E27FC236}">
                <a16:creationId xmlns:a16="http://schemas.microsoft.com/office/drawing/2014/main" id="{979F70B1-F29C-E703-B418-D89FA5156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0501" y="159385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0738" name="Line 16">
            <a:extLst>
              <a:ext uri="{FF2B5EF4-FFF2-40B4-BE49-F238E27FC236}">
                <a16:creationId xmlns:a16="http://schemas.microsoft.com/office/drawing/2014/main" id="{A2F613D6-70A5-C68C-6BE7-E8CFE9186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3476" y="167005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0739" name="Line 17">
            <a:extLst>
              <a:ext uri="{FF2B5EF4-FFF2-40B4-BE49-F238E27FC236}">
                <a16:creationId xmlns:a16="http://schemas.microsoft.com/office/drawing/2014/main" id="{28FC0E97-3FE5-7A21-7D23-315C72FC58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6451" y="167005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0740" name="Line 18">
            <a:extLst>
              <a:ext uri="{FF2B5EF4-FFF2-40B4-BE49-F238E27FC236}">
                <a16:creationId xmlns:a16="http://schemas.microsoft.com/office/drawing/2014/main" id="{16C15355-8EA5-BF13-6542-2CEA6140C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9426" y="167005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0741" name="Line 19">
            <a:extLst>
              <a:ext uri="{FF2B5EF4-FFF2-40B4-BE49-F238E27FC236}">
                <a16:creationId xmlns:a16="http://schemas.microsoft.com/office/drawing/2014/main" id="{A262F829-8211-2A20-70C7-FAD6A3A3A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2401" y="167005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0742" name="Line 20">
            <a:extLst>
              <a:ext uri="{FF2B5EF4-FFF2-40B4-BE49-F238E27FC236}">
                <a16:creationId xmlns:a16="http://schemas.microsoft.com/office/drawing/2014/main" id="{97BD6474-0B67-E46E-9F7B-BD76A4349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1576" y="167005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218581" name="Rectangle 21">
            <a:extLst>
              <a:ext uri="{FF2B5EF4-FFF2-40B4-BE49-F238E27FC236}">
                <a16:creationId xmlns:a16="http://schemas.microsoft.com/office/drawing/2014/main" id="{BF36B20D-B507-65A9-3CE8-7A6AC7FC0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441451"/>
            <a:ext cx="7162800" cy="59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+	-	*	/	(	)	id	#</a:t>
            </a:r>
          </a:p>
        </p:txBody>
      </p:sp>
      <p:sp>
        <p:nvSpPr>
          <p:cNvPr id="1218582" name="Text Box 22">
            <a:extLst>
              <a:ext uri="{FF2B5EF4-FFF2-40B4-BE49-F238E27FC236}">
                <a16:creationId xmlns:a16="http://schemas.microsoft.com/office/drawing/2014/main" id="{4061A985-8021-B400-2C50-33B127B3E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500" y="2080997"/>
            <a:ext cx="685800" cy="403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+</a:t>
            </a:r>
          </a:p>
          <a:p>
            <a:pPr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-</a:t>
            </a:r>
          </a:p>
          <a:p>
            <a:pPr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200" b="1">
                <a:latin typeface="宋体" panose="02010600030101010101" pitchFamily="2" charset="-122"/>
              </a:rPr>
              <a:t>*</a:t>
            </a:r>
          </a:p>
          <a:p>
            <a:pPr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200" b="1">
                <a:latin typeface="宋体" panose="02010600030101010101" pitchFamily="2" charset="-122"/>
              </a:rPr>
              <a:t>/</a:t>
            </a:r>
          </a:p>
          <a:p>
            <a:pPr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3200" b="1">
                <a:latin typeface="宋体" panose="02010600030101010101" pitchFamily="2" charset="-122"/>
              </a:rPr>
              <a:t>（）</a:t>
            </a:r>
          </a:p>
          <a:p>
            <a:pPr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200" b="1">
                <a:latin typeface="宋体" panose="02010600030101010101" pitchFamily="2" charset="-122"/>
              </a:rPr>
              <a:t>id</a:t>
            </a:r>
          </a:p>
          <a:p>
            <a:pPr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200" b="1">
                <a:latin typeface="宋体" panose="02010600030101010101" pitchFamily="2" charset="-122"/>
              </a:rPr>
              <a:t>#</a:t>
            </a:r>
          </a:p>
        </p:txBody>
      </p:sp>
      <p:sp>
        <p:nvSpPr>
          <p:cNvPr id="1218583" name="Rectangle 23">
            <a:extLst>
              <a:ext uri="{FF2B5EF4-FFF2-40B4-BE49-F238E27FC236}">
                <a16:creationId xmlns:a16="http://schemas.microsoft.com/office/drawing/2014/main" id="{A73571B2-0120-3076-4B56-AAD07DE73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811" y="2012950"/>
            <a:ext cx="6096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≯</a:t>
            </a:r>
          </a:p>
        </p:txBody>
      </p:sp>
      <p:sp>
        <p:nvSpPr>
          <p:cNvPr id="1218584" name="Rectangle 24">
            <a:extLst>
              <a:ext uri="{FF2B5EF4-FFF2-40B4-BE49-F238E27FC236}">
                <a16:creationId xmlns:a16="http://schemas.microsoft.com/office/drawing/2014/main" id="{F86A3FC8-07CA-7DB5-C878-E06190916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2584450"/>
            <a:ext cx="7268015" cy="56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buSzPct val="75000"/>
              <a:buFont typeface="Monotype Sorts" pitchFamily="2" charset="2"/>
              <a:buNone/>
            </a:pP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≯	 ≯	≮ 	≮ 	≮   ≯	 ≮ 	 ≯</a:t>
            </a:r>
          </a:p>
        </p:txBody>
      </p:sp>
      <p:sp>
        <p:nvSpPr>
          <p:cNvPr id="1218585" name="Rectangle 25">
            <a:extLst>
              <a:ext uri="{FF2B5EF4-FFF2-40B4-BE49-F238E27FC236}">
                <a16:creationId xmlns:a16="http://schemas.microsoft.com/office/drawing/2014/main" id="{D0D8249C-9D7A-75E3-3477-6DF7407B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3040737"/>
            <a:ext cx="7268015" cy="56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buSzPct val="75000"/>
              <a:buFont typeface="Monotype Sorts" pitchFamily="2" charset="2"/>
              <a:buNone/>
            </a:pP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≯	 ≯	≯	≯	≮   ≯ 	 ≮ 	 ≯</a:t>
            </a:r>
          </a:p>
        </p:txBody>
      </p:sp>
      <p:sp>
        <p:nvSpPr>
          <p:cNvPr id="1218586" name="Rectangle 26">
            <a:extLst>
              <a:ext uri="{FF2B5EF4-FFF2-40B4-BE49-F238E27FC236}">
                <a16:creationId xmlns:a16="http://schemas.microsoft.com/office/drawing/2014/main" id="{527124AA-9216-B804-49E3-AA69AFAD2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3497024"/>
            <a:ext cx="7197725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≯</a:t>
            </a:r>
            <a:r>
              <a:rPr kumimoji="1"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≯	≯	≯	≮   ≯ 	 ≮ 	 ≯</a:t>
            </a:r>
          </a:p>
        </p:txBody>
      </p:sp>
      <p:sp>
        <p:nvSpPr>
          <p:cNvPr id="1218587" name="Rectangle 27">
            <a:extLst>
              <a:ext uri="{FF2B5EF4-FFF2-40B4-BE49-F238E27FC236}">
                <a16:creationId xmlns:a16="http://schemas.microsoft.com/office/drawing/2014/main" id="{32EAB2A8-03B9-740C-18A3-228B2D8FE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861" y="4093349"/>
            <a:ext cx="676948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lvl="1"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≮   ≮  ≮	  ≮	  ≮   ≡   ≮</a:t>
            </a:r>
          </a:p>
        </p:txBody>
      </p:sp>
      <p:sp>
        <p:nvSpPr>
          <p:cNvPr id="1218588" name="Rectangle 28">
            <a:extLst>
              <a:ext uri="{FF2B5EF4-FFF2-40B4-BE49-F238E27FC236}">
                <a16:creationId xmlns:a16="http://schemas.microsoft.com/office/drawing/2014/main" id="{731A2EBB-4082-DC92-5E12-6BD55D555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4566564"/>
            <a:ext cx="7268015" cy="56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buSzPct val="75000"/>
              <a:buFont typeface="Monotype Sorts" pitchFamily="2" charset="2"/>
              <a:buNone/>
            </a:pP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≯	 ≯	≯	≯ 	     ≯	 	 ≯</a:t>
            </a:r>
          </a:p>
        </p:txBody>
      </p:sp>
      <p:sp>
        <p:nvSpPr>
          <p:cNvPr id="1218589" name="Rectangle 29">
            <a:extLst>
              <a:ext uri="{FF2B5EF4-FFF2-40B4-BE49-F238E27FC236}">
                <a16:creationId xmlns:a16="http://schemas.microsoft.com/office/drawing/2014/main" id="{6BE2E300-0996-EAED-F24A-D3E77C61C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5084996"/>
            <a:ext cx="7268015" cy="56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buSzPct val="75000"/>
              <a:buFont typeface="Monotype Sorts" pitchFamily="2" charset="2"/>
              <a:buNone/>
            </a:pP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≯	 ≯	≯	≯	     ≯	 	 ≯</a:t>
            </a:r>
          </a:p>
        </p:txBody>
      </p:sp>
      <p:sp>
        <p:nvSpPr>
          <p:cNvPr id="1218590" name="Rectangle 30">
            <a:extLst>
              <a:ext uri="{FF2B5EF4-FFF2-40B4-BE49-F238E27FC236}">
                <a16:creationId xmlns:a16="http://schemas.microsoft.com/office/drawing/2014/main" id="{6D14F24B-BD2E-98DE-A185-F30EA053F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879" y="2021414"/>
            <a:ext cx="597921" cy="56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buSzPct val="75000"/>
              <a:buFont typeface="Monotype Sorts" pitchFamily="2" charset="2"/>
              <a:buNone/>
            </a:pP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≯</a:t>
            </a:r>
          </a:p>
        </p:txBody>
      </p:sp>
      <p:sp>
        <p:nvSpPr>
          <p:cNvPr id="1218591" name="Rectangle 31">
            <a:extLst>
              <a:ext uri="{FF2B5EF4-FFF2-40B4-BE49-F238E27FC236}">
                <a16:creationId xmlns:a16="http://schemas.microsoft.com/office/drawing/2014/main" id="{48502534-72A1-212D-6514-FCFCC1125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268" y="2021414"/>
            <a:ext cx="597921" cy="56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buSzPct val="75000"/>
              <a:buFont typeface="Monotype Sorts" pitchFamily="2" charset="2"/>
              <a:buNone/>
            </a:pP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≮</a:t>
            </a:r>
          </a:p>
        </p:txBody>
      </p:sp>
      <p:sp>
        <p:nvSpPr>
          <p:cNvPr id="1218592" name="Rectangle 32">
            <a:extLst>
              <a:ext uri="{FF2B5EF4-FFF2-40B4-BE49-F238E27FC236}">
                <a16:creationId xmlns:a16="http://schemas.microsoft.com/office/drawing/2014/main" id="{7B360FD8-3C13-A52F-EC71-F33628B91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657" y="2021414"/>
            <a:ext cx="597921" cy="56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buSzPct val="75000"/>
              <a:buFont typeface="Monotype Sorts" pitchFamily="2" charset="2"/>
              <a:buNone/>
            </a:pP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≮</a:t>
            </a:r>
          </a:p>
        </p:txBody>
      </p:sp>
      <p:sp>
        <p:nvSpPr>
          <p:cNvPr id="1218593" name="Rectangle 33">
            <a:extLst>
              <a:ext uri="{FF2B5EF4-FFF2-40B4-BE49-F238E27FC236}">
                <a16:creationId xmlns:a16="http://schemas.microsoft.com/office/drawing/2014/main" id="{A8DF254E-FD93-E918-BBEA-4A261AFE9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046" y="2021414"/>
            <a:ext cx="597921" cy="56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buSzPct val="75000"/>
              <a:buFont typeface="Monotype Sorts" pitchFamily="2" charset="2"/>
              <a:buNone/>
            </a:pP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≮</a:t>
            </a:r>
          </a:p>
        </p:txBody>
      </p:sp>
      <p:sp>
        <p:nvSpPr>
          <p:cNvPr id="1218594" name="Rectangle 34">
            <a:extLst>
              <a:ext uri="{FF2B5EF4-FFF2-40B4-BE49-F238E27FC236}">
                <a16:creationId xmlns:a16="http://schemas.microsoft.com/office/drawing/2014/main" id="{61D5244B-547C-1AF0-C467-D6FCCEE49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435" y="2021414"/>
            <a:ext cx="597921" cy="56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buSzPct val="75000"/>
              <a:buFont typeface="Monotype Sorts" pitchFamily="2" charset="2"/>
              <a:buNone/>
            </a:pP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≯</a:t>
            </a:r>
          </a:p>
        </p:txBody>
      </p:sp>
      <p:sp>
        <p:nvSpPr>
          <p:cNvPr id="1218595" name="Rectangle 35">
            <a:extLst>
              <a:ext uri="{FF2B5EF4-FFF2-40B4-BE49-F238E27FC236}">
                <a16:creationId xmlns:a16="http://schemas.microsoft.com/office/drawing/2014/main" id="{54E2BF8C-91FF-1353-9F9C-B7C5677A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824" y="2021414"/>
            <a:ext cx="597921" cy="56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buSzPct val="75000"/>
              <a:buFont typeface="Monotype Sorts" pitchFamily="2" charset="2"/>
              <a:buNone/>
            </a:pP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≮</a:t>
            </a:r>
          </a:p>
        </p:txBody>
      </p:sp>
      <p:sp>
        <p:nvSpPr>
          <p:cNvPr id="1218596" name="Rectangle 36">
            <a:extLst>
              <a:ext uri="{FF2B5EF4-FFF2-40B4-BE49-F238E27FC236}">
                <a16:creationId xmlns:a16="http://schemas.microsoft.com/office/drawing/2014/main" id="{E0CCA8F2-5BB8-24D1-5B3F-0B404227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3212" y="2021414"/>
            <a:ext cx="597921" cy="56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buSzPct val="75000"/>
              <a:buFont typeface="Monotype Sorts" pitchFamily="2" charset="2"/>
              <a:buNone/>
            </a:pP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1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21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21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21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21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121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121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63" grpId="0" build="p" autoUpdateAnimBg="0"/>
      <p:bldP spid="1218581" grpId="0" autoUpdateAnimBg="0"/>
      <p:bldP spid="1218582" grpId="0" autoUpdateAnimBg="0"/>
      <p:bldP spid="1218583" grpId="0" autoUpdateAnimBg="0"/>
      <p:bldP spid="1218584" grpId="0" autoUpdateAnimBg="0"/>
      <p:bldP spid="1218585" grpId="0" autoUpdateAnimBg="0"/>
      <p:bldP spid="1218586" grpId="0" autoUpdateAnimBg="0"/>
      <p:bldP spid="1218587" grpId="0" autoUpdateAnimBg="0"/>
      <p:bldP spid="1218588" grpId="0" autoUpdateAnimBg="0"/>
      <p:bldP spid="1218589" grpId="0" autoUpdateAnimBg="0"/>
      <p:bldP spid="1218590" grpId="0" autoUpdateAnimBg="0"/>
      <p:bldP spid="1218591" grpId="0" autoUpdateAnimBg="0"/>
      <p:bldP spid="1218592" grpId="0" autoUpdateAnimBg="0"/>
      <p:bldP spid="1218593" grpId="0" autoUpdateAnimBg="0"/>
      <p:bldP spid="1218594" grpId="0" autoUpdateAnimBg="0"/>
      <p:bldP spid="1218595" grpId="0" autoUpdateAnimBg="0"/>
      <p:bldP spid="121859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6DE70B9F-3FF0-E6C0-FBEB-AD4C36B37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5.2.3 </a:t>
            </a:r>
            <a:r>
              <a:rPr lang="zh-CN" altLang="en-US">
                <a:latin typeface="Times New Roman" panose="02020603050405020304" pitchFamily="18" charset="0"/>
              </a:rPr>
              <a:t>算符优先分析算法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725B8-2BDA-0973-53A6-B6602AB6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8155F531-EACA-41D5-9588-95CEAC9162C5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31747" name="灯片编号占位符 5">
            <a:extLst>
              <a:ext uri="{FF2B5EF4-FFF2-40B4-BE49-F238E27FC236}">
                <a16:creationId xmlns:a16="http://schemas.microsoft.com/office/drawing/2014/main" id="{EC170E8C-EAC3-C0E8-DE0C-39CE312C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B6A387-A8C5-445C-808A-9AB310338301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66047CE0-1DD9-78EA-1126-351B28952DC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marL="0" indent="0"/>
            <a:r>
              <a:rPr lang="en-US" altLang="zh-CN" sz="3600" dirty="0">
                <a:latin typeface="楷体_GB2312" pitchFamily="49" charset="-122"/>
              </a:rPr>
              <a:t> </a:t>
            </a:r>
            <a:r>
              <a:rPr lang="zh-CN" altLang="en-US" sz="3600" dirty="0">
                <a:latin typeface="楷体_GB2312" pitchFamily="49" charset="-122"/>
              </a:rPr>
              <a:t>原理</a:t>
            </a:r>
          </a:p>
          <a:p>
            <a:pPr marL="198438" lvl="1" indent="-7938"/>
            <a:r>
              <a:rPr lang="zh-CN" altLang="en-US" b="0" dirty="0">
                <a:latin typeface="楷体_GB2312" pitchFamily="49" charset="-122"/>
              </a:rPr>
              <a:t>识别句柄并归约</a:t>
            </a:r>
          </a:p>
          <a:p>
            <a:pPr marL="198438" lvl="1" indent="-7938"/>
            <a:r>
              <a:rPr lang="zh-CN" altLang="en-US" b="0" dirty="0">
                <a:latin typeface="楷体_GB2312" pitchFamily="49" charset="-122"/>
              </a:rPr>
              <a:t>各种优先关系存放在算符优先分析表中</a:t>
            </a:r>
          </a:p>
          <a:p>
            <a:pPr marL="198438" lvl="1" indent="-7938"/>
            <a:r>
              <a:rPr lang="zh-CN" altLang="en-US" b="0" dirty="0">
                <a:latin typeface="楷体_GB2312" pitchFamily="49" charset="-122"/>
              </a:rPr>
              <a:t>利用≯识别句柄尾，利用≮识别句柄头，分析栈存放已识别部分，比较栈顶和下一输入符号的关系，如果是句柄尾，则沿栈顶向下寻找句柄头，找到后弹出句柄，归约为非终结符。</a:t>
            </a:r>
          </a:p>
          <a:p>
            <a:pPr marL="198438" lvl="1" indent="-7938"/>
            <a:endParaRPr lang="en-US" altLang="zh-CN" b="0" dirty="0"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日期占位符 2">
            <a:extLst>
              <a:ext uri="{FF2B5EF4-FFF2-40B4-BE49-F238E27FC236}">
                <a16:creationId xmlns:a16="http://schemas.microsoft.com/office/drawing/2014/main" id="{E24AE23F-A77D-15B0-09E9-67CFC8C3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9A234799-6172-4806-89C3-54D366F9EA70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32771" name="灯片编号占位符 4">
            <a:extLst>
              <a:ext uri="{FF2B5EF4-FFF2-40B4-BE49-F238E27FC236}">
                <a16:creationId xmlns:a16="http://schemas.microsoft.com/office/drawing/2014/main" id="{4A886955-E565-C58A-FCE4-117498E9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CEE4ED-F88E-45B2-A1AF-A90C4A60F21A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20876" name="Group 268">
            <a:extLst>
              <a:ext uri="{FF2B5EF4-FFF2-40B4-BE49-F238E27FC236}">
                <a16:creationId xmlns:a16="http://schemas.microsoft.com/office/drawing/2014/main" id="{F591487A-AC5B-568B-BA61-7F23385BBBA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10221717"/>
              </p:ext>
            </p:extLst>
          </p:nvPr>
        </p:nvGraphicFramePr>
        <p:xfrm>
          <a:off x="2094706" y="1521731"/>
          <a:ext cx="8002587" cy="420052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7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步骤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优先关系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动作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+id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 id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+id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#≮id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移进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+id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#≮id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≯+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归约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#F+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移进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#F+ id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移进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#F+F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+≮id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≯#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归约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#≮+≯#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+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归约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772" name="Text Box 3">
            <a:extLst>
              <a:ext uri="{FF2B5EF4-FFF2-40B4-BE49-F238E27FC236}">
                <a16:creationId xmlns:a16="http://schemas.microsoft.com/office/drawing/2014/main" id="{C35DB222-70B7-A889-2AF4-9EE90D535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838201"/>
            <a:ext cx="1981200" cy="3667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1800" b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CACC58DD-B9FE-B285-BB05-FDD67CC6D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37" y="48145"/>
            <a:ext cx="81708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</a:rPr>
              <a:t>5.7 E→E+T|E-T|T    T→T*F|T/F|F    F→(E)|id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试利用算符优先分析法对</a:t>
            </a:r>
            <a:r>
              <a:rPr lang="en-US" altLang="zh-CN" sz="2800" dirty="0" err="1">
                <a:latin typeface="Times New Roman" panose="02020603050405020304" pitchFamily="18" charset="0"/>
              </a:rPr>
              <a:t>id+id</a:t>
            </a:r>
            <a:r>
              <a:rPr lang="zh-CN" altLang="en-US" sz="2800" dirty="0">
                <a:latin typeface="Times New Roman" panose="02020603050405020304" pitchFamily="18" charset="0"/>
              </a:rPr>
              <a:t>进行分析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FBB9BD64-B6A0-DECB-9623-3217DEEBE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问题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22E31-71DA-36D6-F522-98E33CDB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C05D0008-2228-4043-BB8B-DCCE08945F0E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33795" name="灯片编号占位符 5">
            <a:extLst>
              <a:ext uri="{FF2B5EF4-FFF2-40B4-BE49-F238E27FC236}">
                <a16:creationId xmlns:a16="http://schemas.microsoft.com/office/drawing/2014/main" id="{C276D6E3-D7F5-EBF0-D36C-18BD9518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00C28A-2A3D-4552-80CD-3C0BE49F32AB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1635" name="Rectangle 3">
            <a:extLst>
              <a:ext uri="{FF2B5EF4-FFF2-40B4-BE49-F238E27FC236}">
                <a16:creationId xmlns:a16="http://schemas.microsoft.com/office/drawing/2014/main" id="{3326520F-C142-F2ED-7397-0897B81539BB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 sz="3400">
                <a:latin typeface="Times New Roman" panose="02020603050405020304" pitchFamily="18" charset="0"/>
              </a:rPr>
              <a:t>有时未归约真正的句柄（</a:t>
            </a:r>
            <a:r>
              <a:rPr lang="en-US" altLang="zh-CN" sz="3400">
                <a:latin typeface="Times New Roman" panose="02020603050405020304" pitchFamily="18" charset="0"/>
              </a:rPr>
              <a:t>F</a:t>
            </a:r>
            <a:r>
              <a:rPr lang="zh-CN" altLang="en-US" sz="3400">
                <a:latin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zh-CN" altLang="en-US" sz="3400">
                <a:latin typeface="Times New Roman" panose="02020603050405020304" pitchFamily="18" charset="0"/>
              </a:rPr>
              <a:t>不是严格的最左归约</a:t>
            </a:r>
          </a:p>
          <a:p>
            <a:pPr eaLnBrk="1" hangingPunct="1"/>
            <a:r>
              <a:rPr lang="zh-CN" altLang="en-US" sz="3400">
                <a:latin typeface="Times New Roman" panose="02020603050405020304" pitchFamily="18" charset="0"/>
              </a:rPr>
              <a:t>归约的符号串有时与产生式右部不同</a:t>
            </a:r>
          </a:p>
          <a:p>
            <a:pPr eaLnBrk="1" hangingPunct="1"/>
            <a:r>
              <a:rPr lang="zh-CN" altLang="en-US" sz="3400">
                <a:solidFill>
                  <a:srgbClr val="FF0000"/>
                </a:solidFill>
                <a:latin typeface="Times New Roman" panose="02020603050405020304" pitchFamily="18" charset="0"/>
              </a:rPr>
              <a:t>仍能正确识别句子的原因</a:t>
            </a:r>
          </a:p>
          <a:p>
            <a:pPr lvl="1" eaLnBrk="1" hangingPunct="1"/>
            <a:r>
              <a:rPr lang="en-US" altLang="zh-CN" sz="3000">
                <a:latin typeface="Times New Roman" panose="02020603050405020304" pitchFamily="18" charset="0"/>
              </a:rPr>
              <a:t>OPG</a:t>
            </a:r>
            <a:r>
              <a:rPr lang="zh-CN" altLang="en-US" sz="3000">
                <a:latin typeface="Times New Roman" panose="02020603050405020304" pitchFamily="18" charset="0"/>
              </a:rPr>
              <a:t>未定义非终结符之间的优先关系，不能识别由单非终结符组成的句柄</a:t>
            </a:r>
          </a:p>
          <a:p>
            <a:pPr lvl="1" eaLnBrk="1" hangingPunct="1"/>
            <a:r>
              <a:rPr lang="zh-CN" altLang="en-US" sz="3000">
                <a:latin typeface="Times New Roman" panose="02020603050405020304" pitchFamily="18" charset="0"/>
              </a:rPr>
              <a:t>定义算符优先分析过程识别的“句柄”为</a:t>
            </a:r>
            <a:r>
              <a:rPr lang="zh-CN" altLang="en-US" sz="3000">
                <a:solidFill>
                  <a:srgbClr val="FF0000"/>
                </a:solidFill>
                <a:latin typeface="Times New Roman" panose="02020603050405020304" pitchFamily="18" charset="0"/>
              </a:rPr>
              <a:t>最左素短语</a:t>
            </a:r>
            <a:r>
              <a:rPr lang="en-US" altLang="zh-CN" sz="3000">
                <a:latin typeface="Times New Roman" panose="02020603050405020304" pitchFamily="18" charset="0"/>
              </a:rPr>
              <a:t>LPP</a:t>
            </a:r>
            <a:r>
              <a:rPr lang="zh-CN" altLang="en-US" sz="3000">
                <a:latin typeface="Times New Roman" panose="02020603050405020304" pitchFamily="18" charset="0"/>
              </a:rPr>
              <a:t>（</a:t>
            </a:r>
            <a:r>
              <a:rPr lang="en-US" altLang="zh-CN" sz="3000">
                <a:latin typeface="Times New Roman" panose="02020603050405020304" pitchFamily="18" charset="0"/>
              </a:rPr>
              <a:t>Leftmost Prime Phase</a:t>
            </a:r>
            <a:r>
              <a:rPr lang="zh-CN" altLang="en-US" sz="3000"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63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68688903-DB4B-8A83-7BDE-448EFDBC7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</a:rPr>
              <a:t>5.1 </a:t>
            </a:r>
            <a:r>
              <a:rPr lang="zh-CN" altLang="en-US" sz="4000">
                <a:latin typeface="Times New Roman" panose="02020603050405020304" pitchFamily="18" charset="0"/>
              </a:rPr>
              <a:t>自底向上的语法分析概述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4C3BE-0E3A-1EA7-0916-0E060C52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9333EDA8-D49F-4F95-9F28-1ACD0DFD4EFB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7171" name="灯片编号占位符 5">
            <a:extLst>
              <a:ext uri="{FF2B5EF4-FFF2-40B4-BE49-F238E27FC236}">
                <a16:creationId xmlns:a16="http://schemas.microsoft.com/office/drawing/2014/main" id="{7C77B953-FB62-F529-8935-91418D32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FBD187-0623-4C2E-94FA-24205E015EC3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4771" name="Rectangle 3">
            <a:extLst>
              <a:ext uri="{FF2B5EF4-FFF2-40B4-BE49-F238E27FC236}">
                <a16:creationId xmlns:a16="http://schemas.microsoft.com/office/drawing/2014/main" id="{11EA6CD4-13EB-5816-EEE6-DC708849066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</a:pPr>
            <a:r>
              <a:rPr lang="zh-CN" altLang="en-US" sz="3600">
                <a:latin typeface="楷体_GB2312" pitchFamily="49" charset="-122"/>
              </a:rPr>
              <a:t>思想</a:t>
            </a:r>
          </a:p>
          <a:p>
            <a:pPr marL="277813" lvl="1" indent="0">
              <a:lnSpc>
                <a:spcPct val="120000"/>
              </a:lnSpc>
            </a:pPr>
            <a:r>
              <a:rPr lang="zh-CN" altLang="en-US" b="0">
                <a:latin typeface="楷体_GB2312" pitchFamily="49" charset="-122"/>
              </a:rPr>
              <a:t>从输入串出发，反复利用产生式进行归约，如果最后能得到文法的开始符号，则输入串是句子，否则输入串有语法错误。</a:t>
            </a:r>
          </a:p>
          <a:p>
            <a:pPr marL="0" indent="0">
              <a:lnSpc>
                <a:spcPct val="120000"/>
              </a:lnSpc>
            </a:pPr>
            <a:r>
              <a:rPr lang="zh-CN" altLang="en-US" sz="3600">
                <a:latin typeface="楷体_GB2312" pitchFamily="49" charset="-122"/>
              </a:rPr>
              <a:t>核心</a:t>
            </a:r>
          </a:p>
          <a:p>
            <a:pPr marL="277813" lvl="1" indent="0">
              <a:lnSpc>
                <a:spcPct val="120000"/>
              </a:lnSpc>
            </a:pPr>
            <a:r>
              <a:rPr lang="zh-CN" altLang="en-US" b="0">
                <a:latin typeface="楷体_GB2312" pitchFamily="49" charset="-122"/>
              </a:rPr>
              <a:t>寻找句型中的当前归约对象</a:t>
            </a:r>
            <a:r>
              <a:rPr lang="en-US" altLang="zh-CN" b="0">
                <a:latin typeface="Arial" panose="020B0604020202020204" pitchFamily="34" charset="0"/>
              </a:rPr>
              <a:t>——“</a:t>
            </a:r>
            <a:r>
              <a:rPr lang="zh-CN" altLang="en-US" b="0">
                <a:latin typeface="楷体_GB2312" pitchFamily="49" charset="-122"/>
              </a:rPr>
              <a:t>句柄</a:t>
            </a:r>
            <a:r>
              <a:rPr lang="zh-CN" altLang="en-US" b="0">
                <a:latin typeface="Arial" panose="020B0604020202020204" pitchFamily="34" charset="0"/>
              </a:rPr>
              <a:t>”</a:t>
            </a:r>
            <a:r>
              <a:rPr lang="zh-CN" altLang="en-US" b="0">
                <a:latin typeface="楷体_GB2312" pitchFamily="49" charset="-122"/>
              </a:rPr>
              <a:t>进行归约</a:t>
            </a:r>
            <a:r>
              <a:rPr lang="en-US" altLang="zh-CN" b="0">
                <a:latin typeface="楷体_GB2312" pitchFamily="49" charset="-122"/>
              </a:rPr>
              <a:t>,</a:t>
            </a:r>
            <a:r>
              <a:rPr lang="zh-CN" altLang="en-US" b="0">
                <a:latin typeface="楷体_GB2312" pitchFamily="49" charset="-122"/>
              </a:rPr>
              <a:t>用不同的方法寻找句柄，就可获得不同的分析方法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8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8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8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7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932FA187-97DE-8DA2-F38C-67CEFA89B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素短语与最左素短语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BD2A0-D80A-4792-A58C-514704C5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EAFB3E3E-DADF-4E45-AC0B-FF1139573480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34819" name="灯片编号占位符 5">
            <a:extLst>
              <a:ext uri="{FF2B5EF4-FFF2-40B4-BE49-F238E27FC236}">
                <a16:creationId xmlns:a16="http://schemas.microsoft.com/office/drawing/2014/main" id="{373E4763-8016-E0D3-B2DA-7FE1BFD9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F1F2AF-C778-4D1A-A1EE-9DFFCC18403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2659" name="Rectangle 3">
            <a:extLst>
              <a:ext uri="{FF2B5EF4-FFF2-40B4-BE49-F238E27FC236}">
                <a16:creationId xmlns:a16="http://schemas.microsoft.com/office/drawing/2014/main" id="{A0A5C592-CCB3-9BB0-37ED-FA28B7FDA81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sz="3400">
                <a:latin typeface="Times New Roman" panose="02020603050405020304" pitchFamily="18" charset="0"/>
              </a:rPr>
              <a:t>什么是短语？当前我们要找什么样的短语？</a:t>
            </a:r>
            <a:r>
              <a:rPr lang="en-US" altLang="zh-CN" sz="3400">
                <a:latin typeface="Times New Roman" panose="02020603050405020304" pitchFamily="18" charset="0"/>
              </a:rPr>
              <a:t>——</a:t>
            </a:r>
            <a:r>
              <a:rPr lang="zh-CN" altLang="en-US" sz="3400">
                <a:latin typeface="Times New Roman" panose="02020603050405020304" pitchFamily="18" charset="0"/>
              </a:rPr>
              <a:t>至少有一个算符</a:t>
            </a:r>
            <a:endParaRPr lang="en-US" altLang="zh-CN" sz="340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340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Ｓ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b="0" baseline="3000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b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Times New Roman" panose="02020603050405020304" pitchFamily="18" charset="0"/>
              </a:rPr>
              <a:t>α</a:t>
            </a:r>
            <a:r>
              <a:rPr lang="zh-CN" altLang="en-US" b="0">
                <a:latin typeface="Times New Roman" panose="02020603050405020304" pitchFamily="18" charset="0"/>
              </a:rPr>
              <a:t>Ａ</a:t>
            </a:r>
            <a:r>
              <a:rPr lang="en-US" altLang="zh-CN" b="0">
                <a:latin typeface="Times New Roman" panose="02020603050405020304" pitchFamily="18" charset="0"/>
              </a:rPr>
              <a:t>β and A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0" baseline="3000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0">
                <a:latin typeface="Times New Roman" panose="02020603050405020304" pitchFamily="18" charset="0"/>
              </a:rPr>
              <a:t>γ</a:t>
            </a:r>
            <a:r>
              <a:rPr lang="zh-CN" altLang="en-US" b="0">
                <a:latin typeface="Times New Roman" panose="02020603050405020304" pitchFamily="18" charset="0"/>
              </a:rPr>
              <a:t>，</a:t>
            </a:r>
            <a:r>
              <a:rPr lang="en-US" altLang="zh-CN" b="0">
                <a:latin typeface="Times New Roman" panose="02020603050405020304" pitchFamily="18" charset="0"/>
              </a:rPr>
              <a:t>γ</a:t>
            </a:r>
            <a:r>
              <a:rPr lang="zh-CN" altLang="en-US" b="0">
                <a:latin typeface="Times New Roman" panose="02020603050405020304" pitchFamily="18" charset="0"/>
              </a:rPr>
              <a:t>至少含一个终结符，且不含更小的含终结符的短语</a:t>
            </a:r>
            <a:r>
              <a:rPr lang="en-US" altLang="zh-CN" b="0">
                <a:latin typeface="Times New Roman" panose="02020603050405020304" pitchFamily="18" charset="0"/>
              </a:rPr>
              <a:t>,</a:t>
            </a:r>
            <a:r>
              <a:rPr lang="zh-CN" altLang="en-US" b="0">
                <a:latin typeface="Times New Roman" panose="02020603050405020304" pitchFamily="18" charset="0"/>
              </a:rPr>
              <a:t>则称</a:t>
            </a:r>
            <a:r>
              <a:rPr lang="en-US" altLang="zh-CN" b="0">
                <a:latin typeface="Times New Roman" panose="02020603050405020304" pitchFamily="18" charset="0"/>
              </a:rPr>
              <a:t>γ</a:t>
            </a:r>
            <a:r>
              <a:rPr lang="zh-CN" altLang="en-US" b="0">
                <a:latin typeface="Times New Roman" panose="02020603050405020304" pitchFamily="18" charset="0"/>
              </a:rPr>
              <a:t>是句型</a:t>
            </a:r>
            <a:r>
              <a:rPr lang="en-US" altLang="zh-CN" b="0">
                <a:latin typeface="Times New Roman" panose="02020603050405020304" pitchFamily="18" charset="0"/>
              </a:rPr>
              <a:t>αγβ</a:t>
            </a:r>
            <a:r>
              <a:rPr lang="zh-CN" altLang="en-US" b="0">
                <a:latin typeface="Times New Roman" panose="02020603050405020304" pitchFamily="18" charset="0"/>
              </a:rPr>
              <a:t>的相对于变量</a:t>
            </a:r>
            <a:r>
              <a:rPr lang="en-US" altLang="zh-CN" b="0">
                <a:latin typeface="Times New Roman" panose="02020603050405020304" pitchFamily="18" charset="0"/>
              </a:rPr>
              <a:t>A</a:t>
            </a:r>
            <a:r>
              <a:rPr lang="zh-CN" altLang="en-US" b="0">
                <a:latin typeface="Times New Roman" panose="02020603050405020304" pitchFamily="18" charset="0"/>
              </a:rPr>
              <a:t>的素短语</a:t>
            </a:r>
            <a:r>
              <a:rPr lang="en-US" altLang="zh-CN" b="0">
                <a:latin typeface="Times New Roman" panose="02020603050405020304" pitchFamily="18" charset="0"/>
              </a:rPr>
              <a:t>(Prime Phrase)</a:t>
            </a:r>
          </a:p>
          <a:p>
            <a:pPr eaLnBrk="1" hangingPunct="1"/>
            <a:endParaRPr lang="en-US" altLang="zh-CN" b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3400">
                <a:latin typeface="Times New Roman" panose="02020603050405020304" pitchFamily="18" charset="0"/>
              </a:rPr>
              <a:t>句型的至少含一个终结符且不含其它素短语的短语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265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6F0B73B5-E1DB-8B53-23C1-9FFB24365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例</a:t>
            </a:r>
          </a:p>
        </p:txBody>
      </p:sp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0468F381-8D0D-51AB-D1A2-BB8B94B1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87689B96-A5CD-4111-B851-20504CC0318D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35843" name="灯片编号占位符 5">
            <a:extLst>
              <a:ext uri="{FF2B5EF4-FFF2-40B4-BE49-F238E27FC236}">
                <a16:creationId xmlns:a16="http://schemas.microsoft.com/office/drawing/2014/main" id="{83B4E5FC-86A9-BFB4-5B26-A6D367DA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943DDA-CFFF-4FBE-9AC4-024D0D97D40A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3683" name="Rectangle 3">
            <a:extLst>
              <a:ext uri="{FF2B5EF4-FFF2-40B4-BE49-F238E27FC236}">
                <a16:creationId xmlns:a16="http://schemas.microsoft.com/office/drawing/2014/main" id="{4A705C31-69F8-846E-C789-E194C1EDDBF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901480"/>
            <a:ext cx="9783916" cy="4637251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E→E+T|T  T→T*F|F  F→(E)|id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</a:rPr>
              <a:t>句型 </a:t>
            </a:r>
            <a:r>
              <a:rPr lang="en-US" altLang="zh-CN" sz="2400" dirty="0">
                <a:latin typeface="Times New Roman" panose="02020603050405020304" pitchFamily="18" charset="0"/>
              </a:rPr>
              <a:t>T+T*</a:t>
            </a:r>
            <a:r>
              <a:rPr lang="en-US" altLang="zh-CN" sz="2400" dirty="0" err="1">
                <a:latin typeface="Times New Roman" panose="02020603050405020304" pitchFamily="18" charset="0"/>
              </a:rPr>
              <a:t>F+i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的短语有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T   T*F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    T+T*F    T+T*</a:t>
            </a:r>
            <a:r>
              <a:rPr lang="en-US" altLang="zh-CN" sz="2400" dirty="0" err="1">
                <a:latin typeface="Times New Roman" panose="02020603050405020304" pitchFamily="18" charset="0"/>
              </a:rPr>
              <a:t>F+i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</a:rPr>
              <a:t>其中的素短语为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T*F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T*F</a:t>
            </a:r>
            <a:r>
              <a:rPr lang="zh-CN" altLang="en-US" sz="2400" dirty="0">
                <a:latin typeface="Times New Roman" panose="02020603050405020304" pitchFamily="18" charset="0"/>
              </a:rPr>
              <a:t>为最左素短语，是被归约的对象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问题：按照文法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E→E+E|E*E|(E)|id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i+E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i+i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的短语和素短语</a:t>
            </a:r>
          </a:p>
        </p:txBody>
      </p:sp>
      <p:sp>
        <p:nvSpPr>
          <p:cNvPr id="1223684" name="Rectangle 4">
            <a:extLst>
              <a:ext uri="{FF2B5EF4-FFF2-40B4-BE49-F238E27FC236}">
                <a16:creationId xmlns:a16="http://schemas.microsoft.com/office/drawing/2014/main" id="{3C4CEAA7-F96F-F2E0-619B-CCE0FD66A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613" y="487363"/>
            <a:ext cx="2667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en-US" altLang="zh-CN" sz="30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en-US" altLang="zh-CN" sz="30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       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endParaRPr kumimoji="1" lang="en-US" altLang="zh-CN" sz="3000" b="1">
              <a:effectLst>
                <a:outerShdw blurRad="38100" dist="38100" dir="2700000" algn="tl">
                  <a:srgbClr val="FFFFFF"/>
                </a:outerShdw>
              </a:effectLst>
              <a:latin typeface="宋体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en-US" altLang="zh-CN" sz="30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  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endParaRPr kumimoji="1" lang="en-US" altLang="zh-CN" sz="3000" b="1">
              <a:effectLst>
                <a:outerShdw blurRad="38100" dist="38100" dir="2700000" algn="tl">
                  <a:srgbClr val="FFFFFF"/>
                </a:outerShdw>
              </a:effectLst>
              <a:latin typeface="宋体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en-US" altLang="zh-CN" sz="30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     T    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endParaRPr kumimoji="1" lang="en-US" altLang="zh-CN" sz="3000" b="1">
              <a:effectLst>
                <a:outerShdw blurRad="38100" dist="38100" dir="2700000" algn="tl">
                  <a:srgbClr val="FFFFFF"/>
                </a:outerShdw>
              </a:effectLst>
              <a:latin typeface="宋体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en-US" altLang="zh-CN" sz="30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E		      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endParaRPr kumimoji="1" lang="en-US" altLang="zh-CN" sz="3000" b="1">
              <a:effectLst>
                <a:outerShdw blurRad="38100" dist="38100" dir="2700000" algn="tl">
                  <a:srgbClr val="FFFFFF"/>
                </a:outerShdw>
              </a:effectLst>
              <a:latin typeface="宋体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  +  T *  F  +  i</a:t>
            </a:r>
          </a:p>
        </p:txBody>
      </p:sp>
      <p:sp>
        <p:nvSpPr>
          <p:cNvPr id="35847" name="Line 5">
            <a:extLst>
              <a:ext uri="{FF2B5EF4-FFF2-40B4-BE49-F238E27FC236}">
                <a16:creationId xmlns:a16="http://schemas.microsoft.com/office/drawing/2014/main" id="{63547AE4-EDC2-563B-A5C3-EFADBC93B9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6400" y="4479926"/>
            <a:ext cx="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5848" name="Line 6">
            <a:extLst>
              <a:ext uri="{FF2B5EF4-FFF2-40B4-BE49-F238E27FC236}">
                <a16:creationId xmlns:a16="http://schemas.microsoft.com/office/drawing/2014/main" id="{E8D357E4-75D7-8774-BD9E-CF20D16F39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96501" y="4573588"/>
            <a:ext cx="17463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5849" name="Line 7">
            <a:extLst>
              <a:ext uri="{FF2B5EF4-FFF2-40B4-BE49-F238E27FC236}">
                <a16:creationId xmlns:a16="http://schemas.microsoft.com/office/drawing/2014/main" id="{82C5C4F0-D853-FF5A-5C6D-C41D2D7D8B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45539" y="3552826"/>
            <a:ext cx="174625" cy="150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5850" name="Line 8">
            <a:extLst>
              <a:ext uri="{FF2B5EF4-FFF2-40B4-BE49-F238E27FC236}">
                <a16:creationId xmlns:a16="http://schemas.microsoft.com/office/drawing/2014/main" id="{C88D194E-2FE7-4ECC-9984-B9F1808E28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97950" y="3552826"/>
            <a:ext cx="107950" cy="143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5851" name="Line 9">
            <a:extLst>
              <a:ext uri="{FF2B5EF4-FFF2-40B4-BE49-F238E27FC236}">
                <a16:creationId xmlns:a16="http://schemas.microsoft.com/office/drawing/2014/main" id="{8F8ABF09-A121-A3DC-FD06-DB83223CC1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77326" y="3552826"/>
            <a:ext cx="315913" cy="150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5852" name="Line 10">
            <a:extLst>
              <a:ext uri="{FF2B5EF4-FFF2-40B4-BE49-F238E27FC236}">
                <a16:creationId xmlns:a16="http://schemas.microsoft.com/office/drawing/2014/main" id="{85BC6A94-5C0D-5509-69A1-83BA3DA251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8776" y="2530475"/>
            <a:ext cx="392113" cy="165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5853" name="Line 11">
            <a:extLst>
              <a:ext uri="{FF2B5EF4-FFF2-40B4-BE49-F238E27FC236}">
                <a16:creationId xmlns:a16="http://schemas.microsoft.com/office/drawing/2014/main" id="{473E82DF-41A0-06CA-9B3C-E7C7878F64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70889" y="2609850"/>
            <a:ext cx="14287" cy="2446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5854" name="Line 12">
            <a:extLst>
              <a:ext uri="{FF2B5EF4-FFF2-40B4-BE49-F238E27FC236}">
                <a16:creationId xmlns:a16="http://schemas.microsoft.com/office/drawing/2014/main" id="{9060E2EB-8EAD-EB7C-7ADD-73DE16ED74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85176" y="2463801"/>
            <a:ext cx="5762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5855" name="Line 13">
            <a:extLst>
              <a:ext uri="{FF2B5EF4-FFF2-40B4-BE49-F238E27FC236}">
                <a16:creationId xmlns:a16="http://schemas.microsoft.com/office/drawing/2014/main" id="{18F0BB42-3DFD-9CDF-7563-62EDA19065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90063" y="1430338"/>
            <a:ext cx="436562" cy="362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5856" name="Line 14">
            <a:extLst>
              <a:ext uri="{FF2B5EF4-FFF2-40B4-BE49-F238E27FC236}">
                <a16:creationId xmlns:a16="http://schemas.microsoft.com/office/drawing/2014/main" id="{A8401AEC-C928-64A1-7616-7D8C87164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8051" y="1430339"/>
            <a:ext cx="784225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5857" name="Line 15">
            <a:extLst>
              <a:ext uri="{FF2B5EF4-FFF2-40B4-BE49-F238E27FC236}">
                <a16:creationId xmlns:a16="http://schemas.microsoft.com/office/drawing/2014/main" id="{57AF1E3D-807A-C4F5-585D-E5B1BA6B54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69439" y="1430338"/>
            <a:ext cx="428625" cy="168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5858" name="Line 16">
            <a:extLst>
              <a:ext uri="{FF2B5EF4-FFF2-40B4-BE49-F238E27FC236}">
                <a16:creationId xmlns:a16="http://schemas.microsoft.com/office/drawing/2014/main" id="{AECFA813-3B55-09AC-B515-E9692FA56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501" y="3544888"/>
            <a:ext cx="730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68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F3CECD-4711-15E1-CE72-E9534F1C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日期占位符 3">
            <a:extLst>
              <a:ext uri="{FF2B5EF4-FFF2-40B4-BE49-F238E27FC236}">
                <a16:creationId xmlns:a16="http://schemas.microsoft.com/office/drawing/2014/main" id="{5A9A5F3E-C525-3400-3EB8-3E404226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A377F8AE-3754-45BD-A8E3-D16BC01954BC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36867" name="灯片编号占位符 5">
            <a:extLst>
              <a:ext uri="{FF2B5EF4-FFF2-40B4-BE49-F238E27FC236}">
                <a16:creationId xmlns:a16="http://schemas.microsoft.com/office/drawing/2014/main" id="{59BCEFCE-6DD3-41EB-D7B3-7A8AB69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36BD62-976B-45AC-AD4D-5383B56BFA47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4706" name="Rectangle 2">
            <a:extLst>
              <a:ext uri="{FF2B5EF4-FFF2-40B4-BE49-F238E27FC236}">
                <a16:creationId xmlns:a16="http://schemas.microsoft.com/office/drawing/2014/main" id="{BE807789-4204-3F89-6C93-EE282C43F60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</a:rPr>
              <a:t>文法：</a:t>
            </a:r>
            <a:r>
              <a:rPr lang="en-US" altLang="zh-CN" sz="3000" dirty="0">
                <a:latin typeface="Times New Roman" panose="02020603050405020304" pitchFamily="18" charset="0"/>
              </a:rPr>
              <a:t>E→E+E|E*E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 dirty="0">
                <a:latin typeface="Times New Roman" panose="02020603050405020304" pitchFamily="18" charset="0"/>
              </a:rPr>
              <a:t>		   E→(E)|id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</a:rPr>
              <a:t>句型</a:t>
            </a:r>
            <a:r>
              <a:rPr lang="en-US" altLang="zh-CN" sz="3000" dirty="0" err="1">
                <a:latin typeface="Times New Roman" panose="02020603050405020304" pitchFamily="18" charset="0"/>
              </a:rPr>
              <a:t>i+E</a:t>
            </a:r>
            <a:r>
              <a:rPr lang="en-US" altLang="zh-CN" sz="3000" dirty="0">
                <a:latin typeface="Times New Roman" panose="02020603050405020304" pitchFamily="18" charset="0"/>
              </a:rPr>
              <a:t>*</a:t>
            </a:r>
            <a:r>
              <a:rPr lang="en-US" altLang="zh-CN" sz="3000" dirty="0" err="1">
                <a:latin typeface="Times New Roman" panose="02020603050405020304" pitchFamily="18" charset="0"/>
              </a:rPr>
              <a:t>i+i</a:t>
            </a:r>
            <a:r>
              <a:rPr lang="zh-CN" altLang="en-US" sz="3000" dirty="0">
                <a:latin typeface="Times New Roman" panose="02020603050405020304" pitchFamily="18" charset="0"/>
              </a:rPr>
              <a:t>的短语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40C7884-3E7D-3754-197D-BE5463272375}"/>
              </a:ext>
            </a:extLst>
          </p:cNvPr>
          <p:cNvGrpSpPr>
            <a:grpSpLocks/>
          </p:cNvGrpSpPr>
          <p:nvPr/>
        </p:nvGrpSpPr>
        <p:grpSpPr bwMode="auto">
          <a:xfrm>
            <a:off x="7532688" y="344488"/>
            <a:ext cx="2667000" cy="5029200"/>
            <a:chOff x="3888" y="768"/>
            <a:chExt cx="1632" cy="3072"/>
          </a:xfrm>
        </p:grpSpPr>
        <p:sp>
          <p:nvSpPr>
            <p:cNvPr id="1224708" name="Rectangle 4">
              <a:extLst>
                <a:ext uri="{FF2B5EF4-FFF2-40B4-BE49-F238E27FC236}">
                  <a16:creationId xmlns:a16="http://schemas.microsoft.com/office/drawing/2014/main" id="{14CC736A-97FC-E10A-50E7-4A5BD27EC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768"/>
              <a:ext cx="1632" cy="3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r>
                <a:rPr kumimoji="1" lang="en-US" altLang="zh-CN" sz="3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  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r>
                <a:rPr kumimoji="1" lang="en-US" altLang="zh-CN" sz="3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       E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endParaRPr kumimoji="1" lang="en-US" altLang="zh-CN" sz="30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endParaRP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r>
                <a:rPr kumimoji="1" lang="en-US" altLang="zh-CN" sz="3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  E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endParaRPr kumimoji="1" lang="en-US" altLang="zh-CN" sz="30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endParaRP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r>
                <a:rPr kumimoji="1" lang="en-US" altLang="zh-CN" sz="3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     E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endParaRPr kumimoji="1" lang="en-US" altLang="zh-CN" sz="30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endParaRP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r>
                <a:rPr kumimoji="1" lang="en-US" altLang="zh-CN" sz="3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E		  E   E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endParaRPr kumimoji="1" lang="en-US" altLang="zh-CN" sz="30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endParaRP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r>
                <a:rPr kumimoji="1" lang="en-US" altLang="zh-CN" sz="28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i  +  E  *  i  +  i</a:t>
              </a:r>
            </a:p>
          </p:txBody>
        </p:sp>
        <p:sp>
          <p:nvSpPr>
            <p:cNvPr id="36873" name="Line 5">
              <a:extLst>
                <a:ext uri="{FF2B5EF4-FFF2-40B4-BE49-F238E27FC236}">
                  <a16:creationId xmlns:a16="http://schemas.microsoft.com/office/drawing/2014/main" id="{D9E95A69-DE07-5774-F8E1-3A1260217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6874" name="Line 6">
              <a:extLst>
                <a:ext uri="{FF2B5EF4-FFF2-40B4-BE49-F238E27FC236}">
                  <a16:creationId xmlns:a16="http://schemas.microsoft.com/office/drawing/2014/main" id="{D5C597D9-89B4-0A6B-37B1-7CCCB89487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32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6875" name="Line 7">
              <a:extLst>
                <a:ext uri="{FF2B5EF4-FFF2-40B4-BE49-F238E27FC236}">
                  <a16:creationId xmlns:a16="http://schemas.microsoft.com/office/drawing/2014/main" id="{71B13D59-E30F-28D2-409D-3B91D5396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0" y="32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6876" name="Line 8">
              <a:extLst>
                <a:ext uri="{FF2B5EF4-FFF2-40B4-BE49-F238E27FC236}">
                  <a16:creationId xmlns:a16="http://schemas.microsoft.com/office/drawing/2014/main" id="{6FBD9D46-9A57-1DD9-7DE1-0A36AB15D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640"/>
              <a:ext cx="14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6877" name="Line 9">
              <a:extLst>
                <a:ext uri="{FF2B5EF4-FFF2-40B4-BE49-F238E27FC236}">
                  <a16:creationId xmlns:a16="http://schemas.microsoft.com/office/drawing/2014/main" id="{14C8D312-A988-DB16-C977-C194BC6E1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08" y="2640"/>
              <a:ext cx="4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6878" name="Line 10">
              <a:extLst>
                <a:ext uri="{FF2B5EF4-FFF2-40B4-BE49-F238E27FC236}">
                  <a16:creationId xmlns:a16="http://schemas.microsoft.com/office/drawing/2014/main" id="{B79D00DF-9185-4BC3-D731-94C7F9CC22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6" y="264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6879" name="Line 11">
              <a:extLst>
                <a:ext uri="{FF2B5EF4-FFF2-40B4-BE49-F238E27FC236}">
                  <a16:creationId xmlns:a16="http://schemas.microsoft.com/office/drawing/2014/main" id="{256EA283-5EBB-4242-ACF5-ECC3356CD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016"/>
              <a:ext cx="24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6880" name="Line 12">
              <a:extLst>
                <a:ext uri="{FF2B5EF4-FFF2-40B4-BE49-F238E27FC236}">
                  <a16:creationId xmlns:a16="http://schemas.microsoft.com/office/drawing/2014/main" id="{5B0408F5-EF35-DAA8-E3E3-0297CB278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064"/>
              <a:ext cx="48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6881" name="Line 13">
              <a:extLst>
                <a:ext uri="{FF2B5EF4-FFF2-40B4-BE49-F238E27FC236}">
                  <a16:creationId xmlns:a16="http://schemas.microsoft.com/office/drawing/2014/main" id="{202CBC39-0650-5462-03D8-92CBA63668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72" y="2016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6882" name="Line 14">
              <a:extLst>
                <a:ext uri="{FF2B5EF4-FFF2-40B4-BE49-F238E27FC236}">
                  <a16:creationId xmlns:a16="http://schemas.microsoft.com/office/drawing/2014/main" id="{F39CD854-D2B9-A106-F6E5-BDD05CF9A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48" y="1344"/>
              <a:ext cx="192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6883" name="Line 15">
              <a:extLst>
                <a:ext uri="{FF2B5EF4-FFF2-40B4-BE49-F238E27FC236}">
                  <a16:creationId xmlns:a16="http://schemas.microsoft.com/office/drawing/2014/main" id="{131C3924-8BCB-0955-0910-065DB9E59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344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6884" name="Line 16">
              <a:extLst>
                <a:ext uri="{FF2B5EF4-FFF2-40B4-BE49-F238E27FC236}">
                  <a16:creationId xmlns:a16="http://schemas.microsoft.com/office/drawing/2014/main" id="{E70BBD24-0E79-61A4-9BB1-7D8936E4E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1344"/>
              <a:ext cx="384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1224721" name="Text Box 17">
            <a:extLst>
              <a:ext uri="{FF2B5EF4-FFF2-40B4-BE49-F238E27FC236}">
                <a16:creationId xmlns:a16="http://schemas.microsoft.com/office/drawing/2014/main" id="{93948A97-E0AD-F122-B519-986FAD73B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595" y="5111961"/>
            <a:ext cx="49530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问题：归约过程中如何发现“中间句型” 的最左素短语？</a:t>
            </a:r>
          </a:p>
        </p:txBody>
      </p:sp>
      <p:sp>
        <p:nvSpPr>
          <p:cNvPr id="1224722" name="Rectangle 18">
            <a:extLst>
              <a:ext uri="{FF2B5EF4-FFF2-40B4-BE49-F238E27FC236}">
                <a16:creationId xmlns:a16="http://schemas.microsoft.com/office/drawing/2014/main" id="{0EC93DC3-9E4F-6F3B-D872-0E3016540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69" y="3021596"/>
            <a:ext cx="3657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en-US" altLang="zh-CN" sz="3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3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</a:t>
            </a:r>
            <a:r>
              <a:rPr kumimoji="1" lang="en-US" altLang="zh-CN" sz="3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3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E*</a:t>
            </a:r>
            <a:r>
              <a:rPr kumimoji="1" lang="en-US" altLang="zh-CN" sz="3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3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3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3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en-US" altLang="zh-CN" sz="3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i+E</a:t>
            </a:r>
            <a:r>
              <a:rPr kumimoji="1" lang="en-US" altLang="zh-CN" sz="3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*</a:t>
            </a:r>
            <a:r>
              <a:rPr kumimoji="1" lang="en-US" altLang="zh-CN" sz="3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3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</a:t>
            </a:r>
            <a:r>
              <a:rPr kumimoji="1" lang="en-US" altLang="zh-CN" sz="3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i+E</a:t>
            </a:r>
            <a:r>
              <a:rPr kumimoji="1" lang="en-US" altLang="zh-CN" sz="3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*</a:t>
            </a:r>
            <a:r>
              <a:rPr kumimoji="1" lang="en-US" altLang="zh-CN" sz="3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i+i</a:t>
            </a:r>
            <a:endParaRPr kumimoji="1" lang="en-US" altLang="zh-CN" sz="3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zh-CN" altLang="en-US" sz="3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其中的素短语为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en-US" altLang="zh-CN" sz="3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3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</a:t>
            </a:r>
            <a:r>
              <a:rPr kumimoji="1" lang="en-US" altLang="zh-CN" sz="3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3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</a:t>
            </a:r>
            <a:r>
              <a:rPr kumimoji="1" lang="en-US" altLang="zh-CN" sz="3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endParaRPr kumimoji="1" lang="en-US" altLang="zh-CN" sz="3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4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4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4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4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4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4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4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4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4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4706" grpId="0" animBg="1" autoUpdateAnimBg="0"/>
      <p:bldP spid="1224721" grpId="0" autoUpdateAnimBg="0"/>
      <p:bldP spid="1224722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8E7A429C-F5CF-1A1B-35C6-19A962CA4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素短语与最左素短语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C8330-ECEE-2F47-0642-F8977E75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EC124CCF-28E3-4480-B5A5-91D392FEFCFD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37891" name="灯片编号占位符 5">
            <a:extLst>
              <a:ext uri="{FF2B5EF4-FFF2-40B4-BE49-F238E27FC236}">
                <a16:creationId xmlns:a16="http://schemas.microsoft.com/office/drawing/2014/main" id="{400FCD7F-6E59-9302-3275-7B6CB8E4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099B58-E0CC-4D0D-866A-5C496040F65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B3D1E2C3-3992-B548-0E1B-D1930417461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340528"/>
            <a:ext cx="9783916" cy="4749554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</a:rPr>
              <a:t>设句型的一般形式为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#N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0" dirty="0">
                <a:latin typeface="Times New Roman" panose="02020603050405020304" pitchFamily="18" charset="0"/>
              </a:rPr>
              <a:t>a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b="0" dirty="0">
                <a:latin typeface="Times New Roman" panose="02020603050405020304" pitchFamily="18" charset="0"/>
              </a:rPr>
              <a:t>N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0" dirty="0">
                <a:latin typeface="Times New Roman" panose="02020603050405020304" pitchFamily="18" charset="0"/>
              </a:rPr>
              <a:t>a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0" dirty="0">
                <a:latin typeface="Times New Roman" panose="02020603050405020304" pitchFamily="18" charset="0"/>
              </a:rPr>
              <a:t>…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b="0" dirty="0" err="1">
                <a:latin typeface="Times New Roman" panose="02020603050405020304" pitchFamily="18" charset="0"/>
              </a:rPr>
              <a:t>N</a:t>
            </a:r>
            <a:r>
              <a:rPr lang="en-US" altLang="zh-CN" b="0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0" dirty="0" err="1">
                <a:latin typeface="Times New Roman" panose="02020603050405020304" pitchFamily="18" charset="0"/>
              </a:rPr>
              <a:t>a</a:t>
            </a:r>
            <a:r>
              <a:rPr lang="en-US" altLang="zh-CN" b="0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</a:rPr>
              <a:t># (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</a:rPr>
              <a:t>∈V∪{ε},a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</a:rPr>
              <a:t>∈V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T</a:t>
            </a:r>
            <a:r>
              <a:rPr lang="zh-CN" altLang="en-US" sz="3600" dirty="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</a:rPr>
              <a:t>它的最左素短语是满足下列条件的最左子串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</a:rPr>
              <a:t>			</a:t>
            </a:r>
            <a:r>
              <a:rPr lang="en-US" altLang="zh-CN" b="0" dirty="0" err="1">
                <a:latin typeface="Times New Roman" panose="02020603050405020304" pitchFamily="18" charset="0"/>
              </a:rPr>
              <a:t>N</a:t>
            </a:r>
            <a:r>
              <a:rPr lang="en-US" altLang="zh-CN" b="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="0" dirty="0" err="1">
                <a:latin typeface="Times New Roman" panose="02020603050405020304" pitchFamily="18" charset="0"/>
              </a:rPr>
              <a:t>a</a:t>
            </a:r>
            <a:r>
              <a:rPr lang="en-US" altLang="zh-CN" b="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</a:rPr>
              <a:t>N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i+1</a:t>
            </a:r>
            <a:r>
              <a:rPr lang="en-US" altLang="zh-CN" b="0" dirty="0">
                <a:latin typeface="Times New Roman" panose="02020603050405020304" pitchFamily="18" charset="0"/>
              </a:rPr>
              <a:t>a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i+1</a:t>
            </a:r>
            <a:r>
              <a:rPr lang="en-US" altLang="zh-CN" b="0" dirty="0">
                <a:latin typeface="Times New Roman" panose="02020603050405020304" pitchFamily="18" charset="0"/>
              </a:rPr>
              <a:t>…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b="0" dirty="0" err="1">
                <a:latin typeface="Times New Roman" panose="02020603050405020304" pitchFamily="18" charset="0"/>
              </a:rPr>
              <a:t>N</a:t>
            </a:r>
            <a:r>
              <a:rPr lang="en-US" altLang="zh-CN" b="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0" dirty="0" err="1">
                <a:latin typeface="Times New Roman" panose="02020603050405020304" pitchFamily="18" charset="0"/>
              </a:rPr>
              <a:t>a</a:t>
            </a:r>
            <a:r>
              <a:rPr lang="en-US" altLang="zh-CN" b="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</a:rPr>
              <a:t>N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j+1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</a:rPr>
              <a:t>其中：</a:t>
            </a:r>
            <a:r>
              <a:rPr lang="en-US" altLang="zh-CN" b="0" dirty="0">
                <a:latin typeface="Times New Roman" panose="02020603050405020304" pitchFamily="18" charset="0"/>
              </a:rPr>
              <a:t>a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i-1</a:t>
            </a:r>
            <a:r>
              <a:rPr lang="en-US" altLang="zh-CN" b="0" dirty="0">
                <a:latin typeface="Times New Roman" panose="02020603050405020304" pitchFamily="18" charset="0"/>
              </a:rPr>
              <a:t>≮a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i,</a:t>
            </a:r>
            <a:r>
              <a:rPr lang="en-US" altLang="zh-CN" b="0" dirty="0">
                <a:latin typeface="Times New Roman" panose="02020603050405020304" pitchFamily="18" charset="0"/>
              </a:rPr>
              <a:t>,</a:t>
            </a:r>
            <a:r>
              <a:rPr lang="zh-CN" altLang="en-US" b="0" dirty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</a:rPr>
              <a:t>		   </a:t>
            </a:r>
            <a:r>
              <a:rPr lang="en-US" altLang="zh-CN" b="0" dirty="0">
                <a:latin typeface="Times New Roman" panose="02020603050405020304" pitchFamily="18" charset="0"/>
              </a:rPr>
              <a:t>a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600" dirty="0">
                <a:latin typeface="Times New Roman" panose="02020603050405020304" pitchFamily="18" charset="0"/>
              </a:rPr>
              <a:t>≡</a:t>
            </a:r>
            <a:r>
              <a:rPr lang="en-US" altLang="zh-CN" b="0" dirty="0">
                <a:latin typeface="Times New Roman" panose="02020603050405020304" pitchFamily="18" charset="0"/>
              </a:rPr>
              <a:t>a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i+1</a:t>
            </a:r>
            <a:r>
              <a:rPr lang="en-US" altLang="zh-CN" sz="3600" dirty="0">
                <a:latin typeface="Times New Roman" panose="02020603050405020304" pitchFamily="18" charset="0"/>
              </a:rPr>
              <a:t>≡</a:t>
            </a:r>
            <a:r>
              <a:rPr lang="en-US" altLang="zh-CN" b="0" dirty="0">
                <a:latin typeface="Times New Roman" panose="02020603050405020304" pitchFamily="18" charset="0"/>
              </a:rPr>
              <a:t>…</a:t>
            </a:r>
            <a:r>
              <a:rPr lang="en-US" altLang="zh-CN" sz="3600" dirty="0">
                <a:latin typeface="Times New Roman" panose="02020603050405020304" pitchFamily="18" charset="0"/>
              </a:rPr>
              <a:t>≡</a:t>
            </a:r>
            <a:r>
              <a:rPr lang="en-US" altLang="zh-CN" b="0" dirty="0">
                <a:latin typeface="Times New Roman" panose="02020603050405020304" pitchFamily="18" charset="0"/>
              </a:rPr>
              <a:t>a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j-1</a:t>
            </a:r>
            <a:r>
              <a:rPr lang="en-US" altLang="zh-CN" sz="3600" dirty="0">
                <a:latin typeface="Times New Roman" panose="02020603050405020304" pitchFamily="18" charset="0"/>
              </a:rPr>
              <a:t>≡</a:t>
            </a:r>
            <a:r>
              <a:rPr lang="en-US" altLang="zh-CN" b="0" dirty="0">
                <a:latin typeface="Times New Roman" panose="02020603050405020304" pitchFamily="18" charset="0"/>
              </a:rPr>
              <a:t>a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b="0" dirty="0">
                <a:latin typeface="Times New Roman" panose="02020603050405020304" pitchFamily="18" charset="0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</a:rPr>
              <a:t>		   </a:t>
            </a:r>
            <a:r>
              <a:rPr lang="en-US" altLang="zh-CN" b="0" dirty="0">
                <a:latin typeface="Times New Roman" panose="02020603050405020304" pitchFamily="18" charset="0"/>
              </a:rPr>
              <a:t>a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3600" dirty="0">
                <a:latin typeface="Times New Roman" panose="02020603050405020304" pitchFamily="18" charset="0"/>
              </a:rPr>
              <a:t>≯</a:t>
            </a:r>
            <a:r>
              <a:rPr lang="en-US" altLang="zh-CN" b="0" dirty="0">
                <a:latin typeface="Times New Roman" panose="02020603050405020304" pitchFamily="18" charset="0"/>
              </a:rPr>
              <a:t>a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j+1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id="{C50FA19C-A6D3-4C71-0865-C896D6FEC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算符优先分析的实现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635D7-50A1-09FC-6872-3EB77D30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BA98D79B-BDF9-40C3-BF5B-2859523F79D6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38915" name="灯片编号占位符 5">
            <a:extLst>
              <a:ext uri="{FF2B5EF4-FFF2-40B4-BE49-F238E27FC236}">
                <a16:creationId xmlns:a16="http://schemas.microsoft.com/office/drawing/2014/main" id="{2C7910A4-0744-31AC-50C2-52D2E396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6AAC72-7219-4B10-8607-9D3CC205BF20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C979A94D-699D-1F5B-286A-437013B77437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marL="0" indent="0"/>
            <a:r>
              <a:rPr lang="zh-CN" altLang="en-US" b="0" dirty="0">
                <a:latin typeface="楷体_GB2312" pitchFamily="49" charset="-122"/>
              </a:rPr>
              <a:t>系统组成</a:t>
            </a:r>
          </a:p>
          <a:p>
            <a:pPr marL="198438" lvl="1" indent="-7938"/>
            <a:r>
              <a:rPr lang="zh-CN" altLang="en-US" b="0" dirty="0">
                <a:latin typeface="楷体_GB2312" pitchFamily="49" charset="-122"/>
              </a:rPr>
              <a:t>移进归约分析器 </a:t>
            </a:r>
            <a:r>
              <a:rPr lang="en-US" altLang="zh-CN" b="0" dirty="0">
                <a:latin typeface="楷体_GB2312" pitchFamily="49" charset="-122"/>
              </a:rPr>
              <a:t>+ </a:t>
            </a:r>
            <a:r>
              <a:rPr lang="zh-CN" altLang="en-US" b="0" dirty="0">
                <a:latin typeface="楷体_GB2312" pitchFamily="49" charset="-122"/>
              </a:rPr>
              <a:t>优先关系表</a:t>
            </a:r>
          </a:p>
          <a:p>
            <a:pPr marL="0" indent="0"/>
            <a:r>
              <a:rPr lang="zh-CN" altLang="en-US" b="0" dirty="0">
                <a:latin typeface="楷体_GB2312" pitchFamily="49" charset="-122"/>
              </a:rPr>
              <a:t>分析算法</a:t>
            </a:r>
          </a:p>
          <a:p>
            <a:pPr marL="198438" lvl="1" indent="-7938"/>
            <a:r>
              <a:rPr lang="zh-CN" altLang="en-US" b="0" dirty="0">
                <a:latin typeface="楷体_GB2312" pitchFamily="49" charset="-122"/>
              </a:rPr>
              <a:t>参照输入串、优先关系表，完成一系列归约，生成语法分析树</a:t>
            </a:r>
            <a:r>
              <a:rPr lang="en-US" altLang="zh-CN" b="0" dirty="0">
                <a:latin typeface="Arial" panose="020B0604020202020204" pitchFamily="34" charset="0"/>
              </a:rPr>
              <a:t>——</a:t>
            </a:r>
            <a:r>
              <a:rPr lang="zh-CN" altLang="en-US" b="0" dirty="0">
                <a:latin typeface="楷体_GB2312" pitchFamily="49" charset="-122"/>
              </a:rPr>
              <a:t>输出产生式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>
            <a:extLst>
              <a:ext uri="{FF2B5EF4-FFF2-40B4-BE49-F238E27FC236}">
                <a16:creationId xmlns:a16="http://schemas.microsoft.com/office/drawing/2014/main" id="{E710067C-CDD0-03B3-6D65-0D8531740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算符优先分析算法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21705-37F8-72C2-E5E6-E1094A73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2EEFD85C-ED88-4A9F-BE3E-838D85361F42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39939" name="灯片编号占位符 5">
            <a:extLst>
              <a:ext uri="{FF2B5EF4-FFF2-40B4-BE49-F238E27FC236}">
                <a16:creationId xmlns:a16="http://schemas.microsoft.com/office/drawing/2014/main" id="{F6A19697-A917-FB3B-0C0C-FE7D39CA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A23629-6602-4BE8-8CCD-90DE2FBC667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79427" name="Rectangle 3">
            <a:extLst>
              <a:ext uri="{FF2B5EF4-FFF2-40B4-BE49-F238E27FC236}">
                <a16:creationId xmlns:a16="http://schemas.microsoft.com/office/drawing/2014/main" id="{917105BA-555B-61B6-1787-98B1BA45B7E7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287263"/>
            <a:ext cx="9783916" cy="4989250"/>
          </a:xfrm>
          <a:noFill/>
        </p:spPr>
        <p:txBody>
          <a:bodyPr vert="horz" lIns="92075" tIns="46038" rIns="92075" bIns="46038" rtlCol="0">
            <a:normAutofit fontScale="8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算法</a:t>
            </a:r>
            <a:r>
              <a:rPr lang="en-US" altLang="zh-CN" sz="2400" dirty="0">
                <a:latin typeface="Times New Roman" panose="02020603050405020304" pitchFamily="18" charset="0"/>
              </a:rPr>
              <a:t>5.3 </a:t>
            </a:r>
            <a:r>
              <a:rPr lang="zh-CN" altLang="en-US" sz="2400" dirty="0">
                <a:latin typeface="Times New Roman" panose="02020603050405020304" pitchFamily="18" charset="0"/>
              </a:rPr>
              <a:t>算符优先分析算法。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输入：文法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</a:rPr>
              <a:t>=(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，输入字符串</a:t>
            </a:r>
            <a:r>
              <a:rPr lang="en-US" altLang="zh-CN" sz="2400" i="1" dirty="0">
                <a:latin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</a:rPr>
              <a:t>和优先关系表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输出：如果</a:t>
            </a:r>
            <a:r>
              <a:rPr lang="en-US" altLang="zh-CN" sz="2400" i="1" dirty="0">
                <a:latin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</a:rPr>
              <a:t>是一个句子则输出一个分析树架子，否则指出错误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步骤：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begin	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</a:rPr>
              <a:t>[1]:=’#’;    i:=1;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repeat 	</a:t>
            </a:r>
            <a:r>
              <a:rPr lang="zh-CN" altLang="en-US" sz="2400" dirty="0">
                <a:latin typeface="Times New Roman" panose="02020603050405020304" pitchFamily="18" charset="0"/>
              </a:rPr>
              <a:t>将下一输入符号读入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 if 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 then 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:=</a:t>
            </a:r>
            <a:r>
              <a:rPr lang="en-US" altLang="zh-CN" sz="2400" i="1" dirty="0">
                <a:latin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</a:rPr>
              <a:t>else 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:=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-1;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 while 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]≯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</a:rPr>
              <a:t> do  begin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repeat   </a:t>
            </a:r>
            <a:r>
              <a:rPr lang="en-US" altLang="zh-CN" sz="2400" i="1" dirty="0">
                <a:latin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</a:rPr>
              <a:t>:=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if 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-1]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 then 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:=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-1 else 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:=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-2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until 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]≮</a:t>
            </a:r>
            <a:r>
              <a:rPr lang="en-US" altLang="zh-CN" sz="2400" i="1" dirty="0">
                <a:latin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</a:rPr>
              <a:t>将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+1]…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归约为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; 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:=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+1;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]:=</a:t>
            </a:r>
            <a:r>
              <a:rPr lang="en-US" altLang="zh-CN" sz="2400" i="1" dirty="0">
                <a:latin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</a:rPr>
              <a:t>end;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 if 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]≮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</a:rPr>
              <a:t> or 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]≡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</a:rPr>
              <a:t> then  begin 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:=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+1; 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]:=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</a:rPr>
              <a:t> end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 else error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until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=2 and 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</a:rPr>
              <a:t>=’#’  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7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7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7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7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7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7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7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7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7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7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79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7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7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27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27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9427" grpId="0" uiExpand="1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35F4794E-2D8A-29B6-2695-E289BE46C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id+id*id </a:t>
            </a:r>
            <a:r>
              <a:rPr lang="zh-CN" altLang="en-US">
                <a:latin typeface="Times New Roman" panose="02020603050405020304" pitchFamily="18" charset="0"/>
              </a:rPr>
              <a:t>的分析过程</a:t>
            </a:r>
          </a:p>
        </p:txBody>
      </p:sp>
      <p:sp>
        <p:nvSpPr>
          <p:cNvPr id="33" name="日期占位符 2">
            <a:extLst>
              <a:ext uri="{FF2B5EF4-FFF2-40B4-BE49-F238E27FC236}">
                <a16:creationId xmlns:a16="http://schemas.microsoft.com/office/drawing/2014/main" id="{02DA3786-364F-5296-B30F-719EF7ED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51A9721A-2721-42D1-896C-0F8647A5905C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40963" name="灯片编号占位符 4">
            <a:extLst>
              <a:ext uri="{FF2B5EF4-FFF2-40B4-BE49-F238E27FC236}">
                <a16:creationId xmlns:a16="http://schemas.microsoft.com/office/drawing/2014/main" id="{683891E5-2F87-B039-1000-520CC6CE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0641F6-5EEF-43CE-91A4-DA77EB17C7C5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2F869A89-BA71-2400-7D0A-B3CDF446E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1746250"/>
            <a:ext cx="4038600" cy="533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id +  id *  id #</a:t>
            </a: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6" name="Rectangle 4">
            <a:extLst>
              <a:ext uri="{FF2B5EF4-FFF2-40B4-BE49-F238E27FC236}">
                <a16:creationId xmlns:a16="http://schemas.microsoft.com/office/drawing/2014/main" id="{AA27DB67-094B-5F00-EA84-03F5F5EFB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3041650"/>
            <a:ext cx="762000" cy="3124200"/>
          </a:xfrm>
          <a:prstGeom prst="rect">
            <a:avLst/>
          </a:prstGeom>
          <a:solidFill>
            <a:srgbClr val="AD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7" name="Rectangle 5">
            <a:extLst>
              <a:ext uri="{FF2B5EF4-FFF2-40B4-BE49-F238E27FC236}">
                <a16:creationId xmlns:a16="http://schemas.microsoft.com/office/drawing/2014/main" id="{8A9F90E5-BDC3-D723-1646-C32774AAC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2965450"/>
            <a:ext cx="2362200" cy="1600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算符优先分析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控制器</a:t>
            </a:r>
            <a:endParaRPr kumimoji="1"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8" name="Rectangle 6">
            <a:extLst>
              <a:ext uri="{FF2B5EF4-FFF2-40B4-BE49-F238E27FC236}">
                <a16:creationId xmlns:a16="http://schemas.microsoft.com/office/drawing/2014/main" id="{CF99AA40-677C-0975-60C3-91B84C3A0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388" y="3041650"/>
            <a:ext cx="17526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9" name="AutoShape 7">
            <a:extLst>
              <a:ext uri="{FF2B5EF4-FFF2-40B4-BE49-F238E27FC236}">
                <a16:creationId xmlns:a16="http://schemas.microsoft.com/office/drawing/2014/main" id="{692DCAAE-FBA0-602B-A4C6-F23DC21B5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319405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7784" name="AutoShape 8">
            <a:extLst>
              <a:ext uri="{FF2B5EF4-FFF2-40B4-BE49-F238E27FC236}">
                <a16:creationId xmlns:a16="http://schemas.microsoft.com/office/drawing/2014/main" id="{B3BB19A9-3739-45FA-1486-BDE3988EA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227965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7785" name="AutoShape 9">
            <a:extLst>
              <a:ext uri="{FF2B5EF4-FFF2-40B4-BE49-F238E27FC236}">
                <a16:creationId xmlns:a16="http://schemas.microsoft.com/office/drawing/2014/main" id="{3775948A-07B8-B20A-CDAC-7231093AC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227965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7786" name="AutoShape 10">
            <a:extLst>
              <a:ext uri="{FF2B5EF4-FFF2-40B4-BE49-F238E27FC236}">
                <a16:creationId xmlns:a16="http://schemas.microsoft.com/office/drawing/2014/main" id="{C95DA927-D508-55BF-701B-A8F8B2B94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227965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7787" name="AutoShape 11">
            <a:extLst>
              <a:ext uri="{FF2B5EF4-FFF2-40B4-BE49-F238E27FC236}">
                <a16:creationId xmlns:a16="http://schemas.microsoft.com/office/drawing/2014/main" id="{DDD8B340-9D11-0280-A60F-E6495B0A9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3" y="227965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7788" name="AutoShape 12">
            <a:extLst>
              <a:ext uri="{FF2B5EF4-FFF2-40B4-BE49-F238E27FC236}">
                <a16:creationId xmlns:a16="http://schemas.microsoft.com/office/drawing/2014/main" id="{A1DA9E2F-0DB3-43BE-529F-D64800258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227965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7789" name="AutoShape 13">
            <a:extLst>
              <a:ext uri="{FF2B5EF4-FFF2-40B4-BE49-F238E27FC236}">
                <a16:creationId xmlns:a16="http://schemas.microsoft.com/office/drawing/2014/main" id="{D14FE824-47BE-A4F5-8212-B0321A526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513" y="227965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6" name="AutoShape 14">
            <a:extLst>
              <a:ext uri="{FF2B5EF4-FFF2-40B4-BE49-F238E27FC236}">
                <a16:creationId xmlns:a16="http://schemas.microsoft.com/office/drawing/2014/main" id="{9F1FD47E-B4BA-F753-CADD-8DFDC576F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3270250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7791" name="Text Box 15">
            <a:extLst>
              <a:ext uri="{FF2B5EF4-FFF2-40B4-BE49-F238E27FC236}">
                <a16:creationId xmlns:a16="http://schemas.microsoft.com/office/drawing/2014/main" id="{52BE01C0-E0EC-2BA0-6357-C0BC5AF0C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389" y="3141663"/>
            <a:ext cx="126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E → id</a:t>
            </a:r>
          </a:p>
        </p:txBody>
      </p:sp>
      <p:sp>
        <p:nvSpPr>
          <p:cNvPr id="1227792" name="Text Box 16">
            <a:extLst>
              <a:ext uri="{FF2B5EF4-FFF2-40B4-BE49-F238E27FC236}">
                <a16:creationId xmlns:a16="http://schemas.microsoft.com/office/drawing/2014/main" id="{BCE7AB46-9737-6AD0-22A3-77677237C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389" y="3498850"/>
            <a:ext cx="126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E → id</a:t>
            </a:r>
          </a:p>
        </p:txBody>
      </p:sp>
      <p:sp>
        <p:nvSpPr>
          <p:cNvPr id="1227793" name="Text Box 17">
            <a:extLst>
              <a:ext uri="{FF2B5EF4-FFF2-40B4-BE49-F238E27FC236}">
                <a16:creationId xmlns:a16="http://schemas.microsoft.com/office/drawing/2014/main" id="{019A17C5-BA6F-AB4C-2986-7F3591AD6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389" y="3879850"/>
            <a:ext cx="126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E → id</a:t>
            </a:r>
          </a:p>
        </p:txBody>
      </p:sp>
      <p:sp>
        <p:nvSpPr>
          <p:cNvPr id="1227794" name="Text Box 18">
            <a:extLst>
              <a:ext uri="{FF2B5EF4-FFF2-40B4-BE49-F238E27FC236}">
                <a16:creationId xmlns:a16="http://schemas.microsoft.com/office/drawing/2014/main" id="{EAA0E3C4-05D8-30BB-8842-437B1D502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389" y="4260850"/>
            <a:ext cx="1722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E → E * E</a:t>
            </a:r>
          </a:p>
        </p:txBody>
      </p:sp>
      <p:sp>
        <p:nvSpPr>
          <p:cNvPr id="1227795" name="Text Box 19">
            <a:extLst>
              <a:ext uri="{FF2B5EF4-FFF2-40B4-BE49-F238E27FC236}">
                <a16:creationId xmlns:a16="http://schemas.microsoft.com/office/drawing/2014/main" id="{1442AEF4-CDD6-BD95-BD9A-E06DA9B72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641850"/>
            <a:ext cx="1722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E → E + E</a:t>
            </a:r>
          </a:p>
        </p:txBody>
      </p:sp>
      <p:sp>
        <p:nvSpPr>
          <p:cNvPr id="40982" name="Rectangle 20">
            <a:extLst>
              <a:ext uri="{FF2B5EF4-FFF2-40B4-BE49-F238E27FC236}">
                <a16:creationId xmlns:a16="http://schemas.microsoft.com/office/drawing/2014/main" id="{9E1936E6-7F47-E02E-AD2D-AAF4602D9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5251450"/>
            <a:ext cx="2438400" cy="914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算符优先关系表</a:t>
            </a:r>
            <a:endParaRPr kumimoji="1"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7797" name="Text Box 21">
            <a:extLst>
              <a:ext uri="{FF2B5EF4-FFF2-40B4-BE49-F238E27FC236}">
                <a16:creationId xmlns:a16="http://schemas.microsoft.com/office/drawing/2014/main" id="{B9CA4FFC-4A17-BC6B-8075-58C96685A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713" y="3270250"/>
            <a:ext cx="338554" cy="1938992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7798" name="Text Box 22">
            <a:extLst>
              <a:ext uri="{FF2B5EF4-FFF2-40B4-BE49-F238E27FC236}">
                <a16:creationId xmlns:a16="http://schemas.microsoft.com/office/drawing/2014/main" id="{30AA5914-A6BC-C8D7-44CB-5A133EC03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3270250"/>
            <a:ext cx="423514" cy="1938992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7799" name="Text Box 23">
            <a:extLst>
              <a:ext uri="{FF2B5EF4-FFF2-40B4-BE49-F238E27FC236}">
                <a16:creationId xmlns:a16="http://schemas.microsoft.com/office/drawing/2014/main" id="{FFDFDEA3-3759-1CA9-6C6B-5BFCFA173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3346450"/>
            <a:ext cx="338554" cy="1938992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7800" name="Text Box 24">
            <a:extLst>
              <a:ext uri="{FF2B5EF4-FFF2-40B4-BE49-F238E27FC236}">
                <a16:creationId xmlns:a16="http://schemas.microsoft.com/office/drawing/2014/main" id="{BB1F5D3C-8356-0C52-2075-ABE7760A1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3117850"/>
            <a:ext cx="357790" cy="1938992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7801" name="Text Box 25">
            <a:extLst>
              <a:ext uri="{FF2B5EF4-FFF2-40B4-BE49-F238E27FC236}">
                <a16:creationId xmlns:a16="http://schemas.microsoft.com/office/drawing/2014/main" id="{ACA89017-13BB-33AA-E6BE-E727A6E70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225" y="3105150"/>
            <a:ext cx="423514" cy="1938992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7802" name="Text Box 26">
            <a:extLst>
              <a:ext uri="{FF2B5EF4-FFF2-40B4-BE49-F238E27FC236}">
                <a16:creationId xmlns:a16="http://schemas.microsoft.com/office/drawing/2014/main" id="{4ED00FF1-FE4A-1327-DD78-58B6C1ACC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3117850"/>
            <a:ext cx="357790" cy="1938992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7803" name="Text Box 27">
            <a:extLst>
              <a:ext uri="{FF2B5EF4-FFF2-40B4-BE49-F238E27FC236}">
                <a16:creationId xmlns:a16="http://schemas.microsoft.com/office/drawing/2014/main" id="{24D44FE6-0191-5519-E452-D1EDFDEAB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3" y="3181350"/>
            <a:ext cx="357790" cy="1938992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7804" name="Text Box 28">
            <a:extLst>
              <a:ext uri="{FF2B5EF4-FFF2-40B4-BE49-F238E27FC236}">
                <a16:creationId xmlns:a16="http://schemas.microsoft.com/office/drawing/2014/main" id="{E7B52151-3A3A-296D-7224-31195C341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713" y="3117850"/>
            <a:ext cx="423514" cy="1938992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7805" name="Text Box 29">
            <a:extLst>
              <a:ext uri="{FF2B5EF4-FFF2-40B4-BE49-F238E27FC236}">
                <a16:creationId xmlns:a16="http://schemas.microsoft.com/office/drawing/2014/main" id="{63517A42-3CE6-C5E5-A9B1-7C7AEEFFC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713" y="3194050"/>
            <a:ext cx="357790" cy="1938992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7806" name="Text Box 30">
            <a:extLst>
              <a:ext uri="{FF2B5EF4-FFF2-40B4-BE49-F238E27FC236}">
                <a16:creationId xmlns:a16="http://schemas.microsoft.com/office/drawing/2014/main" id="{4968A5FA-4182-0399-1279-EB4F6EB20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713" y="3194050"/>
            <a:ext cx="357790" cy="1938992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7807" name="Text Box 31">
            <a:extLst>
              <a:ext uri="{FF2B5EF4-FFF2-40B4-BE49-F238E27FC236}">
                <a16:creationId xmlns:a16="http://schemas.microsoft.com/office/drawing/2014/main" id="{0254EFE9-84D9-91D0-6EF7-0D774EACD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163" y="3181350"/>
            <a:ext cx="338554" cy="1938992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4" name="AutoShape 32">
            <a:extLst>
              <a:ext uri="{FF2B5EF4-FFF2-40B4-BE49-F238E27FC236}">
                <a16:creationId xmlns:a16="http://schemas.microsoft.com/office/drawing/2014/main" id="{36E30F05-7F7D-F7DA-D9FA-C374C162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4565650"/>
            <a:ext cx="762000" cy="6096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1227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122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1227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1227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227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77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1227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1227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1227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1227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227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77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1227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1227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" fill="hold"/>
                                        <p:tgtEl>
                                          <p:spTgt spid="1227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" fill="hold"/>
                                        <p:tgtEl>
                                          <p:spTgt spid="1227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122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1227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1227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1227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1227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1227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77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1227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" fill="hold"/>
                                        <p:tgtEl>
                                          <p:spTgt spid="1227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1227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fill="hold"/>
                                        <p:tgtEl>
                                          <p:spTgt spid="1227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12277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77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1227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1227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1227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1227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12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" fill="hold"/>
                                        <p:tgtEl>
                                          <p:spTgt spid="1227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1227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" fill="hold"/>
                                        <p:tgtEl>
                                          <p:spTgt spid="1227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1227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1227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77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5" fill="hold"/>
                                        <p:tgtEl>
                                          <p:spTgt spid="1227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" fill="hold"/>
                                        <p:tgtEl>
                                          <p:spTgt spid="1227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" fill="hold"/>
                                        <p:tgtEl>
                                          <p:spTgt spid="1227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" fill="hold"/>
                                        <p:tgtEl>
                                          <p:spTgt spid="1227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4" dur="500"/>
                                        <p:tgtEl>
                                          <p:spTgt spid="1227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77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" fill="hold"/>
                                        <p:tgtEl>
                                          <p:spTgt spid="1227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" fill="hold"/>
                                        <p:tgtEl>
                                          <p:spTgt spid="1227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" fill="hold"/>
                                        <p:tgtEl>
                                          <p:spTgt spid="1227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" fill="hold"/>
                                        <p:tgtEl>
                                          <p:spTgt spid="1227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6" dur="500"/>
                                        <p:tgtEl>
                                          <p:spTgt spid="122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" fill="hold"/>
                                        <p:tgtEl>
                                          <p:spTgt spid="1227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" fill="hold"/>
                                        <p:tgtEl>
                                          <p:spTgt spid="1227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5" fill="hold"/>
                                        <p:tgtEl>
                                          <p:spTgt spid="1227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" fill="hold"/>
                                        <p:tgtEl>
                                          <p:spTgt spid="1227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8" dur="500"/>
                                        <p:tgtEl>
                                          <p:spTgt spid="122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75" fill="hold"/>
                                        <p:tgtEl>
                                          <p:spTgt spid="1227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" fill="hold"/>
                                        <p:tgtEl>
                                          <p:spTgt spid="1227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75" fill="hold"/>
                                        <p:tgtEl>
                                          <p:spTgt spid="1227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" fill="hold"/>
                                        <p:tgtEl>
                                          <p:spTgt spid="1227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0" dur="500"/>
                                        <p:tgtEl>
                                          <p:spTgt spid="122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7784" grpId="0" animBg="1"/>
      <p:bldP spid="1227785" grpId="0" animBg="1"/>
      <p:bldP spid="1227786" grpId="0" animBg="1"/>
      <p:bldP spid="1227787" grpId="0" animBg="1"/>
      <p:bldP spid="1227788" grpId="0" animBg="1"/>
      <p:bldP spid="1227789" grpId="0" animBg="1"/>
      <p:bldP spid="1227791" grpId="0" autoUpdateAnimBg="0"/>
      <p:bldP spid="1227792" grpId="0" autoUpdateAnimBg="0"/>
      <p:bldP spid="1227793" grpId="0" autoUpdateAnimBg="0"/>
      <p:bldP spid="1227794" grpId="0" autoUpdateAnimBg="0"/>
      <p:bldP spid="1227795" grpId="0" autoUpdateAnimBg="0"/>
      <p:bldP spid="1227797" grpId="0" animBg="1" autoUpdateAnimBg="0"/>
      <p:bldP spid="1227798" grpId="0" animBg="1" autoUpdateAnimBg="0"/>
      <p:bldP spid="1227799" grpId="0" animBg="1" autoUpdateAnimBg="0"/>
      <p:bldP spid="1227800" grpId="0" animBg="1" autoUpdateAnimBg="0"/>
      <p:bldP spid="1227801" grpId="0" animBg="1" autoUpdateAnimBg="0"/>
      <p:bldP spid="1227802" grpId="0" animBg="1" autoUpdateAnimBg="0"/>
      <p:bldP spid="1227803" grpId="0" animBg="1" autoUpdateAnimBg="0"/>
      <p:bldP spid="1227804" grpId="0" animBg="1" autoUpdateAnimBg="0"/>
      <p:bldP spid="1227805" grpId="0" animBg="1" autoUpdateAnimBg="0"/>
      <p:bldP spid="1227806" grpId="0" animBg="1" autoUpdateAnimBg="0"/>
      <p:bldP spid="1227807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id="{7CCD4500-8771-8D8C-DC64-85A8F52B4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5.2.4 </a:t>
            </a:r>
            <a:r>
              <a:rPr lang="zh-CN" altLang="en-US">
                <a:latin typeface="Times New Roman" panose="02020603050405020304" pitchFamily="18" charset="0"/>
              </a:rPr>
              <a:t>优先函数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93DB1-B517-6F44-8F28-412ABD9F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66875AD1-7851-418F-ACD6-EB294833C618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41987" name="灯片编号占位符 5">
            <a:extLst>
              <a:ext uri="{FF2B5EF4-FFF2-40B4-BE49-F238E27FC236}">
                <a16:creationId xmlns:a16="http://schemas.microsoft.com/office/drawing/2014/main" id="{359D6933-AE9F-411F-02C1-0999C975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5A6EFA-3C88-4929-86B4-C82DA8CDEE72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78975A70-AFF5-1C96-A484-8354A77E398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443018"/>
            <a:ext cx="9783916" cy="4842372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600" dirty="0">
                <a:latin typeface="Times New Roman" panose="02020603050405020304" pitchFamily="18" charset="0"/>
              </a:rPr>
              <a:t>为了节省存储空间（</a:t>
            </a:r>
            <a:r>
              <a:rPr lang="en-US" altLang="zh-CN" sz="2600" dirty="0">
                <a:latin typeface="Times New Roman" panose="02020603050405020304" pitchFamily="18" charset="0"/>
              </a:rPr>
              <a:t>n</a:t>
            </a:r>
            <a:r>
              <a:rPr lang="en-US" altLang="zh-CN" sz="26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600" dirty="0">
                <a:latin typeface="Times New Roman" panose="02020603050405020304" pitchFamily="18" charset="0"/>
              </a:rPr>
              <a:t> → 2n</a:t>
            </a:r>
            <a:r>
              <a:rPr lang="zh-CN" altLang="en-US" sz="2600" dirty="0">
                <a:latin typeface="Times New Roman" panose="02020603050405020304" pitchFamily="18" charset="0"/>
              </a:rPr>
              <a:t>）和便于执行比较运算，用两个优先函数</a:t>
            </a:r>
            <a:r>
              <a:rPr lang="en-US" altLang="zh-CN" sz="2600" dirty="0">
                <a:latin typeface="Times New Roman" panose="02020603050405020304" pitchFamily="18" charset="0"/>
              </a:rPr>
              <a:t>f</a:t>
            </a:r>
            <a:r>
              <a:rPr lang="zh-CN" altLang="en-US" sz="2600" dirty="0">
                <a:latin typeface="Times New Roman" panose="02020603050405020304" pitchFamily="18" charset="0"/>
              </a:rPr>
              <a:t>和</a:t>
            </a:r>
            <a:r>
              <a:rPr lang="en-US" altLang="zh-CN" sz="2600" dirty="0">
                <a:latin typeface="Times New Roman" panose="02020603050405020304" pitchFamily="18" charset="0"/>
              </a:rPr>
              <a:t>g</a:t>
            </a:r>
            <a:r>
              <a:rPr lang="zh-CN" altLang="en-US" sz="2600" dirty="0">
                <a:latin typeface="Times New Roman" panose="02020603050405020304" pitchFamily="18" charset="0"/>
              </a:rPr>
              <a:t>，它们是从终结符号到整数的映射。对于终结符号</a:t>
            </a:r>
            <a:r>
              <a:rPr lang="en-US" altLang="zh-CN" sz="2600" dirty="0">
                <a:latin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</a:rPr>
              <a:t>和</a:t>
            </a:r>
            <a:r>
              <a:rPr lang="en-US" altLang="zh-CN" sz="2600" dirty="0">
                <a:latin typeface="Times New Roman" panose="02020603050405020304" pitchFamily="18" charset="0"/>
              </a:rPr>
              <a:t>b</a:t>
            </a:r>
            <a:r>
              <a:rPr lang="zh-CN" altLang="en-US" sz="2600" dirty="0">
                <a:latin typeface="Times New Roman" panose="02020603050405020304" pitchFamily="18" charset="0"/>
              </a:rPr>
              <a:t>选择</a:t>
            </a:r>
            <a:r>
              <a:rPr lang="en-US" altLang="zh-CN" sz="2600" dirty="0">
                <a:latin typeface="Times New Roman" panose="02020603050405020304" pitchFamily="18" charset="0"/>
              </a:rPr>
              <a:t>f</a:t>
            </a:r>
            <a:r>
              <a:rPr lang="zh-CN" altLang="en-US" sz="2600" dirty="0">
                <a:latin typeface="Times New Roman" panose="02020603050405020304" pitchFamily="18" charset="0"/>
              </a:rPr>
              <a:t>和</a:t>
            </a:r>
            <a:r>
              <a:rPr lang="en-US" altLang="zh-CN" sz="2600" dirty="0">
                <a:latin typeface="Times New Roman" panose="02020603050405020304" pitchFamily="18" charset="0"/>
              </a:rPr>
              <a:t>g</a:t>
            </a:r>
            <a:r>
              <a:rPr lang="zh-CN" altLang="en-US" sz="2600" dirty="0">
                <a:latin typeface="Times New Roman" panose="02020603050405020304" pitchFamily="18" charset="0"/>
              </a:rPr>
              <a:t>，使之满足：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)&lt;</a:t>
            </a:r>
            <a:r>
              <a:rPr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b="0" dirty="0">
                <a:latin typeface="Times New Roman" panose="02020603050405020304" pitchFamily="18" charset="0"/>
              </a:rPr>
              <a:t>≮</a:t>
            </a:r>
            <a:r>
              <a:rPr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b="0" dirty="0">
                <a:latin typeface="Times New Roman" panose="02020603050405020304" pitchFamily="18" charset="0"/>
              </a:rPr>
              <a:t>如果</a:t>
            </a:r>
            <a:r>
              <a:rPr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b="0" dirty="0">
                <a:latin typeface="Times New Roman" panose="02020603050405020304" pitchFamily="18" charset="0"/>
              </a:rPr>
              <a:t>≡</a:t>
            </a:r>
            <a:r>
              <a:rPr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)&gt;</a:t>
            </a:r>
            <a:r>
              <a:rPr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b="0" dirty="0">
                <a:latin typeface="Times New Roman" panose="02020603050405020304" pitchFamily="18" charset="0"/>
              </a:rPr>
              <a:t>如果</a:t>
            </a:r>
            <a:r>
              <a:rPr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b="0" dirty="0">
                <a:latin typeface="Times New Roman" panose="02020603050405020304" pitchFamily="18" charset="0"/>
              </a:rPr>
              <a:t>≯</a:t>
            </a:r>
            <a:r>
              <a:rPr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600" dirty="0">
                <a:latin typeface="Times New Roman" panose="02020603050405020304" pitchFamily="18" charset="0"/>
              </a:rPr>
              <a:t>损失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>
                <a:latin typeface="Times New Roman" panose="02020603050405020304" pitchFamily="18" charset="0"/>
              </a:rPr>
              <a:t>错误检测能力降低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b="0" dirty="0">
                <a:latin typeface="Times New Roman" panose="02020603050405020304" pitchFamily="18" charset="0"/>
              </a:rPr>
              <a:t>如：</a:t>
            </a:r>
            <a:r>
              <a:rPr lang="en-US" altLang="zh-CN" b="0" dirty="0">
                <a:latin typeface="Times New Roman" panose="02020603050405020304" pitchFamily="18" charset="0"/>
              </a:rPr>
              <a:t>id ≯id</a:t>
            </a:r>
            <a:r>
              <a:rPr lang="zh-CN" altLang="en-US" b="0" dirty="0">
                <a:latin typeface="Times New Roman" panose="02020603050405020304" pitchFamily="18" charset="0"/>
              </a:rPr>
              <a:t>不存在，但</a:t>
            </a:r>
            <a:r>
              <a:rPr lang="en-US" altLang="zh-CN" b="0" dirty="0">
                <a:latin typeface="Times New Roman" panose="02020603050405020304" pitchFamily="18" charset="0"/>
              </a:rPr>
              <a:t>f(id)&gt;g(id)</a:t>
            </a:r>
            <a:r>
              <a:rPr lang="zh-CN" altLang="en-US" b="0" dirty="0">
                <a:latin typeface="Times New Roman" panose="02020603050405020304" pitchFamily="18" charset="0"/>
              </a:rPr>
              <a:t>可比较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6AEAF00-070B-7BA5-8DDD-5004A02D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en-US" altLang="zh-CN" dirty="0"/>
              <a:t>5.2 </a:t>
            </a:r>
            <a:r>
              <a:rPr lang="zh-CN" altLang="en-US" dirty="0"/>
              <a:t>对应的优先函数：</a:t>
            </a:r>
          </a:p>
        </p:txBody>
      </p:sp>
      <p:sp>
        <p:nvSpPr>
          <p:cNvPr id="47" name="日期占位符 1">
            <a:extLst>
              <a:ext uri="{FF2B5EF4-FFF2-40B4-BE49-F238E27FC236}">
                <a16:creationId xmlns:a16="http://schemas.microsoft.com/office/drawing/2014/main" id="{47457B30-3C04-A965-5363-1658D1EB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9E797E94-8AD7-4A59-A8CB-D458F8F7ACA5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43011" name="灯片编号占位符 3">
            <a:extLst>
              <a:ext uri="{FF2B5EF4-FFF2-40B4-BE49-F238E27FC236}">
                <a16:creationId xmlns:a16="http://schemas.microsoft.com/office/drawing/2014/main" id="{9A3BA5FD-7680-107B-E436-CDFBFAED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1BF18E-73BD-484C-9450-BF3658710A1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F3DB2094-BB11-5F85-6F08-863510E8D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813" y="3417889"/>
            <a:ext cx="7620000" cy="1811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0" dirty="0">
                <a:latin typeface="Times New Roman" panose="02020603050405020304" pitchFamily="18" charset="0"/>
              </a:rPr>
              <a:t>1) </a:t>
            </a:r>
            <a:r>
              <a:rPr kumimoji="1" lang="zh-CN" altLang="en-US" b="0" dirty="0">
                <a:latin typeface="Times New Roman" panose="02020603050405020304" pitchFamily="18" charset="0"/>
              </a:rPr>
              <a:t>构造优先函数的算法不是唯一的。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0" dirty="0">
                <a:latin typeface="Times New Roman" panose="02020603050405020304" pitchFamily="18" charset="0"/>
              </a:rPr>
              <a:t>2) </a:t>
            </a:r>
            <a:r>
              <a:rPr kumimoji="1" lang="zh-CN" altLang="en-US" b="0" dirty="0">
                <a:latin typeface="Times New Roman" panose="02020603050405020304" pitchFamily="18" charset="0"/>
              </a:rPr>
              <a:t>存在一组优先函数，那就存在无穷组优先函数。</a:t>
            </a:r>
          </a:p>
        </p:txBody>
      </p:sp>
      <p:graphicFrame>
        <p:nvGraphicFramePr>
          <p:cNvPr id="1230006" name="Group 182">
            <a:extLst>
              <a:ext uri="{FF2B5EF4-FFF2-40B4-BE49-F238E27FC236}">
                <a16:creationId xmlns:a16="http://schemas.microsoft.com/office/drawing/2014/main" id="{158CD5CD-C6A5-A150-3A8A-C79819E05C48}"/>
              </a:ext>
            </a:extLst>
          </p:cNvPr>
          <p:cNvGraphicFramePr>
            <a:graphicFrameLocks noGrp="1"/>
          </p:cNvGraphicFramePr>
          <p:nvPr/>
        </p:nvGraphicFramePr>
        <p:xfrm>
          <a:off x="4008438" y="1484313"/>
          <a:ext cx="4392612" cy="1447801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>
            <a:extLst>
              <a:ext uri="{FF2B5EF4-FFF2-40B4-BE49-F238E27FC236}">
                <a16:creationId xmlns:a16="http://schemas.microsoft.com/office/drawing/2014/main" id="{770B2813-E89A-40BB-3523-278AA1FC4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优先函数的构造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1AA4B-77BA-E909-265A-3415B0A7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20FFE425-A514-4C1D-B67F-55119066D960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44035" name="灯片编号占位符 5">
            <a:extLst>
              <a:ext uri="{FF2B5EF4-FFF2-40B4-BE49-F238E27FC236}">
                <a16:creationId xmlns:a16="http://schemas.microsoft.com/office/drawing/2014/main" id="{07267123-6924-9974-C2B2-0678B6DC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D3E417-6A7E-4DE2-AF16-ADD3A7687E91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83523" name="Rectangle 3">
            <a:extLst>
              <a:ext uri="{FF2B5EF4-FFF2-40B4-BE49-F238E27FC236}">
                <a16:creationId xmlns:a16="http://schemas.microsoft.com/office/drawing/2014/main" id="{FD6F3A9D-9168-6AB2-B946-EBEB7C9195D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287263"/>
            <a:ext cx="9783916" cy="4776186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700" dirty="0">
                <a:latin typeface="Times New Roman" panose="02020603050405020304" pitchFamily="18" charset="0"/>
              </a:rPr>
              <a:t>算法</a:t>
            </a:r>
            <a:r>
              <a:rPr lang="en-US" altLang="zh-CN" sz="2700" dirty="0">
                <a:latin typeface="Times New Roman" panose="02020603050405020304" pitchFamily="18" charset="0"/>
              </a:rPr>
              <a:t>5.4 </a:t>
            </a:r>
            <a:r>
              <a:rPr lang="zh-CN" altLang="en-US" sz="2700" dirty="0">
                <a:latin typeface="Times New Roman" panose="02020603050405020304" pitchFamily="18" charset="0"/>
              </a:rPr>
              <a:t>优先函数的构造。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700" dirty="0">
                <a:latin typeface="Times New Roman" panose="02020603050405020304" pitchFamily="18" charset="0"/>
              </a:rPr>
              <a:t>输入：算符优先矩阵</a:t>
            </a:r>
            <a:r>
              <a:rPr lang="en-US" altLang="zh-CN" sz="27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700" dirty="0">
                <a:latin typeface="Times New Roman" panose="02020603050405020304" pitchFamily="18" charset="0"/>
              </a:rPr>
              <a:t>输出：表示输入矩阵的优先函数，或指出其不存在</a:t>
            </a:r>
            <a:r>
              <a:rPr lang="en-US" altLang="zh-CN" sz="27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700" dirty="0">
                <a:latin typeface="Times New Roman" panose="02020603050405020304" pitchFamily="18" charset="0"/>
              </a:rPr>
              <a:t>步骤：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700" dirty="0">
                <a:latin typeface="Times New Roman" panose="02020603050405020304" pitchFamily="18" charset="0"/>
              </a:rPr>
              <a:t>1. </a:t>
            </a:r>
            <a:r>
              <a:rPr lang="zh-CN" altLang="en-US" sz="2700" dirty="0">
                <a:latin typeface="Times New Roman" panose="02020603050405020304" pitchFamily="18" charset="0"/>
              </a:rPr>
              <a:t>对</a:t>
            </a:r>
            <a:r>
              <a:rPr lang="zh-CN" altLang="en-US" sz="27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7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700" dirty="0">
                <a:latin typeface="Times New Roman" panose="02020603050405020304" pitchFamily="18" charset="0"/>
              </a:rPr>
              <a:t>∪{#}</a:t>
            </a:r>
            <a:r>
              <a:rPr lang="zh-CN" altLang="en-US" sz="2700" dirty="0">
                <a:latin typeface="Times New Roman" panose="02020603050405020304" pitchFamily="18" charset="0"/>
              </a:rPr>
              <a:t>，建立以</a:t>
            </a:r>
            <a:r>
              <a:rPr lang="en-US" altLang="zh-CN" sz="2700" i="1" dirty="0">
                <a:latin typeface="Times New Roman" panose="02020603050405020304" pitchFamily="18" charset="0"/>
              </a:rPr>
              <a:t>fa</a:t>
            </a:r>
            <a:r>
              <a:rPr lang="zh-CN" altLang="en-US" sz="2700" dirty="0">
                <a:latin typeface="Times New Roman" panose="02020603050405020304" pitchFamily="18" charset="0"/>
              </a:rPr>
              <a:t>和</a:t>
            </a:r>
            <a:r>
              <a:rPr lang="en-US" altLang="zh-CN" sz="2700" i="1" dirty="0">
                <a:latin typeface="Times New Roman" panose="02020603050405020304" pitchFamily="18" charset="0"/>
              </a:rPr>
              <a:t>ga</a:t>
            </a:r>
            <a:r>
              <a:rPr lang="zh-CN" altLang="en-US" sz="2700" dirty="0">
                <a:latin typeface="Times New Roman" panose="02020603050405020304" pitchFamily="18" charset="0"/>
              </a:rPr>
              <a:t>为标记的顶点；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700" dirty="0">
                <a:latin typeface="Times New Roman" panose="02020603050405020304" pitchFamily="18" charset="0"/>
              </a:rPr>
              <a:t>2. </a:t>
            </a:r>
            <a:r>
              <a:rPr lang="zh-CN" altLang="en-US" sz="2700" dirty="0">
                <a:latin typeface="Times New Roman" panose="02020603050405020304" pitchFamily="18" charset="0"/>
              </a:rPr>
              <a:t>对</a:t>
            </a:r>
            <a:r>
              <a:rPr lang="zh-CN" altLang="en-US" sz="27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700" i="1" dirty="0">
                <a:latin typeface="Times New Roman" panose="02020603050405020304" pitchFamily="18" charset="0"/>
              </a:rPr>
              <a:t>a</a:t>
            </a:r>
            <a:r>
              <a:rPr lang="en-US" altLang="zh-CN" sz="2700" dirty="0">
                <a:latin typeface="Times New Roman" panose="02020603050405020304" pitchFamily="18" charset="0"/>
              </a:rPr>
              <a:t>, 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7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700" dirty="0">
                <a:latin typeface="Times New Roman" panose="02020603050405020304" pitchFamily="18" charset="0"/>
              </a:rPr>
              <a:t>∪{#}</a:t>
            </a:r>
            <a:r>
              <a:rPr lang="zh-CN" altLang="en-US" sz="2700" dirty="0">
                <a:latin typeface="Times New Roman" panose="02020603050405020304" pitchFamily="18" charset="0"/>
              </a:rPr>
              <a:t>，若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700" dirty="0" err="1">
                <a:latin typeface="Times New Roman" panose="02020603050405020304" pitchFamily="18" charset="0"/>
              </a:rPr>
              <a:t>≯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b</a:t>
            </a:r>
            <a:r>
              <a:rPr lang="zh-CN" altLang="en-US" sz="2700" dirty="0">
                <a:latin typeface="Times New Roman" panose="02020603050405020304" pitchFamily="18" charset="0"/>
              </a:rPr>
              <a:t>或者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700" dirty="0" err="1">
                <a:latin typeface="Times New Roman" panose="02020603050405020304" pitchFamily="18" charset="0"/>
              </a:rPr>
              <a:t>≡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b</a:t>
            </a:r>
            <a:r>
              <a:rPr lang="zh-CN" altLang="en-US" sz="2700" dirty="0">
                <a:latin typeface="Times New Roman" panose="02020603050405020304" pitchFamily="18" charset="0"/>
              </a:rPr>
              <a:t>，则从</a:t>
            </a:r>
            <a:r>
              <a:rPr lang="en-US" altLang="zh-CN" sz="2700" i="1" dirty="0">
                <a:latin typeface="Times New Roman" panose="02020603050405020304" pitchFamily="18" charset="0"/>
              </a:rPr>
              <a:t>fa</a:t>
            </a:r>
            <a:r>
              <a:rPr lang="zh-CN" altLang="en-US" sz="2700" dirty="0">
                <a:latin typeface="Times New Roman" panose="02020603050405020304" pitchFamily="18" charset="0"/>
              </a:rPr>
              <a:t>至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gb</a:t>
            </a:r>
            <a:r>
              <a:rPr lang="zh-CN" altLang="en-US" sz="2700" dirty="0">
                <a:latin typeface="Times New Roman" panose="02020603050405020304" pitchFamily="18" charset="0"/>
              </a:rPr>
              <a:t>画一条有向弧；若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700" dirty="0" err="1">
                <a:latin typeface="Times New Roman" panose="02020603050405020304" pitchFamily="18" charset="0"/>
              </a:rPr>
              <a:t>≮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b</a:t>
            </a:r>
            <a:r>
              <a:rPr lang="zh-CN" altLang="en-US" sz="2700" dirty="0">
                <a:latin typeface="Times New Roman" panose="02020603050405020304" pitchFamily="18" charset="0"/>
              </a:rPr>
              <a:t>或者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700" dirty="0" err="1">
                <a:latin typeface="Times New Roman" panose="02020603050405020304" pitchFamily="18" charset="0"/>
              </a:rPr>
              <a:t>≡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b</a:t>
            </a:r>
            <a:r>
              <a:rPr lang="zh-CN" altLang="en-US" sz="2700" dirty="0">
                <a:latin typeface="Times New Roman" panose="02020603050405020304" pitchFamily="18" charset="0"/>
              </a:rPr>
              <a:t>，则从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gb</a:t>
            </a:r>
            <a:r>
              <a:rPr lang="zh-CN" altLang="en-US" sz="2700" dirty="0">
                <a:latin typeface="Times New Roman" panose="02020603050405020304" pitchFamily="18" charset="0"/>
              </a:rPr>
              <a:t>至</a:t>
            </a:r>
            <a:r>
              <a:rPr lang="en-US" altLang="zh-CN" sz="2700" i="1" dirty="0">
                <a:latin typeface="Times New Roman" panose="02020603050405020304" pitchFamily="18" charset="0"/>
              </a:rPr>
              <a:t>fa</a:t>
            </a:r>
            <a:r>
              <a:rPr lang="zh-CN" altLang="en-US" sz="2700" dirty="0">
                <a:latin typeface="Times New Roman" panose="02020603050405020304" pitchFamily="18" charset="0"/>
              </a:rPr>
              <a:t>画一条有向弧；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700" dirty="0">
                <a:latin typeface="Times New Roman" panose="02020603050405020304" pitchFamily="18" charset="0"/>
              </a:rPr>
              <a:t>3. </a:t>
            </a:r>
            <a:r>
              <a:rPr lang="zh-CN" altLang="en-US" sz="2700" dirty="0">
                <a:latin typeface="Times New Roman" panose="02020603050405020304" pitchFamily="18" charset="0"/>
              </a:rPr>
              <a:t>如果构造的有向图中有环路，则说明不存在优先函数；如果没有环路，则对</a:t>
            </a:r>
            <a:r>
              <a:rPr lang="zh-CN" altLang="en-US" sz="27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7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700" dirty="0">
                <a:latin typeface="Times New Roman" panose="02020603050405020304" pitchFamily="18" charset="0"/>
              </a:rPr>
              <a:t>∪{#}</a:t>
            </a:r>
            <a:r>
              <a:rPr lang="zh-CN" altLang="en-US" sz="2700" dirty="0">
                <a:latin typeface="Times New Roman" panose="02020603050405020304" pitchFamily="18" charset="0"/>
              </a:rPr>
              <a:t>，将</a:t>
            </a:r>
            <a:r>
              <a:rPr lang="en-US" altLang="zh-CN" sz="2700" i="1" dirty="0">
                <a:latin typeface="Times New Roman" panose="02020603050405020304" pitchFamily="18" charset="0"/>
              </a:rPr>
              <a:t>f</a:t>
            </a:r>
            <a:r>
              <a:rPr lang="en-US" altLang="zh-CN" sz="2700" dirty="0">
                <a:latin typeface="Times New Roman" panose="02020603050405020304" pitchFamily="18" charset="0"/>
              </a:rPr>
              <a:t>(</a:t>
            </a:r>
            <a:r>
              <a:rPr lang="en-US" altLang="zh-CN" sz="2700" i="1" dirty="0">
                <a:latin typeface="Times New Roman" panose="02020603050405020304" pitchFamily="18" charset="0"/>
              </a:rPr>
              <a:t>a</a:t>
            </a:r>
            <a:r>
              <a:rPr lang="en-US" altLang="zh-CN" sz="2700" dirty="0">
                <a:latin typeface="Times New Roman" panose="02020603050405020304" pitchFamily="18" charset="0"/>
              </a:rPr>
              <a:t>)</a:t>
            </a:r>
            <a:r>
              <a:rPr lang="zh-CN" altLang="en-US" sz="2700" dirty="0">
                <a:latin typeface="Times New Roman" panose="02020603050405020304" pitchFamily="18" charset="0"/>
              </a:rPr>
              <a:t>设为从</a:t>
            </a:r>
            <a:r>
              <a:rPr lang="en-US" altLang="zh-CN" sz="2700" i="1" dirty="0">
                <a:latin typeface="Times New Roman" panose="02020603050405020304" pitchFamily="18" charset="0"/>
              </a:rPr>
              <a:t>fa</a:t>
            </a:r>
            <a:r>
              <a:rPr lang="zh-CN" altLang="en-US" sz="2700" dirty="0">
                <a:latin typeface="Times New Roman" panose="02020603050405020304" pitchFamily="18" charset="0"/>
              </a:rPr>
              <a:t>开始的最长路经的长度，将</a:t>
            </a:r>
            <a:r>
              <a:rPr lang="en-US" altLang="zh-CN" sz="2700" i="1" dirty="0">
                <a:latin typeface="Times New Roman" panose="02020603050405020304" pitchFamily="18" charset="0"/>
              </a:rPr>
              <a:t>g</a:t>
            </a:r>
            <a:r>
              <a:rPr lang="en-US" altLang="zh-CN" sz="2700" dirty="0">
                <a:latin typeface="Times New Roman" panose="02020603050405020304" pitchFamily="18" charset="0"/>
              </a:rPr>
              <a:t>(</a:t>
            </a:r>
            <a:r>
              <a:rPr lang="en-US" altLang="zh-CN" sz="2700" i="1" dirty="0">
                <a:latin typeface="Times New Roman" panose="02020603050405020304" pitchFamily="18" charset="0"/>
              </a:rPr>
              <a:t>a</a:t>
            </a:r>
            <a:r>
              <a:rPr lang="en-US" altLang="zh-CN" sz="2700" dirty="0">
                <a:latin typeface="Times New Roman" panose="02020603050405020304" pitchFamily="18" charset="0"/>
              </a:rPr>
              <a:t>)</a:t>
            </a:r>
            <a:r>
              <a:rPr lang="zh-CN" altLang="en-US" sz="2700" dirty="0">
                <a:latin typeface="Times New Roman" panose="02020603050405020304" pitchFamily="18" charset="0"/>
              </a:rPr>
              <a:t>设为从</a:t>
            </a:r>
            <a:r>
              <a:rPr lang="en-US" altLang="zh-CN" sz="2700" i="1" dirty="0">
                <a:latin typeface="Times New Roman" panose="02020603050405020304" pitchFamily="18" charset="0"/>
              </a:rPr>
              <a:t>ga</a:t>
            </a:r>
            <a:r>
              <a:rPr lang="zh-CN" altLang="en-US" sz="2700" dirty="0">
                <a:latin typeface="Times New Roman" panose="02020603050405020304" pitchFamily="18" charset="0"/>
              </a:rPr>
              <a:t>开始的最长路经的长度。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8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8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8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8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8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8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B576C09E-A5C3-EE3F-CA11-9CC2FF45B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例</a:t>
            </a:r>
            <a:r>
              <a:rPr lang="en-US" altLang="zh-CN" sz="4000">
                <a:latin typeface="Times New Roman" panose="02020603050405020304" pitchFamily="18" charset="0"/>
              </a:rPr>
              <a:t>5.1 </a:t>
            </a:r>
            <a:r>
              <a:rPr lang="zh-CN" altLang="en-US" sz="4000">
                <a:latin typeface="Times New Roman" panose="02020603050405020304" pitchFamily="18" charset="0"/>
              </a:rPr>
              <a:t>一个简单的归约过程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956CEB6A-933A-6B73-AE23-B7BAC706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93EEBD40-C74B-46D5-A822-F4E85D6253D3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8195" name="灯片编号占位符 5">
            <a:extLst>
              <a:ext uri="{FF2B5EF4-FFF2-40B4-BE49-F238E27FC236}">
                <a16:creationId xmlns:a16="http://schemas.microsoft.com/office/drawing/2014/main" id="{41E787F3-8CFD-ED34-B7E6-3A0C8591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2B2F6F-3153-4BE6-8FC3-E7BC496F46F7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5795" name="Rectangle 3">
            <a:extLst>
              <a:ext uri="{FF2B5EF4-FFF2-40B4-BE49-F238E27FC236}">
                <a16:creationId xmlns:a16="http://schemas.microsoft.com/office/drawing/2014/main" id="{2FB49921-1DFF-122D-5269-073682E3127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</a:rPr>
              <a:t>设文法</a:t>
            </a:r>
            <a:r>
              <a:rPr lang="en-US" altLang="zh-CN" b="0" dirty="0">
                <a:latin typeface="Times New Roman" panose="02020603050405020304" pitchFamily="18" charset="0"/>
              </a:rPr>
              <a:t>G</a:t>
            </a:r>
            <a:r>
              <a:rPr lang="zh-CN" altLang="en-US" b="0" dirty="0">
                <a:latin typeface="Times New Roman" panose="02020603050405020304" pitchFamily="18" charset="0"/>
              </a:rPr>
              <a:t>为：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dirty="0" err="1">
                <a:latin typeface="Times New Roman" panose="02020603050405020304" pitchFamily="18" charset="0"/>
              </a:rPr>
              <a:t>S→aABe</a:t>
            </a:r>
            <a:r>
              <a:rPr lang="en-US" altLang="zh-CN" sz="3200" dirty="0">
                <a:latin typeface="Times New Roman" panose="02020603050405020304" pitchFamily="18" charset="0"/>
              </a:rPr>
              <a:t>    </a:t>
            </a:r>
            <a:r>
              <a:rPr lang="en-US" altLang="zh-CN" sz="3200" dirty="0" err="1">
                <a:latin typeface="Times New Roman" panose="02020603050405020304" pitchFamily="18" charset="0"/>
              </a:rPr>
              <a:t>A→Abc|b</a:t>
            </a:r>
            <a:r>
              <a:rPr lang="en-US" altLang="zh-CN" sz="3200" dirty="0">
                <a:latin typeface="Times New Roman" panose="02020603050405020304" pitchFamily="18" charset="0"/>
              </a:rPr>
              <a:t>    </a:t>
            </a:r>
            <a:r>
              <a:rPr lang="en-US" altLang="zh-CN" sz="3200" dirty="0" err="1">
                <a:latin typeface="Times New Roman" panose="02020603050405020304" pitchFamily="18" charset="0"/>
              </a:rPr>
              <a:t>B→d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1185796" name="Rectangle 4">
            <a:extLst>
              <a:ext uri="{FF2B5EF4-FFF2-40B4-BE49-F238E27FC236}">
                <a16:creationId xmlns:a16="http://schemas.microsoft.com/office/drawing/2014/main" id="{A07A27D0-EB73-BAF9-4B0B-7B406C67F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841" y="3100387"/>
            <a:ext cx="2057400" cy="346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句子分析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：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bcde</a:t>
            </a:r>
            <a:endParaRPr kumimoji="1" lang="en-US" altLang="zh-CN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</a:t>
            </a:r>
            <a:r>
              <a:rPr kumimoji="1"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kumimoji="1"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kumimoji="1" lang="en-US" altLang="zh-CN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Symbol" pitchFamily="18" charset="2"/>
              <a:buNone/>
              <a:defRPr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</a:t>
            </a:r>
            <a:r>
              <a:rPr kumimoji="1"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kumimoji="1" lang="en-US" altLang="zh-CN" sz="28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Symbol" pitchFamily="18" charset="2"/>
              <a:buNone/>
              <a:defRPr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</a:t>
            </a:r>
            <a:r>
              <a:rPr kumimoji="1" lang="en-US" altLang="zh-CN" sz="28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aABe</a:t>
            </a:r>
            <a:endParaRPr kumimoji="1" lang="en-US" altLang="zh-CN" sz="28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Symbol" pitchFamily="18" charset="2"/>
              <a:buNone/>
              <a:defRPr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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</p:txBody>
      </p:sp>
      <p:sp>
        <p:nvSpPr>
          <p:cNvPr id="1185815" name="Text Box 23">
            <a:extLst>
              <a:ext uri="{FF2B5EF4-FFF2-40B4-BE49-F238E27FC236}">
                <a16:creationId xmlns:a16="http://schemas.microsoft.com/office/drawing/2014/main" id="{5D02C26D-C9FA-5658-A1B9-F84D12C45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6035675"/>
            <a:ext cx="32273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语法树的形成过程</a:t>
            </a:r>
          </a:p>
        </p:txBody>
      </p:sp>
      <p:sp>
        <p:nvSpPr>
          <p:cNvPr id="8200" name="Rectangle 25">
            <a:extLst>
              <a:ext uri="{FF2B5EF4-FFF2-40B4-BE49-F238E27FC236}">
                <a16:creationId xmlns:a16="http://schemas.microsoft.com/office/drawing/2014/main" id="{5BEEB900-0902-C9EB-095D-9C764E5ED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4441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201" name="Object 24">
            <a:extLst>
              <a:ext uri="{FF2B5EF4-FFF2-40B4-BE49-F238E27FC236}">
                <a16:creationId xmlns:a16="http://schemas.microsoft.com/office/drawing/2014/main" id="{8E7A5D1C-97B7-2848-9B0A-11EA486034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850467"/>
              </p:ext>
            </p:extLst>
          </p:nvPr>
        </p:nvGraphicFramePr>
        <p:xfrm>
          <a:off x="3467100" y="2792414"/>
          <a:ext cx="7092950" cy="310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Visio" r:id="rId4" imgW="3450806" imgH="1504800" progId="Visio.Drawing.11">
                  <p:embed/>
                </p:oleObj>
              </mc:Choice>
              <mc:Fallback>
                <p:oleObj name="Visio" r:id="rId4" imgW="3450806" imgH="1504800" progId="Visio.Drawing.11">
                  <p:embed/>
                  <p:pic>
                    <p:nvPicPr>
                      <p:cNvPr id="8201" name="Object 24">
                        <a:extLst>
                          <a:ext uri="{FF2B5EF4-FFF2-40B4-BE49-F238E27FC236}">
                            <a16:creationId xmlns:a16="http://schemas.microsoft.com/office/drawing/2014/main" id="{8E7A5D1C-97B7-2848-9B0A-11EA486034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2792414"/>
                        <a:ext cx="7092950" cy="310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57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85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85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185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185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185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85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18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795" grpId="0" autoUpdateAnimBg="0"/>
      <p:bldP spid="1185796" grpId="0" build="p" autoUpdateAnimBg="0"/>
      <p:bldP spid="118581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日期占位符 4">
            <a:extLst>
              <a:ext uri="{FF2B5EF4-FFF2-40B4-BE49-F238E27FC236}">
                <a16:creationId xmlns:a16="http://schemas.microsoft.com/office/drawing/2014/main" id="{BB87A7C1-929B-9962-9CDE-F6F9E1D0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5E2A7F2D-D8EC-4CDE-80E8-11AF06B70302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45059" name="灯片编号占位符 6">
            <a:extLst>
              <a:ext uri="{FF2B5EF4-FFF2-40B4-BE49-F238E27FC236}">
                <a16:creationId xmlns:a16="http://schemas.microsoft.com/office/drawing/2014/main" id="{FB7DE769-BC70-6A42-3C3D-63EB0330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306BB3-B28C-494F-BFE9-D8B2898E3468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81474" name="Rectangle 2">
            <a:extLst>
              <a:ext uri="{FF2B5EF4-FFF2-40B4-BE49-F238E27FC236}">
                <a16:creationId xmlns:a16="http://schemas.microsoft.com/office/drawing/2014/main" id="{D385048C-EED0-6FAF-E523-EC87E70337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78631" y="850257"/>
            <a:ext cx="10515600" cy="5588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zh-CN" altLang="en-US" sz="4000" dirty="0">
                <a:latin typeface="Times New Roman" panose="02020603050405020304" pitchFamily="18" charset="0"/>
              </a:rPr>
              <a:t>例</a:t>
            </a:r>
            <a:r>
              <a:rPr lang="en-US" altLang="zh-CN" sz="4000" dirty="0">
                <a:latin typeface="Times New Roman" panose="02020603050405020304" pitchFamily="18" charset="0"/>
              </a:rPr>
              <a:t>5.10 </a:t>
            </a:r>
            <a:r>
              <a:rPr kumimoji="1" lang="en-US" altLang="zh-CN" sz="4000" i="1" dirty="0" err="1">
                <a:latin typeface="Times New Roman" panose="02020603050405020304" pitchFamily="18" charset="0"/>
              </a:rPr>
              <a:t>G</a:t>
            </a:r>
            <a:r>
              <a:rPr kumimoji="1" lang="en-US" altLang="zh-CN" sz="4000" i="1" baseline="-25000" dirty="0" err="1">
                <a:latin typeface="Times New Roman" panose="02020603050405020304" pitchFamily="18" charset="0"/>
              </a:rPr>
              <a:t>es</a:t>
            </a:r>
            <a:r>
              <a:rPr lang="en-US" altLang="zh-CN" sz="4000" dirty="0">
                <a:latin typeface="Times New Roman" panose="02020603050405020304" pitchFamily="18" charset="0"/>
              </a:rPr>
              <a:t> :</a:t>
            </a:r>
            <a:r>
              <a:rPr lang="en-US" altLang="zh-CN" sz="4000" i="1" dirty="0">
                <a:latin typeface="Times New Roman" panose="02020603050405020304" pitchFamily="18" charset="0"/>
              </a:rPr>
              <a:t>E</a:t>
            </a:r>
            <a:r>
              <a:rPr lang="en-US" altLang="zh-CN" sz="4000" dirty="0">
                <a:latin typeface="Times New Roman" panose="02020603050405020304" pitchFamily="18" charset="0"/>
              </a:rPr>
              <a:t>→</a:t>
            </a:r>
            <a:r>
              <a:rPr lang="en-US" altLang="zh-CN" sz="4000" i="1" dirty="0">
                <a:latin typeface="Times New Roman" panose="02020603050405020304" pitchFamily="18" charset="0"/>
              </a:rPr>
              <a:t>E</a:t>
            </a:r>
            <a:r>
              <a:rPr lang="en-US" altLang="zh-CN" sz="4000" dirty="0">
                <a:latin typeface="Times New Roman" panose="02020603050405020304" pitchFamily="18" charset="0"/>
              </a:rPr>
              <a:t>+</a:t>
            </a:r>
            <a:r>
              <a:rPr lang="en-US" altLang="zh-CN" sz="4000" i="1" dirty="0">
                <a:latin typeface="Times New Roman" panose="02020603050405020304" pitchFamily="18" charset="0"/>
              </a:rPr>
              <a:t>T</a:t>
            </a:r>
            <a:r>
              <a:rPr lang="en-US" altLang="zh-CN" sz="4000" dirty="0">
                <a:latin typeface="Times New Roman" panose="02020603050405020304" pitchFamily="18" charset="0"/>
              </a:rPr>
              <a:t>|</a:t>
            </a:r>
            <a:r>
              <a:rPr lang="en-US" altLang="zh-CN" sz="4000" i="1" dirty="0">
                <a:latin typeface="Times New Roman" panose="02020603050405020304" pitchFamily="18" charset="0"/>
              </a:rPr>
              <a:t>T</a:t>
            </a:r>
            <a:r>
              <a:rPr lang="en-US" altLang="zh-CN" sz="4000" dirty="0">
                <a:latin typeface="Times New Roman" panose="02020603050405020304" pitchFamily="18" charset="0"/>
              </a:rPr>
              <a:t> </a:t>
            </a:r>
            <a:br>
              <a:rPr lang="en-US" altLang="zh-CN" sz="4000" dirty="0">
                <a:latin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</a:rPr>
              <a:t>  	    </a:t>
            </a:r>
            <a:r>
              <a:rPr lang="en-US" altLang="zh-CN" sz="4000" i="1" dirty="0">
                <a:latin typeface="Times New Roman" panose="02020603050405020304" pitchFamily="18" charset="0"/>
              </a:rPr>
              <a:t>T</a:t>
            </a:r>
            <a:r>
              <a:rPr lang="en-US" altLang="zh-CN" sz="4000" dirty="0">
                <a:latin typeface="Times New Roman" panose="02020603050405020304" pitchFamily="18" charset="0"/>
              </a:rPr>
              <a:t>→</a:t>
            </a:r>
            <a:r>
              <a:rPr lang="en-US" altLang="zh-CN" sz="4000" i="1" dirty="0">
                <a:latin typeface="Times New Roman" panose="02020603050405020304" pitchFamily="18" charset="0"/>
              </a:rPr>
              <a:t>T</a:t>
            </a:r>
            <a:r>
              <a:rPr lang="en-US" altLang="zh-CN" sz="4000" dirty="0">
                <a:latin typeface="Times New Roman" panose="02020603050405020304" pitchFamily="18" charset="0"/>
              </a:rPr>
              <a:t>*</a:t>
            </a:r>
            <a:r>
              <a:rPr lang="en-US" altLang="zh-CN" sz="4000" i="1" dirty="0">
                <a:latin typeface="Times New Roman" panose="02020603050405020304" pitchFamily="18" charset="0"/>
              </a:rPr>
              <a:t>F</a:t>
            </a:r>
            <a:r>
              <a:rPr lang="en-US" altLang="zh-CN" sz="4000" dirty="0">
                <a:latin typeface="Times New Roman" panose="02020603050405020304" pitchFamily="18" charset="0"/>
              </a:rPr>
              <a:t>|</a:t>
            </a:r>
            <a:r>
              <a:rPr lang="en-US" altLang="zh-CN" sz="4000" i="1" dirty="0">
                <a:latin typeface="Times New Roman" panose="02020603050405020304" pitchFamily="18" charset="0"/>
              </a:rPr>
              <a:t>F</a:t>
            </a:r>
            <a:r>
              <a:rPr lang="en-US" altLang="zh-CN" sz="4000" dirty="0">
                <a:latin typeface="Times New Roman" panose="02020603050405020304" pitchFamily="18" charset="0"/>
              </a:rPr>
              <a:t> </a:t>
            </a:r>
            <a:br>
              <a:rPr lang="en-US" altLang="zh-CN" sz="4000" dirty="0">
                <a:latin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</a:rPr>
              <a:t>	    </a:t>
            </a:r>
            <a:r>
              <a:rPr lang="en-US" altLang="zh-CN" sz="4000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4000" dirty="0" err="1">
                <a:latin typeface="Times New Roman" panose="02020603050405020304" pitchFamily="18" charset="0"/>
              </a:rPr>
              <a:t>→id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8749" name="Group 77">
            <a:extLst>
              <a:ext uri="{FF2B5EF4-FFF2-40B4-BE49-F238E27FC236}">
                <a16:creationId xmlns:a16="http://schemas.microsoft.com/office/drawing/2014/main" id="{0CBAB731-2B02-A530-6865-E0C87844D10C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26045726"/>
              </p:ext>
            </p:extLst>
          </p:nvPr>
        </p:nvGraphicFramePr>
        <p:xfrm>
          <a:off x="692458" y="2636516"/>
          <a:ext cx="3951287" cy="2492375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748" name="Group 76">
            <a:extLst>
              <a:ext uri="{FF2B5EF4-FFF2-40B4-BE49-F238E27FC236}">
                <a16:creationId xmlns:a16="http://schemas.microsoft.com/office/drawing/2014/main" id="{460CD0F2-96D2-0702-CCC9-68DA46B6775B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63564507"/>
              </p:ext>
            </p:extLst>
          </p:nvPr>
        </p:nvGraphicFramePr>
        <p:xfrm>
          <a:off x="7230817" y="3940175"/>
          <a:ext cx="2395537" cy="1582738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100" name="Rectangle 176">
            <a:extLst>
              <a:ext uri="{FF2B5EF4-FFF2-40B4-BE49-F238E27FC236}">
                <a16:creationId xmlns:a16="http://schemas.microsoft.com/office/drawing/2014/main" id="{AB9FBA8C-833B-33D2-F8EF-3C0B1259A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1472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81647" name="Object 175">
            <a:extLst>
              <a:ext uri="{FF2B5EF4-FFF2-40B4-BE49-F238E27FC236}">
                <a16:creationId xmlns:a16="http://schemas.microsoft.com/office/drawing/2014/main" id="{FDD920AA-0946-4C4D-B275-68FBCE15AC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342466"/>
              </p:ext>
            </p:extLst>
          </p:nvPr>
        </p:nvGraphicFramePr>
        <p:xfrm>
          <a:off x="5943600" y="125413"/>
          <a:ext cx="4787900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Visio" r:id="rId3" imgW="2936499" imgH="2104177" progId="Visio.Drawing.11">
                  <p:embed/>
                </p:oleObj>
              </mc:Choice>
              <mc:Fallback>
                <p:oleObj name="Visio" r:id="rId3" imgW="2936499" imgH="2104177" progId="Visio.Drawing.11">
                  <p:embed/>
                  <p:pic>
                    <p:nvPicPr>
                      <p:cNvPr id="2281647" name="Object 175">
                        <a:extLst>
                          <a:ext uri="{FF2B5EF4-FFF2-40B4-BE49-F238E27FC236}">
                            <a16:creationId xmlns:a16="http://schemas.microsoft.com/office/drawing/2014/main" id="{FDD920AA-0946-4C4D-B275-68FBCE15AC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25413"/>
                        <a:ext cx="4787900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1752" name="Rectangle 280">
            <a:extLst>
              <a:ext uri="{FF2B5EF4-FFF2-40B4-BE49-F238E27FC236}">
                <a16:creationId xmlns:a16="http://schemas.microsoft.com/office/drawing/2014/main" id="{EECAD7CD-5796-93AE-C446-F0BC66DF4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0" y="5800725"/>
            <a:ext cx="3657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</a:rPr>
              <a:t>根据</a:t>
            </a:r>
            <a:r>
              <a:rPr kumimoji="1" lang="en-US" altLang="zh-CN" sz="2400" b="0" i="1">
                <a:latin typeface="Times New Roman" panose="02020603050405020304" pitchFamily="18" charset="0"/>
              </a:rPr>
              <a:t>G</a:t>
            </a:r>
            <a:r>
              <a:rPr kumimoji="1" lang="en-US" altLang="zh-CN" sz="2400" b="0" i="1" baseline="-25000">
                <a:latin typeface="Times New Roman" panose="02020603050405020304" pitchFamily="18" charset="0"/>
              </a:rPr>
              <a:t>es</a:t>
            </a:r>
            <a:r>
              <a:rPr kumimoji="1" lang="zh-CN" altLang="en-US" sz="2400" b="0">
                <a:latin typeface="Times New Roman" panose="02020603050405020304" pitchFamily="18" charset="0"/>
              </a:rPr>
              <a:t>的优先矩阵建立的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</a:rPr>
              <a:t>有向图和优先函数 </a:t>
            </a:r>
          </a:p>
        </p:txBody>
      </p:sp>
      <p:sp>
        <p:nvSpPr>
          <p:cNvPr id="2281753" name="Rectangle 281">
            <a:extLst>
              <a:ext uri="{FF2B5EF4-FFF2-40B4-BE49-F238E27FC236}">
                <a16:creationId xmlns:a16="http://schemas.microsoft.com/office/drawing/2014/main" id="{E8A326E9-84DA-8EE2-F1EF-1BF7A552C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067" y="5343525"/>
            <a:ext cx="2106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es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的优先矩阵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8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8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8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1474" grpId="0"/>
      <p:bldP spid="2281752" grpId="0"/>
      <p:bldP spid="228175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>
            <a:extLst>
              <a:ext uri="{FF2B5EF4-FFF2-40B4-BE49-F238E27FC236}">
                <a16:creationId xmlns:a16="http://schemas.microsoft.com/office/drawing/2014/main" id="{DD1F1065-6460-9FB4-EDA0-5CBA31BE3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5.2.5 </a:t>
            </a:r>
            <a:r>
              <a:rPr lang="zh-CN" altLang="en-US">
                <a:latin typeface="Times New Roman" panose="02020603050405020304" pitchFamily="18" charset="0"/>
              </a:rPr>
              <a:t>算符优先分析的出错处理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3DD54-1B5B-C591-F437-7DA69C1D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2631F2FE-664C-454E-A4A3-DA93ED8C1511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46083" name="灯片编号占位符 5">
            <a:extLst>
              <a:ext uri="{FF2B5EF4-FFF2-40B4-BE49-F238E27FC236}">
                <a16:creationId xmlns:a16="http://schemas.microsoft.com/office/drawing/2014/main" id="{BC11DE62-EC62-5A50-6318-79349445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A3F0E8-C35D-4BD7-8048-881557D0972F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82499" name="Rectangle 3">
            <a:extLst>
              <a:ext uri="{FF2B5EF4-FFF2-40B4-BE49-F238E27FC236}">
                <a16:creationId xmlns:a16="http://schemas.microsoft.com/office/drawing/2014/main" id="{39695926-BD99-26BD-B2AC-A4610932F34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274341"/>
            <a:ext cx="9783916" cy="4913332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⑴ </a:t>
            </a:r>
            <a:r>
              <a:rPr lang="zh-CN" altLang="en-US" sz="2600" dirty="0">
                <a:latin typeface="Times New Roman" panose="02020603050405020304" pitchFamily="18" charset="0"/>
              </a:rPr>
              <a:t>栈顶的终结符号和当前输入符号之间不存在任何优先关系；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⑵ 发现被“归约对象”，但该“归约对象”不能满足归约要求。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 dirty="0">
                <a:latin typeface="Times New Roman" panose="02020603050405020304" pitchFamily="18" charset="0"/>
              </a:rPr>
              <a:t>对于第⑴种情况，为了进行错误恢复，必须修改栈、输入或两者都修改。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 dirty="0">
                <a:latin typeface="Times New Roman" panose="02020603050405020304" pitchFamily="18" charset="0"/>
              </a:rPr>
              <a:t>对于优先矩阵中的每个空白项，必须指定一个出错处理程序，而且同一程序可用在多个地方。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 dirty="0">
                <a:latin typeface="Times New Roman" panose="02020603050405020304" pitchFamily="18" charset="0"/>
              </a:rPr>
              <a:t>对于第</a:t>
            </a:r>
            <a:r>
              <a:rPr lang="zh-CN" altLang="en-US" sz="2600" dirty="0">
                <a:latin typeface="楷体_GB2312" pitchFamily="49" charset="-122"/>
              </a:rPr>
              <a:t>⑵</a:t>
            </a:r>
            <a:r>
              <a:rPr lang="zh-CN" altLang="en-US" sz="2600" dirty="0">
                <a:latin typeface="Times New Roman" panose="02020603050405020304" pitchFamily="18" charset="0"/>
              </a:rPr>
              <a:t>种情况，由于找不到与“归约对象”匹配的产生式右部，分析器可以继续将这些符号弹出栈，而不执行任何语义动作。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8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8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8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8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249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>
            <a:extLst>
              <a:ext uri="{FF2B5EF4-FFF2-40B4-BE49-F238E27FC236}">
                <a16:creationId xmlns:a16="http://schemas.microsoft.com/office/drawing/2014/main" id="{C75A8623-61B2-3A9F-3B14-AC33F9DD4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算符优先分析法小结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4EDFC-AA4B-8351-4B8B-0D332819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1CA40BDD-169E-4994-B156-C44DB0CDB3B7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47107" name="灯片编号占位符 5">
            <a:extLst>
              <a:ext uri="{FF2B5EF4-FFF2-40B4-BE49-F238E27FC236}">
                <a16:creationId xmlns:a16="http://schemas.microsoft.com/office/drawing/2014/main" id="{52584CA7-40A4-B363-DDB6-1B5E2FC4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FA487F-762B-4C6B-B7CF-A5EE91306ABA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2899" name="Rectangle 3">
            <a:extLst>
              <a:ext uri="{FF2B5EF4-FFF2-40B4-BE49-F238E27FC236}">
                <a16:creationId xmlns:a16="http://schemas.microsoft.com/office/drawing/2014/main" id="{536551AA-24A5-3504-B46F-979688751B2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b="0" dirty="0">
                <a:latin typeface="楷体_GB2312" pitchFamily="49" charset="-122"/>
              </a:rPr>
              <a:t>优点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b="0" dirty="0">
                <a:latin typeface="楷体_GB2312" pitchFamily="49" charset="-122"/>
              </a:rPr>
              <a:t>简单、效率高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b="0" dirty="0">
                <a:latin typeface="楷体_GB2312" pitchFamily="49" charset="-122"/>
              </a:rPr>
              <a:t>能够处理部分二义性文法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b="0" dirty="0">
                <a:latin typeface="楷体_GB2312" pitchFamily="49" charset="-122"/>
              </a:rPr>
              <a:t>缺点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b="0" dirty="0">
                <a:latin typeface="楷体_GB2312" pitchFamily="49" charset="-122"/>
              </a:rPr>
              <a:t>文法书写限制大</a:t>
            </a:r>
            <a:r>
              <a:rPr lang="en-US" altLang="zh-CN" b="0" dirty="0">
                <a:latin typeface="Arial" panose="020B0604020202020204" pitchFamily="34" charset="0"/>
              </a:rPr>
              <a:t>——</a:t>
            </a:r>
            <a:r>
              <a:rPr lang="zh-CN" altLang="en-US" b="0" dirty="0">
                <a:latin typeface="楷体_GB2312" pitchFamily="49" charset="-122"/>
              </a:rPr>
              <a:t>强调算符之间的优先关系的唯一性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b="0" dirty="0">
                <a:latin typeface="楷体_GB2312" pitchFamily="49" charset="-122"/>
              </a:rPr>
              <a:t>占用内存空间大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b="0" dirty="0">
                <a:latin typeface="楷体_GB2312" pitchFamily="49" charset="-122"/>
              </a:rPr>
              <a:t>不规范、存在查不到的语法错误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b="0" dirty="0">
                <a:latin typeface="楷体_GB2312" pitchFamily="49" charset="-122"/>
              </a:rPr>
              <a:t>算法在发现最左素短语的尾时，需要回头寻找对应的头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3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3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3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3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2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32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70277-5F88-BE8B-D2C2-4177286BAF41}"/>
              </a:ext>
            </a:extLst>
          </p:cNvPr>
          <p:cNvSpPr txBox="1">
            <a:spLocks noGrp="1"/>
          </p:cNvSpPr>
          <p:nvPr/>
        </p:nvSpPr>
        <p:spPr bwMode="auto">
          <a:xfrm>
            <a:off x="1631950" y="6364288"/>
            <a:ext cx="1150938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7E5349F7-8672-4E61-B3FD-C0B0FB24EAA2}" type="datetime1">
              <a:rPr lang="zh-CN" altLang="en-US" sz="1400"/>
              <a:pPr eaLnBrk="1" hangingPunct="1">
                <a:defRPr/>
              </a:pPr>
              <a:t>2022/7/7</a:t>
            </a:fld>
            <a:endParaRPr lang="en-US" altLang="zh-CN" sz="1400"/>
          </a:p>
        </p:txBody>
      </p:sp>
      <p:sp>
        <p:nvSpPr>
          <p:cNvPr id="48131" name="灯片编号占位符 5">
            <a:extLst>
              <a:ext uri="{FF2B5EF4-FFF2-40B4-BE49-F238E27FC236}">
                <a16:creationId xmlns:a16="http://schemas.microsoft.com/office/drawing/2014/main" id="{34E6117B-B185-39FC-A402-B2FCCEAC49B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112125" y="6308725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D1E890D-FE2A-43A3-9014-6FF0DC6C537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FA0C14A-E5A0-DD81-4F30-1841E189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5.1.3 </a:t>
            </a:r>
            <a:r>
              <a:rPr lang="zh-CN" altLang="en-US" dirty="0"/>
              <a:t>状态法识别句柄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066E2B73-7655-6039-BC08-5DC7FE33DF9E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216241"/>
            <a:ext cx="9783916" cy="4864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根据句柄的识别状态（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句柄是逐步形成的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b="0" dirty="0">
                <a:latin typeface="Times New Roman" panose="02020603050405020304" pitchFamily="18" charset="0"/>
              </a:rPr>
              <a:t>用状态来描述不同时刻下形成的那部分句柄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b="0" dirty="0">
                <a:latin typeface="Times New Roman" panose="02020603050405020304" pitchFamily="18" charset="0"/>
              </a:rPr>
              <a:t>因为句柄是产生式的右部，可用产生式来表示句柄的不同识别状态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例如： </a:t>
            </a:r>
            <a:r>
              <a:rPr lang="en-US" altLang="zh-CN" dirty="0" err="1">
                <a:latin typeface="Times New Roman" panose="02020603050405020304" pitchFamily="18" charset="0"/>
              </a:rPr>
              <a:t>S→bBB</a:t>
            </a:r>
            <a:r>
              <a:rPr lang="zh-CN" altLang="en-US" dirty="0">
                <a:latin typeface="Times New Roman" panose="02020603050405020304" pitchFamily="18" charset="0"/>
              </a:rPr>
              <a:t>可分解为如下识别状态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S→.</a:t>
            </a:r>
            <a:r>
              <a:rPr lang="en-US" altLang="zh-CN" sz="2000" dirty="0" err="1">
                <a:latin typeface="Times New Roman" panose="02020603050405020304" pitchFamily="18" charset="0"/>
              </a:rPr>
              <a:t>bBB</a:t>
            </a:r>
            <a:r>
              <a:rPr lang="en-US" altLang="zh-CN" sz="2000" dirty="0">
                <a:latin typeface="Times New Roman" panose="02020603050405020304" pitchFamily="18" charset="0"/>
              </a:rPr>
              <a:t>   </a:t>
            </a:r>
            <a:r>
              <a:rPr lang="zh-CN" altLang="en-US" sz="2000" dirty="0">
                <a:latin typeface="Times New Roman" panose="02020603050405020304" pitchFamily="18" charset="0"/>
              </a:rPr>
              <a:t>移进</a:t>
            </a:r>
            <a:r>
              <a:rPr lang="en-US" altLang="zh-CN" sz="2000" dirty="0">
                <a:latin typeface="Times New Roman" panose="02020603050405020304" pitchFamily="18" charset="0"/>
              </a:rPr>
              <a:t>b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err="1">
                <a:latin typeface="Times New Roman" panose="02020603050405020304" pitchFamily="18" charset="0"/>
              </a:rPr>
              <a:t>S→bB.B</a:t>
            </a:r>
            <a:r>
              <a:rPr lang="en-US" altLang="zh-CN" sz="2000" dirty="0">
                <a:latin typeface="Times New Roman" panose="02020603050405020304" pitchFamily="18" charset="0"/>
              </a:rPr>
              <a:t>   </a:t>
            </a:r>
            <a:r>
              <a:rPr lang="zh-CN" altLang="en-US" sz="2000" dirty="0">
                <a:latin typeface="Times New Roman" panose="02020603050405020304" pitchFamily="18" charset="0"/>
              </a:rPr>
              <a:t>等待归约出</a:t>
            </a:r>
            <a:r>
              <a:rPr lang="en-US" altLang="zh-CN" sz="2000" dirty="0">
                <a:latin typeface="Times New Roman" panose="02020603050405020304" pitchFamily="18" charset="0"/>
              </a:rPr>
              <a:t>B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S→b.BB   </a:t>
            </a:r>
            <a:r>
              <a:rPr lang="zh-CN" altLang="en-US" sz="2000" dirty="0">
                <a:latin typeface="Times New Roman" panose="02020603050405020304" pitchFamily="18" charset="0"/>
              </a:rPr>
              <a:t>等待归约出</a:t>
            </a:r>
            <a:r>
              <a:rPr lang="en-US" altLang="zh-CN" sz="2000" dirty="0">
                <a:latin typeface="Times New Roman" panose="02020603050405020304" pitchFamily="18" charset="0"/>
              </a:rPr>
              <a:t>B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err="1">
                <a:latin typeface="Times New Roman" panose="02020603050405020304" pitchFamily="18" charset="0"/>
              </a:rPr>
              <a:t>S→bBB</a:t>
            </a:r>
            <a:r>
              <a:rPr lang="en-US" altLang="zh-CN" sz="2000" dirty="0">
                <a:latin typeface="Times New Roman" panose="02020603050405020304" pitchFamily="18" charset="0"/>
              </a:rPr>
              <a:t>.   </a:t>
            </a:r>
            <a:r>
              <a:rPr lang="zh-CN" altLang="en-US" sz="2000" dirty="0">
                <a:latin typeface="Times New Roman" panose="02020603050405020304" pitchFamily="18" charset="0"/>
              </a:rPr>
              <a:t>归约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采用这种方法，语法分析程序根据当前的分析状态就可以确定句柄的头和尾，并进行正确的归约。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>
            <a:extLst>
              <a:ext uri="{FF2B5EF4-FFF2-40B4-BE49-F238E27FC236}">
                <a16:creationId xmlns:a16="http://schemas.microsoft.com/office/drawing/2014/main" id="{9489F540-E502-EC8A-CB63-DC2CB109B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5.3 LR</a:t>
            </a:r>
            <a:r>
              <a:rPr lang="zh-CN" altLang="en-US">
                <a:latin typeface="Times New Roman" panose="02020603050405020304" pitchFamily="18" charset="0"/>
              </a:rPr>
              <a:t>分析法    </a:t>
            </a:r>
            <a:r>
              <a:rPr lang="en-US" altLang="zh-CN">
                <a:latin typeface="Times New Roman" panose="02020603050405020304" pitchFamily="18" charset="0"/>
              </a:rPr>
              <a:t>5.3.1 LR</a:t>
            </a:r>
            <a:r>
              <a:rPr lang="zh-CN" altLang="en-US">
                <a:latin typeface="Times New Roman" panose="02020603050405020304" pitchFamily="18" charset="0"/>
              </a:rPr>
              <a:t>分析算法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25EA6-9187-0B46-973E-41067A59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48E15FC8-DE28-4401-B61E-B97798088678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49155" name="灯片编号占位符 5">
            <a:extLst>
              <a:ext uri="{FF2B5EF4-FFF2-40B4-BE49-F238E27FC236}">
                <a16:creationId xmlns:a16="http://schemas.microsoft.com/office/drawing/2014/main" id="{1ED435A7-6AFE-481C-20A9-48DC5F2E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9B88E8-EF70-41E4-9F9F-00B6840B5C17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5971" name="Rectangle 3">
            <a:extLst>
              <a:ext uri="{FF2B5EF4-FFF2-40B4-BE49-F238E27FC236}">
                <a16:creationId xmlns:a16="http://schemas.microsoft.com/office/drawing/2014/main" id="{A1101478-0B99-F710-862E-30D2E2B4553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238829"/>
            <a:ext cx="9783916" cy="4815739"/>
          </a:xfrm>
        </p:spPr>
        <p:txBody>
          <a:bodyPr>
            <a:normAutofit fontScale="92500"/>
          </a:bodyPr>
          <a:lstStyle/>
          <a:p>
            <a:pPr marL="0" indent="0"/>
            <a:r>
              <a:rPr lang="en-US" altLang="zh-CN" dirty="0">
                <a:latin typeface="楷体_GB2312" pitchFamily="49" charset="-122"/>
              </a:rPr>
              <a:t>LR(k)</a:t>
            </a:r>
            <a:r>
              <a:rPr lang="zh-CN" altLang="en-US" dirty="0">
                <a:latin typeface="楷体_GB2312" pitchFamily="49" charset="-122"/>
              </a:rPr>
              <a:t>分析法可分析</a:t>
            </a:r>
            <a:r>
              <a:rPr lang="en-US" altLang="zh-CN" dirty="0">
                <a:latin typeface="楷体_GB2312" pitchFamily="49" charset="-122"/>
              </a:rPr>
              <a:t>LR(k)</a:t>
            </a:r>
            <a:r>
              <a:rPr lang="zh-CN" altLang="en-US" dirty="0">
                <a:latin typeface="楷体_GB2312" pitchFamily="49" charset="-122"/>
              </a:rPr>
              <a:t>文法产生的语言</a:t>
            </a:r>
          </a:p>
          <a:p>
            <a:pPr marL="190500" lvl="1" indent="0">
              <a:lnSpc>
                <a:spcPct val="120000"/>
              </a:lnSpc>
            </a:pPr>
            <a:r>
              <a:rPr lang="en-US" altLang="zh-CN" dirty="0">
                <a:latin typeface="楷体_GB2312" pitchFamily="49" charset="-122"/>
              </a:rPr>
              <a:t>L </a:t>
            </a:r>
            <a:r>
              <a:rPr lang="zh-CN" altLang="en-US" dirty="0">
                <a:latin typeface="楷体_GB2312" pitchFamily="49" charset="-122"/>
              </a:rPr>
              <a:t>：从左到右扫描输入符号</a:t>
            </a:r>
          </a:p>
          <a:p>
            <a:pPr marL="190500" lvl="1" indent="0">
              <a:lnSpc>
                <a:spcPct val="120000"/>
              </a:lnSpc>
            </a:pPr>
            <a:r>
              <a:rPr lang="en-US" altLang="zh-CN" dirty="0">
                <a:latin typeface="楷体_GB2312" pitchFamily="49" charset="-122"/>
              </a:rPr>
              <a:t>R </a:t>
            </a:r>
            <a:r>
              <a:rPr lang="zh-CN" altLang="en-US" dirty="0">
                <a:latin typeface="楷体_GB2312" pitchFamily="49" charset="-122"/>
              </a:rPr>
              <a:t>：最右推导对应的最左归约</a:t>
            </a:r>
          </a:p>
          <a:p>
            <a:pPr marL="190500" lvl="1" indent="0">
              <a:lnSpc>
                <a:spcPct val="120000"/>
              </a:lnSpc>
            </a:pPr>
            <a:r>
              <a:rPr lang="en-US" altLang="zh-CN" dirty="0">
                <a:latin typeface="楷体_GB2312" pitchFamily="49" charset="-122"/>
              </a:rPr>
              <a:t>k </a:t>
            </a:r>
            <a:r>
              <a:rPr lang="zh-CN" altLang="en-US" dirty="0">
                <a:latin typeface="楷体_GB2312" pitchFamily="49" charset="-122"/>
              </a:rPr>
              <a:t>：超前读入</a:t>
            </a:r>
            <a:r>
              <a:rPr lang="en-US" altLang="zh-CN" dirty="0">
                <a:latin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</a:rPr>
              <a:t>个符号，以便确定归约用的产生式</a:t>
            </a:r>
          </a:p>
          <a:p>
            <a:pPr marL="190500" lvl="1" indent="0">
              <a:lnSpc>
                <a:spcPct val="120000"/>
              </a:lnSpc>
            </a:pPr>
            <a:r>
              <a:rPr lang="zh-CN" altLang="en-US" dirty="0">
                <a:latin typeface="楷体_GB2312" pitchFamily="49" charset="-122"/>
              </a:rPr>
              <a:t>使用语言的文法描述内涵解决句柄的识别问题，从语言的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形式描述</a:t>
            </a:r>
            <a:r>
              <a:rPr lang="zh-CN" altLang="en-US" dirty="0">
                <a:latin typeface="楷体_GB2312" pitchFamily="49" charset="-122"/>
              </a:rPr>
              <a:t>入手，为语法分析器的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自动生成</a:t>
            </a:r>
            <a:r>
              <a:rPr lang="zh-CN" altLang="en-US" dirty="0">
                <a:latin typeface="楷体_GB2312" pitchFamily="49" charset="-122"/>
              </a:rPr>
              <a:t>提供了前提和基础</a:t>
            </a:r>
          </a:p>
          <a:p>
            <a:pPr marL="0" indent="0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分析器根据当前的状态，并至多向前查看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k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个输入符号，就可以确定是否找到了句柄，如果找到了句柄，则按相应的产生式归约，如果未找到句柄则移进输入符号，并进入相应的状态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3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3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3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3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3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970" grpId="0" autoUpdateAnimBg="0"/>
      <p:bldP spid="1235971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>
            <a:extLst>
              <a:ext uri="{FF2B5EF4-FFF2-40B4-BE49-F238E27FC236}">
                <a16:creationId xmlns:a16="http://schemas.microsoft.com/office/drawing/2014/main" id="{B6597E9A-3025-2696-69A2-780E86041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</a:t>
            </a:r>
            <a:r>
              <a:rPr lang="zh-CN" altLang="en-US">
                <a:latin typeface="Times New Roman" panose="02020603050405020304" pitchFamily="18" charset="0"/>
              </a:rPr>
              <a:t>语法分析器的总体结构</a:t>
            </a:r>
          </a:p>
        </p:txBody>
      </p:sp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48E13B07-BD17-4A40-8847-074C4A7D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9740AEA4-275E-4B66-9EEC-EC7165F1720B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50179" name="灯片编号占位符 5">
            <a:extLst>
              <a:ext uri="{FF2B5EF4-FFF2-40B4-BE49-F238E27FC236}">
                <a16:creationId xmlns:a16="http://schemas.microsoft.com/office/drawing/2014/main" id="{65487AC9-1C93-8F5F-EBEA-F14C45F9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96EFFF-7C35-4D0B-B08C-4D9A3544E96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6995" name="Rectangle 3">
            <a:extLst>
              <a:ext uri="{FF2B5EF4-FFF2-40B4-BE49-F238E27FC236}">
                <a16:creationId xmlns:a16="http://schemas.microsoft.com/office/drawing/2014/main" id="{762585C6-950B-0043-C060-131F67CF0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1341438"/>
            <a:ext cx="3886200" cy="596900"/>
          </a:xfrm>
          <a:prstGeom prst="rect">
            <a:avLst/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1" lang="en-US" altLang="zh-CN" sz="3200" i="1">
                <a:solidFill>
                  <a:srgbClr val="660033"/>
                </a:solidFill>
                <a:latin typeface="Times New Roman" pitchFamily="18" charset="0"/>
                <a:ea typeface="微软雅黑" panose="020B0503020204020204" pitchFamily="34" charset="-122"/>
              </a:rPr>
              <a:t>a</a:t>
            </a:r>
            <a:r>
              <a:rPr kumimoji="1" lang="en-US" altLang="zh-CN" sz="4000" i="1" baseline="-25000">
                <a:solidFill>
                  <a:srgbClr val="660033"/>
                </a:solidFill>
                <a:latin typeface="Times New Roman" pitchFamily="18" charset="0"/>
                <a:ea typeface="微软雅黑" panose="020B0503020204020204" pitchFamily="34" charset="-122"/>
              </a:rPr>
              <a:t>1</a:t>
            </a:r>
            <a:r>
              <a:rPr kumimoji="1" lang="en-US" altLang="zh-CN" sz="3200" i="1">
                <a:solidFill>
                  <a:srgbClr val="660033"/>
                </a:solidFill>
                <a:latin typeface="Times New Roman" pitchFamily="18" charset="0"/>
                <a:ea typeface="微软雅黑" panose="020B0503020204020204" pitchFamily="34" charset="-122"/>
              </a:rPr>
              <a:t>   …   a</a:t>
            </a:r>
            <a:r>
              <a:rPr kumimoji="1" lang="en-US" altLang="zh-CN" sz="4000" i="1" baseline="-25000">
                <a:solidFill>
                  <a:srgbClr val="660033"/>
                </a:solidFill>
                <a:latin typeface="Times New Roman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3200" i="1">
                <a:solidFill>
                  <a:srgbClr val="660033"/>
                </a:solidFill>
                <a:latin typeface="Times New Roman" pitchFamily="18" charset="0"/>
                <a:ea typeface="微软雅黑" panose="020B0503020204020204" pitchFamily="34" charset="-122"/>
              </a:rPr>
              <a:t>   …   a</a:t>
            </a:r>
            <a:r>
              <a:rPr kumimoji="1" lang="en-US" altLang="zh-CN" sz="4000" i="1" baseline="-25000">
                <a:solidFill>
                  <a:srgbClr val="660033"/>
                </a:solidFill>
                <a:latin typeface="Times New Roman" pitchFamily="18" charset="0"/>
                <a:ea typeface="微软雅黑" panose="020B0503020204020204" pitchFamily="34" charset="-122"/>
              </a:rPr>
              <a:t>n</a:t>
            </a:r>
            <a:r>
              <a:rPr kumimoji="1" lang="en-US" altLang="zh-CN" sz="3200" i="1">
                <a:solidFill>
                  <a:srgbClr val="660033"/>
                </a:solidFill>
                <a:latin typeface="Times New Roman" pitchFamily="18" charset="0"/>
                <a:ea typeface="微软雅黑" panose="020B0503020204020204" pitchFamily="34" charset="-122"/>
              </a:rPr>
              <a:t>  #</a:t>
            </a:r>
          </a:p>
        </p:txBody>
      </p:sp>
      <p:sp>
        <p:nvSpPr>
          <p:cNvPr id="1236996" name="Rectangle 4">
            <a:extLst>
              <a:ext uri="{FF2B5EF4-FFF2-40B4-BE49-F238E27FC236}">
                <a16:creationId xmlns:a16="http://schemas.microsoft.com/office/drawing/2014/main" id="{BFA58800-EB6E-AFEE-9569-8024D86AF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6" y="2643188"/>
            <a:ext cx="2797175" cy="1435100"/>
          </a:xfrm>
          <a:prstGeom prst="rect">
            <a:avLst/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  <a:ea typeface="微软雅黑" panose="020B0503020204020204" pitchFamily="34" charset="-122"/>
              </a:rPr>
              <a:t>LR</a:t>
            </a:r>
            <a:r>
              <a:rPr kumimoji="1" lang="zh-CN" altLang="en-US" sz="3200">
                <a:solidFill>
                  <a:srgbClr val="660033"/>
                </a:solidFill>
                <a:latin typeface="Times New Roman" pitchFamily="18" charset="0"/>
                <a:ea typeface="微软雅黑" panose="020B0503020204020204" pitchFamily="34" charset="-122"/>
              </a:rPr>
              <a:t>分析程序</a:t>
            </a:r>
          </a:p>
        </p:txBody>
      </p:sp>
      <p:sp>
        <p:nvSpPr>
          <p:cNvPr id="1236997" name="Rectangle 5">
            <a:extLst>
              <a:ext uri="{FF2B5EF4-FFF2-40B4-BE49-F238E27FC236}">
                <a16:creationId xmlns:a16="http://schemas.microsoft.com/office/drawing/2014/main" id="{B62B503A-0417-2FCD-9DB5-FFE07E5D0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263" y="5046663"/>
            <a:ext cx="1943100" cy="901700"/>
          </a:xfrm>
          <a:prstGeom prst="rect">
            <a:avLst/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>
                <a:solidFill>
                  <a:srgbClr val="660033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动作表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>
                <a:solidFill>
                  <a:srgbClr val="660033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action</a:t>
            </a:r>
          </a:p>
        </p:txBody>
      </p:sp>
      <p:sp>
        <p:nvSpPr>
          <p:cNvPr id="1236998" name="Rectangle 6">
            <a:extLst>
              <a:ext uri="{FF2B5EF4-FFF2-40B4-BE49-F238E27FC236}">
                <a16:creationId xmlns:a16="http://schemas.microsoft.com/office/drawing/2014/main" id="{D58ED18B-1E29-022B-CB7A-F52A79D0D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5048250"/>
            <a:ext cx="1709738" cy="901700"/>
          </a:xfrm>
          <a:prstGeom prst="rect">
            <a:avLst/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kumimoji="1" lang="zh-CN" altLang="en-US" sz="2800">
                <a:solidFill>
                  <a:srgbClr val="660033"/>
                </a:solidFill>
                <a:latin typeface="Times New Roman" pitchFamily="18" charset="0"/>
                <a:ea typeface="微软雅黑" panose="020B0503020204020204" pitchFamily="34" charset="-122"/>
              </a:rPr>
              <a:t>转移表</a:t>
            </a:r>
          </a:p>
          <a:p>
            <a:pPr algn="ctr">
              <a:defRPr/>
            </a:pPr>
            <a:r>
              <a:rPr kumimoji="1" lang="en-US" altLang="zh-CN" sz="2800">
                <a:solidFill>
                  <a:srgbClr val="660033"/>
                </a:solidFill>
                <a:latin typeface="Times New Roman" pitchFamily="18" charset="0"/>
                <a:ea typeface="微软雅黑" panose="020B0503020204020204" pitchFamily="34" charset="-122"/>
              </a:rPr>
              <a:t>goto</a:t>
            </a:r>
          </a:p>
        </p:txBody>
      </p:sp>
      <p:sp>
        <p:nvSpPr>
          <p:cNvPr id="1236999" name="Rectangle 7">
            <a:extLst>
              <a:ext uri="{FF2B5EF4-FFF2-40B4-BE49-F238E27FC236}">
                <a16:creationId xmlns:a16="http://schemas.microsoft.com/office/drawing/2014/main" id="{BE9FCA41-E464-AFF2-00D4-2BEE9FEF6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25" y="2789238"/>
            <a:ext cx="13525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kumimoji="1" lang="zh-CN" altLang="en-US" sz="2800">
                <a:latin typeface="Times New Roman" pitchFamily="18" charset="0"/>
                <a:ea typeface="微软雅黑" panose="020B0503020204020204" pitchFamily="34" charset="-122"/>
              </a:rPr>
              <a:t>产生式</a:t>
            </a:r>
          </a:p>
          <a:p>
            <a:pPr algn="ctr">
              <a:defRPr/>
            </a:pPr>
            <a:r>
              <a:rPr kumimoji="1" lang="zh-CN" altLang="en-US" sz="2800">
                <a:latin typeface="Times New Roman" pitchFamily="18" charset="0"/>
                <a:ea typeface="微软雅黑" panose="020B0503020204020204" pitchFamily="34" charset="-122"/>
              </a:rPr>
              <a:t>序列</a:t>
            </a:r>
          </a:p>
        </p:txBody>
      </p:sp>
      <p:sp>
        <p:nvSpPr>
          <p:cNvPr id="50186" name="Rectangle 8">
            <a:extLst>
              <a:ext uri="{FF2B5EF4-FFF2-40B4-BE49-F238E27FC236}">
                <a16:creationId xmlns:a16="http://schemas.microsoft.com/office/drawing/2014/main" id="{49B6C3D4-6894-42F6-2A44-9A1932CB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2079626"/>
            <a:ext cx="212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>
                <a:latin typeface="Times New Roman" panose="02020603050405020304" pitchFamily="18" charset="0"/>
                <a:ea typeface="微软雅黑" panose="020B0503020204020204" pitchFamily="34" charset="-122"/>
              </a:rPr>
              <a:t>状态</a:t>
            </a:r>
            <a:r>
              <a:rPr kumimoji="1" lang="en-US" altLang="zh-CN" sz="2800" b="0">
                <a:latin typeface="Times New Roman" panose="02020603050405020304" pitchFamily="18" charset="0"/>
                <a:ea typeface="微软雅黑" panose="020B0503020204020204" pitchFamily="34" charset="-122"/>
              </a:rPr>
              <a:t>/</a:t>
            </a:r>
            <a:r>
              <a:rPr kumimoji="1" lang="zh-CN" altLang="en-US" sz="2800" b="0">
                <a:latin typeface="Times New Roman" panose="02020603050405020304" pitchFamily="18" charset="0"/>
                <a:ea typeface="微软雅黑" panose="020B0503020204020204" pitchFamily="34" charset="-122"/>
              </a:rPr>
              <a:t>符号栈</a:t>
            </a:r>
          </a:p>
        </p:txBody>
      </p:sp>
      <p:sp>
        <p:nvSpPr>
          <p:cNvPr id="50187" name="Rectangle 9">
            <a:extLst>
              <a:ext uri="{FF2B5EF4-FFF2-40B4-BE49-F238E27FC236}">
                <a16:creationId xmlns:a16="http://schemas.microsoft.com/office/drawing/2014/main" id="{8AC3A246-2ED7-2C17-165C-F46A4F2DC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6" y="1341438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输入缓冲区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06B4BABF-D88D-AA93-43DA-3FDE432E4ED3}"/>
              </a:ext>
            </a:extLst>
          </p:cNvPr>
          <p:cNvGrpSpPr>
            <a:grpSpLocks/>
          </p:cNvGrpSpPr>
          <p:nvPr/>
        </p:nvGrpSpPr>
        <p:grpSpPr bwMode="auto">
          <a:xfrm>
            <a:off x="4081464" y="4759325"/>
            <a:ext cx="6040437" cy="1511300"/>
            <a:chOff x="1496" y="3124"/>
            <a:chExt cx="3805" cy="952"/>
          </a:xfrm>
        </p:grpSpPr>
        <p:sp>
          <p:nvSpPr>
            <p:cNvPr id="50196" name="Rectangle 11">
              <a:extLst>
                <a:ext uri="{FF2B5EF4-FFF2-40B4-BE49-F238E27FC236}">
                  <a16:creationId xmlns:a16="http://schemas.microsoft.com/office/drawing/2014/main" id="{44CD31B0-3558-7658-20A5-CA8EB70BD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3124"/>
              <a:ext cx="3064" cy="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0197" name="Rectangle 12">
              <a:extLst>
                <a:ext uri="{FF2B5EF4-FFF2-40B4-BE49-F238E27FC236}">
                  <a16:creationId xmlns:a16="http://schemas.microsoft.com/office/drawing/2014/main" id="{4956760C-F373-3A05-A24F-886018158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3225"/>
              <a:ext cx="79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latin typeface="Times New Roman" panose="02020603050405020304" pitchFamily="18" charset="0"/>
                  <a:ea typeface="微软雅黑" panose="020B0503020204020204" pitchFamily="34" charset="-122"/>
                </a:rPr>
                <a:t>分析表</a:t>
              </a:r>
            </a:p>
          </p:txBody>
        </p:sp>
      </p:grpSp>
      <p:sp>
        <p:nvSpPr>
          <p:cNvPr id="1237005" name="Rectangle 13">
            <a:extLst>
              <a:ext uri="{FF2B5EF4-FFF2-40B4-BE49-F238E27FC236}">
                <a16:creationId xmlns:a16="http://schemas.microsoft.com/office/drawing/2014/main" id="{0F4D52AD-AC2D-CFDB-4A94-F337D1FAD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713038"/>
            <a:ext cx="977900" cy="3568700"/>
          </a:xfrm>
          <a:prstGeom prst="rect">
            <a:avLst/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3200" i="1">
                <a:solidFill>
                  <a:srgbClr val="660033"/>
                </a:solidFill>
                <a:latin typeface="Times New Roman" pitchFamily="18" charset="0"/>
                <a:ea typeface="微软雅黑" panose="020B0503020204020204" pitchFamily="34" charset="-122"/>
              </a:rPr>
              <a:t>S</a:t>
            </a:r>
            <a:r>
              <a:rPr kumimoji="1" lang="en-US" altLang="zh-CN" sz="4000" i="1" baseline="-25000">
                <a:solidFill>
                  <a:srgbClr val="660033"/>
                </a:solidFill>
                <a:latin typeface="Times New Roman" pitchFamily="18" charset="0"/>
                <a:ea typeface="微软雅黑" panose="020B0503020204020204" pitchFamily="34" charset="-122"/>
              </a:rPr>
              <a:t>m</a:t>
            </a:r>
            <a:endParaRPr kumimoji="1" lang="en-US" altLang="zh-CN" sz="3200" i="1">
              <a:solidFill>
                <a:srgbClr val="660033"/>
              </a:solidFill>
              <a:latin typeface="Times New Roman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3200" i="1">
                <a:solidFill>
                  <a:srgbClr val="660033"/>
                </a:solidFill>
                <a:latin typeface="Times New Roman" pitchFamily="18" charset="0"/>
                <a:ea typeface="微软雅黑" panose="020B0503020204020204" pitchFamily="34" charset="-122"/>
              </a:rPr>
              <a:t>S</a:t>
            </a:r>
            <a:r>
              <a:rPr kumimoji="1" lang="en-US" altLang="zh-CN" sz="4000" i="1" baseline="-25000">
                <a:solidFill>
                  <a:srgbClr val="660033"/>
                </a:solidFill>
                <a:latin typeface="Times New Roman" pitchFamily="18" charset="0"/>
                <a:ea typeface="微软雅黑" panose="020B0503020204020204" pitchFamily="34" charset="-122"/>
              </a:rPr>
              <a:t>m-1</a:t>
            </a:r>
            <a:endParaRPr kumimoji="1" lang="en-US" altLang="zh-CN" sz="3200" i="1">
              <a:solidFill>
                <a:srgbClr val="660033"/>
              </a:solidFill>
              <a:latin typeface="Times New Roman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3200" i="1">
                <a:solidFill>
                  <a:srgbClr val="660033"/>
                </a:solidFill>
                <a:latin typeface="Times New Roman" pitchFamily="18" charset="0"/>
                <a:ea typeface="微软雅黑" panose="020B0503020204020204" pitchFamily="34" charset="-122"/>
              </a:rPr>
              <a:t>…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3200" i="1">
                <a:solidFill>
                  <a:srgbClr val="660033"/>
                </a:solidFill>
                <a:latin typeface="Times New Roman" pitchFamily="18" charset="0"/>
                <a:ea typeface="微软雅黑" panose="020B0503020204020204" pitchFamily="34" charset="-122"/>
              </a:rPr>
              <a:t>…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3200" i="1">
                <a:solidFill>
                  <a:srgbClr val="660033"/>
                </a:solidFill>
                <a:latin typeface="Times New Roman" pitchFamily="18" charset="0"/>
                <a:ea typeface="微软雅黑" panose="020B0503020204020204" pitchFamily="34" charset="-122"/>
              </a:rPr>
              <a:t>…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3200" i="1">
                <a:solidFill>
                  <a:srgbClr val="660033"/>
                </a:solidFill>
                <a:latin typeface="Times New Roman" pitchFamily="18" charset="0"/>
                <a:ea typeface="微软雅黑" panose="020B0503020204020204" pitchFamily="34" charset="-122"/>
              </a:rPr>
              <a:t>S</a:t>
            </a:r>
            <a:r>
              <a:rPr kumimoji="1" lang="en-US" altLang="zh-CN" sz="3200" i="1" baseline="-25000">
                <a:solidFill>
                  <a:srgbClr val="660033"/>
                </a:solidFill>
                <a:latin typeface="Times New Roman" pitchFamily="18" charset="0"/>
                <a:ea typeface="微软雅黑" panose="020B0503020204020204" pitchFamily="34" charset="-122"/>
              </a:rPr>
              <a:t>1</a:t>
            </a:r>
            <a:endParaRPr kumimoji="1" lang="en-US" altLang="zh-CN" sz="3200" i="1">
              <a:solidFill>
                <a:srgbClr val="660033"/>
              </a:solidFill>
              <a:latin typeface="Times New Roman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3200" i="1">
                <a:solidFill>
                  <a:srgbClr val="FF0066"/>
                </a:solidFill>
                <a:latin typeface="Times New Roman" pitchFamily="18" charset="0"/>
                <a:ea typeface="微软雅黑" panose="020B0503020204020204" pitchFamily="34" charset="-122"/>
              </a:rPr>
              <a:t>S</a:t>
            </a:r>
            <a:r>
              <a:rPr kumimoji="1" lang="en-US" altLang="zh-CN" sz="4000" i="1" baseline="-25000">
                <a:solidFill>
                  <a:srgbClr val="FF0066"/>
                </a:solidFill>
                <a:latin typeface="Times New Roman" pitchFamily="18" charset="0"/>
                <a:ea typeface="微软雅黑" panose="020B0503020204020204" pitchFamily="34" charset="-122"/>
              </a:rPr>
              <a:t>0</a:t>
            </a:r>
            <a:endParaRPr kumimoji="1" lang="en-US" altLang="zh-CN" sz="4000" baseline="-25000">
              <a:solidFill>
                <a:srgbClr val="FF0066"/>
              </a:solidFill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237006" name="Rectangle 14">
            <a:extLst>
              <a:ext uri="{FF2B5EF4-FFF2-40B4-BE49-F238E27FC236}">
                <a16:creationId xmlns:a16="http://schemas.microsoft.com/office/drawing/2014/main" id="{BA61C6AB-9CCA-C885-8017-38110F112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2713038"/>
            <a:ext cx="977900" cy="3575050"/>
          </a:xfrm>
          <a:prstGeom prst="rect">
            <a:avLst/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3200" i="1">
                <a:latin typeface="Times New Roman" pitchFamily="18" charset="0"/>
                <a:ea typeface="微软雅黑" panose="020B0503020204020204" pitchFamily="34" charset="-122"/>
              </a:rPr>
              <a:t>X</a:t>
            </a:r>
            <a:r>
              <a:rPr kumimoji="1" lang="en-US" altLang="zh-CN" sz="4000" i="1" baseline="-25000">
                <a:latin typeface="Times New Roman" pitchFamily="18" charset="0"/>
                <a:ea typeface="微软雅黑" panose="020B0503020204020204" pitchFamily="34" charset="-122"/>
              </a:rPr>
              <a:t>m</a:t>
            </a:r>
            <a:endParaRPr kumimoji="1" lang="en-US" altLang="zh-CN" sz="3200" i="1">
              <a:latin typeface="Times New Roman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3200" i="1">
                <a:latin typeface="Times New Roman" pitchFamily="18" charset="0"/>
                <a:ea typeface="微软雅黑" panose="020B0503020204020204" pitchFamily="34" charset="-122"/>
              </a:rPr>
              <a:t>X</a:t>
            </a:r>
            <a:r>
              <a:rPr kumimoji="1" lang="en-US" altLang="zh-CN" sz="4000" i="1" baseline="-25000">
                <a:latin typeface="Times New Roman" pitchFamily="18" charset="0"/>
                <a:ea typeface="微软雅黑" panose="020B0503020204020204" pitchFamily="34" charset="-122"/>
              </a:rPr>
              <a:t>m-1</a:t>
            </a:r>
            <a:endParaRPr kumimoji="1" lang="en-US" altLang="zh-CN" sz="3200" i="1">
              <a:latin typeface="Times New Roman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3200" i="1">
                <a:latin typeface="Times New Roman" pitchFamily="18" charset="0"/>
                <a:ea typeface="微软雅黑" panose="020B0503020204020204" pitchFamily="34" charset="-122"/>
              </a:rPr>
              <a:t>…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3200" i="1">
                <a:latin typeface="Times New Roman" pitchFamily="18" charset="0"/>
                <a:ea typeface="微软雅黑" panose="020B0503020204020204" pitchFamily="34" charset="-122"/>
              </a:rPr>
              <a:t>…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3200" i="1">
                <a:latin typeface="Times New Roman" pitchFamily="18" charset="0"/>
                <a:ea typeface="微软雅黑" panose="020B0503020204020204" pitchFamily="34" charset="-122"/>
              </a:rPr>
              <a:t>…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3200" i="1">
                <a:latin typeface="Times New Roman" pitchFamily="18" charset="0"/>
                <a:ea typeface="微软雅黑" panose="020B0503020204020204" pitchFamily="34" charset="-122"/>
              </a:rPr>
              <a:t>X</a:t>
            </a:r>
            <a:r>
              <a:rPr kumimoji="1" lang="en-US" altLang="zh-CN" sz="3200" i="1" baseline="-25000">
                <a:latin typeface="Times New Roman" pitchFamily="18" charset="0"/>
                <a:ea typeface="微软雅黑" panose="020B0503020204020204" pitchFamily="34" charset="-122"/>
              </a:rPr>
              <a:t>1</a:t>
            </a:r>
            <a:endParaRPr kumimoji="1" lang="en-US" altLang="zh-CN" sz="3200" i="1">
              <a:latin typeface="Times New Roman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3200" i="1">
                <a:solidFill>
                  <a:srgbClr val="FF0066"/>
                </a:solidFill>
                <a:latin typeface="Times New Roman" pitchFamily="18" charset="0"/>
                <a:ea typeface="微软雅黑" panose="020B0503020204020204" pitchFamily="34" charset="-122"/>
              </a:rPr>
              <a:t>#</a:t>
            </a:r>
            <a:endParaRPr kumimoji="1" lang="en-US" altLang="zh-CN" sz="4000" i="1" baseline="-25000">
              <a:solidFill>
                <a:srgbClr val="FF0066"/>
              </a:solidFill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237007" name="AutoShape 15">
            <a:extLst>
              <a:ext uri="{FF2B5EF4-FFF2-40B4-BE49-F238E27FC236}">
                <a16:creationId xmlns:a16="http://schemas.microsoft.com/office/drawing/2014/main" id="{B8DC8B9F-0B84-BF1B-A806-AC454F85E922}"/>
              </a:ext>
            </a:extLst>
          </p:cNvPr>
          <p:cNvSpPr>
            <a:spLocks noChangeArrowheads="1"/>
          </p:cNvSpPr>
          <p:nvPr/>
        </p:nvSpPr>
        <p:spPr bwMode="auto">
          <a:xfrm rot="10879799">
            <a:off x="3805238" y="301625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37008" name="AutoShape 16">
            <a:extLst>
              <a:ext uri="{FF2B5EF4-FFF2-40B4-BE49-F238E27FC236}">
                <a16:creationId xmlns:a16="http://schemas.microsoft.com/office/drawing/2014/main" id="{595C5D1B-C0FA-2B4D-A5CD-5B0F07761681}"/>
              </a:ext>
            </a:extLst>
          </p:cNvPr>
          <p:cNvSpPr>
            <a:spLocks noChangeArrowheads="1"/>
          </p:cNvSpPr>
          <p:nvPr/>
        </p:nvSpPr>
        <p:spPr bwMode="auto">
          <a:xfrm rot="10875490">
            <a:off x="6778625" y="1951038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37009" name="AutoShape 17">
            <a:extLst>
              <a:ext uri="{FF2B5EF4-FFF2-40B4-BE49-F238E27FC236}">
                <a16:creationId xmlns:a16="http://schemas.microsoft.com/office/drawing/2014/main" id="{EBEAF198-A5DE-C509-E659-447DC4CC6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4084638"/>
            <a:ext cx="304800" cy="9144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37010" name="AutoShape 18">
            <a:extLst>
              <a:ext uri="{FF2B5EF4-FFF2-40B4-BE49-F238E27FC236}">
                <a16:creationId xmlns:a16="http://schemas.microsoft.com/office/drawing/2014/main" id="{1E25FE7B-E41A-458B-EBDF-1468E6F91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5" y="4084638"/>
            <a:ext cx="304800" cy="9144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37011" name="AutoShape 19">
            <a:extLst>
              <a:ext uri="{FF2B5EF4-FFF2-40B4-BE49-F238E27FC236}">
                <a16:creationId xmlns:a16="http://schemas.microsoft.com/office/drawing/2014/main" id="{9945EF53-B522-E84A-61E1-075C59B8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425" y="3094038"/>
            <a:ext cx="1295400" cy="381000"/>
          </a:xfrm>
          <a:prstGeom prst="rightArrow">
            <a:avLst>
              <a:gd name="adj1" fmla="val 50000"/>
              <a:gd name="adj2" fmla="val 85000"/>
            </a:avLst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6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6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6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36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3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3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37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37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7" grpId="0" animBg="1" autoUpdateAnimBg="0"/>
      <p:bldP spid="1236998" grpId="0" animBg="1" autoUpdateAnimBg="0"/>
      <p:bldP spid="1236999" grpId="0" autoUpdateAnimBg="0"/>
      <p:bldP spid="1237005" grpId="0" animBg="1" autoUpdateAnimBg="0"/>
      <p:bldP spid="1237006" grpId="0" animBg="1" autoUpdateAnimBg="0"/>
      <p:bldP spid="1237007" grpId="0" animBg="1"/>
      <p:bldP spid="1237008" grpId="0" animBg="1"/>
      <p:bldP spid="1237009" grpId="0" animBg="1"/>
      <p:bldP spid="1237010" grpId="0" animBg="1"/>
      <p:bldP spid="12370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>
            <a:extLst>
              <a:ext uri="{FF2B5EF4-FFF2-40B4-BE49-F238E27FC236}">
                <a16:creationId xmlns:a16="http://schemas.microsoft.com/office/drawing/2014/main" id="{0480C137-67A6-E91D-25F9-5477657CF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 </a:t>
            </a:r>
            <a:r>
              <a:rPr lang="zh-CN" altLang="zh-CN">
                <a:latin typeface="Times New Roman" panose="02020603050405020304" pitchFamily="18" charset="0"/>
              </a:rPr>
              <a:t>分析表</a:t>
            </a:r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action[s,a]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goto[s,X]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zh-CN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04207AE1-50A2-FF49-663F-3990333F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B4EF1746-C1FE-46EF-91CC-3778D0A5C15D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51203" name="灯片编号占位符 5">
            <a:extLst>
              <a:ext uri="{FF2B5EF4-FFF2-40B4-BE49-F238E27FC236}">
                <a16:creationId xmlns:a16="http://schemas.microsoft.com/office/drawing/2014/main" id="{1F04D532-F3CD-8064-5C7F-0A1D87F2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7FA198-4077-4EDD-99F8-F6299FE623BF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1205" name="Group 23">
            <a:extLst>
              <a:ext uri="{FF2B5EF4-FFF2-40B4-BE49-F238E27FC236}">
                <a16:creationId xmlns:a16="http://schemas.microsoft.com/office/drawing/2014/main" id="{41240A9C-77AE-20C5-48EB-D4DE1D86F4BA}"/>
              </a:ext>
            </a:extLst>
          </p:cNvPr>
          <p:cNvGrpSpPr>
            <a:grpSpLocks/>
          </p:cNvGrpSpPr>
          <p:nvPr/>
        </p:nvGrpSpPr>
        <p:grpSpPr bwMode="auto">
          <a:xfrm>
            <a:off x="4872038" y="1504950"/>
            <a:ext cx="5334000" cy="4876800"/>
            <a:chOff x="2109" y="890"/>
            <a:chExt cx="3360" cy="3072"/>
          </a:xfrm>
        </p:grpSpPr>
        <p:sp>
          <p:nvSpPr>
            <p:cNvPr id="1238020" name="Rectangle 4">
              <a:extLst>
                <a:ext uri="{FF2B5EF4-FFF2-40B4-BE49-F238E27FC236}">
                  <a16:creationId xmlns:a16="http://schemas.microsoft.com/office/drawing/2014/main" id="{64AC8F4B-368D-90B0-4235-1F10F5877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890"/>
              <a:ext cx="3360" cy="30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宋体" pitchFamily="2" charset="-122"/>
                </a:rPr>
                <a:t>		   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宋体" pitchFamily="2" charset="-122"/>
                </a:rPr>
                <a:t>动作表      转移表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itchFamily="2" charset="-122"/>
                </a:rPr>
                <a:t>状态	   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宋体" pitchFamily="2" charset="-122"/>
                </a:rPr>
                <a:t>action   	 </a:t>
              </a:r>
              <a:r>
                <a:rPr kumimoji="1" lang="en-US" altLang="zh-CN" sz="2800" b="1" dirty="0" err="1">
                  <a:solidFill>
                    <a:srgbClr val="FF0000"/>
                  </a:solidFill>
                  <a:latin typeface="宋体" pitchFamily="2" charset="-122"/>
                </a:rPr>
                <a:t>goto</a:t>
              </a:r>
              <a:endParaRPr kumimoji="1" lang="en-US" altLang="zh-CN" sz="2800" b="1" dirty="0">
                <a:solidFill>
                  <a:srgbClr val="FF0000"/>
                </a:solidFill>
                <a:latin typeface="宋体" pitchFamily="2" charset="-122"/>
              </a:endParaRP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宋体" pitchFamily="2" charset="-122"/>
                </a:rPr>
                <a:t>       a   b   #      S   B   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宋体" pitchFamily="2" charset="-122"/>
                </a:rPr>
                <a:t>  0    s3  s4         1   2  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宋体" pitchFamily="2" charset="-122"/>
                </a:rPr>
                <a:t>  1            acc           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宋体" pitchFamily="2" charset="-122"/>
                </a:rPr>
                <a:t>  2    s3  s4             5   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宋体" pitchFamily="2" charset="-122"/>
                </a:rPr>
                <a:t>  3    s3  s4             6   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宋体" pitchFamily="2" charset="-122"/>
                </a:rPr>
                <a:t>  4    r3  </a:t>
              </a:r>
              <a:r>
                <a:rPr kumimoji="1" lang="en-US" altLang="zh-CN" sz="2800" b="1" dirty="0" err="1">
                  <a:solidFill>
                    <a:srgbClr val="FF0000"/>
                  </a:solidFill>
                  <a:latin typeface="宋体" pitchFamily="2" charset="-122"/>
                </a:rPr>
                <a:t>r3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宋体" pitchFamily="2" charset="-122"/>
                </a:rPr>
                <a:t>  </a:t>
              </a:r>
              <a:r>
                <a:rPr kumimoji="1" lang="en-US" altLang="zh-CN" sz="2800" b="1" dirty="0" err="1">
                  <a:solidFill>
                    <a:srgbClr val="FF0000"/>
                  </a:solidFill>
                  <a:latin typeface="宋体" pitchFamily="2" charset="-122"/>
                </a:rPr>
                <a:t>r3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宋体" pitchFamily="2" charset="-122"/>
                </a:rPr>
                <a:t>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宋体" pitchFamily="2" charset="-122"/>
                </a:rPr>
                <a:t>  5 	  r1  </a:t>
              </a:r>
              <a:r>
                <a:rPr kumimoji="1" lang="en-US" altLang="zh-CN" sz="2800" b="1" dirty="0" err="1">
                  <a:solidFill>
                    <a:srgbClr val="FF0000"/>
                  </a:solidFill>
                  <a:latin typeface="宋体" pitchFamily="2" charset="-122"/>
                </a:rPr>
                <a:t>r1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宋体" pitchFamily="2" charset="-122"/>
                </a:rPr>
                <a:t>  </a:t>
              </a:r>
              <a:r>
                <a:rPr kumimoji="1" lang="en-US" altLang="zh-CN" sz="2800" b="1" dirty="0" err="1">
                  <a:solidFill>
                    <a:srgbClr val="FF0000"/>
                  </a:solidFill>
                  <a:latin typeface="宋体" pitchFamily="2" charset="-122"/>
                </a:rPr>
                <a:t>r1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宋体" pitchFamily="2" charset="-122"/>
                </a:rPr>
                <a:t>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宋体" pitchFamily="2" charset="-122"/>
                </a:rPr>
                <a:t>  6    r2  </a:t>
              </a:r>
              <a:r>
                <a:rPr kumimoji="1" lang="en-US" altLang="zh-CN" sz="2800" b="1" dirty="0" err="1">
                  <a:solidFill>
                    <a:srgbClr val="FF0000"/>
                  </a:solidFill>
                  <a:latin typeface="宋体" pitchFamily="2" charset="-122"/>
                </a:rPr>
                <a:t>r2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宋体" pitchFamily="2" charset="-122"/>
                </a:rPr>
                <a:t>  </a:t>
              </a:r>
              <a:r>
                <a:rPr kumimoji="1" lang="en-US" altLang="zh-CN" sz="2800" b="1" dirty="0" err="1">
                  <a:solidFill>
                    <a:srgbClr val="FF0000"/>
                  </a:solidFill>
                  <a:latin typeface="宋体" pitchFamily="2" charset="-122"/>
                </a:rPr>
                <a:t>r2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宋体" pitchFamily="2" charset="-122"/>
                </a:rPr>
                <a:t> </a:t>
              </a:r>
            </a:p>
          </p:txBody>
        </p:sp>
        <p:sp>
          <p:nvSpPr>
            <p:cNvPr id="51209" name="Line 5">
              <a:extLst>
                <a:ext uri="{FF2B5EF4-FFF2-40B4-BE49-F238E27FC236}">
                  <a16:creationId xmlns:a16="http://schemas.microsoft.com/office/drawing/2014/main" id="{7F39F6F8-9334-4BFD-DC07-DAF4F4DBD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834"/>
              <a:ext cx="3356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0" name="Line 6">
              <a:extLst>
                <a:ext uri="{FF2B5EF4-FFF2-40B4-BE49-F238E27FC236}">
                  <a16:creationId xmlns:a16="http://schemas.microsoft.com/office/drawing/2014/main" id="{B5B1DA78-2AF1-FE87-3343-E4BA22C4A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5" y="938"/>
              <a:ext cx="0" cy="3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1" name="Line 7">
              <a:extLst>
                <a:ext uri="{FF2B5EF4-FFF2-40B4-BE49-F238E27FC236}">
                  <a16:creationId xmlns:a16="http://schemas.microsoft.com/office/drawing/2014/main" id="{5FD98BB1-5741-E582-38A9-94DC15BCF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5" y="1562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2" name="Line 8">
              <a:extLst>
                <a:ext uri="{FF2B5EF4-FFF2-40B4-BE49-F238E27FC236}">
                  <a16:creationId xmlns:a16="http://schemas.microsoft.com/office/drawing/2014/main" id="{19E5A6A1-17E8-4D71-18FB-3DE4B0F23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7" y="938"/>
              <a:ext cx="0" cy="29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3" name="Line 9">
              <a:extLst>
                <a:ext uri="{FF2B5EF4-FFF2-40B4-BE49-F238E27FC236}">
                  <a16:creationId xmlns:a16="http://schemas.microsoft.com/office/drawing/2014/main" id="{3CD36F94-BE88-DDB0-9FB6-3F6836327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090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4" name="Line 10">
              <a:extLst>
                <a:ext uri="{FF2B5EF4-FFF2-40B4-BE49-F238E27FC236}">
                  <a16:creationId xmlns:a16="http://schemas.microsoft.com/office/drawing/2014/main" id="{71101043-06EE-B1DF-0906-7D70A5A73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378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5" name="Line 11">
              <a:extLst>
                <a:ext uri="{FF2B5EF4-FFF2-40B4-BE49-F238E27FC236}">
                  <a16:creationId xmlns:a16="http://schemas.microsoft.com/office/drawing/2014/main" id="{07818C81-78E4-F48A-36E9-48E837195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666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6" name="Line 12">
              <a:extLst>
                <a:ext uri="{FF2B5EF4-FFF2-40B4-BE49-F238E27FC236}">
                  <a16:creationId xmlns:a16="http://schemas.microsoft.com/office/drawing/2014/main" id="{AC55FF40-5461-3268-6D52-1216A011C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954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7" name="Line 13">
              <a:extLst>
                <a:ext uri="{FF2B5EF4-FFF2-40B4-BE49-F238E27FC236}">
                  <a16:creationId xmlns:a16="http://schemas.microsoft.com/office/drawing/2014/main" id="{7CD25E9F-045D-4872-904D-829885BD0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3290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Line 14">
              <a:extLst>
                <a:ext uri="{FF2B5EF4-FFF2-40B4-BE49-F238E27FC236}">
                  <a16:creationId xmlns:a16="http://schemas.microsoft.com/office/drawing/2014/main" id="{364F9A43-01B7-7EB5-6424-C52E589DEF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3626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Line 15">
              <a:extLst>
                <a:ext uri="{FF2B5EF4-FFF2-40B4-BE49-F238E27FC236}">
                  <a16:creationId xmlns:a16="http://schemas.microsoft.com/office/drawing/2014/main" id="{081764E9-965E-14E3-CC47-27F988824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610"/>
              <a:ext cx="0" cy="235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0" name="Line 16">
              <a:extLst>
                <a:ext uri="{FF2B5EF4-FFF2-40B4-BE49-F238E27FC236}">
                  <a16:creationId xmlns:a16="http://schemas.microsoft.com/office/drawing/2014/main" id="{D8511CD0-AFD9-42A8-48D6-69D899DFF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7" y="1610"/>
              <a:ext cx="0" cy="235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Line 17">
              <a:extLst>
                <a:ext uri="{FF2B5EF4-FFF2-40B4-BE49-F238E27FC236}">
                  <a16:creationId xmlns:a16="http://schemas.microsoft.com/office/drawing/2014/main" id="{5A54A35C-66F8-7F88-545D-F50AF4C6E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562"/>
              <a:ext cx="0" cy="235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8034" name="Text Box 18">
            <a:extLst>
              <a:ext uri="{FF2B5EF4-FFF2-40B4-BE49-F238E27FC236}">
                <a16:creationId xmlns:a16="http://schemas.microsoft.com/office/drawing/2014/main" id="{FBBE1A5B-C661-CF48-58F3-372111B43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1" y="3981450"/>
            <a:ext cx="34812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LR(0)</a:t>
            </a:r>
            <a:r>
              <a:rPr kumimoji="1"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SLR(1)</a:t>
            </a:r>
            <a:r>
              <a:rPr kumimoji="1"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LR(1)</a:t>
            </a:r>
            <a:r>
              <a:rPr kumimoji="1"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LALR(1)</a:t>
            </a:r>
            <a:r>
              <a:rPr kumimoji="1"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将以不同的原则构造这张分析表</a:t>
            </a:r>
          </a:p>
        </p:txBody>
      </p:sp>
      <p:sp>
        <p:nvSpPr>
          <p:cNvPr id="1238035" name="Text Box 19">
            <a:extLst>
              <a:ext uri="{FF2B5EF4-FFF2-40B4-BE49-F238E27FC236}">
                <a16:creationId xmlns:a16="http://schemas.microsoft.com/office/drawing/2014/main" id="{A37B3FD0-130C-C4A1-3074-D24E932F4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18" y="2066925"/>
            <a:ext cx="4337482" cy="132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 dirty="0">
                <a:latin typeface="Times New Roman" panose="02020603050405020304" pitchFamily="18" charset="0"/>
              </a:rPr>
              <a:t>约定：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dirty="0" err="1">
                <a:latin typeface="Times New Roman" panose="02020603050405020304" pitchFamily="18" charset="0"/>
              </a:rPr>
              <a:t>sn</a:t>
            </a:r>
            <a:r>
              <a:rPr kumimoji="1" lang="en-US" altLang="zh-CN" sz="2800" b="0" dirty="0">
                <a:latin typeface="Times New Roman" panose="02020603050405020304" pitchFamily="18" charset="0"/>
              </a:rPr>
              <a:t>:</a:t>
            </a:r>
            <a:r>
              <a:rPr kumimoji="1" lang="zh-CN" altLang="en-US" sz="2800" b="0" dirty="0">
                <a:latin typeface="Times New Roman" panose="02020603050405020304" pitchFamily="18" charset="0"/>
              </a:rPr>
              <a:t>将符号</a:t>
            </a:r>
            <a:r>
              <a:rPr kumimoji="1" lang="en-US" altLang="zh-CN" sz="2800" b="0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b="0" dirty="0">
                <a:latin typeface="Times New Roman" panose="02020603050405020304" pitchFamily="18" charset="0"/>
              </a:rPr>
              <a:t>、状态</a:t>
            </a:r>
            <a:r>
              <a:rPr kumimoji="1" lang="en-US" altLang="zh-CN" sz="2800" b="0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800" b="0" dirty="0">
                <a:latin typeface="Times New Roman" panose="02020603050405020304" pitchFamily="18" charset="0"/>
              </a:rPr>
              <a:t>压入栈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dirty="0" err="1">
                <a:latin typeface="Times New Roman" panose="02020603050405020304" pitchFamily="18" charset="0"/>
              </a:rPr>
              <a:t>rn</a:t>
            </a:r>
            <a:r>
              <a:rPr kumimoji="1" lang="en-US" altLang="zh-CN" sz="2800" b="0" dirty="0">
                <a:latin typeface="Times New Roman" panose="02020603050405020304" pitchFamily="18" charset="0"/>
              </a:rPr>
              <a:t>:</a:t>
            </a:r>
            <a:r>
              <a:rPr kumimoji="1" lang="zh-CN" altLang="en-US" sz="2800" b="0" dirty="0">
                <a:latin typeface="Times New Roman" panose="02020603050405020304" pitchFamily="18" charset="0"/>
              </a:rPr>
              <a:t>用第</a:t>
            </a:r>
            <a:r>
              <a:rPr kumimoji="1" lang="en-US" altLang="zh-CN" sz="2800" b="0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800" b="0" dirty="0">
                <a:latin typeface="Times New Roman" panose="02020603050405020304" pitchFamily="18" charset="0"/>
              </a:rPr>
              <a:t>个产生式进行归约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8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8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8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8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8034" grpId="0" autoUpdateAnimBg="0"/>
      <p:bldP spid="123803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>
            <a:extLst>
              <a:ext uri="{FF2B5EF4-FFF2-40B4-BE49-F238E27FC236}">
                <a16:creationId xmlns:a16="http://schemas.microsoft.com/office/drawing/2014/main" id="{15F4FF6C-A8FC-2448-C67E-617986D5F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</a:t>
            </a:r>
            <a:r>
              <a:rPr lang="zh-CN" altLang="en-US">
                <a:latin typeface="Times New Roman" panose="02020603050405020304" pitchFamily="18" charset="0"/>
              </a:rPr>
              <a:t>分析器的工作过程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08732-ACD7-C3CC-C94F-E4B7E088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824B947C-CF43-4A4F-8BC4-B73BD96DFE95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52227" name="灯片编号占位符 5">
            <a:extLst>
              <a:ext uri="{FF2B5EF4-FFF2-40B4-BE49-F238E27FC236}">
                <a16:creationId xmlns:a16="http://schemas.microsoft.com/office/drawing/2014/main" id="{181571E5-C90F-C140-F7DE-CA59296F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C4CC81-108B-450E-8A51-2392600109F9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4AF023EF-85CF-A5EC-E011-108F6C6AD75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latin typeface="Times New Roman" panose="02020603050405020304" pitchFamily="18" charset="0"/>
              </a:rPr>
              <a:t>书上的下式（格局）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	</a:t>
            </a:r>
            <a:r>
              <a:rPr lang="en-US" altLang="zh-CN" b="0">
                <a:latin typeface="Times New Roman" panose="02020603050405020304" pitchFamily="18" charset="0"/>
              </a:rPr>
              <a:t>(s</a:t>
            </a:r>
            <a:r>
              <a:rPr lang="en-US" altLang="zh-CN" b="0" baseline="-25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</a:rPr>
              <a:t>s</a:t>
            </a:r>
            <a:r>
              <a:rPr lang="en-US" altLang="zh-CN" b="0" baseline="-25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…s</a:t>
            </a:r>
            <a:r>
              <a:rPr lang="en-US" altLang="zh-CN" b="0" baseline="-25000">
                <a:latin typeface="Times New Roman" panose="02020603050405020304" pitchFamily="18" charset="0"/>
              </a:rPr>
              <a:t>m</a:t>
            </a:r>
            <a:r>
              <a:rPr lang="zh-CN" altLang="en-US" b="0">
                <a:latin typeface="Times New Roman" panose="02020603050405020304" pitchFamily="18" charset="0"/>
              </a:rPr>
              <a:t>，</a:t>
            </a:r>
            <a:r>
              <a:rPr lang="en-US" altLang="zh-CN" b="0">
                <a:latin typeface="Times New Roman" panose="02020603050405020304" pitchFamily="18" charset="0"/>
              </a:rPr>
              <a:t>X</a:t>
            </a:r>
            <a:r>
              <a:rPr lang="en-US" altLang="zh-CN" b="0" baseline="-25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X</a:t>
            </a:r>
            <a:r>
              <a:rPr lang="en-US" altLang="zh-CN" b="0" baseline="-25000">
                <a:latin typeface="Times New Roman" panose="02020603050405020304" pitchFamily="18" charset="0"/>
              </a:rPr>
              <a:t>2 </a:t>
            </a:r>
            <a:r>
              <a:rPr lang="en-US" altLang="zh-CN" b="0">
                <a:latin typeface="Times New Roman" panose="02020603050405020304" pitchFamily="18" charset="0"/>
              </a:rPr>
              <a:t>… X</a:t>
            </a:r>
            <a:r>
              <a:rPr lang="en-US" altLang="zh-CN" b="0" baseline="-25000">
                <a:latin typeface="Times New Roman" panose="02020603050405020304" pitchFamily="18" charset="0"/>
              </a:rPr>
              <a:t>m </a:t>
            </a:r>
            <a:r>
              <a:rPr lang="zh-CN" altLang="en-US" b="0">
                <a:latin typeface="Times New Roman" panose="02020603050405020304" pitchFamily="18" charset="0"/>
              </a:rPr>
              <a:t>，</a:t>
            </a:r>
            <a:r>
              <a:rPr lang="zh-CN" altLang="en-US" b="0" baseline="-25000">
                <a:latin typeface="Times New Roman" panose="02020603050405020304" pitchFamily="18" charset="0"/>
              </a:rPr>
              <a:t> </a:t>
            </a:r>
            <a:r>
              <a:rPr lang="en-US" altLang="zh-CN" b="0">
                <a:latin typeface="Times New Roman" panose="02020603050405020304" pitchFamily="18" charset="0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</a:rPr>
              <a:t>i</a:t>
            </a:r>
            <a:r>
              <a:rPr lang="en-US" altLang="zh-CN" b="0">
                <a:latin typeface="Times New Roman" panose="02020603050405020304" pitchFamily="18" charset="0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</a:rPr>
              <a:t>i+1</a:t>
            </a:r>
            <a:r>
              <a:rPr lang="en-US" altLang="zh-CN" b="0">
                <a:latin typeface="Times New Roman" panose="02020603050405020304" pitchFamily="18" charset="0"/>
              </a:rPr>
              <a:t>…a</a:t>
            </a:r>
            <a:r>
              <a:rPr lang="en-US" altLang="zh-CN" b="0" baseline="-25000">
                <a:latin typeface="Times New Roman" panose="02020603050405020304" pitchFamily="18" charset="0"/>
              </a:rPr>
              <a:t>n</a:t>
            </a:r>
            <a:r>
              <a:rPr lang="en-US" altLang="zh-CN" b="0">
                <a:latin typeface="Times New Roman" panose="02020603050405020304" pitchFamily="18" charset="0"/>
              </a:rPr>
              <a:t>#)</a:t>
            </a:r>
          </a:p>
          <a:p>
            <a:pPr eaLnBrk="1" hangingPunct="1"/>
            <a:r>
              <a:rPr lang="zh-CN" altLang="en-US" b="0">
                <a:latin typeface="Times New Roman" panose="02020603050405020304" pitchFamily="18" charset="0"/>
              </a:rPr>
              <a:t>在这里表示为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s</a:t>
            </a:r>
            <a:r>
              <a:rPr lang="en-US" altLang="zh-CN" b="0" baseline="-25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</a:rPr>
              <a:t>s</a:t>
            </a:r>
            <a:r>
              <a:rPr lang="en-US" altLang="zh-CN" b="0" baseline="-25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…s</a:t>
            </a:r>
            <a:r>
              <a:rPr lang="en-US" altLang="zh-CN" b="0" baseline="-25000">
                <a:latin typeface="Times New Roman" panose="02020603050405020304" pitchFamily="18" charset="0"/>
              </a:rPr>
              <a:t>m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b="0" i="1">
                <a:latin typeface="Times New Roman" panose="02020603050405020304" pitchFamily="18" charset="0"/>
              </a:rPr>
              <a:t>#</a:t>
            </a:r>
            <a:r>
              <a:rPr lang="en-US" altLang="zh-CN" b="0">
                <a:latin typeface="Times New Roman" panose="02020603050405020304" pitchFamily="18" charset="0"/>
              </a:rPr>
              <a:t>X</a:t>
            </a:r>
            <a:r>
              <a:rPr lang="en-US" altLang="zh-CN" b="0" baseline="-25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…X</a:t>
            </a:r>
            <a:r>
              <a:rPr lang="en-US" altLang="zh-CN" b="0" baseline="-25000">
                <a:latin typeface="Times New Roman" panose="02020603050405020304" pitchFamily="18" charset="0"/>
              </a:rPr>
              <a:t>m		 </a:t>
            </a:r>
            <a:r>
              <a:rPr lang="en-US" altLang="zh-CN" b="0">
                <a:latin typeface="Times New Roman" panose="02020603050405020304" pitchFamily="18" charset="0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</a:rPr>
              <a:t>i</a:t>
            </a:r>
            <a:r>
              <a:rPr lang="en-US" altLang="zh-CN" b="0">
                <a:latin typeface="Times New Roman" panose="02020603050405020304" pitchFamily="18" charset="0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</a:rPr>
              <a:t>i+1</a:t>
            </a:r>
            <a:r>
              <a:rPr lang="en-US" altLang="zh-CN" b="0">
                <a:latin typeface="Times New Roman" panose="02020603050405020304" pitchFamily="18" charset="0"/>
              </a:rPr>
              <a:t>…a</a:t>
            </a:r>
            <a:r>
              <a:rPr lang="en-US" altLang="zh-CN" b="0" baseline="-25000">
                <a:latin typeface="Times New Roman" panose="02020603050405020304" pitchFamily="18" charset="0"/>
              </a:rPr>
              <a:t>n</a:t>
            </a:r>
            <a:r>
              <a:rPr lang="en-US" altLang="zh-CN" b="0" i="1">
                <a:latin typeface="Times New Roman" panose="02020603050405020304" pitchFamily="18" charset="0"/>
              </a:rPr>
              <a:t>#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>
            <a:extLst>
              <a:ext uri="{FF2B5EF4-FFF2-40B4-BE49-F238E27FC236}">
                <a16:creationId xmlns:a16="http://schemas.microsoft.com/office/drawing/2014/main" id="{3D8817D8-60F4-3113-CF2F-703C1246D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分析器的工作过程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88808436-5801-1280-376D-7EF44BB9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6353A44C-D2A8-4EE9-BA47-B508D3318C83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53251" name="灯片编号占位符 5">
            <a:extLst>
              <a:ext uri="{FF2B5EF4-FFF2-40B4-BE49-F238E27FC236}">
                <a16:creationId xmlns:a16="http://schemas.microsoft.com/office/drawing/2014/main" id="{647BD2D4-BB5A-1B2F-40AE-007D942F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2DD29F-B2DB-4138-8102-F2800845AA3E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77594B-5C2C-FF23-8628-74AF7F4A6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596" y="1443018"/>
            <a:ext cx="9783916" cy="45405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SzPct val="75000"/>
              <a:buNone/>
              <a:defRPr/>
            </a:pPr>
            <a:r>
              <a:rPr kumimoji="1" lang="en-US" altLang="zh-CN" sz="2600" dirty="0"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600" dirty="0">
                <a:latin typeface="Times New Roman" pitchFamily="18" charset="0"/>
                <a:ea typeface="楷体_GB2312" pitchFamily="49" charset="-122"/>
              </a:rPr>
              <a:t>初始化</a:t>
            </a:r>
            <a:endParaRPr kumimoji="1" lang="en-US" altLang="zh-CN" sz="2600" dirty="0"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SzPct val="75000"/>
              <a:buNone/>
              <a:defRPr/>
            </a:pPr>
            <a:r>
              <a:rPr kumimoji="1" lang="en-US" altLang="zh-CN" sz="2600" dirty="0">
                <a:latin typeface="Times New Roman" pitchFamily="18" charset="0"/>
              </a:rPr>
              <a:t>s</a:t>
            </a:r>
            <a:r>
              <a:rPr kumimoji="1" lang="en-US" altLang="zh-CN" sz="2600" baseline="-25000" dirty="0">
                <a:latin typeface="Times New Roman" pitchFamily="18" charset="0"/>
              </a:rPr>
              <a:t>0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SzPct val="75000"/>
              <a:buNone/>
              <a:defRPr/>
            </a:pPr>
            <a:r>
              <a:rPr kumimoji="1" lang="en-US" altLang="zh-CN" sz="2600" dirty="0">
                <a:latin typeface="Times New Roman" pitchFamily="18" charset="0"/>
              </a:rPr>
              <a:t>#</a:t>
            </a:r>
            <a:r>
              <a:rPr kumimoji="1" lang="en-US" altLang="zh-CN" sz="2600" baseline="-25000" dirty="0">
                <a:latin typeface="Times New Roman" pitchFamily="18" charset="0"/>
              </a:rPr>
              <a:t>		 </a:t>
            </a:r>
            <a:r>
              <a:rPr kumimoji="1" lang="en-US" altLang="zh-CN" sz="2600" dirty="0">
                <a:latin typeface="Times New Roman" pitchFamily="18" charset="0"/>
              </a:rPr>
              <a:t>a</a:t>
            </a:r>
            <a:r>
              <a:rPr kumimoji="1" lang="en-US" altLang="zh-CN" sz="2600" baseline="-25000" dirty="0">
                <a:latin typeface="Times New Roman" pitchFamily="18" charset="0"/>
              </a:rPr>
              <a:t>1</a:t>
            </a:r>
            <a:r>
              <a:rPr kumimoji="1" lang="en-US" altLang="zh-CN" sz="2600" dirty="0">
                <a:latin typeface="Times New Roman" pitchFamily="18" charset="0"/>
              </a:rPr>
              <a:t>a</a:t>
            </a:r>
            <a:r>
              <a:rPr kumimoji="1" lang="en-US" altLang="zh-CN" sz="2600" baseline="-25000" dirty="0">
                <a:latin typeface="Times New Roman" pitchFamily="18" charset="0"/>
              </a:rPr>
              <a:t>2</a:t>
            </a:r>
            <a:r>
              <a:rPr kumimoji="1" lang="en-US" altLang="zh-CN" sz="2600" dirty="0">
                <a:latin typeface="Times New Roman" pitchFamily="18" charset="0"/>
              </a:rPr>
              <a:t>…a</a:t>
            </a:r>
            <a:r>
              <a:rPr kumimoji="1" lang="en-US" altLang="zh-CN" sz="2600" baseline="-25000" dirty="0">
                <a:latin typeface="Times New Roman" pitchFamily="18" charset="0"/>
              </a:rPr>
              <a:t>n</a:t>
            </a:r>
            <a:r>
              <a:rPr kumimoji="1" lang="en-US" altLang="zh-CN" sz="2600" dirty="0">
                <a:latin typeface="Times New Roman" pitchFamily="18" charset="0"/>
              </a:rPr>
              <a:t>#</a:t>
            </a:r>
            <a:r>
              <a:rPr kumimoji="1" lang="en-US" altLang="zh-CN" sz="2600" i="1" dirty="0">
                <a:solidFill>
                  <a:srgbClr val="FF0066"/>
                </a:solidFill>
                <a:latin typeface="Times New Roman" pitchFamily="18" charset="0"/>
              </a:rPr>
              <a:t>      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对应“句型”  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600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600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…a</a:t>
            </a:r>
            <a:r>
              <a:rPr kumimoji="1" lang="en-US" altLang="zh-CN" sz="2600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SzPct val="75000"/>
              <a:buNone/>
              <a:defRPr/>
            </a:pPr>
            <a:r>
              <a:rPr kumimoji="1" lang="en-US" altLang="zh-CN" sz="2600" dirty="0"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2600" dirty="0">
                <a:latin typeface="Times New Roman" pitchFamily="18" charset="0"/>
                <a:ea typeface="楷体_GB2312" pitchFamily="49" charset="-122"/>
              </a:rPr>
              <a:t>在一般情况下，假设分析器的格局如下：</a:t>
            </a:r>
          </a:p>
          <a:p>
            <a:pPr marL="0" indent="0">
              <a:lnSpc>
                <a:spcPct val="100000"/>
              </a:lnSpc>
              <a:buSzPct val="75000"/>
              <a:buNone/>
              <a:defRPr/>
            </a:pPr>
            <a:r>
              <a:rPr kumimoji="1" lang="en-US" altLang="zh-CN" sz="2600" dirty="0">
                <a:latin typeface="Times New Roman" pitchFamily="18" charset="0"/>
              </a:rPr>
              <a:t>s</a:t>
            </a:r>
            <a:r>
              <a:rPr kumimoji="1" lang="en-US" altLang="zh-CN" sz="2600" baseline="-25000" dirty="0">
                <a:latin typeface="Times New Roman" pitchFamily="18" charset="0"/>
              </a:rPr>
              <a:t>0</a:t>
            </a:r>
            <a:r>
              <a:rPr kumimoji="1" lang="en-US" altLang="zh-CN" sz="2600" dirty="0">
                <a:latin typeface="Times New Roman" pitchFamily="18" charset="0"/>
              </a:rPr>
              <a:t>s</a:t>
            </a:r>
            <a:r>
              <a:rPr kumimoji="1" lang="en-US" altLang="zh-CN" sz="2600" baseline="-25000" dirty="0">
                <a:latin typeface="Times New Roman" pitchFamily="18" charset="0"/>
              </a:rPr>
              <a:t>1</a:t>
            </a:r>
            <a:r>
              <a:rPr kumimoji="1" lang="en-US" altLang="zh-CN" sz="2600" dirty="0">
                <a:latin typeface="Times New Roman" pitchFamily="18" charset="0"/>
              </a:rPr>
              <a:t>… </a:t>
            </a:r>
            <a:r>
              <a:rPr kumimoji="1" lang="en-US" altLang="zh-CN" sz="2600" dirty="0" err="1">
                <a:latin typeface="Times New Roman" pitchFamily="18" charset="0"/>
              </a:rPr>
              <a:t>s</a:t>
            </a:r>
            <a:r>
              <a:rPr kumimoji="1" lang="en-US" altLang="zh-CN" sz="2600" baseline="-25000" dirty="0" err="1">
                <a:latin typeface="Times New Roman" pitchFamily="18" charset="0"/>
              </a:rPr>
              <a:t>m</a:t>
            </a:r>
            <a:endParaRPr kumimoji="1" lang="en-US" altLang="zh-CN" sz="2600" baseline="-25000" dirty="0">
              <a:latin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SzPct val="75000"/>
              <a:buNone/>
              <a:defRPr/>
            </a:pPr>
            <a:r>
              <a:rPr kumimoji="1" lang="en-US" altLang="zh-CN" sz="2600" i="1" dirty="0">
                <a:latin typeface="Times New Roman" pitchFamily="18" charset="0"/>
              </a:rPr>
              <a:t>#</a:t>
            </a:r>
            <a:r>
              <a:rPr kumimoji="1" lang="en-US" altLang="zh-CN" sz="2600" dirty="0">
                <a:latin typeface="Times New Roman" pitchFamily="18" charset="0"/>
              </a:rPr>
              <a:t>X</a:t>
            </a:r>
            <a:r>
              <a:rPr kumimoji="1" lang="en-US" altLang="zh-CN" sz="2600" baseline="-25000" dirty="0">
                <a:latin typeface="Times New Roman" pitchFamily="18" charset="0"/>
              </a:rPr>
              <a:t>1</a:t>
            </a:r>
            <a:r>
              <a:rPr kumimoji="1" lang="en-US" altLang="zh-CN" sz="2600" dirty="0">
                <a:latin typeface="Times New Roman" pitchFamily="18" charset="0"/>
              </a:rPr>
              <a:t>…X</a:t>
            </a:r>
            <a:r>
              <a:rPr kumimoji="1" lang="en-US" altLang="zh-CN" sz="2600" baseline="-25000" dirty="0">
                <a:latin typeface="Times New Roman" pitchFamily="18" charset="0"/>
              </a:rPr>
              <a:t>m    </a:t>
            </a:r>
            <a:r>
              <a:rPr kumimoji="1" lang="en-US" altLang="zh-CN" sz="2600" dirty="0">
                <a:latin typeface="Times New Roman" pitchFamily="18" charset="0"/>
              </a:rPr>
              <a:t>a</a:t>
            </a:r>
            <a:r>
              <a:rPr kumimoji="1" lang="en-US" altLang="zh-CN" sz="2600" baseline="-25000" dirty="0">
                <a:latin typeface="Times New Roman" pitchFamily="18" charset="0"/>
              </a:rPr>
              <a:t>i</a:t>
            </a:r>
            <a:r>
              <a:rPr kumimoji="1" lang="en-US" altLang="zh-CN" sz="2600" dirty="0">
                <a:latin typeface="Times New Roman" pitchFamily="18" charset="0"/>
              </a:rPr>
              <a:t>a</a:t>
            </a:r>
            <a:r>
              <a:rPr kumimoji="1" lang="en-US" altLang="zh-CN" sz="2600" baseline="-25000" dirty="0">
                <a:latin typeface="Times New Roman" pitchFamily="18" charset="0"/>
              </a:rPr>
              <a:t>i+1</a:t>
            </a:r>
            <a:r>
              <a:rPr kumimoji="1" lang="en-US" altLang="zh-CN" sz="2600" dirty="0">
                <a:latin typeface="Times New Roman" pitchFamily="18" charset="0"/>
              </a:rPr>
              <a:t>…a</a:t>
            </a:r>
            <a:r>
              <a:rPr kumimoji="1" lang="en-US" altLang="zh-CN" sz="2600" baseline="-25000" dirty="0">
                <a:latin typeface="Times New Roman" pitchFamily="18" charset="0"/>
              </a:rPr>
              <a:t>n</a:t>
            </a:r>
            <a:r>
              <a:rPr kumimoji="1" lang="en-US" altLang="zh-CN" sz="2600" i="1" dirty="0">
                <a:latin typeface="Times New Roman" pitchFamily="18" charset="0"/>
              </a:rPr>
              <a:t>#     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对应“句型” 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600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…X</a:t>
            </a:r>
            <a:r>
              <a:rPr kumimoji="1" lang="en-US" altLang="zh-CN" sz="2600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600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600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i+1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…a</a:t>
            </a:r>
            <a:r>
              <a:rPr kumimoji="1" lang="en-US" altLang="zh-CN" sz="2600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SzPct val="75000"/>
              <a:buNone/>
              <a:defRPr/>
            </a:pP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</a:rPr>
              <a:t>①If</a:t>
            </a:r>
            <a:r>
              <a:rPr kumimoji="1" lang="en-US" altLang="zh-CN" sz="2600" dirty="0">
                <a:latin typeface="Times New Roman" pitchFamily="18" charset="0"/>
              </a:rPr>
              <a:t>  action[</a:t>
            </a:r>
            <a:r>
              <a:rPr kumimoji="1" lang="en-US" altLang="zh-CN" sz="2600" dirty="0" err="1">
                <a:latin typeface="Times New Roman" pitchFamily="18" charset="0"/>
              </a:rPr>
              <a:t>s</a:t>
            </a:r>
            <a:r>
              <a:rPr kumimoji="1" lang="en-US" altLang="zh-CN" sz="2600" baseline="-25000" dirty="0" err="1">
                <a:latin typeface="Times New Roman" pitchFamily="18" charset="0"/>
              </a:rPr>
              <a:t>m</a:t>
            </a:r>
            <a:r>
              <a:rPr kumimoji="1" lang="en-US" altLang="zh-CN" sz="2600" dirty="0" err="1">
                <a:latin typeface="Times New Roman" pitchFamily="18" charset="0"/>
              </a:rPr>
              <a:t>,a</a:t>
            </a:r>
            <a:r>
              <a:rPr kumimoji="1" lang="en-US" altLang="zh-CN" sz="2600" baseline="-25000" dirty="0" err="1">
                <a:latin typeface="Times New Roman" pitchFamily="18" charset="0"/>
              </a:rPr>
              <a:t>i</a:t>
            </a:r>
            <a:r>
              <a:rPr kumimoji="1" lang="en-US" altLang="zh-CN" sz="2600" dirty="0">
                <a:latin typeface="Times New Roman" pitchFamily="18" charset="0"/>
              </a:rPr>
              <a:t>]= </a:t>
            </a:r>
            <a:r>
              <a:rPr kumimoji="1" lang="en-US" altLang="zh-CN" sz="2600" dirty="0" err="1">
                <a:latin typeface="Times New Roman" pitchFamily="18" charset="0"/>
              </a:rPr>
              <a:t>si</a:t>
            </a:r>
            <a:r>
              <a:rPr kumimoji="1" lang="en-US" altLang="zh-CN" sz="2600" dirty="0">
                <a:latin typeface="Times New Roman" pitchFamily="18" charset="0"/>
              </a:rPr>
              <a:t>(shift </a:t>
            </a:r>
            <a:r>
              <a:rPr kumimoji="1" lang="en-US" altLang="zh-CN" sz="2600" dirty="0" err="1">
                <a:latin typeface="Times New Roman" pitchFamily="18" charset="0"/>
              </a:rPr>
              <a:t>i</a:t>
            </a:r>
            <a:r>
              <a:rPr kumimoji="1" lang="en-US" altLang="zh-CN" sz="2600" dirty="0">
                <a:latin typeface="Times New Roman" pitchFamily="18" charset="0"/>
              </a:rPr>
              <a:t>)</a:t>
            </a:r>
            <a:r>
              <a:rPr kumimoji="1" lang="en-US" altLang="zh-CN" sz="26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</a:rPr>
              <a:t>then</a:t>
            </a:r>
            <a:r>
              <a:rPr kumimoji="1" lang="en-US" altLang="zh-CN" sz="26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1" lang="zh-CN" altLang="en-US" sz="2600" dirty="0">
                <a:latin typeface="Times New Roman" pitchFamily="18" charset="0"/>
                <a:ea typeface="楷体_GB2312" pitchFamily="49" charset="-122"/>
              </a:rPr>
              <a:t>格局变为</a:t>
            </a:r>
            <a:endParaRPr kumimoji="1" lang="zh-CN" altLang="en-US" sz="2600" dirty="0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  <a:defRPr/>
            </a:pPr>
            <a:r>
              <a:rPr kumimoji="1" lang="en-US" altLang="zh-CN" sz="2600" dirty="0">
                <a:latin typeface="Times New Roman" pitchFamily="18" charset="0"/>
              </a:rPr>
              <a:t>s</a:t>
            </a:r>
            <a:r>
              <a:rPr kumimoji="1" lang="en-US" altLang="zh-CN" sz="2600" baseline="-25000" dirty="0">
                <a:latin typeface="Times New Roman" pitchFamily="18" charset="0"/>
              </a:rPr>
              <a:t>0</a:t>
            </a:r>
            <a:r>
              <a:rPr kumimoji="1" lang="en-US" altLang="zh-CN" sz="2600" dirty="0">
                <a:latin typeface="Times New Roman" pitchFamily="18" charset="0"/>
              </a:rPr>
              <a:t>s</a:t>
            </a:r>
            <a:r>
              <a:rPr kumimoji="1" lang="en-US" altLang="zh-CN" sz="2600" baseline="-25000" dirty="0">
                <a:latin typeface="Times New Roman" pitchFamily="18" charset="0"/>
              </a:rPr>
              <a:t>1</a:t>
            </a:r>
            <a:r>
              <a:rPr kumimoji="1" lang="en-US" altLang="zh-CN" sz="2600" dirty="0">
                <a:latin typeface="Times New Roman" pitchFamily="18" charset="0"/>
              </a:rPr>
              <a:t>… </a:t>
            </a:r>
            <a:r>
              <a:rPr kumimoji="1" lang="en-US" altLang="zh-CN" sz="2600" dirty="0" err="1">
                <a:latin typeface="Times New Roman" pitchFamily="18" charset="0"/>
              </a:rPr>
              <a:t>s</a:t>
            </a:r>
            <a:r>
              <a:rPr kumimoji="1" lang="en-US" altLang="zh-CN" sz="2600" baseline="-25000" dirty="0" err="1">
                <a:latin typeface="Times New Roman" pitchFamily="18" charset="0"/>
              </a:rPr>
              <a:t>m</a:t>
            </a:r>
            <a:r>
              <a:rPr kumimoji="1" lang="en-US" altLang="zh-CN" sz="2600" baseline="-25000" dirty="0">
                <a:latin typeface="Times New Roman" pitchFamily="18" charset="0"/>
              </a:rPr>
              <a:t>   </a:t>
            </a:r>
            <a:r>
              <a:rPr kumimoji="1" lang="en-US" altLang="zh-CN" sz="2600" dirty="0" err="1">
                <a:latin typeface="Times New Roman" pitchFamily="18" charset="0"/>
              </a:rPr>
              <a:t>i</a:t>
            </a:r>
            <a:endParaRPr kumimoji="1" lang="en-US" altLang="zh-CN" sz="2600" dirty="0">
              <a:latin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SzPct val="75000"/>
              <a:buNone/>
              <a:defRPr/>
            </a:pPr>
            <a:r>
              <a:rPr kumimoji="1" lang="en-US" altLang="zh-CN" sz="2600" i="1" dirty="0">
                <a:latin typeface="Times New Roman" pitchFamily="18" charset="0"/>
              </a:rPr>
              <a:t>#</a:t>
            </a:r>
            <a:r>
              <a:rPr kumimoji="1" lang="en-US" altLang="zh-CN" sz="2600" dirty="0">
                <a:latin typeface="Times New Roman" pitchFamily="18" charset="0"/>
              </a:rPr>
              <a:t>X</a:t>
            </a:r>
            <a:r>
              <a:rPr kumimoji="1" lang="en-US" altLang="zh-CN" sz="2600" baseline="-25000" dirty="0">
                <a:latin typeface="Times New Roman" pitchFamily="18" charset="0"/>
              </a:rPr>
              <a:t>1</a:t>
            </a:r>
            <a:r>
              <a:rPr kumimoji="1" lang="en-US" altLang="zh-CN" sz="2600" dirty="0">
                <a:latin typeface="Times New Roman" pitchFamily="18" charset="0"/>
              </a:rPr>
              <a:t>…X</a:t>
            </a:r>
            <a:r>
              <a:rPr kumimoji="1" lang="en-US" altLang="zh-CN" sz="2600" baseline="-25000" dirty="0">
                <a:latin typeface="Times New Roman" pitchFamily="18" charset="0"/>
              </a:rPr>
              <a:t>m</a:t>
            </a:r>
            <a:r>
              <a:rPr kumimoji="1" lang="en-US" altLang="zh-CN" sz="2600" dirty="0">
                <a:latin typeface="Times New Roman" pitchFamily="18" charset="0"/>
              </a:rPr>
              <a:t>a</a:t>
            </a:r>
            <a:r>
              <a:rPr kumimoji="1" lang="en-US" altLang="zh-CN" sz="2600" baseline="-25000" dirty="0">
                <a:latin typeface="Times New Roman" pitchFamily="18" charset="0"/>
              </a:rPr>
              <a:t>i      </a:t>
            </a:r>
            <a:r>
              <a:rPr kumimoji="1" lang="en-US" altLang="zh-CN" sz="2600" dirty="0">
                <a:latin typeface="Times New Roman" pitchFamily="18" charset="0"/>
              </a:rPr>
              <a:t>a</a:t>
            </a:r>
            <a:r>
              <a:rPr kumimoji="1" lang="en-US" altLang="zh-CN" sz="2600" baseline="-25000" dirty="0">
                <a:latin typeface="Times New Roman" pitchFamily="18" charset="0"/>
              </a:rPr>
              <a:t>i+1</a:t>
            </a:r>
            <a:r>
              <a:rPr kumimoji="1" lang="en-US" altLang="zh-CN" sz="2600" dirty="0">
                <a:latin typeface="Times New Roman" pitchFamily="18" charset="0"/>
              </a:rPr>
              <a:t>…a</a:t>
            </a:r>
            <a:r>
              <a:rPr kumimoji="1" lang="en-US" altLang="zh-CN" sz="2600" baseline="-25000" dirty="0">
                <a:latin typeface="Times New Roman" pitchFamily="18" charset="0"/>
              </a:rPr>
              <a:t>n</a:t>
            </a:r>
            <a:r>
              <a:rPr kumimoji="1" lang="en-US" altLang="zh-CN" sz="2600" i="1" dirty="0">
                <a:latin typeface="Times New Roman" pitchFamily="18" charset="0"/>
              </a:rPr>
              <a:t>#</a:t>
            </a:r>
            <a:endParaRPr kumimoji="1" lang="en-US" altLang="zh-CN" sz="2600" dirty="0">
              <a:latin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sz="26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>
            <a:extLst>
              <a:ext uri="{FF2B5EF4-FFF2-40B4-BE49-F238E27FC236}">
                <a16:creationId xmlns:a16="http://schemas.microsoft.com/office/drawing/2014/main" id="{7ABA22DC-B32F-E85A-3F65-161FFE2BC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分析器的工作过程（续）</a:t>
            </a:r>
            <a:endParaRPr lang="en-US" altLang="zh-CN" sz="32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B37273A-A344-985A-D59A-54AD300C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D10395BC-90EE-4D9A-BFF5-2C7C2CD8CC22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54275" name="灯片编号占位符 5">
            <a:extLst>
              <a:ext uri="{FF2B5EF4-FFF2-40B4-BE49-F238E27FC236}">
                <a16:creationId xmlns:a16="http://schemas.microsoft.com/office/drawing/2014/main" id="{FD9A850D-8BB1-A1EA-CEB9-D73B1AAE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F11A59-5285-466C-B1EC-4C0C711B46E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1094" name="Text Box 6">
            <a:extLst>
              <a:ext uri="{FF2B5EF4-FFF2-40B4-BE49-F238E27FC236}">
                <a16:creationId xmlns:a16="http://schemas.microsoft.com/office/drawing/2014/main" id="{7BFDF4E6-7ACC-C41B-19BC-5F58D4EBB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817" y="985422"/>
            <a:ext cx="8083550" cy="629217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600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600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600" baseline="-25000" dirty="0" err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br>
              <a:rPr lang="en-US" altLang="zh-CN" sz="2600" baseline="-25000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600" i="1" dirty="0">
                <a:latin typeface="Times New Roman" panose="02020603050405020304" pitchFamily="18" charset="0"/>
                <a:ea typeface="楷体_GB2312" pitchFamily="49" charset="-122"/>
              </a:rPr>
              <a:t>#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…X</a:t>
            </a:r>
            <a:r>
              <a:rPr lang="en-US" altLang="zh-CN" sz="2600" baseline="-25000" dirty="0">
                <a:latin typeface="Times New Roman" panose="02020603050405020304" pitchFamily="18" charset="0"/>
                <a:ea typeface="楷体_GB2312" pitchFamily="49" charset="-122"/>
              </a:rPr>
              <a:t>m     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600" baseline="-250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600" baseline="-25000" dirty="0">
                <a:latin typeface="Times New Roman" panose="02020603050405020304" pitchFamily="18" charset="0"/>
                <a:ea typeface="楷体_GB2312" pitchFamily="49" charset="-122"/>
              </a:rPr>
              <a:t>i+1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…a</a:t>
            </a:r>
            <a:r>
              <a:rPr lang="en-US" altLang="zh-CN" sz="2600" baseline="-250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600" i="1" dirty="0">
                <a:latin typeface="Times New Roman" panose="02020603050405020304" pitchFamily="18" charset="0"/>
                <a:ea typeface="楷体_GB2312" pitchFamily="49" charset="-122"/>
              </a:rPr>
              <a:t>#</a:t>
            </a:r>
            <a:endParaRPr kumimoji="1" lang="en-US" altLang="zh-CN" sz="2600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</a:rPr>
              <a:t>②If</a:t>
            </a: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action[</a:t>
            </a:r>
            <a:r>
              <a:rPr kumimoji="1" lang="en-US" altLang="zh-CN" sz="2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altLang="zh-CN" sz="2600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m</a:t>
            </a:r>
            <a:r>
              <a:rPr kumimoji="1" lang="en-US" altLang="zh-CN" sz="2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,a</a:t>
            </a:r>
            <a:r>
              <a:rPr kumimoji="1" lang="en-US" altLang="zh-CN" sz="2600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]= </a:t>
            </a:r>
            <a:r>
              <a:rPr kumimoji="1" lang="en-US" altLang="zh-CN" sz="2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ri</a:t>
            </a:r>
            <a:r>
              <a:rPr kumimoji="1" lang="en-US" altLang="zh-CN" sz="2600" dirty="0">
                <a:latin typeface="Times New Roman" pitchFamily="18" charset="0"/>
              </a:rPr>
              <a:t>(Reduce </a:t>
            </a:r>
            <a:r>
              <a:rPr kumimoji="1" lang="en-US" altLang="zh-CN" sz="2600" dirty="0" err="1">
                <a:latin typeface="Times New Roman" pitchFamily="18" charset="0"/>
              </a:rPr>
              <a:t>i</a:t>
            </a:r>
            <a:r>
              <a:rPr kumimoji="1" lang="en-US" altLang="zh-CN" sz="2600" dirty="0">
                <a:latin typeface="Times New Roman" pitchFamily="18" charset="0"/>
              </a:rPr>
              <a:t>)</a:t>
            </a:r>
            <a:r>
              <a:rPr kumimoji="1" lang="en-US" altLang="zh-CN" sz="26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</a:rPr>
              <a:t>then</a:t>
            </a:r>
            <a:r>
              <a:rPr kumimoji="1" lang="en-US" altLang="zh-CN" sz="26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1" lang="zh-CN" altLang="en-US" sz="2600" dirty="0">
                <a:latin typeface="Times New Roman" pitchFamily="18" charset="0"/>
                <a:ea typeface="楷体_GB2312" pitchFamily="49" charset="-122"/>
              </a:rPr>
              <a:t>表示用第</a:t>
            </a:r>
            <a:r>
              <a:rPr kumimoji="1" lang="en-US" altLang="zh-CN" sz="26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2600" dirty="0">
                <a:latin typeface="Times New Roman" pitchFamily="18" charset="0"/>
                <a:ea typeface="楷体_GB2312" pitchFamily="49" charset="-122"/>
              </a:rPr>
              <a:t>个产生式</a:t>
            </a:r>
            <a:r>
              <a:rPr kumimoji="1" lang="en-US" altLang="zh-CN" sz="2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A→X</a:t>
            </a:r>
            <a:r>
              <a:rPr kumimoji="1" lang="en-US" altLang="zh-CN" sz="2600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6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-(k-1)</a:t>
            </a: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…</a:t>
            </a:r>
            <a:r>
              <a:rPr kumimoji="1" lang="en-US" altLang="zh-CN" sz="2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600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600" dirty="0">
                <a:latin typeface="Times New Roman" pitchFamily="18" charset="0"/>
                <a:ea typeface="楷体_GB2312" pitchFamily="49" charset="-122"/>
              </a:rPr>
              <a:t>进行</a:t>
            </a:r>
            <a:r>
              <a:rPr kumimoji="1" lang="zh-CN" altLang="en-US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归约，格局</a:t>
            </a:r>
            <a:r>
              <a:rPr kumimoji="1" lang="zh-CN" altLang="en-US" sz="2600" dirty="0">
                <a:latin typeface="Times New Roman" pitchFamily="18" charset="0"/>
                <a:ea typeface="楷体_GB2312" pitchFamily="49" charset="-122"/>
              </a:rPr>
              <a:t>变为</a:t>
            </a:r>
            <a:endParaRPr kumimoji="1" lang="en-US" altLang="zh-CN" sz="26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altLang="zh-CN" sz="26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</a:t>
            </a: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altLang="zh-CN" sz="26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… </a:t>
            </a:r>
            <a:r>
              <a:rPr kumimoji="1" lang="en-US" altLang="zh-CN" sz="2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altLang="zh-CN" sz="2600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m</a:t>
            </a:r>
            <a:r>
              <a:rPr kumimoji="1" lang="en-US" altLang="zh-CN" sz="26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-k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6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#</a:t>
            </a: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6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…X</a:t>
            </a:r>
            <a:r>
              <a:rPr kumimoji="1" lang="en-US" altLang="zh-CN" sz="26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m-k</a:t>
            </a: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6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</a:t>
            </a: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6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6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i+1</a:t>
            </a: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…a</a:t>
            </a:r>
            <a:r>
              <a:rPr kumimoji="1" lang="en-US" altLang="zh-CN" sz="26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altLang="zh-CN" sz="26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#</a:t>
            </a:r>
            <a:endParaRPr kumimoji="1" lang="en-US" altLang="zh-CN" sz="26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查</a:t>
            </a:r>
            <a:r>
              <a:rPr kumimoji="1" lang="en-US" altLang="zh-CN" sz="2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goto</a:t>
            </a:r>
            <a:r>
              <a:rPr kumimoji="1" lang="zh-CN" altLang="en-US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表</a:t>
            </a:r>
            <a:r>
              <a:rPr kumimoji="1" lang="zh-CN" altLang="en-US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zh-CN" altLang="en-US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如果</a:t>
            </a:r>
            <a:r>
              <a:rPr kumimoji="1" lang="en-US" altLang="zh-CN" sz="2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goto</a:t>
            </a: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[</a:t>
            </a:r>
            <a:r>
              <a:rPr kumimoji="1" lang="en-US" altLang="zh-CN" sz="2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altLang="zh-CN" sz="2600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m-k</a:t>
            </a:r>
            <a:r>
              <a:rPr kumimoji="1" lang="en-US" altLang="zh-CN" sz="2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,A</a:t>
            </a: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]=</a:t>
            </a:r>
            <a:r>
              <a:rPr kumimoji="1" lang="en-US" altLang="zh-CN" sz="2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</a:rPr>
              <a:t>then</a:t>
            </a:r>
            <a:r>
              <a:rPr kumimoji="1" lang="en-US" altLang="zh-CN" sz="2600" dirty="0">
                <a:latin typeface="Times New Roman" pitchFamily="18" charset="0"/>
              </a:rPr>
              <a:t> </a:t>
            </a:r>
            <a:r>
              <a:rPr kumimoji="1" lang="zh-CN" altLang="en-US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格局</a:t>
            </a:r>
            <a:r>
              <a:rPr kumimoji="1" lang="zh-CN" altLang="en-US" sz="2600" dirty="0">
                <a:latin typeface="Times New Roman" pitchFamily="18" charset="0"/>
                <a:ea typeface="楷体_GB2312" pitchFamily="49" charset="-122"/>
              </a:rPr>
              <a:t>变为</a:t>
            </a:r>
            <a:endParaRPr kumimoji="1" lang="zh-CN" altLang="en-US" sz="26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altLang="zh-CN" sz="26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</a:t>
            </a: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altLang="zh-CN" sz="26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… </a:t>
            </a:r>
            <a:r>
              <a:rPr kumimoji="1" lang="en-US" altLang="zh-CN" sz="2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altLang="zh-CN" sz="2600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m</a:t>
            </a:r>
            <a:r>
              <a:rPr kumimoji="1" lang="en-US" altLang="zh-CN" sz="26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-k  </a:t>
            </a:r>
            <a:r>
              <a:rPr kumimoji="1" lang="en-US" altLang="zh-CN" sz="2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endParaRPr kumimoji="1" lang="en-US" altLang="zh-CN" sz="26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6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#</a:t>
            </a: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6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…X</a:t>
            </a:r>
            <a:r>
              <a:rPr kumimoji="1" lang="en-US" altLang="zh-CN" sz="26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m-k</a:t>
            </a: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6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</a:t>
            </a: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6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6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i+1</a:t>
            </a:r>
            <a:r>
              <a:rPr kumimoji="1" lang="en-US" altLang="zh-CN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…a</a:t>
            </a:r>
            <a:r>
              <a:rPr kumimoji="1" lang="en-US" altLang="zh-CN" sz="26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altLang="zh-CN" sz="26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#</a:t>
            </a:r>
          </a:p>
          <a:p>
            <a:pPr>
              <a:lnSpc>
                <a:spcPct val="120000"/>
              </a:lnSpc>
            </a:pPr>
            <a:r>
              <a:rPr kumimoji="1"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③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600" dirty="0">
                <a:latin typeface="Times New Roman" panose="02020603050405020304" pitchFamily="18" charset="0"/>
              </a:rPr>
              <a:t>  action[</a:t>
            </a:r>
            <a:r>
              <a:rPr lang="en-US" altLang="zh-CN" sz="2600" dirty="0" err="1">
                <a:latin typeface="Times New Roman" panose="02020603050405020304" pitchFamily="18" charset="0"/>
              </a:rPr>
              <a:t>s</a:t>
            </a:r>
            <a:r>
              <a:rPr lang="en-US" altLang="zh-CN" sz="2600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sz="2600" dirty="0" err="1">
                <a:latin typeface="Times New Roman" panose="02020603050405020304" pitchFamily="18" charset="0"/>
              </a:rPr>
              <a:t>,a</a:t>
            </a:r>
            <a:r>
              <a:rPr lang="en-US" altLang="zh-CN" sz="26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</a:rPr>
              <a:t>]=acc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then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分析成功</a:t>
            </a:r>
          </a:p>
          <a:p>
            <a:pPr>
              <a:lnSpc>
                <a:spcPct val="120000"/>
              </a:lnSpc>
            </a:pPr>
            <a:r>
              <a:rPr kumimoji="1"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④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600" dirty="0">
                <a:latin typeface="Times New Roman" panose="02020603050405020304" pitchFamily="18" charset="0"/>
              </a:rPr>
              <a:t>  action[</a:t>
            </a:r>
            <a:r>
              <a:rPr lang="en-US" altLang="zh-CN" sz="2600" dirty="0" err="1">
                <a:latin typeface="Times New Roman" panose="02020603050405020304" pitchFamily="18" charset="0"/>
              </a:rPr>
              <a:t>s</a:t>
            </a:r>
            <a:r>
              <a:rPr lang="en-US" altLang="zh-CN" sz="2600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sz="2600" dirty="0" err="1">
                <a:latin typeface="Times New Roman" panose="02020603050405020304" pitchFamily="18" charset="0"/>
              </a:rPr>
              <a:t>,a</a:t>
            </a:r>
            <a:r>
              <a:rPr lang="en-US" altLang="zh-CN" sz="26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</a:rPr>
              <a:t>]=err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zh-CN" sz="2600" dirty="0">
                <a:latin typeface="Times New Roman" panose="02020603050405020304" pitchFamily="18" charset="0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出现语法错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zh-CN" sz="26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09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3F885BE0-0C4C-092E-B6D5-BDBF1093C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语法分析树的生成演示</a:t>
            </a:r>
          </a:p>
        </p:txBody>
      </p:sp>
      <p:sp>
        <p:nvSpPr>
          <p:cNvPr id="21" name="日期占位符 3">
            <a:extLst>
              <a:ext uri="{FF2B5EF4-FFF2-40B4-BE49-F238E27FC236}">
                <a16:creationId xmlns:a16="http://schemas.microsoft.com/office/drawing/2014/main" id="{7B52CDAD-76D1-E392-DD78-3341B09F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774D70D8-4495-4661-9295-26F49BDC64BC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9219" name="灯片编号占位符 5">
            <a:extLst>
              <a:ext uri="{FF2B5EF4-FFF2-40B4-BE49-F238E27FC236}">
                <a16:creationId xmlns:a16="http://schemas.microsoft.com/office/drawing/2014/main" id="{539519C7-8BFE-08B7-1021-0A9D3D48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86DFEE-5BCF-4FC9-8B3A-68DF1C76E85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6035" name="Rectangle 3">
            <a:extLst>
              <a:ext uri="{FF2B5EF4-FFF2-40B4-BE49-F238E27FC236}">
                <a16:creationId xmlns:a16="http://schemas.microsoft.com/office/drawing/2014/main" id="{1FE3EF3B-0959-6C6F-6C31-46F7FF7C9F8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>
                <a:latin typeface="楷体_GB2312" pitchFamily="49" charset="-122"/>
              </a:rPr>
              <a:t>a     b     b     c     d     e</a:t>
            </a:r>
          </a:p>
        </p:txBody>
      </p:sp>
      <p:sp>
        <p:nvSpPr>
          <p:cNvPr id="1196036" name="Text Box 4">
            <a:extLst>
              <a:ext uri="{FF2B5EF4-FFF2-40B4-BE49-F238E27FC236}">
                <a16:creationId xmlns:a16="http://schemas.microsoft.com/office/drawing/2014/main" id="{3FD8D4BF-5FD6-C51A-AF69-26941AE6B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739" y="45164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196037" name="Text Box 5">
            <a:extLst>
              <a:ext uri="{FF2B5EF4-FFF2-40B4-BE49-F238E27FC236}">
                <a16:creationId xmlns:a16="http://schemas.microsoft.com/office/drawing/2014/main" id="{FA230379-6117-46D1-8A29-DEF75B7D1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9" y="3463926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196038" name="Text Box 6">
            <a:extLst>
              <a:ext uri="{FF2B5EF4-FFF2-40B4-BE49-F238E27FC236}">
                <a16:creationId xmlns:a16="http://schemas.microsoft.com/office/drawing/2014/main" id="{ACEDDE07-0C26-F919-0CDB-0738BAF07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414" y="4530726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196039" name="Text Box 7">
            <a:extLst>
              <a:ext uri="{FF2B5EF4-FFF2-40B4-BE49-F238E27FC236}">
                <a16:creationId xmlns:a16="http://schemas.microsoft.com/office/drawing/2014/main" id="{D8C06A4D-6E8C-8BD1-3DFF-60EA7B4C5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5" y="1773238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196040" name="Line 8">
            <a:extLst>
              <a:ext uri="{FF2B5EF4-FFF2-40B4-BE49-F238E27FC236}">
                <a16:creationId xmlns:a16="http://schemas.microsoft.com/office/drawing/2014/main" id="{3237381C-747A-6947-33E0-66ED65E03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9213" y="49736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6041" name="Line 9">
            <a:extLst>
              <a:ext uri="{FF2B5EF4-FFF2-40B4-BE49-F238E27FC236}">
                <a16:creationId xmlns:a16="http://schemas.microsoft.com/office/drawing/2014/main" id="{3478312F-A512-CF65-9BE3-39B6CAAA4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6751" y="4059238"/>
            <a:ext cx="601663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6042" name="Line 10">
            <a:extLst>
              <a:ext uri="{FF2B5EF4-FFF2-40B4-BE49-F238E27FC236}">
                <a16:creationId xmlns:a16="http://schemas.microsoft.com/office/drawing/2014/main" id="{85982F12-0381-732B-078F-5143FBFCC5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1613" y="4059238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6043" name="Line 11">
            <a:extLst>
              <a:ext uri="{FF2B5EF4-FFF2-40B4-BE49-F238E27FC236}">
                <a16:creationId xmlns:a16="http://schemas.microsoft.com/office/drawing/2014/main" id="{863DA253-D605-977B-7069-80C48D0C4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3013" y="49736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6044" name="Line 12">
            <a:extLst>
              <a:ext uri="{FF2B5EF4-FFF2-40B4-BE49-F238E27FC236}">
                <a16:creationId xmlns:a16="http://schemas.microsoft.com/office/drawing/2014/main" id="{A00F9FDF-29C1-9C04-EDDE-79DE959E89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0013" y="2306638"/>
            <a:ext cx="274320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6045" name="Line 13">
            <a:extLst>
              <a:ext uri="{FF2B5EF4-FFF2-40B4-BE49-F238E27FC236}">
                <a16:creationId xmlns:a16="http://schemas.microsoft.com/office/drawing/2014/main" id="{084CB07B-7893-CDF7-0F6A-37F2AD0E40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7413" y="2306638"/>
            <a:ext cx="7620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6046" name="Line 14">
            <a:extLst>
              <a:ext uri="{FF2B5EF4-FFF2-40B4-BE49-F238E27FC236}">
                <a16:creationId xmlns:a16="http://schemas.microsoft.com/office/drawing/2014/main" id="{693C7AA2-DCBF-DC3A-FD36-1016E7ABA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1213" y="4059239"/>
            <a:ext cx="1655762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6047" name="Line 15">
            <a:extLst>
              <a:ext uri="{FF2B5EF4-FFF2-40B4-BE49-F238E27FC236}">
                <a16:creationId xmlns:a16="http://schemas.microsoft.com/office/drawing/2014/main" id="{69061D8A-377E-25E4-D44F-9012E46AA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4213" y="2306638"/>
            <a:ext cx="160020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6048" name="Line 16">
            <a:extLst>
              <a:ext uri="{FF2B5EF4-FFF2-40B4-BE49-F238E27FC236}">
                <a16:creationId xmlns:a16="http://schemas.microsoft.com/office/drawing/2014/main" id="{276D41EA-00E3-7B94-3F1F-67CCCFC9F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0413" y="2230438"/>
            <a:ext cx="289560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6049" name="Text Box 17">
            <a:extLst>
              <a:ext uri="{FF2B5EF4-FFF2-40B4-BE49-F238E27FC236}">
                <a16:creationId xmlns:a16="http://schemas.microsoft.com/office/drawing/2014/main" id="{5A387088-AFFE-008A-1C5A-BDAAE18E6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3" y="5064126"/>
            <a:ext cx="900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A→b</a:t>
            </a:r>
          </a:p>
        </p:txBody>
      </p:sp>
      <p:sp>
        <p:nvSpPr>
          <p:cNvPr id="1196050" name="Text Box 18">
            <a:extLst>
              <a:ext uri="{FF2B5EF4-FFF2-40B4-BE49-F238E27FC236}">
                <a16:creationId xmlns:a16="http://schemas.microsoft.com/office/drawing/2014/main" id="{74FEDA13-F6BF-2F0C-B19F-40BF37639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6" y="4073526"/>
            <a:ext cx="1338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A→Abc</a:t>
            </a:r>
          </a:p>
        </p:txBody>
      </p:sp>
      <p:sp>
        <p:nvSpPr>
          <p:cNvPr id="1196051" name="Text Box 19">
            <a:extLst>
              <a:ext uri="{FF2B5EF4-FFF2-40B4-BE49-F238E27FC236}">
                <a16:creationId xmlns:a16="http://schemas.microsoft.com/office/drawing/2014/main" id="{B3A69CEF-9FF6-8626-249C-C53829D81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013" y="4987926"/>
            <a:ext cx="900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B→d</a:t>
            </a:r>
          </a:p>
        </p:txBody>
      </p:sp>
      <p:sp>
        <p:nvSpPr>
          <p:cNvPr id="1196052" name="Text Box 20">
            <a:extLst>
              <a:ext uri="{FF2B5EF4-FFF2-40B4-BE49-F238E27FC236}">
                <a16:creationId xmlns:a16="http://schemas.microsoft.com/office/drawing/2014/main" id="{FCC10A5A-CA59-85A1-F838-08C182FE9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138" y="1970088"/>
            <a:ext cx="1617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S→aAcBe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6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6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96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96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96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96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96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96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19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96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96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96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96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96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96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96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96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96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96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96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96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96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96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96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96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19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96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96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96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96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96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96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96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96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119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96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96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96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96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96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96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96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96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96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96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96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96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96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96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96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96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96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96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96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96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119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6035" grpId="0" build="p" autoUpdateAnimBg="0"/>
      <p:bldP spid="1196036" grpId="0" autoUpdateAnimBg="0"/>
      <p:bldP spid="1196037" grpId="0" autoUpdateAnimBg="0"/>
      <p:bldP spid="1196038" grpId="0" autoUpdateAnimBg="0"/>
      <p:bldP spid="1196039" grpId="0" autoUpdateAnimBg="0"/>
      <p:bldP spid="1196049" grpId="0" autoUpdateAnimBg="0"/>
      <p:bldP spid="1196050" grpId="0" autoUpdateAnimBg="0"/>
      <p:bldP spid="1196051" grpId="0" autoUpdateAnimBg="0"/>
      <p:bldP spid="119605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>
            <a:extLst>
              <a:ext uri="{FF2B5EF4-FFF2-40B4-BE49-F238E27FC236}">
                <a16:creationId xmlns:a16="http://schemas.microsoft.com/office/drawing/2014/main" id="{5B4D1D56-20F5-889B-EA21-3D0A7EC9A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分析算法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2FC77-F994-E37B-274C-34C75C95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16FC8684-D8B2-44A3-AEF3-D08D92B8956E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55299" name="灯片编号占位符 5">
            <a:extLst>
              <a:ext uri="{FF2B5EF4-FFF2-40B4-BE49-F238E27FC236}">
                <a16:creationId xmlns:a16="http://schemas.microsoft.com/office/drawing/2014/main" id="{490F136C-4B3F-A19A-7221-A67F4BA0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72AE16-C14B-4D66-9620-42169ADD651D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2115" name="Rectangle 3">
            <a:extLst>
              <a:ext uri="{FF2B5EF4-FFF2-40B4-BE49-F238E27FC236}">
                <a16:creationId xmlns:a16="http://schemas.microsoft.com/office/drawing/2014/main" id="{3CA47DF2-3EBD-CC86-D7BD-98A48A5031B0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162975"/>
            <a:ext cx="9783916" cy="51933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</a:t>
            </a:r>
            <a:r>
              <a:rPr lang="zh-CN" altLang="zh-CN" sz="2400" dirty="0">
                <a:latin typeface="Times New Roman" panose="02020603050405020304" pitchFamily="18" charset="0"/>
              </a:rPr>
              <a:t>算法</a:t>
            </a:r>
            <a:r>
              <a:rPr lang="en-US" altLang="zh-CN" sz="2400" dirty="0">
                <a:latin typeface="Times New Roman" panose="02020603050405020304" pitchFamily="18" charset="0"/>
              </a:rPr>
              <a:t>5.5 </a:t>
            </a:r>
            <a:r>
              <a:rPr lang="en-US" altLang="zh-CN" sz="2400" i="1" dirty="0">
                <a:latin typeface="Times New Roman" panose="02020603050405020304" pitchFamily="18" charset="0"/>
              </a:rPr>
              <a:t>LR</a:t>
            </a:r>
            <a:r>
              <a:rPr lang="zh-CN" altLang="en-US" sz="2400" dirty="0">
                <a:latin typeface="Times New Roman" panose="02020603050405020304" pitchFamily="18" charset="0"/>
              </a:rPr>
              <a:t>分析算法。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输入：文法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的</a:t>
            </a:r>
            <a:r>
              <a:rPr lang="en-US" altLang="zh-CN" sz="2400" i="1" dirty="0">
                <a:latin typeface="Times New Roman" panose="02020603050405020304" pitchFamily="18" charset="0"/>
              </a:rPr>
              <a:t>LR</a:t>
            </a:r>
            <a:r>
              <a:rPr lang="zh-CN" altLang="en-US" sz="2400" dirty="0">
                <a:latin typeface="Times New Roman" panose="02020603050405020304" pitchFamily="18" charset="0"/>
              </a:rPr>
              <a:t>分析表和输入串</a:t>
            </a:r>
            <a:r>
              <a:rPr lang="en-US" altLang="zh-CN" sz="2400" i="1" dirty="0">
                <a:latin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输出：如果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w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，则输出</a:t>
            </a:r>
            <a:r>
              <a:rPr lang="en-US" altLang="zh-CN" sz="2400" i="1" dirty="0">
                <a:latin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</a:rPr>
              <a:t>的自底向上分析，否则报错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步骤：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．将</a:t>
            </a:r>
            <a:r>
              <a:rPr lang="en-US" altLang="zh-CN" sz="2400" dirty="0">
                <a:latin typeface="Times New Roman" panose="02020603050405020304" pitchFamily="18" charset="0"/>
              </a:rPr>
              <a:t>#</a:t>
            </a:r>
            <a:r>
              <a:rPr lang="zh-CN" altLang="en-US" sz="2400" dirty="0">
                <a:latin typeface="Times New Roman" panose="02020603050405020304" pitchFamily="18" charset="0"/>
              </a:rPr>
              <a:t>和初始状态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压入栈，将</a:t>
            </a:r>
            <a:r>
              <a:rPr lang="en-US" altLang="zh-CN" sz="2400" i="1" dirty="0">
                <a:latin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</a:rPr>
              <a:t>#</a:t>
            </a:r>
            <a:r>
              <a:rPr lang="zh-CN" altLang="en-US" sz="2400" dirty="0">
                <a:latin typeface="Times New Roman" panose="02020603050405020304" pitchFamily="18" charset="0"/>
              </a:rPr>
              <a:t>放入输入缓冲区；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．令输入指针</a:t>
            </a:r>
            <a:r>
              <a:rPr lang="en-US" altLang="zh-CN" sz="2400" dirty="0" err="1">
                <a:latin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</a:rPr>
              <a:t>指向</a:t>
            </a:r>
            <a:r>
              <a:rPr lang="en-US" altLang="zh-CN" sz="2400" i="1" dirty="0">
                <a:latin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</a:rPr>
              <a:t>#</a:t>
            </a:r>
            <a:r>
              <a:rPr lang="zh-CN" altLang="en-US" sz="2400" dirty="0">
                <a:latin typeface="Times New Roman" panose="02020603050405020304" pitchFamily="18" charset="0"/>
              </a:rPr>
              <a:t>的第一个符号；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．令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</a:rPr>
              <a:t>是栈顶状态，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en-US" altLang="zh-CN" sz="2400" dirty="0" err="1">
                <a:latin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</a:rPr>
              <a:t>所指向的符号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</a:rPr>
              <a:t>repeat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</a:rPr>
              <a:t>if </a:t>
            </a:r>
            <a:r>
              <a:rPr lang="en-US" altLang="zh-CN" sz="2400" i="1" dirty="0">
                <a:latin typeface="Times New Roman" panose="02020603050405020304" pitchFamily="18" charset="0"/>
              </a:rPr>
              <a:t>action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]=</a:t>
            </a:r>
            <a:r>
              <a:rPr lang="en-US" altLang="zh-CN" sz="2400" i="1" dirty="0">
                <a:latin typeface="Times New Roman" panose="02020603050405020304" pitchFamily="18" charset="0"/>
              </a:rPr>
              <a:t>Si</a:t>
            </a:r>
            <a:r>
              <a:rPr lang="en-US" altLang="zh-CN" sz="2400" dirty="0">
                <a:latin typeface="Times New Roman" panose="02020603050405020304" pitchFamily="18" charset="0"/>
              </a:rPr>
              <a:t> then      /* </a:t>
            </a:r>
            <a:r>
              <a:rPr lang="en-US" altLang="zh-CN" sz="2400" i="1" dirty="0">
                <a:latin typeface="Times New Roman" panose="02020603050405020304" pitchFamily="18" charset="0"/>
              </a:rPr>
              <a:t>Si</a:t>
            </a:r>
            <a:r>
              <a:rPr lang="zh-CN" altLang="en-US" sz="2400" dirty="0">
                <a:latin typeface="Times New Roman" panose="02020603050405020304" pitchFamily="18" charset="0"/>
              </a:rPr>
              <a:t>表示移进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并转入状态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</a:rPr>
              <a:t>．    </a:t>
            </a:r>
            <a:r>
              <a:rPr lang="en-US" altLang="zh-CN" sz="2400" dirty="0">
                <a:latin typeface="Times New Roman" panose="02020603050405020304" pitchFamily="18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</a:rPr>
              <a:t>．		 把符号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和状态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先后压入栈；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</a:rPr>
              <a:t>．		 令</a:t>
            </a:r>
            <a:r>
              <a:rPr lang="en-US" altLang="zh-CN" sz="2400" dirty="0" err="1">
                <a:latin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</a:rPr>
              <a:t>指向下一输入符号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</a:rPr>
              <a:t>．    </a:t>
            </a:r>
            <a:r>
              <a:rPr lang="en-US" altLang="zh-CN" sz="2400" dirty="0">
                <a:latin typeface="Times New Roman" panose="02020603050405020304" pitchFamily="18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4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4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4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4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42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42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42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42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42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42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42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42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42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42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2115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C526018-438A-6026-6ECC-B914DDC8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分析算法（续）</a:t>
            </a:r>
            <a:endParaRPr lang="zh-CN" altLang="en-US" dirty="0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5371EAD-2779-AEAD-FF34-FC79E7E8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64325A-C7CC-4BBF-93B4-73AE7974C82A}" type="datetime1">
              <a:rPr lang="zh-CN" altLang="en-US"/>
              <a:pPr>
                <a:defRPr/>
              </a:pPr>
              <a:t>2022/7/7</a:t>
            </a:fld>
            <a:endParaRPr lang="en-US" altLang="zh-CN"/>
          </a:p>
        </p:txBody>
      </p:sp>
      <p:sp>
        <p:nvSpPr>
          <p:cNvPr id="56323" name="灯片编号占位符 5">
            <a:extLst>
              <a:ext uri="{FF2B5EF4-FFF2-40B4-BE49-F238E27FC236}">
                <a16:creationId xmlns:a16="http://schemas.microsoft.com/office/drawing/2014/main" id="{48688CF2-F389-4471-0B90-2F5D29A92F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38B506-3755-4D42-BDB4-A489F516F769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/>
          </a:p>
        </p:txBody>
      </p:sp>
      <p:sp>
        <p:nvSpPr>
          <p:cNvPr id="1243138" name="Rectangle 2">
            <a:extLst>
              <a:ext uri="{FF2B5EF4-FFF2-40B4-BE49-F238E27FC236}">
                <a16:creationId xmlns:a16="http://schemas.microsoft.com/office/drawing/2014/main" id="{19386957-2223-593F-640A-C1DD80DBCA9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</a:rPr>
              <a:t>elseif </a:t>
            </a:r>
            <a:r>
              <a:rPr lang="en-US" altLang="zh-CN" i="1" dirty="0">
                <a:latin typeface="Times New Roman" panose="02020603050405020304" pitchFamily="18" charset="0"/>
              </a:rPr>
              <a:t>action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]=</a:t>
            </a:r>
            <a:r>
              <a:rPr lang="en-US" altLang="zh-CN" i="1" dirty="0" err="1">
                <a:latin typeface="Times New Roman" panose="02020603050405020304" pitchFamily="18" charset="0"/>
              </a:rPr>
              <a:t>rk</a:t>
            </a:r>
            <a:r>
              <a:rPr lang="en-US" altLang="zh-CN" dirty="0" err="1">
                <a:latin typeface="Times New Roman" panose="02020603050405020304" pitchFamily="18" charset="0"/>
              </a:rPr>
              <a:t>then</a:t>
            </a:r>
            <a:r>
              <a:rPr lang="en-US" altLang="zh-CN" dirty="0">
                <a:latin typeface="Times New Roman" panose="02020603050405020304" pitchFamily="18" charset="0"/>
              </a:rPr>
              <a:t>  /* </a:t>
            </a:r>
            <a:r>
              <a:rPr lang="en-US" altLang="zh-CN" i="1" dirty="0" err="1">
                <a:latin typeface="Times New Roman" panose="02020603050405020304" pitchFamily="18" charset="0"/>
              </a:rPr>
              <a:t>ri</a:t>
            </a:r>
            <a:r>
              <a:rPr lang="zh-CN" altLang="en-US" dirty="0">
                <a:latin typeface="Times New Roman" panose="02020603050405020304" pitchFamily="18" charset="0"/>
              </a:rPr>
              <a:t>表示按第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个产生式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β</a:t>
            </a:r>
            <a:r>
              <a:rPr lang="zh-CN" altLang="en-US" dirty="0">
                <a:latin typeface="Times New Roman" panose="02020603050405020304" pitchFamily="18" charset="0"/>
              </a:rPr>
              <a:t>归约 *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</a:rPr>
              <a:t>．   </a:t>
            </a:r>
            <a:r>
              <a:rPr lang="en-US" altLang="zh-CN" dirty="0">
                <a:latin typeface="Times New Roman" panose="02020603050405020304" pitchFamily="18" charset="0"/>
              </a:rPr>
              <a:t>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</a:rPr>
              <a:t>．		  从栈顶弹出</a:t>
            </a:r>
            <a:r>
              <a:rPr lang="en-US" altLang="zh-CN" dirty="0">
                <a:latin typeface="Times New Roman" panose="02020603050405020304" pitchFamily="18" charset="0"/>
              </a:rPr>
              <a:t>2*|</a:t>
            </a:r>
            <a:r>
              <a:rPr lang="en-US" altLang="zh-CN" i="1" dirty="0">
                <a:latin typeface="Times New Roman" panose="02020603050405020304" pitchFamily="18" charset="0"/>
              </a:rPr>
              <a:t>β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zh-CN" altLang="en-US" dirty="0">
                <a:latin typeface="Times New Roman" panose="02020603050405020304" pitchFamily="18" charset="0"/>
              </a:rPr>
              <a:t>个符号；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13</a:t>
            </a:r>
            <a:r>
              <a:rPr lang="zh-CN" altLang="en-US" dirty="0">
                <a:latin typeface="Times New Roman" panose="02020603050405020304" pitchFamily="18" charset="0"/>
              </a:rPr>
              <a:t>．		  令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'</a:t>
            </a:r>
            <a:r>
              <a:rPr lang="zh-CN" altLang="en-US" dirty="0">
                <a:latin typeface="Times New Roman" panose="02020603050405020304" pitchFamily="18" charset="0"/>
              </a:rPr>
              <a:t>是现在的栈顶状态；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14</a:t>
            </a:r>
            <a:r>
              <a:rPr lang="zh-CN" altLang="en-US" dirty="0">
                <a:latin typeface="Times New Roman" panose="02020603050405020304" pitchFamily="18" charset="0"/>
              </a:rPr>
              <a:t>．		  把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 err="1">
                <a:latin typeface="Times New Roman" panose="02020603050405020304" pitchFamily="18" charset="0"/>
              </a:rPr>
              <a:t>goto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',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先后压入栈中；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15</a:t>
            </a:r>
            <a:r>
              <a:rPr lang="zh-CN" altLang="en-US" dirty="0">
                <a:latin typeface="Times New Roman" panose="02020603050405020304" pitchFamily="18" charset="0"/>
              </a:rPr>
              <a:t>．		  输出产生式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β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</a:rPr>
              <a:t>．   </a:t>
            </a:r>
            <a:r>
              <a:rPr lang="en-US" altLang="zh-CN" dirty="0">
                <a:latin typeface="Times New Roman" panose="02020603050405020304" pitchFamily="18" charset="0"/>
              </a:rPr>
              <a:t>end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17</a:t>
            </a:r>
            <a:r>
              <a:rPr lang="zh-CN" altLang="en-US" dirty="0">
                <a:latin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</a:rPr>
              <a:t>elseif </a:t>
            </a:r>
            <a:r>
              <a:rPr lang="en-US" altLang="zh-CN" i="1" dirty="0">
                <a:latin typeface="Times New Roman" panose="02020603050405020304" pitchFamily="18" charset="0"/>
              </a:rPr>
              <a:t>action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]= acc 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18</a:t>
            </a:r>
            <a:r>
              <a:rPr lang="zh-CN" altLang="en-US" dirty="0">
                <a:latin typeface="Times New Roman" panose="02020603050405020304" pitchFamily="18" charset="0"/>
              </a:rPr>
              <a:t>．   </a:t>
            </a:r>
            <a:r>
              <a:rPr lang="en-US" altLang="zh-CN" dirty="0">
                <a:latin typeface="Times New Roman" panose="02020603050405020304" pitchFamily="18" charset="0"/>
              </a:rPr>
              <a:t>return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19</a:t>
            </a:r>
            <a:r>
              <a:rPr lang="zh-CN" altLang="en-US" dirty="0">
                <a:latin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20</a:t>
            </a:r>
            <a:r>
              <a:rPr lang="zh-CN" altLang="en-US" dirty="0">
                <a:latin typeface="Times New Roman" panose="02020603050405020304" pitchFamily="18" charset="0"/>
              </a:rPr>
              <a:t>．   </a:t>
            </a:r>
            <a:r>
              <a:rPr lang="en-US" altLang="zh-CN" dirty="0">
                <a:latin typeface="Times New Roman" panose="02020603050405020304" pitchFamily="18" charset="0"/>
              </a:rPr>
              <a:t>error();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3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3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3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3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3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3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3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3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3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3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3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43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3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43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43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43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43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43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43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43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43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43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138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50" name="组合 2">
            <a:extLst>
              <a:ext uri="{FF2B5EF4-FFF2-40B4-BE49-F238E27FC236}">
                <a16:creationId xmlns:a16="http://schemas.microsoft.com/office/drawing/2014/main" id="{B16C7C37-D2FC-CC45-68CF-42B50808FEF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029086"/>
            <a:ext cx="5410200" cy="5406624"/>
            <a:chOff x="3276600" y="789389"/>
            <a:chExt cx="5410200" cy="5406624"/>
          </a:xfrm>
        </p:grpSpPr>
        <p:sp>
          <p:nvSpPr>
            <p:cNvPr id="57352" name="Text Box 4">
              <a:extLst>
                <a:ext uri="{FF2B5EF4-FFF2-40B4-BE49-F238E27FC236}">
                  <a16:creationId xmlns:a16="http://schemas.microsoft.com/office/drawing/2014/main" id="{4B0B2A83-A945-1089-2CE8-7684DDE1F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3002" y="789389"/>
              <a:ext cx="1255712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分析表</a:t>
              </a:r>
            </a:p>
          </p:txBody>
        </p:sp>
        <p:grpSp>
          <p:nvGrpSpPr>
            <p:cNvPr id="57353" name="Group 5">
              <a:extLst>
                <a:ext uri="{FF2B5EF4-FFF2-40B4-BE49-F238E27FC236}">
                  <a16:creationId xmlns:a16="http://schemas.microsoft.com/office/drawing/2014/main" id="{10065C78-A5B5-8CDC-F9C7-F6960143F3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6600" y="1319213"/>
              <a:ext cx="5410200" cy="4876800"/>
              <a:chOff x="1152" y="864"/>
              <a:chExt cx="3408" cy="3072"/>
            </a:xfrm>
          </p:grpSpPr>
          <p:sp>
            <p:nvSpPr>
              <p:cNvPr id="1244166" name="Rectangle 6">
                <a:extLst>
                  <a:ext uri="{FF2B5EF4-FFF2-40B4-BE49-F238E27FC236}">
                    <a16:creationId xmlns:a16="http://schemas.microsoft.com/office/drawing/2014/main" id="{14B45D36-CC9F-C9D1-0E16-3FEED82DE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3360" cy="3072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pPr marL="342900" indent="-342900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SzPct val="75000"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		   </a:t>
                </a:r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动作表      转移表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SzPct val="75000"/>
                  <a:defRPr/>
                </a:pPr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状态	   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action   	 </a:t>
                </a:r>
                <a:r>
                  <a:rPr kumimoji="1" lang="en-US" altLang="zh-CN" sz="2800" b="1" dirty="0" err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goto</a:t>
                </a:r>
                <a:endPara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endParaRPr>
              </a:p>
              <a:p>
                <a:pPr marL="342900" indent="-342900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SzPct val="75000"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       a   b   #      S   B    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SzPct val="75000"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  0    s3  s4         1   2   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SzPct val="75000"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  1            acc            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SzPct val="75000"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  2    s3  s4             5    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SzPct val="75000"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  3    s3  s4             6    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SzPct val="75000"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  4    r3  </a:t>
                </a:r>
                <a:r>
                  <a:rPr kumimoji="1" lang="en-US" altLang="zh-CN" sz="2800" b="1" dirty="0" err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r3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  </a:t>
                </a:r>
                <a:r>
                  <a:rPr kumimoji="1" lang="en-US" altLang="zh-CN" sz="2800" b="1" dirty="0" err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r3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 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SzPct val="75000"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  5    r1  </a:t>
                </a:r>
                <a:r>
                  <a:rPr kumimoji="1" lang="en-US" altLang="zh-CN" sz="2800" b="1" dirty="0" err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r1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  </a:t>
                </a:r>
                <a:r>
                  <a:rPr kumimoji="1" lang="en-US" altLang="zh-CN" sz="2800" b="1" dirty="0" err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r1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 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SzPct val="75000"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  6    r2  </a:t>
                </a:r>
                <a:r>
                  <a:rPr kumimoji="1" lang="en-US" altLang="zh-CN" sz="2800" b="1" dirty="0" err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r2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  </a:t>
                </a:r>
                <a:r>
                  <a:rPr kumimoji="1" lang="en-US" altLang="zh-CN" sz="2800" b="1" dirty="0" err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r2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 </a:t>
                </a:r>
              </a:p>
            </p:txBody>
          </p:sp>
          <p:sp>
            <p:nvSpPr>
              <p:cNvPr id="57355" name="Line 7">
                <a:extLst>
                  <a:ext uri="{FF2B5EF4-FFF2-40B4-BE49-F238E27FC236}">
                    <a16:creationId xmlns:a16="http://schemas.microsoft.com/office/drawing/2014/main" id="{A8B6E7B4-A23F-A2E6-38EF-42CE3B4EC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2" y="1824"/>
                <a:ext cx="34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6" name="Line 8">
                <a:extLst>
                  <a:ext uri="{FF2B5EF4-FFF2-40B4-BE49-F238E27FC236}">
                    <a16:creationId xmlns:a16="http://schemas.microsoft.com/office/drawing/2014/main" id="{8CE2CF00-C425-A9F5-3249-ED67079C3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0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7" name="Line 9">
                <a:extLst>
                  <a:ext uri="{FF2B5EF4-FFF2-40B4-BE49-F238E27FC236}">
                    <a16:creationId xmlns:a16="http://schemas.microsoft.com/office/drawing/2014/main" id="{8BAA02D0-E61A-1E08-9D0D-AA3C9CDCF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536"/>
                <a:ext cx="27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8" name="Line 10">
                <a:extLst>
                  <a:ext uri="{FF2B5EF4-FFF2-40B4-BE49-F238E27FC236}">
                    <a16:creationId xmlns:a16="http://schemas.microsoft.com/office/drawing/2014/main" id="{5438A981-584E-A450-A098-5D74140A3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912"/>
                <a:ext cx="0" cy="29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9" name="Line 11">
                <a:extLst>
                  <a:ext uri="{FF2B5EF4-FFF2-40B4-BE49-F238E27FC236}">
                    <a16:creationId xmlns:a16="http://schemas.microsoft.com/office/drawing/2014/main" id="{4B89F72D-21F4-06E8-FDAC-1810F7985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2" y="2064"/>
                <a:ext cx="3360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0" name="Line 12">
                <a:extLst>
                  <a:ext uri="{FF2B5EF4-FFF2-40B4-BE49-F238E27FC236}">
                    <a16:creationId xmlns:a16="http://schemas.microsoft.com/office/drawing/2014/main" id="{43BE4A3D-098B-DC92-B7DA-629349436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2" y="2352"/>
                <a:ext cx="3360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1" name="Line 13">
                <a:extLst>
                  <a:ext uri="{FF2B5EF4-FFF2-40B4-BE49-F238E27FC236}">
                    <a16:creationId xmlns:a16="http://schemas.microsoft.com/office/drawing/2014/main" id="{D75B9F6F-533A-B453-79DA-5B520FE858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0" y="2640"/>
                <a:ext cx="3360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2" name="Line 14">
                <a:extLst>
                  <a:ext uri="{FF2B5EF4-FFF2-40B4-BE49-F238E27FC236}">
                    <a16:creationId xmlns:a16="http://schemas.microsoft.com/office/drawing/2014/main" id="{96B1D6FC-5A2C-24CC-A84B-BB64D2FD2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2" y="2928"/>
                <a:ext cx="3360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3" name="Line 15">
                <a:extLst>
                  <a:ext uri="{FF2B5EF4-FFF2-40B4-BE49-F238E27FC236}">
                    <a16:creationId xmlns:a16="http://schemas.microsoft.com/office/drawing/2014/main" id="{F7EA3C83-C098-8861-1E1D-83A52BDC0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2" y="3264"/>
                <a:ext cx="3360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4" name="Line 16">
                <a:extLst>
                  <a:ext uri="{FF2B5EF4-FFF2-40B4-BE49-F238E27FC236}">
                    <a16:creationId xmlns:a16="http://schemas.microsoft.com/office/drawing/2014/main" id="{1504FBA3-9515-9646-66C6-54E6171DA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2" y="3600"/>
                <a:ext cx="3360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5" name="Line 17">
                <a:extLst>
                  <a:ext uri="{FF2B5EF4-FFF2-40B4-BE49-F238E27FC236}">
                    <a16:creationId xmlns:a16="http://schemas.microsoft.com/office/drawing/2014/main" id="{E242A3B5-DCED-CF50-14BB-84248B57EA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1584"/>
                <a:ext cx="0" cy="2352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6" name="Line 18">
                <a:extLst>
                  <a:ext uri="{FF2B5EF4-FFF2-40B4-BE49-F238E27FC236}">
                    <a16:creationId xmlns:a16="http://schemas.microsoft.com/office/drawing/2014/main" id="{46B434B5-9254-234D-F8E8-4B686959D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584"/>
                <a:ext cx="0" cy="2352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7" name="Line 19">
                <a:extLst>
                  <a:ext uri="{FF2B5EF4-FFF2-40B4-BE49-F238E27FC236}">
                    <a16:creationId xmlns:a16="http://schemas.microsoft.com/office/drawing/2014/main" id="{E8781D59-E05C-CA8D-4C72-92EF5F8E5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536"/>
                <a:ext cx="0" cy="2352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7348" name="Rectangle 2">
            <a:extLst>
              <a:ext uri="{FF2B5EF4-FFF2-40B4-BE49-F238E27FC236}">
                <a16:creationId xmlns:a16="http://schemas.microsoft.com/office/drawing/2014/main" id="{5B8B4E91-E0D7-B7CE-4899-C18D796AD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5.12</a:t>
            </a:r>
          </a:p>
        </p:txBody>
      </p:sp>
      <p:sp>
        <p:nvSpPr>
          <p:cNvPr id="21" name="日期占位符 4">
            <a:extLst>
              <a:ext uri="{FF2B5EF4-FFF2-40B4-BE49-F238E27FC236}">
                <a16:creationId xmlns:a16="http://schemas.microsoft.com/office/drawing/2014/main" id="{E933B819-B3EA-8581-9C2F-1A969AE4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4B8EC19A-ADE7-47F7-A7C4-21D2BF6CEC2C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57347" name="灯片编号占位符 6">
            <a:extLst>
              <a:ext uri="{FF2B5EF4-FFF2-40B4-BE49-F238E27FC236}">
                <a16:creationId xmlns:a16="http://schemas.microsoft.com/office/drawing/2014/main" id="{C5FAA888-246C-F2CB-2FB7-892143FE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D9D155-3588-46FB-9640-D0CBF8C8AE47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4163" name="Rectangle 3">
            <a:extLst>
              <a:ext uri="{FF2B5EF4-FFF2-40B4-BE49-F238E27FC236}">
                <a16:creationId xmlns:a16="http://schemas.microsoft.com/office/drawing/2014/main" id="{EC67C334-4C79-65B8-2AD6-DAA30A34154E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443018"/>
            <a:ext cx="2237897" cy="2655114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</a:rPr>
              <a:t>文法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1)   S→BB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2)   </a:t>
            </a:r>
            <a:r>
              <a:rPr lang="en-US" altLang="zh-CN" dirty="0" err="1">
                <a:latin typeface="Times New Roman" panose="02020603050405020304" pitchFamily="18" charset="0"/>
              </a:rPr>
              <a:t>B→aB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3)   </a:t>
            </a:r>
            <a:r>
              <a:rPr lang="en-US" altLang="zh-CN" dirty="0" err="1">
                <a:latin typeface="Times New Roman" panose="02020603050405020304" pitchFamily="18" charset="0"/>
              </a:rPr>
              <a:t>B→b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44180" name="Text Box 20">
            <a:extLst>
              <a:ext uri="{FF2B5EF4-FFF2-40B4-BE49-F238E27FC236}">
                <a16:creationId xmlns:a16="http://schemas.microsoft.com/office/drawing/2014/main" id="{A91FBC64-480B-0DD8-87E6-9C901EA54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930" y="4311046"/>
            <a:ext cx="307230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0" dirty="0">
                <a:latin typeface="Times New Roman" panose="02020603050405020304" pitchFamily="18" charset="0"/>
                <a:ea typeface="黑体" panose="02010609060101010101" pitchFamily="49" charset="-122"/>
              </a:rPr>
              <a:t>请跟随讲解，快速抄下右侧的表格！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4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163" grpId="0" autoUpdateAnimBg="0"/>
      <p:bldP spid="1244180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Rectangle 2">
            <a:extLst>
              <a:ext uri="{FF2B5EF4-FFF2-40B4-BE49-F238E27FC236}">
                <a16:creationId xmlns:a16="http://schemas.microsoft.com/office/drawing/2014/main" id="{3AECD50A-2CDE-A724-A149-2C8E3BFEB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4569" y="1088353"/>
            <a:ext cx="2574538" cy="1335251"/>
          </a:xfrm>
        </p:spPr>
        <p:txBody>
          <a:bodyPr vert="horz" lIns="92075" tIns="46038" rIns="92075" bIns="46038" rtlCol="0" anchor="ctr">
            <a:noAutofit/>
          </a:bodyPr>
          <a:lstStyle/>
          <a:p>
            <a:pPr>
              <a:defRPr/>
            </a:pPr>
            <a:r>
              <a:rPr lang="en-US" altLang="zh-CN" sz="2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bab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的分析过程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b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1)   S→BB</a:t>
            </a:r>
            <a:b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2)   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B→aB</a:t>
            </a:r>
            <a:b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3)   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B→b</a:t>
            </a:r>
            <a:endParaRPr lang="en-US" altLang="zh-CN" sz="24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1F9CCD5-24D7-49F8-A287-C4B96F18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BC00FE-A82F-4A49-89E4-FAD6B8B45FB5}" type="datetime1">
              <a:rPr lang="zh-CN" altLang="en-US"/>
              <a:pPr>
                <a:defRPr/>
              </a:pPr>
              <a:t>2022/7/7</a:t>
            </a:fld>
            <a:endParaRPr lang="en-US" altLang="zh-CN"/>
          </a:p>
        </p:txBody>
      </p:sp>
      <p:sp>
        <p:nvSpPr>
          <p:cNvPr id="58371" name="灯片编号占位符 5">
            <a:extLst>
              <a:ext uri="{FF2B5EF4-FFF2-40B4-BE49-F238E27FC236}">
                <a16:creationId xmlns:a16="http://schemas.microsoft.com/office/drawing/2014/main" id="{9EC1E87E-D847-865F-BCAB-EDC9BB117A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FC61DE-B905-49F9-B8C2-20922B85BBFD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/>
          </a:p>
        </p:txBody>
      </p:sp>
      <p:sp>
        <p:nvSpPr>
          <p:cNvPr id="1245188" name="Text Box 4">
            <a:extLst>
              <a:ext uri="{FF2B5EF4-FFF2-40B4-BE49-F238E27FC236}">
                <a16:creationId xmlns:a16="http://schemas.microsoft.com/office/drawing/2014/main" id="{BF5EDCD8-D594-872D-7D63-BD077363B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364" y="2224462"/>
            <a:ext cx="4114800" cy="4222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Times New Roman" pitchFamily="18" charset="0"/>
              </a:rPr>
              <a:t>0236</a:t>
            </a:r>
          </a:p>
          <a:p>
            <a:pPr eaLnBrk="1" hangingPunct="1">
              <a:defRPr/>
            </a:pPr>
            <a:r>
              <a:rPr lang="en-US" altLang="zh-CN" sz="2400" dirty="0">
                <a:latin typeface="Times New Roman" pitchFamily="18" charset="0"/>
              </a:rPr>
              <a:t>#</a:t>
            </a:r>
            <a:r>
              <a:rPr lang="en-US" altLang="zh-CN" sz="2400" dirty="0" err="1">
                <a:latin typeface="Times New Roman" pitchFamily="18" charset="0"/>
              </a:rPr>
              <a:t>BaB</a:t>
            </a:r>
            <a:r>
              <a:rPr lang="en-US" altLang="zh-CN" sz="2400" dirty="0">
                <a:latin typeface="Times New Roman" pitchFamily="18" charset="0"/>
              </a:rPr>
              <a:t>  # action(6,#)=r2</a:t>
            </a:r>
            <a:endParaRPr kumimoji="1" lang="en-US" altLang="zh-CN" sz="28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02</a:t>
            </a:r>
          </a:p>
          <a:p>
            <a:pPr>
              <a:lnSpc>
                <a:spcPct val="7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#BB  # </a:t>
            </a:r>
            <a:r>
              <a:rPr kumimoji="1"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goto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(2,B)=5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025</a:t>
            </a:r>
          </a:p>
          <a:p>
            <a:pPr>
              <a:lnSpc>
                <a:spcPct val="7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#BB  # action(5,#)=r1  </a:t>
            </a:r>
          </a:p>
          <a:p>
            <a:pPr>
              <a:lnSpc>
                <a:spcPct val="4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zh-CN" sz="28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</a:t>
            </a:r>
          </a:p>
          <a:p>
            <a:pPr>
              <a:lnSpc>
                <a:spcPct val="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#S   # </a:t>
            </a:r>
            <a:r>
              <a:rPr kumimoji="1"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goto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(0,S)=1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01</a:t>
            </a:r>
          </a:p>
          <a:p>
            <a:pPr>
              <a:lnSpc>
                <a:spcPct val="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#S   # action(1,#)=acc</a:t>
            </a:r>
          </a:p>
        </p:txBody>
      </p:sp>
      <p:sp>
        <p:nvSpPr>
          <p:cNvPr id="1245187" name="Rectangle 3">
            <a:extLst>
              <a:ext uri="{FF2B5EF4-FFF2-40B4-BE49-F238E27FC236}">
                <a16:creationId xmlns:a16="http://schemas.microsoft.com/office/drawing/2014/main" id="{FC5709DF-6710-BF1F-F627-658F17C86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719" y="730452"/>
            <a:ext cx="4191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#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bab</a:t>
            </a:r>
            <a:r>
              <a:rPr lang="en-US" altLang="zh-CN" sz="2800" dirty="0">
                <a:latin typeface="Times New Roman" panose="02020603050405020304" pitchFamily="18" charset="0"/>
              </a:rPr>
              <a:t># action(0,b)=s4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04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#b  ab# action(4,a)=r3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#B  ab# </a:t>
            </a:r>
            <a:r>
              <a:rPr lang="en-US" altLang="zh-CN" sz="2800" dirty="0" err="1">
                <a:latin typeface="Times New Roman" panose="02020603050405020304" pitchFamily="18" charset="0"/>
              </a:rPr>
              <a:t>goto</a:t>
            </a:r>
            <a:r>
              <a:rPr lang="en-US" altLang="zh-CN" sz="2800" dirty="0">
                <a:latin typeface="Times New Roman" panose="02020603050405020304" pitchFamily="18" charset="0"/>
              </a:rPr>
              <a:t>(0,B)=2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02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#B  ab# action(2,a)=s3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023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#Ba  b# action(3,b)=s4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0234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#Bab  # action(4,#)=r3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023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#BaB  # </a:t>
            </a:r>
            <a:r>
              <a:rPr lang="en-US" altLang="zh-CN" sz="2800" dirty="0" err="1">
                <a:latin typeface="Times New Roman" panose="02020603050405020304" pitchFamily="18" charset="0"/>
              </a:rPr>
              <a:t>goto</a:t>
            </a:r>
            <a:r>
              <a:rPr lang="en-US" altLang="zh-CN" sz="2800" dirty="0">
                <a:latin typeface="Times New Roman" panose="02020603050405020304" pitchFamily="18" charset="0"/>
              </a:rPr>
              <a:t>(3,B)=6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821630-7939-E601-1B0F-ECB961EF6530}"/>
              </a:ext>
            </a:extLst>
          </p:cNvPr>
          <p:cNvSpPr txBox="1"/>
          <p:nvPr/>
        </p:nvSpPr>
        <p:spPr>
          <a:xfrm>
            <a:off x="926616" y="386570"/>
            <a:ext cx="6094520" cy="535531"/>
          </a:xfrm>
          <a:prstGeom prst="rect">
            <a:avLst/>
          </a:prstGeom>
          <a:noFill/>
        </p:spPr>
        <p:txBody>
          <a:bodyPr vert="horz" lIns="92075" tIns="46038" rIns="92075" bIns="46038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栈   输入   动作说明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5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5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5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5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5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5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5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5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5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5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5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5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5188" grpId="0" autoUpdateAnimBg="0"/>
      <p:bldP spid="1245187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>
            <a:extLst>
              <a:ext uri="{FF2B5EF4-FFF2-40B4-BE49-F238E27FC236}">
                <a16:creationId xmlns:a16="http://schemas.microsoft.com/office/drawing/2014/main" id="{1CBBB930-873E-F9B9-36EB-271A1865E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规范句型活前缀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E6565404-0237-D901-0A51-64F4CE6C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2AD75B0A-BF1F-4248-BA7D-6CCE90AF6458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59395" name="灯片编号占位符 5">
            <a:extLst>
              <a:ext uri="{FF2B5EF4-FFF2-40B4-BE49-F238E27FC236}">
                <a16:creationId xmlns:a16="http://schemas.microsoft.com/office/drawing/2014/main" id="{D2F5D70C-FD80-7868-2B72-31855DEF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DE71E7-FB05-4BBD-851E-74BE80031D0A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6211" name="Rectangle 3">
            <a:extLst>
              <a:ext uri="{FF2B5EF4-FFF2-40B4-BE49-F238E27FC236}">
                <a16:creationId xmlns:a16="http://schemas.microsoft.com/office/drawing/2014/main" id="{92718C0B-6D40-1F65-C384-C054492FAEF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531936"/>
            <a:ext cx="9783916" cy="4034357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分析栈中内容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</a:rPr>
              <a:t>剩余输入符号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规范句型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分析栈中内容为某一句型的前缀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来自分析栈的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活前缀</a:t>
            </a:r>
            <a:r>
              <a:rPr lang="en-US" altLang="zh-CN" dirty="0">
                <a:latin typeface="Times New Roman" panose="02020603050405020304" pitchFamily="18" charset="0"/>
              </a:rPr>
              <a:t>(Active Prefix)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不含句柄右侧任意符号的规范句型的前缀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例：</a:t>
            </a:r>
            <a:r>
              <a:rPr lang="en-US" altLang="zh-CN" dirty="0">
                <a:latin typeface="Times New Roman" panose="02020603050405020304" pitchFamily="18" charset="0"/>
              </a:rPr>
              <a:t>id + id * id </a:t>
            </a:r>
            <a:r>
              <a:rPr lang="zh-CN" altLang="en-US" dirty="0">
                <a:latin typeface="Times New Roman" panose="02020603050405020304" pitchFamily="18" charset="0"/>
              </a:rPr>
              <a:t>的分析中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句型  </a:t>
            </a:r>
            <a:r>
              <a:rPr lang="en-US" altLang="zh-CN" dirty="0">
                <a:latin typeface="Times New Roman" panose="02020603050405020304" pitchFamily="18" charset="0"/>
              </a:rPr>
              <a:t>E + id . * id  </a:t>
            </a:r>
            <a:r>
              <a:rPr lang="zh-CN" altLang="en-US" dirty="0">
                <a:latin typeface="Times New Roman" panose="02020603050405020304" pitchFamily="18" charset="0"/>
              </a:rPr>
              <a:t>和  </a:t>
            </a:r>
            <a:r>
              <a:rPr lang="en-US" altLang="zh-CN" dirty="0">
                <a:latin typeface="Times New Roman" panose="02020603050405020304" pitchFamily="18" charset="0"/>
              </a:rPr>
              <a:t>E + E * . id</a:t>
            </a:r>
          </a:p>
        </p:txBody>
      </p:sp>
      <p:sp>
        <p:nvSpPr>
          <p:cNvPr id="1246212" name="AutoShape 4">
            <a:extLst>
              <a:ext uri="{FF2B5EF4-FFF2-40B4-BE49-F238E27FC236}">
                <a16:creationId xmlns:a16="http://schemas.microsoft.com/office/drawing/2014/main" id="{2E04055A-10E6-A2A7-64F5-4D42FCD25B4D}"/>
              </a:ext>
            </a:extLst>
          </p:cNvPr>
          <p:cNvSpPr>
            <a:spLocks/>
          </p:cNvSpPr>
          <p:nvPr/>
        </p:nvSpPr>
        <p:spPr bwMode="auto">
          <a:xfrm rot="16120579">
            <a:off x="2890436" y="4286250"/>
            <a:ext cx="381000" cy="838200"/>
          </a:xfrm>
          <a:prstGeom prst="leftBrace">
            <a:avLst>
              <a:gd name="adj1" fmla="val 1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6213" name="AutoShape 5">
            <a:extLst>
              <a:ext uri="{FF2B5EF4-FFF2-40B4-BE49-F238E27FC236}">
                <a16:creationId xmlns:a16="http://schemas.microsoft.com/office/drawing/2014/main" id="{48AB029E-FE72-E532-9BCD-11C0FA343C3E}"/>
              </a:ext>
            </a:extLst>
          </p:cNvPr>
          <p:cNvSpPr>
            <a:spLocks/>
          </p:cNvSpPr>
          <p:nvPr/>
        </p:nvSpPr>
        <p:spPr bwMode="auto">
          <a:xfrm rot="16120579">
            <a:off x="4956568" y="4207670"/>
            <a:ext cx="377825" cy="839787"/>
          </a:xfrm>
          <a:prstGeom prst="leftBrace">
            <a:avLst>
              <a:gd name="adj1" fmla="val 185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6214" name="Text Box 6">
            <a:extLst>
              <a:ext uri="{FF2B5EF4-FFF2-40B4-BE49-F238E27FC236}">
                <a16:creationId xmlns:a16="http://schemas.microsoft.com/office/drawing/2014/main" id="{51AE76E1-FD2B-21AD-2A1D-FE3472ECB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198" y="4868863"/>
            <a:ext cx="134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活前缀</a:t>
            </a:r>
          </a:p>
        </p:txBody>
      </p:sp>
      <p:sp>
        <p:nvSpPr>
          <p:cNvPr id="1246215" name="Text Box 7">
            <a:extLst>
              <a:ext uri="{FF2B5EF4-FFF2-40B4-BE49-F238E27FC236}">
                <a16:creationId xmlns:a16="http://schemas.microsoft.com/office/drawing/2014/main" id="{2468BBEF-5949-46A6-FE7E-2EE01C685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124" y="4868863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活前缀</a:t>
            </a:r>
          </a:p>
        </p:txBody>
      </p:sp>
      <p:sp>
        <p:nvSpPr>
          <p:cNvPr id="1246216" name="Text Box 8">
            <a:extLst>
              <a:ext uri="{FF2B5EF4-FFF2-40B4-BE49-F238E27FC236}">
                <a16:creationId xmlns:a16="http://schemas.microsoft.com/office/drawing/2014/main" id="{48A58621-9872-7C8F-F5F1-A7E17CC29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100" y="5657850"/>
            <a:ext cx="670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kumimoji="1" lang="en-US" altLang="zh-CN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rm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αAw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rm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αβ</a:t>
            </a:r>
            <a:r>
              <a:rPr kumimoji="1" lang="en-US" altLang="zh-CN" b="0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β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4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24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4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4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24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124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24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24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24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24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46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46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211" grpId="0" build="p" autoUpdateAnimBg="0"/>
      <p:bldP spid="1246212" grpId="0" animBg="1"/>
      <p:bldP spid="1246213" grpId="0" animBg="1"/>
      <p:bldP spid="1246214" grpId="0" autoUpdateAnimBg="0"/>
      <p:bldP spid="1246215" grpId="0" autoUpdateAnimBg="0"/>
      <p:bldP spid="1246216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>
            <a:extLst>
              <a:ext uri="{FF2B5EF4-FFF2-40B4-BE49-F238E27FC236}">
                <a16:creationId xmlns:a16="http://schemas.microsoft.com/office/drawing/2014/main" id="{71806547-775B-5CD6-99D9-DE710B181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规范句型活前缀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7026F-35E4-3305-A366-6FBC8A03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FF888633-B612-4C71-9F6C-381351784FF9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60419" name="灯片编号占位符 5">
            <a:extLst>
              <a:ext uri="{FF2B5EF4-FFF2-40B4-BE49-F238E27FC236}">
                <a16:creationId xmlns:a16="http://schemas.microsoft.com/office/drawing/2014/main" id="{295D0C4D-91B6-47C3-15A4-2BC6A26F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7A6F95-AA39-4722-BFB7-70B97CB8A908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4A952767-8F3D-4195-FBC9-3C37D991BA6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规范归约所得到的规范句型</a:t>
            </a:r>
            <a:r>
              <a:rPr lang="en-US" altLang="zh-CN">
                <a:latin typeface="Times New Roman" panose="02020603050405020304" pitchFamily="18" charset="0"/>
              </a:rPr>
              <a:t>(Canonical Sentential Form)</a:t>
            </a:r>
            <a:r>
              <a:rPr lang="zh-CN" altLang="en-US">
                <a:latin typeface="Times New Roman" panose="02020603050405020304" pitchFamily="18" charset="0"/>
              </a:rPr>
              <a:t>的活前缀是出现在分析栈中的符号串，所以，不会出现句柄之后的任何字符，而且相应的后缀正是输入串中还未处理的终结符号串。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活前缀与句柄的关系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包含句柄 </a:t>
            </a:r>
            <a:r>
              <a:rPr lang="en-US" altLang="zh-CN" b="0">
                <a:latin typeface="Times New Roman" panose="02020603050405020304" pitchFamily="18" charset="0"/>
              </a:rPr>
              <a:t>A→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="0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包含句柄的部分符号</a:t>
            </a:r>
            <a:r>
              <a:rPr lang="en-US" altLang="zh-CN" b="0">
                <a:latin typeface="Times New Roman" panose="02020603050405020304" pitchFamily="18" charset="0"/>
              </a:rPr>
              <a:t>A→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="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.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="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不含句柄的任何符号</a:t>
            </a:r>
            <a:r>
              <a:rPr lang="en-US" altLang="zh-CN" b="0">
                <a:latin typeface="Times New Roman" panose="02020603050405020304" pitchFamily="18" charset="0"/>
              </a:rPr>
              <a:t>A→.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</a:p>
          <a:p>
            <a:pPr eaLnBrk="1" hangingPunct="1"/>
            <a:r>
              <a:rPr lang="zh-CN" altLang="en-US">
                <a:solidFill>
                  <a:schemeClr val="hlink"/>
                </a:solidFill>
                <a:sym typeface="Symbol" panose="05050102010706020507" pitchFamily="18" charset="2"/>
              </a:rPr>
              <a:t>于是，对句柄的识别就转变成了对规范句型活前缀的识别。</a:t>
            </a:r>
            <a:r>
              <a:rPr lang="zh-CN" altLang="en-US">
                <a:sym typeface="Symbol" panose="05050102010706020507" pitchFamily="18" charset="2"/>
              </a:rPr>
              <a:t> </a:t>
            </a:r>
            <a:endParaRPr lang="en-US" altLang="zh-CN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B9959-806C-6F30-743D-15885D350C32}"/>
              </a:ext>
            </a:extLst>
          </p:cNvPr>
          <p:cNvSpPr txBox="1">
            <a:spLocks noGrp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FF888633-B612-4C71-9F6C-381351784FF9}" type="datetime1">
              <a:rPr lang="zh-CN" altLang="en-US" sz="1400"/>
              <a:pPr eaLnBrk="1" hangingPunct="1">
                <a:defRPr/>
              </a:pPr>
              <a:t>2022/7/7</a:t>
            </a:fld>
            <a:endParaRPr lang="en-US" altLang="zh-CN" sz="1400"/>
          </a:p>
        </p:txBody>
      </p:sp>
      <p:sp>
        <p:nvSpPr>
          <p:cNvPr id="61443" name="灯片编号占位符 5">
            <a:extLst>
              <a:ext uri="{FF2B5EF4-FFF2-40B4-BE49-F238E27FC236}">
                <a16:creationId xmlns:a16="http://schemas.microsoft.com/office/drawing/2014/main" id="{74128E3C-DD5B-EB0E-8F2A-747B08EA45C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63F938E-B7FF-487D-A249-82EC9FB40E5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C91917F1-1741-68C1-3ED4-4B95AB746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规范句型活前缀的识别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83AEA775-8D8F-5513-DDE3-E07154F35F6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/>
              <a:t>一个文法的规范句型的所有活前缀构成一个语言，而且该语言是正则的，可以用一个</a:t>
            </a:r>
            <a:r>
              <a:rPr lang="en-US" altLang="zh-CN">
                <a:latin typeface="Times New Roman" panose="02020603050405020304" pitchFamily="18" charset="0"/>
              </a:rPr>
              <a:t>DFA</a:t>
            </a:r>
            <a:r>
              <a:rPr lang="zh-CN" altLang="en-US">
                <a:latin typeface="Times New Roman" panose="02020603050405020304" pitchFamily="18" charset="0"/>
              </a:rPr>
              <a:t>识别。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i="1">
                <a:latin typeface="Times New Roman" panose="02020603050405020304" pitchFamily="18" charset="0"/>
              </a:rPr>
              <a:t>LR</a:t>
            </a:r>
            <a:r>
              <a:rPr lang="zh-CN" altLang="en-US">
                <a:latin typeface="Times New Roman" panose="02020603050405020304" pitchFamily="18" charset="0"/>
              </a:rPr>
              <a:t>分析器的工作过程实际上就是逐步产生规范句型的活前缀的过程</a:t>
            </a:r>
            <a:r>
              <a:rPr lang="zh-CN" altLang="en-US"/>
              <a:t>，并利用一个栈存放识别出来的句型的活前缀部分和相应的状态。</a:t>
            </a:r>
            <a:endParaRPr lang="en-US" altLang="zh-CN"/>
          </a:p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如果能构造一个识别文法所有规范句型活前缀的有穷自动机</a:t>
            </a:r>
            <a:r>
              <a:rPr lang="en-US" altLang="zh-CN">
                <a:latin typeface="Times New Roman" panose="02020603050405020304" pitchFamily="18" charset="0"/>
              </a:rPr>
              <a:t>(DFA)</a:t>
            </a:r>
            <a:r>
              <a:rPr lang="zh-CN" altLang="en-US">
                <a:latin typeface="Times New Roman" panose="02020603050405020304" pitchFamily="18" charset="0"/>
              </a:rPr>
              <a:t>，就能很方便地构造出</a:t>
            </a:r>
            <a:r>
              <a:rPr lang="en-US" altLang="zh-CN" i="1">
                <a:latin typeface="Times New Roman" panose="02020603050405020304" pitchFamily="18" charset="0"/>
              </a:rPr>
              <a:t>LR</a:t>
            </a:r>
            <a:r>
              <a:rPr lang="zh-CN" altLang="en-US">
                <a:latin typeface="Times New Roman" panose="02020603050405020304" pitchFamily="18" charset="0"/>
              </a:rPr>
              <a:t>分析表。 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>
            <a:extLst>
              <a:ext uri="{FF2B5EF4-FFF2-40B4-BE49-F238E27FC236}">
                <a16:creationId xmlns:a16="http://schemas.microsoft.com/office/drawing/2014/main" id="{2487D6E1-DC59-C39F-BAE0-7DE4C223B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5.3.2 LR(0)</a:t>
            </a:r>
            <a:r>
              <a:rPr lang="zh-CN" altLang="en-US">
                <a:latin typeface="Times New Roman" panose="02020603050405020304" pitchFamily="18" charset="0"/>
              </a:rPr>
              <a:t>分析表的构造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CAA84-0043-46BB-F2B4-9D367909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E4D6199A-FB3F-4DEA-8E4D-8184DAF906A6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62467" name="灯片编号占位符 5">
            <a:extLst>
              <a:ext uri="{FF2B5EF4-FFF2-40B4-BE49-F238E27FC236}">
                <a16:creationId xmlns:a16="http://schemas.microsoft.com/office/drawing/2014/main" id="{5D0B39ED-6A12-3F08-77DC-C9560E31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15FD86-8507-47ED-A2A8-911BA701D2DB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0F3CE8AA-2886-D396-1853-288F5D8FFA10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CN" b="0">
                <a:latin typeface="Times New Roman" panose="02020603050405020304" pitchFamily="18" charset="0"/>
              </a:rPr>
              <a:t>LR(0)</a:t>
            </a:r>
            <a:r>
              <a:rPr lang="zh-CN" altLang="en-US" b="0">
                <a:latin typeface="Times New Roman" panose="02020603050405020304" pitchFamily="18" charset="0"/>
              </a:rPr>
              <a:t>项目</a:t>
            </a:r>
            <a:r>
              <a:rPr lang="en-US" altLang="zh-CN" b="0">
                <a:latin typeface="Times New Roman" panose="02020603050405020304" pitchFamily="18" charset="0"/>
              </a:rPr>
              <a:t>——</a:t>
            </a:r>
            <a:r>
              <a:rPr lang="zh-CN" altLang="en-US" b="0">
                <a:latin typeface="Times New Roman" panose="02020603050405020304" pitchFamily="18" charset="0"/>
              </a:rPr>
              <a:t>从产生式寻找归约方法</a:t>
            </a:r>
          </a:p>
          <a:p>
            <a:pPr lvl="1" eaLnBrk="1" hangingPunct="1"/>
            <a:r>
              <a:rPr lang="zh-CN" altLang="en-US" sz="3200">
                <a:latin typeface="Times New Roman" panose="02020603050405020304" pitchFamily="18" charset="0"/>
              </a:rPr>
              <a:t>右部某个位置标有圆点的产生式称为相应文法的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LR(0)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项目</a:t>
            </a:r>
            <a:r>
              <a:rPr lang="zh-CN" altLang="en-US" sz="3200">
                <a:latin typeface="Times New Roman" panose="02020603050405020304" pitchFamily="18" charset="0"/>
              </a:rPr>
              <a:t>（</a:t>
            </a:r>
            <a:r>
              <a:rPr lang="en-US" altLang="zh-CN" sz="3200">
                <a:latin typeface="Times New Roman" panose="02020603050405020304" pitchFamily="18" charset="0"/>
              </a:rPr>
              <a:t>Item</a:t>
            </a:r>
            <a:r>
              <a:rPr lang="zh-CN" altLang="en-US" sz="3200">
                <a:latin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sz="3200">
                <a:latin typeface="Times New Roman" panose="02020603050405020304" pitchFamily="18" charset="0"/>
              </a:rPr>
              <a:t>例 </a:t>
            </a:r>
            <a:r>
              <a:rPr lang="en-US" altLang="zh-CN" sz="3200">
                <a:latin typeface="Times New Roman" panose="02020603050405020304" pitchFamily="18" charset="0"/>
              </a:rPr>
              <a:t>S→.bBB   S→bB.B   S→b.BB S→bBB.</a:t>
            </a:r>
          </a:p>
          <a:p>
            <a:pPr lvl="1" eaLnBrk="1" hangingPunct="1"/>
            <a:r>
              <a:rPr lang="zh-CN" altLang="en-US" sz="3200">
                <a:latin typeface="Times New Roman" panose="02020603050405020304" pitchFamily="18" charset="0"/>
              </a:rPr>
              <a:t>归约（</a:t>
            </a:r>
            <a:r>
              <a:rPr lang="en-US" altLang="zh-CN" sz="3200">
                <a:latin typeface="Times New Roman" panose="02020603050405020304" pitchFamily="18" charset="0"/>
              </a:rPr>
              <a:t>Reduce</a:t>
            </a:r>
            <a:r>
              <a:rPr lang="zh-CN" altLang="en-US" sz="3200">
                <a:latin typeface="Times New Roman" panose="02020603050405020304" pitchFamily="18" charset="0"/>
              </a:rPr>
              <a:t>）项目</a:t>
            </a:r>
            <a:r>
              <a:rPr lang="en-US" altLang="zh-CN" sz="3200">
                <a:latin typeface="Times New Roman" panose="02020603050405020304" pitchFamily="18" charset="0"/>
              </a:rPr>
              <a:t>: S→aBB.</a:t>
            </a:r>
          </a:p>
          <a:p>
            <a:pPr lvl="1" eaLnBrk="1" hangingPunct="1"/>
            <a:r>
              <a:rPr lang="zh-CN" altLang="en-US" sz="3200">
                <a:latin typeface="Times New Roman" panose="02020603050405020304" pitchFamily="18" charset="0"/>
              </a:rPr>
              <a:t>移进（</a:t>
            </a:r>
            <a:r>
              <a:rPr lang="en-US" altLang="zh-CN" sz="3200">
                <a:latin typeface="Times New Roman" panose="02020603050405020304" pitchFamily="18" charset="0"/>
              </a:rPr>
              <a:t>Shift</a:t>
            </a:r>
            <a:r>
              <a:rPr lang="zh-CN" altLang="en-US" sz="3200">
                <a:latin typeface="Times New Roman" panose="02020603050405020304" pitchFamily="18" charset="0"/>
              </a:rPr>
              <a:t>）项目：</a:t>
            </a:r>
            <a:r>
              <a:rPr lang="en-US" altLang="zh-CN" sz="3200">
                <a:latin typeface="Times New Roman" panose="02020603050405020304" pitchFamily="18" charset="0"/>
              </a:rPr>
              <a:t>S→.bBB</a:t>
            </a:r>
          </a:p>
          <a:p>
            <a:pPr lvl="1" eaLnBrk="1" hangingPunct="1"/>
            <a:r>
              <a:rPr lang="zh-CN" altLang="en-US" sz="3200">
                <a:latin typeface="Times New Roman" panose="02020603050405020304" pitchFamily="18" charset="0"/>
              </a:rPr>
              <a:t>待约项目：</a:t>
            </a:r>
            <a:r>
              <a:rPr lang="en-US" altLang="zh-CN" sz="3200">
                <a:latin typeface="Times New Roman" panose="02020603050405020304" pitchFamily="18" charset="0"/>
              </a:rPr>
              <a:t>S→b.BB</a:t>
            </a:r>
            <a:r>
              <a:rPr lang="en-US" altLang="zh-CN" b="0">
                <a:latin typeface="Times New Roman" panose="02020603050405020304" pitchFamily="18" charset="0"/>
              </a:rPr>
              <a:t> 	</a:t>
            </a:r>
            <a:r>
              <a:rPr lang="en-US" altLang="zh-CN" sz="3200">
                <a:latin typeface="Times New Roman" panose="02020603050405020304" pitchFamily="18" charset="0"/>
              </a:rPr>
              <a:t>S→bB.B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>
            <a:extLst>
              <a:ext uri="{FF2B5EF4-FFF2-40B4-BE49-F238E27FC236}">
                <a16:creationId xmlns:a16="http://schemas.microsoft.com/office/drawing/2014/main" id="{7990AB67-1CA0-988E-B208-4537FB9BA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项目的意义</a:t>
            </a:r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8C541DD9-30E7-1BEB-589E-6960F4DF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03759B17-88C3-48CD-9642-2EACA692B427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63491" name="灯片编号占位符 5">
            <a:extLst>
              <a:ext uri="{FF2B5EF4-FFF2-40B4-BE49-F238E27FC236}">
                <a16:creationId xmlns:a16="http://schemas.microsoft.com/office/drawing/2014/main" id="{D171C874-87B3-C2EC-325B-AC2A8B88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CC21E4-B1DF-491E-93D8-FE158E562FA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283" name="Rectangle 3">
            <a:extLst>
              <a:ext uri="{FF2B5EF4-FFF2-40B4-BE49-F238E27FC236}">
                <a16:creationId xmlns:a16="http://schemas.microsoft.com/office/drawing/2014/main" id="{846C466D-91C6-8020-161B-F1477B22B14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443018"/>
            <a:ext cx="4519457" cy="4123276"/>
          </a:xfrm>
        </p:spPr>
        <p:txBody>
          <a:bodyPr/>
          <a:lstStyle/>
          <a:p>
            <a:pPr marL="0" indent="0">
              <a:lnSpc>
                <a:spcPct val="120000"/>
              </a:lnSpc>
            </a:pPr>
            <a:r>
              <a:rPr lang="zh-CN" altLang="en-US" b="0" dirty="0">
                <a:latin typeface="楷体_GB2312" pitchFamily="49" charset="-122"/>
              </a:rPr>
              <a:t>用项目表示分析的进程</a:t>
            </a:r>
            <a:r>
              <a:rPr lang="en-US" altLang="zh-CN" b="0" dirty="0">
                <a:latin typeface="楷体_GB2312" pitchFamily="49" charset="-122"/>
              </a:rPr>
              <a:t>(</a:t>
            </a:r>
            <a:r>
              <a:rPr lang="zh-CN" altLang="en-US" b="0" dirty="0">
                <a:latin typeface="楷体_GB2312" pitchFamily="49" charset="-122"/>
              </a:rPr>
              <a:t>句柄的识别状态</a:t>
            </a:r>
            <a:r>
              <a:rPr lang="en-US" altLang="zh-CN" b="0" dirty="0">
                <a:latin typeface="楷体_GB2312" pitchFamily="49" charset="-122"/>
              </a:rPr>
              <a:t>)</a:t>
            </a:r>
          </a:p>
          <a:p>
            <a:pPr marL="0" indent="0">
              <a:lnSpc>
                <a:spcPct val="120000"/>
              </a:lnSpc>
            </a:pPr>
            <a:r>
              <a:rPr lang="zh-CN" altLang="en-US" b="0" dirty="0">
                <a:latin typeface="楷体_GB2312" pitchFamily="49" charset="-122"/>
              </a:rPr>
              <a:t>方法：在产生式右部加一圆点以分割已获取的内容和待获取的内容：构成句柄</a:t>
            </a:r>
          </a:p>
        </p:txBody>
      </p:sp>
      <p:sp>
        <p:nvSpPr>
          <p:cNvPr id="1249284" name="Text Box 4">
            <a:extLst>
              <a:ext uri="{FF2B5EF4-FFF2-40B4-BE49-F238E27FC236}">
                <a16:creationId xmlns:a16="http://schemas.microsoft.com/office/drawing/2014/main" id="{CAD70E1F-3D02-DB35-2E3F-9AA7FD04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0" y="4575932"/>
            <a:ext cx="378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              a              b </a:t>
            </a:r>
          </a:p>
        </p:txBody>
      </p:sp>
      <p:sp>
        <p:nvSpPr>
          <p:cNvPr id="1249285" name="Text Box 5">
            <a:extLst>
              <a:ext uri="{FF2B5EF4-FFF2-40B4-BE49-F238E27FC236}">
                <a16:creationId xmlns:a16="http://schemas.microsoft.com/office/drawing/2014/main" id="{F206A905-E861-A1B0-8399-1EE5D95C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988" y="3413882"/>
            <a:ext cx="455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249286" name="Text Box 6">
            <a:extLst>
              <a:ext uri="{FF2B5EF4-FFF2-40B4-BE49-F238E27FC236}">
                <a16:creationId xmlns:a16="http://schemas.microsoft.com/office/drawing/2014/main" id="{0A69164E-43D6-B5C8-50B7-E502FC919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8188" y="3432932"/>
            <a:ext cx="455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249287" name="Text Box 7">
            <a:extLst>
              <a:ext uri="{FF2B5EF4-FFF2-40B4-BE49-F238E27FC236}">
                <a16:creationId xmlns:a16="http://schemas.microsoft.com/office/drawing/2014/main" id="{8CA56DC1-8B7A-D9E9-589E-5799984D6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988" y="2213732"/>
            <a:ext cx="455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249288" name="Text Box 8">
            <a:extLst>
              <a:ext uri="{FF2B5EF4-FFF2-40B4-BE49-F238E27FC236}">
                <a16:creationId xmlns:a16="http://schemas.microsoft.com/office/drawing/2014/main" id="{3BE181CA-9166-68B3-7E08-235647475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0789" y="907218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249289" name="Line 9">
            <a:extLst>
              <a:ext uri="{FF2B5EF4-FFF2-40B4-BE49-F238E27FC236}">
                <a16:creationId xmlns:a16="http://schemas.microsoft.com/office/drawing/2014/main" id="{F8E584C4-CBB3-7722-0911-BA36A2657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1000" y="401236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290" name="Line 10">
            <a:extLst>
              <a:ext uri="{FF2B5EF4-FFF2-40B4-BE49-F238E27FC236}">
                <a16:creationId xmlns:a16="http://schemas.microsoft.com/office/drawing/2014/main" id="{F57008F7-412B-9086-ABEA-47227FDDE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5200" y="401236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291" name="Line 11">
            <a:extLst>
              <a:ext uri="{FF2B5EF4-FFF2-40B4-BE49-F238E27FC236}">
                <a16:creationId xmlns:a16="http://schemas.microsoft.com/office/drawing/2014/main" id="{96A857DD-ABC8-4F04-2699-A825E376FB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1000" y="1497768"/>
            <a:ext cx="8382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292" name="Line 12">
            <a:extLst>
              <a:ext uri="{FF2B5EF4-FFF2-40B4-BE49-F238E27FC236}">
                <a16:creationId xmlns:a16="http://schemas.microsoft.com/office/drawing/2014/main" id="{25DC72A4-DCF3-2C46-62DE-54AEFFD45F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31200" y="2793168"/>
            <a:ext cx="53340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293" name="Line 13">
            <a:extLst>
              <a:ext uri="{FF2B5EF4-FFF2-40B4-BE49-F238E27FC236}">
                <a16:creationId xmlns:a16="http://schemas.microsoft.com/office/drawing/2014/main" id="{362CD985-1DA6-404A-610E-A65859610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9400" y="2716968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294" name="Line 14">
            <a:extLst>
              <a:ext uri="{FF2B5EF4-FFF2-40B4-BE49-F238E27FC236}">
                <a16:creationId xmlns:a16="http://schemas.microsoft.com/office/drawing/2014/main" id="{10C978B0-42C5-1869-1C8A-FBE7204BD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0200" y="1421568"/>
            <a:ext cx="838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297" name="AutoShape 17">
            <a:extLst>
              <a:ext uri="{FF2B5EF4-FFF2-40B4-BE49-F238E27FC236}">
                <a16:creationId xmlns:a16="http://schemas.microsoft.com/office/drawing/2014/main" id="{89FE5AF4-7D08-2F05-F9AD-0416AEA2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4" y="5587169"/>
            <a:ext cx="2447925" cy="1008063"/>
          </a:xfrm>
          <a:prstGeom prst="wedgeRectCallout">
            <a:avLst>
              <a:gd name="adj1" fmla="val -7588"/>
              <a:gd name="adj2" fmla="val -1169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  → B . 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  → . a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4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4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4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4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24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24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24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24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24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24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24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24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24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4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283" grpId="0" build="p" autoUpdateAnimBg="0"/>
      <p:bldP spid="1249284" grpId="0" build="p" autoUpdateAnimBg="0"/>
      <p:bldP spid="1249285" grpId="0" autoUpdateAnimBg="0"/>
      <p:bldP spid="1249286" grpId="0" autoUpdateAnimBg="0"/>
      <p:bldP spid="1249287" grpId="0" autoUpdateAnimBg="0"/>
      <p:bldP spid="1249288" grpId="0" autoUpdateAnimBg="0"/>
      <p:bldP spid="124929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>
            <a:extLst>
              <a:ext uri="{FF2B5EF4-FFF2-40B4-BE49-F238E27FC236}">
                <a16:creationId xmlns:a16="http://schemas.microsoft.com/office/drawing/2014/main" id="{37DC26A1-1E6D-3238-2286-1E00ECA96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拓广</a:t>
            </a:r>
            <a:r>
              <a:rPr lang="en-US" altLang="zh-CN">
                <a:latin typeface="Times New Roman" panose="02020603050405020304" pitchFamily="18" charset="0"/>
              </a:rPr>
              <a:t>(Augmented)</a:t>
            </a:r>
            <a:r>
              <a:rPr lang="zh-CN" altLang="en-US">
                <a:latin typeface="Times New Roman" panose="02020603050405020304" pitchFamily="18" charset="0"/>
              </a:rPr>
              <a:t>文法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E72C4-C051-360A-9527-4E61B48F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5DE02077-F8B4-4F34-8509-CFC5F6E43A7E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64515" name="灯片编号占位符 5">
            <a:extLst>
              <a:ext uri="{FF2B5EF4-FFF2-40B4-BE49-F238E27FC236}">
                <a16:creationId xmlns:a16="http://schemas.microsoft.com/office/drawing/2014/main" id="{17F7FFF4-4E30-C32B-33BA-A6D74308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18679B-F58B-430A-BE04-EEDD77DC26AF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0307" name="Rectangle 3">
            <a:extLst>
              <a:ext uri="{FF2B5EF4-FFF2-40B4-BE49-F238E27FC236}">
                <a16:creationId xmlns:a16="http://schemas.microsoft.com/office/drawing/2014/main" id="{117E4992-8A17-04CF-56B5-54FB56550FC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需要一个对“归约成</a:t>
            </a:r>
            <a:r>
              <a:rPr lang="en-US" altLang="zh-CN" dirty="0">
                <a:latin typeface="Times New Roman" panose="02020603050405020304" pitchFamily="18" charset="0"/>
              </a:rPr>
              <a:t>S” </a:t>
            </a:r>
            <a:r>
              <a:rPr lang="zh-CN" altLang="en-US" dirty="0">
                <a:latin typeface="Times New Roman" panose="02020603050405020304" pitchFamily="18" charset="0"/>
              </a:rPr>
              <a:t>的表示（只有一个接受状态）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文法 </a:t>
            </a:r>
            <a:r>
              <a:rPr lang="en-US" altLang="zh-CN" dirty="0">
                <a:latin typeface="Times New Roman" panose="02020603050405020304" pitchFamily="18" charset="0"/>
              </a:rPr>
              <a:t>G= </a:t>
            </a:r>
            <a:r>
              <a:rPr lang="en-US" altLang="zh-CN" b="0" dirty="0">
                <a:latin typeface="Times New Roman" panose="02020603050405020304" pitchFamily="18" charset="0"/>
              </a:rPr>
              <a:t>(V, T, P, S)</a:t>
            </a:r>
            <a:r>
              <a:rPr lang="zh-CN" altLang="en-US" dirty="0">
                <a:latin typeface="Times New Roman" panose="02020603050405020304" pitchFamily="18" charset="0"/>
              </a:rPr>
              <a:t>的拓广文法 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en-US" altLang="zh-CN" dirty="0"/>
              <a:t>'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 dirty="0">
                <a:latin typeface="Times New Roman" panose="02020603050405020304" pitchFamily="18" charset="0"/>
              </a:rPr>
              <a:t>G</a:t>
            </a:r>
            <a:r>
              <a:rPr lang="en-US" altLang="zh-CN" b="0" dirty="0"/>
              <a:t>'</a:t>
            </a:r>
            <a:r>
              <a:rPr lang="en-US" altLang="zh-CN" b="0" dirty="0">
                <a:latin typeface="Times New Roman" panose="02020603050405020304" pitchFamily="18" charset="0"/>
              </a:rPr>
              <a:t>=</a:t>
            </a:r>
            <a:r>
              <a:rPr lang="zh-CN" altLang="en-US" b="0" dirty="0">
                <a:latin typeface="Times New Roman" panose="02020603050405020304" pitchFamily="18" charset="0"/>
              </a:rPr>
              <a:t>（</a:t>
            </a:r>
            <a:r>
              <a:rPr lang="en-US" altLang="zh-CN" b="0" dirty="0">
                <a:latin typeface="Times New Roman" panose="02020603050405020304" pitchFamily="18" charset="0"/>
              </a:rPr>
              <a:t>V ∪ {S</a:t>
            </a:r>
            <a:r>
              <a:rPr lang="en-US" altLang="zh-CN" b="0" dirty="0"/>
              <a:t>'</a:t>
            </a:r>
            <a:r>
              <a:rPr lang="en-US" altLang="zh-CN" b="0" dirty="0">
                <a:latin typeface="Times New Roman" panose="02020603050405020304" pitchFamily="18" charset="0"/>
              </a:rPr>
              <a:t>}</a:t>
            </a:r>
            <a:r>
              <a:rPr lang="zh-CN" altLang="en-US" b="0" dirty="0">
                <a:latin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</a:rPr>
              <a:t>T</a:t>
            </a:r>
            <a:r>
              <a:rPr lang="zh-CN" altLang="en-US" b="0" dirty="0">
                <a:latin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</a:rPr>
              <a:t>P ∪{S</a:t>
            </a:r>
            <a:r>
              <a:rPr lang="en-US" altLang="zh-CN" b="0" dirty="0"/>
              <a:t>'</a:t>
            </a:r>
            <a:r>
              <a:rPr lang="en-US" altLang="zh-CN" b="0" dirty="0">
                <a:latin typeface="Times New Roman" panose="02020603050405020304" pitchFamily="18" charset="0"/>
              </a:rPr>
              <a:t>→S}</a:t>
            </a:r>
            <a:r>
              <a:rPr lang="zh-CN" altLang="en-US" b="0" dirty="0">
                <a:latin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</a:rPr>
              <a:t>S</a:t>
            </a:r>
            <a:r>
              <a:rPr lang="en-US" altLang="zh-CN" b="0" dirty="0"/>
              <a:t>'</a:t>
            </a:r>
            <a:r>
              <a:rPr lang="zh-CN" altLang="en-US" b="0" dirty="0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 dirty="0">
                <a:latin typeface="Times New Roman" panose="02020603050405020304" pitchFamily="18" charset="0"/>
              </a:rPr>
              <a:t>S</a:t>
            </a:r>
            <a:r>
              <a:rPr lang="en-US" altLang="zh-CN" b="0" dirty="0"/>
              <a:t>'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b="0" dirty="0">
                <a:latin typeface="Times New Roman" panose="02020603050405020304" pitchFamily="18" charset="0"/>
              </a:rPr>
              <a:t>V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0" dirty="0">
                <a:latin typeface="Times New Roman" panose="02020603050405020304" pitchFamily="18" charset="0"/>
              </a:rPr>
              <a:t>对应</a:t>
            </a:r>
            <a:r>
              <a:rPr lang="en-US" altLang="zh-CN" b="0" dirty="0">
                <a:latin typeface="Times New Roman" panose="02020603050405020304" pitchFamily="18" charset="0"/>
              </a:rPr>
              <a:t>S</a:t>
            </a:r>
            <a:r>
              <a:rPr lang="en-US" altLang="zh-CN" b="0" dirty="0"/>
              <a:t>'</a:t>
            </a:r>
            <a:r>
              <a:rPr lang="en-US" altLang="zh-CN" b="0" dirty="0">
                <a:latin typeface="Times New Roman" panose="02020603050405020304" pitchFamily="18" charset="0"/>
              </a:rPr>
              <a:t>→.S</a:t>
            </a:r>
            <a:r>
              <a:rPr lang="zh-CN" altLang="en-US" b="0" dirty="0">
                <a:latin typeface="Times New Roman" panose="02020603050405020304" pitchFamily="18" charset="0"/>
              </a:rPr>
              <a:t>（分析开始）和</a:t>
            </a:r>
            <a:r>
              <a:rPr lang="en-US" altLang="zh-CN" b="0" dirty="0">
                <a:latin typeface="Times New Roman" panose="02020603050405020304" pitchFamily="18" charset="0"/>
              </a:rPr>
              <a:t>S</a:t>
            </a:r>
            <a:r>
              <a:rPr lang="en-US" altLang="zh-CN" b="0" dirty="0"/>
              <a:t>'</a:t>
            </a:r>
            <a:r>
              <a:rPr lang="en-US" altLang="zh-CN" b="0" dirty="0">
                <a:latin typeface="Times New Roman" panose="02020603050405020304" pitchFamily="18" charset="0"/>
              </a:rPr>
              <a:t>→S.</a:t>
            </a:r>
            <a:r>
              <a:rPr lang="zh-CN" altLang="en-US" b="0" dirty="0">
                <a:latin typeface="Times New Roman" panose="02020603050405020304" pitchFamily="18" charset="0"/>
              </a:rPr>
              <a:t>（分析成功）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5.13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0)   S'→S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1)   S→BB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2)   </a:t>
            </a:r>
            <a:r>
              <a:rPr lang="en-US" altLang="zh-CN" b="0" dirty="0" err="1">
                <a:latin typeface="Times New Roman" panose="02020603050405020304" pitchFamily="18" charset="0"/>
              </a:rPr>
              <a:t>B→aB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3)   </a:t>
            </a:r>
            <a:r>
              <a:rPr lang="en-US" altLang="zh-CN" b="0" dirty="0" err="1">
                <a:latin typeface="Times New Roman" panose="02020603050405020304" pitchFamily="18" charset="0"/>
              </a:rPr>
              <a:t>B→b</a:t>
            </a:r>
            <a:endParaRPr lang="en-US" altLang="zh-CN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5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5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5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5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125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125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125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25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1250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1250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030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D2E581E4-6C31-B173-9BDA-B1250E002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</a:rPr>
              <a:t>5.1.1 </a:t>
            </a:r>
            <a:r>
              <a:rPr lang="zh-CN" altLang="en-US" sz="4000">
                <a:latin typeface="Times New Roman" panose="02020603050405020304" pitchFamily="18" charset="0"/>
              </a:rPr>
              <a:t>移进</a:t>
            </a:r>
            <a:r>
              <a:rPr lang="en-US" altLang="zh-CN" sz="4000">
                <a:latin typeface="Times New Roman" panose="02020603050405020304" pitchFamily="18" charset="0"/>
              </a:rPr>
              <a:t>-</a:t>
            </a:r>
            <a:r>
              <a:rPr lang="zh-CN" altLang="en-US" sz="4000">
                <a:latin typeface="Times New Roman" panose="02020603050405020304" pitchFamily="18" charset="0"/>
              </a:rPr>
              <a:t>归约分析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68361-8F83-DB87-23E5-EB8AD360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31313430-9EC9-41C0-A478-14C6350C2299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10243" name="灯片编号占位符 5">
            <a:extLst>
              <a:ext uri="{FF2B5EF4-FFF2-40B4-BE49-F238E27FC236}">
                <a16:creationId xmlns:a16="http://schemas.microsoft.com/office/drawing/2014/main" id="{355BE715-DDEF-85B5-CF54-80654574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948D14-1A7D-4335-9C0E-92523E387503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F095AB7E-9DD8-A457-0B31-14B020123E7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zh-CN" altLang="en-US" sz="4000">
                <a:solidFill>
                  <a:srgbClr val="FF0000"/>
                </a:solidFill>
                <a:latin typeface="楷体_GB2312" pitchFamily="49" charset="-122"/>
              </a:rPr>
              <a:t>系统框架</a:t>
            </a:r>
          </a:p>
          <a:p>
            <a:pPr marL="190500" lvl="1" indent="0"/>
            <a:r>
              <a:rPr lang="zh-CN" altLang="en-US" sz="3400">
                <a:latin typeface="楷体_GB2312" pitchFamily="49" charset="-122"/>
              </a:rPr>
              <a:t>采用表驱动的方式实现</a:t>
            </a:r>
          </a:p>
          <a:p>
            <a:pPr marL="190500" lvl="1" indent="0"/>
            <a:r>
              <a:rPr lang="zh-CN" altLang="en-US" sz="3400">
                <a:latin typeface="楷体_GB2312" pitchFamily="49" charset="-122"/>
              </a:rPr>
              <a:t>输入缓冲区：保存输入符号串</a:t>
            </a:r>
          </a:p>
          <a:p>
            <a:pPr marL="190500" lvl="1" indent="0"/>
            <a:r>
              <a:rPr lang="zh-CN" altLang="en-US" sz="3400">
                <a:latin typeface="楷体_GB2312" pitchFamily="49" charset="-122"/>
              </a:rPr>
              <a:t>分析栈：保存语法符号</a:t>
            </a:r>
            <a:r>
              <a:rPr lang="en-US" altLang="zh-CN" sz="3400">
                <a:latin typeface="Arial" panose="020B0604020202020204" pitchFamily="34" charset="0"/>
              </a:rPr>
              <a:t>—</a:t>
            </a:r>
            <a:r>
              <a:rPr lang="zh-CN" altLang="en-US" sz="3400">
                <a:latin typeface="楷体_GB2312" pitchFamily="49" charset="-122"/>
              </a:rPr>
              <a:t>已经得到的那部分分析结果</a:t>
            </a:r>
          </a:p>
          <a:p>
            <a:pPr marL="190500" lvl="1" indent="0"/>
            <a:r>
              <a:rPr lang="zh-CN" altLang="en-US" sz="3400">
                <a:latin typeface="楷体_GB2312" pitchFamily="49" charset="-122"/>
              </a:rPr>
              <a:t>控制程序：控制分析过程，输出分析结果</a:t>
            </a:r>
            <a:r>
              <a:rPr lang="en-US" altLang="zh-CN" sz="3400">
                <a:latin typeface="Arial" panose="020B0604020202020204" pitchFamily="34" charset="0"/>
              </a:rPr>
              <a:t>——</a:t>
            </a:r>
            <a:r>
              <a:rPr lang="zh-CN" altLang="en-US" sz="3400">
                <a:latin typeface="楷体_GB2312" pitchFamily="49" charset="-122"/>
              </a:rPr>
              <a:t>产生式序列</a:t>
            </a:r>
          </a:p>
          <a:p>
            <a:pPr marL="190500" lvl="1" indent="0"/>
            <a:r>
              <a:rPr lang="zh-CN" altLang="en-US" sz="3400">
                <a:solidFill>
                  <a:srgbClr val="FF0000"/>
                </a:solidFill>
                <a:latin typeface="楷体_GB2312" pitchFamily="49" charset="-122"/>
              </a:rPr>
              <a:t>格局：</a:t>
            </a:r>
            <a:r>
              <a:rPr lang="zh-CN" altLang="en-US" sz="3400">
                <a:solidFill>
                  <a:srgbClr val="0000FF"/>
                </a:solidFill>
                <a:latin typeface="楷体_GB2312" pitchFamily="49" charset="-122"/>
              </a:rPr>
              <a:t>栈</a:t>
            </a:r>
            <a:r>
              <a:rPr lang="en-US" altLang="zh-CN" sz="3400">
                <a:solidFill>
                  <a:srgbClr val="0000FF"/>
                </a:solidFill>
                <a:latin typeface="楷体_GB2312" pitchFamily="49" charset="-122"/>
              </a:rPr>
              <a:t>+</a:t>
            </a:r>
            <a:r>
              <a:rPr lang="zh-CN" altLang="en-US" sz="3400">
                <a:solidFill>
                  <a:srgbClr val="0000FF"/>
                </a:solidFill>
                <a:latin typeface="楷体_GB2312" pitchFamily="49" charset="-122"/>
              </a:rPr>
              <a:t>输入缓冲区剩余内容</a:t>
            </a:r>
            <a:r>
              <a:rPr lang="en-US" altLang="zh-CN" sz="3400">
                <a:solidFill>
                  <a:srgbClr val="0000FF"/>
                </a:solidFill>
                <a:latin typeface="楷体_GB2312" pitchFamily="49" charset="-122"/>
              </a:rPr>
              <a:t>=</a:t>
            </a:r>
            <a:r>
              <a:rPr lang="en-US" altLang="zh-CN" sz="3400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3400">
                <a:solidFill>
                  <a:srgbClr val="0000FF"/>
                </a:solidFill>
                <a:latin typeface="楷体_GB2312" pitchFamily="49" charset="-122"/>
              </a:rPr>
              <a:t>句型</a:t>
            </a:r>
            <a:r>
              <a:rPr lang="zh-CN" altLang="en-US" sz="3400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endParaRPr lang="zh-CN" altLang="en-US" sz="3400">
              <a:solidFill>
                <a:srgbClr val="0000FF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>
            <a:extLst>
              <a:ext uri="{FF2B5EF4-FFF2-40B4-BE49-F238E27FC236}">
                <a16:creationId xmlns:a16="http://schemas.microsoft.com/office/drawing/2014/main" id="{DC14F362-9FEA-5ED4-0115-08A757C6E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构造识别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的所有规范句型活前缀的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DFA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31181-40CF-2C41-1729-A4E8F157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09DA6B74-70BB-4135-8E47-7C0DF4B24B3B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65539" name="灯片编号占位符 5">
            <a:extLst>
              <a:ext uri="{FF2B5EF4-FFF2-40B4-BE49-F238E27FC236}">
                <a16:creationId xmlns:a16="http://schemas.microsoft.com/office/drawing/2014/main" id="{98A95533-D1F8-8862-FCED-A312B7B1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2070D3-607F-4EDD-965C-989A95CD516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1331" name="Rectangle 3">
            <a:extLst>
              <a:ext uri="{FF2B5EF4-FFF2-40B4-BE49-F238E27FC236}">
                <a16:creationId xmlns:a16="http://schemas.microsoft.com/office/drawing/2014/main" id="{B534A99D-424E-2E05-FCA6-42C94CE2E8A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solidFill>
                  <a:srgbClr val="FF0000"/>
                </a:solidFill>
                <a:latin typeface="楷体_GB2312" pitchFamily="49" charset="-122"/>
              </a:rPr>
              <a:t>问题：如何设计能够指导分析器运行，并且能够根据当前状态（栈顶）确定句柄</a:t>
            </a:r>
            <a:r>
              <a:rPr lang="en-US" altLang="zh-CN" b="0">
                <a:solidFill>
                  <a:srgbClr val="FF0000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b="0">
                <a:solidFill>
                  <a:srgbClr val="FF0000"/>
                </a:solidFill>
                <a:latin typeface="楷体_GB2312" pitchFamily="49" charset="-122"/>
              </a:rPr>
              <a:t>归约对象的头</a:t>
            </a:r>
            <a:r>
              <a:rPr lang="en-US" altLang="zh-CN" b="0">
                <a:solidFill>
                  <a:srgbClr val="FF0000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b="0">
                <a:solidFill>
                  <a:srgbClr val="FF0000"/>
                </a:solidFill>
                <a:latin typeface="楷体_GB2312" pitchFamily="49" charset="-122"/>
              </a:rPr>
              <a:t>的装置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30" grpId="0" autoUpdateAnimBg="0"/>
      <p:bldP spid="1251331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4">
            <a:extLst>
              <a:ext uri="{FF2B5EF4-FFF2-40B4-BE49-F238E27FC236}">
                <a16:creationId xmlns:a16="http://schemas.microsoft.com/office/drawing/2014/main" id="{29247853-B81E-E1E1-1414-68C7BA393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项目集闭包的计算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AA1EB-4E63-8BF6-C65C-F02DEFD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8F91F931-2AB6-4EED-AF94-E07FB4762871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66563" name="灯片编号占位符 5">
            <a:extLst>
              <a:ext uri="{FF2B5EF4-FFF2-40B4-BE49-F238E27FC236}">
                <a16:creationId xmlns:a16="http://schemas.microsoft.com/office/drawing/2014/main" id="{C3E1E15E-2E4D-08EB-D7A2-A962053D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57F4DC-7FCD-460F-BB78-5FF1188E4560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6451" name="Rectangle 3">
            <a:extLst>
              <a:ext uri="{FF2B5EF4-FFF2-40B4-BE49-F238E27FC236}">
                <a16:creationId xmlns:a16="http://schemas.microsoft.com/office/drawing/2014/main" id="{696619A1-A07D-57A5-0471-0D0C8E5899A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项目集 </a:t>
            </a:r>
            <a:r>
              <a:rPr lang="en-US" altLang="zh-CN" b="0">
                <a:latin typeface="Times New Roman" panose="02020603050405020304" pitchFamily="18" charset="0"/>
              </a:rPr>
              <a:t>I </a:t>
            </a:r>
            <a:r>
              <a:rPr lang="zh-CN" altLang="en-US" b="0">
                <a:latin typeface="Times New Roman" panose="02020603050405020304" pitchFamily="18" charset="0"/>
              </a:rPr>
              <a:t>的闭包（</a:t>
            </a:r>
            <a:r>
              <a:rPr lang="en-US" altLang="zh-CN" b="0">
                <a:latin typeface="Times New Roman" panose="02020603050405020304" pitchFamily="18" charset="0"/>
              </a:rPr>
              <a:t>Closure</a:t>
            </a:r>
            <a:r>
              <a:rPr lang="zh-CN" altLang="en-US" b="0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CLOSURE(I)=I ∪{B→.γ| A→α .Bβ∈I, B→γ∈P}</a:t>
            </a:r>
            <a:r>
              <a:rPr lang="en-US" altLang="zh-CN" sz="32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算法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J:=I;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repeat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  J=J∪{B→.η|A→α.Bβ∈J, B→η∈P}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until  J</a:t>
            </a:r>
            <a:r>
              <a:rPr lang="zh-CN" altLang="en-US" b="0">
                <a:latin typeface="Times New Roman" panose="02020603050405020304" pitchFamily="18" charset="0"/>
              </a:rPr>
              <a:t>不再扩大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5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25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5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125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125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125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1256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6451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>
            <a:extLst>
              <a:ext uri="{FF2B5EF4-FFF2-40B4-BE49-F238E27FC236}">
                <a16:creationId xmlns:a16="http://schemas.microsoft.com/office/drawing/2014/main" id="{B9B8D81C-A1DA-9285-C346-BC18E8952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闭包之间的转移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CEA34-D94D-FB13-69A3-E0F1BC63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2D265813-9D7C-4CFA-8115-482FAD124F5A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67587" name="灯片编号占位符 5">
            <a:extLst>
              <a:ext uri="{FF2B5EF4-FFF2-40B4-BE49-F238E27FC236}">
                <a16:creationId xmlns:a16="http://schemas.microsoft.com/office/drawing/2014/main" id="{38F2A6E8-A252-FFC0-70BF-C3720919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7203C0-BD8E-4D5E-9F3B-3AB06F60AFB8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878AE9FA-874B-B1AA-A4EA-2268648BA51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>
                <a:latin typeface="Times New Roman" panose="02020603050405020304" pitchFamily="18" charset="0"/>
              </a:rPr>
              <a:t>后继项目（</a:t>
            </a:r>
            <a:r>
              <a:rPr lang="en-US" altLang="zh-CN" b="0">
                <a:latin typeface="Times New Roman" panose="02020603050405020304" pitchFamily="18" charset="0"/>
              </a:rPr>
              <a:t>Successive Item</a:t>
            </a:r>
            <a:r>
              <a:rPr lang="zh-CN" altLang="en-US" b="0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A→α.Xβ</a:t>
            </a:r>
            <a:r>
              <a:rPr lang="zh-CN" altLang="en-US" sz="3200">
                <a:latin typeface="Times New Roman" panose="02020603050405020304" pitchFamily="18" charset="0"/>
              </a:rPr>
              <a:t>的后继项目是</a:t>
            </a:r>
            <a:r>
              <a:rPr lang="en-US" altLang="zh-CN" sz="3200">
                <a:latin typeface="Times New Roman" panose="02020603050405020304" pitchFamily="18" charset="0"/>
              </a:rPr>
              <a:t>A→αX.β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0">
                <a:latin typeface="Times New Roman" panose="02020603050405020304" pitchFamily="18" charset="0"/>
              </a:rPr>
              <a:t>闭包之间的转移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0">
                <a:latin typeface="Times New Roman" panose="02020603050405020304" pitchFamily="18" charset="0"/>
              </a:rPr>
              <a:t>go(I,X)=CLOSURE({A→αX.β| A→α.Xβ∈I}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>
            <a:extLst>
              <a:ext uri="{FF2B5EF4-FFF2-40B4-BE49-F238E27FC236}">
                <a16:creationId xmlns:a16="http://schemas.microsoft.com/office/drawing/2014/main" id="{BB24BFFC-8A3B-9CBF-29AF-88F5C3AD9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状态转移的计算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109A8-B8EC-090E-1F39-2F0D54FA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C3A1C2CF-BD95-4EEB-8768-850CD97DF58D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68611" name="灯片编号占位符 5">
            <a:extLst>
              <a:ext uri="{FF2B5EF4-FFF2-40B4-BE49-F238E27FC236}">
                <a16:creationId xmlns:a16="http://schemas.microsoft.com/office/drawing/2014/main" id="{9C926E98-AEF0-9440-8BBE-715E7DDE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683AE9-5062-4387-BADC-710D7EC5FE70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9523" name="Rectangle 3">
            <a:extLst>
              <a:ext uri="{FF2B5EF4-FFF2-40B4-BE49-F238E27FC236}">
                <a16:creationId xmlns:a16="http://schemas.microsoft.com/office/drawing/2014/main" id="{1D3BD17F-F305-6C66-3A21-63EA2C15FB6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443018"/>
            <a:ext cx="9783916" cy="4407366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b="0" dirty="0">
                <a:latin typeface="楷体_GB2312" pitchFamily="49" charset="-122"/>
              </a:rPr>
              <a:t>确定在某状态遇到一个文法符号后的状态转移目标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function GO(I,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begin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J:=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for I</a:t>
            </a:r>
            <a:r>
              <a:rPr lang="zh-CN" altLang="en-US" dirty="0">
                <a:latin typeface="Times New Roman" panose="02020603050405020304" pitchFamily="18" charset="0"/>
              </a:rPr>
              <a:t>中每个形如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α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</a:rPr>
              <a:t>Xβ</a:t>
            </a:r>
            <a:r>
              <a:rPr lang="zh-CN" altLang="en-US" dirty="0">
                <a:latin typeface="Times New Roman" panose="02020603050405020304" pitchFamily="18" charset="0"/>
              </a:rPr>
              <a:t>的项目</a:t>
            </a:r>
            <a:r>
              <a:rPr lang="en-US" altLang="zh-CN" dirty="0">
                <a:latin typeface="Times New Roman" panose="02020603050405020304" pitchFamily="18" charset="0"/>
              </a:rPr>
              <a:t>do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begin  J:=J∪{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αX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</a:rPr>
              <a:t>β</a:t>
            </a:r>
            <a:r>
              <a:rPr lang="en-US" altLang="zh-CN" dirty="0">
                <a:latin typeface="Times New Roman" panose="02020603050405020304" pitchFamily="18" charset="0"/>
              </a:rPr>
              <a:t>}  end;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return CLOSURE(J)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end;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5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5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5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25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25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25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259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25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23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>
            <a:extLst>
              <a:ext uri="{FF2B5EF4-FFF2-40B4-BE49-F238E27FC236}">
                <a16:creationId xmlns:a16="http://schemas.microsoft.com/office/drawing/2014/main" id="{9556EF06-C3BA-370C-39B2-A1AA6F051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识别拓广文法所有规范句型活前缀的</a:t>
            </a:r>
            <a:r>
              <a:rPr lang="en-US" altLang="zh-CN" sz="3600">
                <a:latin typeface="Times New Roman" panose="02020603050405020304" pitchFamily="18" charset="0"/>
              </a:rPr>
              <a:t>DFA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AB052-E337-ECA1-DC07-A5712587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A8D9D388-6957-45C3-90BC-0F9BC4A561CC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69635" name="灯片编号占位符 5">
            <a:extLst>
              <a:ext uri="{FF2B5EF4-FFF2-40B4-BE49-F238E27FC236}">
                <a16:creationId xmlns:a16="http://schemas.microsoft.com/office/drawing/2014/main" id="{532C812B-CB46-A805-05D5-FAEA1E5E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119142-DC20-47E0-9990-A7F69055E77E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E25F0629-0D9A-3FEA-1431-321A0F96513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</a:rPr>
              <a:t>识别文法</a:t>
            </a:r>
            <a:r>
              <a:rPr lang="en-US" altLang="zh-CN" b="0" dirty="0">
                <a:latin typeface="Times New Roman" panose="02020603050405020304" pitchFamily="18" charset="0"/>
              </a:rPr>
              <a:t>G=</a:t>
            </a:r>
            <a:r>
              <a:rPr lang="zh-CN" altLang="en-US" b="0" dirty="0">
                <a:latin typeface="Times New Roman" panose="02020603050405020304" pitchFamily="18" charset="0"/>
              </a:rPr>
              <a:t>（</a:t>
            </a:r>
            <a:r>
              <a:rPr lang="en-US" altLang="zh-CN" b="0" dirty="0">
                <a:latin typeface="Times New Roman" panose="02020603050405020304" pitchFamily="18" charset="0"/>
              </a:rPr>
              <a:t>V</a:t>
            </a:r>
            <a:r>
              <a:rPr lang="zh-CN" altLang="en-US" b="0" dirty="0">
                <a:latin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</a:rPr>
              <a:t>T</a:t>
            </a:r>
            <a:r>
              <a:rPr lang="zh-CN" altLang="en-US" b="0" dirty="0">
                <a:latin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</a:rPr>
              <a:t>P</a:t>
            </a:r>
            <a:r>
              <a:rPr lang="zh-CN" altLang="en-US" b="0" dirty="0">
                <a:latin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</a:rPr>
              <a:t>S</a:t>
            </a:r>
            <a:r>
              <a:rPr lang="zh-CN" altLang="en-US" b="0" dirty="0">
                <a:latin typeface="Times New Roman" panose="02020603050405020304" pitchFamily="18" charset="0"/>
              </a:rPr>
              <a:t>）的拓广文法</a:t>
            </a:r>
            <a:r>
              <a:rPr lang="en-US" altLang="zh-CN" b="0" dirty="0">
                <a:latin typeface="Times New Roman" panose="02020603050405020304" pitchFamily="18" charset="0"/>
              </a:rPr>
              <a:t>G</a:t>
            </a:r>
            <a:r>
              <a:rPr lang="en-US" altLang="zh-CN" sz="3600" dirty="0"/>
              <a:t>'</a:t>
            </a:r>
            <a:r>
              <a:rPr lang="zh-CN" altLang="en-US" b="0" dirty="0">
                <a:latin typeface="Times New Roman" panose="02020603050405020304" pitchFamily="18" charset="0"/>
              </a:rPr>
              <a:t>的所有规范句型活前缀的</a:t>
            </a:r>
            <a:r>
              <a:rPr lang="en-US" altLang="zh-CN" b="0" dirty="0">
                <a:latin typeface="Times New Roman" panose="02020603050405020304" pitchFamily="18" charset="0"/>
              </a:rPr>
              <a:t>DFA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			M=(C, V∪T, go, I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0" dirty="0">
                <a:latin typeface="Times New Roman" panose="02020603050405020304" pitchFamily="18" charset="0"/>
              </a:rPr>
              <a:t>, C)</a:t>
            </a:r>
          </a:p>
          <a:p>
            <a:pPr lvl="1" eaLnBrk="1" hangingPunct="1"/>
            <a:r>
              <a:rPr lang="en-US" altLang="zh-CN" sz="3200" dirty="0">
                <a:latin typeface="Times New Roman" panose="02020603050405020304" pitchFamily="18" charset="0"/>
              </a:rPr>
              <a:t>I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</a:rPr>
              <a:t>=CLOSURE({S</a:t>
            </a:r>
            <a:r>
              <a:rPr lang="en-US" altLang="zh-CN" sz="3200" dirty="0"/>
              <a:t>'</a:t>
            </a:r>
            <a:r>
              <a:rPr lang="en-US" altLang="zh-CN" sz="3200" dirty="0">
                <a:latin typeface="Times New Roman" panose="02020603050405020304" pitchFamily="18" charset="0"/>
              </a:rPr>
              <a:t> →.S}</a:t>
            </a:r>
          </a:p>
          <a:p>
            <a:pPr lvl="1" eaLnBrk="1" hangingPunct="1"/>
            <a:r>
              <a:rPr lang="en-US" altLang="zh-CN" sz="3200" dirty="0">
                <a:latin typeface="Times New Roman" panose="02020603050405020304" pitchFamily="18" charset="0"/>
              </a:rPr>
              <a:t>C={I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</a:rPr>
              <a:t>}∪{I|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dirty="0">
                <a:latin typeface="Times New Roman" panose="02020603050405020304" pitchFamily="18" charset="0"/>
              </a:rPr>
              <a:t>J∈C,X∈V∪T,I=go(J,X)}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称为</a:t>
            </a:r>
            <a:r>
              <a:rPr lang="en-US" altLang="zh-CN" sz="3200" dirty="0">
                <a:latin typeface="Times New Roman" panose="02020603050405020304" pitchFamily="18" charset="0"/>
              </a:rPr>
              <a:t>G</a:t>
            </a:r>
            <a:r>
              <a:rPr lang="en-US" altLang="zh-CN" sz="3200" dirty="0"/>
              <a:t>'</a:t>
            </a:r>
            <a:r>
              <a:rPr lang="zh-CN" altLang="en-US" sz="3200" dirty="0">
                <a:latin typeface="Times New Roman" panose="02020603050405020304" pitchFamily="18" charset="0"/>
              </a:rPr>
              <a:t>的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LR(0)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项目集规范族</a:t>
            </a:r>
            <a:r>
              <a:rPr lang="en-US" altLang="zh-CN" sz="2600" dirty="0">
                <a:latin typeface="Times New Roman" panose="02020603050405020304" pitchFamily="18" charset="0"/>
              </a:rPr>
              <a:t>(Canonical Collection)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>
            <a:extLst>
              <a:ext uri="{FF2B5EF4-FFF2-40B4-BE49-F238E27FC236}">
                <a16:creationId xmlns:a16="http://schemas.microsoft.com/office/drawing/2014/main" id="{AC57CF5D-7992-4BA1-3FDB-B55B03A41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计算</a:t>
            </a:r>
            <a:r>
              <a:rPr lang="en-US" altLang="zh-CN" dirty="0">
                <a:latin typeface="Times New Roman" panose="02020603050405020304" pitchFamily="18" charset="0"/>
              </a:rPr>
              <a:t>LR(0)</a:t>
            </a:r>
            <a:r>
              <a:rPr lang="zh-CN" altLang="zh-CN" dirty="0">
                <a:latin typeface="Times New Roman" panose="02020603050405020304" pitchFamily="18" charset="0"/>
              </a:rPr>
              <a:t>项目集规范族</a:t>
            </a:r>
            <a:r>
              <a:rPr lang="zh-CN" altLang="en-US" dirty="0">
                <a:latin typeface="Times New Roman" panose="02020603050405020304" pitchFamily="18" charset="0"/>
              </a:rPr>
              <a:t>Ｃ          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即：分析器状态集合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8B151-86A5-C6B0-C878-47E746E3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B483F473-85B3-4F44-83F1-021D5E3F8F2D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70659" name="灯片编号占位符 5">
            <a:extLst>
              <a:ext uri="{FF2B5EF4-FFF2-40B4-BE49-F238E27FC236}">
                <a16:creationId xmlns:a16="http://schemas.microsoft.com/office/drawing/2014/main" id="{05D45F07-3436-BA44-570D-B248F41D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772505-1880-4F3B-A54C-B17C771C4E6B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61571" name="Rectangle 3">
            <a:extLst>
              <a:ext uri="{FF2B5EF4-FFF2-40B4-BE49-F238E27FC236}">
                <a16:creationId xmlns:a16="http://schemas.microsoft.com/office/drawing/2014/main" id="{91910B90-C96F-6956-4B7D-2D80A4517D40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443018"/>
            <a:ext cx="9783916" cy="4540532"/>
          </a:xfrm>
          <a:noFill/>
        </p:spPr>
        <p:txBody>
          <a:bodyPr vert="horz" lIns="92075" tIns="46038" rIns="92075" bIns="46038" rtlCol="0">
            <a:normAutofit fontScale="77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C := {closure({ S'→.S})};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  repeat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     for </a:t>
            </a:r>
            <a:r>
              <a:rPr lang="en-US" altLang="zh-CN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0" dirty="0">
                <a:latin typeface="Times New Roman" panose="02020603050405020304" pitchFamily="18" charset="0"/>
              </a:rPr>
              <a:t>I∈C</a:t>
            </a:r>
            <a:r>
              <a:rPr lang="zh-CN" altLang="en-US" b="0" dirty="0">
                <a:latin typeface="Times New Roman" panose="02020603050405020304" pitchFamily="18" charset="0"/>
              </a:rPr>
              <a:t>，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b="0" dirty="0">
                <a:latin typeface="Times New Roman" panose="02020603050405020304" pitchFamily="18" charset="0"/>
              </a:rPr>
              <a:t>X</a:t>
            </a:r>
            <a:r>
              <a:rPr lang="en-US" altLang="zh-CN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</a:rPr>
              <a:t>∈ V</a:t>
            </a:r>
            <a:r>
              <a:rPr lang="en-US" altLang="zh-CN" sz="3000" dirty="0">
                <a:latin typeface="Times New Roman" panose="02020603050405020304" pitchFamily="18" charset="0"/>
              </a:rPr>
              <a:t>∪T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        if go(I,X)≠Φ &amp; go(I,X)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b="0" dirty="0">
                <a:latin typeface="Times New Roman" panose="02020603050405020304" pitchFamily="18" charset="0"/>
              </a:rPr>
              <a:t>C then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 				C=C∪{go(I,X)}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  until C</a:t>
            </a:r>
            <a:r>
              <a:rPr lang="zh-CN" altLang="en-US" b="0" dirty="0">
                <a:latin typeface="Times New Roman" panose="02020603050405020304" pitchFamily="18" charset="0"/>
              </a:rPr>
              <a:t>不变化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6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6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6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26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26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26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26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26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571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组合 1">
            <a:extLst>
              <a:ext uri="{FF2B5EF4-FFF2-40B4-BE49-F238E27FC236}">
                <a16:creationId xmlns:a16="http://schemas.microsoft.com/office/drawing/2014/main" id="{B7EFFEF7-21EA-BEF0-7229-76DB040851E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17488"/>
            <a:ext cx="7696200" cy="6019800"/>
            <a:chOff x="685800" y="217488"/>
            <a:chExt cx="7696200" cy="6019800"/>
          </a:xfrm>
        </p:grpSpPr>
        <p:sp>
          <p:nvSpPr>
            <p:cNvPr id="71683" name="Rectangle 3">
              <a:extLst>
                <a:ext uri="{FF2B5EF4-FFF2-40B4-BE49-F238E27FC236}">
                  <a16:creationId xmlns:a16="http://schemas.microsoft.com/office/drawing/2014/main" id="{AFAB3EB0-6620-BF78-CFC0-89416FD53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522288"/>
              <a:ext cx="1295400" cy="1905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609600" indent="-6096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: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sz="2400" b="1"/>
                <a:t>'</a:t>
              </a: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→.S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S→.BB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B→.aB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B→.b	</a:t>
              </a:r>
            </a:p>
          </p:txBody>
        </p:sp>
        <p:sp>
          <p:nvSpPr>
            <p:cNvPr id="2287620" name="Rectangle 4">
              <a:extLst>
                <a:ext uri="{FF2B5EF4-FFF2-40B4-BE49-F238E27FC236}">
                  <a16:creationId xmlns:a16="http://schemas.microsoft.com/office/drawing/2014/main" id="{8B4FED55-1A05-2135-B55E-E46AB00B7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217488"/>
              <a:ext cx="12954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>
              <a:lvl1pPr marL="609600" indent="-609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kumimoji="1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:</a:t>
              </a:r>
            </a:p>
            <a:p>
              <a:pPr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lang="en-US" altLang="zh-CN" sz="2600" b="1">
                  <a:latin typeface="Tahoma" panose="020B0604030504040204" pitchFamily="34" charset="0"/>
                </a:rPr>
                <a:t>'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→S.</a:t>
              </a:r>
            </a:p>
          </p:txBody>
        </p:sp>
        <p:sp>
          <p:nvSpPr>
            <p:cNvPr id="71685" name="Line 5">
              <a:extLst>
                <a:ext uri="{FF2B5EF4-FFF2-40B4-BE49-F238E27FC236}">
                  <a16:creationId xmlns:a16="http://schemas.microsoft.com/office/drawing/2014/main" id="{A2621552-0FB2-FAE7-4B00-CB1400446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674688"/>
              <a:ext cx="2286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Text Box 6">
              <a:extLst>
                <a:ext uri="{FF2B5EF4-FFF2-40B4-BE49-F238E27FC236}">
                  <a16:creationId xmlns:a16="http://schemas.microsoft.com/office/drawing/2014/main" id="{6ACA8034-094F-F326-4B97-EDC08E6D8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293688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71687" name="Line 7">
              <a:extLst>
                <a:ext uri="{FF2B5EF4-FFF2-40B4-BE49-F238E27FC236}">
                  <a16:creationId xmlns:a16="http://schemas.microsoft.com/office/drawing/2014/main" id="{62E0BDBF-64C4-C608-6327-55D2FCE96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41488"/>
              <a:ext cx="2209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8" name="Text Box 8">
              <a:extLst>
                <a:ext uri="{FF2B5EF4-FFF2-40B4-BE49-F238E27FC236}">
                  <a16:creationId xmlns:a16="http://schemas.microsoft.com/office/drawing/2014/main" id="{6B4A25C7-C83A-E5BA-9F1B-477D5CAE5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1360488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87625" name="Rectangle 9">
              <a:extLst>
                <a:ext uri="{FF2B5EF4-FFF2-40B4-BE49-F238E27FC236}">
                  <a16:creationId xmlns:a16="http://schemas.microsoft.com/office/drawing/2014/main" id="{5169943C-3102-DB53-7C63-A738326B9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512888"/>
              <a:ext cx="1295400" cy="160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>
              <a:lvl1pPr marL="609600" indent="-609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kumimoji="1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:</a:t>
              </a:r>
            </a:p>
            <a:p>
              <a:pPr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S→B.B</a:t>
              </a:r>
            </a:p>
            <a:p>
              <a:pPr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B→.aB</a:t>
              </a:r>
            </a:p>
            <a:p>
              <a:pPr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B→.b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</a:t>
              </a:r>
              <a:endPara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690" name="Freeform 10">
              <a:extLst>
                <a:ext uri="{FF2B5EF4-FFF2-40B4-BE49-F238E27FC236}">
                  <a16:creationId xmlns:a16="http://schemas.microsoft.com/office/drawing/2014/main" id="{5C08F0DA-AFFD-0603-524A-14FAF29DC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600" y="2427288"/>
              <a:ext cx="3352800" cy="3124200"/>
            </a:xfrm>
            <a:custGeom>
              <a:avLst/>
              <a:gdLst>
                <a:gd name="T0" fmla="*/ 0 w 816"/>
                <a:gd name="T1" fmla="*/ 0 h 1344"/>
                <a:gd name="T2" fmla="*/ 2147483646 w 816"/>
                <a:gd name="T3" fmla="*/ 2147483646 h 1344"/>
                <a:gd name="T4" fmla="*/ 2147483646 w 816"/>
                <a:gd name="T5" fmla="*/ 2147483646 h 1344"/>
                <a:gd name="T6" fmla="*/ 2147483646 w 816"/>
                <a:gd name="T7" fmla="*/ 2147483646 h 13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1344"/>
                <a:gd name="T14" fmla="*/ 816 w 816"/>
                <a:gd name="T15" fmla="*/ 1344 h 13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1344">
                  <a:moveTo>
                    <a:pt x="0" y="0"/>
                  </a:moveTo>
                  <a:cubicBezTo>
                    <a:pt x="0" y="312"/>
                    <a:pt x="0" y="624"/>
                    <a:pt x="48" y="816"/>
                  </a:cubicBezTo>
                  <a:cubicBezTo>
                    <a:pt x="96" y="1008"/>
                    <a:pt x="160" y="1064"/>
                    <a:pt x="288" y="1152"/>
                  </a:cubicBezTo>
                  <a:cubicBezTo>
                    <a:pt x="416" y="1240"/>
                    <a:pt x="720" y="1304"/>
                    <a:pt x="816" y="13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Text Box 11">
              <a:extLst>
                <a:ext uri="{FF2B5EF4-FFF2-40B4-BE49-F238E27FC236}">
                  <a16:creationId xmlns:a16="http://schemas.microsoft.com/office/drawing/2014/main" id="{12953ED5-D3DC-5927-4BD1-8EE9A8078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326548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87628" name="Rectangle 12">
              <a:extLst>
                <a:ext uri="{FF2B5EF4-FFF2-40B4-BE49-F238E27FC236}">
                  <a16:creationId xmlns:a16="http://schemas.microsoft.com/office/drawing/2014/main" id="{88EB9B8B-97A8-31A5-74C1-C3B6FD6D5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789488"/>
              <a:ext cx="12954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>
              <a:lvl1pPr marL="609600" indent="-609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kumimoji="1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:</a:t>
              </a:r>
            </a:p>
            <a:p>
              <a:pPr>
                <a:lnSpc>
                  <a:spcPct val="90000"/>
                </a:lnSpc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B→a.B</a:t>
              </a:r>
              <a:endPara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90000"/>
                </a:lnSpc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B→.</a:t>
              </a:r>
              <a:r>
                <a:rPr kumimoji="1"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  <a:endPara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90000"/>
                </a:lnSpc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B→.b</a:t>
              </a:r>
              <a:r>
                <a:rPr kumimoji="1"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</a:t>
              </a:r>
              <a:endPara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693" name="Freeform 13">
              <a:extLst>
                <a:ext uri="{FF2B5EF4-FFF2-40B4-BE49-F238E27FC236}">
                  <a16:creationId xmlns:a16="http://schemas.microsoft.com/office/drawing/2014/main" id="{9C6CCEED-0BA9-2D45-B8CF-BD6A04D60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00" y="2427288"/>
              <a:ext cx="2743200" cy="1600200"/>
            </a:xfrm>
            <a:custGeom>
              <a:avLst/>
              <a:gdLst>
                <a:gd name="T0" fmla="*/ 0 w 1680"/>
                <a:gd name="T1" fmla="*/ 0 h 1056"/>
                <a:gd name="T2" fmla="*/ 2147483646 w 1680"/>
                <a:gd name="T3" fmla="*/ 2147483646 h 1056"/>
                <a:gd name="T4" fmla="*/ 2147483646 w 1680"/>
                <a:gd name="T5" fmla="*/ 2147483646 h 1056"/>
                <a:gd name="T6" fmla="*/ 2147483646 w 1680"/>
                <a:gd name="T7" fmla="*/ 2147483646 h 1056"/>
                <a:gd name="T8" fmla="*/ 2147483646 w 1680"/>
                <a:gd name="T9" fmla="*/ 2147483646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0"/>
                <a:gd name="T16" fmla="*/ 0 h 1056"/>
                <a:gd name="T17" fmla="*/ 1680 w 1680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0" h="1056">
                  <a:moveTo>
                    <a:pt x="0" y="0"/>
                  </a:moveTo>
                  <a:cubicBezTo>
                    <a:pt x="4" y="240"/>
                    <a:pt x="8" y="480"/>
                    <a:pt x="48" y="624"/>
                  </a:cubicBezTo>
                  <a:cubicBezTo>
                    <a:pt x="88" y="768"/>
                    <a:pt x="128" y="800"/>
                    <a:pt x="240" y="864"/>
                  </a:cubicBezTo>
                  <a:cubicBezTo>
                    <a:pt x="352" y="928"/>
                    <a:pt x="480" y="976"/>
                    <a:pt x="720" y="1008"/>
                  </a:cubicBezTo>
                  <a:cubicBezTo>
                    <a:pt x="960" y="1040"/>
                    <a:pt x="1528" y="1056"/>
                    <a:pt x="1680" y="105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Text Box 14">
              <a:extLst>
                <a:ext uri="{FF2B5EF4-FFF2-40B4-BE49-F238E27FC236}">
                  <a16:creationId xmlns:a16="http://schemas.microsoft.com/office/drawing/2014/main" id="{A363FB41-E04C-CE9C-65F3-DBFF2BFAC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326548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87631" name="Rectangle 15">
              <a:extLst>
                <a:ext uri="{FF2B5EF4-FFF2-40B4-BE49-F238E27FC236}">
                  <a16:creationId xmlns:a16="http://schemas.microsoft.com/office/drawing/2014/main" id="{01CBC768-73AE-C1F9-0764-7767B98FB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570288"/>
              <a:ext cx="12954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>
              <a:lvl1pPr marL="609600" indent="-609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kumimoji="1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:</a:t>
              </a:r>
            </a:p>
            <a:p>
              <a:pPr>
                <a:lnSpc>
                  <a:spcPct val="90000"/>
                </a:lnSpc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B→b</a:t>
              </a:r>
              <a:r>
                <a:rPr kumimoji="1"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	</a:t>
              </a:r>
              <a:endPara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696" name="Line 16">
              <a:extLst>
                <a:ext uri="{FF2B5EF4-FFF2-40B4-BE49-F238E27FC236}">
                  <a16:creationId xmlns:a16="http://schemas.microsoft.com/office/drawing/2014/main" id="{D667432E-7A6F-243A-D70A-0B05798E36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600" y="750888"/>
              <a:ext cx="152400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Text Box 17">
              <a:extLst>
                <a:ext uri="{FF2B5EF4-FFF2-40B4-BE49-F238E27FC236}">
                  <a16:creationId xmlns:a16="http://schemas.microsoft.com/office/drawing/2014/main" id="{8006D720-24D3-FF4C-BA82-29C823987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750888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87634" name="Rectangle 18">
              <a:extLst>
                <a:ext uri="{FF2B5EF4-FFF2-40B4-BE49-F238E27FC236}">
                  <a16:creationId xmlns:a16="http://schemas.microsoft.com/office/drawing/2014/main" id="{B713D538-B1A2-E7E9-6D4F-16361B4A9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217488"/>
              <a:ext cx="12954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>
              <a:lvl1pPr marL="609600" indent="-609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kumimoji="1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:</a:t>
              </a:r>
            </a:p>
            <a:p>
              <a:pPr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S→BB.</a:t>
              </a:r>
            </a:p>
          </p:txBody>
        </p:sp>
        <p:sp>
          <p:nvSpPr>
            <p:cNvPr id="71699" name="Freeform 19">
              <a:extLst>
                <a:ext uri="{FF2B5EF4-FFF2-40B4-BE49-F238E27FC236}">
                  <a16:creationId xmlns:a16="http://schemas.microsoft.com/office/drawing/2014/main" id="{E0772C4B-6577-70BD-4240-DB1D35BE6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2427288"/>
              <a:ext cx="1295400" cy="2743200"/>
            </a:xfrm>
            <a:custGeom>
              <a:avLst/>
              <a:gdLst>
                <a:gd name="T0" fmla="*/ 0 w 1424"/>
                <a:gd name="T1" fmla="*/ 0 h 1968"/>
                <a:gd name="T2" fmla="*/ 2147483646 w 1424"/>
                <a:gd name="T3" fmla="*/ 2147483646 h 1968"/>
                <a:gd name="T4" fmla="*/ 2147483646 w 1424"/>
                <a:gd name="T5" fmla="*/ 2147483646 h 1968"/>
                <a:gd name="T6" fmla="*/ 2147483646 w 1424"/>
                <a:gd name="T7" fmla="*/ 2147483646 h 19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4"/>
                <a:gd name="T13" fmla="*/ 0 h 1968"/>
                <a:gd name="T14" fmla="*/ 1424 w 1424"/>
                <a:gd name="T15" fmla="*/ 1968 h 19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4" h="1968">
                  <a:moveTo>
                    <a:pt x="0" y="0"/>
                  </a:moveTo>
                  <a:cubicBezTo>
                    <a:pt x="448" y="112"/>
                    <a:pt x="896" y="224"/>
                    <a:pt x="1104" y="432"/>
                  </a:cubicBezTo>
                  <a:cubicBezTo>
                    <a:pt x="1312" y="640"/>
                    <a:pt x="1424" y="992"/>
                    <a:pt x="1248" y="1248"/>
                  </a:cubicBezTo>
                  <a:cubicBezTo>
                    <a:pt x="1072" y="1504"/>
                    <a:pt x="248" y="1848"/>
                    <a:pt x="48" y="19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Text Box 20">
              <a:extLst>
                <a:ext uri="{FF2B5EF4-FFF2-40B4-BE49-F238E27FC236}">
                  <a16:creationId xmlns:a16="http://schemas.microsoft.com/office/drawing/2014/main" id="{9F915D19-82A6-C4C8-FDF8-C13262606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3417888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1701" name="Freeform 21">
              <a:extLst>
                <a:ext uri="{FF2B5EF4-FFF2-40B4-BE49-F238E27FC236}">
                  <a16:creationId xmlns:a16="http://schemas.microsoft.com/office/drawing/2014/main" id="{3FAD1F56-6813-3901-C1FC-2E929E22B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36888"/>
              <a:ext cx="317500" cy="685800"/>
            </a:xfrm>
            <a:custGeom>
              <a:avLst/>
              <a:gdLst>
                <a:gd name="T0" fmla="*/ 0 w 200"/>
                <a:gd name="T1" fmla="*/ 0 h 432"/>
                <a:gd name="T2" fmla="*/ 2147483646 w 200"/>
                <a:gd name="T3" fmla="*/ 2147483646 h 432"/>
                <a:gd name="T4" fmla="*/ 2147483646 w 200"/>
                <a:gd name="T5" fmla="*/ 2147483646 h 432"/>
                <a:gd name="T6" fmla="*/ 0 60000 65536"/>
                <a:gd name="T7" fmla="*/ 0 60000 65536"/>
                <a:gd name="T8" fmla="*/ 0 60000 65536"/>
                <a:gd name="T9" fmla="*/ 0 w 200"/>
                <a:gd name="T10" fmla="*/ 0 h 432"/>
                <a:gd name="T11" fmla="*/ 200 w 200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" h="432">
                  <a:moveTo>
                    <a:pt x="0" y="0"/>
                  </a:moveTo>
                  <a:cubicBezTo>
                    <a:pt x="92" y="60"/>
                    <a:pt x="184" y="120"/>
                    <a:pt x="192" y="192"/>
                  </a:cubicBezTo>
                  <a:cubicBezTo>
                    <a:pt x="200" y="264"/>
                    <a:pt x="124" y="348"/>
                    <a:pt x="48" y="43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Text Box 22">
              <a:extLst>
                <a:ext uri="{FF2B5EF4-FFF2-40B4-BE49-F238E27FC236}">
                  <a16:creationId xmlns:a16="http://schemas.microsoft.com/office/drawing/2014/main" id="{FDC932A5-02EA-5E27-36D7-094169E9A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3189288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1703" name="Line 23">
              <a:extLst>
                <a:ext uri="{FF2B5EF4-FFF2-40B4-BE49-F238E27FC236}">
                  <a16:creationId xmlns:a16="http://schemas.microsoft.com/office/drawing/2014/main" id="{71F6DCE8-93E3-F445-A7AE-6E4D8A7CB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475288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Text Box 24">
              <a:extLst>
                <a:ext uri="{FF2B5EF4-FFF2-40B4-BE49-F238E27FC236}">
                  <a16:creationId xmlns:a16="http://schemas.microsoft.com/office/drawing/2014/main" id="{3227CBAA-C73D-5977-7ECF-4AD9932D7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5094288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87641" name="Rectangle 25">
              <a:extLst>
                <a:ext uri="{FF2B5EF4-FFF2-40B4-BE49-F238E27FC236}">
                  <a16:creationId xmlns:a16="http://schemas.microsoft.com/office/drawing/2014/main" id="{85C257D5-F5B4-D14A-2CAC-C019CD4AA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5018088"/>
              <a:ext cx="12954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>
              <a:lvl1pPr marL="609600" indent="-609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kumimoji="1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:</a:t>
              </a:r>
            </a:p>
            <a:p>
              <a:pPr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B→aB.</a:t>
              </a:r>
              <a:endPara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706" name="Freeform 26">
              <a:extLst>
                <a:ext uri="{FF2B5EF4-FFF2-40B4-BE49-F238E27FC236}">
                  <a16:creationId xmlns:a16="http://schemas.microsoft.com/office/drawing/2014/main" id="{3EBAE398-4806-9936-24CC-85EBF55EB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5703888"/>
              <a:ext cx="457200" cy="457200"/>
            </a:xfrm>
            <a:custGeom>
              <a:avLst/>
              <a:gdLst>
                <a:gd name="T0" fmla="*/ 0 w 288"/>
                <a:gd name="T1" fmla="*/ 0 h 288"/>
                <a:gd name="T2" fmla="*/ 2147483646 w 288"/>
                <a:gd name="T3" fmla="*/ 2147483646 h 288"/>
                <a:gd name="T4" fmla="*/ 0 w 288"/>
                <a:gd name="T5" fmla="*/ 2147483646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0"/>
                  </a:moveTo>
                  <a:cubicBezTo>
                    <a:pt x="144" y="48"/>
                    <a:pt x="288" y="96"/>
                    <a:pt x="288" y="144"/>
                  </a:cubicBezTo>
                  <a:cubicBezTo>
                    <a:pt x="288" y="192"/>
                    <a:pt x="144" y="240"/>
                    <a:pt x="0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Text Box 27">
              <a:extLst>
                <a:ext uri="{FF2B5EF4-FFF2-40B4-BE49-F238E27FC236}">
                  <a16:creationId xmlns:a16="http://schemas.microsoft.com/office/drawing/2014/main" id="{0D6943C7-5943-857E-4BB6-5778D82F1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570388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1708" name="Line 28">
              <a:extLst>
                <a:ext uri="{FF2B5EF4-FFF2-40B4-BE49-F238E27FC236}">
                  <a16:creationId xmlns:a16="http://schemas.microsoft.com/office/drawing/2014/main" id="{9B1AB232-1EA7-0DA5-8743-1D0C278FB4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3000" y="4408488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9" name="Text Box 29">
              <a:extLst>
                <a:ext uri="{FF2B5EF4-FFF2-40B4-BE49-F238E27FC236}">
                  <a16:creationId xmlns:a16="http://schemas.microsoft.com/office/drawing/2014/main" id="{61619AB4-5F6B-B906-A080-A52D56F76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4408488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03BE629-5568-3BBE-F369-1886A4D5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LR(0)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分析表的构造算法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28C7F-0E5A-B896-8FF5-7A9E5ADF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46EE1C-3A1D-488B-9D5A-F98DCA3769C0}" type="datetime1">
              <a:rPr lang="zh-CN" altLang="en-US"/>
              <a:pPr>
                <a:defRPr/>
              </a:pPr>
              <a:t>2022/7/7</a:t>
            </a:fld>
            <a:endParaRPr lang="en-US" altLang="zh-CN"/>
          </a:p>
        </p:txBody>
      </p:sp>
      <p:sp>
        <p:nvSpPr>
          <p:cNvPr id="72707" name="灯片编号占位符 5">
            <a:extLst>
              <a:ext uri="{FF2B5EF4-FFF2-40B4-BE49-F238E27FC236}">
                <a16:creationId xmlns:a16="http://schemas.microsoft.com/office/drawing/2014/main" id="{2FABDF1A-071C-D5A1-83EF-66411360A2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BC43DD-9A66-4846-AA57-32445A5B714F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400"/>
          </a:p>
        </p:txBody>
      </p:sp>
      <p:sp>
        <p:nvSpPr>
          <p:cNvPr id="72709" name="Rectangle 2">
            <a:extLst>
              <a:ext uri="{FF2B5EF4-FFF2-40B4-BE49-F238E27FC236}">
                <a16:creationId xmlns:a16="http://schemas.microsoft.com/office/drawing/2014/main" id="{295D4B5D-A1BF-5C70-DB25-E1FFE4BCA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0"/>
            <a:ext cx="661511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4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65667" name="Rectangle 3">
            <a:extLst>
              <a:ext uri="{FF2B5EF4-FFF2-40B4-BE49-F238E27FC236}">
                <a16:creationId xmlns:a16="http://schemas.microsoft.com/office/drawing/2014/main" id="{96AAA922-D6D9-2F0A-3C38-041B0CD73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8" y="908051"/>
            <a:ext cx="9758362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</a:rPr>
              <a:t>算法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5.6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LR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(0)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分析表的构造。</a:t>
            </a: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输入：文法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 P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的拓广文法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9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'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输出：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9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'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LR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(0)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分析表，即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表和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表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步骤：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= CLOSURE({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9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'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→.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})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，构造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9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'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LR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(0)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项目集规范族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={ 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,I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,I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．让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对应状态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对应状态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为初始状态。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for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=0 to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do begin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⑴ if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aβ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&amp; 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&amp; GO(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)=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then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]:=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_GB2312" pitchFamily="49" charset="-122"/>
              </a:rPr>
              <a:t>Sj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⑵ if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Bβ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&amp;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&amp; GO(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)=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then 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]:=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⑶ if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&amp;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的第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个产生式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then 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for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∪{#} do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]:=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_GB2312" pitchFamily="49" charset="-122"/>
              </a:rPr>
              <a:t>rj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⑷ if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'→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then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,#]:=acc  end;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．上述⑴到⑷步未填入信息的表项均置为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error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6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6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6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6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6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65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65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65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66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>
            <a:extLst>
              <a:ext uri="{FF2B5EF4-FFF2-40B4-BE49-F238E27FC236}">
                <a16:creationId xmlns:a16="http://schemas.microsoft.com/office/drawing/2014/main" id="{B30F3694-EB46-9D2F-6941-BCB4D11E3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LR(0)</a:t>
            </a:r>
            <a:r>
              <a:rPr lang="zh-CN" altLang="en-US">
                <a:latin typeface="Times New Roman" panose="02020603050405020304" pitchFamily="18" charset="0"/>
              </a:rPr>
              <a:t>不是总有效的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D2ED438-6C3A-EFE2-75C5-C9E20D74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CB292314-FA82-4691-A1C9-00B0AE7AFBF3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73731" name="灯片编号占位符 5">
            <a:extLst>
              <a:ext uri="{FF2B5EF4-FFF2-40B4-BE49-F238E27FC236}">
                <a16:creationId xmlns:a16="http://schemas.microsoft.com/office/drawing/2014/main" id="{7E4F68B8-93D8-4B83-26E9-45BE692C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5658AC-A21A-4C88-905F-7FE9C1EE19A9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EA274E64-A848-D997-70C5-93B30E72D61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>
              <a:buNone/>
            </a:pPr>
            <a:r>
              <a:rPr lang="en-US" altLang="zh-CN" b="0">
                <a:latin typeface="Times New Roman" panose="02020603050405020304" pitchFamily="18" charset="0"/>
              </a:rPr>
              <a:t>( S</a:t>
            </a:r>
            <a:r>
              <a:rPr lang="en-US" altLang="zh-CN" b="0"/>
              <a:t>'</a:t>
            </a:r>
            <a:r>
              <a:rPr lang="en-US" altLang="zh-CN" sz="3600">
                <a:latin typeface="Times New Roman" panose="02020603050405020304" pitchFamily="18" charset="0"/>
              </a:rPr>
              <a:t> </a:t>
            </a:r>
            <a:r>
              <a:rPr lang="en-US" altLang="zh-CN" b="0">
                <a:latin typeface="Times New Roman" panose="02020603050405020304" pitchFamily="18" charset="0"/>
              </a:rPr>
              <a:t>→S ) </a:t>
            </a:r>
          </a:p>
          <a:p>
            <a:pPr marL="609600" indent="-609600">
              <a:buNone/>
            </a:pPr>
            <a:r>
              <a:rPr lang="en-US" altLang="zh-CN" b="0">
                <a:latin typeface="Times New Roman" panose="02020603050405020304" pitchFamily="18" charset="0"/>
              </a:rPr>
              <a:t>1)  S →A|B</a:t>
            </a:r>
          </a:p>
          <a:p>
            <a:pPr marL="609600" indent="-609600">
              <a:buNone/>
            </a:pPr>
            <a:r>
              <a:rPr lang="en-US" altLang="zh-CN" b="0">
                <a:latin typeface="Times New Roman" panose="02020603050405020304" pitchFamily="18" charset="0"/>
              </a:rPr>
              <a:t>2)  A →aAc</a:t>
            </a:r>
          </a:p>
          <a:p>
            <a:pPr marL="609600" indent="-609600">
              <a:buNone/>
            </a:pPr>
            <a:r>
              <a:rPr lang="en-US" altLang="zh-CN" b="0">
                <a:latin typeface="Times New Roman" panose="02020603050405020304" pitchFamily="18" charset="0"/>
              </a:rPr>
              <a:t>3)  A →a</a:t>
            </a:r>
          </a:p>
          <a:p>
            <a:pPr marL="609600" indent="-609600">
              <a:buNone/>
            </a:pPr>
            <a:r>
              <a:rPr lang="en-US" altLang="zh-CN" b="0">
                <a:latin typeface="Times New Roman" panose="02020603050405020304" pitchFamily="18" charset="0"/>
              </a:rPr>
              <a:t>4)  B →bBd</a:t>
            </a:r>
          </a:p>
          <a:p>
            <a:pPr marL="609600" indent="-609600">
              <a:buNone/>
            </a:pPr>
            <a:r>
              <a:rPr lang="en-US" altLang="zh-CN" b="0">
                <a:latin typeface="Times New Roman" panose="02020603050405020304" pitchFamily="18" charset="0"/>
              </a:rPr>
              <a:t>5)  B →b</a:t>
            </a:r>
          </a:p>
        </p:txBody>
      </p:sp>
      <p:sp>
        <p:nvSpPr>
          <p:cNvPr id="73734" name="Text Box 4">
            <a:extLst>
              <a:ext uri="{FF2B5EF4-FFF2-40B4-BE49-F238E27FC236}">
                <a16:creationId xmlns:a16="http://schemas.microsoft.com/office/drawing/2014/main" id="{80C16A03-0612-BB94-3A9E-CB807EE41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367" y="2133601"/>
            <a:ext cx="560181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0" dirty="0">
                <a:latin typeface="Times New Roman" panose="02020603050405020304" pitchFamily="18" charset="0"/>
                <a:ea typeface="黑体" panose="02010609060101010101" pitchFamily="49" charset="-122"/>
              </a:rPr>
              <a:t>上下文无关文法不是都能用</a:t>
            </a:r>
            <a:r>
              <a:rPr kumimoji="1" lang="en-US" altLang="zh-CN" b="0" dirty="0">
                <a:latin typeface="Times New Roman" panose="02020603050405020304" pitchFamily="18" charset="0"/>
                <a:ea typeface="黑体" panose="02010609060101010101" pitchFamily="49" charset="-122"/>
              </a:rPr>
              <a:t>LR(0)</a:t>
            </a:r>
            <a:r>
              <a:rPr kumimoji="1" lang="zh-CN" altLang="en-US" b="0" dirty="0">
                <a:latin typeface="Times New Roman" panose="02020603050405020304" pitchFamily="18" charset="0"/>
                <a:ea typeface="黑体" panose="02010609060101010101" pitchFamily="49" charset="-122"/>
              </a:rPr>
              <a:t>方法进行分析的，也就是说，</a:t>
            </a:r>
            <a:r>
              <a:rPr kumimoji="1" lang="en-US" altLang="zh-CN" b="0" dirty="0">
                <a:latin typeface="Times New Roman" panose="02020603050405020304" pitchFamily="18" charset="0"/>
                <a:ea typeface="黑体" panose="02010609060101010101" pitchFamily="49" charset="-122"/>
              </a:rPr>
              <a:t>CFG</a:t>
            </a:r>
            <a:r>
              <a:rPr kumimoji="1" lang="zh-CN" altLang="en-US" b="0" dirty="0">
                <a:latin typeface="Times New Roman" panose="02020603050405020304" pitchFamily="18" charset="0"/>
                <a:ea typeface="黑体" panose="02010609060101010101" pitchFamily="49" charset="-122"/>
              </a:rPr>
              <a:t>不总是</a:t>
            </a:r>
            <a:r>
              <a:rPr kumimoji="1" lang="en-US" altLang="zh-CN" b="0" dirty="0">
                <a:latin typeface="Times New Roman" panose="02020603050405020304" pitchFamily="18" charset="0"/>
                <a:ea typeface="黑体" panose="02010609060101010101" pitchFamily="49" charset="-122"/>
              </a:rPr>
              <a:t>LR(0)</a:t>
            </a:r>
            <a:r>
              <a:rPr kumimoji="1" lang="zh-CN" altLang="en-US" b="0" dirty="0">
                <a:latin typeface="Times New Roman" panose="02020603050405020304" pitchFamily="18" charset="0"/>
                <a:ea typeface="黑体" panose="02010609060101010101" pitchFamily="49" charset="-122"/>
              </a:rPr>
              <a:t>文法</a:t>
            </a:r>
            <a:r>
              <a:rPr kumimoji="1" lang="en-US" altLang="zh-CN" b="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日期占位符 1">
            <a:extLst>
              <a:ext uri="{FF2B5EF4-FFF2-40B4-BE49-F238E27FC236}">
                <a16:creationId xmlns:a16="http://schemas.microsoft.com/office/drawing/2014/main" id="{CAE10FA7-D8D6-743D-5BB2-D32AA73F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B7EDEE-DABF-401B-8569-A69BED452600}" type="datetime1">
              <a:rPr lang="zh-CN" altLang="en-US"/>
              <a:pPr>
                <a:defRPr/>
              </a:pPr>
              <a:t>2022/7/7</a:t>
            </a:fld>
            <a:endParaRPr lang="en-US" altLang="zh-CN"/>
          </a:p>
        </p:txBody>
      </p:sp>
      <p:sp>
        <p:nvSpPr>
          <p:cNvPr id="74755" name="灯片编号占位符 3">
            <a:extLst>
              <a:ext uri="{FF2B5EF4-FFF2-40B4-BE49-F238E27FC236}">
                <a16:creationId xmlns:a16="http://schemas.microsoft.com/office/drawing/2014/main" id="{24BD3769-59E1-E786-8954-8DBC3AC39C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CCF7D4-CF73-4BC3-B110-5C86C4987120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z="1400"/>
          </a:p>
        </p:txBody>
      </p:sp>
      <p:sp>
        <p:nvSpPr>
          <p:cNvPr id="1267714" name="Text Box 2">
            <a:extLst>
              <a:ext uri="{FF2B5EF4-FFF2-40B4-BE49-F238E27FC236}">
                <a16:creationId xmlns:a16="http://schemas.microsoft.com/office/drawing/2014/main" id="{B4D9AD2A-FA69-2EE2-475E-5849878FF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1"/>
            <a:ext cx="1143000" cy="2543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S’→.S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S→.A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S→.B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A→.aAc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A→.a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B→.bBd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B→.b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267715" name="Line 3">
            <a:extLst>
              <a:ext uri="{FF2B5EF4-FFF2-40B4-BE49-F238E27FC236}">
                <a16:creationId xmlns:a16="http://schemas.microsoft.com/office/drawing/2014/main" id="{4CBFE725-7F04-82A2-A901-636C4C877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609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16" name="Text Box 4">
            <a:extLst>
              <a:ext uri="{FF2B5EF4-FFF2-40B4-BE49-F238E27FC236}">
                <a16:creationId xmlns:a16="http://schemas.microsoft.com/office/drawing/2014/main" id="{927DF636-8D8E-1EC7-0F57-54E930E83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04801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267717" name="Text Box 5">
            <a:extLst>
              <a:ext uri="{FF2B5EF4-FFF2-40B4-BE49-F238E27FC236}">
                <a16:creationId xmlns:a16="http://schemas.microsoft.com/office/drawing/2014/main" id="{A0736F33-5040-5E7F-3FD7-F9B5FCCA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81001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:S</a:t>
            </a:r>
            <a:r>
              <a:rPr lang="en-US" altLang="zh-CN" sz="2000" b="1">
                <a:latin typeface="Tahoma" panose="020B0604030504040204" pitchFamily="34" charset="0"/>
              </a:rPr>
              <a:t>'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→S.</a:t>
            </a:r>
          </a:p>
        </p:txBody>
      </p:sp>
      <p:sp>
        <p:nvSpPr>
          <p:cNvPr id="1267718" name="Line 6">
            <a:extLst>
              <a:ext uri="{FF2B5EF4-FFF2-40B4-BE49-F238E27FC236}">
                <a16:creationId xmlns:a16="http://schemas.microsoft.com/office/drawing/2014/main" id="{797F88EB-73E0-2D67-FD24-C180B7823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371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19" name="Text Box 7">
            <a:extLst>
              <a:ext uri="{FF2B5EF4-FFF2-40B4-BE49-F238E27FC236}">
                <a16:creationId xmlns:a16="http://schemas.microsoft.com/office/drawing/2014/main" id="{5F4E7B25-5CA0-1AB3-D352-CBCA8E37F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990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67720" name="Text Box 8">
            <a:extLst>
              <a:ext uri="{FF2B5EF4-FFF2-40B4-BE49-F238E27FC236}">
                <a16:creationId xmlns:a16="http://schemas.microsoft.com/office/drawing/2014/main" id="{61B8DC94-F01F-A07A-4D78-955F263D4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066801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:S→A.</a:t>
            </a:r>
          </a:p>
        </p:txBody>
      </p:sp>
      <p:sp>
        <p:nvSpPr>
          <p:cNvPr id="1267721" name="Line 9">
            <a:extLst>
              <a:ext uri="{FF2B5EF4-FFF2-40B4-BE49-F238E27FC236}">
                <a16:creationId xmlns:a16="http://schemas.microsoft.com/office/drawing/2014/main" id="{9A1A2E81-1306-15E3-15A4-D46A0B9DE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057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22" name="Text Box 10">
            <a:extLst>
              <a:ext uri="{FF2B5EF4-FFF2-40B4-BE49-F238E27FC236}">
                <a16:creationId xmlns:a16="http://schemas.microsoft.com/office/drawing/2014/main" id="{6FAFDB5B-FE15-587F-B9ED-12FC51B7A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676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67723" name="Text Box 11">
            <a:extLst>
              <a:ext uri="{FF2B5EF4-FFF2-40B4-BE49-F238E27FC236}">
                <a16:creationId xmlns:a16="http://schemas.microsoft.com/office/drawing/2014/main" id="{DABA20D8-F5FD-8E21-9290-53330E0B7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828801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:S→B.</a:t>
            </a:r>
          </a:p>
        </p:txBody>
      </p:sp>
      <p:sp>
        <p:nvSpPr>
          <p:cNvPr id="1267724" name="Line 12">
            <a:extLst>
              <a:ext uri="{FF2B5EF4-FFF2-40B4-BE49-F238E27FC236}">
                <a16:creationId xmlns:a16="http://schemas.microsoft.com/office/drawing/2014/main" id="{F7B49C7F-CF0D-9E97-C658-DDF8D849D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743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25" name="Text Box 13">
            <a:extLst>
              <a:ext uri="{FF2B5EF4-FFF2-40B4-BE49-F238E27FC236}">
                <a16:creationId xmlns:a16="http://schemas.microsoft.com/office/drawing/2014/main" id="{255D3486-34A3-C7AF-39A5-BD4A194B3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362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67726" name="Text Box 14">
            <a:extLst>
              <a:ext uri="{FF2B5EF4-FFF2-40B4-BE49-F238E27FC236}">
                <a16:creationId xmlns:a16="http://schemas.microsoft.com/office/drawing/2014/main" id="{AD706612-EBAF-EAD7-DFCB-E78DA2350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438401"/>
            <a:ext cx="1295400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A→a.Ac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A→a.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A→.aAc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A→.a</a:t>
            </a:r>
          </a:p>
        </p:txBody>
      </p:sp>
      <p:sp>
        <p:nvSpPr>
          <p:cNvPr id="1267727" name="Freeform 15">
            <a:extLst>
              <a:ext uri="{FF2B5EF4-FFF2-40B4-BE49-F238E27FC236}">
                <a16:creationId xmlns:a16="http://schemas.microsoft.com/office/drawing/2014/main" id="{C0157777-3C43-837C-361A-4B0E41430AD5}"/>
              </a:ext>
            </a:extLst>
          </p:cNvPr>
          <p:cNvSpPr>
            <a:spLocks/>
          </p:cNvSpPr>
          <p:nvPr/>
        </p:nvSpPr>
        <p:spPr bwMode="auto">
          <a:xfrm>
            <a:off x="2438400" y="2895600"/>
            <a:ext cx="1676400" cy="2362200"/>
          </a:xfrm>
          <a:custGeom>
            <a:avLst/>
            <a:gdLst>
              <a:gd name="T0" fmla="*/ 2147483646 w 944"/>
              <a:gd name="T1" fmla="*/ 0 h 1600"/>
              <a:gd name="T2" fmla="*/ 2147483646 w 944"/>
              <a:gd name="T3" fmla="*/ 2147483646 h 1600"/>
              <a:gd name="T4" fmla="*/ 2147483646 w 944"/>
              <a:gd name="T5" fmla="*/ 2147483646 h 1600"/>
              <a:gd name="T6" fmla="*/ 2147483646 w 944"/>
              <a:gd name="T7" fmla="*/ 2147483646 h 1600"/>
              <a:gd name="T8" fmla="*/ 0 60000 65536"/>
              <a:gd name="T9" fmla="*/ 0 60000 65536"/>
              <a:gd name="T10" fmla="*/ 0 60000 65536"/>
              <a:gd name="T11" fmla="*/ 0 60000 65536"/>
              <a:gd name="T12" fmla="*/ 0 w 944"/>
              <a:gd name="T13" fmla="*/ 0 h 1600"/>
              <a:gd name="T14" fmla="*/ 944 w 944"/>
              <a:gd name="T15" fmla="*/ 1600 h 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4" h="1600">
                <a:moveTo>
                  <a:pt x="32" y="0"/>
                </a:moveTo>
                <a:cubicBezTo>
                  <a:pt x="16" y="308"/>
                  <a:pt x="0" y="616"/>
                  <a:pt x="128" y="864"/>
                </a:cubicBezTo>
                <a:cubicBezTo>
                  <a:pt x="256" y="1112"/>
                  <a:pt x="664" y="1376"/>
                  <a:pt x="800" y="1488"/>
                </a:cubicBezTo>
                <a:cubicBezTo>
                  <a:pt x="936" y="1600"/>
                  <a:pt x="736" y="1488"/>
                  <a:pt x="944" y="153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28" name="Text Box 16">
            <a:extLst>
              <a:ext uri="{FF2B5EF4-FFF2-40B4-BE49-F238E27FC236}">
                <a16:creationId xmlns:a16="http://schemas.microsoft.com/office/drawing/2014/main" id="{F5B4F247-3335-E8CE-FFA5-FE4C5BBC4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86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67729" name="Text Box 17">
            <a:extLst>
              <a:ext uri="{FF2B5EF4-FFF2-40B4-BE49-F238E27FC236}">
                <a16:creationId xmlns:a16="http://schemas.microsoft.com/office/drawing/2014/main" id="{5C30CB19-DE54-024A-1F42-AC2FE12E4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648201"/>
            <a:ext cx="1295400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5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B→b.Bd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B→b.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B→.bBd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B→.b</a:t>
            </a:r>
          </a:p>
        </p:txBody>
      </p:sp>
      <p:sp>
        <p:nvSpPr>
          <p:cNvPr id="1267730" name="Freeform 18">
            <a:extLst>
              <a:ext uri="{FF2B5EF4-FFF2-40B4-BE49-F238E27FC236}">
                <a16:creationId xmlns:a16="http://schemas.microsoft.com/office/drawing/2014/main" id="{5521BD60-62D6-3A76-3098-E09FFD0AF27B}"/>
              </a:ext>
            </a:extLst>
          </p:cNvPr>
          <p:cNvSpPr>
            <a:spLocks/>
          </p:cNvSpPr>
          <p:nvPr/>
        </p:nvSpPr>
        <p:spPr bwMode="auto">
          <a:xfrm>
            <a:off x="5410200" y="533400"/>
            <a:ext cx="1295400" cy="2133600"/>
          </a:xfrm>
          <a:custGeom>
            <a:avLst/>
            <a:gdLst>
              <a:gd name="T0" fmla="*/ 0 w 816"/>
              <a:gd name="T1" fmla="*/ 2147483646 h 1344"/>
              <a:gd name="T2" fmla="*/ 2147483646 w 816"/>
              <a:gd name="T3" fmla="*/ 2147483646 h 1344"/>
              <a:gd name="T4" fmla="*/ 2147483646 w 816"/>
              <a:gd name="T5" fmla="*/ 2147483646 h 1344"/>
              <a:gd name="T6" fmla="*/ 2147483646 w 816"/>
              <a:gd name="T7" fmla="*/ 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344"/>
              <a:gd name="T14" fmla="*/ 816 w 8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344">
                <a:moveTo>
                  <a:pt x="0" y="1344"/>
                </a:moveTo>
                <a:cubicBezTo>
                  <a:pt x="64" y="1264"/>
                  <a:pt x="128" y="1184"/>
                  <a:pt x="192" y="1008"/>
                </a:cubicBezTo>
                <a:cubicBezTo>
                  <a:pt x="256" y="832"/>
                  <a:pt x="280" y="456"/>
                  <a:pt x="384" y="288"/>
                </a:cubicBezTo>
                <a:cubicBezTo>
                  <a:pt x="488" y="120"/>
                  <a:pt x="744" y="40"/>
                  <a:pt x="81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31" name="Text Box 19">
            <a:extLst>
              <a:ext uri="{FF2B5EF4-FFF2-40B4-BE49-F238E27FC236}">
                <a16:creationId xmlns:a16="http://schemas.microsoft.com/office/drawing/2014/main" id="{3244284D-26AD-1996-5D6E-77F5B42CD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143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67732" name="Text Box 20">
            <a:extLst>
              <a:ext uri="{FF2B5EF4-FFF2-40B4-BE49-F238E27FC236}">
                <a16:creationId xmlns:a16="http://schemas.microsoft.com/office/drawing/2014/main" id="{3924385C-DB8C-BBFF-794F-1F6E16640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52401"/>
            <a:ext cx="1524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6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:A→aA.c</a:t>
            </a:r>
          </a:p>
        </p:txBody>
      </p:sp>
      <p:sp>
        <p:nvSpPr>
          <p:cNvPr id="1267733" name="Freeform 21">
            <a:extLst>
              <a:ext uri="{FF2B5EF4-FFF2-40B4-BE49-F238E27FC236}">
                <a16:creationId xmlns:a16="http://schemas.microsoft.com/office/drawing/2014/main" id="{E51FD34E-C03C-C12C-2965-6F50B84C4DD1}"/>
              </a:ext>
            </a:extLst>
          </p:cNvPr>
          <p:cNvSpPr>
            <a:spLocks/>
          </p:cNvSpPr>
          <p:nvPr/>
        </p:nvSpPr>
        <p:spPr bwMode="auto">
          <a:xfrm>
            <a:off x="3657600" y="3048000"/>
            <a:ext cx="457200" cy="838200"/>
          </a:xfrm>
          <a:custGeom>
            <a:avLst/>
            <a:gdLst>
              <a:gd name="T0" fmla="*/ 2147483646 w 288"/>
              <a:gd name="T1" fmla="*/ 0 h 528"/>
              <a:gd name="T2" fmla="*/ 0 w 288"/>
              <a:gd name="T3" fmla="*/ 2147483646 h 528"/>
              <a:gd name="T4" fmla="*/ 2147483646 w 288"/>
              <a:gd name="T5" fmla="*/ 2147483646 h 528"/>
              <a:gd name="T6" fmla="*/ 0 60000 65536"/>
              <a:gd name="T7" fmla="*/ 0 60000 65536"/>
              <a:gd name="T8" fmla="*/ 0 60000 65536"/>
              <a:gd name="T9" fmla="*/ 0 w 288"/>
              <a:gd name="T10" fmla="*/ 0 h 528"/>
              <a:gd name="T11" fmla="*/ 288 w 28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28">
                <a:moveTo>
                  <a:pt x="288" y="0"/>
                </a:moveTo>
                <a:cubicBezTo>
                  <a:pt x="144" y="76"/>
                  <a:pt x="0" y="152"/>
                  <a:pt x="0" y="240"/>
                </a:cubicBezTo>
                <a:cubicBezTo>
                  <a:pt x="0" y="328"/>
                  <a:pt x="144" y="428"/>
                  <a:pt x="288" y="52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34" name="Text Box 22">
            <a:extLst>
              <a:ext uri="{FF2B5EF4-FFF2-40B4-BE49-F238E27FC236}">
                <a16:creationId xmlns:a16="http://schemas.microsoft.com/office/drawing/2014/main" id="{B7EBAC23-AC9D-2AFC-C994-A73307135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276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67735" name="Freeform 23">
            <a:extLst>
              <a:ext uri="{FF2B5EF4-FFF2-40B4-BE49-F238E27FC236}">
                <a16:creationId xmlns:a16="http://schemas.microsoft.com/office/drawing/2014/main" id="{268C7C01-8CD7-548A-CDC9-C387BEDAACE8}"/>
              </a:ext>
            </a:extLst>
          </p:cNvPr>
          <p:cNvSpPr>
            <a:spLocks/>
          </p:cNvSpPr>
          <p:nvPr/>
        </p:nvSpPr>
        <p:spPr bwMode="auto">
          <a:xfrm>
            <a:off x="3657600" y="5257800"/>
            <a:ext cx="457200" cy="990600"/>
          </a:xfrm>
          <a:custGeom>
            <a:avLst/>
            <a:gdLst>
              <a:gd name="T0" fmla="*/ 2147483646 w 240"/>
              <a:gd name="T1" fmla="*/ 0 h 432"/>
              <a:gd name="T2" fmla="*/ 0 w 240"/>
              <a:gd name="T3" fmla="*/ 2147483646 h 432"/>
              <a:gd name="T4" fmla="*/ 2147483646 w 240"/>
              <a:gd name="T5" fmla="*/ 2147483646 h 432"/>
              <a:gd name="T6" fmla="*/ 0 60000 65536"/>
              <a:gd name="T7" fmla="*/ 0 60000 65536"/>
              <a:gd name="T8" fmla="*/ 0 60000 65536"/>
              <a:gd name="T9" fmla="*/ 0 w 240"/>
              <a:gd name="T10" fmla="*/ 0 h 432"/>
              <a:gd name="T11" fmla="*/ 240 w 24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432">
                <a:moveTo>
                  <a:pt x="240" y="0"/>
                </a:moveTo>
                <a:cubicBezTo>
                  <a:pt x="120" y="60"/>
                  <a:pt x="0" y="120"/>
                  <a:pt x="0" y="192"/>
                </a:cubicBezTo>
                <a:cubicBezTo>
                  <a:pt x="0" y="264"/>
                  <a:pt x="208" y="376"/>
                  <a:pt x="240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36" name="Text Box 24">
            <a:extLst>
              <a:ext uri="{FF2B5EF4-FFF2-40B4-BE49-F238E27FC236}">
                <a16:creationId xmlns:a16="http://schemas.microsoft.com/office/drawing/2014/main" id="{3D6A067A-56F0-59DF-BD68-97FA3004F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410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67737" name="Freeform 25">
            <a:extLst>
              <a:ext uri="{FF2B5EF4-FFF2-40B4-BE49-F238E27FC236}">
                <a16:creationId xmlns:a16="http://schemas.microsoft.com/office/drawing/2014/main" id="{2A44E0C1-B56F-7886-5E6D-E1E6A9953678}"/>
              </a:ext>
            </a:extLst>
          </p:cNvPr>
          <p:cNvSpPr>
            <a:spLocks/>
          </p:cNvSpPr>
          <p:nvPr/>
        </p:nvSpPr>
        <p:spPr bwMode="auto">
          <a:xfrm flipV="1">
            <a:off x="5410200" y="5181600"/>
            <a:ext cx="1524000" cy="838200"/>
          </a:xfrm>
          <a:custGeom>
            <a:avLst/>
            <a:gdLst>
              <a:gd name="T0" fmla="*/ 0 w 912"/>
              <a:gd name="T1" fmla="*/ 2147483646 h 2112"/>
              <a:gd name="T2" fmla="*/ 2147483646 w 912"/>
              <a:gd name="T3" fmla="*/ 2147483646 h 2112"/>
              <a:gd name="T4" fmla="*/ 2147483646 w 912"/>
              <a:gd name="T5" fmla="*/ 2147483646 h 2112"/>
              <a:gd name="T6" fmla="*/ 2147483646 w 912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2112"/>
              <a:gd name="T14" fmla="*/ 912 w 912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2112">
                <a:moveTo>
                  <a:pt x="0" y="2112"/>
                </a:moveTo>
                <a:cubicBezTo>
                  <a:pt x="92" y="1936"/>
                  <a:pt x="184" y="1760"/>
                  <a:pt x="288" y="1488"/>
                </a:cubicBezTo>
                <a:cubicBezTo>
                  <a:pt x="392" y="1216"/>
                  <a:pt x="520" y="728"/>
                  <a:pt x="624" y="480"/>
                </a:cubicBezTo>
                <a:cubicBezTo>
                  <a:pt x="728" y="232"/>
                  <a:pt x="820" y="116"/>
                  <a:pt x="91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38" name="Text Box 26">
            <a:extLst>
              <a:ext uri="{FF2B5EF4-FFF2-40B4-BE49-F238E27FC236}">
                <a16:creationId xmlns:a16="http://schemas.microsoft.com/office/drawing/2014/main" id="{0D8F3D70-E621-007B-439A-F6AA41B5C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67739" name="Text Box 27">
            <a:extLst>
              <a:ext uri="{FF2B5EF4-FFF2-40B4-BE49-F238E27FC236}">
                <a16:creationId xmlns:a16="http://schemas.microsoft.com/office/drawing/2014/main" id="{0D40C929-ED08-A11A-3BEA-0B50A91E6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67401"/>
            <a:ext cx="1524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7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 B→bB.d</a:t>
            </a:r>
          </a:p>
        </p:txBody>
      </p:sp>
      <p:sp>
        <p:nvSpPr>
          <p:cNvPr id="1267740" name="Line 28">
            <a:extLst>
              <a:ext uri="{FF2B5EF4-FFF2-40B4-BE49-F238E27FC236}">
                <a16:creationId xmlns:a16="http://schemas.microsoft.com/office/drawing/2014/main" id="{1DA459B2-9601-247F-4B96-BEB87061D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609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41" name="Text Box 29">
            <a:extLst>
              <a:ext uri="{FF2B5EF4-FFF2-40B4-BE49-F238E27FC236}">
                <a16:creationId xmlns:a16="http://schemas.microsoft.com/office/drawing/2014/main" id="{B548BDE1-EBC9-F5FA-B84F-185B2F487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914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67742" name="Text Box 30">
            <a:extLst>
              <a:ext uri="{FF2B5EF4-FFF2-40B4-BE49-F238E27FC236}">
                <a16:creationId xmlns:a16="http://schemas.microsoft.com/office/drawing/2014/main" id="{F3E7C863-3AE1-C261-2C53-A03B35376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752601"/>
            <a:ext cx="1524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8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:A→aAc.</a:t>
            </a:r>
          </a:p>
        </p:txBody>
      </p:sp>
      <p:sp>
        <p:nvSpPr>
          <p:cNvPr id="1267743" name="Line 31">
            <a:extLst>
              <a:ext uri="{FF2B5EF4-FFF2-40B4-BE49-F238E27FC236}">
                <a16:creationId xmlns:a16="http://schemas.microsoft.com/office/drawing/2014/main" id="{64B4B6B9-809D-F185-E8D7-C6B49C2CDC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4572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44" name="Text Box 32">
            <a:extLst>
              <a:ext uri="{FF2B5EF4-FFF2-40B4-BE49-F238E27FC236}">
                <a16:creationId xmlns:a16="http://schemas.microsoft.com/office/drawing/2014/main" id="{A7C1D866-34BB-B36C-33F3-B05FB1FF5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267745" name="Text Box 33">
            <a:extLst>
              <a:ext uri="{FF2B5EF4-FFF2-40B4-BE49-F238E27FC236}">
                <a16:creationId xmlns:a16="http://schemas.microsoft.com/office/drawing/2014/main" id="{AF9DDC5E-39CC-DC87-D9C9-FF5563D96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114801"/>
            <a:ext cx="17526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7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 B→bBd.</a:t>
            </a:r>
          </a:p>
        </p:txBody>
      </p:sp>
      <p:sp>
        <p:nvSpPr>
          <p:cNvPr id="1267746" name="Rectangle 34">
            <a:extLst>
              <a:ext uri="{FF2B5EF4-FFF2-40B4-BE49-F238E27FC236}">
                <a16:creationId xmlns:a16="http://schemas.microsoft.com/office/drawing/2014/main" id="{71F11CBB-76EB-38C9-D26E-E2080C25E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04800"/>
            <a:ext cx="16002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600" b="1">
                <a:latin typeface="Tahoma" panose="020B0604030504040204" pitchFamily="34" charset="0"/>
              </a:rPr>
              <a:t>'</a:t>
            </a:r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→S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S →A|B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 →aAc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 →a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B →bBd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B →b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77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77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7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7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7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7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67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7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7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67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67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67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67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67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67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67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6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67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67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67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67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6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67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67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67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67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6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67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67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67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67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6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6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6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677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677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67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67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67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67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267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267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67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67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67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67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26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67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267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677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677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267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267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67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267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267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267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267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267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267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267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26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267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267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26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26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26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267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267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126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267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267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26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267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267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26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26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267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267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267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267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26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267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267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267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267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7714" grpId="0" build="p" animBg="1" autoUpdateAnimBg="0"/>
      <p:bldP spid="1267716" grpId="0" autoUpdateAnimBg="0"/>
      <p:bldP spid="1267717" grpId="0" animBg="1" autoUpdateAnimBg="0"/>
      <p:bldP spid="1267719" grpId="0" autoUpdateAnimBg="0"/>
      <p:bldP spid="1267720" grpId="0" animBg="1" autoUpdateAnimBg="0"/>
      <p:bldP spid="1267722" grpId="0" autoUpdateAnimBg="0"/>
      <p:bldP spid="1267723" grpId="0" animBg="1" autoUpdateAnimBg="0"/>
      <p:bldP spid="1267725" grpId="0" autoUpdateAnimBg="0"/>
      <p:bldP spid="1267726" grpId="0" build="p" animBg="1" autoUpdateAnimBg="0"/>
      <p:bldP spid="1267728" grpId="0" autoUpdateAnimBg="0"/>
      <p:bldP spid="1267729" grpId="0" build="p" animBg="1" autoUpdateAnimBg="0"/>
      <p:bldP spid="1267731" grpId="0" autoUpdateAnimBg="0"/>
      <p:bldP spid="1267732" grpId="0" animBg="1" autoUpdateAnimBg="0"/>
      <p:bldP spid="1267734" grpId="0" autoUpdateAnimBg="0"/>
      <p:bldP spid="1267736" grpId="0" autoUpdateAnimBg="0"/>
      <p:bldP spid="1267738" grpId="0" autoUpdateAnimBg="0"/>
      <p:bldP spid="1267739" grpId="0" animBg="1" autoUpdateAnimBg="0"/>
      <p:bldP spid="1267741" grpId="0" autoUpdateAnimBg="0"/>
      <p:bldP spid="1267742" grpId="0" animBg="1" autoUpdateAnimBg="0"/>
      <p:bldP spid="1267744" grpId="0" autoUpdateAnimBg="0"/>
      <p:bldP spid="126774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7846E6C1-62AE-99EC-7F8B-32B45DC09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zh-CN" altLang="en-US" sz="4000"/>
              <a:t>移进</a:t>
            </a:r>
            <a:r>
              <a:rPr lang="en-US" altLang="zh-CN" sz="4000"/>
              <a:t>-</a:t>
            </a:r>
            <a:r>
              <a:rPr lang="zh-CN" altLang="en-US" sz="4000"/>
              <a:t>归约语法分析器的总体结构 </a:t>
            </a: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64F219B4-302B-F01E-7410-FEEF778A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1F836D48-C826-4514-A01D-4150194ABFA1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11267" name="灯片编号占位符 5">
            <a:extLst>
              <a:ext uri="{FF2B5EF4-FFF2-40B4-BE49-F238E27FC236}">
                <a16:creationId xmlns:a16="http://schemas.microsoft.com/office/drawing/2014/main" id="{5F24E4E9-11BC-2B47-9B0A-5366B96F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D0243A-D510-4D99-88E5-006A913D273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083" name="Rectangle 3">
            <a:extLst>
              <a:ext uri="{FF2B5EF4-FFF2-40B4-BE49-F238E27FC236}">
                <a16:creationId xmlns:a16="http://schemas.microsoft.com/office/drawing/2014/main" id="{782CE6DC-2BC3-C9E2-B21F-4816CC565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1549400"/>
            <a:ext cx="387985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id +</a:t>
            </a:r>
            <a:r>
              <a:rPr kumimoji="1" lang="en-US" altLang="zh-CN" sz="2800" b="1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</a:rPr>
              <a:t>id </a:t>
            </a:r>
            <a:r>
              <a:rPr kumimoji="1" lang="zh-CN" altLang="en-US" sz="2800" b="1">
                <a:latin typeface="Times New Roman" pitchFamily="18" charset="0"/>
              </a:rPr>
              <a:t>＊ </a:t>
            </a:r>
            <a:r>
              <a:rPr kumimoji="1" lang="en-US" altLang="zh-CN" sz="2800" b="1">
                <a:latin typeface="Times New Roman" pitchFamily="18" charset="0"/>
              </a:rPr>
              <a:t>id  #</a:t>
            </a:r>
          </a:p>
        </p:txBody>
      </p:sp>
      <p:sp>
        <p:nvSpPr>
          <p:cNvPr id="1198084" name="Rectangle 4">
            <a:extLst>
              <a:ext uri="{FF2B5EF4-FFF2-40B4-BE49-F238E27FC236}">
                <a16:creationId xmlns:a16="http://schemas.microsoft.com/office/drawing/2014/main" id="{CBCFE728-106F-2135-248D-305F6E555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2325688"/>
            <a:ext cx="749300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30000"/>
              </a:lnSpc>
              <a:defRPr/>
            </a:pPr>
            <a:endParaRPr kumimoji="1" lang="en-US" altLang="zh-CN" sz="3600" b="1">
              <a:solidFill>
                <a:srgbClr val="FFFF00"/>
              </a:solidFill>
              <a:latin typeface="Times New Roman" pitchFamily="18" charset="0"/>
            </a:endParaRPr>
          </a:p>
          <a:p>
            <a:pPr algn="ctr">
              <a:lnSpc>
                <a:spcPct val="130000"/>
              </a:lnSpc>
              <a:defRPr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＋</a:t>
            </a:r>
          </a:p>
          <a:p>
            <a:pPr algn="ctr">
              <a:lnSpc>
                <a:spcPct val="130000"/>
              </a:lnSpc>
              <a:defRPr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Ｅ</a:t>
            </a:r>
          </a:p>
          <a:p>
            <a:pPr algn="ctr">
              <a:lnSpc>
                <a:spcPct val="130000"/>
              </a:lnSpc>
              <a:defRPr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#</a:t>
            </a:r>
          </a:p>
        </p:txBody>
      </p:sp>
      <p:sp>
        <p:nvSpPr>
          <p:cNvPr id="1198085" name="Rectangle 5">
            <a:extLst>
              <a:ext uri="{FF2B5EF4-FFF2-40B4-BE49-F238E27FC236}">
                <a16:creationId xmlns:a16="http://schemas.microsoft.com/office/drawing/2014/main" id="{C96E7472-1CB8-4700-32CF-7E2885DBD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132138"/>
            <a:ext cx="25146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移进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归约</a:t>
            </a:r>
          </a:p>
          <a:p>
            <a:pPr algn="ctr">
              <a:defRPr/>
            </a:pP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控制程序</a:t>
            </a:r>
          </a:p>
        </p:txBody>
      </p:sp>
      <p:sp>
        <p:nvSpPr>
          <p:cNvPr id="1198086" name="Line 6">
            <a:extLst>
              <a:ext uri="{FF2B5EF4-FFF2-40B4-BE49-F238E27FC236}">
                <a16:creationId xmlns:a16="http://schemas.microsoft.com/office/drawing/2014/main" id="{7CCBEA51-CF41-A5A2-751C-DF3950B42A05}"/>
              </a:ext>
            </a:extLst>
          </p:cNvPr>
          <p:cNvSpPr>
            <a:spLocks noChangeShapeType="1"/>
          </p:cNvSpPr>
          <p:nvPr/>
        </p:nvSpPr>
        <p:spPr bwMode="auto">
          <a:xfrm rot="21595748" flipV="1">
            <a:off x="5715000" y="2222500"/>
            <a:ext cx="1588" cy="914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087" name="Line 7">
            <a:extLst>
              <a:ext uri="{FF2B5EF4-FFF2-40B4-BE49-F238E27FC236}">
                <a16:creationId xmlns:a16="http://schemas.microsoft.com/office/drawing/2014/main" id="{3E81D434-21F2-5022-AC31-1DDE6E14C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4425" y="3767138"/>
            <a:ext cx="106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088" name="Rectangle 8">
            <a:extLst>
              <a:ext uri="{FF2B5EF4-FFF2-40B4-BE49-F238E27FC236}">
                <a16:creationId xmlns:a16="http://schemas.microsoft.com/office/drawing/2014/main" id="{DE2219EA-49F7-7A5C-F99F-C79196466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3324225"/>
            <a:ext cx="20875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输出</a:t>
            </a:r>
          </a:p>
          <a:p>
            <a:pPr algn="ctr">
              <a:defRPr/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产生式序列</a:t>
            </a:r>
          </a:p>
        </p:txBody>
      </p:sp>
      <p:sp>
        <p:nvSpPr>
          <p:cNvPr id="1198089" name="Text Box 9">
            <a:extLst>
              <a:ext uri="{FF2B5EF4-FFF2-40B4-BE49-F238E27FC236}">
                <a16:creationId xmlns:a16="http://schemas.microsoft.com/office/drawing/2014/main" id="{272A1B51-3540-6F92-B0E5-D0A30CE89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789613"/>
            <a:ext cx="754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楷体_GB2312" pitchFamily="49" charset="-122"/>
              </a:rPr>
              <a:t>栈内容</a:t>
            </a:r>
            <a:r>
              <a:rPr kumimoji="1" lang="en-US" altLang="zh-CN" sz="2800">
                <a:solidFill>
                  <a:srgbClr val="FF0000"/>
                </a:solidFill>
                <a:latin typeface="楷体_GB2312" pitchFamily="49" charset="-122"/>
              </a:rPr>
              <a:t>+</a:t>
            </a:r>
            <a:r>
              <a:rPr kumimoji="1" lang="zh-CN" altLang="en-US" sz="2800">
                <a:solidFill>
                  <a:srgbClr val="FF0000"/>
                </a:solidFill>
                <a:latin typeface="楷体_GB2312" pitchFamily="49" charset="-122"/>
              </a:rPr>
              <a:t>输入缓冲区内容 ＝ </a:t>
            </a:r>
            <a:r>
              <a:rPr kumimoji="1" lang="en-US" altLang="zh-CN" sz="2800">
                <a:solidFill>
                  <a:srgbClr val="FF0000"/>
                </a:solidFill>
                <a:latin typeface="楷体_GB2312" pitchFamily="49" charset="-122"/>
              </a:rPr>
              <a:t># 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sz="2800">
                <a:solidFill>
                  <a:srgbClr val="FF0000"/>
                </a:solidFill>
                <a:latin typeface="楷体_GB2312" pitchFamily="49" charset="-122"/>
              </a:rPr>
              <a:t>当前句型 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 sz="2800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kumimoji="1" lang="en-US" altLang="zh-CN" sz="2800">
                <a:solidFill>
                  <a:srgbClr val="FF0000"/>
                </a:solidFill>
                <a:latin typeface="楷体_GB2312" pitchFamily="49" charset="-122"/>
              </a:rPr>
              <a:t>#</a:t>
            </a:r>
          </a:p>
        </p:txBody>
      </p:sp>
      <p:sp>
        <p:nvSpPr>
          <p:cNvPr id="1198090" name="Text Box 10">
            <a:extLst>
              <a:ext uri="{FF2B5EF4-FFF2-40B4-BE49-F238E27FC236}">
                <a16:creationId xmlns:a16="http://schemas.microsoft.com/office/drawing/2014/main" id="{DC1EA443-736D-1EC2-5411-B28F2156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759326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栈</a:t>
            </a:r>
          </a:p>
        </p:txBody>
      </p:sp>
      <p:sp>
        <p:nvSpPr>
          <p:cNvPr id="1198091" name="Text Box 11">
            <a:extLst>
              <a:ext uri="{FF2B5EF4-FFF2-40B4-BE49-F238E27FC236}">
                <a16:creationId xmlns:a16="http://schemas.microsoft.com/office/drawing/2014/main" id="{03BB0F3C-F8CC-3A90-A185-13633DF8E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1522413"/>
            <a:ext cx="20843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输入缓冲区</a:t>
            </a:r>
            <a:r>
              <a:rPr kumimoji="1" lang="zh-CN" altLang="en-US" sz="3600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8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092" name="Rectangle 12">
            <a:extLst>
              <a:ext uri="{FF2B5EF4-FFF2-40B4-BE49-F238E27FC236}">
                <a16:creationId xmlns:a16="http://schemas.microsoft.com/office/drawing/2014/main" id="{70FA8BDF-17C6-F657-0CB8-C3E506451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4" y="5041900"/>
            <a:ext cx="3476625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kumimoji="1" lang="en-US" altLang="zh-CN" sz="3600" b="1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1198093" name="Line 13">
            <a:extLst>
              <a:ext uri="{FF2B5EF4-FFF2-40B4-BE49-F238E27FC236}">
                <a16:creationId xmlns:a16="http://schemas.microsoft.com/office/drawing/2014/main" id="{DEF69A6F-BC75-71AE-6CE9-D222AEBA8D31}"/>
              </a:ext>
            </a:extLst>
          </p:cNvPr>
          <p:cNvSpPr>
            <a:spLocks noChangeShapeType="1"/>
          </p:cNvSpPr>
          <p:nvPr/>
        </p:nvSpPr>
        <p:spPr bwMode="auto">
          <a:xfrm rot="10848340" flipV="1">
            <a:off x="6094414" y="4203701"/>
            <a:ext cx="1587" cy="8366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094" name="Line 14">
            <a:extLst>
              <a:ext uri="{FF2B5EF4-FFF2-40B4-BE49-F238E27FC236}">
                <a16:creationId xmlns:a16="http://schemas.microsoft.com/office/drawing/2014/main" id="{9C008D72-DCEB-2163-E3C7-8115858DC5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8227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198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19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1198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19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19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19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98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98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9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9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98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98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98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98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98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98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98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98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98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98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119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75"/>
                                        <p:tgtEl>
                                          <p:spTgt spid="1198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083" grpId="0" animBg="1" autoUpdateAnimBg="0"/>
      <p:bldP spid="1198084" grpId="0" animBg="1" autoUpdateAnimBg="0"/>
      <p:bldP spid="1198085" grpId="0" animBg="1" autoUpdateAnimBg="0"/>
      <p:bldP spid="1198088" grpId="0" autoUpdateAnimBg="0"/>
      <p:bldP spid="1198089" grpId="0" build="p" autoUpdateAnimBg="0"/>
      <p:bldP spid="1198090" grpId="0" build="p" autoUpdateAnimBg="0"/>
      <p:bldP spid="1198091" grpId="0" build="p" autoUpdateAnimBg="0"/>
      <p:bldP spid="1198092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>
            <a:extLst>
              <a:ext uri="{FF2B5EF4-FFF2-40B4-BE49-F238E27FC236}">
                <a16:creationId xmlns:a16="http://schemas.microsoft.com/office/drawing/2014/main" id="{AA954B69-EC9C-B741-AA15-F7BB12A05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项目集 </a:t>
            </a:r>
            <a:r>
              <a:rPr lang="en-US" altLang="zh-CN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的相容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59DC3-B617-8CC1-D5AA-6697879F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D55FAEED-C439-4EE0-BCB3-1B3704337CBC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75779" name="灯片编号占位符 5">
            <a:extLst>
              <a:ext uri="{FF2B5EF4-FFF2-40B4-BE49-F238E27FC236}">
                <a16:creationId xmlns:a16="http://schemas.microsoft.com/office/drawing/2014/main" id="{879AB4F9-19D9-8D39-E772-B9F45358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D8A889-AC0F-409B-AF80-5679A833B80B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B7374CA5-638A-906B-762E-C4866E4A465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如果 </a:t>
            </a:r>
            <a:r>
              <a:rPr lang="en-US" altLang="zh-CN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中至少含两个归约项目，则称 </a:t>
            </a:r>
            <a:r>
              <a:rPr lang="en-US" altLang="zh-CN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有归约</a:t>
            </a:r>
            <a:r>
              <a:rPr lang="en-US" altLang="zh-CN">
                <a:latin typeface="Times New Roman" panose="02020603050405020304" pitchFamily="18" charset="0"/>
              </a:rPr>
              <a:t>—</a:t>
            </a:r>
            <a:r>
              <a:rPr lang="zh-CN" altLang="en-US">
                <a:latin typeface="Times New Roman" panose="02020603050405020304" pitchFamily="18" charset="0"/>
              </a:rPr>
              <a:t>归约冲突（</a:t>
            </a:r>
            <a:r>
              <a:rPr lang="en-US" altLang="zh-CN">
                <a:latin typeface="Times New Roman" panose="02020603050405020304" pitchFamily="18" charset="0"/>
              </a:rPr>
              <a:t>Reduce/Reduce Conflict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如果 </a:t>
            </a:r>
            <a:r>
              <a:rPr lang="en-US" altLang="zh-CN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中既含归约项目，又含移进项目，则称 </a:t>
            </a:r>
            <a:r>
              <a:rPr lang="en-US" altLang="zh-CN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有移进</a:t>
            </a:r>
            <a:r>
              <a:rPr lang="en-US" altLang="zh-CN">
                <a:latin typeface="Times New Roman" panose="02020603050405020304" pitchFamily="18" charset="0"/>
              </a:rPr>
              <a:t>—</a:t>
            </a:r>
            <a:r>
              <a:rPr lang="zh-CN" altLang="en-US">
                <a:latin typeface="Times New Roman" panose="02020603050405020304" pitchFamily="18" charset="0"/>
              </a:rPr>
              <a:t>归约冲突（</a:t>
            </a:r>
            <a:r>
              <a:rPr lang="en-US" altLang="zh-CN">
                <a:latin typeface="Times New Roman" panose="02020603050405020304" pitchFamily="18" charset="0"/>
              </a:rPr>
              <a:t>Shift/Reduce Conflict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如果 </a:t>
            </a:r>
            <a:r>
              <a:rPr lang="en-US" altLang="zh-CN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既没有归约</a:t>
            </a:r>
            <a:r>
              <a:rPr lang="en-US" altLang="zh-CN">
                <a:latin typeface="Times New Roman" panose="02020603050405020304" pitchFamily="18" charset="0"/>
              </a:rPr>
              <a:t>—</a:t>
            </a:r>
            <a:r>
              <a:rPr lang="zh-CN" altLang="en-US">
                <a:latin typeface="Times New Roman" panose="02020603050405020304" pitchFamily="18" charset="0"/>
              </a:rPr>
              <a:t>归约冲突，又没有移进</a:t>
            </a:r>
            <a:r>
              <a:rPr lang="en-US" altLang="zh-CN">
                <a:latin typeface="Times New Roman" panose="02020603050405020304" pitchFamily="18" charset="0"/>
              </a:rPr>
              <a:t>—</a:t>
            </a:r>
            <a:r>
              <a:rPr lang="zh-CN" altLang="en-US">
                <a:latin typeface="Times New Roman" panose="02020603050405020304" pitchFamily="18" charset="0"/>
              </a:rPr>
              <a:t>归约冲突，则称 </a:t>
            </a:r>
            <a:r>
              <a:rPr lang="en-US" altLang="zh-CN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是相容的</a:t>
            </a:r>
            <a:r>
              <a:rPr lang="en-US" altLang="zh-CN">
                <a:latin typeface="Times New Roman" panose="02020603050405020304" pitchFamily="18" charset="0"/>
              </a:rPr>
              <a:t>(Consistent)</a:t>
            </a:r>
            <a:r>
              <a:rPr lang="zh-CN" altLang="en-US">
                <a:latin typeface="Times New Roman" panose="02020603050405020304" pitchFamily="18" charset="0"/>
              </a:rPr>
              <a:t>，否则称 </a:t>
            </a:r>
            <a:r>
              <a:rPr lang="en-US" altLang="zh-CN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是不相容的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对文法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，如果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I∈C,</a:t>
            </a:r>
            <a:r>
              <a:rPr lang="zh-CN" altLang="en-US">
                <a:latin typeface="Times New Roman" panose="02020603050405020304" pitchFamily="18" charset="0"/>
              </a:rPr>
              <a:t>都是相容的，则称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LR(0)</a:t>
            </a:r>
            <a:r>
              <a:rPr lang="zh-CN" altLang="en-US">
                <a:latin typeface="Times New Roman" panose="02020603050405020304" pitchFamily="18" charset="0"/>
              </a:rPr>
              <a:t>文法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日期占位符 1">
            <a:extLst>
              <a:ext uri="{FF2B5EF4-FFF2-40B4-BE49-F238E27FC236}">
                <a16:creationId xmlns:a16="http://schemas.microsoft.com/office/drawing/2014/main" id="{96370402-834D-418D-CFE0-38BD4332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42531DE0-3967-4433-BEF2-2B1E62D2D74E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76803" name="灯片编号占位符 3">
            <a:extLst>
              <a:ext uri="{FF2B5EF4-FFF2-40B4-BE49-F238E27FC236}">
                <a16:creationId xmlns:a16="http://schemas.microsoft.com/office/drawing/2014/main" id="{2BFB4503-605E-D0A6-4341-267B4D0E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71255C-4AD9-4745-8A9C-77FF3F17DD2A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90690" name="Text Box 2">
            <a:extLst>
              <a:ext uri="{FF2B5EF4-FFF2-40B4-BE49-F238E27FC236}">
                <a16:creationId xmlns:a16="http://schemas.microsoft.com/office/drawing/2014/main" id="{FB83B718-CF65-D06C-918A-EAC36DECD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1"/>
            <a:ext cx="1143000" cy="2543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S’→.S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S→.A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S→.B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A→.aAc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A→.a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B→.bBd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B→.b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2290691" name="Line 3">
            <a:extLst>
              <a:ext uri="{FF2B5EF4-FFF2-40B4-BE49-F238E27FC236}">
                <a16:creationId xmlns:a16="http://schemas.microsoft.com/office/drawing/2014/main" id="{14042A93-A224-AB81-DC91-96EEBB891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609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692" name="Text Box 4">
            <a:extLst>
              <a:ext uri="{FF2B5EF4-FFF2-40B4-BE49-F238E27FC236}">
                <a16:creationId xmlns:a16="http://schemas.microsoft.com/office/drawing/2014/main" id="{37FE7499-81A4-81F8-80BF-26C87846F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04801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2290693" name="Text Box 5">
            <a:extLst>
              <a:ext uri="{FF2B5EF4-FFF2-40B4-BE49-F238E27FC236}">
                <a16:creationId xmlns:a16="http://schemas.microsoft.com/office/drawing/2014/main" id="{9F446802-4F8D-1B1B-D901-C58729B35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81001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:S</a:t>
            </a:r>
            <a:r>
              <a:rPr lang="en-US" altLang="zh-CN" sz="2000" b="1">
                <a:latin typeface="Tahoma" panose="020B0604030504040204" pitchFamily="34" charset="0"/>
              </a:rPr>
              <a:t>'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→S.</a:t>
            </a:r>
          </a:p>
        </p:txBody>
      </p:sp>
      <p:sp>
        <p:nvSpPr>
          <p:cNvPr id="2290694" name="Line 6">
            <a:extLst>
              <a:ext uri="{FF2B5EF4-FFF2-40B4-BE49-F238E27FC236}">
                <a16:creationId xmlns:a16="http://schemas.microsoft.com/office/drawing/2014/main" id="{1F0403F6-8A60-D662-77CA-D8FD9EBB3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371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695" name="Text Box 7">
            <a:extLst>
              <a:ext uri="{FF2B5EF4-FFF2-40B4-BE49-F238E27FC236}">
                <a16:creationId xmlns:a16="http://schemas.microsoft.com/office/drawing/2014/main" id="{582AC233-5E93-3363-215F-FBF9770C6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990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290696" name="Text Box 8">
            <a:extLst>
              <a:ext uri="{FF2B5EF4-FFF2-40B4-BE49-F238E27FC236}">
                <a16:creationId xmlns:a16="http://schemas.microsoft.com/office/drawing/2014/main" id="{C92B54CC-7370-B325-36EB-EA827663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066801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:S→A.</a:t>
            </a:r>
          </a:p>
        </p:txBody>
      </p:sp>
      <p:sp>
        <p:nvSpPr>
          <p:cNvPr id="2290697" name="Line 9">
            <a:extLst>
              <a:ext uri="{FF2B5EF4-FFF2-40B4-BE49-F238E27FC236}">
                <a16:creationId xmlns:a16="http://schemas.microsoft.com/office/drawing/2014/main" id="{8CF52B3F-EA34-AA76-8FCE-38B3D2204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057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698" name="Text Box 10">
            <a:extLst>
              <a:ext uri="{FF2B5EF4-FFF2-40B4-BE49-F238E27FC236}">
                <a16:creationId xmlns:a16="http://schemas.microsoft.com/office/drawing/2014/main" id="{A1BB5F8B-FC2E-05DD-A76F-E8476EF3E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676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290699" name="Text Box 11">
            <a:extLst>
              <a:ext uri="{FF2B5EF4-FFF2-40B4-BE49-F238E27FC236}">
                <a16:creationId xmlns:a16="http://schemas.microsoft.com/office/drawing/2014/main" id="{D082E645-53E5-4024-4D29-C018F62E7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828801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:S→B.</a:t>
            </a:r>
          </a:p>
        </p:txBody>
      </p:sp>
      <p:sp>
        <p:nvSpPr>
          <p:cNvPr id="2290700" name="Line 12">
            <a:extLst>
              <a:ext uri="{FF2B5EF4-FFF2-40B4-BE49-F238E27FC236}">
                <a16:creationId xmlns:a16="http://schemas.microsoft.com/office/drawing/2014/main" id="{65DAB265-768E-C75C-41D6-CF11F5467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743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01" name="Text Box 13">
            <a:extLst>
              <a:ext uri="{FF2B5EF4-FFF2-40B4-BE49-F238E27FC236}">
                <a16:creationId xmlns:a16="http://schemas.microsoft.com/office/drawing/2014/main" id="{7EE1DDA7-841A-7E28-2BC2-197628ED4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362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290702" name="Text Box 14">
            <a:extLst>
              <a:ext uri="{FF2B5EF4-FFF2-40B4-BE49-F238E27FC236}">
                <a16:creationId xmlns:a16="http://schemas.microsoft.com/office/drawing/2014/main" id="{D75264DC-7E64-C1F0-91B6-7D4600658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438401"/>
            <a:ext cx="1295400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A→a.Ac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A→a.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A→.aAc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A→.a</a:t>
            </a:r>
          </a:p>
        </p:txBody>
      </p:sp>
      <p:sp>
        <p:nvSpPr>
          <p:cNvPr id="2290703" name="Freeform 15">
            <a:extLst>
              <a:ext uri="{FF2B5EF4-FFF2-40B4-BE49-F238E27FC236}">
                <a16:creationId xmlns:a16="http://schemas.microsoft.com/office/drawing/2014/main" id="{C00492EE-8BB9-BCC9-A21E-0188C4A06A6B}"/>
              </a:ext>
            </a:extLst>
          </p:cNvPr>
          <p:cNvSpPr>
            <a:spLocks/>
          </p:cNvSpPr>
          <p:nvPr/>
        </p:nvSpPr>
        <p:spPr bwMode="auto">
          <a:xfrm>
            <a:off x="2438400" y="2895600"/>
            <a:ext cx="1676400" cy="2362200"/>
          </a:xfrm>
          <a:custGeom>
            <a:avLst/>
            <a:gdLst>
              <a:gd name="T0" fmla="*/ 2147483646 w 944"/>
              <a:gd name="T1" fmla="*/ 0 h 1600"/>
              <a:gd name="T2" fmla="*/ 2147483646 w 944"/>
              <a:gd name="T3" fmla="*/ 2147483646 h 1600"/>
              <a:gd name="T4" fmla="*/ 2147483646 w 944"/>
              <a:gd name="T5" fmla="*/ 2147483646 h 1600"/>
              <a:gd name="T6" fmla="*/ 2147483646 w 944"/>
              <a:gd name="T7" fmla="*/ 2147483646 h 1600"/>
              <a:gd name="T8" fmla="*/ 0 60000 65536"/>
              <a:gd name="T9" fmla="*/ 0 60000 65536"/>
              <a:gd name="T10" fmla="*/ 0 60000 65536"/>
              <a:gd name="T11" fmla="*/ 0 60000 65536"/>
              <a:gd name="T12" fmla="*/ 0 w 944"/>
              <a:gd name="T13" fmla="*/ 0 h 1600"/>
              <a:gd name="T14" fmla="*/ 944 w 944"/>
              <a:gd name="T15" fmla="*/ 1600 h 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4" h="1600">
                <a:moveTo>
                  <a:pt x="32" y="0"/>
                </a:moveTo>
                <a:cubicBezTo>
                  <a:pt x="16" y="308"/>
                  <a:pt x="0" y="616"/>
                  <a:pt x="128" y="864"/>
                </a:cubicBezTo>
                <a:cubicBezTo>
                  <a:pt x="256" y="1112"/>
                  <a:pt x="664" y="1376"/>
                  <a:pt x="800" y="1488"/>
                </a:cubicBezTo>
                <a:cubicBezTo>
                  <a:pt x="936" y="1600"/>
                  <a:pt x="736" y="1488"/>
                  <a:pt x="944" y="153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04" name="Text Box 16">
            <a:extLst>
              <a:ext uri="{FF2B5EF4-FFF2-40B4-BE49-F238E27FC236}">
                <a16:creationId xmlns:a16="http://schemas.microsoft.com/office/drawing/2014/main" id="{EABDA266-A933-EE50-3595-6BC2ED886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86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290705" name="Text Box 17">
            <a:extLst>
              <a:ext uri="{FF2B5EF4-FFF2-40B4-BE49-F238E27FC236}">
                <a16:creationId xmlns:a16="http://schemas.microsoft.com/office/drawing/2014/main" id="{87FBEA94-E5CB-1A1F-7EB8-3C24A37DC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648201"/>
            <a:ext cx="1295400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5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B→b.Bd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B→b.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B→.bBd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B→.b</a:t>
            </a:r>
          </a:p>
        </p:txBody>
      </p:sp>
      <p:sp>
        <p:nvSpPr>
          <p:cNvPr id="2290706" name="Freeform 18">
            <a:extLst>
              <a:ext uri="{FF2B5EF4-FFF2-40B4-BE49-F238E27FC236}">
                <a16:creationId xmlns:a16="http://schemas.microsoft.com/office/drawing/2014/main" id="{2F44A05A-0105-017A-7E82-7C6720D7CCDD}"/>
              </a:ext>
            </a:extLst>
          </p:cNvPr>
          <p:cNvSpPr>
            <a:spLocks/>
          </p:cNvSpPr>
          <p:nvPr/>
        </p:nvSpPr>
        <p:spPr bwMode="auto">
          <a:xfrm>
            <a:off x="5410200" y="549276"/>
            <a:ext cx="973138" cy="2117725"/>
          </a:xfrm>
          <a:custGeom>
            <a:avLst/>
            <a:gdLst>
              <a:gd name="T0" fmla="*/ 0 w 816"/>
              <a:gd name="T1" fmla="*/ 2147483646 h 1344"/>
              <a:gd name="T2" fmla="*/ 2147483646 w 816"/>
              <a:gd name="T3" fmla="*/ 2147483646 h 1344"/>
              <a:gd name="T4" fmla="*/ 2147483646 w 816"/>
              <a:gd name="T5" fmla="*/ 2147483646 h 1344"/>
              <a:gd name="T6" fmla="*/ 2147483646 w 816"/>
              <a:gd name="T7" fmla="*/ 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344"/>
              <a:gd name="T14" fmla="*/ 816 w 8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344">
                <a:moveTo>
                  <a:pt x="0" y="1344"/>
                </a:moveTo>
                <a:cubicBezTo>
                  <a:pt x="64" y="1264"/>
                  <a:pt x="128" y="1184"/>
                  <a:pt x="192" y="1008"/>
                </a:cubicBezTo>
                <a:cubicBezTo>
                  <a:pt x="256" y="832"/>
                  <a:pt x="280" y="456"/>
                  <a:pt x="384" y="288"/>
                </a:cubicBezTo>
                <a:cubicBezTo>
                  <a:pt x="488" y="120"/>
                  <a:pt x="744" y="40"/>
                  <a:pt x="81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07" name="Text Box 19">
            <a:extLst>
              <a:ext uri="{FF2B5EF4-FFF2-40B4-BE49-F238E27FC236}">
                <a16:creationId xmlns:a16="http://schemas.microsoft.com/office/drawing/2014/main" id="{08421D7C-2BCE-5D93-4FAA-03C376F6E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143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290708" name="Text Box 20">
            <a:extLst>
              <a:ext uri="{FF2B5EF4-FFF2-40B4-BE49-F238E27FC236}">
                <a16:creationId xmlns:a16="http://schemas.microsoft.com/office/drawing/2014/main" id="{579DB7DA-E763-173C-D772-B96C2482E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339726"/>
            <a:ext cx="1524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6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:A→aA.c</a:t>
            </a:r>
          </a:p>
        </p:txBody>
      </p:sp>
      <p:sp>
        <p:nvSpPr>
          <p:cNvPr id="2290709" name="Freeform 21">
            <a:extLst>
              <a:ext uri="{FF2B5EF4-FFF2-40B4-BE49-F238E27FC236}">
                <a16:creationId xmlns:a16="http://schemas.microsoft.com/office/drawing/2014/main" id="{EFA351AF-FB01-682B-5DC5-14A31E37C020}"/>
              </a:ext>
            </a:extLst>
          </p:cNvPr>
          <p:cNvSpPr>
            <a:spLocks/>
          </p:cNvSpPr>
          <p:nvPr/>
        </p:nvSpPr>
        <p:spPr bwMode="auto">
          <a:xfrm>
            <a:off x="3657600" y="3048000"/>
            <a:ext cx="457200" cy="838200"/>
          </a:xfrm>
          <a:custGeom>
            <a:avLst/>
            <a:gdLst>
              <a:gd name="T0" fmla="*/ 2147483646 w 288"/>
              <a:gd name="T1" fmla="*/ 0 h 528"/>
              <a:gd name="T2" fmla="*/ 0 w 288"/>
              <a:gd name="T3" fmla="*/ 2147483646 h 528"/>
              <a:gd name="T4" fmla="*/ 2147483646 w 288"/>
              <a:gd name="T5" fmla="*/ 2147483646 h 528"/>
              <a:gd name="T6" fmla="*/ 0 60000 65536"/>
              <a:gd name="T7" fmla="*/ 0 60000 65536"/>
              <a:gd name="T8" fmla="*/ 0 60000 65536"/>
              <a:gd name="T9" fmla="*/ 0 w 288"/>
              <a:gd name="T10" fmla="*/ 0 h 528"/>
              <a:gd name="T11" fmla="*/ 288 w 28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28">
                <a:moveTo>
                  <a:pt x="288" y="0"/>
                </a:moveTo>
                <a:cubicBezTo>
                  <a:pt x="144" y="76"/>
                  <a:pt x="0" y="152"/>
                  <a:pt x="0" y="240"/>
                </a:cubicBezTo>
                <a:cubicBezTo>
                  <a:pt x="0" y="328"/>
                  <a:pt x="144" y="428"/>
                  <a:pt x="288" y="52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10" name="Text Box 22">
            <a:extLst>
              <a:ext uri="{FF2B5EF4-FFF2-40B4-BE49-F238E27FC236}">
                <a16:creationId xmlns:a16="http://schemas.microsoft.com/office/drawing/2014/main" id="{2EE323FA-1EF3-1798-CCC5-167C35505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276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290711" name="Freeform 23">
            <a:extLst>
              <a:ext uri="{FF2B5EF4-FFF2-40B4-BE49-F238E27FC236}">
                <a16:creationId xmlns:a16="http://schemas.microsoft.com/office/drawing/2014/main" id="{408ABFFF-623A-AC5D-E9C6-22B19018874E}"/>
              </a:ext>
            </a:extLst>
          </p:cNvPr>
          <p:cNvSpPr>
            <a:spLocks/>
          </p:cNvSpPr>
          <p:nvPr/>
        </p:nvSpPr>
        <p:spPr bwMode="auto">
          <a:xfrm>
            <a:off x="3657600" y="5257800"/>
            <a:ext cx="457200" cy="990600"/>
          </a:xfrm>
          <a:custGeom>
            <a:avLst/>
            <a:gdLst>
              <a:gd name="T0" fmla="*/ 2147483646 w 240"/>
              <a:gd name="T1" fmla="*/ 0 h 432"/>
              <a:gd name="T2" fmla="*/ 0 w 240"/>
              <a:gd name="T3" fmla="*/ 2147483646 h 432"/>
              <a:gd name="T4" fmla="*/ 2147483646 w 240"/>
              <a:gd name="T5" fmla="*/ 2147483646 h 432"/>
              <a:gd name="T6" fmla="*/ 0 60000 65536"/>
              <a:gd name="T7" fmla="*/ 0 60000 65536"/>
              <a:gd name="T8" fmla="*/ 0 60000 65536"/>
              <a:gd name="T9" fmla="*/ 0 w 240"/>
              <a:gd name="T10" fmla="*/ 0 h 432"/>
              <a:gd name="T11" fmla="*/ 240 w 24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432">
                <a:moveTo>
                  <a:pt x="240" y="0"/>
                </a:moveTo>
                <a:cubicBezTo>
                  <a:pt x="120" y="60"/>
                  <a:pt x="0" y="120"/>
                  <a:pt x="0" y="192"/>
                </a:cubicBezTo>
                <a:cubicBezTo>
                  <a:pt x="0" y="264"/>
                  <a:pt x="208" y="376"/>
                  <a:pt x="240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12" name="Text Box 24">
            <a:extLst>
              <a:ext uri="{FF2B5EF4-FFF2-40B4-BE49-F238E27FC236}">
                <a16:creationId xmlns:a16="http://schemas.microsoft.com/office/drawing/2014/main" id="{6C6B82FD-013D-61B8-874C-B5C501DF0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410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290713" name="Freeform 25">
            <a:extLst>
              <a:ext uri="{FF2B5EF4-FFF2-40B4-BE49-F238E27FC236}">
                <a16:creationId xmlns:a16="http://schemas.microsoft.com/office/drawing/2014/main" id="{A31AC1B7-4FFC-7386-B753-44E91774681D}"/>
              </a:ext>
            </a:extLst>
          </p:cNvPr>
          <p:cNvSpPr>
            <a:spLocks/>
          </p:cNvSpPr>
          <p:nvPr/>
        </p:nvSpPr>
        <p:spPr bwMode="auto">
          <a:xfrm flipV="1">
            <a:off x="5410201" y="5181600"/>
            <a:ext cx="1190625" cy="839788"/>
          </a:xfrm>
          <a:custGeom>
            <a:avLst/>
            <a:gdLst>
              <a:gd name="T0" fmla="*/ 0 w 912"/>
              <a:gd name="T1" fmla="*/ 2147483646 h 2112"/>
              <a:gd name="T2" fmla="*/ 2147483646 w 912"/>
              <a:gd name="T3" fmla="*/ 2147483646 h 2112"/>
              <a:gd name="T4" fmla="*/ 2147483646 w 912"/>
              <a:gd name="T5" fmla="*/ 2147483646 h 2112"/>
              <a:gd name="T6" fmla="*/ 2147483646 w 912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2112"/>
              <a:gd name="T14" fmla="*/ 912 w 912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2112">
                <a:moveTo>
                  <a:pt x="0" y="2112"/>
                </a:moveTo>
                <a:cubicBezTo>
                  <a:pt x="92" y="1936"/>
                  <a:pt x="184" y="1760"/>
                  <a:pt x="288" y="1488"/>
                </a:cubicBezTo>
                <a:cubicBezTo>
                  <a:pt x="392" y="1216"/>
                  <a:pt x="520" y="728"/>
                  <a:pt x="624" y="480"/>
                </a:cubicBezTo>
                <a:cubicBezTo>
                  <a:pt x="728" y="232"/>
                  <a:pt x="820" y="116"/>
                  <a:pt x="91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14" name="Text Box 26">
            <a:extLst>
              <a:ext uri="{FF2B5EF4-FFF2-40B4-BE49-F238E27FC236}">
                <a16:creationId xmlns:a16="http://schemas.microsoft.com/office/drawing/2014/main" id="{6F9DDE54-1A6A-DF67-6E8F-F951C8C36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5257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290715" name="Text Box 27">
            <a:extLst>
              <a:ext uri="{FF2B5EF4-FFF2-40B4-BE49-F238E27FC236}">
                <a16:creationId xmlns:a16="http://schemas.microsoft.com/office/drawing/2014/main" id="{A930540C-EB4C-EF5B-007F-CA58E4289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88" y="5867401"/>
            <a:ext cx="1524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7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 B→bB.d</a:t>
            </a:r>
          </a:p>
        </p:txBody>
      </p:sp>
      <p:sp>
        <p:nvSpPr>
          <p:cNvPr id="2290716" name="Line 28">
            <a:extLst>
              <a:ext uri="{FF2B5EF4-FFF2-40B4-BE49-F238E27FC236}">
                <a16:creationId xmlns:a16="http://schemas.microsoft.com/office/drawing/2014/main" id="{F90361EC-3BC0-6E4F-509B-2132950B7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7738" y="796925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17" name="Text Box 29">
            <a:extLst>
              <a:ext uri="{FF2B5EF4-FFF2-40B4-BE49-F238E27FC236}">
                <a16:creationId xmlns:a16="http://schemas.microsoft.com/office/drawing/2014/main" id="{FB7DD2F7-0E9E-005C-709A-D1DA5CEA1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938" y="11017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290718" name="Text Box 30">
            <a:extLst>
              <a:ext uri="{FF2B5EF4-FFF2-40B4-BE49-F238E27FC236}">
                <a16:creationId xmlns:a16="http://schemas.microsoft.com/office/drawing/2014/main" id="{283A92C0-F46A-0DBA-5107-2681B8B03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738" y="1939926"/>
            <a:ext cx="1524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8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:A→aAc.</a:t>
            </a:r>
          </a:p>
        </p:txBody>
      </p:sp>
      <p:sp>
        <p:nvSpPr>
          <p:cNvPr id="2290719" name="Line 31">
            <a:extLst>
              <a:ext uri="{FF2B5EF4-FFF2-40B4-BE49-F238E27FC236}">
                <a16:creationId xmlns:a16="http://schemas.microsoft.com/office/drawing/2014/main" id="{91A77925-FB03-78BF-6EA6-D07D94C3AF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2188" y="4572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20" name="Text Box 32">
            <a:extLst>
              <a:ext uri="{FF2B5EF4-FFF2-40B4-BE49-F238E27FC236}">
                <a16:creationId xmlns:a16="http://schemas.microsoft.com/office/drawing/2014/main" id="{2225ED1C-9AFD-C386-6B9B-50EC51D8F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388" y="5029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290721" name="Text Box 33">
            <a:extLst>
              <a:ext uri="{FF2B5EF4-FFF2-40B4-BE49-F238E27FC236}">
                <a16:creationId xmlns:a16="http://schemas.microsoft.com/office/drawing/2014/main" id="{6C99FAB9-CB46-79AB-94A6-4AD2A16FE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988" y="4114801"/>
            <a:ext cx="17526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7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 B→bBd.</a:t>
            </a:r>
          </a:p>
        </p:txBody>
      </p:sp>
      <p:sp>
        <p:nvSpPr>
          <p:cNvPr id="2290722" name="Rectangle 34">
            <a:extLst>
              <a:ext uri="{FF2B5EF4-FFF2-40B4-BE49-F238E27FC236}">
                <a16:creationId xmlns:a16="http://schemas.microsoft.com/office/drawing/2014/main" id="{6464E39D-4521-EEC7-A6AF-A00AAFD57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04800"/>
            <a:ext cx="16002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800" b="1">
                <a:latin typeface="Tahoma" panose="020B0604030504040204" pitchFamily="34" charset="0"/>
              </a:rPr>
              <a:t>'</a:t>
            </a:r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→S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S →A|B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 →aAc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 →a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B →bBd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B →b</a:t>
            </a:r>
          </a:p>
        </p:txBody>
      </p:sp>
      <p:sp>
        <p:nvSpPr>
          <p:cNvPr id="2290723" name="Rectangle 35">
            <a:extLst>
              <a:ext uri="{FF2B5EF4-FFF2-40B4-BE49-F238E27FC236}">
                <a16:creationId xmlns:a16="http://schemas.microsoft.com/office/drawing/2014/main" id="{4FAAD207-761F-3C3C-CBA0-087FC766E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154" y="4660900"/>
            <a:ext cx="3725846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kumimoji="1"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如何构造其分析表</a:t>
            </a:r>
            <a:r>
              <a:rPr kumimoji="1"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069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069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0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0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0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0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90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90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90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90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90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90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90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90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90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90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9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9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9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90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90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9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90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90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90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90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9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90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90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90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90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9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9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9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9070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9070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90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290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290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290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290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290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290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290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290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290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29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290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290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29070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29070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290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290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290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290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290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290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290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290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290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290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229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29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29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29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29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229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29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29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229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290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290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29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2290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290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29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229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29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229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290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2290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229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29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29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29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29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0690" grpId="0" build="p" animBg="1" autoUpdateAnimBg="0"/>
      <p:bldP spid="2290692" grpId="0" autoUpdateAnimBg="0"/>
      <p:bldP spid="2290693" grpId="0" animBg="1" autoUpdateAnimBg="0"/>
      <p:bldP spid="2290695" grpId="0" autoUpdateAnimBg="0"/>
      <p:bldP spid="2290696" grpId="0" animBg="1" autoUpdateAnimBg="0"/>
      <p:bldP spid="2290698" grpId="0" autoUpdateAnimBg="0"/>
      <p:bldP spid="2290699" grpId="0" animBg="1" autoUpdateAnimBg="0"/>
      <p:bldP spid="2290701" grpId="0" autoUpdateAnimBg="0"/>
      <p:bldP spid="2290702" grpId="0" build="p" animBg="1" autoUpdateAnimBg="0"/>
      <p:bldP spid="2290704" grpId="0" autoUpdateAnimBg="0"/>
      <p:bldP spid="2290705" grpId="0" build="p" animBg="1" autoUpdateAnimBg="0"/>
      <p:bldP spid="2290707" grpId="0" autoUpdateAnimBg="0"/>
      <p:bldP spid="2290708" grpId="0" animBg="1" autoUpdateAnimBg="0"/>
      <p:bldP spid="2290710" grpId="0" autoUpdateAnimBg="0"/>
      <p:bldP spid="2290712" grpId="0" autoUpdateAnimBg="0"/>
      <p:bldP spid="2290714" grpId="0" autoUpdateAnimBg="0"/>
      <p:bldP spid="2290715" grpId="0" animBg="1" autoUpdateAnimBg="0"/>
      <p:bldP spid="2290717" grpId="0" autoUpdateAnimBg="0"/>
      <p:bldP spid="2290718" grpId="0" animBg="1" autoUpdateAnimBg="0"/>
      <p:bldP spid="2290720" grpId="0" autoUpdateAnimBg="0"/>
      <p:bldP spid="2290721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>
            <a:extLst>
              <a:ext uri="{FF2B5EF4-FFF2-40B4-BE49-F238E27FC236}">
                <a16:creationId xmlns:a16="http://schemas.microsoft.com/office/drawing/2014/main" id="{D2C5999E-CB35-34CA-8638-2C93632A1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5.3.3 SLR(1)</a:t>
            </a:r>
            <a:r>
              <a:rPr lang="zh-CN" altLang="en-US" dirty="0">
                <a:latin typeface="Times New Roman" panose="02020603050405020304" pitchFamily="18" charset="0"/>
              </a:rPr>
              <a:t>分析表的构造算法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E864E-B027-0766-2AC5-E51A0ECD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A2F09962-CD51-43D3-9D4D-4714333A0CF7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77827" name="灯片编号占位符 5">
            <a:extLst>
              <a:ext uri="{FF2B5EF4-FFF2-40B4-BE49-F238E27FC236}">
                <a16:creationId xmlns:a16="http://schemas.microsoft.com/office/drawing/2014/main" id="{72BEE598-3C1B-2EC2-E1D7-3AB4AB49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FF6886-66AB-46F5-9450-4D2DF73B1FFD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70787" name="Rectangle 3">
            <a:extLst>
              <a:ext uri="{FF2B5EF4-FFF2-40B4-BE49-F238E27FC236}">
                <a16:creationId xmlns:a16="http://schemas.microsoft.com/office/drawing/2014/main" id="{AC6332DB-4E3D-E2DA-19B8-19C6F9FCE5A0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100831"/>
            <a:ext cx="9783916" cy="518455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算法</a:t>
            </a:r>
            <a:r>
              <a:rPr lang="en-US" altLang="zh-CN" sz="2400" dirty="0">
                <a:latin typeface="Times New Roman" panose="02020603050405020304" pitchFamily="18" charset="0"/>
              </a:rPr>
              <a:t>5.6 </a:t>
            </a:r>
            <a:r>
              <a:rPr lang="en-US" altLang="zh-CN" sz="2400" i="1" dirty="0">
                <a:latin typeface="Times New Roman" panose="02020603050405020304" pitchFamily="18" charset="0"/>
              </a:rPr>
              <a:t>LR</a:t>
            </a:r>
            <a:r>
              <a:rPr lang="en-US" altLang="zh-CN" sz="2400" dirty="0">
                <a:latin typeface="Times New Roman" panose="02020603050405020304" pitchFamily="18" charset="0"/>
              </a:rPr>
              <a:t>(0)</a:t>
            </a:r>
            <a:r>
              <a:rPr lang="zh-CN" altLang="en-US" sz="2400" dirty="0">
                <a:latin typeface="Times New Roman" panose="02020603050405020304" pitchFamily="18" charset="0"/>
              </a:rPr>
              <a:t>分析表的构造。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输入：文法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</a:rPr>
              <a:t>=(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</a:rPr>
              <a:t> P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的拓广文法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</a:rPr>
              <a:t>';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输出：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</a:rPr>
              <a:t>'</a:t>
            </a:r>
            <a:r>
              <a:rPr lang="zh-CN" altLang="en-US" sz="2400" dirty="0">
                <a:latin typeface="Times New Roman" panose="02020603050405020304" pitchFamily="18" charset="0"/>
              </a:rPr>
              <a:t>的</a:t>
            </a:r>
            <a:r>
              <a:rPr lang="en-US" altLang="zh-CN" sz="2400" i="1" dirty="0">
                <a:latin typeface="Times New Roman" panose="02020603050405020304" pitchFamily="18" charset="0"/>
              </a:rPr>
              <a:t>LR</a:t>
            </a:r>
            <a:r>
              <a:rPr lang="en-US" altLang="zh-CN" sz="2400" dirty="0">
                <a:latin typeface="Times New Roman" panose="02020603050405020304" pitchFamily="18" charset="0"/>
              </a:rPr>
              <a:t>(0)</a:t>
            </a:r>
            <a:r>
              <a:rPr lang="zh-CN" altLang="en-US" sz="2400" dirty="0">
                <a:latin typeface="Times New Roman" panose="02020603050405020304" pitchFamily="18" charset="0"/>
              </a:rPr>
              <a:t>分析表，即</a:t>
            </a:r>
            <a:r>
              <a:rPr lang="en-US" altLang="zh-CN" sz="2400" i="1" dirty="0">
                <a:latin typeface="Times New Roman" panose="02020603050405020304" pitchFamily="18" charset="0"/>
              </a:rPr>
              <a:t>action</a:t>
            </a:r>
            <a:r>
              <a:rPr lang="zh-CN" altLang="en-US" sz="2400" dirty="0">
                <a:latin typeface="Times New Roman" panose="02020603050405020304" pitchFamily="18" charset="0"/>
              </a:rPr>
              <a:t>表和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goto</a:t>
            </a:r>
            <a:r>
              <a:rPr lang="zh-CN" altLang="en-US" sz="2400" dirty="0">
                <a:latin typeface="Times New Roman" panose="02020603050405020304" pitchFamily="18" charset="0"/>
              </a:rPr>
              <a:t>表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步骤：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Times New Roman" panose="02020603050405020304" pitchFamily="18" charset="0"/>
              </a:rPr>
              <a:t>令</a:t>
            </a:r>
            <a:r>
              <a:rPr lang="en-US" altLang="zh-CN" sz="2400" dirty="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</a:rPr>
              <a:t>= CLOSURE({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</a:rPr>
              <a:t>'→.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</a:rPr>
              <a:t>})</a:t>
            </a:r>
            <a:r>
              <a:rPr lang="zh-CN" altLang="en-US" sz="2400" dirty="0">
                <a:latin typeface="Times New Roman" panose="02020603050405020304" pitchFamily="18" charset="0"/>
              </a:rPr>
              <a:t>，构造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</a:rPr>
              <a:t>'</a:t>
            </a:r>
            <a:r>
              <a:rPr lang="zh-CN" altLang="en-US" sz="2400" dirty="0">
                <a:latin typeface="Times New Roman" panose="02020603050405020304" pitchFamily="18" charset="0"/>
              </a:rPr>
              <a:t>的</a:t>
            </a:r>
            <a:r>
              <a:rPr lang="en-US" altLang="zh-CN" sz="2400" i="1" dirty="0">
                <a:latin typeface="Times New Roman" panose="02020603050405020304" pitchFamily="18" charset="0"/>
              </a:rPr>
              <a:t>LR</a:t>
            </a:r>
            <a:r>
              <a:rPr lang="en-US" altLang="zh-CN" sz="2400" dirty="0">
                <a:latin typeface="Times New Roman" panose="02020603050405020304" pitchFamily="18" charset="0"/>
              </a:rPr>
              <a:t>(0)</a:t>
            </a:r>
            <a:r>
              <a:rPr lang="zh-CN" altLang="en-US" sz="2400" dirty="0">
                <a:latin typeface="Times New Roman" panose="02020603050405020304" pitchFamily="18" charset="0"/>
              </a:rPr>
              <a:t>项目集规范族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={ I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</a:rPr>
              <a:t>,I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,…,I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．让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对应状态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对应状态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为初始状态。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</a:rPr>
              <a:t>for 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=0 to 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 do begin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⑴ if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→</a:t>
            </a:r>
            <a:r>
              <a:rPr lang="en-US" altLang="zh-CN" sz="2400" i="1" dirty="0">
                <a:latin typeface="Times New Roman" panose="02020603050405020304" pitchFamily="18" charset="0"/>
              </a:rPr>
              <a:t>α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  <a:r>
              <a:rPr lang="en-US" altLang="zh-CN" sz="2400" i="1" dirty="0">
                <a:latin typeface="Times New Roman" panose="02020603050405020304" pitchFamily="18" charset="0"/>
              </a:rPr>
              <a:t>aβ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 &amp;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 &amp; GO(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)=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 then </a:t>
            </a:r>
            <a:r>
              <a:rPr lang="en-US" altLang="zh-CN" sz="2400" i="1" dirty="0">
                <a:latin typeface="Times New Roman" panose="02020603050405020304" pitchFamily="18" charset="0"/>
              </a:rPr>
              <a:t>action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]:=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Sj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⑵ if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→</a:t>
            </a:r>
            <a:r>
              <a:rPr lang="en-US" altLang="zh-CN" sz="2400" i="1" dirty="0">
                <a:latin typeface="Times New Roman" panose="02020603050405020304" pitchFamily="18" charset="0"/>
              </a:rPr>
              <a:t>α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  <a:r>
              <a:rPr lang="en-US" altLang="zh-CN" sz="2400" i="1" dirty="0">
                <a:latin typeface="Times New Roman" panose="02020603050405020304" pitchFamily="18" charset="0"/>
              </a:rPr>
              <a:t>Bβ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dirty="0" err="1">
                <a:latin typeface="Times New Roman" panose="02020603050405020304" pitchFamily="18" charset="0"/>
              </a:rPr>
              <a:t>&amp;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</a:rPr>
              <a:t>&amp;GO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)=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 then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goto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]:=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⑶ if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→</a:t>
            </a:r>
            <a:r>
              <a:rPr lang="en-US" altLang="zh-CN" sz="2400" i="1" dirty="0">
                <a:latin typeface="Times New Roman" panose="02020603050405020304" pitchFamily="18" charset="0"/>
              </a:rPr>
              <a:t>α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 &amp;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→</a:t>
            </a:r>
            <a:r>
              <a:rPr lang="en-US" altLang="zh-CN" sz="2400" i="1" dirty="0">
                <a:latin typeface="Times New Roman" panose="02020603050405020304" pitchFamily="18" charset="0"/>
              </a:rPr>
              <a:t>α</a:t>
            </a:r>
            <a:r>
              <a:rPr lang="zh-CN" altLang="en-US" sz="2400" dirty="0">
                <a:latin typeface="Times New Roman" panose="02020603050405020304" pitchFamily="18" charset="0"/>
              </a:rPr>
              <a:t>为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的第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</a:rPr>
              <a:t>个产生式</a:t>
            </a:r>
            <a:r>
              <a:rPr lang="en-US" altLang="zh-CN" sz="2400" dirty="0">
                <a:latin typeface="Times New Roman" panose="02020603050405020304" pitchFamily="18" charset="0"/>
              </a:rPr>
              <a:t>then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for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</a:rPr>
              <a:t> do </a:t>
            </a:r>
            <a:r>
              <a:rPr lang="en-US" altLang="zh-CN" sz="2400" i="1" dirty="0">
                <a:latin typeface="Times New Roman" panose="02020603050405020304" pitchFamily="18" charset="0"/>
              </a:rPr>
              <a:t>action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]:=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rj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⑷ if 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</a:rPr>
              <a:t>'→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i="1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then </a:t>
            </a:r>
            <a:r>
              <a:rPr lang="en-US" altLang="zh-CN" sz="2400" i="1" dirty="0">
                <a:latin typeface="Times New Roman" panose="02020603050405020304" pitchFamily="18" charset="0"/>
              </a:rPr>
              <a:t>action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,#]:=acc  end;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．上述⑴到⑷步未填入信息的表项均置为</a:t>
            </a:r>
            <a:r>
              <a:rPr lang="en-US" altLang="zh-CN" sz="2400" dirty="0">
                <a:latin typeface="Times New Roman" panose="02020603050405020304" pitchFamily="18" charset="0"/>
              </a:rPr>
              <a:t>error</a:t>
            </a:r>
            <a:r>
              <a:rPr lang="zh-CN" altLang="en-US" sz="2400" dirty="0">
                <a:latin typeface="Times New Roman" panose="02020603050405020304" pitchFamily="18" charset="0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7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7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7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7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7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7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7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7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7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7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70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787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47D4BCA-CCF2-FB1D-A9CC-8DF547248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识别表达式文法的所有活前缀的</a:t>
            </a:r>
            <a:r>
              <a:rPr lang="en-US" altLang="zh-CN" dirty="0">
                <a:latin typeface="Times New Roman" panose="02020603050405020304" pitchFamily="18" charset="0"/>
              </a:rPr>
              <a:t>DFA</a:t>
            </a:r>
          </a:p>
        </p:txBody>
      </p:sp>
      <p:sp>
        <p:nvSpPr>
          <p:cNvPr id="1271811" name="Rectangle 3">
            <a:extLst>
              <a:ext uri="{FF2B5EF4-FFF2-40B4-BE49-F238E27FC236}">
                <a16:creationId xmlns:a16="http://schemas.microsoft.com/office/drawing/2014/main" id="{BF6990B5-ACD2-1EF4-AE43-C80BAFA6A7B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 </a:t>
            </a:r>
            <a:r>
              <a:rPr lang="zh-CN" altLang="en-US" sz="3600">
                <a:latin typeface="Times New Roman" panose="02020603050405020304" pitchFamily="18" charset="0"/>
              </a:rPr>
              <a:t>拓广文法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0)  </a:t>
            </a:r>
            <a:r>
              <a:rPr lang="zh-CN" altLang="en-US">
                <a:latin typeface="Times New Roman" panose="02020603050405020304" pitchFamily="18" charset="0"/>
              </a:rPr>
              <a:t>Ｅ</a:t>
            </a:r>
            <a:r>
              <a:rPr lang="en-US" altLang="zh-CN">
                <a:latin typeface="Times New Roman" panose="02020603050405020304" pitchFamily="18" charset="0"/>
              </a:rPr>
              <a:t>'→</a:t>
            </a:r>
            <a:r>
              <a:rPr lang="zh-CN" altLang="en-US">
                <a:latin typeface="Times New Roman" panose="02020603050405020304" pitchFamily="18" charset="0"/>
              </a:rPr>
              <a:t>Ｅ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1)  </a:t>
            </a:r>
            <a:r>
              <a:rPr lang="zh-CN" altLang="en-US">
                <a:latin typeface="Times New Roman" panose="02020603050405020304" pitchFamily="18" charset="0"/>
              </a:rPr>
              <a:t>Ｅ→Ｅ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</a:rPr>
              <a:t>Ｔ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2)  </a:t>
            </a:r>
            <a:r>
              <a:rPr lang="zh-CN" altLang="en-US">
                <a:latin typeface="Times New Roman" panose="02020603050405020304" pitchFamily="18" charset="0"/>
              </a:rPr>
              <a:t>Ｅ→Ｔ </a:t>
            </a:r>
          </a:p>
        </p:txBody>
      </p:sp>
      <p:sp>
        <p:nvSpPr>
          <p:cNvPr id="1271812" name="Text Box 4">
            <a:extLst>
              <a:ext uri="{FF2B5EF4-FFF2-40B4-BE49-F238E27FC236}">
                <a16:creationId xmlns:a16="http://schemas.microsoft.com/office/drawing/2014/main" id="{4C6E8D2F-AB2A-616A-3408-77D8909E7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2435225"/>
            <a:ext cx="3810000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3)  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Ｔ→Ｔ*Ｆ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4)  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Ｔ→Ｆ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5)  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Ｆ→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(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Ｅ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)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6)  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Ｆ→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1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71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1811" grpId="0" autoUpdateAnimBg="0"/>
      <p:bldP spid="1271812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日期占位符 1">
            <a:extLst>
              <a:ext uri="{FF2B5EF4-FFF2-40B4-BE49-F238E27FC236}">
                <a16:creationId xmlns:a16="http://schemas.microsoft.com/office/drawing/2014/main" id="{93CA4820-885E-B126-3070-702C5437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D546671C-6B1B-47F6-A719-56F5BC654648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79875" name="灯片编号占位符 3">
            <a:extLst>
              <a:ext uri="{FF2B5EF4-FFF2-40B4-BE49-F238E27FC236}">
                <a16:creationId xmlns:a16="http://schemas.microsoft.com/office/drawing/2014/main" id="{12262926-A44E-3BC1-30E4-B2FAB706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8A1E94-9A05-481F-AA9F-D61216A87E87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72834" name="Text Box 2">
            <a:extLst>
              <a:ext uri="{FF2B5EF4-FFF2-40B4-BE49-F238E27FC236}">
                <a16:creationId xmlns:a16="http://schemas.microsoft.com/office/drawing/2014/main" id="{DF8A6F94-F3FC-4FAB-C518-8E6F82197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1"/>
            <a:ext cx="1219200" cy="2543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E’→.E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E→.E+T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E→.T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T→.T*F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T→.F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F→.(E)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F→.id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272835" name="Line 3">
            <a:extLst>
              <a:ext uri="{FF2B5EF4-FFF2-40B4-BE49-F238E27FC236}">
                <a16:creationId xmlns:a16="http://schemas.microsoft.com/office/drawing/2014/main" id="{43CCF349-394C-23BA-A6BE-0D02986D7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1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36" name="Text Box 4">
            <a:extLst>
              <a:ext uri="{FF2B5EF4-FFF2-40B4-BE49-F238E27FC236}">
                <a16:creationId xmlns:a16="http://schemas.microsoft.com/office/drawing/2014/main" id="{5B9378DB-2C7C-50D9-286D-B588917E6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272837" name="Text Box 5">
            <a:extLst>
              <a:ext uri="{FF2B5EF4-FFF2-40B4-BE49-F238E27FC236}">
                <a16:creationId xmlns:a16="http://schemas.microsoft.com/office/drawing/2014/main" id="{A9BF076B-076E-38F8-065D-951EEDD73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28601"/>
            <a:ext cx="1219200" cy="1019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E’→E.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E→E.+T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272838" name="Line 6">
            <a:extLst>
              <a:ext uri="{FF2B5EF4-FFF2-40B4-BE49-F238E27FC236}">
                <a16:creationId xmlns:a16="http://schemas.microsoft.com/office/drawing/2014/main" id="{F7F21D0F-1BF7-0E3D-BF39-A93305108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057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39" name="Text Box 7">
            <a:extLst>
              <a:ext uri="{FF2B5EF4-FFF2-40B4-BE49-F238E27FC236}">
                <a16:creationId xmlns:a16="http://schemas.microsoft.com/office/drawing/2014/main" id="{AD7D2347-1AFB-8F87-2081-7497AFB89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1272840" name="Text Box 8">
            <a:extLst>
              <a:ext uri="{FF2B5EF4-FFF2-40B4-BE49-F238E27FC236}">
                <a16:creationId xmlns:a16="http://schemas.microsoft.com/office/drawing/2014/main" id="{9B8C1FE8-A77D-8260-BA33-863B45D7D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419226"/>
            <a:ext cx="1219200" cy="1019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E→T.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T→T.*F</a:t>
            </a: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72841" name="Line 9">
            <a:extLst>
              <a:ext uri="{FF2B5EF4-FFF2-40B4-BE49-F238E27FC236}">
                <a16:creationId xmlns:a16="http://schemas.microsoft.com/office/drawing/2014/main" id="{6BBD8965-8761-F1FC-4A1E-87088237F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819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42" name="Text Box 10">
            <a:extLst>
              <a:ext uri="{FF2B5EF4-FFF2-40B4-BE49-F238E27FC236}">
                <a16:creationId xmlns:a16="http://schemas.microsoft.com/office/drawing/2014/main" id="{5D4AFC95-314A-5E07-21D3-DECFD21B9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498726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1272843" name="Text Box 11">
            <a:extLst>
              <a:ext uri="{FF2B5EF4-FFF2-40B4-BE49-F238E27FC236}">
                <a16:creationId xmlns:a16="http://schemas.microsoft.com/office/drawing/2014/main" id="{6D3635EB-BC82-6DD6-16C0-956D5AC4E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90801"/>
            <a:ext cx="12192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T→F.</a:t>
            </a:r>
          </a:p>
        </p:txBody>
      </p:sp>
      <p:sp>
        <p:nvSpPr>
          <p:cNvPr id="1272844" name="Freeform 12">
            <a:extLst>
              <a:ext uri="{FF2B5EF4-FFF2-40B4-BE49-F238E27FC236}">
                <a16:creationId xmlns:a16="http://schemas.microsoft.com/office/drawing/2014/main" id="{EF601536-0FF1-6E25-BB28-6E11ECA49E0C}"/>
              </a:ext>
            </a:extLst>
          </p:cNvPr>
          <p:cNvSpPr>
            <a:spLocks/>
          </p:cNvSpPr>
          <p:nvPr/>
        </p:nvSpPr>
        <p:spPr bwMode="auto">
          <a:xfrm>
            <a:off x="2870200" y="2895600"/>
            <a:ext cx="1244600" cy="1219200"/>
          </a:xfrm>
          <a:custGeom>
            <a:avLst/>
            <a:gdLst>
              <a:gd name="T0" fmla="*/ 2147483646 w 736"/>
              <a:gd name="T1" fmla="*/ 0 h 768"/>
              <a:gd name="T2" fmla="*/ 2147483646 w 736"/>
              <a:gd name="T3" fmla="*/ 2147483646 h 768"/>
              <a:gd name="T4" fmla="*/ 2147483646 w 736"/>
              <a:gd name="T5" fmla="*/ 2147483646 h 768"/>
              <a:gd name="T6" fmla="*/ 2147483646 w 736"/>
              <a:gd name="T7" fmla="*/ 2147483646 h 768"/>
              <a:gd name="T8" fmla="*/ 2147483646 w 736"/>
              <a:gd name="T9" fmla="*/ 2147483646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"/>
              <a:gd name="T16" fmla="*/ 0 h 768"/>
              <a:gd name="T17" fmla="*/ 736 w 73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" h="768">
                <a:moveTo>
                  <a:pt x="16" y="0"/>
                </a:moveTo>
                <a:cubicBezTo>
                  <a:pt x="8" y="144"/>
                  <a:pt x="0" y="288"/>
                  <a:pt x="16" y="384"/>
                </a:cubicBezTo>
                <a:cubicBezTo>
                  <a:pt x="32" y="480"/>
                  <a:pt x="64" y="528"/>
                  <a:pt x="112" y="576"/>
                </a:cubicBezTo>
                <a:cubicBezTo>
                  <a:pt x="160" y="624"/>
                  <a:pt x="200" y="640"/>
                  <a:pt x="304" y="672"/>
                </a:cubicBezTo>
                <a:cubicBezTo>
                  <a:pt x="408" y="704"/>
                  <a:pt x="572" y="736"/>
                  <a:pt x="736" y="76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45" name="Text Box 13">
            <a:extLst>
              <a:ext uri="{FF2B5EF4-FFF2-40B4-BE49-F238E27FC236}">
                <a16:creationId xmlns:a16="http://schemas.microsoft.com/office/drawing/2014/main" id="{6B469AAB-10EE-3B9C-9CCE-6223B8A16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657601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</a:p>
        </p:txBody>
      </p:sp>
      <p:sp>
        <p:nvSpPr>
          <p:cNvPr id="1272846" name="Text Box 14">
            <a:extLst>
              <a:ext uri="{FF2B5EF4-FFF2-40B4-BE49-F238E27FC236}">
                <a16:creationId xmlns:a16="http://schemas.microsoft.com/office/drawing/2014/main" id="{F7A8E091-FE2E-20A6-66DF-7016A6181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581401"/>
            <a:ext cx="1219200" cy="2543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F→(.E )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E→.E+T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E→.T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T→.T*F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T→.F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F→.(E)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F→.id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272847" name="Line 15">
            <a:extLst>
              <a:ext uri="{FF2B5EF4-FFF2-40B4-BE49-F238E27FC236}">
                <a16:creationId xmlns:a16="http://schemas.microsoft.com/office/drawing/2014/main" id="{915A86B4-8BDA-FC95-927D-B417D0556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895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48" name="Text Box 16">
            <a:extLst>
              <a:ext uri="{FF2B5EF4-FFF2-40B4-BE49-F238E27FC236}">
                <a16:creationId xmlns:a16="http://schemas.microsoft.com/office/drawing/2014/main" id="{B88B1A3B-E269-96F7-A28F-EDA9E985E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29001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272849" name="Text Box 17">
            <a:extLst>
              <a:ext uri="{FF2B5EF4-FFF2-40B4-BE49-F238E27FC236}">
                <a16:creationId xmlns:a16="http://schemas.microsoft.com/office/drawing/2014/main" id="{1D977F59-CB01-50A7-2958-F7FF57C0F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91001"/>
            <a:ext cx="12192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5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F→id.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272850" name="Line 18">
            <a:extLst>
              <a:ext uri="{FF2B5EF4-FFF2-40B4-BE49-F238E27FC236}">
                <a16:creationId xmlns:a16="http://schemas.microsoft.com/office/drawing/2014/main" id="{C8CFBE00-BD12-F83F-D8EF-A188D3D97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1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51" name="Text Box 19">
            <a:extLst>
              <a:ext uri="{FF2B5EF4-FFF2-40B4-BE49-F238E27FC236}">
                <a16:creationId xmlns:a16="http://schemas.microsoft.com/office/drawing/2014/main" id="{831A89DD-2C09-B353-4E6A-13D8A45D3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7620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1272852" name="Text Box 20">
            <a:extLst>
              <a:ext uri="{FF2B5EF4-FFF2-40B4-BE49-F238E27FC236}">
                <a16:creationId xmlns:a16="http://schemas.microsoft.com/office/drawing/2014/main" id="{3600D96E-9C16-D545-85AA-C92121A62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28601"/>
            <a:ext cx="1219200" cy="1933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6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E→E+.T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T→.T*F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T→.F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F→.(E)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F→.id</a:t>
            </a:r>
          </a:p>
        </p:txBody>
      </p:sp>
      <p:sp>
        <p:nvSpPr>
          <p:cNvPr id="1272853" name="Line 21">
            <a:extLst>
              <a:ext uri="{FF2B5EF4-FFF2-40B4-BE49-F238E27FC236}">
                <a16:creationId xmlns:a16="http://schemas.microsoft.com/office/drawing/2014/main" id="{B4264C1E-79F0-86CE-6738-D16A8FB17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81200"/>
            <a:ext cx="838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54" name="Text Box 22">
            <a:extLst>
              <a:ext uri="{FF2B5EF4-FFF2-40B4-BE49-F238E27FC236}">
                <a16:creationId xmlns:a16="http://schemas.microsoft.com/office/drawing/2014/main" id="{AC4ADE0C-8322-0E3E-7949-20A38F900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13360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272855" name="Text Box 23">
            <a:extLst>
              <a:ext uri="{FF2B5EF4-FFF2-40B4-BE49-F238E27FC236}">
                <a16:creationId xmlns:a16="http://schemas.microsoft.com/office/drawing/2014/main" id="{C847EC15-7054-5218-A5C6-A96AB3308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286001"/>
            <a:ext cx="1219200" cy="1323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7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T→T*.F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F→.(E)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F→.id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272856" name="Line 24">
            <a:extLst>
              <a:ext uri="{FF2B5EF4-FFF2-40B4-BE49-F238E27FC236}">
                <a16:creationId xmlns:a16="http://schemas.microsoft.com/office/drawing/2014/main" id="{B8D09BD1-3F3D-D792-D29E-BCE7266DC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1148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57" name="Text Box 25">
            <a:extLst>
              <a:ext uri="{FF2B5EF4-FFF2-40B4-BE49-F238E27FC236}">
                <a16:creationId xmlns:a16="http://schemas.microsoft.com/office/drawing/2014/main" id="{EB171775-5B13-05DA-E5FB-82BA762ED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0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272858" name="Text Box 26">
            <a:extLst>
              <a:ext uri="{FF2B5EF4-FFF2-40B4-BE49-F238E27FC236}">
                <a16:creationId xmlns:a16="http://schemas.microsoft.com/office/drawing/2014/main" id="{6DB3A533-404B-5726-DB5F-F7AA76D42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657601"/>
            <a:ext cx="1219200" cy="1019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8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F→ (E.)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E→E.+T</a:t>
            </a:r>
          </a:p>
        </p:txBody>
      </p:sp>
      <p:sp>
        <p:nvSpPr>
          <p:cNvPr id="1272859" name="Freeform 27">
            <a:extLst>
              <a:ext uri="{FF2B5EF4-FFF2-40B4-BE49-F238E27FC236}">
                <a16:creationId xmlns:a16="http://schemas.microsoft.com/office/drawing/2014/main" id="{09133BA2-188E-F093-DDC4-90DBD9953771}"/>
              </a:ext>
            </a:extLst>
          </p:cNvPr>
          <p:cNvSpPr>
            <a:spLocks/>
          </p:cNvSpPr>
          <p:nvPr/>
        </p:nvSpPr>
        <p:spPr bwMode="auto">
          <a:xfrm>
            <a:off x="5334000" y="2286000"/>
            <a:ext cx="254000" cy="1600200"/>
          </a:xfrm>
          <a:custGeom>
            <a:avLst/>
            <a:gdLst>
              <a:gd name="T0" fmla="*/ 0 w 160"/>
              <a:gd name="T1" fmla="*/ 2147483646 h 1008"/>
              <a:gd name="T2" fmla="*/ 2147483646 w 160"/>
              <a:gd name="T3" fmla="*/ 2147483646 h 1008"/>
              <a:gd name="T4" fmla="*/ 2147483646 w 160"/>
              <a:gd name="T5" fmla="*/ 2147483646 h 1008"/>
              <a:gd name="T6" fmla="*/ 0 w 160"/>
              <a:gd name="T7" fmla="*/ 0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160"/>
              <a:gd name="T13" fmla="*/ 0 h 1008"/>
              <a:gd name="T14" fmla="*/ 160 w 160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" h="1008">
                <a:moveTo>
                  <a:pt x="0" y="1008"/>
                </a:moveTo>
                <a:cubicBezTo>
                  <a:pt x="36" y="988"/>
                  <a:pt x="72" y="968"/>
                  <a:pt x="96" y="864"/>
                </a:cubicBezTo>
                <a:cubicBezTo>
                  <a:pt x="120" y="760"/>
                  <a:pt x="160" y="528"/>
                  <a:pt x="144" y="384"/>
                </a:cubicBezTo>
                <a:cubicBezTo>
                  <a:pt x="128" y="240"/>
                  <a:pt x="64" y="12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60" name="Text Box 28">
            <a:extLst>
              <a:ext uri="{FF2B5EF4-FFF2-40B4-BE49-F238E27FC236}">
                <a16:creationId xmlns:a16="http://schemas.microsoft.com/office/drawing/2014/main" id="{EEB9D15A-1BAD-9F98-E0FA-7712EE266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97180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1272861" name="Freeform 29">
            <a:extLst>
              <a:ext uri="{FF2B5EF4-FFF2-40B4-BE49-F238E27FC236}">
                <a16:creationId xmlns:a16="http://schemas.microsoft.com/office/drawing/2014/main" id="{2A0A0F28-A0AA-7656-50CE-207881108894}"/>
              </a:ext>
            </a:extLst>
          </p:cNvPr>
          <p:cNvSpPr>
            <a:spLocks/>
          </p:cNvSpPr>
          <p:nvPr/>
        </p:nvSpPr>
        <p:spPr bwMode="auto">
          <a:xfrm>
            <a:off x="3937000" y="3124200"/>
            <a:ext cx="177800" cy="762000"/>
          </a:xfrm>
          <a:custGeom>
            <a:avLst/>
            <a:gdLst>
              <a:gd name="T0" fmla="*/ 2147483646 w 112"/>
              <a:gd name="T1" fmla="*/ 2147483646 h 480"/>
              <a:gd name="T2" fmla="*/ 2147483646 w 112"/>
              <a:gd name="T3" fmla="*/ 2147483646 h 480"/>
              <a:gd name="T4" fmla="*/ 2147483646 w 112"/>
              <a:gd name="T5" fmla="*/ 2147483646 h 480"/>
              <a:gd name="T6" fmla="*/ 2147483646 w 112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112"/>
              <a:gd name="T13" fmla="*/ 0 h 480"/>
              <a:gd name="T14" fmla="*/ 112 w 11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" h="480">
                <a:moveTo>
                  <a:pt x="112" y="480"/>
                </a:moveTo>
                <a:cubicBezTo>
                  <a:pt x="72" y="436"/>
                  <a:pt x="32" y="392"/>
                  <a:pt x="16" y="336"/>
                </a:cubicBezTo>
                <a:cubicBezTo>
                  <a:pt x="0" y="280"/>
                  <a:pt x="0" y="200"/>
                  <a:pt x="16" y="144"/>
                </a:cubicBezTo>
                <a:cubicBezTo>
                  <a:pt x="32" y="88"/>
                  <a:pt x="72" y="44"/>
                  <a:pt x="11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62" name="Text Box 30">
            <a:extLst>
              <a:ext uri="{FF2B5EF4-FFF2-40B4-BE49-F238E27FC236}">
                <a16:creationId xmlns:a16="http://schemas.microsoft.com/office/drawing/2014/main" id="{5C099EE5-0656-998A-C468-3ACBCAD00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352801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1272863" name="Freeform 31">
            <a:extLst>
              <a:ext uri="{FF2B5EF4-FFF2-40B4-BE49-F238E27FC236}">
                <a16:creationId xmlns:a16="http://schemas.microsoft.com/office/drawing/2014/main" id="{FEC8AC70-AB8B-7DFC-B180-997645025D68}"/>
              </a:ext>
            </a:extLst>
          </p:cNvPr>
          <p:cNvSpPr>
            <a:spLocks/>
          </p:cNvSpPr>
          <p:nvPr/>
        </p:nvSpPr>
        <p:spPr bwMode="auto">
          <a:xfrm>
            <a:off x="3810000" y="5029200"/>
            <a:ext cx="330200" cy="762000"/>
          </a:xfrm>
          <a:custGeom>
            <a:avLst/>
            <a:gdLst>
              <a:gd name="T0" fmla="*/ 2147483646 w 208"/>
              <a:gd name="T1" fmla="*/ 2147483646 h 480"/>
              <a:gd name="T2" fmla="*/ 0 w 208"/>
              <a:gd name="T3" fmla="*/ 2147483646 h 480"/>
              <a:gd name="T4" fmla="*/ 2147483646 w 208"/>
              <a:gd name="T5" fmla="*/ 0 h 480"/>
              <a:gd name="T6" fmla="*/ 0 60000 65536"/>
              <a:gd name="T7" fmla="*/ 0 60000 65536"/>
              <a:gd name="T8" fmla="*/ 0 60000 65536"/>
              <a:gd name="T9" fmla="*/ 0 w 208"/>
              <a:gd name="T10" fmla="*/ 0 h 480"/>
              <a:gd name="T11" fmla="*/ 208 w 208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" h="480">
                <a:moveTo>
                  <a:pt x="192" y="480"/>
                </a:moveTo>
                <a:cubicBezTo>
                  <a:pt x="96" y="400"/>
                  <a:pt x="0" y="320"/>
                  <a:pt x="0" y="240"/>
                </a:cubicBezTo>
                <a:cubicBezTo>
                  <a:pt x="0" y="160"/>
                  <a:pt x="208" y="40"/>
                  <a:pt x="19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64" name="Text Box 32">
            <a:extLst>
              <a:ext uri="{FF2B5EF4-FFF2-40B4-BE49-F238E27FC236}">
                <a16:creationId xmlns:a16="http://schemas.microsoft.com/office/drawing/2014/main" id="{3275235D-CC64-A7F6-8C6F-00943D259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81601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</a:p>
        </p:txBody>
      </p:sp>
      <p:sp>
        <p:nvSpPr>
          <p:cNvPr id="1272865" name="Line 33">
            <a:extLst>
              <a:ext uri="{FF2B5EF4-FFF2-40B4-BE49-F238E27FC236}">
                <a16:creationId xmlns:a16="http://schemas.microsoft.com/office/drawing/2014/main" id="{0D3BD299-5912-4134-1129-48955570E7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4572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66" name="Text Box 34">
            <a:extLst>
              <a:ext uri="{FF2B5EF4-FFF2-40B4-BE49-F238E27FC236}">
                <a16:creationId xmlns:a16="http://schemas.microsoft.com/office/drawing/2014/main" id="{952300C2-B8A4-13DB-3E3C-E4734BAF7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26720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272867" name="Line 35">
            <a:extLst>
              <a:ext uri="{FF2B5EF4-FFF2-40B4-BE49-F238E27FC236}">
                <a16:creationId xmlns:a16="http://schemas.microsoft.com/office/drawing/2014/main" id="{EED80EBB-7976-7DF2-8BAF-0A63FA0E8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524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68" name="Text Box 36">
            <a:extLst>
              <a:ext uri="{FF2B5EF4-FFF2-40B4-BE49-F238E27FC236}">
                <a16:creationId xmlns:a16="http://schemas.microsoft.com/office/drawing/2014/main" id="{08F5E2C2-3490-FF1E-48CD-C36FF0D1C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14300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1272869" name="Text Box 37">
            <a:extLst>
              <a:ext uri="{FF2B5EF4-FFF2-40B4-BE49-F238E27FC236}">
                <a16:creationId xmlns:a16="http://schemas.microsoft.com/office/drawing/2014/main" id="{5AFE1234-63CB-580F-601B-64ACC3130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143001"/>
            <a:ext cx="1219200" cy="1019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9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E→E+T.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T→T.*F</a:t>
            </a:r>
          </a:p>
        </p:txBody>
      </p:sp>
      <p:sp>
        <p:nvSpPr>
          <p:cNvPr id="1272870" name="Freeform 38">
            <a:extLst>
              <a:ext uri="{FF2B5EF4-FFF2-40B4-BE49-F238E27FC236}">
                <a16:creationId xmlns:a16="http://schemas.microsoft.com/office/drawing/2014/main" id="{4362A93D-7EA8-FEBA-1FC0-6ADB375A4B6F}"/>
              </a:ext>
            </a:extLst>
          </p:cNvPr>
          <p:cNvSpPr>
            <a:spLocks/>
          </p:cNvSpPr>
          <p:nvPr/>
        </p:nvSpPr>
        <p:spPr bwMode="auto">
          <a:xfrm>
            <a:off x="5334000" y="838200"/>
            <a:ext cx="838200" cy="2057400"/>
          </a:xfrm>
          <a:custGeom>
            <a:avLst/>
            <a:gdLst>
              <a:gd name="T0" fmla="*/ 2147483646 w 528"/>
              <a:gd name="T1" fmla="*/ 0 h 1296"/>
              <a:gd name="T2" fmla="*/ 2147483646 w 528"/>
              <a:gd name="T3" fmla="*/ 2147483646 h 1296"/>
              <a:gd name="T4" fmla="*/ 2147483646 w 528"/>
              <a:gd name="T5" fmla="*/ 2147483646 h 1296"/>
              <a:gd name="T6" fmla="*/ 0 w 528"/>
              <a:gd name="T7" fmla="*/ 2147483646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1296"/>
              <a:gd name="T14" fmla="*/ 528 w 528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1296">
                <a:moveTo>
                  <a:pt x="528" y="0"/>
                </a:moveTo>
                <a:cubicBezTo>
                  <a:pt x="464" y="36"/>
                  <a:pt x="400" y="72"/>
                  <a:pt x="336" y="240"/>
                </a:cubicBezTo>
                <a:cubicBezTo>
                  <a:pt x="272" y="408"/>
                  <a:pt x="200" y="832"/>
                  <a:pt x="144" y="1008"/>
                </a:cubicBezTo>
                <a:cubicBezTo>
                  <a:pt x="88" y="1184"/>
                  <a:pt x="44" y="1240"/>
                  <a:pt x="0" y="12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71" name="Text Box 39">
            <a:extLst>
              <a:ext uri="{FF2B5EF4-FFF2-40B4-BE49-F238E27FC236}">
                <a16:creationId xmlns:a16="http://schemas.microsoft.com/office/drawing/2014/main" id="{4135DC34-B916-362B-5586-9970A40F0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14300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1272872" name="Freeform 40">
            <a:extLst>
              <a:ext uri="{FF2B5EF4-FFF2-40B4-BE49-F238E27FC236}">
                <a16:creationId xmlns:a16="http://schemas.microsoft.com/office/drawing/2014/main" id="{21B4AF76-DE68-8778-0C49-320CC6C7D470}"/>
              </a:ext>
            </a:extLst>
          </p:cNvPr>
          <p:cNvSpPr>
            <a:spLocks/>
          </p:cNvSpPr>
          <p:nvPr/>
        </p:nvSpPr>
        <p:spPr bwMode="auto">
          <a:xfrm>
            <a:off x="5334000" y="1219200"/>
            <a:ext cx="838200" cy="2819400"/>
          </a:xfrm>
          <a:custGeom>
            <a:avLst/>
            <a:gdLst>
              <a:gd name="T0" fmla="*/ 2147483646 w 528"/>
              <a:gd name="T1" fmla="*/ 0 h 1488"/>
              <a:gd name="T2" fmla="*/ 2147483646 w 528"/>
              <a:gd name="T3" fmla="*/ 2147483646 h 1488"/>
              <a:gd name="T4" fmla="*/ 2147483646 w 528"/>
              <a:gd name="T5" fmla="*/ 2147483646 h 1488"/>
              <a:gd name="T6" fmla="*/ 0 w 528"/>
              <a:gd name="T7" fmla="*/ 2147483646 h 148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1488"/>
              <a:gd name="T14" fmla="*/ 528 w 528"/>
              <a:gd name="T15" fmla="*/ 1488 h 1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1488">
                <a:moveTo>
                  <a:pt x="528" y="0"/>
                </a:moveTo>
                <a:cubicBezTo>
                  <a:pt x="504" y="48"/>
                  <a:pt x="480" y="96"/>
                  <a:pt x="432" y="288"/>
                </a:cubicBezTo>
                <a:cubicBezTo>
                  <a:pt x="384" y="480"/>
                  <a:pt x="312" y="952"/>
                  <a:pt x="240" y="1152"/>
                </a:cubicBezTo>
                <a:cubicBezTo>
                  <a:pt x="168" y="1352"/>
                  <a:pt x="84" y="1420"/>
                  <a:pt x="0" y="14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73" name="Text Box 41">
            <a:extLst>
              <a:ext uri="{FF2B5EF4-FFF2-40B4-BE49-F238E27FC236}">
                <a16:creationId xmlns:a16="http://schemas.microsoft.com/office/drawing/2014/main" id="{B02292FF-6519-05CA-CED7-3B86BF966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5" y="144780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</a:p>
        </p:txBody>
      </p:sp>
      <p:sp>
        <p:nvSpPr>
          <p:cNvPr id="1272874" name="Text Box 42">
            <a:extLst>
              <a:ext uri="{FF2B5EF4-FFF2-40B4-BE49-F238E27FC236}">
                <a16:creationId xmlns:a16="http://schemas.microsoft.com/office/drawing/2014/main" id="{73FB2B37-377C-83FF-630B-A61C19BF5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41020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272875" name="Line 43">
            <a:extLst>
              <a:ext uri="{FF2B5EF4-FFF2-40B4-BE49-F238E27FC236}">
                <a16:creationId xmlns:a16="http://schemas.microsoft.com/office/drawing/2014/main" id="{FCBDF699-DFDA-EB63-E035-7A4A456BD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95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76" name="Text Box 44">
            <a:extLst>
              <a:ext uri="{FF2B5EF4-FFF2-40B4-BE49-F238E27FC236}">
                <a16:creationId xmlns:a16="http://schemas.microsoft.com/office/drawing/2014/main" id="{E84CA679-4B84-591D-FA85-D8D4FE3F4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59080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1272877" name="Text Box 45">
            <a:extLst>
              <a:ext uri="{FF2B5EF4-FFF2-40B4-BE49-F238E27FC236}">
                <a16:creationId xmlns:a16="http://schemas.microsoft.com/office/drawing/2014/main" id="{F67D0EA9-9890-3D26-4983-471BCC5B3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362201"/>
            <a:ext cx="12192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10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T→T*F.</a:t>
            </a:r>
          </a:p>
        </p:txBody>
      </p:sp>
      <p:sp>
        <p:nvSpPr>
          <p:cNvPr id="1272878" name="Text Box 46">
            <a:extLst>
              <a:ext uri="{FF2B5EF4-FFF2-40B4-BE49-F238E27FC236}">
                <a16:creationId xmlns:a16="http://schemas.microsoft.com/office/drawing/2014/main" id="{80838CB6-BAE4-274B-8724-01E361137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64820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</a:p>
        </p:txBody>
      </p:sp>
      <p:sp>
        <p:nvSpPr>
          <p:cNvPr id="1272879" name="Text Box 47">
            <a:extLst>
              <a:ext uri="{FF2B5EF4-FFF2-40B4-BE49-F238E27FC236}">
                <a16:creationId xmlns:a16="http://schemas.microsoft.com/office/drawing/2014/main" id="{07AFE61F-7F0D-0583-1457-0AF145CC6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48910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272880" name="Text Box 48">
            <a:extLst>
              <a:ext uri="{FF2B5EF4-FFF2-40B4-BE49-F238E27FC236}">
                <a16:creationId xmlns:a16="http://schemas.microsoft.com/office/drawing/2014/main" id="{D67698AC-AB29-96A1-013A-70D1BB9D6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5486401"/>
            <a:ext cx="12192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11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F→(E).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272881" name="Text Box 49">
            <a:extLst>
              <a:ext uri="{FF2B5EF4-FFF2-40B4-BE49-F238E27FC236}">
                <a16:creationId xmlns:a16="http://schemas.microsoft.com/office/drawing/2014/main" id="{0EF82C65-1F51-6DAE-9CAE-6F56074B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533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1272882" name="Line 50">
            <a:extLst>
              <a:ext uri="{FF2B5EF4-FFF2-40B4-BE49-F238E27FC236}">
                <a16:creationId xmlns:a16="http://schemas.microsoft.com/office/drawing/2014/main" id="{D52D866D-45E6-C63E-FEAD-6D3B45BA60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19812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83" name="Text Box 51">
            <a:extLst>
              <a:ext uri="{FF2B5EF4-FFF2-40B4-BE49-F238E27FC236}">
                <a16:creationId xmlns:a16="http://schemas.microsoft.com/office/drawing/2014/main" id="{2FAF04F4-2DBE-F5D9-60BF-FCEACDBB4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905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272884" name="Freeform 52">
            <a:extLst>
              <a:ext uri="{FF2B5EF4-FFF2-40B4-BE49-F238E27FC236}">
                <a16:creationId xmlns:a16="http://schemas.microsoft.com/office/drawing/2014/main" id="{F8467563-3D19-36BC-10D1-65BFEAE5480C}"/>
              </a:ext>
            </a:extLst>
          </p:cNvPr>
          <p:cNvSpPr>
            <a:spLocks/>
          </p:cNvSpPr>
          <p:nvPr/>
        </p:nvSpPr>
        <p:spPr bwMode="auto">
          <a:xfrm>
            <a:off x="7391400" y="685800"/>
            <a:ext cx="2743200" cy="3429000"/>
          </a:xfrm>
          <a:custGeom>
            <a:avLst/>
            <a:gdLst>
              <a:gd name="T0" fmla="*/ 2147483646 w 1712"/>
              <a:gd name="T1" fmla="*/ 2147483646 h 2352"/>
              <a:gd name="T2" fmla="*/ 2147483646 w 1712"/>
              <a:gd name="T3" fmla="*/ 2147483646 h 2352"/>
              <a:gd name="T4" fmla="*/ 2147483646 w 1712"/>
              <a:gd name="T5" fmla="*/ 2147483646 h 2352"/>
              <a:gd name="T6" fmla="*/ 2147483646 w 1712"/>
              <a:gd name="T7" fmla="*/ 2147483646 h 2352"/>
              <a:gd name="T8" fmla="*/ 2147483646 w 1712"/>
              <a:gd name="T9" fmla="*/ 2147483646 h 2352"/>
              <a:gd name="T10" fmla="*/ 0 w 1712"/>
              <a:gd name="T11" fmla="*/ 0 h 23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12"/>
              <a:gd name="T19" fmla="*/ 0 h 2352"/>
              <a:gd name="T20" fmla="*/ 1712 w 1712"/>
              <a:gd name="T21" fmla="*/ 2352 h 23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12" h="2352">
                <a:moveTo>
                  <a:pt x="1440" y="2352"/>
                </a:moveTo>
                <a:cubicBezTo>
                  <a:pt x="1516" y="2060"/>
                  <a:pt x="1592" y="1768"/>
                  <a:pt x="1632" y="1488"/>
                </a:cubicBezTo>
                <a:cubicBezTo>
                  <a:pt x="1672" y="1208"/>
                  <a:pt x="1712" y="888"/>
                  <a:pt x="1680" y="672"/>
                </a:cubicBezTo>
                <a:cubicBezTo>
                  <a:pt x="1648" y="456"/>
                  <a:pt x="1536" y="296"/>
                  <a:pt x="1440" y="192"/>
                </a:cubicBezTo>
                <a:cubicBezTo>
                  <a:pt x="1344" y="88"/>
                  <a:pt x="1344" y="80"/>
                  <a:pt x="1104" y="48"/>
                </a:cubicBezTo>
                <a:cubicBezTo>
                  <a:pt x="864" y="16"/>
                  <a:pt x="152" y="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85" name="Line 53">
            <a:extLst>
              <a:ext uri="{FF2B5EF4-FFF2-40B4-BE49-F238E27FC236}">
                <a16:creationId xmlns:a16="http://schemas.microsoft.com/office/drawing/2014/main" id="{78AAAF0A-747C-7EC0-5F65-A08043AC5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4724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86" name="Freeform 54">
            <a:extLst>
              <a:ext uri="{FF2B5EF4-FFF2-40B4-BE49-F238E27FC236}">
                <a16:creationId xmlns:a16="http://schemas.microsoft.com/office/drawing/2014/main" id="{5F988AEC-2E7B-8A2E-CBC7-8A23F10518FE}"/>
              </a:ext>
            </a:extLst>
          </p:cNvPr>
          <p:cNvSpPr>
            <a:spLocks/>
          </p:cNvSpPr>
          <p:nvPr/>
        </p:nvSpPr>
        <p:spPr bwMode="auto">
          <a:xfrm>
            <a:off x="5334000" y="3657600"/>
            <a:ext cx="1016000" cy="1752600"/>
          </a:xfrm>
          <a:custGeom>
            <a:avLst/>
            <a:gdLst>
              <a:gd name="T0" fmla="*/ 2147483646 w 640"/>
              <a:gd name="T1" fmla="*/ 0 h 1104"/>
              <a:gd name="T2" fmla="*/ 2147483646 w 640"/>
              <a:gd name="T3" fmla="*/ 2147483646 h 1104"/>
              <a:gd name="T4" fmla="*/ 2147483646 w 640"/>
              <a:gd name="T5" fmla="*/ 2147483646 h 1104"/>
              <a:gd name="T6" fmla="*/ 0 w 640"/>
              <a:gd name="T7" fmla="*/ 2147483646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640"/>
              <a:gd name="T13" fmla="*/ 0 h 1104"/>
              <a:gd name="T14" fmla="*/ 640 w 640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0" h="1104">
                <a:moveTo>
                  <a:pt x="624" y="0"/>
                </a:moveTo>
                <a:cubicBezTo>
                  <a:pt x="632" y="144"/>
                  <a:pt x="640" y="288"/>
                  <a:pt x="624" y="384"/>
                </a:cubicBezTo>
                <a:cubicBezTo>
                  <a:pt x="608" y="480"/>
                  <a:pt x="632" y="456"/>
                  <a:pt x="528" y="576"/>
                </a:cubicBezTo>
                <a:cubicBezTo>
                  <a:pt x="424" y="696"/>
                  <a:pt x="212" y="900"/>
                  <a:pt x="0" y="110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87" name="Freeform 55">
            <a:extLst>
              <a:ext uri="{FF2B5EF4-FFF2-40B4-BE49-F238E27FC236}">
                <a16:creationId xmlns:a16="http://schemas.microsoft.com/office/drawing/2014/main" id="{BCC40C15-453E-6ED9-3F7F-1D22634FFFE7}"/>
              </a:ext>
            </a:extLst>
          </p:cNvPr>
          <p:cNvSpPr>
            <a:spLocks/>
          </p:cNvSpPr>
          <p:nvPr/>
        </p:nvSpPr>
        <p:spPr bwMode="auto">
          <a:xfrm>
            <a:off x="2514600" y="3657600"/>
            <a:ext cx="4622800" cy="2794000"/>
          </a:xfrm>
          <a:custGeom>
            <a:avLst/>
            <a:gdLst>
              <a:gd name="T0" fmla="*/ 2147483646 w 2912"/>
              <a:gd name="T1" fmla="*/ 0 h 1760"/>
              <a:gd name="T2" fmla="*/ 2147483646 w 2912"/>
              <a:gd name="T3" fmla="*/ 2147483646 h 1760"/>
              <a:gd name="T4" fmla="*/ 2147483646 w 2912"/>
              <a:gd name="T5" fmla="*/ 2147483646 h 1760"/>
              <a:gd name="T6" fmla="*/ 2147483646 w 2912"/>
              <a:gd name="T7" fmla="*/ 2147483646 h 1760"/>
              <a:gd name="T8" fmla="*/ 2147483646 w 2912"/>
              <a:gd name="T9" fmla="*/ 2147483646 h 1760"/>
              <a:gd name="T10" fmla="*/ 2147483646 w 2912"/>
              <a:gd name="T11" fmla="*/ 2147483646 h 1760"/>
              <a:gd name="T12" fmla="*/ 2147483646 w 2912"/>
              <a:gd name="T13" fmla="*/ 2147483646 h 1760"/>
              <a:gd name="T14" fmla="*/ 0 w 2912"/>
              <a:gd name="T15" fmla="*/ 2147483646 h 17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12"/>
              <a:gd name="T25" fmla="*/ 0 h 1760"/>
              <a:gd name="T26" fmla="*/ 2912 w 2912"/>
              <a:gd name="T27" fmla="*/ 1760 h 17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12" h="1760">
                <a:moveTo>
                  <a:pt x="2880" y="0"/>
                </a:moveTo>
                <a:cubicBezTo>
                  <a:pt x="2896" y="280"/>
                  <a:pt x="2912" y="560"/>
                  <a:pt x="2832" y="816"/>
                </a:cubicBezTo>
                <a:cubicBezTo>
                  <a:pt x="2752" y="1072"/>
                  <a:pt x="2544" y="1384"/>
                  <a:pt x="2400" y="1536"/>
                </a:cubicBezTo>
                <a:cubicBezTo>
                  <a:pt x="2256" y="1688"/>
                  <a:pt x="2232" y="1696"/>
                  <a:pt x="1968" y="1728"/>
                </a:cubicBezTo>
                <a:cubicBezTo>
                  <a:pt x="1704" y="1760"/>
                  <a:pt x="1064" y="1752"/>
                  <a:pt x="816" y="1728"/>
                </a:cubicBezTo>
                <a:cubicBezTo>
                  <a:pt x="568" y="1704"/>
                  <a:pt x="592" y="1672"/>
                  <a:pt x="480" y="1584"/>
                </a:cubicBezTo>
                <a:cubicBezTo>
                  <a:pt x="368" y="1496"/>
                  <a:pt x="224" y="1336"/>
                  <a:pt x="144" y="1200"/>
                </a:cubicBezTo>
                <a:cubicBezTo>
                  <a:pt x="64" y="1064"/>
                  <a:pt x="8" y="856"/>
                  <a:pt x="0" y="76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88" name="Text Box 56">
            <a:extLst>
              <a:ext uri="{FF2B5EF4-FFF2-40B4-BE49-F238E27FC236}">
                <a16:creationId xmlns:a16="http://schemas.microsoft.com/office/drawing/2014/main" id="{4EACE4DA-528A-DA18-159B-59E5058D5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7620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272889" name="Freeform 57">
            <a:extLst>
              <a:ext uri="{FF2B5EF4-FFF2-40B4-BE49-F238E27FC236}">
                <a16:creationId xmlns:a16="http://schemas.microsoft.com/office/drawing/2014/main" id="{4AEE29DD-4B8B-A4B4-B055-3AA871C56B71}"/>
              </a:ext>
            </a:extLst>
          </p:cNvPr>
          <p:cNvSpPr>
            <a:spLocks/>
          </p:cNvSpPr>
          <p:nvPr/>
        </p:nvSpPr>
        <p:spPr bwMode="auto">
          <a:xfrm>
            <a:off x="2044700" y="444500"/>
            <a:ext cx="8572500" cy="6248400"/>
          </a:xfrm>
          <a:custGeom>
            <a:avLst/>
            <a:gdLst>
              <a:gd name="T0" fmla="*/ 2147483646 w 5400"/>
              <a:gd name="T1" fmla="*/ 2147483646 h 3936"/>
              <a:gd name="T2" fmla="*/ 2147483646 w 5400"/>
              <a:gd name="T3" fmla="*/ 2147483646 h 3936"/>
              <a:gd name="T4" fmla="*/ 2147483646 w 5400"/>
              <a:gd name="T5" fmla="*/ 2147483646 h 3936"/>
              <a:gd name="T6" fmla="*/ 2147483646 w 5400"/>
              <a:gd name="T7" fmla="*/ 2147483646 h 3936"/>
              <a:gd name="T8" fmla="*/ 2147483646 w 5400"/>
              <a:gd name="T9" fmla="*/ 2147483646 h 3936"/>
              <a:gd name="T10" fmla="*/ 2147483646 w 5400"/>
              <a:gd name="T11" fmla="*/ 2147483646 h 3936"/>
              <a:gd name="T12" fmla="*/ 2147483646 w 5400"/>
              <a:gd name="T13" fmla="*/ 2147483646 h 3936"/>
              <a:gd name="T14" fmla="*/ 2147483646 w 5400"/>
              <a:gd name="T15" fmla="*/ 2147483646 h 3936"/>
              <a:gd name="T16" fmla="*/ 2147483646 w 5400"/>
              <a:gd name="T17" fmla="*/ 2147483646 h 3936"/>
              <a:gd name="T18" fmla="*/ 2147483646 w 5400"/>
              <a:gd name="T19" fmla="*/ 2147483646 h 3936"/>
              <a:gd name="T20" fmla="*/ 2147483646 w 5400"/>
              <a:gd name="T21" fmla="*/ 2147483646 h 39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400"/>
              <a:gd name="T34" fmla="*/ 0 h 3936"/>
              <a:gd name="T35" fmla="*/ 5400 w 5400"/>
              <a:gd name="T36" fmla="*/ 3936 h 39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400" h="3936">
                <a:moveTo>
                  <a:pt x="3368" y="8"/>
                </a:moveTo>
                <a:cubicBezTo>
                  <a:pt x="3884" y="4"/>
                  <a:pt x="4400" y="0"/>
                  <a:pt x="4664" y="8"/>
                </a:cubicBezTo>
                <a:cubicBezTo>
                  <a:pt x="4928" y="16"/>
                  <a:pt x="4880" y="24"/>
                  <a:pt x="4952" y="56"/>
                </a:cubicBezTo>
                <a:cubicBezTo>
                  <a:pt x="5024" y="88"/>
                  <a:pt x="5056" y="144"/>
                  <a:pt x="5096" y="200"/>
                </a:cubicBezTo>
                <a:cubicBezTo>
                  <a:pt x="5136" y="256"/>
                  <a:pt x="5168" y="304"/>
                  <a:pt x="5192" y="392"/>
                </a:cubicBezTo>
                <a:cubicBezTo>
                  <a:pt x="5216" y="480"/>
                  <a:pt x="5232" y="224"/>
                  <a:pt x="5240" y="728"/>
                </a:cubicBezTo>
                <a:cubicBezTo>
                  <a:pt x="5248" y="1232"/>
                  <a:pt x="5400" y="2896"/>
                  <a:pt x="5240" y="3416"/>
                </a:cubicBezTo>
                <a:cubicBezTo>
                  <a:pt x="5080" y="3936"/>
                  <a:pt x="5000" y="3776"/>
                  <a:pt x="4280" y="3848"/>
                </a:cubicBezTo>
                <a:cubicBezTo>
                  <a:pt x="3560" y="3920"/>
                  <a:pt x="1608" y="3904"/>
                  <a:pt x="920" y="3848"/>
                </a:cubicBezTo>
                <a:cubicBezTo>
                  <a:pt x="232" y="3792"/>
                  <a:pt x="304" y="3688"/>
                  <a:pt x="152" y="3512"/>
                </a:cubicBezTo>
                <a:cubicBezTo>
                  <a:pt x="0" y="3336"/>
                  <a:pt x="24" y="2904"/>
                  <a:pt x="8" y="279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28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28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2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72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72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72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72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72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72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72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72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72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72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72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72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72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7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7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7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7283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7283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72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72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72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72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72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72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7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7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27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728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728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72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72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72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72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72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272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27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7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27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7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7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72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72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27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7284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7284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272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72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272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272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72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72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272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272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272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272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272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272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272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272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272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272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272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272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127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272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272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27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27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27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27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2728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2728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27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27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272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272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272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272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272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272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272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272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272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272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27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27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127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2728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2728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272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272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272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272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272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272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272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272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272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272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27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2728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12728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272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272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272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1272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127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27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27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127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127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 nodeType="clickPar">
                      <p:stCondLst>
                        <p:cond delay="indefinite"/>
                      </p:stCondLst>
                      <p:childTnLst>
                        <p:par>
                          <p:cTn id="3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127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27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127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272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27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127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 nodeType="clickPar">
                      <p:stCondLst>
                        <p:cond delay="indefinite"/>
                      </p:stCondLst>
                      <p:childTnLst>
                        <p:par>
                          <p:cTn id="3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272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1272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7" dur="500"/>
                                        <p:tgtEl>
                                          <p:spTgt spid="127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2" dur="500" fill="hold"/>
                                        <p:tgtEl>
                                          <p:spTgt spid="127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127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1272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1272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 nodeType="clickPar">
                      <p:stCondLst>
                        <p:cond delay="indefinite"/>
                      </p:stCondLst>
                      <p:childTnLst>
                        <p:par>
                          <p:cTn id="4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127286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500" fill="hold"/>
                                        <p:tgtEl>
                                          <p:spTgt spid="127286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 nodeType="clickPar">
                      <p:stCondLst>
                        <p:cond delay="indefinite"/>
                      </p:stCondLst>
                      <p:childTnLst>
                        <p:par>
                          <p:cTn id="4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127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127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127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127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127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127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500" fill="hold"/>
                                        <p:tgtEl>
                                          <p:spTgt spid="127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500" fill="hold"/>
                                        <p:tgtEl>
                                          <p:spTgt spid="127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2" dur="500"/>
                                        <p:tgtEl>
                                          <p:spTgt spid="12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7" dur="500" fill="hold"/>
                                        <p:tgtEl>
                                          <p:spTgt spid="1272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8" dur="500" fill="hold"/>
                                        <p:tgtEl>
                                          <p:spTgt spid="1272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2" dur="500"/>
                                        <p:tgtEl>
                                          <p:spTgt spid="12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1272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127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2" dur="500"/>
                                        <p:tgtEl>
                                          <p:spTgt spid="127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7" dur="500" fill="hold"/>
                                        <p:tgtEl>
                                          <p:spTgt spid="1272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8" dur="500" fill="hold"/>
                                        <p:tgtEl>
                                          <p:spTgt spid="1272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2" dur="500" fill="hold"/>
                                        <p:tgtEl>
                                          <p:spTgt spid="1272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3" dur="500" fill="hold"/>
                                        <p:tgtEl>
                                          <p:spTgt spid="1272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 nodeType="clickPar">
                      <p:stCondLst>
                        <p:cond delay="indefinite"/>
                      </p:stCondLst>
                      <p:childTnLst>
                        <p:par>
                          <p:cTn id="4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8" dur="500" fill="hold"/>
                                        <p:tgtEl>
                                          <p:spTgt spid="1272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9" dur="500" fill="hold"/>
                                        <p:tgtEl>
                                          <p:spTgt spid="1272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 nodeType="clickPar">
                      <p:stCondLst>
                        <p:cond delay="indefinite"/>
                      </p:stCondLst>
                      <p:childTnLst>
                        <p:par>
                          <p:cTn id="4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4" dur="500" fill="hold"/>
                                        <p:tgtEl>
                                          <p:spTgt spid="1272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5" dur="500" fill="hold"/>
                                        <p:tgtEl>
                                          <p:spTgt spid="1272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9" dur="500"/>
                                        <p:tgtEl>
                                          <p:spTgt spid="127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 nodeType="clickPar">
                      <p:stCondLst>
                        <p:cond delay="indefinite"/>
                      </p:stCondLst>
                      <p:childTnLst>
                        <p:par>
                          <p:cTn id="4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4" dur="500" fill="hold"/>
                                        <p:tgtEl>
                                          <p:spTgt spid="1272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5" dur="500" fill="hold"/>
                                        <p:tgtEl>
                                          <p:spTgt spid="1272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9" dur="500"/>
                                        <p:tgtEl>
                                          <p:spTgt spid="127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 nodeType="clickPar">
                      <p:stCondLst>
                        <p:cond delay="indefinite"/>
                      </p:stCondLst>
                      <p:childTnLst>
                        <p:par>
                          <p:cTn id="4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4" dur="500" fill="hold"/>
                                        <p:tgtEl>
                                          <p:spTgt spid="127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5" dur="500" fill="hold"/>
                                        <p:tgtEl>
                                          <p:spTgt spid="127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9" dur="500"/>
                                        <p:tgtEl>
                                          <p:spTgt spid="127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 nodeType="clickPar">
                      <p:stCondLst>
                        <p:cond delay="indefinite"/>
                      </p:stCondLst>
                      <p:childTnLst>
                        <p:par>
                          <p:cTn id="5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4" dur="500" fill="hold"/>
                                        <p:tgtEl>
                                          <p:spTgt spid="1272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5" dur="500" fill="hold"/>
                                        <p:tgtEl>
                                          <p:spTgt spid="1272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9" dur="500" fill="hold"/>
                                        <p:tgtEl>
                                          <p:spTgt spid="127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0" dur="500" fill="hold"/>
                                        <p:tgtEl>
                                          <p:spTgt spid="127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 nodeType="clickPar">
                      <p:stCondLst>
                        <p:cond delay="indefinite"/>
                      </p:stCondLst>
                      <p:childTnLst>
                        <p:par>
                          <p:cTn id="5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5" dur="500" fill="hold"/>
                                        <p:tgtEl>
                                          <p:spTgt spid="1272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6" dur="500" fill="hold"/>
                                        <p:tgtEl>
                                          <p:spTgt spid="1272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 nodeType="clickPar">
                      <p:stCondLst>
                        <p:cond delay="indefinite"/>
                      </p:stCondLst>
                      <p:childTnLst>
                        <p:par>
                          <p:cTn id="5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1" dur="500" fill="hold"/>
                                        <p:tgtEl>
                                          <p:spTgt spid="1272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2" dur="500" fill="hold"/>
                                        <p:tgtEl>
                                          <p:spTgt spid="1272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6" dur="500"/>
                                        <p:tgtEl>
                                          <p:spTgt spid="127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2834" grpId="0" build="p" animBg="1" autoUpdateAnimBg="0"/>
      <p:bldP spid="1272836" grpId="0" autoUpdateAnimBg="0"/>
      <p:bldP spid="1272837" grpId="0" build="p" animBg="1" autoUpdateAnimBg="0"/>
      <p:bldP spid="1272839" grpId="0" autoUpdateAnimBg="0"/>
      <p:bldP spid="1272840" grpId="0" build="p" animBg="1" autoUpdateAnimBg="0"/>
      <p:bldP spid="1272842" grpId="0" autoUpdateAnimBg="0"/>
      <p:bldP spid="1272843" grpId="0" animBg="1" autoUpdateAnimBg="0"/>
      <p:bldP spid="1272845" grpId="0" autoUpdateAnimBg="0"/>
      <p:bldP spid="1272846" grpId="0" build="p" animBg="1" autoUpdateAnimBg="0"/>
      <p:bldP spid="1272848" grpId="0" autoUpdateAnimBg="0"/>
      <p:bldP spid="1272849" grpId="0" animBg="1" autoUpdateAnimBg="0"/>
      <p:bldP spid="1272851" grpId="0" autoUpdateAnimBg="0"/>
      <p:bldP spid="1272852" grpId="0" build="p" animBg="1" autoUpdateAnimBg="0"/>
      <p:bldP spid="1272854" grpId="0" autoUpdateAnimBg="0"/>
      <p:bldP spid="1272855" grpId="0" build="p" animBg="1" autoUpdateAnimBg="0"/>
      <p:bldP spid="1272857" grpId="0" autoUpdateAnimBg="0"/>
      <p:bldP spid="1272858" grpId="0" build="p" animBg="1" autoUpdateAnimBg="0"/>
      <p:bldP spid="1272860" grpId="0" autoUpdateAnimBg="0"/>
      <p:bldP spid="1272862" grpId="0" autoUpdateAnimBg="0"/>
      <p:bldP spid="1272864" grpId="0" autoUpdateAnimBg="0"/>
      <p:bldP spid="1272866" grpId="0" autoUpdateAnimBg="0"/>
      <p:bldP spid="1272868" grpId="0" autoUpdateAnimBg="0"/>
      <p:bldP spid="1272869" grpId="0" build="p" animBg="1" autoUpdateAnimBg="0"/>
      <p:bldP spid="1272871" grpId="0" autoUpdateAnimBg="0"/>
      <p:bldP spid="1272873" grpId="0" autoUpdateAnimBg="0"/>
      <p:bldP spid="1272874" grpId="0" autoUpdateAnimBg="0"/>
      <p:bldP spid="1272876" grpId="0" autoUpdateAnimBg="0"/>
      <p:bldP spid="1272877" grpId="0" animBg="1" autoUpdateAnimBg="0"/>
      <p:bldP spid="1272878" grpId="0" autoUpdateAnimBg="0"/>
      <p:bldP spid="1272879" grpId="0" autoUpdateAnimBg="0"/>
      <p:bldP spid="1272880" grpId="0" animBg="1" autoUpdateAnimBg="0"/>
      <p:bldP spid="1272881" grpId="0" autoUpdateAnimBg="0"/>
      <p:bldP spid="1272883" grpId="0" autoUpdateAnimBg="0"/>
      <p:bldP spid="1272888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>
            <a:extLst>
              <a:ext uri="{FF2B5EF4-FFF2-40B4-BE49-F238E27FC236}">
                <a16:creationId xmlns:a16="http://schemas.microsoft.com/office/drawing/2014/main" id="{FF0918F4-3EDD-C9DA-9378-E310B51BC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eaLnBrk="1" hangingPunct="1"/>
            <a:r>
              <a:rPr lang="zh-CN" altLang="zh-CN" dirty="0">
                <a:latin typeface="Times New Roman" panose="02020603050405020304" pitchFamily="18" charset="0"/>
              </a:rPr>
              <a:t>表达式文法的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</a:rPr>
              <a:t>分析表含有冲突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89E630B-EBC2-11EA-EDB2-8C0EF78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69F09B4E-0A37-466F-9CFC-635C5CAA0C50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80899" name="灯片编号占位符 5">
            <a:extLst>
              <a:ext uri="{FF2B5EF4-FFF2-40B4-BE49-F238E27FC236}">
                <a16:creationId xmlns:a16="http://schemas.microsoft.com/office/drawing/2014/main" id="{EE371D70-3CBB-CE4A-6677-611FC620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CB9D16-0722-4739-A0BB-3D9CC4BBB5C5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73859" name="Rectangle 3">
            <a:extLst>
              <a:ext uri="{FF2B5EF4-FFF2-40B4-BE49-F238E27FC236}">
                <a16:creationId xmlns:a16="http://schemas.microsoft.com/office/drawing/2014/main" id="{ACD3006A-850A-9E24-FDA1-1ED13E880D0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zh-CN" dirty="0">
                <a:latin typeface="楷体_GB2312" pitchFamily="49" charset="-122"/>
              </a:rPr>
              <a:t>在状态 </a:t>
            </a:r>
            <a:r>
              <a:rPr lang="en-US" altLang="zh-CN" dirty="0">
                <a:latin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</a:rPr>
              <a:t>9 </a:t>
            </a:r>
            <a:r>
              <a:rPr lang="zh-CN" altLang="en-US" dirty="0">
                <a:latin typeface="楷体_GB2312" pitchFamily="49" charset="-122"/>
              </a:rPr>
              <a:t>采用归约，出现移进归约冲突</a:t>
            </a:r>
            <a:endParaRPr lang="zh-CN" altLang="en-US" b="0" dirty="0">
              <a:latin typeface="楷体_GB2312" pitchFamily="49" charset="-122"/>
            </a:endParaRPr>
          </a:p>
        </p:txBody>
      </p:sp>
      <p:graphicFrame>
        <p:nvGraphicFramePr>
          <p:cNvPr id="1273860" name="Object 4">
            <a:extLst>
              <a:ext uri="{FF2B5EF4-FFF2-40B4-BE49-F238E27FC236}">
                <a16:creationId xmlns:a16="http://schemas.microsoft.com/office/drawing/2014/main" id="{48CD932B-7C67-652C-97D4-FFCA0B7F09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556249"/>
              </p:ext>
            </p:extLst>
          </p:nvPr>
        </p:nvGraphicFramePr>
        <p:xfrm>
          <a:off x="3581400" y="2119312"/>
          <a:ext cx="429418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Document" r:id="rId3" imgW="4475480" imgH="4602480" progId="Word.Document.8">
                  <p:embed/>
                </p:oleObj>
              </mc:Choice>
              <mc:Fallback>
                <p:oleObj name="Document" r:id="rId3" imgW="4475480" imgH="4602480" progId="Word.Document.8">
                  <p:embed/>
                  <p:pic>
                    <p:nvPicPr>
                      <p:cNvPr id="1273860" name="Object 4">
                        <a:extLst>
                          <a:ext uri="{FF2B5EF4-FFF2-40B4-BE49-F238E27FC236}">
                            <a16:creationId xmlns:a16="http://schemas.microsoft.com/office/drawing/2014/main" id="{48CD932B-7C67-652C-97D4-FFCA0B7F09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19312"/>
                        <a:ext cx="4294187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7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7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59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>
            <a:extLst>
              <a:ext uri="{FF2B5EF4-FFF2-40B4-BE49-F238E27FC236}">
                <a16:creationId xmlns:a16="http://schemas.microsoft.com/office/drawing/2014/main" id="{02E7C9D4-001F-7299-9F30-356B49BEA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表达式文法的</a:t>
            </a:r>
            <a:r>
              <a:rPr lang="en-US" altLang="zh-CN">
                <a:latin typeface="Times New Roman" panose="02020603050405020304" pitchFamily="18" charset="0"/>
              </a:rPr>
              <a:t>SLR(1)</a:t>
            </a:r>
            <a:r>
              <a:rPr lang="zh-CN" altLang="en-US">
                <a:latin typeface="Times New Roman" panose="02020603050405020304" pitchFamily="18" charset="0"/>
              </a:rPr>
              <a:t>分析表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82DB46B-6DAC-6EAA-4994-93C5D5A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47A1C5E6-83AA-4B12-826D-98C1A3A42393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81923" name="灯片编号占位符 5">
            <a:extLst>
              <a:ext uri="{FF2B5EF4-FFF2-40B4-BE49-F238E27FC236}">
                <a16:creationId xmlns:a16="http://schemas.microsoft.com/office/drawing/2014/main" id="{7681F47D-0760-48F1-BA92-995E34BF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DBAADB-8E52-44C4-A14F-D349EA6AFDE1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74883" name="Rectangle 3">
            <a:extLst>
              <a:ext uri="{FF2B5EF4-FFF2-40B4-BE49-F238E27FC236}">
                <a16:creationId xmlns:a16="http://schemas.microsoft.com/office/drawing/2014/main" id="{33D0E166-5453-5204-4A16-6311586AB5E0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latin typeface="Times New Roman" panose="02020603050405020304" pitchFamily="18" charset="0"/>
              </a:rPr>
              <a:t>求非终结符的 </a:t>
            </a:r>
            <a:r>
              <a:rPr lang="en-US" altLang="zh-CN" sz="3200" dirty="0">
                <a:latin typeface="Times New Roman" panose="02020603050405020304" pitchFamily="18" charset="0"/>
              </a:rPr>
              <a:t>FISRT </a:t>
            </a:r>
            <a:r>
              <a:rPr lang="zh-CN" altLang="en-US" sz="3200" dirty="0">
                <a:latin typeface="Times New Roman" panose="02020603050405020304" pitchFamily="18" charset="0"/>
              </a:rPr>
              <a:t>集和 </a:t>
            </a:r>
            <a:r>
              <a:rPr lang="en-US" altLang="zh-CN" sz="3200" dirty="0">
                <a:latin typeface="Times New Roman" panose="02020603050405020304" pitchFamily="18" charset="0"/>
              </a:rPr>
              <a:t>FOLLOW </a:t>
            </a:r>
            <a:r>
              <a:rPr lang="zh-CN" altLang="en-US" sz="3200" dirty="0">
                <a:latin typeface="Times New Roman" panose="02020603050405020304" pitchFamily="18" charset="0"/>
              </a:rPr>
              <a:t>集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FIRST( F ) =  { id, ( }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FIRST( T ) =  { id, ( }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FIRST( E ) =  { id, ( }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FOLLOW( E ) =  { ), +, # }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FOLLOW( T ) =  { ), +, #, * }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FOLLOW( F ) =  { ), +, #, * } </a:t>
            </a:r>
          </a:p>
        </p:txBody>
      </p:sp>
      <p:sp>
        <p:nvSpPr>
          <p:cNvPr id="1274884" name="Rectangle 4">
            <a:extLst>
              <a:ext uri="{FF2B5EF4-FFF2-40B4-BE49-F238E27FC236}">
                <a16:creationId xmlns:a16="http://schemas.microsoft.com/office/drawing/2014/main" id="{324EB881-A9CF-B045-E1EF-DB16C3128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8932" y="2227926"/>
            <a:ext cx="27209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1) 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Ｅ→Ｅ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+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Ｔ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2) 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Ｅ→Ｔ</a:t>
            </a:r>
          </a:p>
          <a:p>
            <a:pPr>
              <a:lnSpc>
                <a:spcPct val="65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lnSpc>
                <a:spcPct val="65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3) 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Ｔ→Ｔ*Ｆ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4) 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Ｔ→Ｆ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5) 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Ｆ→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(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Ｅ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)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6) 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Ｆ→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883" grpId="0" build="p" bldLvl="2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6BD46C0-F829-0949-99C2-B0C88E7F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日期占位符 3">
            <a:extLst>
              <a:ext uri="{FF2B5EF4-FFF2-40B4-BE49-F238E27FC236}">
                <a16:creationId xmlns:a16="http://schemas.microsoft.com/office/drawing/2014/main" id="{DEC041BB-5E9B-3FF6-8576-9F1CDAF4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9A7B35AE-ED6E-43B1-A03B-AF4996FE4871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82947" name="灯片编号占位符 5">
            <a:extLst>
              <a:ext uri="{FF2B5EF4-FFF2-40B4-BE49-F238E27FC236}">
                <a16:creationId xmlns:a16="http://schemas.microsoft.com/office/drawing/2014/main" id="{AE6B4EFD-4D78-960B-5578-3706C2EA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94B555-1D0C-4026-AF79-A9E310FD64D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75906" name="Rectangle 2">
            <a:extLst>
              <a:ext uri="{FF2B5EF4-FFF2-40B4-BE49-F238E27FC236}">
                <a16:creationId xmlns:a16="http://schemas.microsoft.com/office/drawing/2014/main" id="{8393C8D8-3876-5775-4A79-0934DE192D8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si </a:t>
            </a:r>
            <a:r>
              <a:rPr lang="zh-CN" altLang="en-US" sz="2400">
                <a:latin typeface="Times New Roman" panose="02020603050405020304" pitchFamily="18" charset="0"/>
              </a:rPr>
              <a:t>表示移进到状态</a:t>
            </a:r>
            <a:r>
              <a:rPr lang="en-US" altLang="zh-CN" sz="2400">
                <a:latin typeface="Times New Roman" panose="02020603050405020304" pitchFamily="18" charset="0"/>
              </a:rPr>
              <a:t>i, ri </a:t>
            </a:r>
            <a:r>
              <a:rPr lang="zh-CN" altLang="en-US" sz="2400">
                <a:latin typeface="Times New Roman" panose="02020603050405020304" pitchFamily="18" charset="0"/>
              </a:rPr>
              <a:t>表示用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号产生式归约</a:t>
            </a:r>
          </a:p>
        </p:txBody>
      </p:sp>
      <p:grpSp>
        <p:nvGrpSpPr>
          <p:cNvPr id="82949" name="Group 3">
            <a:extLst>
              <a:ext uri="{FF2B5EF4-FFF2-40B4-BE49-F238E27FC236}">
                <a16:creationId xmlns:a16="http://schemas.microsoft.com/office/drawing/2014/main" id="{AAEBA1CF-99EF-03F3-6EC8-00D182223C01}"/>
              </a:ext>
            </a:extLst>
          </p:cNvPr>
          <p:cNvGrpSpPr>
            <a:grpSpLocks/>
          </p:cNvGrpSpPr>
          <p:nvPr/>
        </p:nvGrpSpPr>
        <p:grpSpPr bwMode="auto">
          <a:xfrm>
            <a:off x="1743868" y="1825764"/>
            <a:ext cx="8704263" cy="4724400"/>
            <a:chOff x="-11" y="192"/>
            <a:chExt cx="5688" cy="3804"/>
          </a:xfrm>
        </p:grpSpPr>
        <p:graphicFrame>
          <p:nvGraphicFramePr>
            <p:cNvPr id="82950" name="Object 4">
              <a:extLst>
                <a:ext uri="{FF2B5EF4-FFF2-40B4-BE49-F238E27FC236}">
                  <a16:creationId xmlns:a16="http://schemas.microsoft.com/office/drawing/2014/main" id="{56177935-613A-C9D9-E4CF-5F7366A607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11" y="192"/>
            <a:ext cx="5688" cy="3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9" name="Document" r:id="rId3" imgW="6469380" imgH="6451600" progId="Word.Document.8">
                    <p:embed/>
                  </p:oleObj>
                </mc:Choice>
                <mc:Fallback>
                  <p:oleObj name="Document" r:id="rId3" imgW="6469380" imgH="6451600" progId="Word.Document.8">
                    <p:embed/>
                    <p:pic>
                      <p:nvPicPr>
                        <p:cNvPr id="82950" name="Object 4">
                          <a:extLst>
                            <a:ext uri="{FF2B5EF4-FFF2-40B4-BE49-F238E27FC236}">
                              <a16:creationId xmlns:a16="http://schemas.microsoft.com/office/drawing/2014/main" id="{56177935-613A-C9D9-E4CF-5F7366A607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1" y="192"/>
                          <a:ext cx="5688" cy="3804"/>
                        </a:xfrm>
                        <a:prstGeom prst="rect">
                          <a:avLst/>
                        </a:prstGeom>
                        <a:solidFill>
                          <a:srgbClr val="3366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1" name="Line 5">
              <a:extLst>
                <a:ext uri="{FF2B5EF4-FFF2-40B4-BE49-F238E27FC236}">
                  <a16:creationId xmlns:a16="http://schemas.microsoft.com/office/drawing/2014/main" id="{5E87CA13-021A-9044-03F3-A515EBC85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056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2952" name="Line 6">
              <a:extLst>
                <a:ext uri="{FF2B5EF4-FFF2-40B4-BE49-F238E27FC236}">
                  <a16:creationId xmlns:a16="http://schemas.microsoft.com/office/drawing/2014/main" id="{1B60678C-E0BF-9D8A-6C94-73BF256D2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24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2953" name="Line 7">
              <a:extLst>
                <a:ext uri="{FF2B5EF4-FFF2-40B4-BE49-F238E27FC236}">
                  <a16:creationId xmlns:a16="http://schemas.microsoft.com/office/drawing/2014/main" id="{DEEAEA8B-8522-33EB-DD27-0EDF9BA7C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48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2954" name="Line 8">
              <a:extLst>
                <a:ext uri="{FF2B5EF4-FFF2-40B4-BE49-F238E27FC236}">
                  <a16:creationId xmlns:a16="http://schemas.microsoft.com/office/drawing/2014/main" id="{72B3221F-2F26-A510-C8F4-4E4D2B4F6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72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2955" name="Line 9">
              <a:extLst>
                <a:ext uri="{FF2B5EF4-FFF2-40B4-BE49-F238E27FC236}">
                  <a16:creationId xmlns:a16="http://schemas.microsoft.com/office/drawing/2014/main" id="{6AA961BC-4A5D-8313-2A53-097E371D0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6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2956" name="Line 10">
              <a:extLst>
                <a:ext uri="{FF2B5EF4-FFF2-40B4-BE49-F238E27FC236}">
                  <a16:creationId xmlns:a16="http://schemas.microsoft.com/office/drawing/2014/main" id="{C9FCE05C-0C3F-7CCB-A83C-326A91134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20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2957" name="Line 11">
              <a:extLst>
                <a:ext uri="{FF2B5EF4-FFF2-40B4-BE49-F238E27FC236}">
                  <a16:creationId xmlns:a16="http://schemas.microsoft.com/office/drawing/2014/main" id="{9A0221BE-50EF-9B66-2A9C-D953308CF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44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2958" name="Line 12">
              <a:extLst>
                <a:ext uri="{FF2B5EF4-FFF2-40B4-BE49-F238E27FC236}">
                  <a16:creationId xmlns:a16="http://schemas.microsoft.com/office/drawing/2014/main" id="{35F115D7-BCBB-59F0-A90A-C66CE552D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68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2959" name="Line 13">
              <a:extLst>
                <a:ext uri="{FF2B5EF4-FFF2-40B4-BE49-F238E27FC236}">
                  <a16:creationId xmlns:a16="http://schemas.microsoft.com/office/drawing/2014/main" id="{D29DE2FB-FC3F-E667-2E41-2EC146438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92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2960" name="Line 14">
              <a:extLst>
                <a:ext uri="{FF2B5EF4-FFF2-40B4-BE49-F238E27FC236}">
                  <a16:creationId xmlns:a16="http://schemas.microsoft.com/office/drawing/2014/main" id="{397A1BC6-7C43-51C6-CCC6-D20BCE97D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316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2961" name="Line 15">
              <a:extLst>
                <a:ext uri="{FF2B5EF4-FFF2-40B4-BE49-F238E27FC236}">
                  <a16:creationId xmlns:a16="http://schemas.microsoft.com/office/drawing/2014/main" id="{866B8175-2915-083C-CE34-C0700857F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340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2962" name="Line 16">
              <a:extLst>
                <a:ext uri="{FF2B5EF4-FFF2-40B4-BE49-F238E27FC236}">
                  <a16:creationId xmlns:a16="http://schemas.microsoft.com/office/drawing/2014/main" id="{61D3AA3E-3DCA-803F-3667-076A35650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528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2963" name="Line 17">
              <a:extLst>
                <a:ext uri="{FF2B5EF4-FFF2-40B4-BE49-F238E27FC236}">
                  <a16:creationId xmlns:a16="http://schemas.microsoft.com/office/drawing/2014/main" id="{119F87E8-D125-8464-35CC-C502609B0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528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2964" name="Line 18">
              <a:extLst>
                <a:ext uri="{FF2B5EF4-FFF2-40B4-BE49-F238E27FC236}">
                  <a16:creationId xmlns:a16="http://schemas.microsoft.com/office/drawing/2014/main" id="{E2293A1D-0A7B-313E-D197-4EDB037EF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528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2965" name="Line 19">
              <a:extLst>
                <a:ext uri="{FF2B5EF4-FFF2-40B4-BE49-F238E27FC236}">
                  <a16:creationId xmlns:a16="http://schemas.microsoft.com/office/drawing/2014/main" id="{22BA56D0-7E74-C835-3A95-1569ACEF4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528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2966" name="Line 20">
              <a:extLst>
                <a:ext uri="{FF2B5EF4-FFF2-40B4-BE49-F238E27FC236}">
                  <a16:creationId xmlns:a16="http://schemas.microsoft.com/office/drawing/2014/main" id="{DB6E04CF-63E3-8AD3-6D96-62F675D32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528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2967" name="Line 21">
              <a:extLst>
                <a:ext uri="{FF2B5EF4-FFF2-40B4-BE49-F238E27FC236}">
                  <a16:creationId xmlns:a16="http://schemas.microsoft.com/office/drawing/2014/main" id="{82607DC4-681C-76E7-E97E-2172A650E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528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2968" name="Line 22">
              <a:extLst>
                <a:ext uri="{FF2B5EF4-FFF2-40B4-BE49-F238E27FC236}">
                  <a16:creationId xmlns:a16="http://schemas.microsoft.com/office/drawing/2014/main" id="{BDBC1E5A-B49A-1C63-73EF-62B1A0A13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528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2969" name="Line 23">
              <a:extLst>
                <a:ext uri="{FF2B5EF4-FFF2-40B4-BE49-F238E27FC236}">
                  <a16:creationId xmlns:a16="http://schemas.microsoft.com/office/drawing/2014/main" id="{DAF9BF3D-A555-3CCD-F67E-AF52942B0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" y="192"/>
              <a:ext cx="0" cy="345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5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5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06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>
            <a:extLst>
              <a:ext uri="{FF2B5EF4-FFF2-40B4-BE49-F238E27FC236}">
                <a16:creationId xmlns:a16="http://schemas.microsoft.com/office/drawing/2014/main" id="{E1ACBE4F-A7EA-8A92-EC0F-B59CC4C0D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SLR(1) </a:t>
            </a:r>
            <a:r>
              <a:rPr lang="zh-CN" altLang="en-US">
                <a:latin typeface="Times New Roman" panose="02020603050405020304" pitchFamily="18" charset="0"/>
              </a:rPr>
              <a:t>分析的特点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8804B-02D8-66F0-5253-2E5A4777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0DFDAE87-46CE-41F6-9C0F-39EA7D87B87B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83971" name="灯片编号占位符 5">
            <a:extLst>
              <a:ext uri="{FF2B5EF4-FFF2-40B4-BE49-F238E27FC236}">
                <a16:creationId xmlns:a16="http://schemas.microsoft.com/office/drawing/2014/main" id="{0CABFE94-915A-30D3-7AD1-5AEF674C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195E1F-D3AE-4CC0-8DDC-9F665F556890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EF72B675-1A22-0F81-BD28-4B8B6AD1E03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>
                <a:latin typeface="Times New Roman" panose="02020603050405020304" pitchFamily="18" charset="0"/>
              </a:rPr>
              <a:t>描述能力强于 </a:t>
            </a:r>
            <a:r>
              <a:rPr lang="en-US" altLang="zh-CN" b="0">
                <a:latin typeface="Times New Roman" panose="02020603050405020304" pitchFamily="18" charset="0"/>
              </a:rPr>
              <a:t>LL(1)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0">
                <a:latin typeface="Times New Roman" panose="02020603050405020304" pitchFamily="18" charset="0"/>
              </a:rPr>
              <a:t>SLR(1)</a:t>
            </a:r>
            <a:r>
              <a:rPr lang="zh-CN" altLang="en-US" b="0">
                <a:latin typeface="Times New Roman" panose="02020603050405020304" pitchFamily="18" charset="0"/>
              </a:rPr>
              <a:t>还考虑</a:t>
            </a:r>
            <a:r>
              <a:rPr lang="en-US" altLang="zh-CN" b="0">
                <a:latin typeface="Times New Roman" panose="02020603050405020304" pitchFamily="18" charset="0"/>
              </a:rPr>
              <a:t>Follow</a:t>
            </a:r>
            <a:r>
              <a:rPr lang="zh-CN" altLang="en-US" b="0">
                <a:latin typeface="Times New Roman" panose="02020603050405020304" pitchFamily="18" charset="0"/>
              </a:rPr>
              <a:t>集中的符号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0">
                <a:latin typeface="Times New Roman" panose="02020603050405020304" pitchFamily="18" charset="0"/>
              </a:rPr>
              <a:t>LL(1) </a:t>
            </a:r>
            <a:r>
              <a:rPr lang="zh-CN" altLang="en-US" b="0">
                <a:latin typeface="Times New Roman" panose="02020603050405020304" pitchFamily="18" charset="0"/>
              </a:rPr>
              <a:t>仅考虑产生式的首符号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0">
                <a:latin typeface="Times New Roman" panose="02020603050405020304" pitchFamily="18" charset="0"/>
              </a:rPr>
              <a:t>SLR(1) </a:t>
            </a:r>
            <a:r>
              <a:rPr lang="zh-CN" altLang="en-US" b="0">
                <a:latin typeface="Times New Roman" panose="02020603050405020304" pitchFamily="18" charset="0"/>
              </a:rPr>
              <a:t>文法：</a:t>
            </a:r>
            <a:r>
              <a:rPr lang="en-US" altLang="zh-CN" b="0">
                <a:latin typeface="Times New Roman" panose="02020603050405020304" pitchFamily="18" charset="0"/>
              </a:rPr>
              <a:t>SLR(1)</a:t>
            </a:r>
            <a:r>
              <a:rPr lang="zh-CN" altLang="en-US" b="0">
                <a:latin typeface="Times New Roman" panose="02020603050405020304" pitchFamily="18" charset="0"/>
              </a:rPr>
              <a:t>分析表无冲突的</a:t>
            </a:r>
            <a:r>
              <a:rPr lang="en-US" altLang="zh-CN" b="0">
                <a:latin typeface="Times New Roman" panose="02020603050405020304" pitchFamily="18" charset="0"/>
              </a:rPr>
              <a:t>CFG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>
            <a:extLst>
              <a:ext uri="{FF2B5EF4-FFF2-40B4-BE49-F238E27FC236}">
                <a16:creationId xmlns:a16="http://schemas.microsoft.com/office/drawing/2014/main" id="{52EB1EC6-D833-80EE-2F08-183D71ADD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SLR(1)</a:t>
            </a:r>
            <a:r>
              <a:rPr lang="zh-CN" altLang="en-US">
                <a:latin typeface="Times New Roman" panose="02020603050405020304" pitchFamily="18" charset="0"/>
              </a:rPr>
              <a:t>分析的局限性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D3DEE-9636-45CA-2B44-E57660B3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98498822-61F1-4E9A-9BD5-28AAF7AE5B15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84995" name="灯片编号占位符 5">
            <a:extLst>
              <a:ext uri="{FF2B5EF4-FFF2-40B4-BE49-F238E27FC236}">
                <a16:creationId xmlns:a16="http://schemas.microsoft.com/office/drawing/2014/main" id="{F6836996-4189-C28B-3715-58E83E9B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EBF4B7-B764-42EE-B53B-4A2D369D3E2E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77955" name="Rectangle 3">
            <a:extLst>
              <a:ext uri="{FF2B5EF4-FFF2-40B4-BE49-F238E27FC236}">
                <a16:creationId xmlns:a16="http://schemas.microsoft.com/office/drawing/2014/main" id="{EA311A6E-B6D3-6346-CEE1-EC19E495C9E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>
                <a:latin typeface="Times New Roman" panose="02020603050405020304" pitchFamily="18" charset="0"/>
              </a:rPr>
              <a:t>如果 </a:t>
            </a:r>
            <a:r>
              <a:rPr lang="en-US" altLang="zh-CN" b="0">
                <a:latin typeface="Times New Roman" panose="02020603050405020304" pitchFamily="18" charset="0"/>
              </a:rPr>
              <a:t>SLR(1) </a:t>
            </a:r>
            <a:r>
              <a:rPr lang="zh-CN" altLang="en-US" b="0">
                <a:latin typeface="Times New Roman" panose="02020603050405020304" pitchFamily="18" charset="0"/>
              </a:rPr>
              <a:t>分析表仍有多重入口（移进归约冲突或归约归约冲突），则说明该文法不是 </a:t>
            </a:r>
            <a:r>
              <a:rPr lang="en-US" altLang="zh-CN" b="0">
                <a:latin typeface="Times New Roman" panose="02020603050405020304" pitchFamily="18" charset="0"/>
              </a:rPr>
              <a:t>SLR(1) </a:t>
            </a:r>
            <a:r>
              <a:rPr lang="zh-CN" altLang="en-US" b="0">
                <a:latin typeface="Times New Roman" panose="02020603050405020304" pitchFamily="18" charset="0"/>
              </a:rPr>
              <a:t>文法；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0">
                <a:latin typeface="Times New Roman" panose="02020603050405020304" pitchFamily="18" charset="0"/>
              </a:rPr>
              <a:t>说明仅使用 </a:t>
            </a:r>
            <a:r>
              <a:rPr lang="en-US" altLang="zh-CN" b="0">
                <a:latin typeface="Times New Roman" panose="02020603050405020304" pitchFamily="18" charset="0"/>
              </a:rPr>
              <a:t>LR(0) </a:t>
            </a:r>
            <a:r>
              <a:rPr lang="zh-CN" altLang="en-US" b="0">
                <a:latin typeface="Times New Roman" panose="02020603050405020304" pitchFamily="18" charset="0"/>
              </a:rPr>
              <a:t>项目集和 </a:t>
            </a:r>
            <a:r>
              <a:rPr lang="en-US" altLang="zh-CN" b="0">
                <a:latin typeface="Times New Roman" panose="02020603050405020304" pitchFamily="18" charset="0"/>
              </a:rPr>
              <a:t>FOLLOW </a:t>
            </a:r>
            <a:r>
              <a:rPr lang="zh-CN" altLang="zh-CN" b="0">
                <a:latin typeface="Times New Roman" panose="02020603050405020304" pitchFamily="18" charset="0"/>
              </a:rPr>
              <a:t>集</a:t>
            </a:r>
            <a:r>
              <a:rPr lang="zh-CN" altLang="en-US" b="0">
                <a:latin typeface="Times New Roman" panose="02020603050405020304" pitchFamily="18" charset="0"/>
              </a:rPr>
              <a:t>还不足以分析这种文法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7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311432B0-C2F8-ADF8-6A32-1BD0F753B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LL(1)</a:t>
            </a:r>
            <a:r>
              <a:rPr lang="zh-CN" altLang="en-US">
                <a:latin typeface="Times New Roman" panose="02020603050405020304" pitchFamily="18" charset="0"/>
              </a:rPr>
              <a:t>的体系结构比较</a:t>
            </a:r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0BDC95DB-1B8D-DE4E-6F67-DBB93C53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34D701E8-058B-4008-9C92-64E7A7DE2637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12291" name="灯片编号占位符 5">
            <a:extLst>
              <a:ext uri="{FF2B5EF4-FFF2-40B4-BE49-F238E27FC236}">
                <a16:creationId xmlns:a16="http://schemas.microsoft.com/office/drawing/2014/main" id="{A3194A11-B45F-F3AD-65A6-C38A4B75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C36C80-0FEB-45AB-83D9-C9773102DCE7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9107" name="Rectangle 3">
            <a:extLst>
              <a:ext uri="{FF2B5EF4-FFF2-40B4-BE49-F238E27FC236}">
                <a16:creationId xmlns:a16="http://schemas.microsoft.com/office/drawing/2014/main" id="{489B66C1-0201-3E11-FC7F-15865C884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9" y="1689100"/>
            <a:ext cx="5622925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输入缓冲区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符号序列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3600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99108" name="Rectangle 4">
            <a:extLst>
              <a:ext uri="{FF2B5EF4-FFF2-40B4-BE49-F238E27FC236}">
                <a16:creationId xmlns:a16="http://schemas.microsoft.com/office/drawing/2014/main" id="{D83BF170-0EAE-1FC8-CAA2-01B9C3245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2533650"/>
            <a:ext cx="755650" cy="3346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栈</a:t>
            </a:r>
          </a:p>
        </p:txBody>
      </p:sp>
      <p:sp>
        <p:nvSpPr>
          <p:cNvPr id="12295" name="Rectangle 5">
            <a:extLst>
              <a:ext uri="{FF2B5EF4-FFF2-40B4-BE49-F238E27FC236}">
                <a16:creationId xmlns:a16="http://schemas.microsoft.com/office/drawing/2014/main" id="{8C2A41A4-BB7A-3BEB-1FDA-E4298C487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3065463"/>
            <a:ext cx="2890838" cy="1289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0">
                <a:latin typeface="楷体_GB2312" pitchFamily="49" charset="-122"/>
              </a:rPr>
              <a:t>控制程序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0">
                <a:latin typeface="Times New Roman" panose="02020603050405020304" pitchFamily="18" charset="0"/>
              </a:rPr>
              <a:t>P132</a:t>
            </a:r>
          </a:p>
        </p:txBody>
      </p:sp>
      <p:sp>
        <p:nvSpPr>
          <p:cNvPr id="12296" name="Rectangle 6">
            <a:extLst>
              <a:ext uri="{FF2B5EF4-FFF2-40B4-BE49-F238E27FC236}">
                <a16:creationId xmlns:a16="http://schemas.microsoft.com/office/drawing/2014/main" id="{1952BE0C-56A3-F28C-A045-950C58998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188" y="5118100"/>
            <a:ext cx="2889250" cy="83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0">
                <a:latin typeface="楷体_GB2312" pitchFamily="49" charset="-122"/>
              </a:rPr>
              <a:t>预测分析表</a:t>
            </a:r>
            <a:r>
              <a:rPr kumimoji="1" lang="en-US" altLang="zh-CN" sz="3600" b="0">
                <a:latin typeface="楷体_GB2312" pitchFamily="49" charset="-122"/>
              </a:rPr>
              <a:t>M</a:t>
            </a:r>
          </a:p>
        </p:txBody>
      </p:sp>
      <p:sp>
        <p:nvSpPr>
          <p:cNvPr id="12297" name="Line 7">
            <a:extLst>
              <a:ext uri="{FF2B5EF4-FFF2-40B4-BE49-F238E27FC236}">
                <a16:creationId xmlns:a16="http://schemas.microsoft.com/office/drawing/2014/main" id="{26732188-96FE-8219-56D6-1FD1527E3A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1788" y="2298700"/>
            <a:ext cx="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Line 8">
            <a:extLst>
              <a:ext uri="{FF2B5EF4-FFF2-40B4-BE49-F238E27FC236}">
                <a16:creationId xmlns:a16="http://schemas.microsoft.com/office/drawing/2014/main" id="{95407D3A-35C2-039A-166B-03AED8CB49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7188" y="3670300"/>
            <a:ext cx="11430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9" name="Line 9">
            <a:extLst>
              <a:ext uri="{FF2B5EF4-FFF2-40B4-BE49-F238E27FC236}">
                <a16:creationId xmlns:a16="http://schemas.microsoft.com/office/drawing/2014/main" id="{6CC4DCC0-E269-3B3F-6034-1FA48CCAF5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1788" y="4356100"/>
            <a:ext cx="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Line 10">
            <a:extLst>
              <a:ext uri="{FF2B5EF4-FFF2-40B4-BE49-F238E27FC236}">
                <a16:creationId xmlns:a16="http://schemas.microsoft.com/office/drawing/2014/main" id="{FDDDE483-8882-E45C-7BDD-DFB9AB906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6275" y="3594100"/>
            <a:ext cx="1371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9115" name="Rectangle 11">
            <a:extLst>
              <a:ext uri="{FF2B5EF4-FFF2-40B4-BE49-F238E27FC236}">
                <a16:creationId xmlns:a16="http://schemas.microsoft.com/office/drawing/2014/main" id="{070603CF-CE3C-88DE-AC1A-AB82E759D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3074988"/>
            <a:ext cx="21574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输出</a:t>
            </a:r>
          </a:p>
          <a:p>
            <a:pPr algn="ctr"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产生式序列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日期占位符 1">
            <a:extLst>
              <a:ext uri="{FF2B5EF4-FFF2-40B4-BE49-F238E27FC236}">
                <a16:creationId xmlns:a16="http://schemas.microsoft.com/office/drawing/2014/main" id="{D5F17C9C-FD1D-D965-638B-083855D6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9EFF030F-E027-43ED-AE9A-AC979118F528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86019" name="灯片编号占位符 3">
            <a:extLst>
              <a:ext uri="{FF2B5EF4-FFF2-40B4-BE49-F238E27FC236}">
                <a16:creationId xmlns:a16="http://schemas.microsoft.com/office/drawing/2014/main" id="{D546ADBB-D93F-E9ED-4A8C-6EC4114C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1D248C-5256-4F04-9BDD-763D8925824E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78978" name="Text Box 2">
            <a:extLst>
              <a:ext uri="{FF2B5EF4-FFF2-40B4-BE49-F238E27FC236}">
                <a16:creationId xmlns:a16="http://schemas.microsoft.com/office/drawing/2014/main" id="{633BF9D5-E96E-3DF1-F1B2-E6CDF6327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28600"/>
            <a:ext cx="1447800" cy="2660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S’→.S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S→.L=R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S→.R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L→.*R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L→.id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R→.L</a:t>
            </a:r>
          </a:p>
        </p:txBody>
      </p:sp>
      <p:sp>
        <p:nvSpPr>
          <p:cNvPr id="1278979" name="Text Box 3">
            <a:extLst>
              <a:ext uri="{FF2B5EF4-FFF2-40B4-BE49-F238E27FC236}">
                <a16:creationId xmlns:a16="http://schemas.microsoft.com/office/drawing/2014/main" id="{65145362-3911-DDD9-9BC9-18FD20B65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04801"/>
            <a:ext cx="1447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S’→S.</a:t>
            </a:r>
          </a:p>
        </p:txBody>
      </p:sp>
      <p:sp>
        <p:nvSpPr>
          <p:cNvPr id="1278980" name="Line 4">
            <a:extLst>
              <a:ext uri="{FF2B5EF4-FFF2-40B4-BE49-F238E27FC236}">
                <a16:creationId xmlns:a16="http://schemas.microsoft.com/office/drawing/2014/main" id="{548CD71C-926A-CBE4-8581-F00F987DF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762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8981" name="Text Box 5">
            <a:extLst>
              <a:ext uri="{FF2B5EF4-FFF2-40B4-BE49-F238E27FC236}">
                <a16:creationId xmlns:a16="http://schemas.microsoft.com/office/drawing/2014/main" id="{F91BCF34-BCBF-8913-3FA4-9413C040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295400"/>
            <a:ext cx="144780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S→L.=R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R→L.</a:t>
            </a:r>
          </a:p>
        </p:txBody>
      </p:sp>
      <p:sp>
        <p:nvSpPr>
          <p:cNvPr id="1278982" name="Line 6">
            <a:extLst>
              <a:ext uri="{FF2B5EF4-FFF2-40B4-BE49-F238E27FC236}">
                <a16:creationId xmlns:a16="http://schemas.microsoft.com/office/drawing/2014/main" id="{CAD64731-E958-CF6A-FBDF-C951E0EBB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8288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8983" name="Text Box 7">
            <a:extLst>
              <a:ext uri="{FF2B5EF4-FFF2-40B4-BE49-F238E27FC236}">
                <a16:creationId xmlns:a16="http://schemas.microsoft.com/office/drawing/2014/main" id="{15E18F4A-847C-50A3-D1EF-8591C1B23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447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1278984" name="Text Box 8">
            <a:extLst>
              <a:ext uri="{FF2B5EF4-FFF2-40B4-BE49-F238E27FC236}">
                <a16:creationId xmlns:a16="http://schemas.microsoft.com/office/drawing/2014/main" id="{1F8E6185-32E2-08B3-C815-223150DDE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1"/>
            <a:ext cx="1447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S→R.</a:t>
            </a:r>
          </a:p>
        </p:txBody>
      </p:sp>
      <p:sp>
        <p:nvSpPr>
          <p:cNvPr id="1278985" name="Line 9">
            <a:extLst>
              <a:ext uri="{FF2B5EF4-FFF2-40B4-BE49-F238E27FC236}">
                <a16:creationId xmlns:a16="http://schemas.microsoft.com/office/drawing/2014/main" id="{FCF454B8-B7BD-DC0E-A01B-2420FD119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895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8986" name="Text Box 10">
            <a:extLst>
              <a:ext uri="{FF2B5EF4-FFF2-40B4-BE49-F238E27FC236}">
                <a16:creationId xmlns:a16="http://schemas.microsoft.com/office/drawing/2014/main" id="{5E91CB71-DAA5-F5B9-EB1C-E7E9D3C97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514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278987" name="Text Box 11">
            <a:extLst>
              <a:ext uri="{FF2B5EF4-FFF2-40B4-BE49-F238E27FC236}">
                <a16:creationId xmlns:a16="http://schemas.microsoft.com/office/drawing/2014/main" id="{04477DB1-E2FB-3B7A-12EC-35C9828DE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62400"/>
            <a:ext cx="1447800" cy="193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L→*.R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R→.L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L→.*R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L→.id</a:t>
            </a:r>
          </a:p>
        </p:txBody>
      </p:sp>
      <p:sp>
        <p:nvSpPr>
          <p:cNvPr id="1278988" name="Text Box 12">
            <a:extLst>
              <a:ext uri="{FF2B5EF4-FFF2-40B4-BE49-F238E27FC236}">
                <a16:creationId xmlns:a16="http://schemas.microsoft.com/office/drawing/2014/main" id="{6237E14B-FADF-9199-5660-197B42FD1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794376"/>
            <a:ext cx="1447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L→id .</a:t>
            </a:r>
          </a:p>
        </p:txBody>
      </p:sp>
      <p:sp>
        <p:nvSpPr>
          <p:cNvPr id="1278989" name="Text Box 13">
            <a:extLst>
              <a:ext uri="{FF2B5EF4-FFF2-40B4-BE49-F238E27FC236}">
                <a16:creationId xmlns:a16="http://schemas.microsoft.com/office/drawing/2014/main" id="{0E1FCF56-92F2-511C-14FF-84DD6C035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86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278990" name="Freeform 14">
            <a:extLst>
              <a:ext uri="{FF2B5EF4-FFF2-40B4-BE49-F238E27FC236}">
                <a16:creationId xmlns:a16="http://schemas.microsoft.com/office/drawing/2014/main" id="{A18C3AF0-4CBE-BFBC-518F-1EBEC2C14EBE}"/>
              </a:ext>
            </a:extLst>
          </p:cNvPr>
          <p:cNvSpPr>
            <a:spLocks/>
          </p:cNvSpPr>
          <p:nvPr/>
        </p:nvSpPr>
        <p:spPr bwMode="auto">
          <a:xfrm>
            <a:off x="2133600" y="2895600"/>
            <a:ext cx="5791200" cy="3441700"/>
          </a:xfrm>
          <a:custGeom>
            <a:avLst/>
            <a:gdLst>
              <a:gd name="T0" fmla="*/ 0 w 3648"/>
              <a:gd name="T1" fmla="*/ 0 h 2168"/>
              <a:gd name="T2" fmla="*/ 2147483646 w 3648"/>
              <a:gd name="T3" fmla="*/ 2147483646 h 2168"/>
              <a:gd name="T4" fmla="*/ 2147483646 w 3648"/>
              <a:gd name="T5" fmla="*/ 2147483646 h 2168"/>
              <a:gd name="T6" fmla="*/ 2147483646 w 3648"/>
              <a:gd name="T7" fmla="*/ 2147483646 h 2168"/>
              <a:gd name="T8" fmla="*/ 2147483646 w 3648"/>
              <a:gd name="T9" fmla="*/ 2147483646 h 2168"/>
              <a:gd name="T10" fmla="*/ 2147483646 w 3648"/>
              <a:gd name="T11" fmla="*/ 2147483646 h 2168"/>
              <a:gd name="T12" fmla="*/ 2147483646 w 3648"/>
              <a:gd name="T13" fmla="*/ 2147483646 h 21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48"/>
              <a:gd name="T22" fmla="*/ 0 h 2168"/>
              <a:gd name="T23" fmla="*/ 3648 w 3648"/>
              <a:gd name="T24" fmla="*/ 2168 h 21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48" h="2168">
                <a:moveTo>
                  <a:pt x="0" y="0"/>
                </a:moveTo>
                <a:cubicBezTo>
                  <a:pt x="36" y="312"/>
                  <a:pt x="72" y="624"/>
                  <a:pt x="144" y="864"/>
                </a:cubicBezTo>
                <a:cubicBezTo>
                  <a:pt x="216" y="1104"/>
                  <a:pt x="304" y="1264"/>
                  <a:pt x="432" y="1440"/>
                </a:cubicBezTo>
                <a:cubicBezTo>
                  <a:pt x="560" y="1616"/>
                  <a:pt x="760" y="1808"/>
                  <a:pt x="912" y="1920"/>
                </a:cubicBezTo>
                <a:cubicBezTo>
                  <a:pt x="1064" y="2032"/>
                  <a:pt x="1224" y="2072"/>
                  <a:pt x="1344" y="2112"/>
                </a:cubicBezTo>
                <a:cubicBezTo>
                  <a:pt x="1464" y="2152"/>
                  <a:pt x="1248" y="2152"/>
                  <a:pt x="1632" y="2160"/>
                </a:cubicBezTo>
                <a:cubicBezTo>
                  <a:pt x="2016" y="2168"/>
                  <a:pt x="2832" y="2164"/>
                  <a:pt x="3648" y="216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8991" name="Text Box 15">
            <a:extLst>
              <a:ext uri="{FF2B5EF4-FFF2-40B4-BE49-F238E27FC236}">
                <a16:creationId xmlns:a16="http://schemas.microsoft.com/office/drawing/2014/main" id="{84B7C462-0D99-3948-8C23-DF08C217B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724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278992" name="Freeform 16">
            <a:extLst>
              <a:ext uri="{FF2B5EF4-FFF2-40B4-BE49-F238E27FC236}">
                <a16:creationId xmlns:a16="http://schemas.microsoft.com/office/drawing/2014/main" id="{1C61852B-A827-DD16-E243-A019C3130764}"/>
              </a:ext>
            </a:extLst>
          </p:cNvPr>
          <p:cNvSpPr>
            <a:spLocks/>
          </p:cNvSpPr>
          <p:nvPr/>
        </p:nvSpPr>
        <p:spPr bwMode="auto">
          <a:xfrm>
            <a:off x="2743200" y="2895600"/>
            <a:ext cx="1828800" cy="2057400"/>
          </a:xfrm>
          <a:custGeom>
            <a:avLst/>
            <a:gdLst>
              <a:gd name="T0" fmla="*/ 0 w 1152"/>
              <a:gd name="T1" fmla="*/ 0 h 1296"/>
              <a:gd name="T2" fmla="*/ 2147483646 w 1152"/>
              <a:gd name="T3" fmla="*/ 2147483646 h 1296"/>
              <a:gd name="T4" fmla="*/ 2147483646 w 1152"/>
              <a:gd name="T5" fmla="*/ 2147483646 h 1296"/>
              <a:gd name="T6" fmla="*/ 2147483646 w 1152"/>
              <a:gd name="T7" fmla="*/ 2147483646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1296"/>
              <a:gd name="T14" fmla="*/ 1152 w 1152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1296">
                <a:moveTo>
                  <a:pt x="0" y="0"/>
                </a:moveTo>
                <a:cubicBezTo>
                  <a:pt x="32" y="196"/>
                  <a:pt x="64" y="392"/>
                  <a:pt x="144" y="576"/>
                </a:cubicBezTo>
                <a:cubicBezTo>
                  <a:pt x="224" y="760"/>
                  <a:pt x="312" y="984"/>
                  <a:pt x="480" y="1104"/>
                </a:cubicBezTo>
                <a:cubicBezTo>
                  <a:pt x="648" y="1224"/>
                  <a:pt x="1048" y="1248"/>
                  <a:pt x="1152" y="12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8993" name="Text Box 17">
            <a:extLst>
              <a:ext uri="{FF2B5EF4-FFF2-40B4-BE49-F238E27FC236}">
                <a16:creationId xmlns:a16="http://schemas.microsoft.com/office/drawing/2014/main" id="{AEF0C7DB-CFDB-6EF5-ADA0-423A0161F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762000"/>
            <a:ext cx="1447800" cy="193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S→L=.R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R→.L L→.*R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L→.id</a:t>
            </a:r>
          </a:p>
        </p:txBody>
      </p:sp>
      <p:sp>
        <p:nvSpPr>
          <p:cNvPr id="1278994" name="Line 18">
            <a:extLst>
              <a:ext uri="{FF2B5EF4-FFF2-40B4-BE49-F238E27FC236}">
                <a16:creationId xmlns:a16="http://schemas.microsoft.com/office/drawing/2014/main" id="{5668BBCC-2791-305E-FE18-CA26645FE0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17526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8995" name="Text Box 19">
            <a:extLst>
              <a:ext uri="{FF2B5EF4-FFF2-40B4-BE49-F238E27FC236}">
                <a16:creationId xmlns:a16="http://schemas.microsoft.com/office/drawing/2014/main" id="{B5FF5EDD-2C16-5A65-31D6-2FE24CF48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1278996" name="Text Box 20">
            <a:extLst>
              <a:ext uri="{FF2B5EF4-FFF2-40B4-BE49-F238E27FC236}">
                <a16:creationId xmlns:a16="http://schemas.microsoft.com/office/drawing/2014/main" id="{CACC380B-7220-7189-53EF-4DA200B24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432176"/>
            <a:ext cx="1447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L→*R.</a:t>
            </a:r>
          </a:p>
        </p:txBody>
      </p:sp>
      <p:sp>
        <p:nvSpPr>
          <p:cNvPr id="1278997" name="Line 21">
            <a:extLst>
              <a:ext uri="{FF2B5EF4-FFF2-40B4-BE49-F238E27FC236}">
                <a16:creationId xmlns:a16="http://schemas.microsoft.com/office/drawing/2014/main" id="{A2312459-425F-B6A0-D223-3D1EF92AE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038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8998" name="Text Box 22">
            <a:extLst>
              <a:ext uri="{FF2B5EF4-FFF2-40B4-BE49-F238E27FC236}">
                <a16:creationId xmlns:a16="http://schemas.microsoft.com/office/drawing/2014/main" id="{A8BBE694-51F0-BC34-FDA2-11574A21B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657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278999" name="Text Box 23">
            <a:extLst>
              <a:ext uri="{FF2B5EF4-FFF2-40B4-BE49-F238E27FC236}">
                <a16:creationId xmlns:a16="http://schemas.microsoft.com/office/drawing/2014/main" id="{6CA13BDD-9AC9-4372-77D0-5847F5DDB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72001"/>
            <a:ext cx="1447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R→L.</a:t>
            </a:r>
          </a:p>
        </p:txBody>
      </p:sp>
      <p:sp>
        <p:nvSpPr>
          <p:cNvPr id="1279000" name="Line 24">
            <a:extLst>
              <a:ext uri="{FF2B5EF4-FFF2-40B4-BE49-F238E27FC236}">
                <a16:creationId xmlns:a16="http://schemas.microsoft.com/office/drawing/2014/main" id="{81E7CEFF-5A73-0A23-3EDF-5F26E1D4F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1054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9001" name="Text Box 25">
            <a:extLst>
              <a:ext uri="{FF2B5EF4-FFF2-40B4-BE49-F238E27FC236}">
                <a16:creationId xmlns:a16="http://schemas.microsoft.com/office/drawing/2014/main" id="{27CBD097-AFEF-20F8-1F12-1CC9AA65B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724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1279002" name="Text Box 26">
            <a:extLst>
              <a:ext uri="{FF2B5EF4-FFF2-40B4-BE49-F238E27FC236}">
                <a16:creationId xmlns:a16="http://schemas.microsoft.com/office/drawing/2014/main" id="{1BEE901E-CAB6-6E8A-BAA0-F3C2DE631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04801"/>
            <a:ext cx="1447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S→L=R.</a:t>
            </a:r>
          </a:p>
        </p:txBody>
      </p:sp>
      <p:sp>
        <p:nvSpPr>
          <p:cNvPr id="1279003" name="Line 27">
            <a:extLst>
              <a:ext uri="{FF2B5EF4-FFF2-40B4-BE49-F238E27FC236}">
                <a16:creationId xmlns:a16="http://schemas.microsoft.com/office/drawing/2014/main" id="{9B8F1CA6-DA97-F642-EDAA-48B872F25F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990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9004" name="Text Box 28">
            <a:extLst>
              <a:ext uri="{FF2B5EF4-FFF2-40B4-BE49-F238E27FC236}">
                <a16:creationId xmlns:a16="http://schemas.microsoft.com/office/drawing/2014/main" id="{0561CFC0-DB58-0617-9894-596253F87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609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279005" name="Line 29">
            <a:extLst>
              <a:ext uri="{FF2B5EF4-FFF2-40B4-BE49-F238E27FC236}">
                <a16:creationId xmlns:a16="http://schemas.microsoft.com/office/drawing/2014/main" id="{AC301EC8-9E71-65DC-6B74-4AF80BEA59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209800"/>
            <a:ext cx="1143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9006" name="Text Box 30">
            <a:extLst>
              <a:ext uri="{FF2B5EF4-FFF2-40B4-BE49-F238E27FC236}">
                <a16:creationId xmlns:a16="http://schemas.microsoft.com/office/drawing/2014/main" id="{A51346B1-0F6C-2476-C5A5-9D315C1BE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895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279007" name="Freeform 31">
            <a:extLst>
              <a:ext uri="{FF2B5EF4-FFF2-40B4-BE49-F238E27FC236}">
                <a16:creationId xmlns:a16="http://schemas.microsoft.com/office/drawing/2014/main" id="{C90A349D-1A32-0B85-B49D-D97E59143500}"/>
              </a:ext>
            </a:extLst>
          </p:cNvPr>
          <p:cNvSpPr>
            <a:spLocks/>
          </p:cNvSpPr>
          <p:nvPr/>
        </p:nvSpPr>
        <p:spPr bwMode="auto">
          <a:xfrm>
            <a:off x="8610600" y="2438400"/>
            <a:ext cx="330200" cy="2667000"/>
          </a:xfrm>
          <a:custGeom>
            <a:avLst/>
            <a:gdLst>
              <a:gd name="T0" fmla="*/ 0 w 208"/>
              <a:gd name="T1" fmla="*/ 0 h 1680"/>
              <a:gd name="T2" fmla="*/ 2147483646 w 208"/>
              <a:gd name="T3" fmla="*/ 2147483646 h 1680"/>
              <a:gd name="T4" fmla="*/ 2147483646 w 208"/>
              <a:gd name="T5" fmla="*/ 2147483646 h 1680"/>
              <a:gd name="T6" fmla="*/ 2147483646 w 208"/>
              <a:gd name="T7" fmla="*/ 2147483646 h 1680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680"/>
              <a:gd name="T14" fmla="*/ 208 w 208"/>
              <a:gd name="T15" fmla="*/ 1680 h 1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680">
                <a:moveTo>
                  <a:pt x="0" y="0"/>
                </a:moveTo>
                <a:cubicBezTo>
                  <a:pt x="56" y="132"/>
                  <a:pt x="112" y="264"/>
                  <a:pt x="144" y="432"/>
                </a:cubicBezTo>
                <a:cubicBezTo>
                  <a:pt x="176" y="600"/>
                  <a:pt x="208" y="800"/>
                  <a:pt x="192" y="1008"/>
                </a:cubicBezTo>
                <a:cubicBezTo>
                  <a:pt x="176" y="1216"/>
                  <a:pt x="112" y="1448"/>
                  <a:pt x="48" y="168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9008" name="Text Box 32">
            <a:extLst>
              <a:ext uri="{FF2B5EF4-FFF2-40B4-BE49-F238E27FC236}">
                <a16:creationId xmlns:a16="http://schemas.microsoft.com/office/drawing/2014/main" id="{08F1FD30-1085-2E14-E5D3-2266112B4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3429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1279009" name="Freeform 33">
            <a:extLst>
              <a:ext uri="{FF2B5EF4-FFF2-40B4-BE49-F238E27FC236}">
                <a16:creationId xmlns:a16="http://schemas.microsoft.com/office/drawing/2014/main" id="{0C3896FD-D04F-6F58-765B-9502C8C372A9}"/>
              </a:ext>
            </a:extLst>
          </p:cNvPr>
          <p:cNvSpPr>
            <a:spLocks/>
          </p:cNvSpPr>
          <p:nvPr/>
        </p:nvSpPr>
        <p:spPr bwMode="auto">
          <a:xfrm>
            <a:off x="8610600" y="1676400"/>
            <a:ext cx="1041400" cy="4114800"/>
          </a:xfrm>
          <a:custGeom>
            <a:avLst/>
            <a:gdLst>
              <a:gd name="T0" fmla="*/ 0 w 656"/>
              <a:gd name="T1" fmla="*/ 0 h 2592"/>
              <a:gd name="T2" fmla="*/ 2147483646 w 656"/>
              <a:gd name="T3" fmla="*/ 2147483646 h 2592"/>
              <a:gd name="T4" fmla="*/ 2147483646 w 656"/>
              <a:gd name="T5" fmla="*/ 2147483646 h 2592"/>
              <a:gd name="T6" fmla="*/ 2147483646 w 656"/>
              <a:gd name="T7" fmla="*/ 2147483646 h 2592"/>
              <a:gd name="T8" fmla="*/ 0 60000 65536"/>
              <a:gd name="T9" fmla="*/ 0 60000 65536"/>
              <a:gd name="T10" fmla="*/ 0 60000 65536"/>
              <a:gd name="T11" fmla="*/ 0 60000 65536"/>
              <a:gd name="T12" fmla="*/ 0 w 656"/>
              <a:gd name="T13" fmla="*/ 0 h 2592"/>
              <a:gd name="T14" fmla="*/ 656 w 656"/>
              <a:gd name="T15" fmla="*/ 2592 h 25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6" h="2592">
                <a:moveTo>
                  <a:pt x="0" y="0"/>
                </a:moveTo>
                <a:cubicBezTo>
                  <a:pt x="212" y="224"/>
                  <a:pt x="424" y="448"/>
                  <a:pt x="528" y="720"/>
                </a:cubicBezTo>
                <a:cubicBezTo>
                  <a:pt x="632" y="992"/>
                  <a:pt x="656" y="1320"/>
                  <a:pt x="624" y="1632"/>
                </a:cubicBezTo>
                <a:cubicBezTo>
                  <a:pt x="592" y="1944"/>
                  <a:pt x="464" y="2268"/>
                  <a:pt x="336" y="259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9010" name="Text Box 34">
            <a:extLst>
              <a:ext uri="{FF2B5EF4-FFF2-40B4-BE49-F238E27FC236}">
                <a16:creationId xmlns:a16="http://schemas.microsoft.com/office/drawing/2014/main" id="{10383EF6-CF46-AE3C-D701-B9F62AA8E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3429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279011" name="Text Box 35">
            <a:extLst>
              <a:ext uri="{FF2B5EF4-FFF2-40B4-BE49-F238E27FC236}">
                <a16:creationId xmlns:a16="http://schemas.microsoft.com/office/drawing/2014/main" id="{B7862217-1265-F5A8-88F4-E9C03C227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81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8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8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8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78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9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9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8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78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78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78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78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78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78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78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78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78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78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78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78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78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78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78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78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78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78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78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78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78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78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78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78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78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78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78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79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79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79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79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278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278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79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79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79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79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79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79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279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279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79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79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279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279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79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79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279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279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279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279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78" grpId="0" animBg="1" autoUpdateAnimBg="0"/>
      <p:bldP spid="1278979" grpId="0" animBg="1" autoUpdateAnimBg="0"/>
      <p:bldP spid="1278981" grpId="0" animBg="1" autoUpdateAnimBg="0"/>
      <p:bldP spid="1278983" grpId="0" autoUpdateAnimBg="0"/>
      <p:bldP spid="1278984" grpId="0" animBg="1" autoUpdateAnimBg="0"/>
      <p:bldP spid="1278986" grpId="0" autoUpdateAnimBg="0"/>
      <p:bldP spid="1278987" grpId="0" animBg="1" autoUpdateAnimBg="0"/>
      <p:bldP spid="1278988" grpId="0" animBg="1" autoUpdateAnimBg="0"/>
      <p:bldP spid="1278989" grpId="0" autoUpdateAnimBg="0"/>
      <p:bldP spid="1278991" grpId="0" autoUpdateAnimBg="0"/>
      <p:bldP spid="1278993" grpId="0" animBg="1" autoUpdateAnimBg="0"/>
      <p:bldP spid="1278995" grpId="0" autoUpdateAnimBg="0"/>
      <p:bldP spid="1278996" grpId="0" animBg="1" autoUpdateAnimBg="0"/>
      <p:bldP spid="1278998" grpId="0" autoUpdateAnimBg="0"/>
      <p:bldP spid="1278999" grpId="0" animBg="1" autoUpdateAnimBg="0"/>
      <p:bldP spid="1279001" grpId="0" autoUpdateAnimBg="0"/>
      <p:bldP spid="1279002" grpId="0" animBg="1" autoUpdateAnimBg="0"/>
      <p:bldP spid="1279004" grpId="0" autoUpdateAnimBg="0"/>
      <p:bldP spid="1279006" grpId="0" autoUpdateAnimBg="0"/>
      <p:bldP spid="1279008" grpId="0" autoUpdateAnimBg="0"/>
      <p:bldP spid="1279010" grpId="0" autoUpdateAnimBg="0"/>
      <p:bldP spid="1279011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>
            <a:extLst>
              <a:ext uri="{FF2B5EF4-FFF2-40B4-BE49-F238E27FC236}">
                <a16:creationId xmlns:a16="http://schemas.microsoft.com/office/drawing/2014/main" id="{20AC994D-170E-A124-0388-4240BD234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SLR</a:t>
            </a:r>
            <a:r>
              <a:rPr lang="zh-CN" altLang="en-US">
                <a:latin typeface="Times New Roman" panose="02020603050405020304" pitchFamily="18" charset="0"/>
              </a:rPr>
              <a:t>分析中的冲突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需要更强的分析方法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97D9A-B28F-910A-EE14-3EB5B540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6E4DBA01-7920-40C2-AAEB-DBBA4EB9FAAD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87043" name="灯片编号占位符 5">
            <a:extLst>
              <a:ext uri="{FF2B5EF4-FFF2-40B4-BE49-F238E27FC236}">
                <a16:creationId xmlns:a16="http://schemas.microsoft.com/office/drawing/2014/main" id="{504E391A-0981-0769-B1AD-DB420628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EE8571-7E63-4A1A-8046-45E291B941AF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0003" name="Rectangle 3">
            <a:extLst>
              <a:ext uri="{FF2B5EF4-FFF2-40B4-BE49-F238E27FC236}">
                <a16:creationId xmlns:a16="http://schemas.microsoft.com/office/drawing/2014/main" id="{48723FCF-A536-DBFF-B00D-D7FE8564597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    </a:t>
            </a: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={S → L.=R, R → L. }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</a:rPr>
              <a:t>输入符号为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zh-CN" altLang="en-US">
                <a:latin typeface="Times New Roman" panose="02020603050405020304" pitchFamily="18" charset="0"/>
              </a:rPr>
              <a:t>时，出现了移进归约冲突：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en-US" altLang="zh-CN">
                <a:latin typeface="Times New Roman" panose="02020603050405020304" pitchFamily="18" charset="0"/>
              </a:rPr>
              <a:t>S → L .=R ∈ I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and go(I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,=)=I</a:t>
            </a:r>
            <a:r>
              <a:rPr lang="en-US" altLang="zh-CN" baseline="-25000">
                <a:latin typeface="Times New Roman" panose="02020603050405020304" pitchFamily="18" charset="0"/>
              </a:rPr>
              <a:t>6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	  	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action[2,=] = Shift 6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R → L . ∈ I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and = ∈ FOLLOW(R)={=,# }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		 	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action[2,=] = Reduce R → L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</a:rPr>
              <a:t>说明该文法不是</a:t>
            </a:r>
            <a:r>
              <a:rPr lang="en-US" altLang="zh-CN">
                <a:latin typeface="Times New Roman" panose="02020603050405020304" pitchFamily="18" charset="0"/>
              </a:rPr>
              <a:t>SLR(1)</a:t>
            </a:r>
            <a:r>
              <a:rPr lang="zh-CN" altLang="en-US">
                <a:latin typeface="Times New Roman" panose="02020603050405020304" pitchFamily="18" charset="0"/>
              </a:rPr>
              <a:t>文法，分析这种文法需要更多的信息。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8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8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8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28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28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28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280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03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>
            <a:extLst>
              <a:ext uri="{FF2B5EF4-FFF2-40B4-BE49-F238E27FC236}">
                <a16:creationId xmlns:a16="http://schemas.microsoft.com/office/drawing/2014/main" id="{61A293DC-DC14-D27F-C0C3-1CAA691E3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SLR</a:t>
            </a:r>
            <a:r>
              <a:rPr lang="zh-CN" altLang="en-US">
                <a:latin typeface="Times New Roman" panose="02020603050405020304" pitchFamily="18" charset="0"/>
              </a:rPr>
              <a:t>分析中存在冲突的原因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BCA48-EF49-A9A2-4915-A9B6574C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0E5FD11F-3920-433A-929D-7A3804B189C8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88067" name="灯片编号占位符 5">
            <a:extLst>
              <a:ext uri="{FF2B5EF4-FFF2-40B4-BE49-F238E27FC236}">
                <a16:creationId xmlns:a16="http://schemas.microsoft.com/office/drawing/2014/main" id="{6C417B1E-7BCA-6428-7F95-E6DA32F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DBF1E7-2C1F-4909-A282-314D97CD3BD2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1027" name="Rectangle 3">
            <a:extLst>
              <a:ext uri="{FF2B5EF4-FFF2-40B4-BE49-F238E27FC236}">
                <a16:creationId xmlns:a16="http://schemas.microsoft.com/office/drawing/2014/main" id="{67878446-488F-55B2-8E88-0A6C98F0808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</a:rPr>
              <a:t>SLR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）只孤立地考察输入符号是否属于归约项目</a:t>
            </a:r>
            <a:r>
              <a:rPr lang="en-US" altLang="zh-CN">
                <a:latin typeface="Times New Roman" panose="02020603050405020304" pitchFamily="18" charset="0"/>
              </a:rPr>
              <a:t>A→α.</a:t>
            </a:r>
            <a:r>
              <a:rPr lang="zh-CN" altLang="en-US">
                <a:latin typeface="Times New Roman" panose="02020603050405020304" pitchFamily="18" charset="0"/>
              </a:rPr>
              <a:t>相关联的集合</a:t>
            </a:r>
            <a:r>
              <a:rPr lang="en-US" altLang="zh-CN">
                <a:latin typeface="Times New Roman" panose="02020603050405020304" pitchFamily="18" charset="0"/>
              </a:rPr>
              <a:t>FOLLOW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），而没有考察符号串</a:t>
            </a:r>
            <a:r>
              <a:rPr lang="en-US" altLang="zh-CN">
                <a:latin typeface="Times New Roman" panose="02020603050405020304" pitchFamily="18" charset="0"/>
              </a:rPr>
              <a:t>α</a:t>
            </a:r>
            <a:r>
              <a:rPr lang="zh-CN" altLang="en-US">
                <a:latin typeface="Times New Roman" panose="02020603050405020304" pitchFamily="18" charset="0"/>
              </a:rPr>
              <a:t>所在规范句型的“上下文”。</a:t>
            </a:r>
            <a:endParaRPr lang="zh-CN" altLang="en-US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</a:rPr>
              <a:t>所以试图用某一产生式</a:t>
            </a:r>
            <a:r>
              <a:rPr lang="en-US" altLang="zh-CN">
                <a:latin typeface="Times New Roman" panose="02020603050405020304" pitchFamily="18" charset="0"/>
              </a:rPr>
              <a:t>A→α</a:t>
            </a:r>
            <a:r>
              <a:rPr lang="zh-CN" altLang="en-US">
                <a:latin typeface="Times New Roman" panose="02020603050405020304" pitchFamily="18" charset="0"/>
              </a:rPr>
              <a:t>归约栈顶符号串</a:t>
            </a:r>
            <a:r>
              <a:rPr lang="en-US" altLang="zh-CN">
                <a:latin typeface="Times New Roman" panose="02020603050405020304" pitchFamily="18" charset="0"/>
              </a:rPr>
              <a:t>α</a:t>
            </a:r>
            <a:r>
              <a:rPr lang="zh-CN" altLang="en-US">
                <a:latin typeface="Times New Roman" panose="02020603050405020304" pitchFamily="18" charset="0"/>
              </a:rPr>
              <a:t>时，不仅要向前扫描一个输入符号，还要查看栈中的符号串</a:t>
            </a:r>
            <a:r>
              <a:rPr lang="el-GR" altLang="zh-CN">
                <a:latin typeface="Times New Roman" panose="02020603050405020304" pitchFamily="18" charset="0"/>
              </a:rPr>
              <a:t>δ</a:t>
            </a:r>
            <a:r>
              <a:rPr lang="en-US" altLang="zh-CN">
                <a:latin typeface="Times New Roman" panose="02020603050405020304" pitchFamily="18" charset="0"/>
              </a:rPr>
              <a:t>α</a:t>
            </a:r>
            <a:r>
              <a:rPr lang="zh-CN" altLang="en-US">
                <a:latin typeface="Times New Roman" panose="02020603050405020304" pitchFamily="18" charset="0"/>
              </a:rPr>
              <a:t>，只有当</a:t>
            </a:r>
            <a:r>
              <a:rPr lang="el-GR" altLang="zh-CN">
                <a:latin typeface="Times New Roman" panose="02020603050405020304" pitchFamily="18" charset="0"/>
              </a:rPr>
              <a:t>δAa</a:t>
            </a:r>
            <a:r>
              <a:rPr lang="zh-CN" altLang="el-GR">
                <a:latin typeface="Times New Roman" panose="02020603050405020304" pitchFamily="18" charset="0"/>
              </a:rPr>
              <a:t>的确构成文法某一规范句型的活前缀时才能用</a:t>
            </a:r>
            <a:r>
              <a:rPr lang="en-US" altLang="zh-CN">
                <a:latin typeface="Times New Roman" panose="02020603050405020304" pitchFamily="18" charset="0"/>
              </a:rPr>
              <a:t>A→α</a:t>
            </a:r>
            <a:r>
              <a:rPr lang="zh-CN" altLang="en-US">
                <a:latin typeface="Times New Roman" panose="02020603050405020304" pitchFamily="18" charset="0"/>
              </a:rPr>
              <a:t>归约。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亦即要考虑归约的有效性：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问题：怎样确定</a:t>
            </a:r>
            <a:r>
              <a:rPr lang="el-GR" altLang="zh-CN">
                <a:solidFill>
                  <a:srgbClr val="FF0000"/>
                </a:solidFill>
                <a:latin typeface="Times New Roman" panose="02020603050405020304" pitchFamily="18" charset="0"/>
              </a:rPr>
              <a:t>δAa</a:t>
            </a:r>
            <a:r>
              <a:rPr lang="zh-CN" altLang="el-GR">
                <a:solidFill>
                  <a:srgbClr val="FF0000"/>
                </a:solidFill>
                <a:latin typeface="Times New Roman" panose="02020603050405020304" pitchFamily="18" charset="0"/>
              </a:rPr>
              <a:t>是否是文法某一规范句型的活前缀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8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8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27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>
            <a:extLst>
              <a:ext uri="{FF2B5EF4-FFF2-40B4-BE49-F238E27FC236}">
                <a16:creationId xmlns:a16="http://schemas.microsoft.com/office/drawing/2014/main" id="{DD1F4910-8B54-949E-E7BA-396ECEB96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5.3.4 LR(1)</a:t>
            </a:r>
            <a:r>
              <a:rPr lang="zh-CN" altLang="en-US">
                <a:latin typeface="Times New Roman" panose="02020603050405020304" pitchFamily="18" charset="0"/>
              </a:rPr>
              <a:t>分析表的构造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0B33F-749B-ED45-8C21-B9488F44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7B68A43C-DEF1-4E39-9262-64CE6557FE3B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89091" name="灯片编号占位符 5">
            <a:extLst>
              <a:ext uri="{FF2B5EF4-FFF2-40B4-BE49-F238E27FC236}">
                <a16:creationId xmlns:a16="http://schemas.microsoft.com/office/drawing/2014/main" id="{7D61B162-9DBC-1ED0-F0FF-59DAB42A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5BD25C-ED03-4EDF-BA5E-E83C3B100531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2051" name="Rectangle 3">
            <a:extLst>
              <a:ext uri="{FF2B5EF4-FFF2-40B4-BE49-F238E27FC236}">
                <a16:creationId xmlns:a16="http://schemas.microsoft.com/office/drawing/2014/main" id="{2C166425-7DA2-0E38-B827-04AB7A14F0D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</a:pPr>
            <a:r>
              <a:rPr lang="en-US" altLang="zh-CN" b="0">
                <a:latin typeface="Times New Roman" panose="02020603050405020304" pitchFamily="18" charset="0"/>
              </a:rPr>
              <a:t>LR(0)</a:t>
            </a:r>
            <a:r>
              <a:rPr lang="zh-CN" altLang="en-US" b="0">
                <a:latin typeface="Times New Roman" panose="02020603050405020304" pitchFamily="18" charset="0"/>
              </a:rPr>
              <a:t>不考虑后继符</a:t>
            </a:r>
            <a:r>
              <a:rPr lang="en-US" altLang="zh-CN" b="0">
                <a:latin typeface="Times New Roman" panose="02020603050405020304" pitchFamily="18" charset="0"/>
              </a:rPr>
              <a:t>(</a:t>
            </a:r>
            <a:r>
              <a:rPr lang="zh-CN" altLang="en-US" b="0">
                <a:latin typeface="Times New Roman" panose="02020603050405020304" pitchFamily="18" charset="0"/>
              </a:rPr>
              <a:t>搜索符</a:t>
            </a:r>
            <a:r>
              <a:rPr lang="en-US" altLang="zh-CN" b="0">
                <a:latin typeface="Times New Roman" panose="02020603050405020304" pitchFamily="18" charset="0"/>
              </a:rPr>
              <a:t>)</a:t>
            </a:r>
            <a:r>
              <a:rPr lang="zh-CN" altLang="en-US" b="0">
                <a:latin typeface="Times New Roman" panose="02020603050405020304" pitchFamily="18" charset="0"/>
              </a:rPr>
              <a:t>，</a:t>
            </a:r>
            <a:r>
              <a:rPr lang="en-US" altLang="zh-CN" b="0">
                <a:latin typeface="Times New Roman" panose="02020603050405020304" pitchFamily="18" charset="0"/>
              </a:rPr>
              <a:t>SLR(1)</a:t>
            </a:r>
            <a:r>
              <a:rPr lang="zh-CN" altLang="en-US" b="0">
                <a:latin typeface="Times New Roman" panose="02020603050405020304" pitchFamily="18" charset="0"/>
              </a:rPr>
              <a:t>仅在归约时考虑后继符</a:t>
            </a:r>
            <a:r>
              <a:rPr lang="en-US" altLang="zh-CN" b="0">
                <a:latin typeface="Times New Roman" panose="02020603050405020304" pitchFamily="18" charset="0"/>
              </a:rPr>
              <a:t>(</a:t>
            </a:r>
            <a:r>
              <a:rPr lang="zh-CN" altLang="en-US" b="0">
                <a:latin typeface="Times New Roman" panose="02020603050405020304" pitchFamily="18" charset="0"/>
              </a:rPr>
              <a:t>搜索符</a:t>
            </a:r>
            <a:r>
              <a:rPr lang="en-US" altLang="zh-CN" b="0">
                <a:latin typeface="Times New Roman" panose="02020603050405020304" pitchFamily="18" charset="0"/>
              </a:rPr>
              <a:t>)</a:t>
            </a:r>
            <a:r>
              <a:rPr lang="zh-CN" altLang="en-US" b="0">
                <a:latin typeface="Times New Roman" panose="02020603050405020304" pitchFamily="18" charset="0"/>
              </a:rPr>
              <a:t>，因此，对后继符</a:t>
            </a:r>
            <a:r>
              <a:rPr lang="en-US" altLang="zh-CN" b="0">
                <a:latin typeface="Times New Roman" panose="02020603050405020304" pitchFamily="18" charset="0"/>
              </a:rPr>
              <a:t>(</a:t>
            </a:r>
            <a:r>
              <a:rPr lang="zh-CN" altLang="en-US" b="0">
                <a:latin typeface="Times New Roman" panose="02020603050405020304" pitchFamily="18" charset="0"/>
              </a:rPr>
              <a:t>搜索符</a:t>
            </a:r>
            <a:r>
              <a:rPr lang="en-US" altLang="zh-CN" b="0">
                <a:latin typeface="Times New Roman" panose="02020603050405020304" pitchFamily="18" charset="0"/>
              </a:rPr>
              <a:t>)</a:t>
            </a:r>
            <a:r>
              <a:rPr lang="zh-CN" altLang="en-US" b="0">
                <a:latin typeface="Times New Roman" panose="02020603050405020304" pitchFamily="18" charset="0"/>
              </a:rPr>
              <a:t>所含信息量的利用有限，未考虑栈中内容。</a:t>
            </a:r>
          </a:p>
          <a:p>
            <a:pPr marL="0" indent="0">
              <a:lnSpc>
                <a:spcPct val="120000"/>
              </a:lnSpc>
            </a:pPr>
            <a:r>
              <a:rPr lang="zh-CN" altLang="en-US" b="0">
                <a:latin typeface="Times New Roman" panose="02020603050405020304" pitchFamily="18" charset="0"/>
              </a:rPr>
              <a:t>希望在构造状态时就考虑后继符</a:t>
            </a:r>
            <a:r>
              <a:rPr lang="en-US" altLang="zh-CN" b="0">
                <a:latin typeface="Times New Roman" panose="02020603050405020304" pitchFamily="18" charset="0"/>
              </a:rPr>
              <a:t>(</a:t>
            </a:r>
            <a:r>
              <a:rPr lang="zh-CN" altLang="en-US" b="0">
                <a:latin typeface="Times New Roman" panose="02020603050405020304" pitchFamily="18" charset="0"/>
              </a:rPr>
              <a:t>搜索符</a:t>
            </a:r>
            <a:r>
              <a:rPr lang="en-US" altLang="zh-CN" b="0">
                <a:latin typeface="Times New Roman" panose="02020603050405020304" pitchFamily="18" charset="0"/>
              </a:rPr>
              <a:t>)</a:t>
            </a:r>
            <a:r>
              <a:rPr lang="zh-CN" altLang="en-US" b="0">
                <a:latin typeface="Times New Roman" panose="02020603050405020304" pitchFamily="18" charset="0"/>
              </a:rPr>
              <a:t>的作用：考虑对于产生式 </a:t>
            </a:r>
            <a:r>
              <a:rPr lang="en-US" altLang="zh-CN" b="0">
                <a:latin typeface="Times New Roman" panose="02020603050405020304" pitchFamily="18" charset="0"/>
              </a:rPr>
              <a:t>A→α</a:t>
            </a:r>
            <a:r>
              <a:rPr lang="zh-CN" altLang="en-US" b="0">
                <a:latin typeface="Times New Roman" panose="02020603050405020304" pitchFamily="18" charset="0"/>
              </a:rPr>
              <a:t>的归约，不同使用位置的 </a:t>
            </a:r>
            <a:r>
              <a:rPr lang="en-US" altLang="zh-CN" b="0">
                <a:latin typeface="Times New Roman" panose="02020603050405020304" pitchFamily="18" charset="0"/>
              </a:rPr>
              <a:t>A </a:t>
            </a:r>
            <a:r>
              <a:rPr lang="zh-CN" altLang="en-US" b="0">
                <a:latin typeface="Times New Roman" panose="02020603050405020304" pitchFamily="18" charset="0"/>
              </a:rPr>
              <a:t>会要求不同的后继符号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8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51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>
            <a:extLst>
              <a:ext uri="{FF2B5EF4-FFF2-40B4-BE49-F238E27FC236}">
                <a16:creationId xmlns:a16="http://schemas.microsoft.com/office/drawing/2014/main" id="{C6D4892D-B48F-D9F6-D23B-BB7814E2F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后继符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搜索符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的概念</a:t>
            </a:r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30B90CF8-496C-B595-0B75-9E6D373F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969B9815-FB1E-44BE-B0A1-129D9C97F199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90115" name="灯片编号占位符 5">
            <a:extLst>
              <a:ext uri="{FF2B5EF4-FFF2-40B4-BE49-F238E27FC236}">
                <a16:creationId xmlns:a16="http://schemas.microsoft.com/office/drawing/2014/main" id="{DED65416-9835-81E2-4022-0F426C23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69D726-3A44-4E69-A21F-3C2E70E0EB1D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3128E7-FDF9-51BB-E3EF-5BDA2B2EDC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83075" name="Text Box 3">
            <a:extLst>
              <a:ext uri="{FF2B5EF4-FFF2-40B4-BE49-F238E27FC236}">
                <a16:creationId xmlns:a16="http://schemas.microsoft.com/office/drawing/2014/main" id="{75FE2901-EE37-9F90-3775-C1991CA89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514" y="833438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283076" name="Text Box 4">
            <a:extLst>
              <a:ext uri="{FF2B5EF4-FFF2-40B4-BE49-F238E27FC236}">
                <a16:creationId xmlns:a16="http://schemas.microsoft.com/office/drawing/2014/main" id="{FD9602E6-031A-EFAE-D59E-6A17558E4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01" y="2586038"/>
            <a:ext cx="2282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E        +        T</a:t>
            </a:r>
          </a:p>
        </p:txBody>
      </p:sp>
      <p:sp>
        <p:nvSpPr>
          <p:cNvPr id="1283077" name="Text Box 5">
            <a:extLst>
              <a:ext uri="{FF2B5EF4-FFF2-40B4-BE49-F238E27FC236}">
                <a16:creationId xmlns:a16="http://schemas.microsoft.com/office/drawing/2014/main" id="{FA7799EF-F9F1-5EDF-834C-3317D465A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1" y="4124326"/>
            <a:ext cx="1992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        E       )</a:t>
            </a:r>
          </a:p>
        </p:txBody>
      </p:sp>
      <p:sp>
        <p:nvSpPr>
          <p:cNvPr id="1283078" name="Text Box 6">
            <a:extLst>
              <a:ext uri="{FF2B5EF4-FFF2-40B4-BE49-F238E27FC236}">
                <a16:creationId xmlns:a16="http://schemas.microsoft.com/office/drawing/2014/main" id="{5D5D3282-8F3D-44BF-4D49-2423F42E4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6" y="5862638"/>
            <a:ext cx="1971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T      *      F </a:t>
            </a:r>
          </a:p>
        </p:txBody>
      </p:sp>
      <p:sp>
        <p:nvSpPr>
          <p:cNvPr id="1283079" name="AutoShape 7">
            <a:extLst>
              <a:ext uri="{FF2B5EF4-FFF2-40B4-BE49-F238E27FC236}">
                <a16:creationId xmlns:a16="http://schemas.microsoft.com/office/drawing/2014/main" id="{2F9D1135-060C-8774-6429-E5CBB95AF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400" y="1443038"/>
            <a:ext cx="1676400" cy="990600"/>
          </a:xfrm>
          <a:prstGeom prst="triangle">
            <a:avLst>
              <a:gd name="adj" fmla="val 50000"/>
            </a:avLst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3080" name="AutoShape 8">
            <a:extLst>
              <a:ext uri="{FF2B5EF4-FFF2-40B4-BE49-F238E27FC236}">
                <a16:creationId xmlns:a16="http://schemas.microsoft.com/office/drawing/2014/main" id="{01277D10-E27A-5EFB-E42B-15FA62776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3119438"/>
            <a:ext cx="1676400" cy="990600"/>
          </a:xfrm>
          <a:prstGeom prst="triangle">
            <a:avLst>
              <a:gd name="adj" fmla="val 50000"/>
            </a:avLst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3081" name="AutoShape 9">
            <a:extLst>
              <a:ext uri="{FF2B5EF4-FFF2-40B4-BE49-F238E27FC236}">
                <a16:creationId xmlns:a16="http://schemas.microsoft.com/office/drawing/2014/main" id="{53203103-8721-5891-5408-ED6F8652C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825" y="4719638"/>
            <a:ext cx="1676400" cy="990600"/>
          </a:xfrm>
          <a:prstGeom prst="triangle">
            <a:avLst>
              <a:gd name="adj" fmla="val 50000"/>
            </a:avLst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3082" name="Text Box 10">
            <a:extLst>
              <a:ext uri="{FF2B5EF4-FFF2-40B4-BE49-F238E27FC236}">
                <a16:creationId xmlns:a16="http://schemas.microsoft.com/office/drawing/2014/main" id="{05E4898B-C07D-8F8C-8AEE-EF91C25F8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2205039"/>
            <a:ext cx="3960813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Tx/>
              <a:buFontTx/>
              <a:buChar char="•"/>
            </a:pPr>
            <a:r>
              <a:rPr kumimoji="1"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0">
                <a:solidFill>
                  <a:srgbClr val="FF0000"/>
                </a:solidFill>
                <a:latin typeface="Times New Roman" panose="02020603050405020304" pitchFamily="18" charset="0"/>
              </a:rPr>
              <a:t>不同的归约中有不同的后继符。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sz="2800" b="0">
                <a:solidFill>
                  <a:srgbClr val="FF0000"/>
                </a:solidFill>
                <a:latin typeface="Times New Roman" panose="02020603050405020304" pitchFamily="18" charset="0"/>
              </a:rPr>
              <a:t> 特定位置的后继符是</a:t>
            </a:r>
            <a:r>
              <a:rPr kumimoji="1" lang="en-US" altLang="zh-CN" sz="2800" b="0">
                <a:solidFill>
                  <a:srgbClr val="FF0000"/>
                </a:solidFill>
                <a:latin typeface="Times New Roman" panose="02020603050405020304" pitchFamily="18" charset="0"/>
              </a:rPr>
              <a:t>FOLLOW</a:t>
            </a:r>
            <a:r>
              <a:rPr kumimoji="1" lang="zh-CN" altLang="zh-CN" sz="2800" b="0">
                <a:solidFill>
                  <a:srgbClr val="FF0000"/>
                </a:solidFill>
                <a:latin typeface="Times New Roman" panose="02020603050405020304" pitchFamily="18" charset="0"/>
              </a:rPr>
              <a:t>集的子集</a:t>
            </a:r>
            <a:endParaRPr kumimoji="1" lang="zh-CN" altLang="en-US" sz="2400" b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3083" name="AutoShape 11">
            <a:extLst>
              <a:ext uri="{FF2B5EF4-FFF2-40B4-BE49-F238E27FC236}">
                <a16:creationId xmlns:a16="http://schemas.microsoft.com/office/drawing/2014/main" id="{37F0F638-A3AC-93EE-B53D-0520B73C6432}"/>
              </a:ext>
            </a:extLst>
          </p:cNvPr>
          <p:cNvSpPr>
            <a:spLocks noChangeArrowheads="1"/>
          </p:cNvSpPr>
          <p:nvPr/>
        </p:nvSpPr>
        <p:spPr bwMode="auto">
          <a:xfrm rot="19259897">
            <a:off x="8632825" y="2957513"/>
            <a:ext cx="152400" cy="1676400"/>
          </a:xfrm>
          <a:prstGeom prst="upArrow">
            <a:avLst>
              <a:gd name="adj1" fmla="val 50000"/>
              <a:gd name="adj2" fmla="val 275000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3084" name="AutoShape 12">
            <a:extLst>
              <a:ext uri="{FF2B5EF4-FFF2-40B4-BE49-F238E27FC236}">
                <a16:creationId xmlns:a16="http://schemas.microsoft.com/office/drawing/2014/main" id="{3184D939-9AE0-6A98-1F46-23EB66CDFFEA}"/>
              </a:ext>
            </a:extLst>
          </p:cNvPr>
          <p:cNvSpPr>
            <a:spLocks noChangeArrowheads="1"/>
          </p:cNvSpPr>
          <p:nvPr/>
        </p:nvSpPr>
        <p:spPr bwMode="auto">
          <a:xfrm rot="19226743">
            <a:off x="8564563" y="4514850"/>
            <a:ext cx="152400" cy="1676400"/>
          </a:xfrm>
          <a:prstGeom prst="upArrow">
            <a:avLst>
              <a:gd name="adj1" fmla="val 50000"/>
              <a:gd name="adj2" fmla="val 275000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8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8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8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8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8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8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28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28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6" dur="500"/>
                                        <p:tgtEl>
                                          <p:spTgt spid="128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128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075" grpId="0" autoUpdateAnimBg="0"/>
      <p:bldP spid="1283076" grpId="0" autoUpdateAnimBg="0"/>
      <p:bldP spid="1283077" grpId="0" autoUpdateAnimBg="0"/>
      <p:bldP spid="1283078" grpId="0" autoUpdateAnimBg="0"/>
      <p:bldP spid="1283079" grpId="0" animBg="1"/>
      <p:bldP spid="1283080" grpId="0" animBg="1"/>
      <p:bldP spid="1283081" grpId="0" animBg="1"/>
      <p:bldP spid="1283082" grpId="0" build="p" autoUpdateAnimBg="0"/>
      <p:bldP spid="1283083" grpId="0" animBg="1"/>
      <p:bldP spid="128308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2">
            <a:extLst>
              <a:ext uri="{FF2B5EF4-FFF2-40B4-BE49-F238E27FC236}">
                <a16:creationId xmlns:a16="http://schemas.microsoft.com/office/drawing/2014/main" id="{991E27F9-9EC7-AC5E-8973-9FBAB8078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LR(k) </a:t>
            </a:r>
            <a:r>
              <a:rPr lang="zh-CN" altLang="en-US">
                <a:latin typeface="Times New Roman" panose="02020603050405020304" pitchFamily="18" charset="0"/>
              </a:rPr>
              <a:t>项目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C105F-7F15-7DCD-894B-D7DCC77A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39773032-14A1-445C-AC40-3C855BACC230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91139" name="灯片编号占位符 5">
            <a:extLst>
              <a:ext uri="{FF2B5EF4-FFF2-40B4-BE49-F238E27FC236}">
                <a16:creationId xmlns:a16="http://schemas.microsoft.com/office/drawing/2014/main" id="{6CBBCA63-E7F4-5E2D-C68F-09FE73BC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AFCE44-9602-4560-94CB-904F2D5AAD71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4099" name="Rectangle 3">
            <a:extLst>
              <a:ext uri="{FF2B5EF4-FFF2-40B4-BE49-F238E27FC236}">
                <a16:creationId xmlns:a16="http://schemas.microsoft.com/office/drawing/2014/main" id="{A951E30C-A8B5-03D5-EF59-C9E2FE60856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443018"/>
            <a:ext cx="9783916" cy="43541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>
                <a:latin typeface="Times New Roman" panose="02020603050405020304" pitchFamily="18" charset="0"/>
              </a:rPr>
              <a:t>定义</a:t>
            </a:r>
            <a:r>
              <a:rPr lang="en-US" altLang="zh-CN" b="0" dirty="0">
                <a:latin typeface="Times New Roman" panose="02020603050405020304" pitchFamily="18" charset="0"/>
              </a:rPr>
              <a:t>5.11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</a:rPr>
              <a:t>[A→α.β,a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0" dirty="0">
                <a:latin typeface="Times New Roman" panose="02020603050405020304" pitchFamily="18" charset="0"/>
              </a:rPr>
              <a:t>a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0" dirty="0">
                <a:latin typeface="Times New Roman" panose="02020603050405020304" pitchFamily="18" charset="0"/>
              </a:rPr>
              <a:t>…</a:t>
            </a:r>
            <a:r>
              <a:rPr lang="en-US" altLang="zh-CN" b="0" dirty="0" err="1">
                <a:latin typeface="Times New Roman" panose="02020603050405020304" pitchFamily="18" charset="0"/>
              </a:rPr>
              <a:t>a</a:t>
            </a:r>
            <a:r>
              <a:rPr lang="en-US" altLang="zh-CN" b="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b="0" dirty="0">
                <a:latin typeface="Times New Roman" panose="02020603050405020304" pitchFamily="18" charset="0"/>
              </a:rPr>
              <a:t>]</a:t>
            </a:r>
            <a:r>
              <a:rPr lang="zh-CN" altLang="en-US" b="0" dirty="0">
                <a:latin typeface="Times New Roman" panose="02020603050405020304" pitchFamily="18" charset="0"/>
              </a:rPr>
              <a:t>为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LR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</a:rPr>
              <a:t>）项目</a:t>
            </a:r>
            <a:r>
              <a:rPr lang="zh-CN" altLang="en-US" b="0" dirty="0">
                <a:latin typeface="Times New Roman" panose="02020603050405020304" pitchFamily="18" charset="0"/>
              </a:rPr>
              <a:t>，根据圆点所处位置的不同又分为三类：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>
                <a:latin typeface="Times New Roman" panose="02020603050405020304" pitchFamily="18" charset="0"/>
              </a:rPr>
              <a:t>归约项目</a:t>
            </a:r>
            <a:r>
              <a:rPr lang="en-US" altLang="zh-CN" b="0" dirty="0">
                <a:latin typeface="Times New Roman" panose="02020603050405020304" pitchFamily="18" charset="0"/>
              </a:rPr>
              <a:t>: [A→α.,a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0" dirty="0">
                <a:latin typeface="Times New Roman" panose="02020603050405020304" pitchFamily="18" charset="0"/>
              </a:rPr>
              <a:t>a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0" dirty="0">
                <a:latin typeface="Times New Roman" panose="02020603050405020304" pitchFamily="18" charset="0"/>
              </a:rPr>
              <a:t>…</a:t>
            </a:r>
            <a:r>
              <a:rPr lang="en-US" altLang="zh-CN" b="0" dirty="0" err="1">
                <a:latin typeface="Times New Roman" panose="02020603050405020304" pitchFamily="18" charset="0"/>
              </a:rPr>
              <a:t>a</a:t>
            </a:r>
            <a:r>
              <a:rPr lang="en-US" altLang="zh-CN" b="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b="0" dirty="0">
                <a:latin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>
                <a:latin typeface="Times New Roman" panose="02020603050405020304" pitchFamily="18" charset="0"/>
              </a:rPr>
              <a:t>移进项目：</a:t>
            </a:r>
            <a:r>
              <a:rPr lang="en-US" altLang="zh-CN" b="0" dirty="0">
                <a:latin typeface="Times New Roman" panose="02020603050405020304" pitchFamily="18" charset="0"/>
              </a:rPr>
              <a:t>[A→α.aβ,a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0" dirty="0">
                <a:latin typeface="Times New Roman" panose="02020603050405020304" pitchFamily="18" charset="0"/>
              </a:rPr>
              <a:t>a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0" dirty="0">
                <a:latin typeface="Times New Roman" panose="02020603050405020304" pitchFamily="18" charset="0"/>
              </a:rPr>
              <a:t>…</a:t>
            </a:r>
            <a:r>
              <a:rPr lang="en-US" altLang="zh-CN" b="0" dirty="0" err="1">
                <a:latin typeface="Times New Roman" panose="02020603050405020304" pitchFamily="18" charset="0"/>
              </a:rPr>
              <a:t>a</a:t>
            </a:r>
            <a:r>
              <a:rPr lang="en-US" altLang="zh-CN" b="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b="0" dirty="0">
                <a:latin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>
                <a:latin typeface="Times New Roman" panose="02020603050405020304" pitchFamily="18" charset="0"/>
              </a:rPr>
              <a:t>待约项目：</a:t>
            </a:r>
            <a:r>
              <a:rPr lang="en-US" altLang="zh-CN" b="0" dirty="0">
                <a:latin typeface="Times New Roman" panose="02020603050405020304" pitchFamily="18" charset="0"/>
              </a:rPr>
              <a:t>[A→α.Bβ,a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0" dirty="0">
                <a:latin typeface="Times New Roman" panose="02020603050405020304" pitchFamily="18" charset="0"/>
              </a:rPr>
              <a:t>a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0" dirty="0">
                <a:latin typeface="Times New Roman" panose="02020603050405020304" pitchFamily="18" charset="0"/>
              </a:rPr>
              <a:t>…</a:t>
            </a:r>
            <a:r>
              <a:rPr lang="en-US" altLang="zh-CN" b="0" dirty="0" err="1">
                <a:latin typeface="Times New Roman" panose="02020603050405020304" pitchFamily="18" charset="0"/>
              </a:rPr>
              <a:t>a</a:t>
            </a:r>
            <a:r>
              <a:rPr lang="en-US" altLang="zh-CN" b="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b="0" dirty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0" dirty="0">
                <a:latin typeface="Times New Roman" panose="02020603050405020304" pitchFamily="18" charset="0"/>
              </a:rPr>
              <a:t>利用</a:t>
            </a:r>
            <a:r>
              <a:rPr lang="en-US" altLang="zh-CN" b="0" dirty="0">
                <a:latin typeface="Times New Roman" panose="02020603050405020304" pitchFamily="18" charset="0"/>
              </a:rPr>
              <a:t>LR(k)</a:t>
            </a:r>
            <a:r>
              <a:rPr lang="zh-CN" altLang="en-US" b="0" dirty="0">
                <a:latin typeface="Times New Roman" panose="02020603050405020304" pitchFamily="18" charset="0"/>
              </a:rPr>
              <a:t>项目进行</a:t>
            </a:r>
            <a:r>
              <a:rPr lang="en-US" altLang="zh-CN" b="0" dirty="0">
                <a:latin typeface="Times New Roman" panose="02020603050405020304" pitchFamily="18" charset="0"/>
              </a:rPr>
              <a:t>(</a:t>
            </a:r>
            <a:r>
              <a:rPr lang="zh-CN" altLang="en-US" b="0" dirty="0">
                <a:latin typeface="Times New Roman" panose="02020603050405020304" pitchFamily="18" charset="0"/>
              </a:rPr>
              <a:t>构造</a:t>
            </a:r>
            <a:r>
              <a:rPr lang="en-US" altLang="zh-CN" b="0" dirty="0">
                <a:latin typeface="Times New Roman" panose="02020603050405020304" pitchFamily="18" charset="0"/>
              </a:rPr>
              <a:t>)LR(k)</a:t>
            </a:r>
            <a:r>
              <a:rPr lang="zh-CN" altLang="en-US" b="0" dirty="0">
                <a:latin typeface="Times New Roman" panose="02020603050405020304" pitchFamily="18" charset="0"/>
              </a:rPr>
              <a:t>分析</a:t>
            </a:r>
            <a:r>
              <a:rPr lang="en-US" altLang="zh-CN" b="0" dirty="0">
                <a:latin typeface="Times New Roman" panose="02020603050405020304" pitchFamily="18" charset="0"/>
              </a:rPr>
              <a:t>(</a:t>
            </a:r>
            <a:r>
              <a:rPr lang="zh-CN" altLang="en-US" b="0" dirty="0">
                <a:latin typeface="Times New Roman" panose="02020603050405020304" pitchFamily="18" charset="0"/>
              </a:rPr>
              <a:t>器</a:t>
            </a:r>
            <a:r>
              <a:rPr lang="en-US" altLang="zh-CN" b="0" dirty="0">
                <a:latin typeface="Times New Roman" panose="02020603050405020304" pitchFamily="18" charset="0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</a:rPr>
              <a:t>，当</a:t>
            </a:r>
            <a:r>
              <a:rPr lang="en-US" altLang="zh-CN" b="0" dirty="0">
                <a:latin typeface="Times New Roman" panose="02020603050405020304" pitchFamily="18" charset="0"/>
              </a:rPr>
              <a:t>k=1</a:t>
            </a:r>
            <a:r>
              <a:rPr lang="zh-CN" altLang="en-US" b="0" dirty="0">
                <a:latin typeface="Times New Roman" panose="02020603050405020304" pitchFamily="18" charset="0"/>
              </a:rPr>
              <a:t>时，为</a:t>
            </a:r>
            <a:r>
              <a:rPr lang="en-US" altLang="zh-CN" b="0" dirty="0">
                <a:latin typeface="Times New Roman" panose="02020603050405020304" pitchFamily="18" charset="0"/>
              </a:rPr>
              <a:t>LR(1)</a:t>
            </a:r>
            <a:r>
              <a:rPr lang="zh-CN" altLang="en-US" b="0" dirty="0">
                <a:latin typeface="Times New Roman" panose="02020603050405020304" pitchFamily="18" charset="0"/>
              </a:rPr>
              <a:t>项目，相应的分析叫</a:t>
            </a:r>
            <a:r>
              <a:rPr lang="en-US" altLang="zh-CN" b="0" dirty="0">
                <a:latin typeface="Times New Roman" panose="02020603050405020304" pitchFamily="18" charset="0"/>
              </a:rPr>
              <a:t>LR(1)</a:t>
            </a:r>
            <a:r>
              <a:rPr lang="zh-CN" altLang="en-US" b="0" dirty="0">
                <a:latin typeface="Times New Roman" panose="02020603050405020304" pitchFamily="18" charset="0"/>
              </a:rPr>
              <a:t>分析</a:t>
            </a:r>
            <a:r>
              <a:rPr lang="en-US" altLang="zh-CN" b="0" dirty="0">
                <a:latin typeface="Times New Roman" panose="02020603050405020304" pitchFamily="18" charset="0"/>
              </a:rPr>
              <a:t>(</a:t>
            </a:r>
            <a:r>
              <a:rPr lang="zh-CN" altLang="en-US" b="0" dirty="0">
                <a:latin typeface="Times New Roman" panose="02020603050405020304" pitchFamily="18" charset="0"/>
              </a:rPr>
              <a:t>器</a:t>
            </a:r>
            <a:r>
              <a:rPr lang="en-US" altLang="zh-CN" b="0" dirty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8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8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8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28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28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099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>
            <a:extLst>
              <a:ext uri="{FF2B5EF4-FFF2-40B4-BE49-F238E27FC236}">
                <a16:creationId xmlns:a16="http://schemas.microsoft.com/office/drawing/2014/main" id="{A4707F2C-EBF6-8A65-2A0B-582838608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LR(1) </a:t>
            </a:r>
            <a:r>
              <a:rPr lang="zh-CN" altLang="en-US">
                <a:latin typeface="Times New Roman" panose="02020603050405020304" pitchFamily="18" charset="0"/>
              </a:rPr>
              <a:t>项目的有效性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FD9C2-736E-6B59-E80D-E36C5F5C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339E629C-7A19-4D31-AE0D-F1079CD9A9EC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92163" name="灯片编号占位符 5">
            <a:extLst>
              <a:ext uri="{FF2B5EF4-FFF2-40B4-BE49-F238E27FC236}">
                <a16:creationId xmlns:a16="http://schemas.microsoft.com/office/drawing/2014/main" id="{C68C5A83-7F58-1188-B793-DBE1CA35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740E78-28C2-4592-91B3-53647D663147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5123" name="Rectangle 3">
            <a:extLst>
              <a:ext uri="{FF2B5EF4-FFF2-40B4-BE49-F238E27FC236}">
                <a16:creationId xmlns:a16="http://schemas.microsoft.com/office/drawing/2014/main" id="{FFFDE001-0E63-5582-ED37-6624C180D76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443017"/>
            <a:ext cx="9783916" cy="4380733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形式上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>
                <a:latin typeface="Times New Roman" panose="02020603050405020304" pitchFamily="18" charset="0"/>
              </a:rPr>
              <a:t> 称</a:t>
            </a:r>
            <a:r>
              <a:rPr lang="en-US" altLang="zh-CN" b="0" dirty="0">
                <a:latin typeface="Times New Roman" panose="02020603050405020304" pitchFamily="18" charset="0"/>
              </a:rPr>
              <a:t>LR(1)</a:t>
            </a:r>
            <a:r>
              <a:rPr lang="zh-CN" altLang="en-US" b="0" dirty="0">
                <a:latin typeface="Times New Roman" panose="02020603050405020304" pitchFamily="18" charset="0"/>
              </a:rPr>
              <a:t>项目</a:t>
            </a:r>
            <a:r>
              <a:rPr lang="en-US" altLang="zh-CN" dirty="0">
                <a:latin typeface="Times New Roman" panose="02020603050405020304" pitchFamily="18" charset="0"/>
              </a:rPr>
              <a:t>[A→α.β,a]</a:t>
            </a:r>
            <a:r>
              <a:rPr lang="zh-CN" altLang="en-US" dirty="0">
                <a:latin typeface="Times New Roman" panose="02020603050405020304" pitchFamily="18" charset="0"/>
              </a:rPr>
              <a:t>对活前缀</a:t>
            </a:r>
            <a:r>
              <a:rPr lang="el-GR" altLang="zh-CN" dirty="0">
                <a:latin typeface="Times New Roman" panose="02020603050405020304" pitchFamily="18" charset="0"/>
              </a:rPr>
              <a:t>γ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l-GR" altLang="zh-CN" dirty="0">
                <a:latin typeface="Times New Roman" panose="02020603050405020304" pitchFamily="18" charset="0"/>
              </a:rPr>
              <a:t>δα</a:t>
            </a:r>
            <a:r>
              <a:rPr lang="zh-CN" altLang="en-US" dirty="0">
                <a:latin typeface="Times New Roman" panose="02020603050405020304" pitchFamily="18" charset="0"/>
              </a:rPr>
              <a:t>是有效的，如果存在规范推导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l-GR" altLang="zh-CN" dirty="0">
                <a:latin typeface="Times New Roman" panose="02020603050405020304" pitchFamily="18" charset="0"/>
              </a:rPr>
              <a:t>δAw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l-GR" altLang="zh-CN" dirty="0">
                <a:latin typeface="Times New Roman" panose="02020603050405020304" pitchFamily="18" charset="0"/>
              </a:rPr>
              <a:t>δα</a:t>
            </a:r>
            <a:r>
              <a:rPr lang="en-US" altLang="zh-CN" dirty="0">
                <a:latin typeface="Times New Roman" panose="02020603050405020304" pitchFamily="18" charset="0"/>
              </a:rPr>
              <a:t>βw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</a:rPr>
              <a:t>的首字符，如果</a:t>
            </a:r>
            <a:r>
              <a:rPr lang="en-US" altLang="zh-CN" dirty="0">
                <a:latin typeface="Times New Roman" panose="02020603050405020304" pitchFamily="18" charset="0"/>
              </a:rPr>
              <a:t>w=</a:t>
            </a:r>
            <a:r>
              <a:rPr lang="el-GR" altLang="zh-CN" dirty="0">
                <a:latin typeface="Times New Roman" panose="02020603050405020304" pitchFamily="18" charset="0"/>
              </a:rPr>
              <a:t>ε</a:t>
            </a:r>
            <a:r>
              <a:rPr lang="zh-CN" altLang="el-GR" dirty="0">
                <a:latin typeface="Times New Roman" panose="02020603050405020304" pitchFamily="18" charset="0"/>
              </a:rPr>
              <a:t>，则</a:t>
            </a:r>
            <a:r>
              <a:rPr lang="el-GR" altLang="zh-CN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=#</a:t>
            </a:r>
            <a:endParaRPr lang="el-GR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</a:rPr>
              <a:t>文法类似，识别文法全部活前缀的</a:t>
            </a:r>
            <a:r>
              <a:rPr lang="en-US" altLang="zh-CN" dirty="0">
                <a:latin typeface="Times New Roman" panose="02020603050405020304" pitchFamily="18" charset="0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</a:rPr>
              <a:t>的每一状态也是用一个</a:t>
            </a:r>
            <a:r>
              <a:rPr lang="en-US" altLang="zh-CN" dirty="0">
                <a:latin typeface="Times New Roman" panose="02020603050405020304" pitchFamily="18" charset="0"/>
              </a:rPr>
              <a:t>LR(1)</a:t>
            </a:r>
            <a:r>
              <a:rPr lang="zh-CN" altLang="en-US" dirty="0">
                <a:latin typeface="Times New Roman" panose="02020603050405020304" pitchFamily="18" charset="0"/>
              </a:rPr>
              <a:t>项目集来表示，为保证分析时，每一步都在栈中得到规范句型的活前缀，应使每一个</a:t>
            </a:r>
            <a:r>
              <a:rPr lang="en-US" altLang="zh-CN" dirty="0">
                <a:latin typeface="Times New Roman" panose="02020603050405020304" pitchFamily="18" charset="0"/>
              </a:rPr>
              <a:t>LR(1)</a:t>
            </a:r>
            <a:r>
              <a:rPr lang="zh-CN" altLang="en-US" dirty="0">
                <a:latin typeface="Times New Roman" panose="02020603050405020304" pitchFamily="18" charset="0"/>
              </a:rPr>
              <a:t>项目集仅由若干个对相应活前缀有效的项目组成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8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8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8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28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123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2">
            <a:extLst>
              <a:ext uri="{FF2B5EF4-FFF2-40B4-BE49-F238E27FC236}">
                <a16:creationId xmlns:a16="http://schemas.microsoft.com/office/drawing/2014/main" id="{10446C4E-4CFB-3C3D-4675-DE2BBDB31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识别文法全部活前缀的</a:t>
            </a:r>
            <a:r>
              <a:rPr lang="en-US" altLang="zh-CN">
                <a:latin typeface="Times New Roman" panose="02020603050405020304" pitchFamily="18" charset="0"/>
              </a:rPr>
              <a:t>DFA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792BC-BCF3-409E-E10C-B4E4877D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029DB4C8-F355-4184-BE45-40ABD4B8AEEF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93187" name="灯片编号占位符 5">
            <a:extLst>
              <a:ext uri="{FF2B5EF4-FFF2-40B4-BE49-F238E27FC236}">
                <a16:creationId xmlns:a16="http://schemas.microsoft.com/office/drawing/2014/main" id="{E1E1FB06-459E-B50C-3651-FF2D8BEA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46AEB1-23D3-4B4B-BDE6-A830597045CB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6147" name="Rectangle 3">
            <a:extLst>
              <a:ext uri="{FF2B5EF4-FFF2-40B4-BE49-F238E27FC236}">
                <a16:creationId xmlns:a16="http://schemas.microsoft.com/office/drawing/2014/main" id="{7E9B53EA-3BC8-5F14-9ABF-C6465B47232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LR(1) 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</a:rPr>
              <a:t>项目集族的求法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0">
                <a:latin typeface="Times New Roman" panose="02020603050405020304" pitchFamily="18" charset="0"/>
              </a:rPr>
              <a:t>CLOSURE</a:t>
            </a:r>
            <a:r>
              <a:rPr lang="zh-CN" altLang="en-US" b="0">
                <a:latin typeface="Times New Roman" panose="02020603050405020304" pitchFamily="18" charset="0"/>
              </a:rPr>
              <a:t>（</a:t>
            </a:r>
            <a:r>
              <a:rPr lang="en-US" altLang="zh-CN" b="0">
                <a:latin typeface="Times New Roman" panose="02020603050405020304" pitchFamily="18" charset="0"/>
              </a:rPr>
              <a:t>I</a:t>
            </a:r>
            <a:r>
              <a:rPr lang="zh-CN" altLang="en-US" b="0">
                <a:latin typeface="Times New Roman" panose="02020603050405020304" pitchFamily="18" charset="0"/>
              </a:rPr>
              <a:t>）：求</a:t>
            </a:r>
            <a:r>
              <a:rPr lang="en-US" altLang="zh-CN" b="0">
                <a:latin typeface="Times New Roman" panose="02020603050405020304" pitchFamily="18" charset="0"/>
              </a:rPr>
              <a:t>I</a:t>
            </a:r>
            <a:r>
              <a:rPr lang="zh-CN" altLang="en-US" b="0">
                <a:latin typeface="Times New Roman" panose="02020603050405020304" pitchFamily="18" charset="0"/>
              </a:rPr>
              <a:t>的闭包，目的是为了合并某些状态，节省空间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0">
                <a:latin typeface="Times New Roman" panose="02020603050405020304" pitchFamily="18" charset="0"/>
              </a:rPr>
              <a:t>GO</a:t>
            </a:r>
            <a:r>
              <a:rPr lang="zh-CN" altLang="en-US" b="0">
                <a:latin typeface="Times New Roman" panose="02020603050405020304" pitchFamily="18" charset="0"/>
              </a:rPr>
              <a:t>（</a:t>
            </a:r>
            <a:r>
              <a:rPr lang="en-US" altLang="zh-CN" b="0">
                <a:latin typeface="Times New Roman" panose="02020603050405020304" pitchFamily="18" charset="0"/>
              </a:rPr>
              <a:t>I</a:t>
            </a:r>
            <a:r>
              <a:rPr lang="zh-CN" altLang="en-US" b="0">
                <a:latin typeface="Times New Roman" panose="02020603050405020304" pitchFamily="18" charset="0"/>
              </a:rPr>
              <a:t>，</a:t>
            </a:r>
            <a:r>
              <a:rPr lang="en-US" altLang="zh-CN" b="0">
                <a:latin typeface="Times New Roman" panose="02020603050405020304" pitchFamily="18" charset="0"/>
              </a:rPr>
              <a:t>X</a:t>
            </a:r>
            <a:r>
              <a:rPr lang="zh-CN" altLang="en-US" b="0">
                <a:latin typeface="Times New Roman" panose="02020603050405020304" pitchFamily="18" charset="0"/>
              </a:rPr>
              <a:t>）：转移函数</a:t>
            </a:r>
            <a:endParaRPr lang="el-GR" altLang="zh-CN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8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8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47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>
            <a:extLst>
              <a:ext uri="{FF2B5EF4-FFF2-40B4-BE49-F238E27FC236}">
                <a16:creationId xmlns:a16="http://schemas.microsoft.com/office/drawing/2014/main" id="{CD53C4FD-1FF2-57C7-B361-E4347B7EB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闭包的计算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04DC3-B397-0BB5-4A2D-41DF8C31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0DE9D655-72B3-4136-86E4-472D560A7577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94211" name="灯片编号占位符 5">
            <a:extLst>
              <a:ext uri="{FF2B5EF4-FFF2-40B4-BE49-F238E27FC236}">
                <a16:creationId xmlns:a16="http://schemas.microsoft.com/office/drawing/2014/main" id="{BF0E34CB-6918-86DE-0A00-5226775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0BD9FF-5133-4207-8EC5-A918F37A85D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7171" name="Rectangle 3">
            <a:extLst>
              <a:ext uri="{FF2B5EF4-FFF2-40B4-BE49-F238E27FC236}">
                <a16:creationId xmlns:a16="http://schemas.microsoft.com/office/drawing/2014/main" id="{03B619E2-65BD-327B-2CC3-8B2C09A2982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b="0">
                <a:latin typeface="Times New Roman" panose="02020603050405020304" pitchFamily="18" charset="0"/>
              </a:rPr>
              <a:t>CLOSURE(I)</a:t>
            </a:r>
            <a:r>
              <a:rPr lang="zh-CN" altLang="en-US" b="0">
                <a:latin typeface="Times New Roman" panose="02020603050405020304" pitchFamily="18" charset="0"/>
              </a:rPr>
              <a:t>的计算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b="0">
                <a:latin typeface="Times New Roman" panose="02020603050405020304" pitchFamily="18" charset="0"/>
              </a:rPr>
              <a:t>(</a:t>
            </a:r>
            <a:r>
              <a:rPr lang="zh-CN" altLang="en-US" b="0">
                <a:latin typeface="Times New Roman" panose="02020603050405020304" pitchFamily="18" charset="0"/>
              </a:rPr>
              <a:t>核心位置：</a:t>
            </a:r>
            <a:r>
              <a:rPr lang="en-US" altLang="zh-CN" b="0">
                <a:latin typeface="Times New Roman" panose="02020603050405020304" pitchFamily="18" charset="0"/>
              </a:rPr>
              <a:t>A→α.Bβ,a </a:t>
            </a:r>
            <a:r>
              <a:rPr lang="zh-CN" altLang="en-US" b="0">
                <a:latin typeface="Times New Roman" panose="02020603050405020304" pitchFamily="18" charset="0"/>
                <a:sym typeface="Symbol" panose="05050102010706020507" pitchFamily="18" charset="2"/>
              </a:rPr>
              <a:t>扩展成</a:t>
            </a:r>
            <a:r>
              <a:rPr lang="zh-CN" altLang="en-US" b="0">
                <a:latin typeface="Times New Roman" panose="02020603050405020304" pitchFamily="18" charset="0"/>
              </a:rPr>
              <a:t>闭包</a:t>
            </a:r>
            <a:r>
              <a:rPr lang="en-US" altLang="zh-CN" b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0">
                <a:latin typeface="Times New Roman" panose="02020603050405020304" pitchFamily="18" charset="0"/>
              </a:rPr>
              <a:t>同时考虑可能出现的后继符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b="0">
                <a:latin typeface="Times New Roman" panose="02020603050405020304" pitchFamily="18" charset="0"/>
              </a:rPr>
              <a:t>b ∈FIRST( βa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8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28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8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8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7171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>
            <a:extLst>
              <a:ext uri="{FF2B5EF4-FFF2-40B4-BE49-F238E27FC236}">
                <a16:creationId xmlns:a16="http://schemas.microsoft.com/office/drawing/2014/main" id="{9ADE37CE-FAD9-ADA3-824E-B4A92BDC2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闭包的计算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40A4D-716D-1F0A-B1FE-2C0B4F72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8EED5C12-F0C0-4A6E-B0F5-EFA7F4FC618D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95235" name="灯片编号占位符 5">
            <a:extLst>
              <a:ext uri="{FF2B5EF4-FFF2-40B4-BE49-F238E27FC236}">
                <a16:creationId xmlns:a16="http://schemas.microsoft.com/office/drawing/2014/main" id="{19163584-1BD1-DFB6-A290-892F8EEA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264BC1-B95D-43AE-A209-68E716EF5837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8195" name="Rectangle 3">
            <a:extLst>
              <a:ext uri="{FF2B5EF4-FFF2-40B4-BE49-F238E27FC236}">
                <a16:creationId xmlns:a16="http://schemas.microsoft.com/office/drawing/2014/main" id="{6110A1CE-31AE-A266-25CE-C87B3FDB20E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b="0">
                <a:latin typeface="Times New Roman" panose="02020603050405020304" pitchFamily="18" charset="0"/>
              </a:rPr>
              <a:t>如果</a:t>
            </a:r>
            <a:r>
              <a:rPr lang="en-US" altLang="zh-CN" b="0">
                <a:latin typeface="Times New Roman" panose="02020603050405020304" pitchFamily="18" charset="0"/>
              </a:rPr>
              <a:t>[A→α.Bβ,a]</a:t>
            </a:r>
            <a:r>
              <a:rPr lang="zh-CN" altLang="en-US" b="0">
                <a:latin typeface="Times New Roman" panose="02020603050405020304" pitchFamily="18" charset="0"/>
              </a:rPr>
              <a:t>对</a:t>
            </a:r>
            <a:r>
              <a:rPr lang="el-GR" altLang="zh-CN" b="0">
                <a:latin typeface="Times New Roman" panose="02020603050405020304" pitchFamily="18" charset="0"/>
              </a:rPr>
              <a:t>γ</a:t>
            </a:r>
            <a:r>
              <a:rPr lang="en-US" altLang="zh-CN" b="0">
                <a:latin typeface="Times New Roman" panose="02020603050405020304" pitchFamily="18" charset="0"/>
              </a:rPr>
              <a:t>=</a:t>
            </a:r>
            <a:r>
              <a:rPr lang="el-GR" altLang="zh-CN" b="0">
                <a:latin typeface="Times New Roman" panose="02020603050405020304" pitchFamily="18" charset="0"/>
              </a:rPr>
              <a:t>δα</a:t>
            </a:r>
            <a:r>
              <a:rPr lang="zh-CN" altLang="en-US" b="0">
                <a:latin typeface="Times New Roman" panose="02020603050405020304" pitchFamily="18" charset="0"/>
              </a:rPr>
              <a:t>有效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  </a:t>
            </a:r>
            <a:r>
              <a:rPr lang="en-US" altLang="zh-CN" b="0">
                <a:latin typeface="Times New Roman" panose="02020603050405020304" pitchFamily="18" charset="0"/>
              </a:rPr>
              <a:t>/*</a:t>
            </a:r>
            <a:r>
              <a:rPr lang="zh-CN" altLang="en-US" b="0">
                <a:latin typeface="Times New Roman" panose="02020603050405020304" pitchFamily="18" charset="0"/>
              </a:rPr>
              <a:t>即存在</a:t>
            </a:r>
            <a:r>
              <a:rPr lang="en-US" altLang="zh-CN" b="0">
                <a:latin typeface="Times New Roman" panose="02020603050405020304" pitchFamily="18" charset="0"/>
              </a:rPr>
              <a:t>S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0" baseline="3000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l-GR" altLang="zh-CN" b="0">
                <a:latin typeface="Times New Roman" panose="02020603050405020304" pitchFamily="18" charset="0"/>
              </a:rPr>
              <a:t>δAax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l-GR" altLang="zh-CN" b="0">
                <a:latin typeface="Times New Roman" panose="02020603050405020304" pitchFamily="18" charset="0"/>
              </a:rPr>
              <a:t>δα</a:t>
            </a:r>
            <a:r>
              <a:rPr lang="en-US" altLang="zh-CN" b="0">
                <a:latin typeface="Times New Roman" panose="02020603050405020304" pitchFamily="18" charset="0"/>
              </a:rPr>
              <a:t>βax*/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0">
                <a:latin typeface="Times New Roman" panose="02020603050405020304" pitchFamily="18" charset="0"/>
              </a:rPr>
              <a:t>假定</a:t>
            </a:r>
            <a:r>
              <a:rPr lang="en-US" altLang="zh-CN" b="0">
                <a:latin typeface="Times New Roman" panose="02020603050405020304" pitchFamily="18" charset="0"/>
              </a:rPr>
              <a:t>βax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0" baseline="3000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by</a:t>
            </a:r>
            <a:r>
              <a:rPr lang="zh-CN" altLang="en-US" b="0">
                <a:latin typeface="Times New Roman" panose="02020603050405020304" pitchFamily="18" charset="0"/>
                <a:sym typeface="Symbol" panose="05050102010706020507" pitchFamily="18" charset="2"/>
              </a:rPr>
              <a:t>，则对任意的</a:t>
            </a:r>
            <a:r>
              <a:rPr lang="en-US" altLang="zh-CN" b="0">
                <a:latin typeface="Times New Roman" panose="02020603050405020304" pitchFamily="18" charset="0"/>
              </a:rPr>
              <a:t>B→</a:t>
            </a:r>
            <a:r>
              <a:rPr lang="el-GR" altLang="zh-CN" b="0">
                <a:latin typeface="Times New Roman" panose="02020603050405020304" pitchFamily="18" charset="0"/>
              </a:rPr>
              <a:t>η</a:t>
            </a:r>
            <a:r>
              <a:rPr lang="zh-CN" altLang="el-GR" b="0">
                <a:latin typeface="Times New Roman" panose="02020603050405020304" pitchFamily="18" charset="0"/>
              </a:rPr>
              <a:t>有：</a:t>
            </a:r>
            <a:endParaRPr lang="zh-CN" altLang="en-US" b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CN" b="0">
                <a:latin typeface="Times New Roman" panose="02020603050405020304" pitchFamily="18" charset="0"/>
              </a:rPr>
              <a:t>[B→.</a:t>
            </a:r>
            <a:r>
              <a:rPr lang="el-GR" altLang="zh-CN" b="0">
                <a:latin typeface="Times New Roman" panose="02020603050405020304" pitchFamily="18" charset="0"/>
              </a:rPr>
              <a:t>η</a:t>
            </a:r>
            <a:r>
              <a:rPr lang="zh-CN" altLang="el-GR" b="0">
                <a:latin typeface="Times New Roman" panose="02020603050405020304" pitchFamily="18" charset="0"/>
              </a:rPr>
              <a:t>，</a:t>
            </a:r>
            <a:r>
              <a:rPr lang="el-GR" altLang="zh-CN" b="0">
                <a:latin typeface="Times New Roman" panose="02020603050405020304" pitchFamily="18" charset="0"/>
              </a:rPr>
              <a:t>b</a:t>
            </a:r>
            <a:r>
              <a:rPr lang="en-US" altLang="zh-CN" b="0">
                <a:latin typeface="Times New Roman" panose="02020603050405020304" pitchFamily="18" charset="0"/>
              </a:rPr>
              <a:t>]</a:t>
            </a:r>
            <a:r>
              <a:rPr lang="zh-CN" altLang="en-US" b="0">
                <a:latin typeface="Times New Roman" panose="02020603050405020304" pitchFamily="18" charset="0"/>
              </a:rPr>
              <a:t>对</a:t>
            </a:r>
            <a:r>
              <a:rPr lang="el-GR" altLang="zh-CN" b="0">
                <a:latin typeface="Times New Roman" panose="02020603050405020304" pitchFamily="18" charset="0"/>
              </a:rPr>
              <a:t>γ</a:t>
            </a:r>
            <a:r>
              <a:rPr lang="en-US" altLang="zh-CN" b="0">
                <a:latin typeface="Times New Roman" panose="02020603050405020304" pitchFamily="18" charset="0"/>
              </a:rPr>
              <a:t>=</a:t>
            </a:r>
            <a:r>
              <a:rPr lang="el-GR" altLang="zh-CN" b="0">
                <a:latin typeface="Times New Roman" panose="02020603050405020304" pitchFamily="18" charset="0"/>
              </a:rPr>
              <a:t>δα</a:t>
            </a:r>
            <a:r>
              <a:rPr lang="zh-CN" altLang="el-GR" b="0">
                <a:latin typeface="Times New Roman" panose="02020603050405020304" pitchFamily="18" charset="0"/>
              </a:rPr>
              <a:t>也是有效的，其中</a:t>
            </a:r>
            <a:endParaRPr lang="zh-CN" altLang="en-US" b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l-GR" altLang="zh-CN" b="0">
                <a:latin typeface="Times New Roman" panose="02020603050405020304" pitchFamily="18" charset="0"/>
              </a:rPr>
              <a:t>b∈FIRST</a:t>
            </a:r>
            <a:r>
              <a:rPr lang="zh-CN" altLang="el-GR" b="0">
                <a:latin typeface="Times New Roman" panose="02020603050405020304" pitchFamily="18" charset="0"/>
              </a:rPr>
              <a:t>（</a:t>
            </a:r>
            <a:r>
              <a:rPr lang="en-US" altLang="zh-CN" b="0">
                <a:latin typeface="Times New Roman" panose="02020603050405020304" pitchFamily="18" charset="0"/>
              </a:rPr>
              <a:t>βa</a:t>
            </a:r>
            <a:r>
              <a:rPr lang="zh-CN" altLang="el-GR" b="0"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8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8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8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128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28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819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B6F31A47-821D-BB61-722F-128B83301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/>
              <a:t>移进</a:t>
            </a:r>
            <a:r>
              <a:rPr lang="en-US" altLang="zh-CN"/>
              <a:t>-</a:t>
            </a:r>
            <a:r>
              <a:rPr lang="zh-CN" altLang="en-US"/>
              <a:t>归约分析的工作过程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D91F3-1DCE-752B-CFA3-29ABB02D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68B7F9CB-9D4A-470D-9ABA-594CB8C9408B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13315" name="灯片编号占位符 5">
            <a:extLst>
              <a:ext uri="{FF2B5EF4-FFF2-40B4-BE49-F238E27FC236}">
                <a16:creationId xmlns:a16="http://schemas.microsoft.com/office/drawing/2014/main" id="{649A3E85-491B-242B-DFC4-F870DD44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C9DC5D-01B9-4A83-9AF5-B3EAF7176B6F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B3EA2273-0545-DEC2-34F5-67B3279363AB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b="0">
                <a:latin typeface="楷体_GB2312" pitchFamily="49" charset="-122"/>
              </a:rPr>
              <a:t>系统运行</a:t>
            </a:r>
          </a:p>
          <a:p>
            <a:pPr lvl="1" eaLnBrk="1" hangingPunct="1"/>
            <a:r>
              <a:rPr lang="zh-CN" altLang="en-US" sz="3000">
                <a:latin typeface="楷体_GB2312" pitchFamily="49" charset="-122"/>
              </a:rPr>
              <a:t>开始格局</a:t>
            </a:r>
          </a:p>
          <a:p>
            <a:pPr lvl="2" eaLnBrk="1" hangingPunct="1"/>
            <a:r>
              <a:rPr lang="zh-CN" altLang="en-US" sz="2800">
                <a:latin typeface="楷体_GB2312" pitchFamily="49" charset="-122"/>
              </a:rPr>
              <a:t>栈：</a:t>
            </a:r>
            <a:r>
              <a:rPr lang="en-US" altLang="zh-CN" sz="2800">
                <a:latin typeface="楷体_GB2312" pitchFamily="49" charset="-122"/>
              </a:rPr>
              <a:t>#</a:t>
            </a:r>
            <a:r>
              <a:rPr lang="zh-CN" altLang="en-US" sz="2800">
                <a:latin typeface="楷体_GB2312" pitchFamily="49" charset="-122"/>
              </a:rPr>
              <a:t>；输入缓冲区：</a:t>
            </a:r>
            <a:r>
              <a:rPr lang="en-US" altLang="zh-CN" sz="2800">
                <a:latin typeface="楷体_GB2312" pitchFamily="49" charset="-122"/>
              </a:rPr>
              <a:t>w#</a:t>
            </a:r>
          </a:p>
          <a:p>
            <a:pPr lvl="1" eaLnBrk="1" hangingPunct="1"/>
            <a:r>
              <a:rPr lang="zh-CN" altLang="en-US" b="0">
                <a:latin typeface="楷体_GB2312" pitchFamily="49" charset="-122"/>
              </a:rPr>
              <a:t>存放已经分析出来的结果</a:t>
            </a:r>
            <a:r>
              <a:rPr lang="en-US" altLang="zh-CN" b="0">
                <a:latin typeface="楷体_GB2312" pitchFamily="49" charset="-122"/>
              </a:rPr>
              <a:t>,</a:t>
            </a:r>
            <a:r>
              <a:rPr lang="zh-CN" altLang="en-US" b="0">
                <a:latin typeface="楷体_GB2312" pitchFamily="49" charset="-122"/>
              </a:rPr>
              <a:t>并将读入的符号送入栈，一旦句柄在栈顶形成，就将其弹出进行归约，并将结果压入栈</a:t>
            </a:r>
          </a:p>
          <a:p>
            <a:pPr lvl="2" eaLnBrk="1" hangingPunct="1"/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</a:rPr>
              <a:t>问题：系统如何发现句柄在栈顶形成？</a:t>
            </a:r>
          </a:p>
          <a:p>
            <a:pPr lvl="1" eaLnBrk="1" hangingPunct="1"/>
            <a:r>
              <a:rPr lang="zh-CN" altLang="en-US" sz="3000">
                <a:latin typeface="楷体_GB2312" pitchFamily="49" charset="-122"/>
              </a:rPr>
              <a:t>正常结束</a:t>
            </a:r>
            <a:r>
              <a:rPr lang="en-US" altLang="zh-CN" sz="3000">
                <a:latin typeface="楷体_GB2312" pitchFamily="49" charset="-122"/>
              </a:rPr>
              <a:t>:  </a:t>
            </a:r>
            <a:r>
              <a:rPr lang="zh-CN" altLang="en-US" sz="3000">
                <a:latin typeface="楷体_GB2312" pitchFamily="49" charset="-122"/>
              </a:rPr>
              <a:t>栈中为 </a:t>
            </a:r>
            <a:r>
              <a:rPr lang="en-US" altLang="zh-CN" sz="3000">
                <a:latin typeface="楷体_GB2312" pitchFamily="49" charset="-122"/>
              </a:rPr>
              <a:t>#S</a:t>
            </a:r>
            <a:r>
              <a:rPr lang="zh-CN" altLang="en-US" sz="3000">
                <a:latin typeface="楷体_GB2312" pitchFamily="49" charset="-122"/>
              </a:rPr>
              <a:t>，输入缓冲区只有 </a:t>
            </a:r>
            <a:r>
              <a:rPr lang="en-US" altLang="zh-CN" sz="3000">
                <a:latin typeface="楷体_GB2312" pitchFamily="49" charset="-122"/>
              </a:rPr>
              <a:t>#</a:t>
            </a:r>
            <a:endParaRPr lang="en-US" altLang="zh-CN"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2">
            <a:extLst>
              <a:ext uri="{FF2B5EF4-FFF2-40B4-BE49-F238E27FC236}">
                <a16:creationId xmlns:a16="http://schemas.microsoft.com/office/drawing/2014/main" id="{BC05EFDE-D882-ADDF-29E1-B9DB583AE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闭包的计算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1C545-37CB-0CCC-11F8-0016CECC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E9638552-3715-4228-9C0D-55BD524C91B9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96259" name="灯片编号占位符 5">
            <a:extLst>
              <a:ext uri="{FF2B5EF4-FFF2-40B4-BE49-F238E27FC236}">
                <a16:creationId xmlns:a16="http://schemas.microsoft.com/office/drawing/2014/main" id="{F61CDE89-8DE2-D336-1439-8A7C0D0F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CF4B76-1A22-48ED-8F67-FA5974A364AE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1" name="Rectangle 3">
            <a:extLst>
              <a:ext uri="{FF2B5EF4-FFF2-40B4-BE49-F238E27FC236}">
                <a16:creationId xmlns:a16="http://schemas.microsoft.com/office/drawing/2014/main" id="{7D0CD5B5-DA19-4C74-6097-13BBCCC5957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J:=I; 			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repeat 			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J=J∪{[B→.η,b]|[A→α.B</a:t>
            </a:r>
            <a:r>
              <a:rPr lang="en-US" altLang="zh-CN" b="0" u="sng">
                <a:latin typeface="Times New Roman" panose="02020603050405020304" pitchFamily="18" charset="0"/>
              </a:rPr>
              <a:t>β,a</a:t>
            </a:r>
            <a:r>
              <a:rPr lang="en-US" altLang="zh-CN" b="0">
                <a:latin typeface="Times New Roman" panose="02020603050405020304" pitchFamily="18" charset="0"/>
              </a:rPr>
              <a:t>]∈J,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                 b∈</a:t>
            </a:r>
            <a:r>
              <a:rPr lang="en-US" altLang="zh-CN" b="0" u="sng">
                <a:latin typeface="Times New Roman" panose="02020603050405020304" pitchFamily="18" charset="0"/>
              </a:rPr>
              <a:t>FIRST(βa)</a:t>
            </a:r>
            <a:r>
              <a:rPr lang="en-US" altLang="zh-CN" b="0">
                <a:latin typeface="Times New Roman" panose="02020603050405020304" pitchFamily="18" charset="0"/>
              </a:rPr>
              <a:t>}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until  J </a:t>
            </a:r>
            <a:r>
              <a:rPr lang="zh-CN" altLang="en-US" b="0">
                <a:latin typeface="Times New Roman" panose="02020603050405020304" pitchFamily="18" charset="0"/>
              </a:rPr>
              <a:t>不再扩大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0">
                <a:latin typeface="Times New Roman" panose="02020603050405020304" pitchFamily="18" charset="0"/>
              </a:rPr>
              <a:t>当</a:t>
            </a:r>
            <a:r>
              <a:rPr lang="en-US" altLang="zh-CN" b="0">
                <a:latin typeface="Times New Roman" panose="02020603050405020304" pitchFamily="18" charset="0"/>
              </a:rPr>
              <a:t>β</a:t>
            </a: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0" baseline="3000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0">
                <a:latin typeface="Times New Roman" panose="02020603050405020304" pitchFamily="18" charset="0"/>
              </a:rPr>
              <a:t>ε</a:t>
            </a:r>
            <a:r>
              <a:rPr lang="zh-CN" altLang="en-US" b="0">
                <a:latin typeface="Times New Roman" panose="02020603050405020304" pitchFamily="18" charset="0"/>
              </a:rPr>
              <a:t>时，此时</a:t>
            </a:r>
            <a:r>
              <a:rPr lang="en-US" altLang="zh-CN" b="0">
                <a:latin typeface="Times New Roman" panose="02020603050405020304" pitchFamily="18" charset="0"/>
              </a:rPr>
              <a:t>b=a</a:t>
            </a:r>
            <a:r>
              <a:rPr lang="zh-CN" altLang="en-US" b="0">
                <a:latin typeface="Times New Roman" panose="02020603050405020304" pitchFamily="18" charset="0"/>
              </a:rPr>
              <a:t>叫继承的后继符，否则叫自生的后继符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2">
            <a:extLst>
              <a:ext uri="{FF2B5EF4-FFF2-40B4-BE49-F238E27FC236}">
                <a16:creationId xmlns:a16="http://schemas.microsoft.com/office/drawing/2014/main" id="{A33B3C2C-8C6B-FC0F-5F6E-FFEAAE17C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状态 </a:t>
            </a:r>
            <a:r>
              <a:rPr lang="en-US" altLang="zh-CN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和文法符号 </a:t>
            </a:r>
            <a:r>
              <a:rPr lang="en-US" altLang="zh-CN">
                <a:latin typeface="Times New Roman" panose="02020603050405020304" pitchFamily="18" charset="0"/>
              </a:rPr>
              <a:t>X </a:t>
            </a:r>
            <a:r>
              <a:rPr lang="zh-CN" altLang="en-US">
                <a:latin typeface="Times New Roman" panose="02020603050405020304" pitchFamily="18" charset="0"/>
              </a:rPr>
              <a:t>的转移函数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995BC37B-7902-F9F8-4960-C79DB1D1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9BD2CE22-A5F3-45BD-95C0-E1DCC729B21C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97283" name="灯片编号占位符 6">
            <a:extLst>
              <a:ext uri="{FF2B5EF4-FFF2-40B4-BE49-F238E27FC236}">
                <a16:creationId xmlns:a16="http://schemas.microsoft.com/office/drawing/2014/main" id="{CAB213D0-265D-C91A-35DE-C1A55E95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033E98-7A35-4780-861F-3BE919B375E5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243" name="Rectangle 3">
            <a:extLst>
              <a:ext uri="{FF2B5EF4-FFF2-40B4-BE49-F238E27FC236}">
                <a16:creationId xmlns:a16="http://schemas.microsoft.com/office/drawing/2014/main" id="{76193B91-1B72-4272-9391-CD955ACB565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go(I,X) 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closure([A→αX.β,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]|[A→α.Xβ,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]∈I)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90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43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6" name="Rectangle 2">
            <a:extLst>
              <a:ext uri="{FF2B5EF4-FFF2-40B4-BE49-F238E27FC236}">
                <a16:creationId xmlns:a16="http://schemas.microsoft.com/office/drawing/2014/main" id="{2D5504B8-0CB0-EF33-6096-FA07A1F33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zh-CN" altLang="en-US" b="0" dirty="0">
                <a:latin typeface="Times New Roman" panose="02020603050405020304" pitchFamily="18" charset="0"/>
              </a:rPr>
              <a:t>计算</a:t>
            </a:r>
            <a:r>
              <a:rPr lang="en-US" altLang="zh-CN" b="0" dirty="0">
                <a:latin typeface="Times New Roman" panose="02020603050405020304" pitchFamily="18" charset="0"/>
              </a:rPr>
              <a:t>LR(1)</a:t>
            </a:r>
            <a:r>
              <a:rPr lang="zh-CN" altLang="zh-CN" b="0" dirty="0">
                <a:latin typeface="Times New Roman" panose="02020603050405020304" pitchFamily="18" charset="0"/>
              </a:rPr>
              <a:t>项目集规范族</a:t>
            </a:r>
            <a:r>
              <a:rPr lang="zh-CN" altLang="en-US" b="0" dirty="0">
                <a:latin typeface="Times New Roman" panose="02020603050405020304" pitchFamily="18" charset="0"/>
              </a:rPr>
              <a:t>Ｃ</a:t>
            </a:r>
            <a:r>
              <a:rPr lang="zh-CN" altLang="en-US" sz="3600" b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即：分析器状态集合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1D809-1761-9807-EA86-9C51B7FD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7CB0DB41-47F4-40F9-9458-76E75944D38B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98307" name="灯片编号占位符 5">
            <a:extLst>
              <a:ext uri="{FF2B5EF4-FFF2-40B4-BE49-F238E27FC236}">
                <a16:creationId xmlns:a16="http://schemas.microsoft.com/office/drawing/2014/main" id="{3844B166-4EC7-C757-5A5C-11B8D3A4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390A84-2659-42F5-8FBD-E3C2064B2A7E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09" name="Rectangle 3">
            <a:extLst>
              <a:ext uri="{FF2B5EF4-FFF2-40B4-BE49-F238E27FC236}">
                <a16:creationId xmlns:a16="http://schemas.microsoft.com/office/drawing/2014/main" id="{51FA1FF5-4319-6049-E227-E83C489B7FD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371996"/>
            <a:ext cx="9783916" cy="47535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C={I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}∪{I|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dirty="0">
                <a:latin typeface="Times New Roman" panose="02020603050405020304" pitchFamily="18" charset="0"/>
              </a:rPr>
              <a:t>J∈C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X∈V∪T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I=go(J,X)}</a:t>
            </a:r>
            <a:r>
              <a:rPr lang="zh-CN" altLang="en-US" dirty="0">
                <a:latin typeface="Times New Roman" panose="02020603050405020304" pitchFamily="18" charset="0"/>
              </a:rPr>
              <a:t>称为</a:t>
            </a:r>
            <a:r>
              <a:rPr lang="en-US" altLang="zh-CN" dirty="0">
                <a:latin typeface="Times New Roman" panose="02020603050405020304" pitchFamily="18" charset="0"/>
              </a:rPr>
              <a:t>G’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LR(1)</a:t>
            </a:r>
            <a:r>
              <a:rPr lang="zh-CN" altLang="en-US" dirty="0">
                <a:latin typeface="Times New Roman" panose="02020603050405020304" pitchFamily="18" charset="0"/>
              </a:rPr>
              <a:t>项目集规范族（算法：</a:t>
            </a:r>
            <a:r>
              <a:rPr lang="en-US" altLang="zh-CN" dirty="0">
                <a:latin typeface="Times New Roman" panose="02020603050405020304" pitchFamily="18" charset="0"/>
              </a:rPr>
              <a:t>P181)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C:= {closure({ S'→.S,#})};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repeat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for </a:t>
            </a:r>
            <a:r>
              <a:rPr lang="en-US" altLang="zh-CN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>
                <a:latin typeface="Times New Roman" panose="02020603050405020304" pitchFamily="18" charset="0"/>
              </a:rPr>
              <a:t>I∈C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∈ V</a:t>
            </a:r>
            <a:r>
              <a:rPr lang="en-US" altLang="zh-CN" sz="2600" dirty="0">
                <a:latin typeface="Times New Roman" panose="02020603050405020304" pitchFamily="18" charset="0"/>
              </a:rPr>
              <a:t>∪T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if go(I,X)≠Φ &amp; go(I,X)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dirty="0">
                <a:latin typeface="Times New Roman" panose="02020603050405020304" pitchFamily="18" charset="0"/>
              </a:rPr>
              <a:t>C then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				C=</a:t>
            </a:r>
            <a:r>
              <a:rPr lang="en-US" altLang="zh-CN" dirty="0" err="1">
                <a:latin typeface="Times New Roman" panose="02020603050405020304" pitchFamily="18" charset="0"/>
              </a:rPr>
              <a:t>C</a:t>
            </a:r>
            <a:r>
              <a:rPr lang="en-US" altLang="zh-CN" sz="2600" dirty="0" err="1">
                <a:latin typeface="Times New Roman" panose="02020603050405020304" pitchFamily="18" charset="0"/>
              </a:rPr>
              <a:t>∪</a:t>
            </a:r>
            <a:r>
              <a:rPr lang="en-US" altLang="zh-CN" dirty="0" err="1">
                <a:latin typeface="Times New Roman" panose="02020603050405020304" pitchFamily="18" charset="0"/>
              </a:rPr>
              <a:t>go</a:t>
            </a:r>
            <a:r>
              <a:rPr lang="en-US" altLang="zh-CN" dirty="0">
                <a:latin typeface="Times New Roman" panose="02020603050405020304" pitchFamily="18" charset="0"/>
              </a:rPr>
              <a:t>(I,X)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until C</a:t>
            </a:r>
            <a:r>
              <a:rPr lang="zh-CN" altLang="en-US" dirty="0">
                <a:latin typeface="Times New Roman" panose="02020603050405020304" pitchFamily="18" charset="0"/>
              </a:rPr>
              <a:t>不变化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end.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2">
            <a:extLst>
              <a:ext uri="{FF2B5EF4-FFF2-40B4-BE49-F238E27FC236}">
                <a16:creationId xmlns:a16="http://schemas.microsoft.com/office/drawing/2014/main" id="{E80C2B67-C3F8-CD9F-0852-C9C6215C8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识别活前缀的关于</a:t>
            </a:r>
            <a:r>
              <a:rPr lang="en-US" altLang="zh-CN" dirty="0">
                <a:latin typeface="Times New Roman" panose="02020603050405020304" pitchFamily="18" charset="0"/>
              </a:rPr>
              <a:t>LR(1)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DFA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83F8A-057F-8AC0-7E8F-F17D60D7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93C3D2D4-8D05-4E1A-AC80-B372CA3F08B1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99331" name="灯片编号占位符 5">
            <a:extLst>
              <a:ext uri="{FF2B5EF4-FFF2-40B4-BE49-F238E27FC236}">
                <a16:creationId xmlns:a16="http://schemas.microsoft.com/office/drawing/2014/main" id="{A5C44198-809E-83AF-A0AE-344BE7FD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CC0FE0-958E-4145-82FA-1D86D96D24FE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3" name="Rectangle 3">
            <a:extLst>
              <a:ext uri="{FF2B5EF4-FFF2-40B4-BE49-F238E27FC236}">
                <a16:creationId xmlns:a16="http://schemas.microsoft.com/office/drawing/2014/main" id="{1E15568B-C8FD-AA8F-EFC3-59D70C2DBD7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latin typeface="Times New Roman" panose="02020603050405020304" pitchFamily="18" charset="0"/>
              </a:rPr>
              <a:t>识别文法</a:t>
            </a:r>
            <a:r>
              <a:rPr lang="en-US" altLang="zh-CN" b="0">
                <a:latin typeface="Times New Roman" panose="02020603050405020304" pitchFamily="18" charset="0"/>
              </a:rPr>
              <a:t>G=</a:t>
            </a:r>
            <a:r>
              <a:rPr lang="zh-CN" altLang="en-US" b="0">
                <a:latin typeface="Times New Roman" panose="02020603050405020304" pitchFamily="18" charset="0"/>
              </a:rPr>
              <a:t>（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zh-CN" altLang="en-US" b="0">
                <a:latin typeface="Times New Roman" panose="02020603050405020304" pitchFamily="18" charset="0"/>
              </a:rPr>
              <a:t>，</a:t>
            </a:r>
            <a:r>
              <a:rPr lang="en-US" altLang="zh-CN" b="0">
                <a:latin typeface="Times New Roman" panose="02020603050405020304" pitchFamily="18" charset="0"/>
              </a:rPr>
              <a:t>T</a:t>
            </a:r>
            <a:r>
              <a:rPr lang="zh-CN" altLang="en-US" b="0">
                <a:latin typeface="Times New Roman" panose="02020603050405020304" pitchFamily="18" charset="0"/>
              </a:rPr>
              <a:t>，</a:t>
            </a:r>
            <a:r>
              <a:rPr lang="en-US" altLang="zh-CN" b="0">
                <a:latin typeface="Times New Roman" panose="02020603050405020304" pitchFamily="18" charset="0"/>
              </a:rPr>
              <a:t>P</a:t>
            </a:r>
            <a:r>
              <a:rPr lang="zh-CN" altLang="en-US" b="0">
                <a:latin typeface="Times New Roman" panose="02020603050405020304" pitchFamily="18" charset="0"/>
              </a:rPr>
              <a:t>，</a:t>
            </a:r>
            <a:r>
              <a:rPr lang="en-US" altLang="zh-CN" b="0">
                <a:latin typeface="Times New Roman" panose="02020603050405020304" pitchFamily="18" charset="0"/>
              </a:rPr>
              <a:t>S</a:t>
            </a:r>
            <a:r>
              <a:rPr lang="zh-CN" altLang="en-US" b="0">
                <a:latin typeface="Times New Roman" panose="02020603050405020304" pitchFamily="18" charset="0"/>
              </a:rPr>
              <a:t>）的拓广文法</a:t>
            </a:r>
            <a:r>
              <a:rPr lang="en-US" altLang="zh-CN" b="0">
                <a:latin typeface="Times New Roman" panose="02020603050405020304" pitchFamily="18" charset="0"/>
              </a:rPr>
              <a:t>G’</a:t>
            </a:r>
            <a:r>
              <a:rPr lang="zh-CN" altLang="en-US" b="0">
                <a:latin typeface="Times New Roman" panose="02020603050405020304" pitchFamily="18" charset="0"/>
              </a:rPr>
              <a:t>的所有活前缀的</a:t>
            </a:r>
            <a:r>
              <a:rPr lang="en-US" altLang="zh-CN" b="0">
                <a:latin typeface="Times New Roman" panose="02020603050405020304" pitchFamily="18" charset="0"/>
              </a:rPr>
              <a:t>DFA M=(C, V∪T, go, I</a:t>
            </a:r>
            <a:r>
              <a:rPr lang="en-US" altLang="zh-CN" b="0" baseline="-25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</a:rPr>
              <a:t>, C)</a:t>
            </a:r>
          </a:p>
          <a:p>
            <a:pPr lvl="1" eaLnBrk="1" hangingPunct="1"/>
            <a:r>
              <a:rPr lang="en-US" altLang="zh-CN" b="0">
                <a:latin typeface="Times New Roman" panose="02020603050405020304" pitchFamily="18" charset="0"/>
              </a:rPr>
              <a:t>I</a:t>
            </a:r>
            <a:r>
              <a:rPr lang="en-US" altLang="zh-CN" b="0" baseline="-25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</a:rPr>
              <a:t>=CLOSURE({S’ →.S, #}</a:t>
            </a:r>
          </a:p>
          <a:p>
            <a:pPr eaLnBrk="1" hangingPunct="1"/>
            <a:r>
              <a:rPr lang="zh-CN" altLang="en-US" b="0">
                <a:latin typeface="Times New Roman" panose="02020603050405020304" pitchFamily="18" charset="0"/>
              </a:rPr>
              <a:t>如果</a:t>
            </a:r>
            <a:r>
              <a:rPr lang="en-US" altLang="zh-CN" b="0">
                <a:latin typeface="Times New Roman" panose="02020603050405020304" pitchFamily="18" charset="0"/>
              </a:rPr>
              <a:t>CFG G</a:t>
            </a:r>
            <a:r>
              <a:rPr lang="zh-CN" altLang="en-US" b="0">
                <a:latin typeface="Times New Roman" panose="02020603050405020304" pitchFamily="18" charset="0"/>
              </a:rPr>
              <a:t>的</a:t>
            </a:r>
            <a:r>
              <a:rPr lang="en-US" altLang="zh-CN" b="0">
                <a:latin typeface="Times New Roman" panose="02020603050405020304" pitchFamily="18" charset="0"/>
              </a:rPr>
              <a:t>LR(1)</a:t>
            </a:r>
            <a:r>
              <a:rPr lang="zh-CN" altLang="en-US" b="0">
                <a:latin typeface="Times New Roman" panose="02020603050405020304" pitchFamily="18" charset="0"/>
              </a:rPr>
              <a:t>分析表无冲突则称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Times New Roman" panose="02020603050405020304" pitchFamily="18" charset="0"/>
              </a:rPr>
              <a:t>为</a:t>
            </a:r>
            <a:r>
              <a:rPr lang="en-US" altLang="zh-CN" b="0">
                <a:latin typeface="Times New Roman" panose="02020603050405020304" pitchFamily="18" charset="0"/>
              </a:rPr>
              <a:t>LR(1)</a:t>
            </a:r>
            <a:r>
              <a:rPr lang="zh-CN" altLang="zh-CN" b="0">
                <a:latin typeface="Times New Roman" panose="02020603050405020304" pitchFamily="18" charset="0"/>
              </a:rPr>
              <a:t>文法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2">
            <a:extLst>
              <a:ext uri="{FF2B5EF4-FFF2-40B4-BE49-F238E27FC236}">
                <a16:creationId xmlns:a16="http://schemas.microsoft.com/office/drawing/2014/main" id="{A61C2AB9-8481-F083-9EFF-EED9173B4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LR(1) </a:t>
            </a:r>
            <a:r>
              <a:rPr lang="zh-CN" altLang="en-US">
                <a:latin typeface="Times New Roman" panose="02020603050405020304" pitchFamily="18" charset="0"/>
              </a:rPr>
              <a:t>分析表的构造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B7D20-7AC3-6B0A-AC27-6A606A79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32450B50-C5FB-4AC8-B349-3BF401D03133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100355" name="灯片编号占位符 5">
            <a:extLst>
              <a:ext uri="{FF2B5EF4-FFF2-40B4-BE49-F238E27FC236}">
                <a16:creationId xmlns:a16="http://schemas.microsoft.com/office/drawing/2014/main" id="{D25A7F49-A4E5-3D6F-7A70-AE335934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0CBFDE-6C75-48C4-B8C5-61F182B67E3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3315" name="Rectangle 3">
            <a:extLst>
              <a:ext uri="{FF2B5EF4-FFF2-40B4-BE49-F238E27FC236}">
                <a16:creationId xmlns:a16="http://schemas.microsoft.com/office/drawing/2014/main" id="{853E2BFF-E14B-5F23-2E41-D89FC3679B0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260629"/>
            <a:ext cx="9783916" cy="5157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．令</a:t>
            </a:r>
            <a:r>
              <a:rPr lang="en-US" altLang="zh-CN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 CLOSURE({S'→.S})</a:t>
            </a:r>
            <a:r>
              <a:rPr lang="zh-CN" altLang="en-US" dirty="0">
                <a:latin typeface="Times New Roman" panose="02020603050405020304" pitchFamily="18" charset="0"/>
              </a:rPr>
              <a:t>，构造</a:t>
            </a:r>
            <a:r>
              <a:rPr lang="en-US" altLang="zh-CN" dirty="0">
                <a:latin typeface="Times New Roman" panose="02020603050405020304" pitchFamily="18" charset="0"/>
              </a:rPr>
              <a:t>C={ I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I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…, I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，即</a:t>
            </a:r>
            <a:r>
              <a:rPr lang="en-US" altLang="zh-CN" dirty="0">
                <a:latin typeface="Times New Roman" panose="02020603050405020304" pitchFamily="18" charset="0"/>
              </a:rPr>
              <a:t>G'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LR(1)</a:t>
            </a:r>
            <a:r>
              <a:rPr lang="zh-CN" altLang="en-US" dirty="0">
                <a:latin typeface="Times New Roman" panose="02020603050405020304" pitchFamily="18" charset="0"/>
              </a:rPr>
              <a:t>项目集规范族。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．从</a:t>
            </a:r>
            <a:r>
              <a:rPr lang="en-US" altLang="zh-CN" dirty="0" err="1">
                <a:latin typeface="Times New Roman" panose="02020603050405020304" pitchFamily="18" charset="0"/>
              </a:rPr>
              <a:t>Ii</a:t>
            </a:r>
            <a:r>
              <a:rPr lang="zh-CN" altLang="en-US" dirty="0">
                <a:latin typeface="Times New Roman" panose="02020603050405020304" pitchFamily="18" charset="0"/>
              </a:rPr>
              <a:t>构造状态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为初始状态。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for k=0 to n do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begin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⑴ if [A→α.aβ, b]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&amp; 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&amp; GO(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, a)=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 then action[</a:t>
            </a:r>
            <a:r>
              <a:rPr lang="en-US" altLang="zh-CN" dirty="0" err="1">
                <a:latin typeface="Times New Roman" panose="02020603050405020304" pitchFamily="18" charset="0"/>
              </a:rPr>
              <a:t>k,a</a:t>
            </a:r>
            <a:r>
              <a:rPr lang="en-US" altLang="zh-CN" dirty="0">
                <a:latin typeface="Times New Roman" panose="02020603050405020304" pitchFamily="18" charset="0"/>
              </a:rPr>
              <a:t>]:=</a:t>
            </a:r>
            <a:r>
              <a:rPr lang="en-US" altLang="zh-CN" dirty="0" err="1">
                <a:latin typeface="Times New Roman" panose="02020603050405020304" pitchFamily="18" charset="0"/>
              </a:rPr>
              <a:t>Sj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⑵ if GO(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, B)=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 &amp; 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</a:rPr>
              <a:t>V then </a:t>
            </a:r>
            <a:r>
              <a:rPr lang="en-US" altLang="zh-CN" dirty="0" err="1">
                <a:latin typeface="Times New Roman" panose="02020603050405020304" pitchFamily="18" charset="0"/>
              </a:rPr>
              <a:t>goto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</a:rPr>
              <a:t>k,B</a:t>
            </a:r>
            <a:r>
              <a:rPr lang="en-US" altLang="zh-CN" dirty="0">
                <a:latin typeface="Times New Roman" panose="02020603050405020304" pitchFamily="18" charset="0"/>
              </a:rPr>
              <a:t>]:=j;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⑶ if [A→α., a]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&amp; A→α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G'</a:t>
            </a:r>
            <a:r>
              <a:rPr lang="zh-CN" altLang="en-US" dirty="0">
                <a:latin typeface="Times New Roman" panose="02020603050405020304" pitchFamily="18" charset="0"/>
              </a:rPr>
              <a:t>的第</a:t>
            </a:r>
            <a:r>
              <a:rPr lang="en-US" altLang="zh-CN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个产生式</a:t>
            </a:r>
            <a:r>
              <a:rPr lang="en-US" altLang="zh-CN" dirty="0">
                <a:latin typeface="Times New Roman" panose="02020603050405020304" pitchFamily="18" charset="0"/>
              </a:rPr>
              <a:t>then action[</a:t>
            </a:r>
            <a:r>
              <a:rPr lang="en-US" altLang="zh-CN" dirty="0" err="1">
                <a:latin typeface="Times New Roman" panose="02020603050405020304" pitchFamily="18" charset="0"/>
              </a:rPr>
              <a:t>k,a</a:t>
            </a:r>
            <a:r>
              <a:rPr lang="en-US" altLang="zh-CN" dirty="0">
                <a:latin typeface="Times New Roman" panose="02020603050405020304" pitchFamily="18" charset="0"/>
              </a:rPr>
              <a:t>]:=</a:t>
            </a:r>
            <a:r>
              <a:rPr lang="en-US" altLang="zh-CN" dirty="0" err="1">
                <a:latin typeface="Times New Roman" panose="02020603050405020304" pitchFamily="18" charset="0"/>
              </a:rPr>
              <a:t>rj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⑷ if [S'→S., #]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then action[k,#]:=acc;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end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上述⑴到⑷步未填入信息的表项均置为</a:t>
            </a:r>
            <a:r>
              <a:rPr lang="en-US" altLang="zh-CN" dirty="0">
                <a:latin typeface="Times New Roman" panose="02020603050405020304" pitchFamily="18" charset="0"/>
              </a:rPr>
              <a:t>error</a:t>
            </a:r>
            <a:r>
              <a:rPr lang="zh-CN" altLang="en-US" dirty="0">
                <a:latin typeface="Times New Roman" panose="02020603050405020304" pitchFamily="18" charset="0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9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9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9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9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129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129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29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129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129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129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3315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>
            <a:extLst>
              <a:ext uri="{FF2B5EF4-FFF2-40B4-BE49-F238E27FC236}">
                <a16:creationId xmlns:a16="http://schemas.microsoft.com/office/drawing/2014/main" id="{E39CE1A6-083A-FA9E-B6C7-FC9CE21B5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LR(1) </a:t>
            </a:r>
            <a:r>
              <a:rPr lang="zh-CN" altLang="en-US">
                <a:latin typeface="Times New Roman" panose="02020603050405020304" pitchFamily="18" charset="0"/>
              </a:rPr>
              <a:t>分析表的构造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9D20E-60FE-5D2E-147D-6CCA9DA0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8B548A1A-9A24-44FD-83B4-FBB5B5D80D92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101379" name="灯片编号占位符 5">
            <a:extLst>
              <a:ext uri="{FF2B5EF4-FFF2-40B4-BE49-F238E27FC236}">
                <a16:creationId xmlns:a16="http://schemas.microsoft.com/office/drawing/2014/main" id="{09CF6381-3D7E-6BCA-96B7-492F0EF5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156B25-4529-4CB4-9951-82A73732C0FE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4339" name="Rectangle 3">
            <a:extLst>
              <a:ext uri="{FF2B5EF4-FFF2-40B4-BE49-F238E27FC236}">
                <a16:creationId xmlns:a16="http://schemas.microsoft.com/office/drawing/2014/main" id="{19A9B041-7DDC-15D9-D7EC-F8DDD52B6D3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0">
                <a:latin typeface="Times New Roman" panose="02020603050405020304" pitchFamily="18" charset="0"/>
              </a:rPr>
              <a:t>与</a:t>
            </a:r>
            <a:r>
              <a:rPr lang="en-US" altLang="zh-CN" b="0">
                <a:latin typeface="Times New Roman" panose="02020603050405020304" pitchFamily="18" charset="0"/>
              </a:rPr>
              <a:t>LR(0)</a:t>
            </a:r>
            <a:r>
              <a:rPr lang="zh-CN" altLang="en-US" b="0">
                <a:latin typeface="Times New Roman" panose="02020603050405020304" pitchFamily="18" charset="0"/>
              </a:rPr>
              <a:t>的</a:t>
            </a:r>
            <a:r>
              <a:rPr lang="zh-CN" altLang="zh-CN" b="0">
                <a:latin typeface="Times New Roman" panose="02020603050405020304" pitchFamily="18" charset="0"/>
              </a:rPr>
              <a:t>不同点主要在</a:t>
            </a:r>
            <a:r>
              <a:rPr lang="zh-CN" altLang="en-US" b="0">
                <a:latin typeface="Times New Roman" panose="02020603050405020304" pitchFamily="18" charset="0"/>
              </a:rPr>
              <a:t>归约动作的选择：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0">
                <a:latin typeface="Times New Roman" panose="02020603050405020304" pitchFamily="18" charset="0"/>
              </a:rPr>
              <a:t>LR(0) </a:t>
            </a:r>
            <a:r>
              <a:rPr lang="zh-CN" altLang="en-US" b="0">
                <a:latin typeface="Times New Roman" panose="02020603050405020304" pitchFamily="18" charset="0"/>
              </a:rPr>
              <a:t>分析考虑所有终结符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0">
                <a:latin typeface="Times New Roman" panose="02020603050405020304" pitchFamily="18" charset="0"/>
              </a:rPr>
              <a:t>SLR(1) </a:t>
            </a:r>
            <a:r>
              <a:rPr lang="zh-CN" altLang="en-US" b="0">
                <a:latin typeface="Times New Roman" panose="02020603050405020304" pitchFamily="18" charset="0"/>
              </a:rPr>
              <a:t>分析参考 </a:t>
            </a:r>
            <a:r>
              <a:rPr lang="en-US" altLang="zh-CN" b="0">
                <a:latin typeface="Times New Roman" panose="02020603050405020304" pitchFamily="18" charset="0"/>
              </a:rPr>
              <a:t>FOLLOW </a:t>
            </a:r>
            <a:r>
              <a:rPr lang="zh-CN" altLang="en-US" b="0">
                <a:latin typeface="Times New Roman" panose="02020603050405020304" pitchFamily="18" charset="0"/>
              </a:rPr>
              <a:t>集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0">
                <a:latin typeface="Times New Roman" panose="02020603050405020304" pitchFamily="18" charset="0"/>
              </a:rPr>
              <a:t>LR(1) </a:t>
            </a:r>
            <a:r>
              <a:rPr lang="zh-CN" altLang="zh-CN" b="0">
                <a:latin typeface="Times New Roman" panose="02020603050405020304" pitchFamily="18" charset="0"/>
              </a:rPr>
              <a:t>分析仅考虑</a:t>
            </a:r>
            <a:r>
              <a:rPr lang="zh-CN" altLang="en-US" b="0">
                <a:latin typeface="Times New Roman" panose="02020603050405020304" pitchFamily="18" charset="0"/>
              </a:rPr>
              <a:t> </a:t>
            </a:r>
            <a:r>
              <a:rPr lang="en-US" altLang="zh-CN" b="0">
                <a:latin typeface="Times New Roman" panose="02020603050405020304" pitchFamily="18" charset="0"/>
              </a:rPr>
              <a:t>LR(1)</a:t>
            </a:r>
            <a:r>
              <a:rPr lang="zh-CN" altLang="en-US" b="0">
                <a:latin typeface="Times New Roman" panose="02020603050405020304" pitchFamily="18" charset="0"/>
              </a:rPr>
              <a:t>项目中的后继符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9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39" grpId="0" build="p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6CDFC-F726-36C1-5FB7-EE32204A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8D15DC5F-6357-4605-8DCD-78AA70E9844C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102403" name="灯片编号占位符 5">
            <a:extLst>
              <a:ext uri="{FF2B5EF4-FFF2-40B4-BE49-F238E27FC236}">
                <a16:creationId xmlns:a16="http://schemas.microsoft.com/office/drawing/2014/main" id="{3C72D8D3-EEB3-B208-983D-BCA4C3DA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224F61-466F-4691-B4B4-E721E297B260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A51ADD44-1036-01E4-CC8F-FD4CED24B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0075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2405" name="Object 3">
            <a:extLst>
              <a:ext uri="{FF2B5EF4-FFF2-40B4-BE49-F238E27FC236}">
                <a16:creationId xmlns:a16="http://schemas.microsoft.com/office/drawing/2014/main" id="{65F54548-0202-FAA2-426C-0BAB7055BC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271461"/>
              </p:ext>
            </p:extLst>
          </p:nvPr>
        </p:nvGraphicFramePr>
        <p:xfrm>
          <a:off x="1524000" y="213127"/>
          <a:ext cx="9144000" cy="6196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Visio" r:id="rId3" imgW="4260517" imgH="2382305" progId="Visio.Drawing.11">
                  <p:embed/>
                </p:oleObj>
              </mc:Choice>
              <mc:Fallback>
                <p:oleObj name="Visio" r:id="rId3" imgW="4260517" imgH="2382305" progId="Visio.Drawing.11">
                  <p:embed/>
                  <p:pic>
                    <p:nvPicPr>
                      <p:cNvPr id="102405" name="Object 3">
                        <a:extLst>
                          <a:ext uri="{FF2B5EF4-FFF2-40B4-BE49-F238E27FC236}">
                            <a16:creationId xmlns:a16="http://schemas.microsoft.com/office/drawing/2014/main" id="{65F54548-0202-FAA2-426C-0BAB7055BC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3127"/>
                        <a:ext cx="9144000" cy="6196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>
            <a:extLst>
              <a:ext uri="{FF2B5EF4-FFF2-40B4-BE49-F238E27FC236}">
                <a16:creationId xmlns:a16="http://schemas.microsoft.com/office/drawing/2014/main" id="{06B39CE1-17B4-8188-331D-E07A0C3ED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5.3.5 LALR(1)</a:t>
            </a:r>
            <a:r>
              <a:rPr lang="zh-CN" altLang="en-US">
                <a:latin typeface="Times New Roman" panose="02020603050405020304" pitchFamily="18" charset="0"/>
              </a:rPr>
              <a:t>分析表的构造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F7B9E-5A14-C26D-F824-CEB9EEC6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DAB1B3A4-539C-4191-AA5A-E51DD365EE67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103427" name="灯片编号占位符 5">
            <a:extLst>
              <a:ext uri="{FF2B5EF4-FFF2-40B4-BE49-F238E27FC236}">
                <a16:creationId xmlns:a16="http://schemas.microsoft.com/office/drawing/2014/main" id="{A119D9FE-1CB2-6C8A-4D80-68E813D4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E19ABE-9391-43F2-A07B-D0BED7C28BB8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6387" name="Rectangle 3">
            <a:extLst>
              <a:ext uri="{FF2B5EF4-FFF2-40B4-BE49-F238E27FC236}">
                <a16:creationId xmlns:a16="http://schemas.microsoft.com/office/drawing/2014/main" id="{9305C573-B69D-E0AE-C7E6-6E2DF0A1F13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LR(1)</a:t>
            </a:r>
            <a:r>
              <a:rPr lang="zh-CN" altLang="en-US">
                <a:latin typeface="Times New Roman" panose="02020603050405020304" pitchFamily="18" charset="0"/>
              </a:rPr>
              <a:t>对应的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太大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问题：是否可以将某些闭包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状态合并？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不同的</a:t>
            </a:r>
            <a:r>
              <a:rPr lang="en-US" altLang="zh-CN">
                <a:latin typeface="Times New Roman" panose="02020603050405020304" pitchFamily="18" charset="0"/>
              </a:rPr>
              <a:t>LR(1)</a:t>
            </a:r>
            <a:r>
              <a:rPr lang="zh-CN" altLang="en-US">
                <a:latin typeface="Times New Roman" panose="02020603050405020304" pitchFamily="18" charset="0"/>
              </a:rPr>
              <a:t>项目闭包可能有相同的</a:t>
            </a:r>
            <a:r>
              <a:rPr lang="en-US" altLang="zh-CN">
                <a:latin typeface="Times New Roman" panose="02020603050405020304" pitchFamily="18" charset="0"/>
              </a:rPr>
              <a:t>LR(0)</a:t>
            </a:r>
            <a:r>
              <a:rPr lang="zh-CN" altLang="en-US">
                <a:latin typeface="Times New Roman" panose="02020603050405020304" pitchFamily="18" charset="0"/>
              </a:rPr>
              <a:t>项目，但后继符可能不同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同心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合并后可能带来归约归约冲突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合并那些不会带来冲突的同心的</a:t>
            </a:r>
            <a:r>
              <a:rPr lang="en-US" altLang="zh-CN">
                <a:latin typeface="Times New Roman" panose="02020603050405020304" pitchFamily="18" charset="0"/>
              </a:rPr>
              <a:t>LR(1)</a:t>
            </a:r>
            <a:r>
              <a:rPr lang="zh-CN" altLang="en-US">
                <a:latin typeface="Times New Roman" panose="02020603050405020304" pitchFamily="18" charset="0"/>
              </a:rPr>
              <a:t>闭包</a:t>
            </a:r>
            <a:r>
              <a:rPr lang="en-US" altLang="zh-CN">
                <a:latin typeface="Times New Roman" panose="02020603050405020304" pitchFamily="18" charset="0"/>
              </a:rPr>
              <a:t>/</a:t>
            </a:r>
            <a:r>
              <a:rPr lang="zh-CN" altLang="en-US">
                <a:latin typeface="Times New Roman" panose="02020603050405020304" pitchFamily="18" charset="0"/>
              </a:rPr>
              <a:t>状态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 lookahead-LR )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在不带来归约归约冲突的条件下，合并状态，重构分析表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9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9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9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9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129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129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129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387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2">
            <a:extLst>
              <a:ext uri="{FF2B5EF4-FFF2-40B4-BE49-F238E27FC236}">
                <a16:creationId xmlns:a16="http://schemas.microsoft.com/office/drawing/2014/main" id="{205E015F-2CB6-45FD-75F8-21662ADB9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LALR(1) </a:t>
            </a:r>
            <a:r>
              <a:rPr lang="zh-CN" altLang="en-US">
                <a:latin typeface="Times New Roman" panose="02020603050405020304" pitchFamily="18" charset="0"/>
              </a:rPr>
              <a:t>的分析能力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1C4D0-D0D7-49F9-91D8-01D9BEFA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03EFD747-798B-46CB-AE5B-61FC5B6FFE71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104451" name="灯片编号占位符 5">
            <a:extLst>
              <a:ext uri="{FF2B5EF4-FFF2-40B4-BE49-F238E27FC236}">
                <a16:creationId xmlns:a16="http://schemas.microsoft.com/office/drawing/2014/main" id="{C311AC6B-1D48-1DB8-D682-99B62D8A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0AFBEF-7061-43E7-A860-5D2FC637598F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7411" name="Rectangle 3">
            <a:extLst>
              <a:ext uri="{FF2B5EF4-FFF2-40B4-BE49-F238E27FC236}">
                <a16:creationId xmlns:a16="http://schemas.microsoft.com/office/drawing/2014/main" id="{4D5AE75D-5E60-76C6-AF10-EED9AE099BBB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latin typeface="Times New Roman" panose="02020603050405020304" pitchFamily="18" charset="0"/>
              </a:rPr>
              <a:t>强于 </a:t>
            </a:r>
            <a:r>
              <a:rPr lang="en-US" altLang="zh-CN" b="0">
                <a:latin typeface="Times New Roman" panose="02020603050405020304" pitchFamily="18" charset="0"/>
              </a:rPr>
              <a:t>SLR(1)</a:t>
            </a:r>
          </a:p>
          <a:p>
            <a:pPr lvl="1" eaLnBrk="1" hangingPunct="1"/>
            <a:r>
              <a:rPr lang="zh-CN" altLang="en-US" b="0">
                <a:latin typeface="Times New Roman" panose="02020603050405020304" pitchFamily="18" charset="0"/>
              </a:rPr>
              <a:t>合并的后继符仍为 </a:t>
            </a:r>
            <a:r>
              <a:rPr lang="en-US" altLang="zh-CN" b="0">
                <a:latin typeface="Times New Roman" panose="02020603050405020304" pitchFamily="18" charset="0"/>
              </a:rPr>
              <a:t>FOLLOW </a:t>
            </a:r>
            <a:r>
              <a:rPr lang="zh-CN" altLang="zh-CN" b="0">
                <a:latin typeface="Times New Roman" panose="02020603050405020304" pitchFamily="18" charset="0"/>
              </a:rPr>
              <a:t>集的子集</a:t>
            </a:r>
          </a:p>
          <a:p>
            <a:pPr eaLnBrk="1" hangingPunct="1"/>
            <a:r>
              <a:rPr lang="zh-CN" altLang="en-US" b="0">
                <a:latin typeface="Times New Roman" panose="02020603050405020304" pitchFamily="18" charset="0"/>
              </a:rPr>
              <a:t>局限性</a:t>
            </a:r>
          </a:p>
          <a:p>
            <a:pPr lvl="1" eaLnBrk="1" hangingPunct="1"/>
            <a:r>
              <a:rPr lang="zh-CN" altLang="en-US" b="0">
                <a:latin typeface="Times New Roman" panose="02020603050405020304" pitchFamily="18" charset="0"/>
              </a:rPr>
              <a:t>合并中不出现归约</a:t>
            </a:r>
            <a:r>
              <a:rPr lang="en-US" altLang="zh-CN" b="0">
                <a:latin typeface="Times New Roman" panose="02020603050405020304" pitchFamily="18" charset="0"/>
              </a:rPr>
              <a:t>-</a:t>
            </a:r>
            <a:r>
              <a:rPr lang="zh-CN" altLang="en-US" b="0">
                <a:latin typeface="Times New Roman" panose="02020603050405020304" pitchFamily="18" charset="0"/>
              </a:rPr>
              <a:t>归约冲突</a:t>
            </a:r>
          </a:p>
          <a:p>
            <a:pPr lvl="1" eaLnBrk="1" hangingPunct="1"/>
            <a:r>
              <a:rPr lang="zh-CN" altLang="en-US" b="0">
                <a:latin typeface="Times New Roman" panose="02020603050405020304" pitchFamily="18" charset="0"/>
              </a:rPr>
              <a:t>如果</a:t>
            </a:r>
            <a:r>
              <a:rPr lang="en-US" altLang="zh-CN" b="0">
                <a:latin typeface="Times New Roman" panose="02020603050405020304" pitchFamily="18" charset="0"/>
              </a:rPr>
              <a:t>CFG G</a:t>
            </a:r>
            <a:r>
              <a:rPr lang="zh-CN" altLang="en-US" b="0">
                <a:latin typeface="Times New Roman" panose="02020603050405020304" pitchFamily="18" charset="0"/>
              </a:rPr>
              <a:t>的</a:t>
            </a:r>
            <a:r>
              <a:rPr lang="en-US" altLang="zh-CN" b="0">
                <a:latin typeface="Times New Roman" panose="02020603050405020304" pitchFamily="18" charset="0"/>
              </a:rPr>
              <a:t>LALR(1)</a:t>
            </a:r>
            <a:r>
              <a:rPr lang="zh-CN" altLang="en-US" b="0">
                <a:latin typeface="Times New Roman" panose="02020603050405020304" pitchFamily="18" charset="0"/>
              </a:rPr>
              <a:t>分析表无冲突则称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Times New Roman" panose="02020603050405020304" pitchFamily="18" charset="0"/>
              </a:rPr>
              <a:t>为</a:t>
            </a:r>
            <a:r>
              <a:rPr lang="en-US" altLang="zh-CN" b="0">
                <a:latin typeface="Times New Roman" panose="02020603050405020304" pitchFamily="18" charset="0"/>
              </a:rPr>
              <a:t>LALR(1)</a:t>
            </a:r>
            <a:r>
              <a:rPr lang="zh-CN" altLang="zh-CN" b="0">
                <a:latin typeface="Times New Roman" panose="02020603050405020304" pitchFamily="18" charset="0"/>
              </a:rPr>
              <a:t>文法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9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29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9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9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129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7411" grpId="0" build="p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2">
            <a:extLst>
              <a:ext uri="{FF2B5EF4-FFF2-40B4-BE49-F238E27FC236}">
                <a16:creationId xmlns:a16="http://schemas.microsoft.com/office/drawing/2014/main" id="{E5116701-87E5-469F-F773-3142F1D9F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5.3.6 </a:t>
            </a:r>
            <a:r>
              <a:rPr lang="zh-CN" altLang="en-US">
                <a:latin typeface="Times New Roman" panose="02020603050405020304" pitchFamily="18" charset="0"/>
              </a:rPr>
              <a:t>二义性文法的应用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7550EF6-790F-B87D-7E63-B49FFD25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F2CA438F-DEAC-411F-A739-E2E45308E8EF}" type="datetime1">
              <a:rPr lang="zh-CN" altLang="en-US">
                <a:latin typeface="+mn-lt"/>
              </a:rPr>
              <a:pPr>
                <a:defRPr/>
              </a:pPr>
              <a:t>2022/7/7</a:t>
            </a:fld>
            <a:endParaRPr lang="en-US" altLang="zh-CN">
              <a:latin typeface="+mn-lt"/>
            </a:endParaRPr>
          </a:p>
        </p:txBody>
      </p:sp>
      <p:sp>
        <p:nvSpPr>
          <p:cNvPr id="105475" name="灯片编号占位符 5">
            <a:extLst>
              <a:ext uri="{FF2B5EF4-FFF2-40B4-BE49-F238E27FC236}">
                <a16:creationId xmlns:a16="http://schemas.microsoft.com/office/drawing/2014/main" id="{F4328500-DC0C-457A-FAF7-20493B7E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04AB5A-0C5F-4CCA-89C9-1C29EB305BAE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8435" name="Text Box 3">
            <a:extLst>
              <a:ext uri="{FF2B5EF4-FFF2-40B4-BE49-F238E27FC236}">
                <a16:creationId xmlns:a16="http://schemas.microsoft.com/office/drawing/2014/main" id="{C9F29EF9-93FB-CBC5-50F3-3354558F0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489076"/>
            <a:ext cx="1981200" cy="2054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32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E’→E.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E→E . +E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E→E.*E</a:t>
            </a:r>
          </a:p>
        </p:txBody>
      </p:sp>
      <p:sp>
        <p:nvSpPr>
          <p:cNvPr id="1298436" name="Text Box 4">
            <a:extLst>
              <a:ext uri="{FF2B5EF4-FFF2-40B4-BE49-F238E27FC236}">
                <a16:creationId xmlns:a16="http://schemas.microsoft.com/office/drawing/2014/main" id="{59F60935-BA9A-1BE3-E6C1-A04208F80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50" y="1412876"/>
            <a:ext cx="1905000" cy="2054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32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7</a:t>
            </a: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E→E+E.</a:t>
            </a:r>
          </a:p>
          <a:p>
            <a:pPr>
              <a:defRPr/>
            </a:pP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E→E.+E E→E.*E</a:t>
            </a:r>
          </a:p>
        </p:txBody>
      </p:sp>
      <p:sp>
        <p:nvSpPr>
          <p:cNvPr id="1298437" name="Text Box 5">
            <a:extLst>
              <a:ext uri="{FF2B5EF4-FFF2-40B4-BE49-F238E27FC236}">
                <a16:creationId xmlns:a16="http://schemas.microsoft.com/office/drawing/2014/main" id="{2D184039-F684-CDBC-3618-44EA066A9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0" y="1412876"/>
            <a:ext cx="1828800" cy="2054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32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8</a:t>
            </a: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E→E*E.</a:t>
            </a:r>
          </a:p>
          <a:p>
            <a:pPr>
              <a:defRPr/>
            </a:pP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E→E.+E E→E.*E</a:t>
            </a:r>
          </a:p>
        </p:txBody>
      </p:sp>
      <p:sp>
        <p:nvSpPr>
          <p:cNvPr id="1298438" name="AutoShape 6">
            <a:extLst>
              <a:ext uri="{FF2B5EF4-FFF2-40B4-BE49-F238E27FC236}">
                <a16:creationId xmlns:a16="http://schemas.microsoft.com/office/drawing/2014/main" id="{23F37250-6095-6F6B-9140-0D77C2EB2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4156076"/>
            <a:ext cx="8640763" cy="1793875"/>
          </a:xfrm>
          <a:prstGeom prst="wedgeRectCallout">
            <a:avLst>
              <a:gd name="adj1" fmla="val -394"/>
              <a:gd name="adj2" fmla="val -85486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>
                <a:schemeClr val="hlink"/>
              </a:buClr>
              <a:buFont typeface="Wingdings" pitchFamily="2" charset="2"/>
              <a:buChar char="Ø"/>
              <a:defRPr/>
            </a:pP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采用二义性文法，可以减少结果分析器的状态数，并能减少对单非终结符（ 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E→T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）的归约。</a:t>
            </a:r>
          </a:p>
          <a:p>
            <a:pPr>
              <a:buClr>
                <a:schemeClr val="hlink"/>
              </a:buClr>
              <a:buFont typeface="Wingdings" pitchFamily="2" charset="2"/>
              <a:buChar char="Ø"/>
              <a:defRPr/>
            </a:pP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在构造分析表时采用消除二义性的规则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按优先级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435" grpId="0" animBg="1" autoUpdateAnimBg="0"/>
      <p:bldP spid="1298436" grpId="0" animBg="1" autoUpdateAnimBg="0"/>
      <p:bldP spid="1298437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9924</Words>
  <Application>Microsoft Office PowerPoint</Application>
  <PresentationFormat>宽屏</PresentationFormat>
  <Paragraphs>1426</Paragraphs>
  <Slides>105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105</vt:i4>
      </vt:variant>
    </vt:vector>
  </HeadingPairs>
  <TitlesOfParts>
    <vt:vector size="120" baseType="lpstr">
      <vt:lpstr>等线</vt:lpstr>
      <vt:lpstr>楷体_GB2312</vt:lpstr>
      <vt:lpstr>宋体</vt:lpstr>
      <vt:lpstr>微软雅黑</vt:lpstr>
      <vt:lpstr>Arial</vt:lpstr>
      <vt:lpstr>Calibri</vt:lpstr>
      <vt:lpstr>Monotype Sorts</vt:lpstr>
      <vt:lpstr>Symbol</vt:lpstr>
      <vt:lpstr>Tahoma</vt:lpstr>
      <vt:lpstr>Times New Roman</vt:lpstr>
      <vt:lpstr>Wingdings</vt:lpstr>
      <vt:lpstr>Office 主题​​</vt:lpstr>
      <vt:lpstr>Microsoft Visio 绘图</vt:lpstr>
      <vt:lpstr>Microsoft Document</vt:lpstr>
      <vt:lpstr>Microsoft Word 文档</vt:lpstr>
      <vt:lpstr>第五章 自底向上的 语法分析</vt:lpstr>
      <vt:lpstr>第5章 自底向上的语法分析 </vt:lpstr>
      <vt:lpstr>5.1 自底向上的语法分析概述</vt:lpstr>
      <vt:lpstr>例5.1 一个简单的归约过程</vt:lpstr>
      <vt:lpstr>语法分析树的生成演示</vt:lpstr>
      <vt:lpstr>5.1.1 移进-归约分析</vt:lpstr>
      <vt:lpstr>移进-归约语法分析器的总体结构 </vt:lpstr>
      <vt:lpstr>与LL(1)的体系结构比较</vt:lpstr>
      <vt:lpstr>移进-归约分析的工作过程</vt:lpstr>
      <vt:lpstr>输出结果表示：用产生式序列表示语法分析树</vt:lpstr>
      <vt:lpstr>PowerPoint 演示文稿</vt:lpstr>
      <vt:lpstr>分析器的四种动作</vt:lpstr>
      <vt:lpstr>移进-归约分析中的问题</vt:lpstr>
      <vt:lpstr>PowerPoint 演示文稿</vt:lpstr>
      <vt:lpstr>移进-归约分析中的问题</vt:lpstr>
      <vt:lpstr>5.1.2 优先法</vt:lpstr>
      <vt:lpstr>5.1.3 状态法</vt:lpstr>
      <vt:lpstr>5.2 算符优先分析法</vt:lpstr>
      <vt:lpstr>算术表达式文法的再分析</vt:lpstr>
      <vt:lpstr>算符文法</vt:lpstr>
      <vt:lpstr>5.2.1 算符优先文法</vt:lpstr>
      <vt:lpstr>5.2.1 算符优先文法</vt:lpstr>
      <vt:lpstr>5.2.2 算符优先矩阵的构造</vt:lpstr>
      <vt:lpstr>算符优先关系矩阵的构造</vt:lpstr>
      <vt:lpstr>算符优先关系矩阵的构造</vt:lpstr>
      <vt:lpstr>例 5.6 表达式文法的算符优先关系</vt:lpstr>
      <vt:lpstr>5.2.3 算符优先分析算法</vt:lpstr>
      <vt:lpstr>PowerPoint 演示文稿</vt:lpstr>
      <vt:lpstr>问题</vt:lpstr>
      <vt:lpstr>素短语与最左素短语</vt:lpstr>
      <vt:lpstr>例</vt:lpstr>
      <vt:lpstr>PowerPoint 演示文稿</vt:lpstr>
      <vt:lpstr>素短语与最左素短语</vt:lpstr>
      <vt:lpstr>算符优先分析的实现</vt:lpstr>
      <vt:lpstr>算符优先分析算法</vt:lpstr>
      <vt:lpstr>id+id*id 的分析过程</vt:lpstr>
      <vt:lpstr>5.2.4 优先函数</vt:lpstr>
      <vt:lpstr>表5.2 对应的优先函数：</vt:lpstr>
      <vt:lpstr>优先函数的构造</vt:lpstr>
      <vt:lpstr>例5.10 Ges :E→E+T|T         T→T*F|F       F→id</vt:lpstr>
      <vt:lpstr>5.2.5 算符优先分析的出错处理</vt:lpstr>
      <vt:lpstr>算符优先分析法小结</vt:lpstr>
      <vt:lpstr>5.1.3 状态法识别句柄</vt:lpstr>
      <vt:lpstr>5.3 LR分析法    5.3.1 LR分析算法</vt:lpstr>
      <vt:lpstr>LR语法分析器的总体结构</vt:lpstr>
      <vt:lpstr>LR 分析表：action[s,a]；goto[s,X] </vt:lpstr>
      <vt:lpstr>LR分析器的工作过程</vt:lpstr>
      <vt:lpstr>LR分析器的工作过程</vt:lpstr>
      <vt:lpstr>LR分析器的工作过程（续）</vt:lpstr>
      <vt:lpstr>LR分析算法</vt:lpstr>
      <vt:lpstr>LR分析算法（续）</vt:lpstr>
      <vt:lpstr>例5.12</vt:lpstr>
      <vt:lpstr>bab 的分析过程: 1)   S→BB 2)   B→aB 3)   B→b</vt:lpstr>
      <vt:lpstr>规范句型活前缀</vt:lpstr>
      <vt:lpstr>规范句型活前缀</vt:lpstr>
      <vt:lpstr>规范句型活前缀的识别</vt:lpstr>
      <vt:lpstr>5.3.2 LR(0)分析表的构造</vt:lpstr>
      <vt:lpstr>项目的意义</vt:lpstr>
      <vt:lpstr>拓广(Augmented)文法</vt:lpstr>
      <vt:lpstr>构造识别G的所有规范句型活前缀的DFA</vt:lpstr>
      <vt:lpstr>项目集闭包的计算</vt:lpstr>
      <vt:lpstr>闭包之间的转移</vt:lpstr>
      <vt:lpstr>状态转移的计算</vt:lpstr>
      <vt:lpstr>识别拓广文法所有规范句型活前缀的DFA</vt:lpstr>
      <vt:lpstr>计算LR(0)项目集规范族Ｃ          即：分析器状态集合</vt:lpstr>
      <vt:lpstr>PowerPoint 演示文稿</vt:lpstr>
      <vt:lpstr>LR(0)分析表的构造算法</vt:lpstr>
      <vt:lpstr>LR(0)不是总有效的</vt:lpstr>
      <vt:lpstr>PowerPoint 演示文稿</vt:lpstr>
      <vt:lpstr>项目集 I 的相容</vt:lpstr>
      <vt:lpstr>PowerPoint 演示文稿</vt:lpstr>
      <vt:lpstr>5.3.3 SLR(1)分析表的构造算法</vt:lpstr>
      <vt:lpstr>识别表达式文法的所有活前缀的DFA</vt:lpstr>
      <vt:lpstr>PowerPoint 演示文稿</vt:lpstr>
      <vt:lpstr>表达式文法的 LR(0)分析表含有冲突</vt:lpstr>
      <vt:lpstr>表达式文法的SLR(1)分析表</vt:lpstr>
      <vt:lpstr>PowerPoint 演示文稿</vt:lpstr>
      <vt:lpstr>SLR(1) 分析的特点</vt:lpstr>
      <vt:lpstr>SLR(1)分析的局限性</vt:lpstr>
      <vt:lpstr>PowerPoint 演示文稿</vt:lpstr>
      <vt:lpstr>SLR分析中的冲突——需要更强的分析方法</vt:lpstr>
      <vt:lpstr>SLR分析中存在冲突的原因</vt:lpstr>
      <vt:lpstr>5.3.4 LR(1)分析表的构造</vt:lpstr>
      <vt:lpstr>后继符(搜索符)的概念</vt:lpstr>
      <vt:lpstr>LR(k) 项目</vt:lpstr>
      <vt:lpstr>LR(1) 项目的有效性</vt:lpstr>
      <vt:lpstr>识别文法全部活前缀的DFA</vt:lpstr>
      <vt:lpstr>闭包的计算</vt:lpstr>
      <vt:lpstr>闭包的计算</vt:lpstr>
      <vt:lpstr>闭包的计算</vt:lpstr>
      <vt:lpstr>状态 I 和文法符号 X 的转移函数</vt:lpstr>
      <vt:lpstr>计算LR(1)项目集规范族Ｃ  即：分析器状态集合</vt:lpstr>
      <vt:lpstr>识别活前缀的关于LR(1) 的DFA</vt:lpstr>
      <vt:lpstr>LR(1) 分析表的构造</vt:lpstr>
      <vt:lpstr>LR(1) 分析表的构造</vt:lpstr>
      <vt:lpstr>PowerPoint 演示文稿</vt:lpstr>
      <vt:lpstr>5.3.5 LALR(1)分析表的构造</vt:lpstr>
      <vt:lpstr>LALR(1) 的分析能力</vt:lpstr>
      <vt:lpstr>5.3.6 二义性文法的应用</vt:lpstr>
      <vt:lpstr>5.3.6 二义性文法的应用</vt:lpstr>
      <vt:lpstr>5.3.7 LR分析中的出错处理</vt:lpstr>
      <vt:lpstr>LR分析的基本步骤</vt:lpstr>
      <vt:lpstr>5.4 语法分析程序的自动生成工具Yacc </vt:lpstr>
      <vt:lpstr>用Yacc和Lex合建编译程序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</dc:creator>
  <cp:lastModifiedBy>Ashley</cp:lastModifiedBy>
  <cp:revision>72</cp:revision>
  <dcterms:created xsi:type="dcterms:W3CDTF">2022-01-05T10:21:38Z</dcterms:created>
  <dcterms:modified xsi:type="dcterms:W3CDTF">2022-07-07T12:02:02Z</dcterms:modified>
</cp:coreProperties>
</file>