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56" r:id="rId14"/>
    <p:sldId id="272" r:id="rId15"/>
    <p:sldId id="274" r:id="rId16"/>
    <p:sldId id="2562" r:id="rId17"/>
    <p:sldId id="2563" r:id="rId18"/>
    <p:sldId id="1130" r:id="rId19"/>
    <p:sldId id="1131" r:id="rId20"/>
    <p:sldId id="1132" r:id="rId21"/>
    <p:sldId id="1133" r:id="rId22"/>
    <p:sldId id="1134" r:id="rId23"/>
    <p:sldId id="1135" r:id="rId24"/>
    <p:sldId id="1136" r:id="rId25"/>
    <p:sldId id="1137" r:id="rId26"/>
    <p:sldId id="1138" r:id="rId27"/>
    <p:sldId id="1139" r:id="rId28"/>
    <p:sldId id="1140" r:id="rId29"/>
    <p:sldId id="1141" r:id="rId30"/>
    <p:sldId id="1142" r:id="rId31"/>
    <p:sldId id="1143" r:id="rId32"/>
    <p:sldId id="1144" r:id="rId33"/>
    <p:sldId id="1145" r:id="rId34"/>
    <p:sldId id="1146" r:id="rId35"/>
    <p:sldId id="1147" r:id="rId36"/>
    <p:sldId id="1148" r:id="rId37"/>
    <p:sldId id="1149" r:id="rId38"/>
    <p:sldId id="1150" r:id="rId39"/>
    <p:sldId id="1151" r:id="rId40"/>
    <p:sldId id="1153" r:id="rId41"/>
    <p:sldId id="1154" r:id="rId42"/>
    <p:sldId id="1155" r:id="rId43"/>
    <p:sldId id="1156" r:id="rId44"/>
    <p:sldId id="1157" r:id="rId45"/>
    <p:sldId id="1158" r:id="rId46"/>
    <p:sldId id="2050" r:id="rId47"/>
    <p:sldId id="2051" r:id="rId48"/>
    <p:sldId id="1159" r:id="rId49"/>
    <p:sldId id="1160" r:id="rId50"/>
    <p:sldId id="1161" r:id="rId51"/>
    <p:sldId id="1162" r:id="rId52"/>
    <p:sldId id="1163" r:id="rId53"/>
    <p:sldId id="1166" r:id="rId54"/>
    <p:sldId id="1167" r:id="rId55"/>
    <p:sldId id="2627" r:id="rId56"/>
    <p:sldId id="2628" r:id="rId57"/>
    <p:sldId id="1170" r:id="rId58"/>
    <p:sldId id="1171" r:id="rId59"/>
    <p:sldId id="1172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9D93164-F79D-9148-F3AB-7AED9FD06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A5B133-8FC1-97D4-1059-B3327D171E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1A8-FA98-4B1C-97C7-305A52C2D2AF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9D7742-0066-13FA-C3B7-5FF718A26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57AB45-6716-7D16-4825-FA49691B8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3FEF6-C94F-417E-B95B-338EC1262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57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2304-C603-4B95-9D7D-49A8D028A57D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D665-6230-404A-BFB0-B2EC4E215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9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D665-6230-404A-BFB0-B2EC4E2157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3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D665-6230-404A-BFB0-B2EC4E21579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7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10BD09EA-AD6B-B26D-FEAB-B5C52F252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B0A15A01-6143-4CA3-6986-A8485DD17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88C908AE-44B4-6C7B-BF4E-77C8182B3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89458AB-6AAA-43A7-8C29-597825BB8E36}" type="slidenum">
              <a:rPr lang="en-US" altLang="zh-CN" sz="120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A86805F6-8722-449A-92E5-3838F0BA0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CF370AE5-7883-C0AD-FCD5-5F0883B07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3FFE8FDB-91FE-8230-16BC-140EA1375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ABD88FB-E5F3-4F1F-BCE3-94591EC611A5}" type="slidenum">
              <a:rPr lang="en-US" altLang="zh-CN" sz="1200" smtClean="0">
                <a:latin typeface="Times New Roman" panose="02020603050405020304" pitchFamily="18" charset="0"/>
              </a:rPr>
              <a:pPr/>
              <a:t>44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54AB11B5-B399-4F37-971A-76944D78DFC4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8C5C8C31-A6B0-4950-B69D-A5764BD84CD8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B05AC605-162C-4DE9-8182-C2DECE1157D7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3A4FC5BE-AC04-41FB-89B0-08E7BE725347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pic>
        <p:nvPicPr>
          <p:cNvPr id="12" name="图片 11" descr="图片1">
            <a:extLst>
              <a:ext uri="{FF2B5EF4-FFF2-40B4-BE49-F238E27FC236}">
                <a16:creationId xmlns:a16="http://schemas.microsoft.com/office/drawing/2014/main" id="{904D6DEF-8168-44D9-B0C6-6CCA0FB3AF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565" y="73197"/>
            <a:ext cx="4476750" cy="798195"/>
          </a:xfrm>
          <a:prstGeom prst="rect">
            <a:avLst/>
          </a:prstGeom>
        </p:spPr>
      </p:pic>
      <p:pic>
        <p:nvPicPr>
          <p:cNvPr id="13" name="图片 8">
            <a:extLst>
              <a:ext uri="{FF2B5EF4-FFF2-40B4-BE49-F238E27FC236}">
                <a16:creationId xmlns:a16="http://schemas.microsoft.com/office/drawing/2014/main" id="{9E88B651-BCE7-4A8D-971D-A37564E489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8A1025"/>
              </a:clrFrom>
              <a:clrTo>
                <a:srgbClr val="8A102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7446" y="73197"/>
            <a:ext cx="3170555" cy="79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A633281E-45C8-4422-B041-0FA5D59BF124}"/>
              </a:ext>
            </a:extLst>
          </p:cNvPr>
          <p:cNvSpPr/>
          <p:nvPr userDrawn="1"/>
        </p:nvSpPr>
        <p:spPr>
          <a:xfrm>
            <a:off x="-672752" y="2245179"/>
            <a:ext cx="11103752" cy="2214578"/>
          </a:xfrm>
          <a:prstGeom prst="parallelogram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54C3BB94-4314-4DA0-801A-05E3489839BC}"/>
              </a:ext>
            </a:extLst>
          </p:cNvPr>
          <p:cNvSpPr/>
          <p:nvPr userDrawn="1"/>
        </p:nvSpPr>
        <p:spPr>
          <a:xfrm>
            <a:off x="-600744" y="1826075"/>
            <a:ext cx="10755516" cy="2286016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44FBC62-B82A-4FC8-867E-C6EDC3E8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48" y="2306301"/>
            <a:ext cx="8551604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581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C312-3016-4C0E-ADC0-F96F2ACA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129919"/>
            <a:ext cx="7348728" cy="741553"/>
          </a:xfrm>
        </p:spPr>
        <p:txBody>
          <a:bodyPr>
            <a:normAutofit/>
          </a:bodyPr>
          <a:lstStyle>
            <a:lvl1pPr algn="ctr"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DFA36-B2D3-4631-8234-70A07B40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76" y="2411177"/>
            <a:ext cx="9677400" cy="3697014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b="1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27748F5D-1705-446D-8D16-515F3C7D26D2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47C327CF-A7B9-48A7-8228-ECB361E7C22F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BEBA7C53-6EB4-47C3-B122-D0BE38EB443F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6FC1D3FD-201D-4C38-B804-6158F649F7C7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pic>
        <p:nvPicPr>
          <p:cNvPr id="11" name="图片 10" descr="图片1">
            <a:extLst>
              <a:ext uri="{FF2B5EF4-FFF2-40B4-BE49-F238E27FC236}">
                <a16:creationId xmlns:a16="http://schemas.microsoft.com/office/drawing/2014/main" id="{CFCD41A0-B75E-45C0-B763-435619E06F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565" y="73197"/>
            <a:ext cx="4476750" cy="798195"/>
          </a:xfrm>
          <a:prstGeom prst="rect">
            <a:avLst/>
          </a:prstGeom>
        </p:spPr>
      </p:pic>
      <p:pic>
        <p:nvPicPr>
          <p:cNvPr id="12" name="图片 8">
            <a:extLst>
              <a:ext uri="{FF2B5EF4-FFF2-40B4-BE49-F238E27FC236}">
                <a16:creationId xmlns:a16="http://schemas.microsoft.com/office/drawing/2014/main" id="{8FC2DA5A-1C20-4A00-8087-B2EA4CCAAC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8A1025"/>
              </a:clrFrom>
              <a:clrTo>
                <a:srgbClr val="8A102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7446" y="73197"/>
            <a:ext cx="3170555" cy="79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32C389E2-A109-4EB0-9595-F6E55AF2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0BA-D92D-4C8B-B02C-2F18A4B44BC1}" type="datetime1">
              <a:rPr lang="zh-CN" altLang="en-US" smtClean="0"/>
              <a:t>2022/8/30</a:t>
            </a:fld>
            <a:endParaRPr lang="zh-CN" altLang="en-US" dirty="0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E9DA4787-9C11-4EAD-AA10-F5FB103D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D68146D7-855B-47CE-9EB0-A1ACB474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6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2AA41-D222-4342-921F-8B60813B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48" y="307836"/>
            <a:ext cx="10515600" cy="558796"/>
          </a:xfrm>
        </p:spPr>
        <p:txBody>
          <a:bodyPr anchor="b">
            <a:no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63E91-41B1-40D3-9F68-4E05E38D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074" y="1773110"/>
            <a:ext cx="10515600" cy="41217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6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1186FD8D-4E10-45FB-8FA6-6126F9FB4C19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D8140B02-ED29-4826-8690-5F22B9BC0B04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665C8D64-6B5A-4C4A-A434-AFAA5D71AB1C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86C3C7AF-8283-4F85-8553-7BDC01952EDC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B121C-EEAF-4095-8C65-BD39D98C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A26-33D4-4CC3-B07A-CB0BFCDB8C23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03F9-01E9-47AB-B93B-CF094AF9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8B7FC-B9EE-47C7-B3E0-83568324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83D63-63D3-4E98-9E84-5A570DA9F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6441D-66F7-4432-A949-CA344E5F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CEBDAC-AC0E-40E1-8ACE-94FB54D1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48" y="307836"/>
            <a:ext cx="10515600" cy="558796"/>
          </a:xfrm>
        </p:spPr>
        <p:txBody>
          <a:bodyPr anchor="b">
            <a:noAutofit/>
          </a:bodyPr>
          <a:lstStyle>
            <a:lvl1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9" name="直接连接符 11">
            <a:extLst>
              <a:ext uri="{FF2B5EF4-FFF2-40B4-BE49-F238E27FC236}">
                <a16:creationId xmlns:a16="http://schemas.microsoft.com/office/drawing/2014/main" id="{8A4BF0D0-981C-4F96-90DC-184963B8082E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13">
            <a:extLst>
              <a:ext uri="{FF2B5EF4-FFF2-40B4-BE49-F238E27FC236}">
                <a16:creationId xmlns:a16="http://schemas.microsoft.com/office/drawing/2014/main" id="{FD1BE3E4-FFAC-4FD9-B6BE-DAFC3E516395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D1B7256-810B-4F4D-858F-069C985674B3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2" name="矩形 15">
              <a:extLst>
                <a:ext uri="{FF2B5EF4-FFF2-40B4-BE49-F238E27FC236}">
                  <a16:creationId xmlns:a16="http://schemas.microsoft.com/office/drawing/2014/main" id="{937EF17B-5EE2-46FD-911D-572F11484F20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10F973-B62F-49F6-97BD-E0F9EE1A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B36C-4E09-46E8-B057-CC83CFA95E6A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7942A-2FBB-47E3-9940-51616B10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3E49-25CF-455C-ADA0-DDDA3435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8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2AA41-D222-4342-921F-8B60813B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48" y="307836"/>
            <a:ext cx="10515600" cy="558796"/>
          </a:xfrm>
        </p:spPr>
        <p:txBody>
          <a:bodyPr anchor="b">
            <a:no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1186FD8D-4E10-45FB-8FA6-6126F9FB4C19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D8140B02-ED29-4826-8690-5F22B9BC0B04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665C8D64-6B5A-4C4A-A434-AFAA5D71AB1C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86C3C7AF-8283-4F85-8553-7BDC01952EDC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C6121-4E62-4F3F-B4B4-867E76C5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126A-A71C-437D-8F0D-532D4C1E2BE0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8476F-3601-4FA1-B019-E2AE8C3B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65E16-1CB6-40DB-91CA-F202DB7C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6F822B9-EEBF-4F0A-B2C6-495347CB22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443018"/>
            <a:ext cx="9783916" cy="4123276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p"/>
              <a:defRPr>
                <a:latin typeface="+mj-ea"/>
                <a:ea typeface="+mj-ea"/>
              </a:defRPr>
            </a:lvl1pPr>
            <a:lvl2pPr>
              <a:lnSpc>
                <a:spcPct val="150000"/>
              </a:lnSpc>
              <a:defRPr>
                <a:latin typeface="+mj-ea"/>
                <a:ea typeface="+mj-ea"/>
              </a:defRPr>
            </a:lvl2pPr>
            <a:lvl3pPr>
              <a:lnSpc>
                <a:spcPct val="150000"/>
              </a:lnSpc>
              <a:defRPr>
                <a:latin typeface="+mj-ea"/>
                <a:ea typeface="+mj-ea"/>
              </a:defRPr>
            </a:lvl3pPr>
            <a:lvl4pPr>
              <a:lnSpc>
                <a:spcPct val="150000"/>
              </a:lnSpc>
              <a:defRPr>
                <a:latin typeface="+mj-ea"/>
                <a:ea typeface="+mj-ea"/>
              </a:defRPr>
            </a:lvl4pPr>
            <a:lvl5pPr>
              <a:lnSpc>
                <a:spcPct val="15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705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多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2AA41-D222-4342-921F-8B60813B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48" y="307836"/>
            <a:ext cx="10515600" cy="558796"/>
          </a:xfrm>
        </p:spPr>
        <p:txBody>
          <a:bodyPr anchor="b">
            <a:no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1186FD8D-4E10-45FB-8FA6-6126F9FB4C19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D8140B02-ED29-4826-8690-5F22B9BC0B04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665C8D64-6B5A-4C4A-A434-AFAA5D71AB1C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86C3C7AF-8283-4F85-8553-7BDC01952EDC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C6121-4E62-4F3F-B4B4-867E76C5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126A-A71C-437D-8F0D-532D4C1E2BE0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8476F-3601-4FA1-B019-E2AE8C3B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65E16-1CB6-40DB-91CA-F202DB7C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6F822B9-EEBF-4F0A-B2C6-495347CB22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443018"/>
            <a:ext cx="9783916" cy="4123276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p"/>
              <a:defRPr>
                <a:latin typeface="+mj-ea"/>
                <a:ea typeface="+mj-ea"/>
              </a:defRPr>
            </a:lvl1pPr>
            <a:lvl2pPr>
              <a:lnSpc>
                <a:spcPct val="150000"/>
              </a:lnSpc>
              <a:defRPr>
                <a:latin typeface="+mj-ea"/>
                <a:ea typeface="+mj-ea"/>
              </a:defRPr>
            </a:lvl2pPr>
            <a:lvl3pPr>
              <a:lnSpc>
                <a:spcPct val="150000"/>
              </a:lnSpc>
              <a:defRPr>
                <a:latin typeface="+mj-ea"/>
                <a:ea typeface="+mj-ea"/>
              </a:defRPr>
            </a:lvl3pPr>
            <a:lvl4pPr>
              <a:lnSpc>
                <a:spcPct val="150000"/>
              </a:lnSpc>
              <a:defRPr>
                <a:latin typeface="+mj-ea"/>
                <a:ea typeface="+mj-ea"/>
              </a:defRPr>
            </a:lvl4pPr>
            <a:lvl5pPr>
              <a:lnSpc>
                <a:spcPct val="15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223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467FA9A-DFA3-D057-65CE-8B623FD52C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FEA8-2ED2-4914-BEC4-1F78CEF6773C}" type="datetime1">
              <a:rPr lang="zh-CN" altLang="en-US"/>
              <a:pPr>
                <a:defRPr/>
              </a:pPr>
              <a:t>2022/8/30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F9CDEEE-3B50-1DBD-85A9-E94F18313B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9ACC376-5D39-7B97-83E1-B028C7985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76C32-4F9A-44EC-95A6-1968C2FABA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00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D126EA-2F58-4C0A-B9B0-E77424B9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3080B-ABA5-4676-B30B-9D52ECEF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ECE6-1CDF-4A51-AD69-7B3CB6679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6CAA-15C3-42B4-9CF3-E4287422E664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A6C67-2DEF-4C52-B5A6-DA46A2027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3EC53-3E3F-446C-8466-B2B4BB0C0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7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FDC7E-53F5-43E1-90BD-C06E5DC9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12" y="2306301"/>
            <a:ext cx="9357341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Compiler Principles and Techniques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18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C634-6A7B-4950-84DB-54E2835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4B99F-25CC-4902-8A83-73E0069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0F7F-032A-44C6-AD12-F14B3EEC5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136342"/>
            <a:ext cx="9783916" cy="5413822"/>
          </a:xfrm>
        </p:spPr>
        <p:txBody>
          <a:bodyPr>
            <a:normAutofit fontScale="92500" lnSpcReduction="10000"/>
          </a:bodyPr>
          <a:lstStyle/>
          <a:p>
            <a:pPr marL="609600" indent="-609600" algn="just" eaLnBrk="1" hangingPunct="1">
              <a:lnSpc>
                <a:spcPct val="100000"/>
              </a:lnSpc>
              <a:buSzPct val="85000"/>
              <a:buFontTx/>
              <a:buAutoNum type="arabicPeriod"/>
              <a:defRPr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引论</a:t>
            </a:r>
          </a:p>
          <a:p>
            <a:pPr marL="609600" indent="-609600" algn="just" eaLnBrk="1" hangingPunct="1">
              <a:lnSpc>
                <a:spcPct val="100000"/>
              </a:lnSpc>
              <a:buSzPct val="85000"/>
              <a:buFontTx/>
              <a:buAutoNum type="arabicPeriod"/>
              <a:defRPr/>
            </a:pPr>
            <a:r>
              <a:rPr lang="zh-CN" altLang="en-US" sz="2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高级语言及其文法</a:t>
            </a:r>
          </a:p>
          <a:p>
            <a:pPr marL="609600" indent="-609600" algn="just" eaLnBrk="1" hangingPunct="1">
              <a:lnSpc>
                <a:spcPct val="100000"/>
              </a:lnSpc>
              <a:buSzPct val="85000"/>
              <a:buFontTx/>
              <a:buAutoNum type="arabicPeriod"/>
              <a:defRPr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  <a:p>
            <a:pPr marL="609600" indent="-609600" algn="just" eaLnBrk="1" hangingPunct="1">
              <a:lnSpc>
                <a:spcPct val="100000"/>
              </a:lnSpc>
              <a:buSzPct val="85000"/>
              <a:buFontTx/>
              <a:buAutoNum type="arabicPeriod"/>
              <a:defRPr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自顶向下的语法分析</a:t>
            </a:r>
          </a:p>
          <a:p>
            <a:pPr marL="609600" indent="-609600" algn="just" eaLnBrk="1" hangingPunct="1">
              <a:lnSpc>
                <a:spcPct val="100000"/>
              </a:lnSpc>
              <a:buSzPct val="85000"/>
              <a:buFontTx/>
              <a:buAutoNum type="arabicPeriod"/>
              <a:defRPr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自底向上的语法分析</a:t>
            </a:r>
          </a:p>
          <a:p>
            <a:pPr marL="609600" indent="-609600" algn="just" eaLnBrk="1" hangingPunct="1">
              <a:lnSpc>
                <a:spcPct val="100000"/>
              </a:lnSpc>
              <a:buSzPct val="85000"/>
              <a:buFontTx/>
              <a:buAutoNum type="arabicPeriod"/>
              <a:defRPr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语法制导翻译与属性文法</a:t>
            </a:r>
          </a:p>
          <a:p>
            <a:pPr marL="609600" indent="-609600" algn="just" eaLnBrk="1" hangingPunct="1">
              <a:lnSpc>
                <a:spcPct val="100000"/>
              </a:lnSpc>
              <a:buSzPct val="85000"/>
              <a:buFontTx/>
              <a:buAutoNum type="arabicPeriod"/>
              <a:defRPr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语义分析与中间代码生成</a:t>
            </a:r>
          </a:p>
          <a:p>
            <a:pPr marL="609600" indent="-609600" algn="just" eaLnBrk="1" hangingPunct="1">
              <a:lnSpc>
                <a:spcPct val="100000"/>
              </a:lnSpc>
              <a:buSzPct val="85000"/>
              <a:buFontTx/>
              <a:buAutoNum type="arabicPeriod"/>
              <a:defRPr/>
            </a:pPr>
            <a:r>
              <a:rPr lang="zh-CN" altLang="en-US" sz="2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符号表管理</a:t>
            </a:r>
          </a:p>
          <a:p>
            <a:pPr marL="609600" indent="-609600" algn="just" eaLnBrk="1" hangingPunct="1">
              <a:lnSpc>
                <a:spcPct val="100000"/>
              </a:lnSpc>
              <a:buSzPct val="85000"/>
              <a:buFontTx/>
              <a:buAutoNum type="arabicPeriod"/>
              <a:defRPr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运行时的存储组织</a:t>
            </a:r>
          </a:p>
          <a:p>
            <a:pPr marL="609600" indent="-609600" algn="just" eaLnBrk="1" hangingPunct="1">
              <a:lnSpc>
                <a:spcPct val="100000"/>
              </a:lnSpc>
              <a:buSzPct val="85000"/>
              <a:buFontTx/>
              <a:buAutoNum type="arabicPeriod"/>
              <a:defRPr/>
            </a:pPr>
            <a:r>
              <a:rPr lang="zh-CN" altLang="en-US" sz="2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代码优化</a:t>
            </a:r>
          </a:p>
          <a:p>
            <a:pPr marL="609600" indent="-609600" algn="just" eaLnBrk="1" hangingPunct="1">
              <a:lnSpc>
                <a:spcPct val="100000"/>
              </a:lnSpc>
              <a:buSzPct val="85000"/>
              <a:buFontTx/>
              <a:buAutoNum type="arabicPeriod"/>
              <a:defRPr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代码生成</a:t>
            </a:r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9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C634-6A7B-4950-84DB-54E2835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4B99F-25CC-4902-8A83-73E0069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0F7F-032A-44C6-AD12-F14B3EEC5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136342"/>
            <a:ext cx="9783916" cy="5413822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蒋宗礼，姜守旭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北京：高等教育出版社，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</a:p>
          <a:p>
            <a:pPr marL="609600" indent="-609600" algn="just" eaLnBrk="1" hangingPunct="1">
              <a:lnSpc>
                <a:spcPct val="150000"/>
              </a:lnSpc>
              <a:buFontTx/>
              <a:buAutoNum type="arabicPeriod"/>
            </a:pPr>
            <a:r>
              <a:rPr lang="pt-BR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Alfred Aho ect.</a:t>
            </a:r>
            <a:r>
              <a:rPr lang="zh-CN" altLang="pt-BR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Compilers: Principles, Techniques, and Tools</a:t>
            </a:r>
            <a:r>
              <a:rPr lang="zh-CN" altLang="pt-BR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zh-CN" altLang="pt-BR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人民邮电出版社</a:t>
            </a:r>
            <a:r>
              <a:rPr lang="zh-CN" altLang="pt-BR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Pearson Education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出版集团</a:t>
            </a:r>
            <a:r>
              <a:rPr lang="zh-CN" altLang="pt-BR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2002.2.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algn="just" eaLnBrk="1" hangingPunct="1">
              <a:lnSpc>
                <a:spcPct val="150000"/>
              </a:lnSpc>
              <a:buFontTx/>
              <a:buAutoNum type="arabicPeriod"/>
            </a:pPr>
            <a:r>
              <a:rPr lang="pt-BR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Alfred Aho ect.</a:t>
            </a:r>
            <a:r>
              <a:rPr lang="zh-CN" altLang="pt-BR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Compilers: Principles, Techniques, and Tools(Second Edition)</a:t>
            </a:r>
            <a:r>
              <a:rPr lang="zh-CN" altLang="pt-BR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zh-CN" altLang="pt-BR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人民邮电出版社</a:t>
            </a:r>
            <a:r>
              <a:rPr lang="zh-CN" altLang="pt-BR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Pearson Education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出版集团</a:t>
            </a:r>
            <a:r>
              <a:rPr lang="zh-CN" altLang="pt-BR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2008.2.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5" name="Picture 8" descr="龙书2封面">
            <a:extLst>
              <a:ext uri="{FF2B5EF4-FFF2-40B4-BE49-F238E27FC236}">
                <a16:creationId xmlns:a16="http://schemas.microsoft.com/office/drawing/2014/main" id="{D5473E59-4D24-1573-1680-79252659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371475"/>
            <a:ext cx="63500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龙书1封面">
            <a:extLst>
              <a:ext uri="{FF2B5EF4-FFF2-40B4-BE49-F238E27FC236}">
                <a16:creationId xmlns:a16="http://schemas.microsoft.com/office/drawing/2014/main" id="{722A4FC2-0F30-29E8-C94F-DD456980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04" y="1047750"/>
            <a:ext cx="4762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编译原理封面">
            <a:extLst>
              <a:ext uri="{FF2B5EF4-FFF2-40B4-BE49-F238E27FC236}">
                <a16:creationId xmlns:a16="http://schemas.microsoft.com/office/drawing/2014/main" id="{3FFB0126-CDFD-7AAA-6A0C-862FABBF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04825"/>
            <a:ext cx="46863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0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FDC7E-53F5-43E1-90BD-C06E5DC9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12" y="2306301"/>
            <a:ext cx="9357341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 引言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39C8AA-CBF4-099B-FA05-2E4146BE4E6E}"/>
              </a:ext>
            </a:extLst>
          </p:cNvPr>
          <p:cNvSpPr txBox="1"/>
          <p:nvPr/>
        </p:nvSpPr>
        <p:spPr>
          <a:xfrm>
            <a:off x="343661" y="4919472"/>
            <a:ext cx="1150467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教学目的、教学要求，课程的基本内容，编译系统的结构，编译程序的生成。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编译程序的生成。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72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345A7F6-81CD-45EA-BBDD-52E3004A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 引言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386E64-6066-43DC-A087-A1DB7CA32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76" y="2112885"/>
            <a:ext cx="9677400" cy="3995306"/>
          </a:xfrm>
        </p:spPr>
        <p:txBody>
          <a:bodyPr>
            <a:normAutofit fontScale="92500" lnSpcReduction="20000"/>
          </a:bodyPr>
          <a:lstStyle/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程序设计语言的翻译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编译程序的总体结构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编译程序的组织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编译程序的生成</a:t>
            </a:r>
          </a:p>
          <a:p>
            <a:pPr marL="533400" indent="-5334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  <a:p>
            <a:endParaRPr lang="zh-CN" alt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8FA190-056A-4090-82CC-E86471C3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2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C634-6A7B-4950-84DB-54E2835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4B99F-25CC-4902-8A83-73E0069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0F7F-032A-44C6-AD12-F14B3EEC5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136342"/>
            <a:ext cx="9783916" cy="541382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(Machine Language)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与汇编语言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(Assemble Language)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代码与助记符：更接近于计算机硬件指令系统的工作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(High Level Language)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其表示方法更接近于待解问题的表示方法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定义数据、描述运算、控制流程、传输数据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SQL(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数据定义、数据操作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命令语言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(Command Language)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控制系统的工作——以功能封装为特征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439BAF5-1661-3A6A-6B5E-60C40049F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336" y="1404938"/>
            <a:ext cx="5543550" cy="5400675"/>
          </a:xfrm>
          <a:prstGeom prst="wedgeRoundRectCallout">
            <a:avLst>
              <a:gd name="adj1" fmla="val -87337"/>
              <a:gd name="adj2" fmla="val -47011"/>
              <a:gd name="adj3" fmla="val 16667"/>
            </a:avLst>
          </a:prstGeom>
          <a:solidFill>
            <a:srgbClr val="CD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1011 1000 0010 1011 0001 0101 (B82B15)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1000 1110 1101 1000 (8ED8)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1010 0001 0000 0000 0000 0000 (A10000)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1000 1011 0001 1110 0000 0010 0000 0000 (8B1E0200)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1011 1001 0000 0000 0000 0000 (B90000)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0000 0011 1100 1000 (03C8)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0000 0011 1100 1011 (03CB)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1000 1011 0000 1110 0000 0100 0000 0000 (8B0E0400)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1011 1000 0000 0000 0100 1100 (B8004C)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1100 1101 0010 0001 (CD21)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F6D69A5-70DA-FBA0-5688-53DD9FC0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886" y="136525"/>
            <a:ext cx="3527425" cy="3311525"/>
          </a:xfrm>
          <a:prstGeom prst="wedgeRoundRectCallout">
            <a:avLst>
              <a:gd name="adj1" fmla="val -134778"/>
              <a:gd name="adj2" fmla="val 42116"/>
              <a:gd name="adj3" fmla="val 16667"/>
            </a:avLst>
          </a:prstGeom>
          <a:solidFill>
            <a:srgbClr val="CD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int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a,b,c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a=1234h;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b=5678h;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c=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EAFA14F2-65E9-DEA7-02B6-69E6BC9CF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174" y="179388"/>
            <a:ext cx="3671887" cy="5834062"/>
          </a:xfrm>
          <a:prstGeom prst="wedgeRoundRectCallout">
            <a:avLst>
              <a:gd name="adj1" fmla="val 125048"/>
              <a:gd name="adj2" fmla="val -26124"/>
              <a:gd name="adj3" fmla="val 16667"/>
            </a:avLst>
          </a:prstGeom>
          <a:solidFill>
            <a:srgbClr val="CD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assume cs:code, ds:data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data segment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	dw 1234h,5678h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data ends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code segment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start:	mov ax,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	mov ds, ax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   	mov ax, ds:[0]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	mov bx, ds:[2]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	mov cx,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	add cx, ax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	add cx, bx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	mov cx, ds:[4]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	mov ax, 4c00h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	int 21h 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code ends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end start </a:t>
            </a:r>
          </a:p>
        </p:txBody>
      </p:sp>
    </p:spTree>
    <p:extLst>
      <p:ext uri="{BB962C8B-B14F-4D97-AF65-F5344CB8AC3E}">
        <p14:creationId xmlns:p14="http://schemas.microsoft.com/office/powerpoint/2010/main" val="10516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C634-6A7B-4950-84DB-54E2835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4B99F-25CC-4902-8A83-73E0069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0F7F-032A-44C6-AD12-F14B3EEC5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136342"/>
            <a:ext cx="9783916" cy="541382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强制式（命令式）语言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(Imperative Language)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通过指明一系列可执行的运算及运算的次序来描述计算过程的语言；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FORTRAN(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段结构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Pascal(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嵌套结构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C……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程序的层次性和抽象性不高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08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7E77C2F-2925-D56D-72BC-98875000B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程序设计语言的分类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D560A93-0C0D-61CD-E3AF-C7E5B0BAA52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92075" tIns="46038" rIns="92075" bIns="46038" rtlCol="0">
            <a:normAutofit fontScale="85000" lnSpcReduction="10000"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申述式语言（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Declarative Language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着重描述要处理什么，而非如何处理的非命令式语言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式语言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(Functional Language)</a:t>
            </a:r>
          </a:p>
          <a:p>
            <a:pPr lvl="2" eaLnBrk="1" hangingPunct="1">
              <a:lnSpc>
                <a:spcPct val="160000"/>
              </a:lnSpc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基本运算单位是函数，如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ML……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基于规则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(Logical Language)</a:t>
            </a:r>
          </a:p>
          <a:p>
            <a:pPr lvl="2" eaLnBrk="1" hangingPunct="1">
              <a:lnSpc>
                <a:spcPct val="160000"/>
              </a:lnSpc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基本运算单位是谓词，如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Prolog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Yacc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并发式语言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(Concurrent Language)</a:t>
            </a:r>
          </a:p>
          <a:p>
            <a:pPr lvl="2" eaLnBrk="1" hangingPunct="1">
              <a:lnSpc>
                <a:spcPct val="160000"/>
              </a:lnSpc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着重于如何描述潜在的并行机制，如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ErLang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Fortran+MPI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C8775C3B-92E5-FB77-283E-48746C68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F0860FF-6856-85A4-07DA-926DD44DC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程序设计语言的分类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7E2C3E2-E5AC-2D80-923E-A7B4006EDEE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面向对象语言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(Object-Oriented Language)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以对象为核心，如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Smalltalk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)……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具有识认性（对象）、类别性（类）、多态性和继承性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02B59A16-24C6-DF04-E051-EEE1EDBA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C20F9DE-428B-37D5-D451-7BD97FFB1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程序设计语言的翻译</a:t>
            </a:r>
          </a:p>
        </p:txBody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033745E6-B6D7-106D-0B40-F160D3BD0DC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mar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翻译程序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(Translator)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将某一种语言描述的程序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——Source Program)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翻译成等价的另一种语言描述的程序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——Object Program)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的程序。</a:t>
            </a:r>
          </a:p>
        </p:txBody>
      </p:sp>
      <p:sp>
        <p:nvSpPr>
          <p:cNvPr id="928772" name="Rectangle 4">
            <a:extLst>
              <a:ext uri="{FF2B5EF4-FFF2-40B4-BE49-F238E27FC236}">
                <a16:creationId xmlns:a16="http://schemas.microsoft.com/office/drawing/2014/main" id="{FC0D3DF3-1676-FEF3-DBE0-414301D1C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1" y="4303713"/>
            <a:ext cx="2208213" cy="901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翻译程序</a:t>
            </a:r>
          </a:p>
        </p:txBody>
      </p:sp>
      <p:sp>
        <p:nvSpPr>
          <p:cNvPr id="928773" name="Line 5">
            <a:extLst>
              <a:ext uri="{FF2B5EF4-FFF2-40B4-BE49-F238E27FC236}">
                <a16:creationId xmlns:a16="http://schemas.microsoft.com/office/drawing/2014/main" id="{421F02E4-788F-A6F6-EB0D-EE14B1064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754563"/>
            <a:ext cx="838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8774" name="Line 6">
            <a:extLst>
              <a:ext uri="{FF2B5EF4-FFF2-40B4-BE49-F238E27FC236}">
                <a16:creationId xmlns:a16="http://schemas.microsoft.com/office/drawing/2014/main" id="{B5DB6274-D4C8-7E4F-6DB1-39A3B82B2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754563"/>
            <a:ext cx="1143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8775" name="Rectangle 7">
            <a:extLst>
              <a:ext uri="{FF2B5EF4-FFF2-40B4-BE49-F238E27FC236}">
                <a16:creationId xmlns:a16="http://schemas.microsoft.com/office/drawing/2014/main" id="{97130484-FD15-EF43-174F-E1F7FAFDA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4449763"/>
            <a:ext cx="1419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</a:p>
        </p:txBody>
      </p:sp>
      <p:sp>
        <p:nvSpPr>
          <p:cNvPr id="928776" name="Rectangle 8">
            <a:extLst>
              <a:ext uri="{FF2B5EF4-FFF2-40B4-BE49-F238E27FC236}">
                <a16:creationId xmlns:a16="http://schemas.microsoft.com/office/drawing/2014/main" id="{C93BC4ED-4754-7850-3734-6652759DB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6" y="4540251"/>
            <a:ext cx="1768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目标程序</a:t>
            </a:r>
          </a:p>
        </p:txBody>
      </p:sp>
      <p:sp>
        <p:nvSpPr>
          <p:cNvPr id="928777" name="Rectangle 9">
            <a:extLst>
              <a:ext uri="{FF2B5EF4-FFF2-40B4-BE49-F238E27FC236}">
                <a16:creationId xmlns:a16="http://schemas.microsoft.com/office/drawing/2014/main" id="{293CECCC-31AA-D442-B36C-62BFDF59A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059363"/>
            <a:ext cx="20383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(*.C / *.PAS)</a:t>
            </a:r>
          </a:p>
        </p:txBody>
      </p:sp>
      <p:sp>
        <p:nvSpPr>
          <p:cNvPr id="928778" name="Rectangle 10">
            <a:extLst>
              <a:ext uri="{FF2B5EF4-FFF2-40B4-BE49-F238E27FC236}">
                <a16:creationId xmlns:a16="http://schemas.microsoft.com/office/drawing/2014/main" id="{956B119C-4B50-56B0-31C3-5A4F27E7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5059363"/>
            <a:ext cx="24114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(*.OBJ / *.EXE)</a:t>
            </a: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03196006-ACC6-0050-44AB-D5477137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18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 autoUpdateAnimBg="0"/>
      <p:bldP spid="928772" grpId="0" animBg="1" autoUpdateAnimBg="0"/>
      <p:bldP spid="928775" grpId="0" autoUpdateAnimBg="0"/>
      <p:bldP spid="928776" grpId="0" autoUpdateAnimBg="0"/>
      <p:bldP spid="928777" grpId="0" autoUpdateAnimBg="0"/>
      <p:bldP spid="9287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5C172CEC-78EE-E869-0258-892F6DD0F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程序设计语言的翻译</a:t>
            </a: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889FE83D-3463-B98E-CFDD-D8570088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1D0252-8354-47B4-87B5-12B9F8ABC9C7}" type="slidenum">
              <a:rPr lang="en-US" altLang="zh-CN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ED6CF49E-9BFB-E0F3-CEF2-CA4E35FEC62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(Interpreter)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一边解释一边执行的翻译程序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口译与笔译（单句提交与整篇提交）</a:t>
            </a:r>
          </a:p>
        </p:txBody>
      </p:sp>
      <p:sp>
        <p:nvSpPr>
          <p:cNvPr id="929796" name="Text Box 4">
            <a:extLst>
              <a:ext uri="{FF2B5EF4-FFF2-40B4-BE49-F238E27FC236}">
                <a16:creationId xmlns:a16="http://schemas.microsoft.com/office/drawing/2014/main" id="{0C3C4B4B-53ED-8FA4-35E7-FAD62749F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252793"/>
            <a:ext cx="117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endParaRPr kumimoji="1"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9797" name="AutoShape 5">
            <a:extLst>
              <a:ext uri="{FF2B5EF4-FFF2-40B4-BE49-F238E27FC236}">
                <a16:creationId xmlns:a16="http://schemas.microsoft.com/office/drawing/2014/main" id="{2CDC8490-0C52-FF8C-A1A9-9A50E30FA250}"/>
              </a:ext>
            </a:extLst>
          </p:cNvPr>
          <p:cNvCxnSpPr>
            <a:cxnSpLocks noChangeShapeType="1"/>
            <a:stCxn id="929796" idx="3"/>
          </p:cNvCxnSpPr>
          <p:nvPr/>
        </p:nvCxnSpPr>
        <p:spPr bwMode="auto">
          <a:xfrm>
            <a:off x="3465514" y="5481393"/>
            <a:ext cx="12334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798" name="Text Box 6">
            <a:extLst>
              <a:ext uri="{FF2B5EF4-FFF2-40B4-BE49-F238E27FC236}">
                <a16:creationId xmlns:a16="http://schemas.microsoft.com/office/drawing/2014/main" id="{7052EE14-F7B1-14C5-50AC-7826869A4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4" y="3677993"/>
            <a:ext cx="1531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输入数据</a:t>
            </a:r>
          </a:p>
        </p:txBody>
      </p:sp>
      <p:sp>
        <p:nvSpPr>
          <p:cNvPr id="929799" name="Text Box 7">
            <a:extLst>
              <a:ext uri="{FF2B5EF4-FFF2-40B4-BE49-F238E27FC236}">
                <a16:creationId xmlns:a16="http://schemas.microsoft.com/office/drawing/2014/main" id="{41761527-78FD-4BB4-3CA4-8EF7E7C00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6" y="5252793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</a:t>
            </a:r>
          </a:p>
        </p:txBody>
      </p:sp>
      <p:cxnSp>
        <p:nvCxnSpPr>
          <p:cNvPr id="929800" name="AutoShape 8">
            <a:extLst>
              <a:ext uri="{FF2B5EF4-FFF2-40B4-BE49-F238E27FC236}">
                <a16:creationId xmlns:a16="http://schemas.microsoft.com/office/drawing/2014/main" id="{668FD6AA-D9D3-6E9C-2286-E63FA262A700}"/>
              </a:ext>
            </a:extLst>
          </p:cNvPr>
          <p:cNvCxnSpPr>
            <a:cxnSpLocks noChangeShapeType="1"/>
            <a:endCxn id="929799" idx="1"/>
          </p:cNvCxnSpPr>
          <p:nvPr/>
        </p:nvCxnSpPr>
        <p:spPr bwMode="auto">
          <a:xfrm>
            <a:off x="7299325" y="5481393"/>
            <a:ext cx="1066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1" name="AutoShape 9">
            <a:extLst>
              <a:ext uri="{FF2B5EF4-FFF2-40B4-BE49-F238E27FC236}">
                <a16:creationId xmlns:a16="http://schemas.microsoft.com/office/drawing/2014/main" id="{0E92AC99-8C74-2460-8B27-5E20A1D54A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135193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802" name="Text Box 10">
            <a:extLst>
              <a:ext uri="{FF2B5EF4-FFF2-40B4-BE49-F238E27FC236}">
                <a16:creationId xmlns:a16="http://schemas.microsoft.com/office/drawing/2014/main" id="{BBE09E2C-26F0-E3C0-A5C3-7B35F8FDA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25793"/>
            <a:ext cx="2362200" cy="596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解释程序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6" grpId="0" autoUpdateAnimBg="0"/>
      <p:bldP spid="929798" grpId="0" autoUpdateAnimBg="0"/>
      <p:bldP spid="929799" grpId="0" autoUpdateAnimBg="0"/>
      <p:bldP spid="9298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C634-6A7B-4950-84DB-54E2835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4B99F-25CC-4902-8A83-73E0069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0F7F-032A-44C6-AD12-F14B3EEC5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主讲： 李旭涛     教授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助教： 王子烨、宗俊豪、韩雪婷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办公室：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   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15820428664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lixutao@hit.edu.cn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学习群：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648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961AB488-58A0-697D-1B3D-B47145DED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程序设计语言的翻译</a:t>
            </a:r>
          </a:p>
        </p:txBody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C6FB7182-9530-617C-CE38-58CF2DE4D8D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(Compiler)</a:t>
            </a:r>
          </a:p>
          <a:p>
            <a:pPr lvl="1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将源程序完整地转换成机器语言程序或汇编语言程序，然后再处理、执行的翻译程序</a:t>
            </a:r>
          </a:p>
          <a:p>
            <a:pPr lvl="1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高级语言程序→汇编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机器语言程序</a:t>
            </a:r>
          </a:p>
        </p:txBody>
      </p:sp>
      <p:sp>
        <p:nvSpPr>
          <p:cNvPr id="930820" name="Text Box 4">
            <a:extLst>
              <a:ext uri="{FF2B5EF4-FFF2-40B4-BE49-F238E27FC236}">
                <a16:creationId xmlns:a16="http://schemas.microsoft.com/office/drawing/2014/main" id="{5CE5C717-8119-D303-294D-230AF5BF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4564063"/>
            <a:ext cx="1303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endParaRPr kumimoji="1"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0821" name="AutoShape 5">
            <a:extLst>
              <a:ext uri="{FF2B5EF4-FFF2-40B4-BE49-F238E27FC236}">
                <a16:creationId xmlns:a16="http://schemas.microsoft.com/office/drawing/2014/main" id="{40B27BE1-586D-60C7-76C7-5BB56F8F37F1}"/>
              </a:ext>
            </a:extLst>
          </p:cNvPr>
          <p:cNvCxnSpPr>
            <a:cxnSpLocks noChangeShapeType="1"/>
            <a:stCxn id="930820" idx="3"/>
          </p:cNvCxnSpPr>
          <p:nvPr/>
        </p:nvCxnSpPr>
        <p:spPr bwMode="auto">
          <a:xfrm>
            <a:off x="3654425" y="4792663"/>
            <a:ext cx="12334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822" name="Text Box 6">
            <a:extLst>
              <a:ext uri="{FF2B5EF4-FFF2-40B4-BE49-F238E27FC236}">
                <a16:creationId xmlns:a16="http://schemas.microsoft.com/office/drawing/2014/main" id="{80379BF2-ACAE-908A-462C-D80A70FEE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038" y="4564063"/>
            <a:ext cx="157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目标程序</a:t>
            </a:r>
          </a:p>
        </p:txBody>
      </p:sp>
      <p:cxnSp>
        <p:nvCxnSpPr>
          <p:cNvPr id="930823" name="AutoShape 7">
            <a:extLst>
              <a:ext uri="{FF2B5EF4-FFF2-40B4-BE49-F238E27FC236}">
                <a16:creationId xmlns:a16="http://schemas.microsoft.com/office/drawing/2014/main" id="{BA926FEF-7502-1E2A-83D0-0D5964470029}"/>
              </a:ext>
            </a:extLst>
          </p:cNvPr>
          <p:cNvCxnSpPr>
            <a:cxnSpLocks noChangeShapeType="1"/>
            <a:endCxn id="930822" idx="1"/>
          </p:cNvCxnSpPr>
          <p:nvPr/>
        </p:nvCxnSpPr>
        <p:spPr bwMode="auto">
          <a:xfrm>
            <a:off x="7488238" y="4792663"/>
            <a:ext cx="1066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824" name="Text Box 8">
            <a:extLst>
              <a:ext uri="{FF2B5EF4-FFF2-40B4-BE49-F238E27FC236}">
                <a16:creationId xmlns:a16="http://schemas.microsoft.com/office/drawing/2014/main" id="{EDCC888C-B22B-F3CA-30C9-31B5D4560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4437063"/>
            <a:ext cx="2362200" cy="596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编译程序</a:t>
            </a:r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BEC3F49B-4A46-AB26-4B40-4D163A2A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 autoUpdateAnimBg="0"/>
      <p:bldP spid="930820" grpId="0" autoUpdateAnimBg="0"/>
      <p:bldP spid="930822" grpId="0" autoUpdateAnimBg="0"/>
      <p:bldP spid="9308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97E0DEA0-600B-88F5-C0A9-47EE6E5DE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程序设计语言的翻译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BC0C1BCA-2599-C127-8FF4-A46F6E6704A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SP		     Compiler	</a:t>
            </a:r>
            <a:r>
              <a:rPr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S-Source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							O-Object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			          OP			P-Program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Input		          RS</a:t>
            </a:r>
            <a:r>
              <a:rPr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RS-Run Sys.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			       Output		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6BFD139E-0C8C-5627-F748-77038029304C}"/>
              </a:ext>
            </a:extLst>
          </p:cNvPr>
          <p:cNvGrpSpPr>
            <a:grpSpLocks/>
          </p:cNvGrpSpPr>
          <p:nvPr/>
        </p:nvGrpSpPr>
        <p:grpSpPr bwMode="auto">
          <a:xfrm>
            <a:off x="1800688" y="1782764"/>
            <a:ext cx="2133600" cy="3224213"/>
            <a:chOff x="1344" y="1233"/>
            <a:chExt cx="1344" cy="2031"/>
          </a:xfrm>
        </p:grpSpPr>
        <p:sp>
          <p:nvSpPr>
            <p:cNvPr id="26633" name="Line 5">
              <a:extLst>
                <a:ext uri="{FF2B5EF4-FFF2-40B4-BE49-F238E27FC236}">
                  <a16:creationId xmlns:a16="http://schemas.microsoft.com/office/drawing/2014/main" id="{173B5005-FE81-89E9-4C00-6E67B5F1E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33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26634" name="Line 6">
              <a:extLst>
                <a:ext uri="{FF2B5EF4-FFF2-40B4-BE49-F238E27FC236}">
                  <a16:creationId xmlns:a16="http://schemas.microsoft.com/office/drawing/2014/main" id="{74FB9567-58C2-92E3-FD52-30A19B3A5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26635" name="Line 7">
              <a:extLst>
                <a:ext uri="{FF2B5EF4-FFF2-40B4-BE49-F238E27FC236}">
                  <a16:creationId xmlns:a16="http://schemas.microsoft.com/office/drawing/2014/main" id="{12306EC8-896A-5D13-1294-65A54C09B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4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26636" name="AutoShape 8">
              <a:extLst>
                <a:ext uri="{FF2B5EF4-FFF2-40B4-BE49-F238E27FC236}">
                  <a16:creationId xmlns:a16="http://schemas.microsoft.com/office/drawing/2014/main" id="{F7B825A6-65D0-39C9-9B59-04E8FD15D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96" cy="528"/>
            </a:xfrm>
            <a:prstGeom prst="downArrow">
              <a:avLst>
                <a:gd name="adj1" fmla="val 50000"/>
                <a:gd name="adj2" fmla="val 137500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AutoShape 9">
              <a:extLst>
                <a:ext uri="{FF2B5EF4-FFF2-40B4-BE49-F238E27FC236}">
                  <a16:creationId xmlns:a16="http://schemas.microsoft.com/office/drawing/2014/main" id="{C677A701-88C3-701E-0CE6-DADEAC5A7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96" cy="528"/>
            </a:xfrm>
            <a:prstGeom prst="downArrow">
              <a:avLst>
                <a:gd name="adj1" fmla="val 50000"/>
                <a:gd name="adj2" fmla="val 137500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1850" name="Rectangle 10">
            <a:extLst>
              <a:ext uri="{FF2B5EF4-FFF2-40B4-BE49-F238E27FC236}">
                <a16:creationId xmlns:a16="http://schemas.microsoft.com/office/drawing/2014/main" id="{FB91BAEB-F8F9-C3C0-7005-26671AF7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5379971"/>
            <a:ext cx="7467600" cy="117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编译系统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(Compiling System)</a:t>
            </a:r>
          </a:p>
          <a:p>
            <a:pPr marL="914400" lvl="1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编译系统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编译程序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运行系统</a:t>
            </a:r>
          </a:p>
        </p:txBody>
      </p:sp>
      <p:sp>
        <p:nvSpPr>
          <p:cNvPr id="931851" name="Rectangle 11">
            <a:extLst>
              <a:ext uri="{FF2B5EF4-FFF2-40B4-BE49-F238E27FC236}">
                <a16:creationId xmlns:a16="http://schemas.microsoft.com/office/drawing/2014/main" id="{CEF8AE1C-7108-8CB3-4997-8123F0F81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512" y="3684589"/>
            <a:ext cx="18288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支撑环境、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运行库等</a:t>
            </a:r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739C76CE-348C-BD49-4731-7FC7C667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7F4B8573-2902-3447-0132-0F60AB246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en-US" altLang="zh-CN" dirty="0"/>
              <a:t>1.2 </a:t>
            </a:r>
            <a:r>
              <a:rPr lang="zh-CN" altLang="en-US" dirty="0"/>
              <a:t>程序设计语言的翻译</a:t>
            </a:r>
          </a:p>
        </p:txBody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ED9CD45D-447C-A8F2-4A8C-00083D0E6BB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9783916" cy="510714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/>
              <a:t>其它翻译程序：</a:t>
            </a:r>
          </a:p>
          <a:p>
            <a:pPr lvl="1" eaLnBrk="1" hangingPunct="1"/>
            <a:r>
              <a:rPr lang="zh-CN" altLang="en-US" b="0" dirty="0"/>
              <a:t>汇编程序</a:t>
            </a:r>
            <a:r>
              <a:rPr lang="en-US" altLang="zh-CN" b="0" dirty="0"/>
              <a:t>(Assembler)</a:t>
            </a:r>
          </a:p>
          <a:p>
            <a:pPr lvl="1" eaLnBrk="1" hangingPunct="1"/>
            <a:r>
              <a:rPr lang="zh-CN" altLang="en-US" b="0" dirty="0"/>
              <a:t>交叉汇编程序</a:t>
            </a:r>
            <a:r>
              <a:rPr lang="en-US" altLang="zh-CN" b="0" dirty="0"/>
              <a:t>(Cross Assembler)</a:t>
            </a:r>
          </a:p>
          <a:p>
            <a:pPr lvl="1" eaLnBrk="1" hangingPunct="1"/>
            <a:r>
              <a:rPr lang="zh-CN" altLang="en-US" b="0" dirty="0"/>
              <a:t>反汇编程序（</a:t>
            </a:r>
            <a:r>
              <a:rPr lang="en-US" altLang="zh-CN" b="0" dirty="0"/>
              <a:t>Disassembler)</a:t>
            </a:r>
          </a:p>
          <a:p>
            <a:pPr lvl="1" eaLnBrk="1" hangingPunct="1"/>
            <a:r>
              <a:rPr lang="zh-CN" altLang="en-US" b="0" dirty="0"/>
              <a:t>交叉编译程序（</a:t>
            </a:r>
            <a:r>
              <a:rPr lang="en-US" altLang="zh-CN" b="0" dirty="0"/>
              <a:t>Cross Compiler)</a:t>
            </a:r>
          </a:p>
          <a:p>
            <a:pPr lvl="1" eaLnBrk="1" hangingPunct="1"/>
            <a:r>
              <a:rPr lang="zh-CN" altLang="en-US" b="0" dirty="0"/>
              <a:t>反编译程序（</a:t>
            </a:r>
            <a:r>
              <a:rPr lang="en-US" altLang="zh-CN" b="0" dirty="0" err="1"/>
              <a:t>Decompiler</a:t>
            </a:r>
            <a:r>
              <a:rPr lang="zh-CN" altLang="en-US" b="0" dirty="0"/>
              <a:t>）</a:t>
            </a:r>
          </a:p>
          <a:p>
            <a:pPr lvl="1" eaLnBrk="1" hangingPunct="1"/>
            <a:r>
              <a:rPr lang="zh-CN" altLang="en-US" b="0" dirty="0"/>
              <a:t>可变目标编译程序（</a:t>
            </a:r>
            <a:r>
              <a:rPr lang="en-US" altLang="zh-CN" b="0" dirty="0"/>
              <a:t>Retargetable Compiler)</a:t>
            </a:r>
          </a:p>
          <a:p>
            <a:pPr lvl="1" eaLnBrk="1" hangingPunct="1"/>
            <a:r>
              <a:rPr lang="zh-CN" altLang="en-US" b="0" dirty="0"/>
              <a:t>并行编译程序（</a:t>
            </a:r>
            <a:r>
              <a:rPr lang="en-US" altLang="zh-CN" b="0" dirty="0"/>
              <a:t>Parallelizing Compiler</a:t>
            </a:r>
            <a:r>
              <a:rPr lang="zh-CN" altLang="en-US" b="0" dirty="0"/>
              <a:t>）</a:t>
            </a:r>
          </a:p>
          <a:p>
            <a:pPr lvl="1" eaLnBrk="1" hangingPunct="1"/>
            <a:r>
              <a:rPr lang="zh-CN" altLang="en-US" b="0" dirty="0"/>
              <a:t>诊断编译程序（</a:t>
            </a:r>
            <a:r>
              <a:rPr lang="en-US" altLang="zh-CN" b="0" dirty="0"/>
              <a:t>Diagnostic Compiler)</a:t>
            </a:r>
          </a:p>
          <a:p>
            <a:pPr lvl="1" eaLnBrk="1" hangingPunct="1"/>
            <a:r>
              <a:rPr lang="zh-CN" altLang="en-US" b="0" dirty="0"/>
              <a:t>优化编译程序（</a:t>
            </a:r>
            <a:r>
              <a:rPr lang="en-US" altLang="zh-CN" b="0" dirty="0"/>
              <a:t>Optimizing Compiler)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E3565562-6D7E-53D8-0AEC-6DF306D1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3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3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D55386CC-774B-BAD7-D0F9-AE7FA2DBB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程序设计语言的翻译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汇总</a:t>
            </a:r>
          </a:p>
        </p:txBody>
      </p:sp>
      <p:grpSp>
        <p:nvGrpSpPr>
          <p:cNvPr id="28677" name="Group 22">
            <a:extLst>
              <a:ext uri="{FF2B5EF4-FFF2-40B4-BE49-F238E27FC236}">
                <a16:creationId xmlns:a16="http://schemas.microsoft.com/office/drawing/2014/main" id="{29B149E2-C301-8053-B005-FB99261016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48076" y="898525"/>
            <a:ext cx="5097463" cy="5843588"/>
            <a:chOff x="2292" y="4674"/>
            <a:chExt cx="8028" cy="9204"/>
          </a:xfrm>
        </p:grpSpPr>
        <p:sp>
          <p:nvSpPr>
            <p:cNvPr id="28678" name="AutoShape 23">
              <a:extLst>
                <a:ext uri="{FF2B5EF4-FFF2-40B4-BE49-F238E27FC236}">
                  <a16:creationId xmlns:a16="http://schemas.microsoft.com/office/drawing/2014/main" id="{6725AF02-7BC2-BCED-0661-D12435CCD2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92" y="4674"/>
              <a:ext cx="8028" cy="9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8679" name="Group 24">
              <a:extLst>
                <a:ext uri="{FF2B5EF4-FFF2-40B4-BE49-F238E27FC236}">
                  <a16:creationId xmlns:a16="http://schemas.microsoft.com/office/drawing/2014/main" id="{6143884B-D11A-4C40-F9EF-23D0ECE0E8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4674"/>
              <a:ext cx="8028" cy="9204"/>
              <a:chOff x="2292" y="4674"/>
              <a:chExt cx="8028" cy="9204"/>
            </a:xfrm>
          </p:grpSpPr>
          <p:sp>
            <p:nvSpPr>
              <p:cNvPr id="28680" name="Text Box 25">
                <a:extLst>
                  <a:ext uri="{FF2B5EF4-FFF2-40B4-BE49-F238E27FC236}">
                    <a16:creationId xmlns:a16="http://schemas.microsoft.com/office/drawing/2014/main" id="{F2B6859B-5A02-6B53-D5A9-EBDFE07949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40" y="6702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9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解释程序</a:t>
                </a:r>
                <a:endParaRPr lang="zh-CN" altLang="en-US" sz="18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1" name="Text Box 26">
                <a:extLst>
                  <a:ext uri="{FF2B5EF4-FFF2-40B4-BE49-F238E27FC236}">
                    <a16:creationId xmlns:a16="http://schemas.microsoft.com/office/drawing/2014/main" id="{5460438C-8DA3-B853-31AA-A7BB671E5C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0" y="5922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9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</a:t>
                </a:r>
                <a:endParaRPr lang="zh-CN" altLang="en-US" sz="18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2" name="AutoShape 27">
                <a:extLst>
                  <a:ext uri="{FF2B5EF4-FFF2-40B4-BE49-F238E27FC236}">
                    <a16:creationId xmlns:a16="http://schemas.microsoft.com/office/drawing/2014/main" id="{78ADDB4F-377A-DCA7-7390-A697677FD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0" y="6390"/>
                <a:ext cx="180" cy="312"/>
              </a:xfrm>
              <a:prstGeom prst="downArrow">
                <a:avLst>
                  <a:gd name="adj1" fmla="val 50000"/>
                  <a:gd name="adj2" fmla="val 4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3" name="Text Box 28">
                <a:extLst>
                  <a:ext uri="{FF2B5EF4-FFF2-40B4-BE49-F238E27FC236}">
                    <a16:creationId xmlns:a16="http://schemas.microsoft.com/office/drawing/2014/main" id="{B1EB3764-7670-73E3-E313-97BC523A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0" y="7638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9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结果</a:t>
                </a:r>
                <a:endParaRPr lang="zh-CN" altLang="en-US" sz="18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4" name="AutoShape 29">
                <a:extLst>
                  <a:ext uri="{FF2B5EF4-FFF2-40B4-BE49-F238E27FC236}">
                    <a16:creationId xmlns:a16="http://schemas.microsoft.com/office/drawing/2014/main" id="{FDE61CE3-3F6D-9212-4AE9-450180227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0" y="7170"/>
                <a:ext cx="180" cy="468"/>
              </a:xfrm>
              <a:prstGeom prst="downArrow">
                <a:avLst>
                  <a:gd name="adj1" fmla="val 50000"/>
                  <a:gd name="adj2" fmla="val 6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8685" name="Group 30">
                <a:extLst>
                  <a:ext uri="{FF2B5EF4-FFF2-40B4-BE49-F238E27FC236}">
                    <a16:creationId xmlns:a16="http://schemas.microsoft.com/office/drawing/2014/main" id="{C5DA059A-ADCA-ABBB-BA3B-C4A1886A7F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2" y="4674"/>
                <a:ext cx="7308" cy="9204"/>
                <a:chOff x="2292" y="4674"/>
                <a:chExt cx="7308" cy="9204"/>
              </a:xfrm>
            </p:grpSpPr>
            <p:sp>
              <p:nvSpPr>
                <p:cNvPr id="28686" name="Text Box 31">
                  <a:extLst>
                    <a:ext uri="{FF2B5EF4-FFF2-40B4-BE49-F238E27FC236}">
                      <a16:creationId xmlns:a16="http://schemas.microsoft.com/office/drawing/2014/main" id="{E5512668-0CD1-EB10-36D5-F1B96C4BC1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40" y="4674"/>
                  <a:ext cx="1440" cy="187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编译系统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7" name="Text Box 32">
                  <a:extLst>
                    <a:ext uri="{FF2B5EF4-FFF2-40B4-BE49-F238E27FC236}">
                      <a16:creationId xmlns:a16="http://schemas.microsoft.com/office/drawing/2014/main" id="{DD8FE06B-3746-E2C2-3643-83A8723D85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2" y="5922"/>
                  <a:ext cx="1368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机器语言程序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8" name="Text Box 33">
                  <a:extLst>
                    <a:ext uri="{FF2B5EF4-FFF2-40B4-BE49-F238E27FC236}">
                      <a16:creationId xmlns:a16="http://schemas.microsoft.com/office/drawing/2014/main" id="{39E352AB-97F2-5918-D084-E28326D466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2" y="7326"/>
                  <a:ext cx="1620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机器语言程序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89" name="Text Box 34">
                  <a:extLst>
                    <a:ext uri="{FF2B5EF4-FFF2-40B4-BE49-F238E27FC236}">
                      <a16:creationId xmlns:a16="http://schemas.microsoft.com/office/drawing/2014/main" id="{28E71837-EA2A-EBC1-E6FA-7987C17070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2" y="12006"/>
                  <a:ext cx="1620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机器语言程序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0" name="Text Box 35">
                  <a:extLst>
                    <a:ext uri="{FF2B5EF4-FFF2-40B4-BE49-F238E27FC236}">
                      <a16:creationId xmlns:a16="http://schemas.microsoft.com/office/drawing/2014/main" id="{6AEF172C-83B8-CA32-32BC-35A60CB5CC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9198"/>
                  <a:ext cx="720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……</a:t>
                  </a:r>
                  <a:endParaRPr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1" name="Text Box 36">
                  <a:extLst>
                    <a:ext uri="{FF2B5EF4-FFF2-40B4-BE49-F238E27FC236}">
                      <a16:creationId xmlns:a16="http://schemas.microsoft.com/office/drawing/2014/main" id="{ABB8E9C9-15D5-D8EA-6D60-21993EC514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2" y="5922"/>
                  <a:ext cx="1368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汇编语言程序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2" name="Text Box 37">
                  <a:extLst>
                    <a:ext uri="{FF2B5EF4-FFF2-40B4-BE49-F238E27FC236}">
                      <a16:creationId xmlns:a16="http://schemas.microsoft.com/office/drawing/2014/main" id="{9BBAEF6D-F7BE-C1C2-CA60-DE0F16CBE2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80" y="5922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高级语言程序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3" name="Text Box 38">
                  <a:extLst>
                    <a:ext uri="{FF2B5EF4-FFF2-40B4-BE49-F238E27FC236}">
                      <a16:creationId xmlns:a16="http://schemas.microsoft.com/office/drawing/2014/main" id="{774E5AF3-1013-50D7-5D0B-4A62C46AFB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2" y="7326"/>
                  <a:ext cx="1620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汇编语言程序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4" name="Text Box 39">
                  <a:extLst>
                    <a:ext uri="{FF2B5EF4-FFF2-40B4-BE49-F238E27FC236}">
                      <a16:creationId xmlns:a16="http://schemas.microsoft.com/office/drawing/2014/main" id="{A9BEF714-2626-0F88-597A-EE8517FB30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2" y="12006"/>
                  <a:ext cx="1620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汇编语言程序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5" name="Text Box 40">
                  <a:extLst>
                    <a:ext uri="{FF2B5EF4-FFF2-40B4-BE49-F238E27FC236}">
                      <a16:creationId xmlns:a16="http://schemas.microsoft.com/office/drawing/2014/main" id="{2808D46C-C9E1-1562-D213-FF83027D70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32" y="9823"/>
                  <a:ext cx="720" cy="4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……</a:t>
                  </a:r>
                  <a:endParaRPr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6" name="Text Box 41">
                  <a:extLst>
                    <a:ext uri="{FF2B5EF4-FFF2-40B4-BE49-F238E27FC236}">
                      <a16:creationId xmlns:a16="http://schemas.microsoft.com/office/drawing/2014/main" id="{80573355-BAEE-E14C-6264-9B01F9A9A2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2" y="7326"/>
                  <a:ext cx="1620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高级语言程序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7" name="Text Box 42">
                  <a:extLst>
                    <a:ext uri="{FF2B5EF4-FFF2-40B4-BE49-F238E27FC236}">
                      <a16:creationId xmlns:a16="http://schemas.microsoft.com/office/drawing/2014/main" id="{D45DC04D-E0C3-BD25-6FE2-C549D34E94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2" y="12006"/>
                  <a:ext cx="1622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高级语言程序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8" name="Text Box 43">
                  <a:extLst>
                    <a:ext uri="{FF2B5EF4-FFF2-40B4-BE49-F238E27FC236}">
                      <a16:creationId xmlns:a16="http://schemas.microsoft.com/office/drawing/2014/main" id="{85500999-239F-2EC0-FF50-93484C1FF8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32" y="9822"/>
                  <a:ext cx="720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……</a:t>
                  </a:r>
                  <a:endParaRPr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9" name="Text Box 44">
                  <a:extLst>
                    <a:ext uri="{FF2B5EF4-FFF2-40B4-BE49-F238E27FC236}">
                      <a16:creationId xmlns:a16="http://schemas.microsoft.com/office/drawing/2014/main" id="{77890AE3-9F4B-0CA7-0729-531B4D7BDD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2" y="6702"/>
                  <a:ext cx="12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汇编程序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0" name="Text Box 45">
                  <a:extLst>
                    <a:ext uri="{FF2B5EF4-FFF2-40B4-BE49-F238E27FC236}">
                      <a16:creationId xmlns:a16="http://schemas.microsoft.com/office/drawing/2014/main" id="{73EFFF95-7ACC-30B5-4D24-46261A87C7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4" y="8106"/>
                  <a:ext cx="1418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反汇编程序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1" name="Text Box 46">
                  <a:extLst>
                    <a:ext uri="{FF2B5EF4-FFF2-40B4-BE49-F238E27FC236}">
                      <a16:creationId xmlns:a16="http://schemas.microsoft.com/office/drawing/2014/main" id="{B5712C44-72C8-A6E4-14A5-D3F2BA1F3F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12" y="6702"/>
                  <a:ext cx="12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编译程序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2" name="Text Box 47">
                  <a:extLst>
                    <a:ext uri="{FF2B5EF4-FFF2-40B4-BE49-F238E27FC236}">
                      <a16:creationId xmlns:a16="http://schemas.microsoft.com/office/drawing/2014/main" id="{A35B1855-9984-CEBC-5D1D-214FAD292B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12" y="8106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反编译程序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3" name="Text Box 48">
                  <a:extLst>
                    <a:ext uri="{FF2B5EF4-FFF2-40B4-BE49-F238E27FC236}">
                      <a16:creationId xmlns:a16="http://schemas.microsoft.com/office/drawing/2014/main" id="{E71DDE41-F12B-0091-B10B-DD98A25A4B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2" y="11382"/>
                  <a:ext cx="1260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汇编程序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4" name="Text Box 49">
                  <a:extLst>
                    <a:ext uri="{FF2B5EF4-FFF2-40B4-BE49-F238E27FC236}">
                      <a16:creationId xmlns:a16="http://schemas.microsoft.com/office/drawing/2014/main" id="{1BC8DB02-B8AB-C2A8-4018-E51A942ACA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12474"/>
                  <a:ext cx="1418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反汇编程序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5" name="Text Box 50">
                  <a:extLst>
                    <a:ext uri="{FF2B5EF4-FFF2-40B4-BE49-F238E27FC236}">
                      <a16:creationId xmlns:a16="http://schemas.microsoft.com/office/drawing/2014/main" id="{5BEEBD52-1C10-5F64-3761-B3458BFE1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12" y="11382"/>
                  <a:ext cx="126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编译程序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6" name="Text Box 51">
                  <a:extLst>
                    <a:ext uri="{FF2B5EF4-FFF2-40B4-BE49-F238E27FC236}">
                      <a16:creationId xmlns:a16="http://schemas.microsoft.com/office/drawing/2014/main" id="{F74C29E8-2765-61F0-886B-99469D95D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12" y="12474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反编译程序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7" name="Text Box 52">
                  <a:extLst>
                    <a:ext uri="{FF2B5EF4-FFF2-40B4-BE49-F238E27FC236}">
                      <a16:creationId xmlns:a16="http://schemas.microsoft.com/office/drawing/2014/main" id="{6EA07AC4-5A61-606F-C99B-06AB8A7AB7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20" y="5922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汇编程序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8" name="Text Box 53">
                  <a:extLst>
                    <a:ext uri="{FF2B5EF4-FFF2-40B4-BE49-F238E27FC236}">
                      <a16:creationId xmlns:a16="http://schemas.microsoft.com/office/drawing/2014/main" id="{A15BE5C9-4A6E-3330-9F83-3890A4EAAD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0" y="5922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编译程序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09" name="Freeform 54">
                  <a:extLst>
                    <a:ext uri="{FF2B5EF4-FFF2-40B4-BE49-F238E27FC236}">
                      <a16:creationId xmlns:a16="http://schemas.microsoft.com/office/drawing/2014/main" id="{611C45D6-F2B9-2D9F-C987-0913BB710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2" y="6858"/>
                  <a:ext cx="720" cy="624"/>
                </a:xfrm>
                <a:custGeom>
                  <a:avLst/>
                  <a:gdLst>
                    <a:gd name="T0" fmla="*/ 720 w 720"/>
                    <a:gd name="T1" fmla="*/ 0 h 624"/>
                    <a:gd name="T2" fmla="*/ 360 w 720"/>
                    <a:gd name="T3" fmla="*/ 156 h 624"/>
                    <a:gd name="T4" fmla="*/ 0 w 720"/>
                    <a:gd name="T5" fmla="*/ 624 h 624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624"/>
                    <a:gd name="T11" fmla="*/ 720 w 72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624">
                      <a:moveTo>
                        <a:pt x="720" y="0"/>
                      </a:moveTo>
                      <a:cubicBezTo>
                        <a:pt x="600" y="26"/>
                        <a:pt x="480" y="52"/>
                        <a:pt x="360" y="156"/>
                      </a:cubicBezTo>
                      <a:cubicBezTo>
                        <a:pt x="240" y="260"/>
                        <a:pt x="120" y="442"/>
                        <a:pt x="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0" name="Freeform 55">
                  <a:extLst>
                    <a:ext uri="{FF2B5EF4-FFF2-40B4-BE49-F238E27FC236}">
                      <a16:creationId xmlns:a16="http://schemas.microsoft.com/office/drawing/2014/main" id="{B8E68EF7-BAC8-2FE2-04E4-128958D14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2" y="11538"/>
                  <a:ext cx="720" cy="624"/>
                </a:xfrm>
                <a:custGeom>
                  <a:avLst/>
                  <a:gdLst>
                    <a:gd name="T0" fmla="*/ 720 w 720"/>
                    <a:gd name="T1" fmla="*/ 0 h 624"/>
                    <a:gd name="T2" fmla="*/ 360 w 720"/>
                    <a:gd name="T3" fmla="*/ 156 h 624"/>
                    <a:gd name="T4" fmla="*/ 0 w 720"/>
                    <a:gd name="T5" fmla="*/ 624 h 624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624"/>
                    <a:gd name="T11" fmla="*/ 720 w 72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624">
                      <a:moveTo>
                        <a:pt x="720" y="0"/>
                      </a:moveTo>
                      <a:cubicBezTo>
                        <a:pt x="600" y="26"/>
                        <a:pt x="480" y="52"/>
                        <a:pt x="360" y="156"/>
                      </a:cubicBezTo>
                      <a:cubicBezTo>
                        <a:pt x="240" y="260"/>
                        <a:pt x="120" y="442"/>
                        <a:pt x="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1" name="Freeform 56">
                  <a:extLst>
                    <a:ext uri="{FF2B5EF4-FFF2-40B4-BE49-F238E27FC236}">
                      <a16:creationId xmlns:a16="http://schemas.microsoft.com/office/drawing/2014/main" id="{00B0694D-5AB6-35AD-A949-2F23EE05D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2" y="6858"/>
                  <a:ext cx="720" cy="624"/>
                </a:xfrm>
                <a:custGeom>
                  <a:avLst/>
                  <a:gdLst>
                    <a:gd name="T0" fmla="*/ 720 w 720"/>
                    <a:gd name="T1" fmla="*/ 0 h 624"/>
                    <a:gd name="T2" fmla="*/ 360 w 720"/>
                    <a:gd name="T3" fmla="*/ 156 h 624"/>
                    <a:gd name="T4" fmla="*/ 0 w 720"/>
                    <a:gd name="T5" fmla="*/ 624 h 624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624"/>
                    <a:gd name="T11" fmla="*/ 720 w 72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624">
                      <a:moveTo>
                        <a:pt x="720" y="0"/>
                      </a:moveTo>
                      <a:cubicBezTo>
                        <a:pt x="600" y="26"/>
                        <a:pt x="480" y="52"/>
                        <a:pt x="360" y="156"/>
                      </a:cubicBezTo>
                      <a:cubicBezTo>
                        <a:pt x="240" y="260"/>
                        <a:pt x="120" y="442"/>
                        <a:pt x="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2" name="Freeform 57">
                  <a:extLst>
                    <a:ext uri="{FF2B5EF4-FFF2-40B4-BE49-F238E27FC236}">
                      <a16:creationId xmlns:a16="http://schemas.microsoft.com/office/drawing/2014/main" id="{5857DEFB-5691-1579-FD0B-45273335CE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2" y="11538"/>
                  <a:ext cx="720" cy="624"/>
                </a:xfrm>
                <a:custGeom>
                  <a:avLst/>
                  <a:gdLst>
                    <a:gd name="T0" fmla="*/ 720 w 720"/>
                    <a:gd name="T1" fmla="*/ 0 h 624"/>
                    <a:gd name="T2" fmla="*/ 360 w 720"/>
                    <a:gd name="T3" fmla="*/ 156 h 624"/>
                    <a:gd name="T4" fmla="*/ 0 w 720"/>
                    <a:gd name="T5" fmla="*/ 624 h 624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624"/>
                    <a:gd name="T11" fmla="*/ 720 w 72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624">
                      <a:moveTo>
                        <a:pt x="720" y="0"/>
                      </a:moveTo>
                      <a:cubicBezTo>
                        <a:pt x="600" y="26"/>
                        <a:pt x="480" y="52"/>
                        <a:pt x="360" y="156"/>
                      </a:cubicBezTo>
                      <a:cubicBezTo>
                        <a:pt x="240" y="260"/>
                        <a:pt x="120" y="442"/>
                        <a:pt x="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3" name="Freeform 58">
                  <a:extLst>
                    <a:ext uri="{FF2B5EF4-FFF2-40B4-BE49-F238E27FC236}">
                      <a16:creationId xmlns:a16="http://schemas.microsoft.com/office/drawing/2014/main" id="{1FA4A278-5C2A-3F9F-C983-8248F6A86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2" y="11538"/>
                  <a:ext cx="540" cy="624"/>
                </a:xfrm>
                <a:custGeom>
                  <a:avLst/>
                  <a:gdLst>
                    <a:gd name="T0" fmla="*/ 1 w 900"/>
                    <a:gd name="T1" fmla="*/ 82981 h 468"/>
                    <a:gd name="T2" fmla="*/ 1 w 900"/>
                    <a:gd name="T3" fmla="*/ 27639 h 468"/>
                    <a:gd name="T4" fmla="*/ 0 w 90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468"/>
                    <a:gd name="T11" fmla="*/ 900 w 90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468">
                      <a:moveTo>
                        <a:pt x="900" y="468"/>
                      </a:moveTo>
                      <a:cubicBezTo>
                        <a:pt x="795" y="351"/>
                        <a:pt x="690" y="234"/>
                        <a:pt x="540" y="156"/>
                      </a:cubicBezTo>
                      <a:cubicBezTo>
                        <a:pt x="390" y="78"/>
                        <a:pt x="195" y="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4" name="Freeform 59">
                  <a:extLst>
                    <a:ext uri="{FF2B5EF4-FFF2-40B4-BE49-F238E27FC236}">
                      <a16:creationId xmlns:a16="http://schemas.microsoft.com/office/drawing/2014/main" id="{8E09CBE1-C4A0-1BE9-C5F3-3A6E0E799A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2" y="6858"/>
                  <a:ext cx="720" cy="624"/>
                </a:xfrm>
                <a:custGeom>
                  <a:avLst/>
                  <a:gdLst>
                    <a:gd name="T0" fmla="*/ 17 w 900"/>
                    <a:gd name="T1" fmla="*/ 82981 h 468"/>
                    <a:gd name="T2" fmla="*/ 10 w 900"/>
                    <a:gd name="T3" fmla="*/ 27639 h 468"/>
                    <a:gd name="T4" fmla="*/ 0 w 90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468"/>
                    <a:gd name="T11" fmla="*/ 900 w 90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468">
                      <a:moveTo>
                        <a:pt x="900" y="468"/>
                      </a:moveTo>
                      <a:cubicBezTo>
                        <a:pt x="795" y="351"/>
                        <a:pt x="690" y="234"/>
                        <a:pt x="540" y="156"/>
                      </a:cubicBezTo>
                      <a:cubicBezTo>
                        <a:pt x="390" y="78"/>
                        <a:pt x="195" y="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5" name="Freeform 60">
                  <a:extLst>
                    <a:ext uri="{FF2B5EF4-FFF2-40B4-BE49-F238E27FC236}">
                      <a16:creationId xmlns:a16="http://schemas.microsoft.com/office/drawing/2014/main" id="{BFCD077E-8D2F-FC0D-8212-5C11BB6A9E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2" y="6858"/>
                  <a:ext cx="720" cy="624"/>
                </a:xfrm>
                <a:custGeom>
                  <a:avLst/>
                  <a:gdLst>
                    <a:gd name="T0" fmla="*/ 17 w 900"/>
                    <a:gd name="T1" fmla="*/ 82981 h 468"/>
                    <a:gd name="T2" fmla="*/ 10 w 900"/>
                    <a:gd name="T3" fmla="*/ 27639 h 468"/>
                    <a:gd name="T4" fmla="*/ 0 w 90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468"/>
                    <a:gd name="T11" fmla="*/ 900 w 90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468">
                      <a:moveTo>
                        <a:pt x="900" y="468"/>
                      </a:moveTo>
                      <a:cubicBezTo>
                        <a:pt x="795" y="351"/>
                        <a:pt x="690" y="234"/>
                        <a:pt x="540" y="156"/>
                      </a:cubicBezTo>
                      <a:cubicBezTo>
                        <a:pt x="390" y="78"/>
                        <a:pt x="195" y="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6" name="Freeform 61">
                  <a:extLst>
                    <a:ext uri="{FF2B5EF4-FFF2-40B4-BE49-F238E27FC236}">
                      <a16:creationId xmlns:a16="http://schemas.microsoft.com/office/drawing/2014/main" id="{9A21484A-0CF0-9FC1-DBEB-A7D2BB4D8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2" y="11538"/>
                  <a:ext cx="720" cy="624"/>
                </a:xfrm>
                <a:custGeom>
                  <a:avLst/>
                  <a:gdLst>
                    <a:gd name="T0" fmla="*/ 17 w 900"/>
                    <a:gd name="T1" fmla="*/ 82981 h 468"/>
                    <a:gd name="T2" fmla="*/ 10 w 900"/>
                    <a:gd name="T3" fmla="*/ 27639 h 468"/>
                    <a:gd name="T4" fmla="*/ 0 w 90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468"/>
                    <a:gd name="T11" fmla="*/ 900 w 90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468">
                      <a:moveTo>
                        <a:pt x="900" y="468"/>
                      </a:moveTo>
                      <a:cubicBezTo>
                        <a:pt x="795" y="351"/>
                        <a:pt x="690" y="234"/>
                        <a:pt x="540" y="156"/>
                      </a:cubicBezTo>
                      <a:cubicBezTo>
                        <a:pt x="390" y="78"/>
                        <a:pt x="195" y="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7" name="Freeform 62">
                  <a:extLst>
                    <a:ext uri="{FF2B5EF4-FFF2-40B4-BE49-F238E27FC236}">
                      <a16:creationId xmlns:a16="http://schemas.microsoft.com/office/drawing/2014/main" id="{A9868D35-479D-4765-2C6F-6E5E357EF2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2" y="7638"/>
                  <a:ext cx="540" cy="624"/>
                </a:xfrm>
                <a:custGeom>
                  <a:avLst/>
                  <a:gdLst>
                    <a:gd name="T0" fmla="*/ 0 w 540"/>
                    <a:gd name="T1" fmla="*/ 0 h 624"/>
                    <a:gd name="T2" fmla="*/ 180 w 540"/>
                    <a:gd name="T3" fmla="*/ 312 h 624"/>
                    <a:gd name="T4" fmla="*/ 540 w 540"/>
                    <a:gd name="T5" fmla="*/ 624 h 624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624"/>
                    <a:gd name="T11" fmla="*/ 540 w 54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624">
                      <a:moveTo>
                        <a:pt x="0" y="0"/>
                      </a:moveTo>
                      <a:cubicBezTo>
                        <a:pt x="45" y="104"/>
                        <a:pt x="90" y="208"/>
                        <a:pt x="180" y="312"/>
                      </a:cubicBezTo>
                      <a:cubicBezTo>
                        <a:pt x="270" y="416"/>
                        <a:pt x="405" y="520"/>
                        <a:pt x="54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8" name="Freeform 63">
                  <a:extLst>
                    <a:ext uri="{FF2B5EF4-FFF2-40B4-BE49-F238E27FC236}">
                      <a16:creationId xmlns:a16="http://schemas.microsoft.com/office/drawing/2014/main" id="{9738771A-1002-1E20-8D4B-853DF31C3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2" y="12318"/>
                  <a:ext cx="540" cy="468"/>
                </a:xfrm>
                <a:custGeom>
                  <a:avLst/>
                  <a:gdLst>
                    <a:gd name="T0" fmla="*/ 0 w 540"/>
                    <a:gd name="T1" fmla="*/ 0 h 624"/>
                    <a:gd name="T2" fmla="*/ 180 w 540"/>
                    <a:gd name="T3" fmla="*/ 2 h 624"/>
                    <a:gd name="T4" fmla="*/ 540 w 540"/>
                    <a:gd name="T5" fmla="*/ 4 h 624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624"/>
                    <a:gd name="T11" fmla="*/ 540 w 54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624">
                      <a:moveTo>
                        <a:pt x="0" y="0"/>
                      </a:moveTo>
                      <a:cubicBezTo>
                        <a:pt x="45" y="104"/>
                        <a:pt x="90" y="208"/>
                        <a:pt x="180" y="312"/>
                      </a:cubicBezTo>
                      <a:cubicBezTo>
                        <a:pt x="270" y="416"/>
                        <a:pt x="405" y="520"/>
                        <a:pt x="54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9" name="Freeform 64">
                  <a:extLst>
                    <a:ext uri="{FF2B5EF4-FFF2-40B4-BE49-F238E27FC236}">
                      <a16:creationId xmlns:a16="http://schemas.microsoft.com/office/drawing/2014/main" id="{46EA644A-5132-A8FD-D2E6-E3395015C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2" y="7638"/>
                  <a:ext cx="720" cy="624"/>
                </a:xfrm>
                <a:custGeom>
                  <a:avLst/>
                  <a:gdLst>
                    <a:gd name="T0" fmla="*/ 0 w 540"/>
                    <a:gd name="T1" fmla="*/ 0 h 624"/>
                    <a:gd name="T2" fmla="*/ 31956 w 540"/>
                    <a:gd name="T3" fmla="*/ 312 h 624"/>
                    <a:gd name="T4" fmla="*/ 95828 w 540"/>
                    <a:gd name="T5" fmla="*/ 624 h 624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624"/>
                    <a:gd name="T11" fmla="*/ 540 w 54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624">
                      <a:moveTo>
                        <a:pt x="0" y="0"/>
                      </a:moveTo>
                      <a:cubicBezTo>
                        <a:pt x="45" y="104"/>
                        <a:pt x="90" y="208"/>
                        <a:pt x="180" y="312"/>
                      </a:cubicBezTo>
                      <a:cubicBezTo>
                        <a:pt x="270" y="416"/>
                        <a:pt x="405" y="520"/>
                        <a:pt x="54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0" name="Freeform 65">
                  <a:extLst>
                    <a:ext uri="{FF2B5EF4-FFF2-40B4-BE49-F238E27FC236}">
                      <a16:creationId xmlns:a16="http://schemas.microsoft.com/office/drawing/2014/main" id="{C14A6916-27A3-7B86-E971-AD73E69000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2" y="12318"/>
                  <a:ext cx="720" cy="468"/>
                </a:xfrm>
                <a:custGeom>
                  <a:avLst/>
                  <a:gdLst>
                    <a:gd name="T0" fmla="*/ 0 w 540"/>
                    <a:gd name="T1" fmla="*/ 0 h 624"/>
                    <a:gd name="T2" fmla="*/ 31956 w 540"/>
                    <a:gd name="T3" fmla="*/ 2 h 624"/>
                    <a:gd name="T4" fmla="*/ 95828 w 540"/>
                    <a:gd name="T5" fmla="*/ 4 h 624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624"/>
                    <a:gd name="T11" fmla="*/ 540 w 540"/>
                    <a:gd name="T12" fmla="*/ 624 h 6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624">
                      <a:moveTo>
                        <a:pt x="0" y="0"/>
                      </a:moveTo>
                      <a:cubicBezTo>
                        <a:pt x="45" y="104"/>
                        <a:pt x="90" y="208"/>
                        <a:pt x="180" y="312"/>
                      </a:cubicBezTo>
                      <a:cubicBezTo>
                        <a:pt x="270" y="416"/>
                        <a:pt x="405" y="520"/>
                        <a:pt x="540" y="62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1" name="Freeform 66">
                  <a:extLst>
                    <a:ext uri="{FF2B5EF4-FFF2-40B4-BE49-F238E27FC236}">
                      <a16:creationId xmlns:a16="http://schemas.microsoft.com/office/drawing/2014/main" id="{B4861B3E-D58C-AA4C-5C92-D28F03457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2" y="12318"/>
                  <a:ext cx="720" cy="468"/>
                </a:xfrm>
                <a:custGeom>
                  <a:avLst/>
                  <a:gdLst>
                    <a:gd name="T0" fmla="*/ 0 w 720"/>
                    <a:gd name="T1" fmla="*/ 468 h 468"/>
                    <a:gd name="T2" fmla="*/ 540 w 720"/>
                    <a:gd name="T3" fmla="*/ 312 h 468"/>
                    <a:gd name="T4" fmla="*/ 720 w 72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468"/>
                    <a:gd name="T11" fmla="*/ 720 w 72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468">
                      <a:moveTo>
                        <a:pt x="0" y="468"/>
                      </a:moveTo>
                      <a:cubicBezTo>
                        <a:pt x="210" y="429"/>
                        <a:pt x="420" y="390"/>
                        <a:pt x="540" y="312"/>
                      </a:cubicBezTo>
                      <a:cubicBezTo>
                        <a:pt x="660" y="234"/>
                        <a:pt x="690" y="52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2" name="Freeform 67">
                  <a:extLst>
                    <a:ext uri="{FF2B5EF4-FFF2-40B4-BE49-F238E27FC236}">
                      <a16:creationId xmlns:a16="http://schemas.microsoft.com/office/drawing/2014/main" id="{46723D9E-4740-4C23-901B-186332F44A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2" y="12318"/>
                  <a:ext cx="540" cy="468"/>
                </a:xfrm>
                <a:custGeom>
                  <a:avLst/>
                  <a:gdLst>
                    <a:gd name="T0" fmla="*/ 0 w 720"/>
                    <a:gd name="T1" fmla="*/ 468 h 468"/>
                    <a:gd name="T2" fmla="*/ 4 w 720"/>
                    <a:gd name="T3" fmla="*/ 312 h 468"/>
                    <a:gd name="T4" fmla="*/ 5 w 72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468"/>
                    <a:gd name="T11" fmla="*/ 720 w 72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468">
                      <a:moveTo>
                        <a:pt x="0" y="468"/>
                      </a:moveTo>
                      <a:cubicBezTo>
                        <a:pt x="210" y="429"/>
                        <a:pt x="420" y="390"/>
                        <a:pt x="540" y="312"/>
                      </a:cubicBezTo>
                      <a:cubicBezTo>
                        <a:pt x="660" y="234"/>
                        <a:pt x="690" y="52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3" name="Freeform 68">
                  <a:extLst>
                    <a:ext uri="{FF2B5EF4-FFF2-40B4-BE49-F238E27FC236}">
                      <a16:creationId xmlns:a16="http://schemas.microsoft.com/office/drawing/2014/main" id="{6001D617-E235-12AA-5B9F-0B969AD300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2" y="7638"/>
                  <a:ext cx="720" cy="624"/>
                </a:xfrm>
                <a:custGeom>
                  <a:avLst/>
                  <a:gdLst>
                    <a:gd name="T0" fmla="*/ 0 w 720"/>
                    <a:gd name="T1" fmla="*/ 82981 h 468"/>
                    <a:gd name="T2" fmla="*/ 540 w 720"/>
                    <a:gd name="T3" fmla="*/ 55408 h 468"/>
                    <a:gd name="T4" fmla="*/ 720 w 72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468"/>
                    <a:gd name="T11" fmla="*/ 720 w 72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468">
                      <a:moveTo>
                        <a:pt x="0" y="468"/>
                      </a:moveTo>
                      <a:cubicBezTo>
                        <a:pt x="210" y="429"/>
                        <a:pt x="420" y="390"/>
                        <a:pt x="540" y="312"/>
                      </a:cubicBezTo>
                      <a:cubicBezTo>
                        <a:pt x="660" y="234"/>
                        <a:pt x="690" y="52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4" name="Freeform 69">
                  <a:extLst>
                    <a:ext uri="{FF2B5EF4-FFF2-40B4-BE49-F238E27FC236}">
                      <a16:creationId xmlns:a16="http://schemas.microsoft.com/office/drawing/2014/main" id="{A4C5D682-A17F-3F9E-CE58-2DE28F615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2" y="7638"/>
                  <a:ext cx="540" cy="624"/>
                </a:xfrm>
                <a:custGeom>
                  <a:avLst/>
                  <a:gdLst>
                    <a:gd name="T0" fmla="*/ 0 w 720"/>
                    <a:gd name="T1" fmla="*/ 82981 h 468"/>
                    <a:gd name="T2" fmla="*/ 4 w 720"/>
                    <a:gd name="T3" fmla="*/ 55408 h 468"/>
                    <a:gd name="T4" fmla="*/ 5 w 720"/>
                    <a:gd name="T5" fmla="*/ 0 h 468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468"/>
                    <a:gd name="T11" fmla="*/ 720 w 720"/>
                    <a:gd name="T12" fmla="*/ 468 h 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468">
                      <a:moveTo>
                        <a:pt x="0" y="468"/>
                      </a:moveTo>
                      <a:cubicBezTo>
                        <a:pt x="210" y="429"/>
                        <a:pt x="420" y="390"/>
                        <a:pt x="540" y="312"/>
                      </a:cubicBezTo>
                      <a:cubicBezTo>
                        <a:pt x="660" y="234"/>
                        <a:pt x="690" y="52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5" name="Freeform 70">
                  <a:extLst>
                    <a:ext uri="{FF2B5EF4-FFF2-40B4-BE49-F238E27FC236}">
                      <a16:creationId xmlns:a16="http://schemas.microsoft.com/office/drawing/2014/main" id="{2B9F3EE4-3AC1-F005-623F-5754E6886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2" y="7638"/>
                  <a:ext cx="3600" cy="1456"/>
                </a:xfrm>
                <a:custGeom>
                  <a:avLst/>
                  <a:gdLst>
                    <a:gd name="T0" fmla="*/ 0 w 3600"/>
                    <a:gd name="T1" fmla="*/ 0 h 1456"/>
                    <a:gd name="T2" fmla="*/ 540 w 3600"/>
                    <a:gd name="T3" fmla="*/ 1092 h 1456"/>
                    <a:gd name="T4" fmla="*/ 1980 w 3600"/>
                    <a:gd name="T5" fmla="*/ 1404 h 1456"/>
                    <a:gd name="T6" fmla="*/ 3600 w 3600"/>
                    <a:gd name="T7" fmla="*/ 780 h 14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00"/>
                    <a:gd name="T13" fmla="*/ 0 h 1456"/>
                    <a:gd name="T14" fmla="*/ 3600 w 3600"/>
                    <a:gd name="T15" fmla="*/ 1456 h 14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00" h="1456">
                      <a:moveTo>
                        <a:pt x="0" y="0"/>
                      </a:moveTo>
                      <a:cubicBezTo>
                        <a:pt x="105" y="429"/>
                        <a:pt x="210" y="858"/>
                        <a:pt x="540" y="1092"/>
                      </a:cubicBezTo>
                      <a:cubicBezTo>
                        <a:pt x="870" y="1326"/>
                        <a:pt x="1470" y="1456"/>
                        <a:pt x="1980" y="1404"/>
                      </a:cubicBezTo>
                      <a:cubicBezTo>
                        <a:pt x="2490" y="1352"/>
                        <a:pt x="3045" y="1066"/>
                        <a:pt x="3600" y="78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6" name="Freeform 71">
                  <a:extLst>
                    <a:ext uri="{FF2B5EF4-FFF2-40B4-BE49-F238E27FC236}">
                      <a16:creationId xmlns:a16="http://schemas.microsoft.com/office/drawing/2014/main" id="{0A5B9CA5-883D-1A7F-BA7E-5D7BFFFFAC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2" y="11138"/>
                  <a:ext cx="3720" cy="1024"/>
                </a:xfrm>
                <a:custGeom>
                  <a:avLst/>
                  <a:gdLst>
                    <a:gd name="T0" fmla="*/ 6496 w 3600"/>
                    <a:gd name="T1" fmla="*/ 2393 h 910"/>
                    <a:gd name="T2" fmla="*/ 3899 w 3600"/>
                    <a:gd name="T3" fmla="*/ 1085 h 910"/>
                    <a:gd name="T4" fmla="*/ 1299 w 3600"/>
                    <a:gd name="T5" fmla="*/ 1085 h 910"/>
                    <a:gd name="T6" fmla="*/ 0 w 3600"/>
                    <a:gd name="T7" fmla="*/ 7612 h 91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00"/>
                    <a:gd name="T13" fmla="*/ 0 h 910"/>
                    <a:gd name="T14" fmla="*/ 3600 w 3600"/>
                    <a:gd name="T15" fmla="*/ 910 h 91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00" h="910">
                      <a:moveTo>
                        <a:pt x="3600" y="286"/>
                      </a:moveTo>
                      <a:cubicBezTo>
                        <a:pt x="3120" y="221"/>
                        <a:pt x="2640" y="156"/>
                        <a:pt x="2160" y="130"/>
                      </a:cubicBezTo>
                      <a:cubicBezTo>
                        <a:pt x="1680" y="104"/>
                        <a:pt x="1080" y="0"/>
                        <a:pt x="720" y="130"/>
                      </a:cubicBezTo>
                      <a:cubicBezTo>
                        <a:pt x="360" y="260"/>
                        <a:pt x="180" y="585"/>
                        <a:pt x="0" y="91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7" name="Freeform 72">
                  <a:extLst>
                    <a:ext uri="{FF2B5EF4-FFF2-40B4-BE49-F238E27FC236}">
                      <a16:creationId xmlns:a16="http://schemas.microsoft.com/office/drawing/2014/main" id="{507FCCD2-8983-26C5-E15A-9ECCFB8F0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2" y="6390"/>
                  <a:ext cx="3780" cy="1092"/>
                </a:xfrm>
                <a:custGeom>
                  <a:avLst/>
                  <a:gdLst>
                    <a:gd name="T0" fmla="*/ 8661 w 3600"/>
                    <a:gd name="T1" fmla="*/ 7613 h 910"/>
                    <a:gd name="T2" fmla="*/ 5201 w 3600"/>
                    <a:gd name="T3" fmla="*/ 3462 h 910"/>
                    <a:gd name="T4" fmla="*/ 1736 w 3600"/>
                    <a:gd name="T5" fmla="*/ 3462 h 910"/>
                    <a:gd name="T6" fmla="*/ 0 w 3600"/>
                    <a:gd name="T7" fmla="*/ 24216 h 91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00"/>
                    <a:gd name="T13" fmla="*/ 0 h 910"/>
                    <a:gd name="T14" fmla="*/ 3600 w 3600"/>
                    <a:gd name="T15" fmla="*/ 910 h 91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00" h="910">
                      <a:moveTo>
                        <a:pt x="3600" y="286"/>
                      </a:moveTo>
                      <a:cubicBezTo>
                        <a:pt x="3120" y="221"/>
                        <a:pt x="2640" y="156"/>
                        <a:pt x="2160" y="130"/>
                      </a:cubicBezTo>
                      <a:cubicBezTo>
                        <a:pt x="1680" y="104"/>
                        <a:pt x="1080" y="0"/>
                        <a:pt x="720" y="130"/>
                      </a:cubicBezTo>
                      <a:cubicBezTo>
                        <a:pt x="360" y="260"/>
                        <a:pt x="180" y="585"/>
                        <a:pt x="0" y="91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8" name="Text Box 73">
                  <a:extLst>
                    <a:ext uri="{FF2B5EF4-FFF2-40B4-BE49-F238E27FC236}">
                      <a16:creationId xmlns:a16="http://schemas.microsoft.com/office/drawing/2014/main" id="{B1B02D12-2C87-193C-B921-E7AAA0824B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9822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交叉汇编程序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29" name="Freeform 74">
                  <a:extLst>
                    <a:ext uri="{FF2B5EF4-FFF2-40B4-BE49-F238E27FC236}">
                      <a16:creationId xmlns:a16="http://schemas.microsoft.com/office/drawing/2014/main" id="{210AFEE2-D890-7072-4C54-5B2416D08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2" y="7638"/>
                  <a:ext cx="720" cy="2340"/>
                </a:xfrm>
                <a:custGeom>
                  <a:avLst/>
                  <a:gdLst>
                    <a:gd name="T0" fmla="*/ 17 w 900"/>
                    <a:gd name="T1" fmla="*/ 0 h 2340"/>
                    <a:gd name="T2" fmla="*/ 14 w 900"/>
                    <a:gd name="T3" fmla="*/ 1092 h 2340"/>
                    <a:gd name="T4" fmla="*/ 0 w 900"/>
                    <a:gd name="T5" fmla="*/ 2340 h 2340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2340"/>
                    <a:gd name="T11" fmla="*/ 900 w 900"/>
                    <a:gd name="T12" fmla="*/ 2340 h 23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2340">
                      <a:moveTo>
                        <a:pt x="900" y="0"/>
                      </a:moveTo>
                      <a:cubicBezTo>
                        <a:pt x="885" y="351"/>
                        <a:pt x="870" y="702"/>
                        <a:pt x="720" y="1092"/>
                      </a:cubicBezTo>
                      <a:cubicBezTo>
                        <a:pt x="570" y="1482"/>
                        <a:pt x="285" y="1911"/>
                        <a:pt x="0" y="234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0" name="Freeform 75">
                  <a:extLst>
                    <a:ext uri="{FF2B5EF4-FFF2-40B4-BE49-F238E27FC236}">
                      <a16:creationId xmlns:a16="http://schemas.microsoft.com/office/drawing/2014/main" id="{08C8C9A2-F7FE-55B9-74AB-0511AB9D4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" y="10134"/>
                  <a:ext cx="900" cy="2028"/>
                </a:xfrm>
                <a:custGeom>
                  <a:avLst/>
                  <a:gdLst>
                    <a:gd name="T0" fmla="*/ 39999 w 720"/>
                    <a:gd name="T1" fmla="*/ 0 h 2028"/>
                    <a:gd name="T2" fmla="*/ 9993 w 720"/>
                    <a:gd name="T3" fmla="*/ 780 h 2028"/>
                    <a:gd name="T4" fmla="*/ 0 w 720"/>
                    <a:gd name="T5" fmla="*/ 2028 h 2028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2028"/>
                    <a:gd name="T11" fmla="*/ 720 w 720"/>
                    <a:gd name="T12" fmla="*/ 2028 h 20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2028">
                      <a:moveTo>
                        <a:pt x="720" y="0"/>
                      </a:moveTo>
                      <a:cubicBezTo>
                        <a:pt x="510" y="221"/>
                        <a:pt x="300" y="442"/>
                        <a:pt x="180" y="780"/>
                      </a:cubicBezTo>
                      <a:cubicBezTo>
                        <a:pt x="60" y="1118"/>
                        <a:pt x="30" y="1573"/>
                        <a:pt x="0" y="202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1" name="Text Box 76">
                  <a:extLst>
                    <a:ext uri="{FF2B5EF4-FFF2-40B4-BE49-F238E27FC236}">
                      <a16:creationId xmlns:a16="http://schemas.microsoft.com/office/drawing/2014/main" id="{9E5E05ED-9423-1398-EAF4-71485F1229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12" y="9822"/>
                  <a:ext cx="14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交叉编译程序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32" name="Freeform 77">
                  <a:extLst>
                    <a:ext uri="{FF2B5EF4-FFF2-40B4-BE49-F238E27FC236}">
                      <a16:creationId xmlns:a16="http://schemas.microsoft.com/office/drawing/2014/main" id="{32029577-AB2F-8CDC-62CD-6528F75A7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2" y="7638"/>
                  <a:ext cx="540" cy="2340"/>
                </a:xfrm>
                <a:custGeom>
                  <a:avLst/>
                  <a:gdLst>
                    <a:gd name="T0" fmla="*/ 540 w 540"/>
                    <a:gd name="T1" fmla="*/ 0 h 2340"/>
                    <a:gd name="T2" fmla="*/ 360 w 540"/>
                    <a:gd name="T3" fmla="*/ 1248 h 2340"/>
                    <a:gd name="T4" fmla="*/ 0 w 540"/>
                    <a:gd name="T5" fmla="*/ 2340 h 2340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2340"/>
                    <a:gd name="T11" fmla="*/ 540 w 540"/>
                    <a:gd name="T12" fmla="*/ 2340 h 23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2340">
                      <a:moveTo>
                        <a:pt x="540" y="0"/>
                      </a:moveTo>
                      <a:cubicBezTo>
                        <a:pt x="495" y="429"/>
                        <a:pt x="450" y="858"/>
                        <a:pt x="360" y="1248"/>
                      </a:cubicBezTo>
                      <a:cubicBezTo>
                        <a:pt x="270" y="1638"/>
                        <a:pt x="135" y="1989"/>
                        <a:pt x="0" y="234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3" name="Freeform 78">
                  <a:extLst>
                    <a:ext uri="{FF2B5EF4-FFF2-40B4-BE49-F238E27FC236}">
                      <a16:creationId xmlns:a16="http://schemas.microsoft.com/office/drawing/2014/main" id="{C9D3DF66-A848-BF77-AFE7-43EC49BCD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2" y="10134"/>
                  <a:ext cx="900" cy="2028"/>
                </a:xfrm>
                <a:custGeom>
                  <a:avLst/>
                  <a:gdLst>
                    <a:gd name="T0" fmla="*/ 900 w 900"/>
                    <a:gd name="T1" fmla="*/ 0 h 2028"/>
                    <a:gd name="T2" fmla="*/ 360 w 900"/>
                    <a:gd name="T3" fmla="*/ 936 h 2028"/>
                    <a:gd name="T4" fmla="*/ 0 w 900"/>
                    <a:gd name="T5" fmla="*/ 2028 h 2028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2028"/>
                    <a:gd name="T11" fmla="*/ 900 w 900"/>
                    <a:gd name="T12" fmla="*/ 2028 h 20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2028">
                      <a:moveTo>
                        <a:pt x="900" y="0"/>
                      </a:moveTo>
                      <a:cubicBezTo>
                        <a:pt x="705" y="299"/>
                        <a:pt x="510" y="598"/>
                        <a:pt x="360" y="936"/>
                      </a:cubicBezTo>
                      <a:cubicBezTo>
                        <a:pt x="210" y="1274"/>
                        <a:pt x="90" y="1846"/>
                        <a:pt x="0" y="202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4" name="Freeform 79">
                  <a:extLst>
                    <a:ext uri="{FF2B5EF4-FFF2-40B4-BE49-F238E27FC236}">
                      <a16:creationId xmlns:a16="http://schemas.microsoft.com/office/drawing/2014/main" id="{F90A5F6E-8F76-9583-7625-B0EEE656ED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2" y="10134"/>
                  <a:ext cx="3780" cy="2028"/>
                </a:xfrm>
                <a:custGeom>
                  <a:avLst/>
                  <a:gdLst>
                    <a:gd name="T0" fmla="*/ 3780 w 3780"/>
                    <a:gd name="T1" fmla="*/ 0 h 2028"/>
                    <a:gd name="T2" fmla="*/ 720 w 3780"/>
                    <a:gd name="T3" fmla="*/ 780 h 2028"/>
                    <a:gd name="T4" fmla="*/ 0 w 3780"/>
                    <a:gd name="T5" fmla="*/ 2028 h 2028"/>
                    <a:gd name="T6" fmla="*/ 0 60000 65536"/>
                    <a:gd name="T7" fmla="*/ 0 60000 65536"/>
                    <a:gd name="T8" fmla="*/ 0 60000 65536"/>
                    <a:gd name="T9" fmla="*/ 0 w 3780"/>
                    <a:gd name="T10" fmla="*/ 0 h 2028"/>
                    <a:gd name="T11" fmla="*/ 3780 w 3780"/>
                    <a:gd name="T12" fmla="*/ 2028 h 20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80" h="2028">
                      <a:moveTo>
                        <a:pt x="3780" y="0"/>
                      </a:moveTo>
                      <a:cubicBezTo>
                        <a:pt x="2565" y="221"/>
                        <a:pt x="1350" y="442"/>
                        <a:pt x="720" y="780"/>
                      </a:cubicBezTo>
                      <a:cubicBezTo>
                        <a:pt x="90" y="1118"/>
                        <a:pt x="45" y="1573"/>
                        <a:pt x="0" y="202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5" name="Text Box 80">
                  <a:extLst>
                    <a:ext uri="{FF2B5EF4-FFF2-40B4-BE49-F238E27FC236}">
                      <a16:creationId xmlns:a16="http://schemas.microsoft.com/office/drawing/2014/main" id="{036EACFE-13ED-DDA9-CC37-BACB99A2B4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52" y="9198"/>
                  <a:ext cx="180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可变目标编译程序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36" name="Freeform 81">
                  <a:extLst>
                    <a:ext uri="{FF2B5EF4-FFF2-40B4-BE49-F238E27FC236}">
                      <a16:creationId xmlns:a16="http://schemas.microsoft.com/office/drawing/2014/main" id="{C3F5694B-ED5D-69CF-18F3-23F167F141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2" y="7794"/>
                  <a:ext cx="540" cy="1560"/>
                </a:xfrm>
                <a:custGeom>
                  <a:avLst/>
                  <a:gdLst>
                    <a:gd name="T0" fmla="*/ 540 w 540"/>
                    <a:gd name="T1" fmla="*/ 0 h 1560"/>
                    <a:gd name="T2" fmla="*/ 180 w 540"/>
                    <a:gd name="T3" fmla="*/ 1248 h 1560"/>
                    <a:gd name="T4" fmla="*/ 0 w 540"/>
                    <a:gd name="T5" fmla="*/ 1560 h 1560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1560"/>
                    <a:gd name="T11" fmla="*/ 540 w 540"/>
                    <a:gd name="T12" fmla="*/ 1560 h 15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1560">
                      <a:moveTo>
                        <a:pt x="540" y="0"/>
                      </a:moveTo>
                      <a:cubicBezTo>
                        <a:pt x="405" y="494"/>
                        <a:pt x="270" y="988"/>
                        <a:pt x="180" y="1248"/>
                      </a:cubicBezTo>
                      <a:cubicBezTo>
                        <a:pt x="90" y="1508"/>
                        <a:pt x="45" y="1534"/>
                        <a:pt x="0" y="15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7" name="Freeform 82">
                  <a:extLst>
                    <a:ext uri="{FF2B5EF4-FFF2-40B4-BE49-F238E27FC236}">
                      <a16:creationId xmlns:a16="http://schemas.microsoft.com/office/drawing/2014/main" id="{DB76880F-9642-C5E2-E1CB-85E14D66B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2" y="7638"/>
                  <a:ext cx="720" cy="1560"/>
                </a:xfrm>
                <a:custGeom>
                  <a:avLst/>
                  <a:gdLst>
                    <a:gd name="T0" fmla="*/ 720 w 720"/>
                    <a:gd name="T1" fmla="*/ 1560 h 1560"/>
                    <a:gd name="T2" fmla="*/ 360 w 720"/>
                    <a:gd name="T3" fmla="*/ 624 h 1560"/>
                    <a:gd name="T4" fmla="*/ 0 w 720"/>
                    <a:gd name="T5" fmla="*/ 0 h 1560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1560"/>
                    <a:gd name="T11" fmla="*/ 720 w 720"/>
                    <a:gd name="T12" fmla="*/ 1560 h 15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1560">
                      <a:moveTo>
                        <a:pt x="720" y="1560"/>
                      </a:moveTo>
                      <a:cubicBezTo>
                        <a:pt x="600" y="1222"/>
                        <a:pt x="480" y="884"/>
                        <a:pt x="360" y="624"/>
                      </a:cubicBezTo>
                      <a:cubicBezTo>
                        <a:pt x="240" y="364"/>
                        <a:pt x="120" y="182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8" name="Freeform 83">
                  <a:extLst>
                    <a:ext uri="{FF2B5EF4-FFF2-40B4-BE49-F238E27FC236}">
                      <a16:creationId xmlns:a16="http://schemas.microsoft.com/office/drawing/2014/main" id="{D799189F-6B2A-97DB-5827-5949A054DB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2" y="9666"/>
                  <a:ext cx="720" cy="2496"/>
                </a:xfrm>
                <a:custGeom>
                  <a:avLst/>
                  <a:gdLst>
                    <a:gd name="T0" fmla="*/ 720 w 720"/>
                    <a:gd name="T1" fmla="*/ 0 h 2496"/>
                    <a:gd name="T2" fmla="*/ 180 w 720"/>
                    <a:gd name="T3" fmla="*/ 1404 h 2496"/>
                    <a:gd name="T4" fmla="*/ 0 w 720"/>
                    <a:gd name="T5" fmla="*/ 2496 h 2496"/>
                    <a:gd name="T6" fmla="*/ 0 60000 65536"/>
                    <a:gd name="T7" fmla="*/ 0 60000 65536"/>
                    <a:gd name="T8" fmla="*/ 0 60000 65536"/>
                    <a:gd name="T9" fmla="*/ 0 w 720"/>
                    <a:gd name="T10" fmla="*/ 0 h 2496"/>
                    <a:gd name="T11" fmla="*/ 720 w 720"/>
                    <a:gd name="T12" fmla="*/ 2496 h 24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0" h="2496">
                      <a:moveTo>
                        <a:pt x="720" y="0"/>
                      </a:moveTo>
                      <a:cubicBezTo>
                        <a:pt x="510" y="494"/>
                        <a:pt x="300" y="988"/>
                        <a:pt x="180" y="1404"/>
                      </a:cubicBezTo>
                      <a:cubicBezTo>
                        <a:pt x="60" y="1820"/>
                        <a:pt x="30" y="2158"/>
                        <a:pt x="0" y="2496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9" name="Freeform 84">
                  <a:extLst>
                    <a:ext uri="{FF2B5EF4-FFF2-40B4-BE49-F238E27FC236}">
                      <a16:creationId xmlns:a16="http://schemas.microsoft.com/office/drawing/2014/main" id="{A0AEF097-ACEA-CBB9-43B0-6D7B5CB0C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2" y="7638"/>
                  <a:ext cx="3420" cy="1716"/>
                </a:xfrm>
                <a:custGeom>
                  <a:avLst/>
                  <a:gdLst>
                    <a:gd name="T0" fmla="*/ 3420 w 3420"/>
                    <a:gd name="T1" fmla="*/ 1716 h 1716"/>
                    <a:gd name="T2" fmla="*/ 720 w 3420"/>
                    <a:gd name="T3" fmla="*/ 1404 h 1716"/>
                    <a:gd name="T4" fmla="*/ 0 w 3420"/>
                    <a:gd name="T5" fmla="*/ 0 h 1716"/>
                    <a:gd name="T6" fmla="*/ 0 60000 65536"/>
                    <a:gd name="T7" fmla="*/ 0 60000 65536"/>
                    <a:gd name="T8" fmla="*/ 0 60000 65536"/>
                    <a:gd name="T9" fmla="*/ 0 w 3420"/>
                    <a:gd name="T10" fmla="*/ 0 h 1716"/>
                    <a:gd name="T11" fmla="*/ 3420 w 3420"/>
                    <a:gd name="T12" fmla="*/ 1716 h 17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0" h="1716">
                      <a:moveTo>
                        <a:pt x="3420" y="1716"/>
                      </a:moveTo>
                      <a:cubicBezTo>
                        <a:pt x="2355" y="1703"/>
                        <a:pt x="1290" y="1690"/>
                        <a:pt x="720" y="1404"/>
                      </a:cubicBezTo>
                      <a:cubicBezTo>
                        <a:pt x="150" y="1118"/>
                        <a:pt x="75" y="55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40" name="Freeform 85">
                  <a:extLst>
                    <a:ext uri="{FF2B5EF4-FFF2-40B4-BE49-F238E27FC236}">
                      <a16:creationId xmlns:a16="http://schemas.microsoft.com/office/drawing/2014/main" id="{CAF2F276-C10B-6B21-F864-0ED0779EF2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2" y="9510"/>
                  <a:ext cx="3630" cy="2652"/>
                </a:xfrm>
                <a:custGeom>
                  <a:avLst/>
                  <a:gdLst>
                    <a:gd name="T0" fmla="*/ 3630 w 3630"/>
                    <a:gd name="T1" fmla="*/ 0 h 2652"/>
                    <a:gd name="T2" fmla="*/ 930 w 3630"/>
                    <a:gd name="T3" fmla="*/ 156 h 2652"/>
                    <a:gd name="T4" fmla="*/ 210 w 3630"/>
                    <a:gd name="T5" fmla="*/ 468 h 2652"/>
                    <a:gd name="T6" fmla="*/ 30 w 3630"/>
                    <a:gd name="T7" fmla="*/ 1404 h 2652"/>
                    <a:gd name="T8" fmla="*/ 30 w 3630"/>
                    <a:gd name="T9" fmla="*/ 2652 h 26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30"/>
                    <a:gd name="T16" fmla="*/ 0 h 2652"/>
                    <a:gd name="T17" fmla="*/ 3630 w 3630"/>
                    <a:gd name="T18" fmla="*/ 2652 h 26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30" h="2652">
                      <a:moveTo>
                        <a:pt x="3630" y="0"/>
                      </a:moveTo>
                      <a:cubicBezTo>
                        <a:pt x="2565" y="39"/>
                        <a:pt x="1500" y="78"/>
                        <a:pt x="930" y="156"/>
                      </a:cubicBezTo>
                      <a:cubicBezTo>
                        <a:pt x="360" y="234"/>
                        <a:pt x="360" y="260"/>
                        <a:pt x="210" y="468"/>
                      </a:cubicBezTo>
                      <a:cubicBezTo>
                        <a:pt x="60" y="676"/>
                        <a:pt x="60" y="1040"/>
                        <a:pt x="30" y="1404"/>
                      </a:cubicBezTo>
                      <a:cubicBezTo>
                        <a:pt x="0" y="1768"/>
                        <a:pt x="15" y="2210"/>
                        <a:pt x="30" y="2652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41" name="AutoShape 86">
                  <a:extLst>
                    <a:ext uri="{FF2B5EF4-FFF2-40B4-BE49-F238E27FC236}">
                      <a16:creationId xmlns:a16="http://schemas.microsoft.com/office/drawing/2014/main" id="{98984180-77E6-E2A8-345B-FC8E24AB28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0" y="6078"/>
                  <a:ext cx="360" cy="156"/>
                </a:xfrm>
                <a:prstGeom prst="leftArrow">
                  <a:avLst>
                    <a:gd name="adj1" fmla="val 50000"/>
                    <a:gd name="adj2" fmla="val 57692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42" name="AutoShape 87">
                  <a:extLst>
                    <a:ext uri="{FF2B5EF4-FFF2-40B4-BE49-F238E27FC236}">
                      <a16:creationId xmlns:a16="http://schemas.microsoft.com/office/drawing/2014/main" id="{339CD656-C267-2CB5-A1EB-FA22FA7D6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0" y="6078"/>
                  <a:ext cx="240" cy="156"/>
                </a:xfrm>
                <a:prstGeom prst="leftArrow">
                  <a:avLst>
                    <a:gd name="adj1" fmla="val 50000"/>
                    <a:gd name="adj2" fmla="val 38462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43" name="AutoShape 88">
                  <a:extLst>
                    <a:ext uri="{FF2B5EF4-FFF2-40B4-BE49-F238E27FC236}">
                      <a16:creationId xmlns:a16="http://schemas.microsoft.com/office/drawing/2014/main" id="{9B53A175-A21B-C0D2-F282-FEC40CE78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0" y="6078"/>
                  <a:ext cx="360" cy="156"/>
                </a:xfrm>
                <a:prstGeom prst="leftArrow">
                  <a:avLst>
                    <a:gd name="adj1" fmla="val 50000"/>
                    <a:gd name="adj2" fmla="val 57692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44" name="AutoShape 89">
                  <a:extLst>
                    <a:ext uri="{FF2B5EF4-FFF2-40B4-BE49-F238E27FC236}">
                      <a16:creationId xmlns:a16="http://schemas.microsoft.com/office/drawing/2014/main" id="{C30910EE-690C-0937-3D73-4B7BE51CC2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0" y="6078"/>
                  <a:ext cx="360" cy="156"/>
                </a:xfrm>
                <a:prstGeom prst="leftArrow">
                  <a:avLst>
                    <a:gd name="adj1" fmla="val 50000"/>
                    <a:gd name="adj2" fmla="val 57692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45" name="AutoShape 90">
                  <a:extLst>
                    <a:ext uri="{FF2B5EF4-FFF2-40B4-BE49-F238E27FC236}">
                      <a16:creationId xmlns:a16="http://schemas.microsoft.com/office/drawing/2014/main" id="{32EB763B-C86C-A619-502B-EF2302BADD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9108" y="6210"/>
                  <a:ext cx="624" cy="3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5898240 60000 65536"/>
                    <a:gd name="T10" fmla="*/ 5898240 60000 65536"/>
                    <a:gd name="T11" fmla="*/ 0 60000 65536"/>
                    <a:gd name="T12" fmla="*/ 12427 w 21600"/>
                    <a:gd name="T13" fmla="*/ 2940 h 21600"/>
                    <a:gd name="T14" fmla="*/ 18242 w 21600"/>
                    <a:gd name="T15" fmla="*/ 924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21600" y="6079"/>
                      </a:moveTo>
                      <a:lnTo>
                        <a:pt x="15126" y="0"/>
                      </a:lnTo>
                      <a:lnTo>
                        <a:pt x="15126" y="2912"/>
                      </a:lnTo>
                      <a:lnTo>
                        <a:pt x="12427" y="2912"/>
                      </a:lnTo>
                      <a:cubicBezTo>
                        <a:pt x="5564" y="2912"/>
                        <a:pt x="0" y="7052"/>
                        <a:pt x="0" y="12158"/>
                      </a:cubicBezTo>
                      <a:lnTo>
                        <a:pt x="0" y="21600"/>
                      </a:lnTo>
                      <a:lnTo>
                        <a:pt x="6474" y="21600"/>
                      </a:lnTo>
                      <a:lnTo>
                        <a:pt x="6474" y="12158"/>
                      </a:lnTo>
                      <a:cubicBezTo>
                        <a:pt x="6474" y="10550"/>
                        <a:pt x="9139" y="9246"/>
                        <a:pt x="12427" y="9246"/>
                      </a:cubicBezTo>
                      <a:lnTo>
                        <a:pt x="15126" y="9246"/>
                      </a:lnTo>
                      <a:lnTo>
                        <a:pt x="15126" y="12158"/>
                      </a:lnTo>
                      <a:lnTo>
                        <a:pt x="21600" y="60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/>
                <a:lstStyle/>
                <a:p>
                  <a:endParaRPr lang="zh-CN" altLang="en-US"/>
                </a:p>
              </p:txBody>
            </p:sp>
            <p:sp>
              <p:nvSpPr>
                <p:cNvPr id="28746" name="Text Box 91">
                  <a:extLst>
                    <a:ext uri="{FF2B5EF4-FFF2-40B4-BE49-F238E27FC236}">
                      <a16:creationId xmlns:a16="http://schemas.microsoft.com/office/drawing/2014/main" id="{C8476295-31B5-CCD5-8169-B9D16D38A5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00" y="13254"/>
                  <a:ext cx="3060" cy="6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lvl="1" algn="ctr">
                    <a:spcBef>
                      <a:spcPts val="775"/>
                    </a:spcBef>
                    <a:buClrTx/>
                    <a:buSz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图</a:t>
                  </a:r>
                  <a:r>
                    <a:rPr lang="en-US" altLang="zh-CN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1.5 </a:t>
                  </a: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主要翻译程序汇总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47" name="Text Box 92">
                  <a:extLst>
                    <a:ext uri="{FF2B5EF4-FFF2-40B4-BE49-F238E27FC236}">
                      <a16:creationId xmlns:a16="http://schemas.microsoft.com/office/drawing/2014/main" id="{F52F7175-8C6F-22DF-75F6-7CD183E4BE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0" y="5142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9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运行系统</a:t>
                  </a:r>
                  <a:endParaRPr lang="zh-CN" altLang="en-US" sz="1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748" name="Freeform 93">
                  <a:extLst>
                    <a:ext uri="{FF2B5EF4-FFF2-40B4-BE49-F238E27FC236}">
                      <a16:creationId xmlns:a16="http://schemas.microsoft.com/office/drawing/2014/main" id="{F9B417E9-3AAB-9D75-4F15-D58822B79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2" y="12355"/>
                  <a:ext cx="3660" cy="1092"/>
                </a:xfrm>
                <a:custGeom>
                  <a:avLst/>
                  <a:gdLst>
                    <a:gd name="T0" fmla="*/ 0 w 3600"/>
                    <a:gd name="T1" fmla="*/ 0 h 1456"/>
                    <a:gd name="T2" fmla="*/ 727 w 3600"/>
                    <a:gd name="T3" fmla="*/ 6 h 1456"/>
                    <a:gd name="T4" fmla="*/ 2667 w 3600"/>
                    <a:gd name="T5" fmla="*/ 8 h 1456"/>
                    <a:gd name="T6" fmla="*/ 4846 w 3600"/>
                    <a:gd name="T7" fmla="*/ 5 h 14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00"/>
                    <a:gd name="T13" fmla="*/ 0 h 1456"/>
                    <a:gd name="T14" fmla="*/ 3600 w 3600"/>
                    <a:gd name="T15" fmla="*/ 1456 h 14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00" h="1456">
                      <a:moveTo>
                        <a:pt x="0" y="0"/>
                      </a:moveTo>
                      <a:cubicBezTo>
                        <a:pt x="105" y="429"/>
                        <a:pt x="210" y="858"/>
                        <a:pt x="540" y="1092"/>
                      </a:cubicBezTo>
                      <a:cubicBezTo>
                        <a:pt x="870" y="1326"/>
                        <a:pt x="1470" y="1456"/>
                        <a:pt x="1980" y="1404"/>
                      </a:cubicBezTo>
                      <a:cubicBezTo>
                        <a:pt x="2490" y="1352"/>
                        <a:pt x="3045" y="1066"/>
                        <a:pt x="3600" y="78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8" name="灯片编号占位符 2">
            <a:extLst>
              <a:ext uri="{FF2B5EF4-FFF2-40B4-BE49-F238E27FC236}">
                <a16:creationId xmlns:a16="http://schemas.microsoft.com/office/drawing/2014/main" id="{1F7B512B-91B5-A21E-21A3-4037885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FA2480B1-094C-1985-FA68-BEE36DAFF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编译程序总体结构</a:t>
            </a:r>
          </a:p>
        </p:txBody>
      </p:sp>
      <p:sp>
        <p:nvSpPr>
          <p:cNvPr id="45" name="灯片编号占位符 2">
            <a:extLst>
              <a:ext uri="{FF2B5EF4-FFF2-40B4-BE49-F238E27FC236}">
                <a16:creationId xmlns:a16="http://schemas.microsoft.com/office/drawing/2014/main" id="{1454A8AA-71B6-6484-799F-6407204C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3CE1F357-FE2D-EDC7-DBCA-76670258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705475"/>
            <a:ext cx="2895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目标代码生成器</a:t>
            </a:r>
          </a:p>
        </p:txBody>
      </p:sp>
      <p:sp>
        <p:nvSpPr>
          <p:cNvPr id="934916" name="Rectangle 4">
            <a:extLst>
              <a:ext uri="{FF2B5EF4-FFF2-40B4-BE49-F238E27FC236}">
                <a16:creationId xmlns:a16="http://schemas.microsoft.com/office/drawing/2014/main" id="{9C62CA4A-D162-3002-CB5E-45EE26B90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386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代码优化器</a:t>
            </a:r>
          </a:p>
        </p:txBody>
      </p:sp>
      <p:sp>
        <p:nvSpPr>
          <p:cNvPr id="934917" name="Rectangle 5">
            <a:extLst>
              <a:ext uri="{FF2B5EF4-FFF2-40B4-BE49-F238E27FC236}">
                <a16:creationId xmlns:a16="http://schemas.microsoft.com/office/drawing/2014/main" id="{F47D88FF-F239-5EA7-C98F-B4D9DD18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71875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语义分析与中间代码生成器</a:t>
            </a:r>
          </a:p>
        </p:txBody>
      </p:sp>
      <p:sp>
        <p:nvSpPr>
          <p:cNvPr id="934918" name="Rectangle 6">
            <a:extLst>
              <a:ext uri="{FF2B5EF4-FFF2-40B4-BE49-F238E27FC236}">
                <a16:creationId xmlns:a16="http://schemas.microsoft.com/office/drawing/2014/main" id="{1706BA3F-C856-C4FF-61FB-55DB7AB4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28875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03B65B8-E9F3-9E24-5C67-29FB48AD67B7}"/>
              </a:ext>
            </a:extLst>
          </p:cNvPr>
          <p:cNvGrpSpPr>
            <a:grpSpLocks/>
          </p:cNvGrpSpPr>
          <p:nvPr/>
        </p:nvGrpSpPr>
        <p:grpSpPr bwMode="auto">
          <a:xfrm>
            <a:off x="2387601" y="1666875"/>
            <a:ext cx="2489199" cy="4572000"/>
            <a:chOff x="544" y="1104"/>
            <a:chExt cx="1568" cy="2880"/>
          </a:xfrm>
        </p:grpSpPr>
        <p:sp>
          <p:nvSpPr>
            <p:cNvPr id="934920" name="Text Box 8">
              <a:extLst>
                <a:ext uri="{FF2B5EF4-FFF2-40B4-BE49-F238E27FC236}">
                  <a16:creationId xmlns:a16="http://schemas.microsoft.com/office/drawing/2014/main" id="{4C0F1021-7A5D-86DB-780F-A52F18A49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" y="1104"/>
              <a:ext cx="416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92075" tIns="46038" rIns="92075" bIns="46038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表    格    管    理</a:t>
              </a:r>
            </a:p>
          </p:txBody>
        </p:sp>
        <p:sp>
          <p:nvSpPr>
            <p:cNvPr id="29735" name="Line 9">
              <a:extLst>
                <a:ext uri="{FF2B5EF4-FFF2-40B4-BE49-F238E27FC236}">
                  <a16:creationId xmlns:a16="http://schemas.microsoft.com/office/drawing/2014/main" id="{52FEAF37-E215-0011-006E-C247E66C7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29736" name="Line 10">
              <a:extLst>
                <a:ext uri="{FF2B5EF4-FFF2-40B4-BE49-F238E27FC236}">
                  <a16:creationId xmlns:a16="http://schemas.microsoft.com/office/drawing/2014/main" id="{0DAD9EC1-0617-2FDC-B8C7-4EB692D1D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2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29737" name="Line 11">
              <a:extLst>
                <a:ext uri="{FF2B5EF4-FFF2-40B4-BE49-F238E27FC236}">
                  <a16:creationId xmlns:a16="http://schemas.microsoft.com/office/drawing/2014/main" id="{B2B3D1BC-15D1-70B0-4D15-5C0F3E6C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29738" name="Line 12">
              <a:extLst>
                <a:ext uri="{FF2B5EF4-FFF2-40B4-BE49-F238E27FC236}">
                  <a16:creationId xmlns:a16="http://schemas.microsoft.com/office/drawing/2014/main" id="{66F80E00-9F2F-7B14-A221-15069055F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29739" name="Line 13">
              <a:extLst>
                <a:ext uri="{FF2B5EF4-FFF2-40B4-BE49-F238E27FC236}">
                  <a16:creationId xmlns:a16="http://schemas.microsoft.com/office/drawing/2014/main" id="{A7C8FF18-2C57-2A4C-5158-2718D07B4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65D9813C-31B7-1BA7-E64D-F384F14C260D}"/>
              </a:ext>
            </a:extLst>
          </p:cNvPr>
          <p:cNvGrpSpPr>
            <a:grpSpLocks/>
          </p:cNvGrpSpPr>
          <p:nvPr/>
        </p:nvGrpSpPr>
        <p:grpSpPr bwMode="auto">
          <a:xfrm>
            <a:off x="6934201" y="1514475"/>
            <a:ext cx="2644775" cy="4724400"/>
            <a:chOff x="3408" y="1008"/>
            <a:chExt cx="1666" cy="2976"/>
          </a:xfrm>
        </p:grpSpPr>
        <p:grpSp>
          <p:nvGrpSpPr>
            <p:cNvPr id="29727" name="Group 15">
              <a:extLst>
                <a:ext uri="{FF2B5EF4-FFF2-40B4-BE49-F238E27FC236}">
                  <a16:creationId xmlns:a16="http://schemas.microsoft.com/office/drawing/2014/main" id="{DF1D366F-6243-412D-ECFD-4B6FF38A2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08"/>
              <a:ext cx="1666" cy="2976"/>
              <a:chOff x="3408" y="1008"/>
              <a:chExt cx="1666" cy="2976"/>
            </a:xfrm>
          </p:grpSpPr>
          <p:sp>
            <p:nvSpPr>
              <p:cNvPr id="934928" name="Text Box 16">
                <a:extLst>
                  <a:ext uri="{FF2B5EF4-FFF2-40B4-BE49-F238E27FC236}">
                    <a16:creationId xmlns:a16="http://schemas.microsoft.com/office/drawing/2014/main" id="{69524C07-0A0F-6494-B5C6-20AA7AB3E7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8" y="1008"/>
                <a:ext cx="416" cy="29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28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    错    处    理</a:t>
                </a:r>
              </a:p>
            </p:txBody>
          </p:sp>
          <p:sp>
            <p:nvSpPr>
              <p:cNvPr id="29730" name="Line 17">
                <a:extLst>
                  <a:ext uri="{FF2B5EF4-FFF2-40B4-BE49-F238E27FC236}">
                    <a16:creationId xmlns:a16="http://schemas.microsoft.com/office/drawing/2014/main" id="{C6A2D701-7932-F407-29E1-2CBF09359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82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9731" name="Line 18">
                <a:extLst>
                  <a:ext uri="{FF2B5EF4-FFF2-40B4-BE49-F238E27FC236}">
                    <a16:creationId xmlns:a16="http://schemas.microsoft.com/office/drawing/2014/main" id="{24879B5F-B452-DBD1-EA5C-1E72B3E62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9732" name="Line 19">
                <a:extLst>
                  <a:ext uri="{FF2B5EF4-FFF2-40B4-BE49-F238E27FC236}">
                    <a16:creationId xmlns:a16="http://schemas.microsoft.com/office/drawing/2014/main" id="{D02E686E-887F-49DA-3C10-926DE90C4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9733" name="Line 20">
                <a:extLst>
                  <a:ext uri="{FF2B5EF4-FFF2-40B4-BE49-F238E27FC236}">
                    <a16:creationId xmlns:a16="http://schemas.microsoft.com/office/drawing/2014/main" id="{F5C24012-9183-6302-AE84-5A7258EBA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29728" name="Line 21">
              <a:extLst>
                <a:ext uri="{FF2B5EF4-FFF2-40B4-BE49-F238E27FC236}">
                  <a16:creationId xmlns:a16="http://schemas.microsoft.com/office/drawing/2014/main" id="{0EC5000B-55AA-F678-CA75-C640D0370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3A16D222-3A90-DDE9-BC17-A24AC04CC0F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257675"/>
            <a:ext cx="1524000" cy="381000"/>
            <a:chOff x="2640" y="2736"/>
            <a:chExt cx="960" cy="240"/>
          </a:xfrm>
        </p:grpSpPr>
        <p:sp>
          <p:nvSpPr>
            <p:cNvPr id="934935" name="Rectangle 23">
              <a:extLst>
                <a:ext uri="{FF2B5EF4-FFF2-40B4-BE49-F238E27FC236}">
                  <a16:creationId xmlns:a16="http://schemas.microsoft.com/office/drawing/2014/main" id="{4FFE6123-EFB4-B694-1E98-B5987F6B0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zh-CN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</a:t>
              </a:r>
            </a:p>
          </p:txBody>
        </p:sp>
        <p:sp>
          <p:nvSpPr>
            <p:cNvPr id="29726" name="AutoShape 24">
              <a:extLst>
                <a:ext uri="{FF2B5EF4-FFF2-40B4-BE49-F238E27FC236}">
                  <a16:creationId xmlns:a16="http://schemas.microsoft.com/office/drawing/2014/main" id="{3CCA577A-6A31-C985-BE34-6C403A2AC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4601C2AA-3085-E12E-ECEF-BB114A10AB1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5324475"/>
            <a:ext cx="1524000" cy="381000"/>
            <a:chOff x="2640" y="3408"/>
            <a:chExt cx="960" cy="240"/>
          </a:xfrm>
        </p:grpSpPr>
        <p:sp>
          <p:nvSpPr>
            <p:cNvPr id="29723" name="AutoShape 26">
              <a:extLst>
                <a:ext uri="{FF2B5EF4-FFF2-40B4-BE49-F238E27FC236}">
                  <a16:creationId xmlns:a16="http://schemas.microsoft.com/office/drawing/2014/main" id="{291B4813-16EE-14B0-84D4-4ADCE4FF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4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4939" name="Rectangle 27">
              <a:extLst>
                <a:ext uri="{FF2B5EF4-FFF2-40B4-BE49-F238E27FC236}">
                  <a16:creationId xmlns:a16="http://schemas.microsoft.com/office/drawing/2014/main" id="{D8BC8328-72FD-4867-A87D-E67B783A7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zh-CN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</a:t>
              </a:r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:a16="http://schemas.microsoft.com/office/drawing/2014/main" id="{318EBDA7-D504-FBA3-1477-CC0843E138E3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6381751"/>
            <a:ext cx="1447800" cy="390525"/>
            <a:chOff x="2640" y="4074"/>
            <a:chExt cx="912" cy="246"/>
          </a:xfrm>
        </p:grpSpPr>
        <p:sp>
          <p:nvSpPr>
            <p:cNvPr id="29721" name="AutoShape 29">
              <a:extLst>
                <a:ext uri="{FF2B5EF4-FFF2-40B4-BE49-F238E27FC236}">
                  <a16:creationId xmlns:a16="http://schemas.microsoft.com/office/drawing/2014/main" id="{43D5F6A2-795A-6045-D987-8D3480DAD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0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4942" name="Rectangle 30">
              <a:extLst>
                <a:ext uri="{FF2B5EF4-FFF2-40B4-BE49-F238E27FC236}">
                  <a16:creationId xmlns:a16="http://schemas.microsoft.com/office/drawing/2014/main" id="{875D3242-8A08-E018-1F02-19D49ACA6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7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zh-CN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目标代码</a:t>
              </a:r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id="{D6377954-2FA5-20BE-07C2-A6D2A9002231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114675"/>
            <a:ext cx="1600200" cy="381000"/>
            <a:chOff x="2640" y="2016"/>
            <a:chExt cx="1008" cy="240"/>
          </a:xfrm>
        </p:grpSpPr>
        <p:sp>
          <p:nvSpPr>
            <p:cNvPr id="29719" name="AutoShape 32">
              <a:extLst>
                <a:ext uri="{FF2B5EF4-FFF2-40B4-BE49-F238E27FC236}">
                  <a16:creationId xmlns:a16="http://schemas.microsoft.com/office/drawing/2014/main" id="{3E0A2258-FAF4-7312-7065-43D086AA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4945" name="Rectangle 33">
              <a:extLst>
                <a:ext uri="{FF2B5EF4-FFF2-40B4-BE49-F238E27FC236}">
                  <a16:creationId xmlns:a16="http://schemas.microsoft.com/office/drawing/2014/main" id="{B9E38662-2084-9C86-7638-9B48FECC4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zh-CN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语法单位</a:t>
              </a:r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id="{8B79CC03-7B16-84AE-96C6-0BC2F74B9213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047875"/>
            <a:ext cx="1600200" cy="381000"/>
            <a:chOff x="2640" y="1344"/>
            <a:chExt cx="1008" cy="240"/>
          </a:xfrm>
        </p:grpSpPr>
        <p:sp>
          <p:nvSpPr>
            <p:cNvPr id="29717" name="AutoShape 35">
              <a:extLst>
                <a:ext uri="{FF2B5EF4-FFF2-40B4-BE49-F238E27FC236}">
                  <a16:creationId xmlns:a16="http://schemas.microsoft.com/office/drawing/2014/main" id="{D19FBA1A-59DA-7B90-63D3-06395E151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4948" name="Rectangle 36">
              <a:extLst>
                <a:ext uri="{FF2B5EF4-FFF2-40B4-BE49-F238E27FC236}">
                  <a16:creationId xmlns:a16="http://schemas.microsoft.com/office/drawing/2014/main" id="{352A44E5-952F-4D70-4F30-61719B059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zh-CN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单词符号</a:t>
              </a:r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:a16="http://schemas.microsoft.com/office/drawing/2014/main" id="{ABE6142E-53F0-F8C2-0BDA-699D09FA59C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981075"/>
            <a:ext cx="2362200" cy="990600"/>
            <a:chOff x="2112" y="672"/>
            <a:chExt cx="1488" cy="624"/>
          </a:xfrm>
        </p:grpSpPr>
        <p:sp>
          <p:nvSpPr>
            <p:cNvPr id="934950" name="Rectangle 38">
              <a:extLst>
                <a:ext uri="{FF2B5EF4-FFF2-40B4-BE49-F238E27FC236}">
                  <a16:creationId xmlns:a16="http://schemas.microsoft.com/office/drawing/2014/main" id="{74B41A07-555F-3C41-73D5-8190FC4DB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912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defRPr/>
              </a:pPr>
              <a:r>
                <a:rPr kumimoji="1" lang="zh-CN" altLang="en-US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</a:t>
              </a:r>
            </a:p>
          </p:txBody>
        </p:sp>
        <p:grpSp>
          <p:nvGrpSpPr>
            <p:cNvPr id="29714" name="Group 39">
              <a:extLst>
                <a:ext uri="{FF2B5EF4-FFF2-40B4-BE49-F238E27FC236}">
                  <a16:creationId xmlns:a16="http://schemas.microsoft.com/office/drawing/2014/main" id="{DD4C57A6-0CF7-9BA6-4042-8D92BA2E47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672"/>
              <a:ext cx="960" cy="240"/>
              <a:chOff x="2640" y="672"/>
              <a:chExt cx="960" cy="240"/>
            </a:xfrm>
          </p:grpSpPr>
          <p:sp>
            <p:nvSpPr>
              <p:cNvPr id="29715" name="AutoShape 40">
                <a:extLst>
                  <a:ext uri="{FF2B5EF4-FFF2-40B4-BE49-F238E27FC236}">
                    <a16:creationId xmlns:a16="http://schemas.microsoft.com/office/drawing/2014/main" id="{4EE901A7-F5B1-D18A-B44C-BA779EA1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672"/>
                <a:ext cx="192" cy="240"/>
              </a:xfrm>
              <a:prstGeom prst="downArrow">
                <a:avLst>
                  <a:gd name="adj1" fmla="val 50000"/>
                  <a:gd name="adj2" fmla="val 3125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4953" name="Rectangle 41">
                <a:extLst>
                  <a:ext uri="{FF2B5EF4-FFF2-40B4-BE49-F238E27FC236}">
                    <a16:creationId xmlns:a16="http://schemas.microsoft.com/office/drawing/2014/main" id="{A1800433-A3B9-D90C-0705-30DDEA5B0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672"/>
                <a:ext cx="76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  <a:buSzPct val="75000"/>
                  <a:defRPr/>
                </a:pPr>
                <a:r>
                  <a:rPr kumimoji="1" lang="zh-CN" alt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源程序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animBg="1" autoUpdateAnimBg="0"/>
      <p:bldP spid="934916" grpId="0" animBg="1" autoUpdateAnimBg="0"/>
      <p:bldP spid="934917" grpId="0" animBg="1" autoUpdateAnimBg="0"/>
      <p:bldP spid="93491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4687BAD5-4505-38BF-0C43-E3E46840F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词法分析</a:t>
            </a:r>
          </a:p>
        </p:txBody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B4AB61B4-41E6-DA99-AB1B-7E7DF8FBC0E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sum=(10+20)*(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num+square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</p:txBody>
      </p:sp>
      <p:sp>
        <p:nvSpPr>
          <p:cNvPr id="935940" name="Rectangle 4">
            <a:extLst>
              <a:ext uri="{FF2B5EF4-FFF2-40B4-BE49-F238E27FC236}">
                <a16:creationId xmlns:a16="http://schemas.microsoft.com/office/drawing/2014/main" id="{A8ED53C5-C520-9619-6801-F7382B11C0E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00236" y="1104900"/>
            <a:ext cx="2952750" cy="5616575"/>
          </a:xfr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标识符，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sum)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赋值号，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=)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左括号，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整常数，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加号，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整常数，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右括号，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乘号，*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左括号，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标识符，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num)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加号，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标识符，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square)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右括号，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分号，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 )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5F071F90-F1A2-B16B-EEAD-E74C59B6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3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3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3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3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935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935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935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935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935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935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935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935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935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935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75"/>
                                        <p:tgtEl>
                                          <p:spTgt spid="935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build="p" autoUpdateAnimBg="0"/>
      <p:bldP spid="935940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112CDC9F-09E0-4C39-A6C6-7C4D7A235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CB38DE12-BD64-BADF-1E07-E22DDD8FB22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109709"/>
            <a:ext cx="9783916" cy="5478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词法分析由词法分析器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(Lexical Analyzer)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完成，词法分析器又称为扫描器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(Scanner)</a:t>
            </a: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词法分析器从左到右扫描组成源程序的字符串，并将其转换成单词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—token)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串；同时要：查词法错误，进行标识符登记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符号表管理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输入：字符串  	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种别码，属性值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序对</a:t>
            </a:r>
          </a:p>
          <a:p>
            <a:pPr lvl="1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属性值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——token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的机内表示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84F6A664-B028-85B1-9E87-CC889CA5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26</a:t>
            </a:fld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379BF21E-03F2-F6AF-4F25-B11A2984B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）语法分析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EC452C69-F14E-DC3A-239E-A429727903C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162975"/>
            <a:ext cx="9783916" cy="5387189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语法分析由语法分析器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(Syntax Analyzer)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完成，语法分析器又叫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</a:p>
          <a:p>
            <a:pPr lvl="1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实现“组词成句”</a:t>
            </a:r>
          </a:p>
          <a:p>
            <a:pPr lvl="2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将词组成各类语法成分：表达式、因子、项，语句，子程序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构造分析树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指出语法错误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指导翻译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输出：语法成分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17E0A045-8B4C-79A6-1C47-64A75137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27</a:t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EAD58711-65CF-D6E9-AB98-3AF04989C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）语法分析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51C4598C-A19B-32EE-4C86-7E0C71BF280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072715"/>
            <a:ext cx="4670379" cy="122916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sum=(10+20)*(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num+square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33798" name="Rectangle 40">
            <a:extLst>
              <a:ext uri="{FF2B5EF4-FFF2-40B4-BE49-F238E27FC236}">
                <a16:creationId xmlns:a16="http://schemas.microsoft.com/office/drawing/2014/main" id="{9BE7BABD-770A-FD22-A725-9877007B7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0710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39047" name="Object 39">
            <a:extLst>
              <a:ext uri="{FF2B5EF4-FFF2-40B4-BE49-F238E27FC236}">
                <a16:creationId xmlns:a16="http://schemas.microsoft.com/office/drawing/2014/main" id="{932916D1-7EE7-4353-0190-96601C8B0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1370013"/>
          <a:ext cx="6877050" cy="515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09504" imgH="2256073" progId="Visio.Drawing.11">
                  <p:embed/>
                </p:oleObj>
              </mc:Choice>
              <mc:Fallback>
                <p:oleObj name="Visio" r:id="rId2" imgW="3009504" imgH="2256073" progId="Visio.Drawing.11">
                  <p:embed/>
                  <p:pic>
                    <p:nvPicPr>
                      <p:cNvPr id="939047" name="Object 39">
                        <a:extLst>
                          <a:ext uri="{FF2B5EF4-FFF2-40B4-BE49-F238E27FC236}">
                            <a16:creationId xmlns:a16="http://schemas.microsoft.com/office/drawing/2014/main" id="{932916D1-7EE7-4353-0190-96601C8B0E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70013"/>
                        <a:ext cx="6877050" cy="515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FCE7C59F-575C-5954-3E9A-62AC885B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FA1575AF-901F-E1B9-7D91-524899329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）语义分析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9CD06C91-3D2C-F958-BA93-4F96F9B63E4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9783916" cy="4540532"/>
          </a:xfrm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(semantic analysis)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一般和语法分析同时进行，称为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语法制导翻译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(syntax-directed translation)</a:t>
            </a:r>
          </a:p>
          <a:p>
            <a:pPr marL="0" indent="0"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功能：分析由语法分析器识别出来的语法成分的语义</a:t>
            </a:r>
          </a:p>
          <a:p>
            <a:pPr lvl="1"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获取标识符的属性：类型、作用域等</a:t>
            </a:r>
          </a:p>
          <a:p>
            <a:pPr lvl="1"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语义检查：运算的合法性、取值范围等</a:t>
            </a:r>
          </a:p>
          <a:p>
            <a:pPr lvl="1"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子程序的静态绑定：代码的相对地址</a:t>
            </a:r>
          </a:p>
          <a:p>
            <a:pPr lvl="1"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变量的静态绑定：数据的相对地址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7243DE79-E091-32FF-EA38-1F4FC266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29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C634-6A7B-4950-84DB-54E2835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为什么要学习编译原理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4B99F-25CC-4902-8A83-73E0069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0F7F-032A-44C6-AD12-F14B3EEC5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443018"/>
            <a:ext cx="9783916" cy="3972361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Java, C, C++, C#, Basic, Pascal, VB, Python,  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Go, FORTRAN, JavaScript,  Ruby, MASM,…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编译原理不是学习编程语言，而是学习如何设计一门编程语言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408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E9FA6ED4-FDC0-FE7F-24A2-D93229CF4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）中间代码生成</a:t>
            </a:r>
          </a:p>
        </p:txBody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47EE3DFE-CD9D-AF16-3C0C-CE86A6D6439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061277"/>
            <a:ext cx="9783916" cy="4123276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中间代码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(intermediate Code)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:sum=(10+20)*(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num+square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</p:txBody>
      </p:sp>
      <p:sp>
        <p:nvSpPr>
          <p:cNvPr id="941060" name="Text Box 4">
            <a:extLst>
              <a:ext uri="{FF2B5EF4-FFF2-40B4-BE49-F238E27FC236}">
                <a16:creationId xmlns:a16="http://schemas.microsoft.com/office/drawing/2014/main" id="{76A7F824-5D70-A928-E9EA-ED7CF673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522" y="2708275"/>
            <a:ext cx="3384550" cy="389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后缀表示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逆波兰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Anti- Polish Notation)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 10 20 + num square +*=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前缀表示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波兰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Polish Notation)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 *+10 20+num square </a:t>
            </a:r>
          </a:p>
        </p:txBody>
      </p:sp>
      <p:sp>
        <p:nvSpPr>
          <p:cNvPr id="941061" name="Text Box 5">
            <a:extLst>
              <a:ext uri="{FF2B5EF4-FFF2-40B4-BE49-F238E27FC236}">
                <a16:creationId xmlns:a16="http://schemas.microsoft.com/office/drawing/2014/main" id="{B7F21B30-77B8-BBA1-1E97-6FE4F44FE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5551" y="2708275"/>
            <a:ext cx="2557462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四元式表示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三地址码</a:t>
            </a:r>
            <a:r>
              <a:rPr kumimoji="1"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(+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(+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de-DE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de-DE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kumimoji="1" lang="zh-CN" altLang="de-DE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kumimoji="1" lang="de-DE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de-DE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de-DE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kumimoji="1" lang="de-DE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de-DE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de-DE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kumimoji="1" lang="de-DE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de-DE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de-DE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kumimoji="1" lang="de-DE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(=</a:t>
            </a:r>
            <a:r>
              <a:rPr kumimoji="1" lang="zh-CN" altLang="de-DE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kumimoji="1" lang="de-DE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de-DE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de-DE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de-DE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， </a:t>
            </a:r>
            <a:r>
              <a:rPr kumimoji="1" lang="de-DE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sum) 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1062" name="Text Box 6">
            <a:extLst>
              <a:ext uri="{FF2B5EF4-FFF2-40B4-BE49-F238E27FC236}">
                <a16:creationId xmlns:a16="http://schemas.microsoft.com/office/drawing/2014/main" id="{A6A21CE6-EBF8-43D8-2607-D53050EF7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5076" y="5140325"/>
            <a:ext cx="2547937" cy="1601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三元式表示</a:t>
            </a:r>
          </a:p>
          <a:p>
            <a:pPr eaLnBrk="1" hangingPunct="1">
              <a:defRPr/>
            </a:pPr>
            <a:r>
              <a:rPr kumimoji="1"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(+</a:t>
            </a:r>
            <a:r>
              <a:rPr kumimoji="1" lang="zh-CN" altLang="de-DE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de-DE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20)</a:t>
            </a:r>
          </a:p>
          <a:p>
            <a:pPr eaLnBrk="1" hangingPunct="1">
              <a:defRPr/>
            </a:pPr>
            <a:r>
              <a:rPr kumimoji="1"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(+</a:t>
            </a:r>
            <a:r>
              <a:rPr kumimoji="1" lang="zh-CN" altLang="de-DE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kumimoji="1" lang="zh-CN" altLang="de-DE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square)</a:t>
            </a:r>
          </a:p>
          <a:p>
            <a:pPr eaLnBrk="1" hangingPunct="1">
              <a:defRPr/>
            </a:pPr>
            <a:r>
              <a:rPr kumimoji="1"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kumimoji="1" lang="zh-CN" altLang="de-DE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，⑴，⑵</a:t>
            </a:r>
            <a:r>
              <a:rPr kumimoji="1"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kumimoji="1"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(=</a:t>
            </a:r>
            <a:r>
              <a:rPr kumimoji="1" lang="zh-CN" altLang="de-DE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kumimoji="1"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kumimoji="1" lang="zh-CN" altLang="de-DE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，⑶</a:t>
            </a:r>
            <a:r>
              <a:rPr kumimoji="1"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1075" name="Rectangle 19">
            <a:extLst>
              <a:ext uri="{FF2B5EF4-FFF2-40B4-BE49-F238E27FC236}">
                <a16:creationId xmlns:a16="http://schemas.microsoft.com/office/drawing/2014/main" id="{02E92614-5BAC-8C72-4DFA-655B4F35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445" y="3141663"/>
            <a:ext cx="1400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语法树</a:t>
            </a:r>
          </a:p>
        </p:txBody>
      </p:sp>
      <p:sp>
        <p:nvSpPr>
          <p:cNvPr id="36874" name="Rectangle 21">
            <a:extLst>
              <a:ext uri="{FF2B5EF4-FFF2-40B4-BE49-F238E27FC236}">
                <a16:creationId xmlns:a16="http://schemas.microsoft.com/office/drawing/2014/main" id="{2C8AF5B7-5FBA-0B18-5A8A-A76F1F9BF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29225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875" name="Object 20">
            <a:extLst>
              <a:ext uri="{FF2B5EF4-FFF2-40B4-BE49-F238E27FC236}">
                <a16:creationId xmlns:a16="http://schemas.microsoft.com/office/drawing/2014/main" id="{E45F92D9-332B-1808-627B-9DE24666D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438809"/>
              </p:ext>
            </p:extLst>
          </p:nvPr>
        </p:nvGraphicFramePr>
        <p:xfrm>
          <a:off x="8633906" y="3919538"/>
          <a:ext cx="2520950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61459" imgH="1246900" progId="Visio.Drawing.11">
                  <p:embed/>
                </p:oleObj>
              </mc:Choice>
              <mc:Fallback>
                <p:oleObj name="Visio" r:id="rId2" imgW="1761459" imgH="1246900" progId="Visio.Drawing.11">
                  <p:embed/>
                  <p:pic>
                    <p:nvPicPr>
                      <p:cNvPr id="36875" name="Object 20">
                        <a:extLst>
                          <a:ext uri="{FF2B5EF4-FFF2-40B4-BE49-F238E27FC236}">
                            <a16:creationId xmlns:a16="http://schemas.microsoft.com/office/drawing/2014/main" id="{E45F92D9-332B-1808-627B-9DE24666D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3906" y="3919538"/>
                        <a:ext cx="2520950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8586EA85-C510-52F1-7BBB-4200B1FC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30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autoUpdateAnimBg="0"/>
      <p:bldP spid="941060" grpId="0" animBg="1" autoUpdateAnimBg="0"/>
      <p:bldP spid="941061" grpId="0" animBg="1" autoUpdateAnimBg="0"/>
      <p:bldP spid="94106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ABAEA475-D8FF-07B5-8AB8-ECBCCE5F5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）中间代码生成</a:t>
            </a:r>
          </a:p>
        </p:txBody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DBAE77B1-D67E-3687-B1F7-B7873B81106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10289204" cy="4655941"/>
          </a:xfrm>
        </p:spPr>
        <p:txBody>
          <a:bodyPr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zh-CN" altLang="en-US" dirty="0"/>
              <a:t>波兰表示问题</a:t>
            </a:r>
            <a:r>
              <a:rPr lang="en-US" altLang="zh-CN" dirty="0"/>
              <a:t>——Lukasiewicz 1929</a:t>
            </a:r>
            <a:r>
              <a:rPr lang="zh-CN" altLang="en-US" dirty="0"/>
              <a:t>年发明</a:t>
            </a:r>
            <a:r>
              <a:rPr lang="zh-CN" altLang="en-US" dirty="0">
                <a:solidFill>
                  <a:srgbClr val="FFFF00"/>
                </a:solidFill>
              </a:rPr>
              <a:t>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中缀表示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(Infix notation):(a+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b)*(-c+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d)+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e/f</a:t>
            </a:r>
          </a:p>
          <a:p>
            <a:pPr lvl="1"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波兰表示（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Polish / Prefix / Parenthesis-free / Lukasiewicz notation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也就是前缀表示</a:t>
            </a:r>
          </a:p>
          <a:p>
            <a:pPr lvl="2" algn="just">
              <a:spcBef>
                <a:spcPct val="6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*+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b+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@c d/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ef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逆波兰表示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(Reverse Polish / Suffix / Postfix notation)  ——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也就是后缀表示</a:t>
            </a:r>
          </a:p>
          <a:p>
            <a:pPr lvl="2"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b +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c@ d +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ef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/+ 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运算顺序从左向右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F3B01E77-3238-BFA1-D068-E0AE451A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04283B35-F867-3551-4034-05BEF4751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） 中间代码生成</a:t>
            </a:r>
          </a:p>
        </p:txBody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3F4E4DAF-6288-6BFC-2871-2EF1D0FAF72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中间代码的特点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简单规范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与机器无关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易于优化与转换</a:t>
            </a:r>
          </a:p>
        </p:txBody>
      </p:sp>
      <p:sp>
        <p:nvSpPr>
          <p:cNvPr id="943108" name="Rectangle 4">
            <a:extLst>
              <a:ext uri="{FF2B5EF4-FFF2-40B4-BE49-F238E27FC236}">
                <a16:creationId xmlns:a16="http://schemas.microsoft.com/office/drawing/2014/main" id="{652F89B6-47A4-9786-53FB-0312E81D078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9608" y="4304526"/>
            <a:ext cx="4178300" cy="2220912"/>
          </a:xfrm>
        </p:spPr>
        <p:txBody>
          <a:bodyPr>
            <a:noAutofit/>
          </a:bodyPr>
          <a:lstStyle/>
          <a:p>
            <a:pPr marL="114300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三地址码的另一种表示形式：</a:t>
            </a:r>
          </a:p>
          <a:p>
            <a:pPr marL="571500" lvl="1" indent="-342900">
              <a:lnSpc>
                <a:spcPct val="150000"/>
              </a:lnSpc>
              <a:defRPr/>
            </a:pP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T1=10+20</a:t>
            </a:r>
          </a:p>
          <a:p>
            <a:pPr marL="571500" lvl="1" indent="-342900">
              <a:lnSpc>
                <a:spcPct val="150000"/>
              </a:lnSpc>
              <a:defRPr/>
            </a:pP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T2=num+square</a:t>
            </a:r>
          </a:p>
          <a:p>
            <a:pPr marL="571500" lvl="1" indent="-342900">
              <a:lnSpc>
                <a:spcPct val="150000"/>
              </a:lnSpc>
              <a:defRPr/>
            </a:pP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T3=T1*T2</a:t>
            </a:r>
          </a:p>
          <a:p>
            <a:pPr marL="571500" lvl="1" indent="-342900">
              <a:lnSpc>
                <a:spcPct val="150000"/>
              </a:lnSpc>
              <a:defRPr/>
            </a:pP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sum=T3 </a:t>
            </a:r>
            <a:endParaRPr lang="en-US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3109" name="Rectangle 5">
            <a:extLst>
              <a:ext uri="{FF2B5EF4-FFF2-40B4-BE49-F238E27FC236}">
                <a16:creationId xmlns:a16="http://schemas.microsoft.com/office/drawing/2014/main" id="{309095B2-7A7C-AE6D-B99A-BEC007A0B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58676"/>
            <a:ext cx="4343400" cy="527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190500" lv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其它类型的语句</a:t>
            </a:r>
          </a:p>
          <a:p>
            <a:pPr marL="190500" lv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(“hello”)</a:t>
            </a:r>
          </a:p>
          <a:p>
            <a:pPr marL="190500" lv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:= s	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（赋值）</a:t>
            </a:r>
            <a:endParaRPr kumimoji="1" lang="en-US" alt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90500" lv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 x	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（参数）</a:t>
            </a:r>
            <a:endParaRPr kumimoji="1" lang="en-US" alt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90500" lv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call  f	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（函数调用）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  <a:p>
            <a:pPr marL="190500" lv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 </a:t>
            </a:r>
            <a:r>
              <a:rPr kumimoji="1" lang="zh-CN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的地址</a:t>
            </a:r>
          </a:p>
          <a:p>
            <a:pPr marL="190500" lv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zh-CN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是函数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的地址</a:t>
            </a: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04937FCA-CD6F-CD61-78E4-0EE73A57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32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 autoUpdateAnimBg="0"/>
      <p:bldP spid="943108" grpId="0" autoUpdateAnimBg="0"/>
      <p:bldP spid="94310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>
            <a:extLst>
              <a:ext uri="{FF2B5EF4-FFF2-40B4-BE49-F238E27FC236}">
                <a16:creationId xmlns:a16="http://schemas.microsoft.com/office/drawing/2014/main" id="{D2C3E155-9587-9FC3-8309-558AFCE25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）代码优化</a:t>
            </a: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FE9DEBD7-3B09-F6B5-FD0F-B63BB6262DD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algn="just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代码优化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(optimization)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是指对中间代码进行优化处理，使程序运行能够尽量节省存储空间，更有效地利用机器资源，使得程序的运行速度更快，效率更高。当然这种优化变换必须是等价的。 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与机器无关的优化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与机器有关的优化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394279EF-DC69-121B-0A71-300DF644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33</a:t>
            </a:fld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FE73D4A3-2B5B-FB55-184C-ABDE18C5C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）代码优化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与机器无关的优化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E8597108-747A-A2FC-C1F0-2BF06BCFB3D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局部优化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常量合并：常数运算在编译期间完成，如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8+9*4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公共子表达式的提取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在基本块内进行的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循环优化</a:t>
            </a:r>
          </a:p>
          <a:p>
            <a:pPr lvl="1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强度削减</a:t>
            </a:r>
          </a:p>
          <a:p>
            <a:pPr lvl="2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用较快的操作代替较慢的操作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X</a:t>
            </a:r>
            <a:r>
              <a:rPr lang="en-US" altLang="zh-CN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→X*X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代码外提</a:t>
            </a:r>
          </a:p>
          <a:p>
            <a:pPr lvl="2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将循环不变计算移出循环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C0CA8113-925B-EECC-B98C-760445B1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34</a:t>
            </a:fld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05CCC8-7119-EEE6-A6F8-6E13943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）代码优化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与机器有关的优化</a:t>
            </a:r>
            <a:endParaRPr lang="zh-CN" altLang="en-US" dirty="0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7FF8CFD-BE4A-9236-DAFF-AAD45DFE0AE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寄存器的利用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将常用量放入寄存器，以减少访问内存的次数</a:t>
            </a:r>
          </a:p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</a:p>
          <a:p>
            <a:pPr lvl="1" eaLnBrk="1" hangingPunct="1"/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MIMD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SPMD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、向量机、流水机</a:t>
            </a:r>
          </a:p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存储策略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根据算法访存的要求安排：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、并行存储体系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减少访问冲突</a:t>
            </a:r>
          </a:p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任务划分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按运行的算法及体系结构，划分子任务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(MPMD)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63E9D3C-C321-84E2-F3E6-7065CEE3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620713"/>
            <a:ext cx="48958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A3929726-88B1-532C-8534-5AC12092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35</a:t>
            </a:fld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BA76ADBC-3A92-82CD-4CDA-7054AF4A6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）目标代码生成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C3FC0887-F078-BBEF-A33E-C8BAEB0BFE4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将中间代码转换成目标机上的机器指令代码或汇编代码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确定源语言的各种语法成分的目标代码结构（机器指令组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汇编语句组）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制定从中间代码到目标代码的翻译策略或算法</a:t>
            </a:r>
          </a:p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目标代码的形式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具有绝对地址的机器指令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汇编语言形式的目标程序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模块结构的机器指令（需要链接程序）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F9E4FE09-EA98-C314-D82A-DE1811E6AA35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CD79CC-5E76-4369-93D5-3CC8093EB54F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10132A62-4614-7281-9C40-0B5F88D17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(7)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表格管理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43DA08CA-C084-F4AD-6B6F-53D419EA635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7"/>
            <a:ext cx="9783916" cy="4380733"/>
          </a:xfrm>
        </p:spPr>
        <p:txBody>
          <a:bodyPr vert="horz" lIns="92075" tIns="46038" rIns="92075" bIns="46038" rtlCol="0">
            <a:normAutofit fontScale="77500" lnSpcReduction="20000"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管理各种符号表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常数、标号、变量、过程、结构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，查、填（登记、查找）源程序中出现的符号和编译程序生成的符号，为编译的各个阶段提供信息。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辅助语法检查、语义检查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完成静态绑定、管理编译过程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70000"/>
              </a:lnSpc>
              <a:buNone/>
              <a:defRPr/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7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表、链表等各种表的查、填技术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“数据结构与算法”课程的应用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8FDCB1B0-62D4-B152-34B8-961EC8B1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37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3A3E0-C24A-ED61-3D4F-F8E67D2C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(8) 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  <a:endParaRPr lang="zh-CN" altLang="en-US" dirty="0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8FE8E4C-12CD-00A2-9076-D1509C74F59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进行各种错误的检查、报告、纠正，以及相应的续编译处理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如：错误的定位与局部化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90500" lvl="1" inden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词法：拼写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190500" lvl="1" inden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语法：语句结构、表达式结构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190500" lvl="1" inden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语义：类型不匹配、参数不匹配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7FA7E48F-7CF1-6D7B-A678-F29F2C42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38</a:t>
            </a:fld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7EA86A59-8C1C-094B-E7F0-440EAA6F0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模块分类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8E59C465-6566-1674-F50A-D08E31BF5D7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词法分析、语法分析、语义分析</a:t>
            </a:r>
          </a:p>
          <a:p>
            <a:pPr eaLnBrk="1" hangingPunct="1"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综合：</a:t>
            </a:r>
            <a:r>
              <a:rPr lang="zh-CN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中间代码生成、代码优化、目标代码生成</a:t>
            </a:r>
          </a:p>
          <a:p>
            <a:pPr eaLnBrk="1" hangingPunct="1"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辅助：</a:t>
            </a:r>
            <a:r>
              <a:rPr lang="zh-CN" altLang="en-US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符号表管理、出错处理</a:t>
            </a:r>
          </a:p>
          <a:p>
            <a:pPr eaLnBrk="1" hangingPunct="1"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项功能对应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个模块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2BA53388-F515-956D-8440-ED8D2ABA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39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C634-6A7B-4950-84DB-54E2835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课程性质与特点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4B99F-25CC-4902-8A83-73E0069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0F7F-032A-44C6-AD12-F14B3EEC5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443018"/>
            <a:ext cx="9783916" cy="442512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课程性质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是一门技术基础课，本专业最好的课程之一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基础知识要求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高级程序设计语言，数据结构与算法，形式语言与自动机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主要特点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既有理论，又有实践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面向系统设计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涉及程序的自动生成技术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222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0C78-90DE-AE7D-2C42-57339C06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sum=(10+20)*(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num+square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的翻译过程</a:t>
            </a:r>
            <a:endParaRPr lang="zh-CN" altLang="en-US" dirty="0"/>
          </a:p>
        </p:txBody>
      </p:sp>
      <p:graphicFrame>
        <p:nvGraphicFramePr>
          <p:cNvPr id="952322" name="Object 2">
            <a:extLst>
              <a:ext uri="{FF2B5EF4-FFF2-40B4-BE49-F238E27FC236}">
                <a16:creationId xmlns:a16="http://schemas.microsoft.com/office/drawing/2014/main" id="{CE8B385C-0933-234A-E9E7-CC86FC2F700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61383770"/>
              </p:ext>
            </p:extLst>
          </p:nvPr>
        </p:nvGraphicFramePr>
        <p:xfrm>
          <a:off x="2063750" y="1855788"/>
          <a:ext cx="8064500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29093" imgH="1467722" progId="Visio.Drawing.11">
                  <p:embed/>
                </p:oleObj>
              </mc:Choice>
              <mc:Fallback>
                <p:oleObj name="Visio" r:id="rId2" imgW="4129093" imgH="1467722" progId="Visio.Drawing.11">
                  <p:embed/>
                  <p:pic>
                    <p:nvPicPr>
                      <p:cNvPr id="952322" name="Object 2">
                        <a:extLst>
                          <a:ext uri="{FF2B5EF4-FFF2-40B4-BE49-F238E27FC236}">
                            <a16:creationId xmlns:a16="http://schemas.microsoft.com/office/drawing/2014/main" id="{CE8B385C-0933-234A-E9E7-CC86FC2F7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855788"/>
                        <a:ext cx="8064500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3" name="Object 3">
            <a:extLst>
              <a:ext uri="{FF2B5EF4-FFF2-40B4-BE49-F238E27FC236}">
                <a16:creationId xmlns:a16="http://schemas.microsoft.com/office/drawing/2014/main" id="{1BFAE054-C889-5903-6839-73088002B93E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50510826"/>
              </p:ext>
            </p:extLst>
          </p:nvPr>
        </p:nvGraphicFramePr>
        <p:xfrm>
          <a:off x="3522663" y="1196975"/>
          <a:ext cx="5146675" cy="525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009504" imgH="3072774" progId="Visio.Drawing.11">
                  <p:embed/>
                </p:oleObj>
              </mc:Choice>
              <mc:Fallback>
                <p:oleObj name="Visio" r:id="rId4" imgW="3009504" imgH="3072774" progId="Visio.Drawing.11">
                  <p:embed/>
                  <p:pic>
                    <p:nvPicPr>
                      <p:cNvPr id="952323" name="Object 3">
                        <a:extLst>
                          <a:ext uri="{FF2B5EF4-FFF2-40B4-BE49-F238E27FC236}">
                            <a16:creationId xmlns:a16="http://schemas.microsoft.com/office/drawing/2014/main" id="{1BFAE054-C889-5903-6839-73088002B9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1196975"/>
                        <a:ext cx="5146675" cy="525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4" name="Object 4">
            <a:extLst>
              <a:ext uri="{FF2B5EF4-FFF2-40B4-BE49-F238E27FC236}">
                <a16:creationId xmlns:a16="http://schemas.microsoft.com/office/drawing/2014/main" id="{58006EE9-B551-1AFC-0054-71E64B751C98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16570747"/>
              </p:ext>
            </p:extLst>
          </p:nvPr>
        </p:nvGraphicFramePr>
        <p:xfrm>
          <a:off x="4499769" y="1268413"/>
          <a:ext cx="3192463" cy="491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61459" imgH="2714622" progId="Visio.Drawing.11">
                  <p:embed/>
                </p:oleObj>
              </mc:Choice>
              <mc:Fallback>
                <p:oleObj name="Visio" r:id="rId6" imgW="1761459" imgH="2714622" progId="Visio.Drawing.11">
                  <p:embed/>
                  <p:pic>
                    <p:nvPicPr>
                      <p:cNvPr id="952324" name="Object 4">
                        <a:extLst>
                          <a:ext uri="{FF2B5EF4-FFF2-40B4-BE49-F238E27FC236}">
                            <a16:creationId xmlns:a16="http://schemas.microsoft.com/office/drawing/2014/main" id="{58006EE9-B551-1AFC-0054-71E64B751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769" y="1268413"/>
                        <a:ext cx="3192463" cy="491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5" name="Object 5">
            <a:extLst>
              <a:ext uri="{FF2B5EF4-FFF2-40B4-BE49-F238E27FC236}">
                <a16:creationId xmlns:a16="http://schemas.microsoft.com/office/drawing/2014/main" id="{E1CC9596-7CF3-1907-1276-8512367DF74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07692681"/>
              </p:ext>
            </p:extLst>
          </p:nvPr>
        </p:nvGraphicFramePr>
        <p:xfrm>
          <a:off x="2894013" y="1579563"/>
          <a:ext cx="6403975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205614" imgH="1069515" progId="Visio.Drawing.11">
                  <p:embed/>
                </p:oleObj>
              </mc:Choice>
              <mc:Fallback>
                <p:oleObj name="Visio" r:id="rId8" imgW="3205614" imgH="1069515" progId="Visio.Drawing.11">
                  <p:embed/>
                  <p:pic>
                    <p:nvPicPr>
                      <p:cNvPr id="952325" name="Object 5">
                        <a:extLst>
                          <a:ext uri="{FF2B5EF4-FFF2-40B4-BE49-F238E27FC236}">
                            <a16:creationId xmlns:a16="http://schemas.microsoft.com/office/drawing/2014/main" id="{E1CC9596-7CF3-1907-1276-8512367DF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1579563"/>
                        <a:ext cx="6403975" cy="222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6" name="Object 6">
            <a:extLst>
              <a:ext uri="{FF2B5EF4-FFF2-40B4-BE49-F238E27FC236}">
                <a16:creationId xmlns:a16="http://schemas.microsoft.com/office/drawing/2014/main" id="{5D9907ED-3DCE-5CDE-CE86-4CC83E904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817202"/>
              </p:ext>
            </p:extLst>
          </p:nvPr>
        </p:nvGraphicFramePr>
        <p:xfrm>
          <a:off x="3440113" y="1744664"/>
          <a:ext cx="5311775" cy="319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645508" imgH="1565518" progId="Visio.Drawing.11">
                  <p:embed/>
                </p:oleObj>
              </mc:Choice>
              <mc:Fallback>
                <p:oleObj name="Visio" r:id="rId10" imgW="2645508" imgH="1565518" progId="Visio.Drawing.11">
                  <p:embed/>
                  <p:pic>
                    <p:nvPicPr>
                      <p:cNvPr id="952326" name="Object 6">
                        <a:extLst>
                          <a:ext uri="{FF2B5EF4-FFF2-40B4-BE49-F238E27FC236}">
                            <a16:creationId xmlns:a16="http://schemas.microsoft.com/office/drawing/2014/main" id="{5D9907ED-3DCE-5CDE-CE86-4CC83E904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1744664"/>
                        <a:ext cx="5311775" cy="319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7" name="Object 7">
            <a:extLst>
              <a:ext uri="{FF2B5EF4-FFF2-40B4-BE49-F238E27FC236}">
                <a16:creationId xmlns:a16="http://schemas.microsoft.com/office/drawing/2014/main" id="{17091E75-5E1D-C77B-2447-6A5BFFBC5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566937"/>
              </p:ext>
            </p:extLst>
          </p:nvPr>
        </p:nvGraphicFramePr>
        <p:xfrm>
          <a:off x="1958182" y="1852614"/>
          <a:ext cx="82756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4390365" imgH="1561876" progId="Visio.Drawing.11">
                  <p:embed/>
                </p:oleObj>
              </mc:Choice>
              <mc:Fallback>
                <p:oleObj name="Visio" r:id="rId12" imgW="4390365" imgH="1561876" progId="Visio.Drawing.11">
                  <p:embed/>
                  <p:pic>
                    <p:nvPicPr>
                      <p:cNvPr id="952327" name="Object 7">
                        <a:extLst>
                          <a:ext uri="{FF2B5EF4-FFF2-40B4-BE49-F238E27FC236}">
                            <a16:creationId xmlns:a16="http://schemas.microsoft.com/office/drawing/2014/main" id="{17091E75-5E1D-C77B-2447-6A5BFFBC5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182" y="1852614"/>
                        <a:ext cx="8275637" cy="287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C020BBC9-B843-044F-FBC2-D4701C7A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40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5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5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585DA800-1735-0E43-723E-F2F5E78B6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编译程序的组织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3C7A22A7-882F-37F5-AF99-2D69AE46768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根据系统资源的状况、运行目标的要求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等，可以将一个编译程序设计成多遍（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）扫描的形式，在每一遍扫描中，完成不同的任务。</a:t>
            </a:r>
          </a:p>
          <a:p>
            <a:pPr lvl="1"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如：首遍构造语法树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二遍处理中间表示、增加信息等。</a:t>
            </a:r>
          </a:p>
          <a:p>
            <a:pPr eaLnBrk="1" hangingPunct="1"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遍可以和阶段相对应，也可以和阶段无关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单遍代码不太有效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9F5C8E42-22F9-217E-EF51-2C67AC41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41</a:t>
            </a:fld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91F1185B-DDEA-C919-AA4A-6E8567B26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编译程序的组织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3A6E368D-CC6E-E119-9C1C-7B2FAE337BD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编译程序的设计目标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规模小、速度快、诊断能力强、可靠性高、可移植性好、可扩充性好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目标程序也要规模小、执行速度快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编译系统规模较大，因此可移植性很重要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为了提高可移植性，将编译程序划分为前端和后端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025169D8-C75B-E01E-5110-7B18B4E4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42</a:t>
            </a:fld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6E2AA22C-055C-FC81-EA98-2F7A0148D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编译程序的组织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2EDD443C-5D88-810F-F9E5-8696A44A181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与源语言有关、与目标机无关的部分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词法分析、语法分析、语义分析与中间代码生成、与机器无关的代码优化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与目标机有关的部分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与机器有关的代码优化、目标代码生成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8802E57D-6397-1E57-B5A4-B9D4ACCD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43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CE235B83-4DE2-D33B-2825-48893BF54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Arial Unicode MS" pitchFamily="34" charset="-122"/>
              </a:rPr>
              <a:t>1.5 </a:t>
            </a:r>
            <a:r>
              <a:rPr lang="zh-CN" altLang="en-US">
                <a:latin typeface="Times New Roman" panose="02020603050405020304" pitchFamily="18" charset="0"/>
                <a:ea typeface="Arial Unicode MS" pitchFamily="34" charset="-122"/>
              </a:rPr>
              <a:t>编译程序的生成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92C39D22-D08B-4AA9-9877-7DC1450D30A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如何实现编译器？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直接用可运行的代码编制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太费力！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自展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使用语言提供的功能来编译该语言自身。</a:t>
            </a:r>
          </a:p>
          <a:p>
            <a:pPr lvl="1" eaLnBrk="1" hangingPunct="1"/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“第一个编译器是怎样被编译的？”</a:t>
            </a:r>
          </a:p>
        </p:txBody>
      </p:sp>
      <p:sp>
        <p:nvSpPr>
          <p:cNvPr id="51206" name="Rectangle 4">
            <a:extLst>
              <a:ext uri="{FF2B5EF4-FFF2-40B4-BE49-F238E27FC236}">
                <a16:creationId xmlns:a16="http://schemas.microsoft.com/office/drawing/2014/main" id="{8DAD64E7-A676-85F9-BEC1-6DE1AE057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764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endParaRPr kumimoji="1" lang="zh-CN" altLang="zh-CN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5390E6-E7C5-D09C-28AB-A91B30B04B0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72480" y="5099999"/>
            <a:ext cx="7577410" cy="51969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D992FAF3-EACE-36D0-0023-AC65534F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44</a:t>
            </a:fld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80557A87-8C21-3A86-196B-252FDE592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形图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47ADBA95-4A7D-B2D4-48E1-8AAFFCDF9E0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表示语言翻译的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形图</a:t>
            </a:r>
          </a:p>
        </p:txBody>
      </p:sp>
      <p:sp>
        <p:nvSpPr>
          <p:cNvPr id="957444" name="Freeform 4">
            <a:extLst>
              <a:ext uri="{FF2B5EF4-FFF2-40B4-BE49-F238E27FC236}">
                <a16:creationId xmlns:a16="http://schemas.microsoft.com/office/drawing/2014/main" id="{C84A13F6-6922-370C-2CC8-6A7FA998EE97}"/>
              </a:ext>
            </a:extLst>
          </p:cNvPr>
          <p:cNvSpPr>
            <a:spLocks/>
          </p:cNvSpPr>
          <p:nvPr/>
        </p:nvSpPr>
        <p:spPr bwMode="auto">
          <a:xfrm>
            <a:off x="4038600" y="3352800"/>
            <a:ext cx="3429000" cy="1143000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7445" name="Text Box 5">
            <a:extLst>
              <a:ext uri="{FF2B5EF4-FFF2-40B4-BE49-F238E27FC236}">
                <a16:creationId xmlns:a16="http://schemas.microsoft.com/office/drawing/2014/main" id="{AA5AFB36-232D-DF63-9095-BBAE6B3C6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3429000"/>
            <a:ext cx="1157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源语言</a:t>
            </a:r>
          </a:p>
        </p:txBody>
      </p:sp>
      <p:sp>
        <p:nvSpPr>
          <p:cNvPr id="957446" name="Text Box 6">
            <a:extLst>
              <a:ext uri="{FF2B5EF4-FFF2-40B4-BE49-F238E27FC236}">
                <a16:creationId xmlns:a16="http://schemas.microsoft.com/office/drawing/2014/main" id="{38C3798C-F5D6-B68C-D41F-E9DDE9846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0"/>
            <a:ext cx="149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实现语言</a:t>
            </a:r>
          </a:p>
        </p:txBody>
      </p:sp>
      <p:sp>
        <p:nvSpPr>
          <p:cNvPr id="957447" name="Text Box 7">
            <a:extLst>
              <a:ext uri="{FF2B5EF4-FFF2-40B4-BE49-F238E27FC236}">
                <a16:creationId xmlns:a16="http://schemas.microsoft.com/office/drawing/2014/main" id="{B0367E56-EC00-4DEF-9A24-8FBCC7D1F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429000"/>
            <a:ext cx="14366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目标语言</a:t>
            </a:r>
          </a:p>
        </p:txBody>
      </p:sp>
      <p:sp>
        <p:nvSpPr>
          <p:cNvPr id="957448" name="Line 8">
            <a:extLst>
              <a:ext uri="{FF2B5EF4-FFF2-40B4-BE49-F238E27FC236}">
                <a16:creationId xmlns:a16="http://schemas.microsoft.com/office/drawing/2014/main" id="{45C5500D-4068-D6DB-F0B0-D28D2D556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4419600" cy="0"/>
          </a:xfrm>
          <a:prstGeom prst="line">
            <a:avLst/>
          </a:prstGeom>
          <a:noFill/>
          <a:ln w="38100">
            <a:solidFill>
              <a:srgbClr val="00CC99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/>
          </a:p>
        </p:txBody>
      </p:sp>
      <p:sp>
        <p:nvSpPr>
          <p:cNvPr id="957449" name="AutoShape 9">
            <a:extLst>
              <a:ext uri="{FF2B5EF4-FFF2-40B4-BE49-F238E27FC236}">
                <a16:creationId xmlns:a16="http://schemas.microsoft.com/office/drawing/2014/main" id="{290A2D38-A958-447F-BDD7-CBB900C4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676400" cy="685800"/>
          </a:xfrm>
          <a:prstGeom prst="wedgeRoundRectCallout">
            <a:avLst>
              <a:gd name="adj1" fmla="val -76514"/>
              <a:gd name="adj2" fmla="val 156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F538C7CC-40BC-ECBA-81A8-EDDA185D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45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5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5" grpId="0" autoUpdateAnimBg="0"/>
      <p:bldP spid="957446" grpId="0" autoUpdateAnimBg="0"/>
      <p:bldP spid="957447" grpId="0" autoUpdateAnimBg="0"/>
      <p:bldP spid="9574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>
            <a:extLst>
              <a:ext uri="{FF2B5EF4-FFF2-40B4-BE49-F238E27FC236}">
                <a16:creationId xmlns:a16="http://schemas.microsoft.com/office/drawing/2014/main" id="{C2FDA4A9-B721-BDE8-C867-0F0115F34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）自展</a:t>
            </a: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D2648DB4-9CDE-B211-7C7F-2A9C343F934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问题一：如何直接在一个机器上实现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语言编译器？</a:t>
            </a:r>
          </a:p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用汇编语言实现一个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子集的编译程序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en-US" altLang="zh-CN" b="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用汇编程序处理该程序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en-US" altLang="zh-CN" b="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可直接运行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子集编制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语言的编译程序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en-US" altLang="zh-CN" b="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="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="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="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0CB334DE-BBC3-A01C-EF57-1D01D3BB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46</a:t>
            </a:fld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05E1E-4114-41E3-367B-8EADAC87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8004" name="Text Box 2">
            <a:extLst>
              <a:ext uri="{FF2B5EF4-FFF2-40B4-BE49-F238E27FC236}">
                <a16:creationId xmlns:a16="http://schemas.microsoft.com/office/drawing/2014/main" id="{F310B5B6-4B46-E1C3-6B7A-BE1D4733C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67" y="6248956"/>
            <a:ext cx="7850188" cy="498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5301" name="Freeform 3">
            <a:extLst>
              <a:ext uri="{FF2B5EF4-FFF2-40B4-BE49-F238E27FC236}">
                <a16:creationId xmlns:a16="http://schemas.microsoft.com/office/drawing/2014/main" id="{FAE6AD2F-6C73-4B9F-56B2-918B8D6C3BC4}"/>
              </a:ext>
            </a:extLst>
          </p:cNvPr>
          <p:cNvSpPr>
            <a:spLocks/>
          </p:cNvSpPr>
          <p:nvPr/>
        </p:nvSpPr>
        <p:spPr bwMode="auto">
          <a:xfrm>
            <a:off x="6638926" y="2758260"/>
            <a:ext cx="2193925" cy="1143000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7A1580F0-8AB5-03F1-1CCD-02ABA0C86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713" y="2836048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5303" name="Text Box 5">
            <a:extLst>
              <a:ext uri="{FF2B5EF4-FFF2-40B4-BE49-F238E27FC236}">
                <a16:creationId xmlns:a16="http://schemas.microsoft.com/office/drawing/2014/main" id="{8BFA5A54-B503-35CF-CE71-B8CB41CEF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9" y="3445648"/>
            <a:ext cx="1176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55304" name="Text Box 6">
            <a:extLst>
              <a:ext uri="{FF2B5EF4-FFF2-40B4-BE49-F238E27FC236}">
                <a16:creationId xmlns:a16="http://schemas.microsoft.com/office/drawing/2014/main" id="{BE51C158-7BE4-B562-6DB1-5F54AC3E7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2836047"/>
            <a:ext cx="1033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2095111" name="Text Box 7">
            <a:extLst>
              <a:ext uri="{FF2B5EF4-FFF2-40B4-BE49-F238E27FC236}">
                <a16:creationId xmlns:a16="http://schemas.microsoft.com/office/drawing/2014/main" id="{EF53A0E1-A6B0-2AAC-88BA-D87FD77AE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444061"/>
            <a:ext cx="78105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5306" name="Freeform 8">
            <a:extLst>
              <a:ext uri="{FF2B5EF4-FFF2-40B4-BE49-F238E27FC236}">
                <a16:creationId xmlns:a16="http://schemas.microsoft.com/office/drawing/2014/main" id="{0A5DDD25-C8B1-DAC3-4C29-6A02697D4EC2}"/>
              </a:ext>
            </a:extLst>
          </p:cNvPr>
          <p:cNvSpPr>
            <a:spLocks/>
          </p:cNvSpPr>
          <p:nvPr/>
        </p:nvSpPr>
        <p:spPr bwMode="auto">
          <a:xfrm>
            <a:off x="5032376" y="3309122"/>
            <a:ext cx="2193925" cy="1143000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Text Box 9">
            <a:extLst>
              <a:ext uri="{FF2B5EF4-FFF2-40B4-BE49-F238E27FC236}">
                <a16:creationId xmlns:a16="http://schemas.microsoft.com/office/drawing/2014/main" id="{6DFBA573-E2BA-82A9-D655-7F9965195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3445648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Ｃ子集</a:t>
            </a:r>
          </a:p>
        </p:txBody>
      </p:sp>
      <p:sp>
        <p:nvSpPr>
          <p:cNvPr id="55308" name="Text Box 10">
            <a:extLst>
              <a:ext uri="{FF2B5EF4-FFF2-40B4-BE49-F238E27FC236}">
                <a16:creationId xmlns:a16="http://schemas.microsoft.com/office/drawing/2014/main" id="{D0938F1D-ED96-E5EE-7D68-6EF2649CB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4055248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55309" name="Text Box 11">
            <a:extLst>
              <a:ext uri="{FF2B5EF4-FFF2-40B4-BE49-F238E27FC236}">
                <a16:creationId xmlns:a16="http://schemas.microsoft.com/office/drawing/2014/main" id="{C12B0693-5C2A-C047-0B83-04DE057E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521848"/>
            <a:ext cx="1231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2095116" name="Text Box 12">
            <a:extLst>
              <a:ext uri="{FF2B5EF4-FFF2-40B4-BE49-F238E27FC236}">
                <a16:creationId xmlns:a16="http://schemas.microsoft.com/office/drawing/2014/main" id="{EB0559DB-B078-C0CA-6F7E-23FC188E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6" y="4570785"/>
            <a:ext cx="77946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55311" name="Freeform 13">
            <a:extLst>
              <a:ext uri="{FF2B5EF4-FFF2-40B4-BE49-F238E27FC236}">
                <a16:creationId xmlns:a16="http://schemas.microsoft.com/office/drawing/2014/main" id="{71213A72-80CC-684F-1653-47EAAE4E3AD5}"/>
              </a:ext>
            </a:extLst>
          </p:cNvPr>
          <p:cNvSpPr>
            <a:spLocks/>
          </p:cNvSpPr>
          <p:nvPr/>
        </p:nvSpPr>
        <p:spPr bwMode="auto">
          <a:xfrm>
            <a:off x="5867400" y="1920060"/>
            <a:ext cx="1752600" cy="1447800"/>
          </a:xfrm>
          <a:custGeom>
            <a:avLst/>
            <a:gdLst>
              <a:gd name="T0" fmla="*/ 2147483646 w 1104"/>
              <a:gd name="T1" fmla="*/ 0 h 1104"/>
              <a:gd name="T2" fmla="*/ 2147483646 w 1104"/>
              <a:gd name="T3" fmla="*/ 2147483646 h 1104"/>
              <a:gd name="T4" fmla="*/ 2147483646 w 1104"/>
              <a:gd name="T5" fmla="*/ 2147483646 h 1104"/>
              <a:gd name="T6" fmla="*/ 2147483646 w 1104"/>
              <a:gd name="T7" fmla="*/ 2147483646 h 1104"/>
              <a:gd name="T8" fmla="*/ 2147483646 w 1104"/>
              <a:gd name="T9" fmla="*/ 2147483646 h 1104"/>
              <a:gd name="T10" fmla="*/ 2147483646 w 1104"/>
              <a:gd name="T11" fmla="*/ 2147483646 h 1104"/>
              <a:gd name="T12" fmla="*/ 2147483646 w 1104"/>
              <a:gd name="T13" fmla="*/ 2147483646 h 1104"/>
              <a:gd name="T14" fmla="*/ 2147483646 w 1104"/>
              <a:gd name="T15" fmla="*/ 2147483646 h 1104"/>
              <a:gd name="T16" fmla="*/ 2147483646 w 1104"/>
              <a:gd name="T17" fmla="*/ 2147483646 h 1104"/>
              <a:gd name="T18" fmla="*/ 0 w 1104"/>
              <a:gd name="T19" fmla="*/ 2147483646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04"/>
              <a:gd name="T31" fmla="*/ 0 h 1104"/>
              <a:gd name="T32" fmla="*/ 1104 w 1104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04" h="1104">
                <a:moveTo>
                  <a:pt x="1104" y="0"/>
                </a:moveTo>
                <a:cubicBezTo>
                  <a:pt x="1100" y="60"/>
                  <a:pt x="1096" y="120"/>
                  <a:pt x="1056" y="144"/>
                </a:cubicBezTo>
                <a:cubicBezTo>
                  <a:pt x="1016" y="168"/>
                  <a:pt x="904" y="112"/>
                  <a:pt x="864" y="144"/>
                </a:cubicBezTo>
                <a:cubicBezTo>
                  <a:pt x="824" y="176"/>
                  <a:pt x="864" y="296"/>
                  <a:pt x="816" y="336"/>
                </a:cubicBezTo>
                <a:cubicBezTo>
                  <a:pt x="768" y="376"/>
                  <a:pt x="624" y="344"/>
                  <a:pt x="576" y="384"/>
                </a:cubicBezTo>
                <a:cubicBezTo>
                  <a:pt x="528" y="424"/>
                  <a:pt x="576" y="528"/>
                  <a:pt x="528" y="576"/>
                </a:cubicBezTo>
                <a:cubicBezTo>
                  <a:pt x="480" y="624"/>
                  <a:pt x="336" y="624"/>
                  <a:pt x="288" y="672"/>
                </a:cubicBezTo>
                <a:cubicBezTo>
                  <a:pt x="240" y="720"/>
                  <a:pt x="280" y="816"/>
                  <a:pt x="240" y="864"/>
                </a:cubicBezTo>
                <a:cubicBezTo>
                  <a:pt x="200" y="912"/>
                  <a:pt x="88" y="920"/>
                  <a:pt x="48" y="960"/>
                </a:cubicBezTo>
                <a:cubicBezTo>
                  <a:pt x="8" y="1000"/>
                  <a:pt x="4" y="1052"/>
                  <a:pt x="0" y="1104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/>
          </a:p>
        </p:txBody>
      </p:sp>
      <p:sp>
        <p:nvSpPr>
          <p:cNvPr id="2095118" name="AutoShape 14">
            <a:extLst>
              <a:ext uri="{FF2B5EF4-FFF2-40B4-BE49-F238E27FC236}">
                <a16:creationId xmlns:a16="http://schemas.microsoft.com/office/drawing/2014/main" id="{F5371B6D-0F1A-20B0-DD4E-CC877376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4261623"/>
            <a:ext cx="2543175" cy="715963"/>
          </a:xfrm>
          <a:prstGeom prst="wedgeRoundRectCallout">
            <a:avLst>
              <a:gd name="adj1" fmla="val -101185"/>
              <a:gd name="adj2" fmla="val -61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defTabSz="282575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tabLst>
                <a:tab pos="88900" algn="l"/>
              </a:tabLst>
              <a:defRPr/>
            </a:pPr>
            <a:r>
              <a:rPr kumimoji="1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获得一个工具</a:t>
            </a:r>
          </a:p>
        </p:txBody>
      </p:sp>
      <p:sp>
        <p:nvSpPr>
          <p:cNvPr id="55313" name="Freeform 15">
            <a:extLst>
              <a:ext uri="{FF2B5EF4-FFF2-40B4-BE49-F238E27FC236}">
                <a16:creationId xmlns:a16="http://schemas.microsoft.com/office/drawing/2014/main" id="{859AA2B8-AB77-D28D-000F-8CBBEACAD4AC}"/>
              </a:ext>
            </a:extLst>
          </p:cNvPr>
          <p:cNvSpPr>
            <a:spLocks/>
          </p:cNvSpPr>
          <p:nvPr/>
        </p:nvSpPr>
        <p:spPr bwMode="auto">
          <a:xfrm>
            <a:off x="3200401" y="1005660"/>
            <a:ext cx="2378075" cy="912812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4" name="Text Box 16">
            <a:extLst>
              <a:ext uri="{FF2B5EF4-FFF2-40B4-BE49-F238E27FC236}">
                <a16:creationId xmlns:a16="http://schemas.microsoft.com/office/drawing/2014/main" id="{DAB257B1-743D-12B5-21DC-89A36E46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1129485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Ｃ子集</a:t>
            </a:r>
          </a:p>
        </p:txBody>
      </p:sp>
      <p:sp>
        <p:nvSpPr>
          <p:cNvPr id="55315" name="Text Box 17">
            <a:extLst>
              <a:ext uri="{FF2B5EF4-FFF2-40B4-BE49-F238E27FC236}">
                <a16:creationId xmlns:a16="http://schemas.microsoft.com/office/drawing/2014/main" id="{38C2E81E-8EF6-D435-D241-A3CE85F6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6" y="1554935"/>
            <a:ext cx="1122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  <p:sp>
        <p:nvSpPr>
          <p:cNvPr id="55316" name="Text Box 18">
            <a:extLst>
              <a:ext uri="{FF2B5EF4-FFF2-40B4-BE49-F238E27FC236}">
                <a16:creationId xmlns:a16="http://schemas.microsoft.com/office/drawing/2014/main" id="{186C7520-DDD6-4F18-A9E9-D373CE09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1129485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2095123" name="Text Box 19">
            <a:extLst>
              <a:ext uri="{FF2B5EF4-FFF2-40B4-BE49-F238E27FC236}">
                <a16:creationId xmlns:a16="http://schemas.microsoft.com/office/drawing/2014/main" id="{BCC2C41B-3EC7-4469-1DA2-7F30CE9DB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2285186"/>
            <a:ext cx="111125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28022" name="Rectangle 20">
            <a:extLst>
              <a:ext uri="{FF2B5EF4-FFF2-40B4-BE49-F238E27FC236}">
                <a16:creationId xmlns:a16="http://schemas.microsoft.com/office/drawing/2014/main" id="{0CB42F49-7211-48D8-343F-53FC37813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67" y="4864656"/>
            <a:ext cx="6953250" cy="498475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用汇编语言实现一个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子集的编译程序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5319" name="Freeform 21">
            <a:extLst>
              <a:ext uri="{FF2B5EF4-FFF2-40B4-BE49-F238E27FC236}">
                <a16:creationId xmlns:a16="http://schemas.microsoft.com/office/drawing/2014/main" id="{0A485E3D-55E1-56CA-883D-81D39FBC62FD}"/>
              </a:ext>
            </a:extLst>
          </p:cNvPr>
          <p:cNvSpPr>
            <a:spLocks/>
          </p:cNvSpPr>
          <p:nvPr/>
        </p:nvSpPr>
        <p:spPr bwMode="auto">
          <a:xfrm>
            <a:off x="4945064" y="1493023"/>
            <a:ext cx="2378075" cy="912813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0" name="Text Box 22">
            <a:extLst>
              <a:ext uri="{FF2B5EF4-FFF2-40B4-BE49-F238E27FC236}">
                <a16:creationId xmlns:a16="http://schemas.microsoft.com/office/drawing/2014/main" id="{60015F6A-E00B-9369-02A7-DA3E2595C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4" y="1615260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  <p:sp>
        <p:nvSpPr>
          <p:cNvPr id="55321" name="Text Box 23">
            <a:extLst>
              <a:ext uri="{FF2B5EF4-FFF2-40B4-BE49-F238E27FC236}">
                <a16:creationId xmlns:a16="http://schemas.microsoft.com/office/drawing/2014/main" id="{DAE16668-0262-DDA2-1951-AB1276BF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2043885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55322" name="Text Box 24">
            <a:extLst>
              <a:ext uri="{FF2B5EF4-FFF2-40B4-BE49-F238E27FC236}">
                <a16:creationId xmlns:a16="http://schemas.microsoft.com/office/drawing/2014/main" id="{AD6EA44F-99C3-E2F4-31A6-F372DE40A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1554935"/>
            <a:ext cx="1158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55323" name="Freeform 25">
            <a:extLst>
              <a:ext uri="{FF2B5EF4-FFF2-40B4-BE49-F238E27FC236}">
                <a16:creationId xmlns:a16="http://schemas.microsoft.com/office/drawing/2014/main" id="{A06FB936-1C0F-A211-9591-FC6663E4EBA1}"/>
              </a:ext>
            </a:extLst>
          </p:cNvPr>
          <p:cNvSpPr>
            <a:spLocks/>
          </p:cNvSpPr>
          <p:nvPr/>
        </p:nvSpPr>
        <p:spPr bwMode="auto">
          <a:xfrm>
            <a:off x="6689726" y="1005660"/>
            <a:ext cx="2378075" cy="912812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4" name="Text Box 26">
            <a:extLst>
              <a:ext uri="{FF2B5EF4-FFF2-40B4-BE49-F238E27FC236}">
                <a16:creationId xmlns:a16="http://schemas.microsoft.com/office/drawing/2014/main" id="{D5BECD33-10B6-60ED-29D3-EF7729998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8" y="1129485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Ｃ子集</a:t>
            </a:r>
          </a:p>
        </p:txBody>
      </p:sp>
      <p:sp>
        <p:nvSpPr>
          <p:cNvPr id="55325" name="Text Box 27">
            <a:extLst>
              <a:ext uri="{FF2B5EF4-FFF2-40B4-BE49-F238E27FC236}">
                <a16:creationId xmlns:a16="http://schemas.microsoft.com/office/drawing/2014/main" id="{444B87F4-C9E7-8274-9675-47DADD8EE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1554935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55326" name="Text Box 28">
            <a:extLst>
              <a:ext uri="{FF2B5EF4-FFF2-40B4-BE49-F238E27FC236}">
                <a16:creationId xmlns:a16="http://schemas.microsoft.com/office/drawing/2014/main" id="{6F7BDB10-C99B-2334-F0CA-B491D9611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1067573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2095133" name="Text Box 29">
            <a:extLst>
              <a:ext uri="{FF2B5EF4-FFF2-40B4-BE49-F238E27FC236}">
                <a16:creationId xmlns:a16="http://schemas.microsoft.com/office/drawing/2014/main" id="{58583DD3-B43D-6E30-E949-DB776B11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9" y="2589986"/>
            <a:ext cx="89852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095134" name="Text Box 30">
            <a:extLst>
              <a:ext uri="{FF2B5EF4-FFF2-40B4-BE49-F238E27FC236}">
                <a16:creationId xmlns:a16="http://schemas.microsoft.com/office/drawing/2014/main" id="{44DEB6D5-AB05-0A7C-1461-C8FCDCE66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9" y="2101036"/>
            <a:ext cx="89852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28033" name="Rectangle 31">
            <a:extLst>
              <a:ext uri="{FF2B5EF4-FFF2-40B4-BE49-F238E27FC236}">
                <a16:creationId xmlns:a16="http://schemas.microsoft.com/office/drawing/2014/main" id="{CF453437-1527-4091-3BF0-FF466EAD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67" y="5335085"/>
            <a:ext cx="7037388" cy="498475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用汇编程序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处理该程序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可直接运行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5330" name="Freeform 32">
            <a:extLst>
              <a:ext uri="{FF2B5EF4-FFF2-40B4-BE49-F238E27FC236}">
                <a16:creationId xmlns:a16="http://schemas.microsoft.com/office/drawing/2014/main" id="{F72A8536-3BAE-BEB8-DED3-AD280D2D098F}"/>
              </a:ext>
            </a:extLst>
          </p:cNvPr>
          <p:cNvSpPr>
            <a:spLocks/>
          </p:cNvSpPr>
          <p:nvPr/>
        </p:nvSpPr>
        <p:spPr bwMode="auto">
          <a:xfrm>
            <a:off x="3432176" y="2758260"/>
            <a:ext cx="2193925" cy="1143000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31" name="Text Box 33">
            <a:extLst>
              <a:ext uri="{FF2B5EF4-FFF2-40B4-BE49-F238E27FC236}">
                <a16:creationId xmlns:a16="http://schemas.microsoft.com/office/drawing/2014/main" id="{77FC6BB7-BBED-6F70-BF80-DA8C0C31D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836048"/>
            <a:ext cx="935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5332" name="Text Box 34">
            <a:extLst>
              <a:ext uri="{FF2B5EF4-FFF2-40B4-BE49-F238E27FC236}">
                <a16:creationId xmlns:a16="http://schemas.microsoft.com/office/drawing/2014/main" id="{280765F8-DD81-6022-9D97-92E9BE0B3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6" y="3445648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Ｃ子集</a:t>
            </a:r>
          </a:p>
        </p:txBody>
      </p:sp>
      <p:sp>
        <p:nvSpPr>
          <p:cNvPr id="55333" name="Text Box 35">
            <a:extLst>
              <a:ext uri="{FF2B5EF4-FFF2-40B4-BE49-F238E27FC236}">
                <a16:creationId xmlns:a16="http://schemas.microsoft.com/office/drawing/2014/main" id="{FA56EC6E-49D2-7004-9CD6-EAE6D202F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2836048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2095140" name="Text Box 36">
            <a:extLst>
              <a:ext uri="{FF2B5EF4-FFF2-40B4-BE49-F238E27FC236}">
                <a16:creationId xmlns:a16="http://schemas.microsoft.com/office/drawing/2014/main" id="{79F3E0F6-DE28-8E0D-50B9-9EEB8B9C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4053661"/>
            <a:ext cx="779462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28039" name="Rectangle 37">
            <a:extLst>
              <a:ext uri="{FF2B5EF4-FFF2-40B4-BE49-F238E27FC236}">
                <a16:creationId xmlns:a16="http://schemas.microsoft.com/office/drawing/2014/main" id="{5EDC1381-C6F1-F0D1-4DDA-EA8587755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67" y="5805514"/>
            <a:ext cx="6027737" cy="47148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子集编制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语言的编译程序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" name="灯片编号占位符 2">
            <a:extLst>
              <a:ext uri="{FF2B5EF4-FFF2-40B4-BE49-F238E27FC236}">
                <a16:creationId xmlns:a16="http://schemas.microsoft.com/office/drawing/2014/main" id="{D26DD7A8-8C86-FCDE-E0CC-413E9E00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47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>
            <a:extLst>
              <a:ext uri="{FF2B5EF4-FFF2-40B4-BE49-F238E27FC236}">
                <a16:creationId xmlns:a16="http://schemas.microsoft.com/office/drawing/2014/main" id="{75593897-E31B-9F79-5B81-1918D71B7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移植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29CC2720-A8F8-2D25-184E-6197B9B1051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问题二：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机上有一个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语言编译器，是否可利用此编译器实现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机上的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语言编译器？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条件：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语言的编译程序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目的：实现B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机的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语言的编译</a:t>
            </a:r>
          </a:p>
        </p:txBody>
      </p:sp>
      <p:sp>
        <p:nvSpPr>
          <p:cNvPr id="56326" name="Line 4">
            <a:extLst>
              <a:ext uri="{FF2B5EF4-FFF2-40B4-BE49-F238E27FC236}">
                <a16:creationId xmlns:a16="http://schemas.microsoft.com/office/drawing/2014/main" id="{05DD34B8-8BD2-49B9-89DC-D35373F52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6524625"/>
            <a:ext cx="228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6327" name="Freeform 5">
            <a:extLst>
              <a:ext uri="{FF2B5EF4-FFF2-40B4-BE49-F238E27FC236}">
                <a16:creationId xmlns:a16="http://schemas.microsoft.com/office/drawing/2014/main" id="{C6D5CF23-F35E-9676-A4AC-23C4145F02ED}"/>
              </a:ext>
            </a:extLst>
          </p:cNvPr>
          <p:cNvSpPr>
            <a:spLocks/>
          </p:cNvSpPr>
          <p:nvPr/>
        </p:nvSpPr>
        <p:spPr bwMode="auto">
          <a:xfrm>
            <a:off x="1992313" y="3581400"/>
            <a:ext cx="3429000" cy="1143000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Text Box 6">
            <a:extLst>
              <a:ext uri="{FF2B5EF4-FFF2-40B4-BE49-F238E27FC236}">
                <a16:creationId xmlns:a16="http://schemas.microsoft.com/office/drawing/2014/main" id="{AA514BF6-C27A-9BF3-2C06-4CDA558F8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6576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6329" name="Text Box 7">
            <a:extLst>
              <a:ext uri="{FF2B5EF4-FFF2-40B4-BE49-F238E27FC236}">
                <a16:creationId xmlns:a16="http://schemas.microsoft.com/office/drawing/2014/main" id="{A5797F46-3CF1-15C7-4BE0-728D880B8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4" y="4211638"/>
            <a:ext cx="1290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Ｃ语  言</a:t>
            </a:r>
          </a:p>
        </p:txBody>
      </p:sp>
      <p:sp>
        <p:nvSpPr>
          <p:cNvPr id="56330" name="Text Box 8">
            <a:extLst>
              <a:ext uri="{FF2B5EF4-FFF2-40B4-BE49-F238E27FC236}">
                <a16:creationId xmlns:a16="http://schemas.microsoft.com/office/drawing/2014/main" id="{4BD12156-CE45-FED6-05C3-81E14EEE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576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56331" name="Freeform 9">
            <a:extLst>
              <a:ext uri="{FF2B5EF4-FFF2-40B4-BE49-F238E27FC236}">
                <a16:creationId xmlns:a16="http://schemas.microsoft.com/office/drawing/2014/main" id="{6E10FFA6-ADB0-FADF-0EED-CF7F8DBB1E7D}"/>
              </a:ext>
            </a:extLst>
          </p:cNvPr>
          <p:cNvSpPr>
            <a:spLocks/>
          </p:cNvSpPr>
          <p:nvPr/>
        </p:nvSpPr>
        <p:spPr bwMode="auto">
          <a:xfrm>
            <a:off x="7097713" y="3581400"/>
            <a:ext cx="3429000" cy="1143000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Text Box 10">
            <a:extLst>
              <a:ext uri="{FF2B5EF4-FFF2-40B4-BE49-F238E27FC236}">
                <a16:creationId xmlns:a16="http://schemas.microsoft.com/office/drawing/2014/main" id="{34167658-9950-E130-02C6-C81B279CC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36576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6333" name="Text Box 11">
            <a:extLst>
              <a:ext uri="{FF2B5EF4-FFF2-40B4-BE49-F238E27FC236}">
                <a16:creationId xmlns:a16="http://schemas.microsoft.com/office/drawing/2014/main" id="{31C58DD3-E0AA-1505-59C9-F49EB0949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4287838"/>
            <a:ext cx="1009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56334" name="Text Box 12">
            <a:extLst>
              <a:ext uri="{FF2B5EF4-FFF2-40B4-BE49-F238E27FC236}">
                <a16:creationId xmlns:a16="http://schemas.microsoft.com/office/drawing/2014/main" id="{A8E7D257-F326-1436-33D0-0C3493DE1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3" y="36449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56335" name="AutoShape 13">
            <a:extLst>
              <a:ext uri="{FF2B5EF4-FFF2-40B4-BE49-F238E27FC236}">
                <a16:creationId xmlns:a16="http://schemas.microsoft.com/office/drawing/2014/main" id="{341ED830-6AB6-3CC8-032A-B3682448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4230689"/>
            <a:ext cx="1081087" cy="142875"/>
          </a:xfrm>
          <a:prstGeom prst="rightArrow">
            <a:avLst>
              <a:gd name="adj1" fmla="val 50000"/>
              <a:gd name="adj2" fmla="val 18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8478" name="AutoShape 14">
            <a:extLst>
              <a:ext uri="{FF2B5EF4-FFF2-40B4-BE49-F238E27FC236}">
                <a16:creationId xmlns:a16="http://schemas.microsoft.com/office/drawing/2014/main" id="{09A4C0C5-B88B-CAAB-5ADC-1DAEB507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5381626"/>
            <a:ext cx="2376487" cy="576263"/>
          </a:xfrm>
          <a:prstGeom prst="wedgeRectCallout">
            <a:avLst>
              <a:gd name="adj1" fmla="val 79727"/>
              <a:gd name="adj2" fmla="val -220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要完成的任务</a:t>
            </a:r>
          </a:p>
        </p:txBody>
      </p:sp>
      <p:sp>
        <p:nvSpPr>
          <p:cNvPr id="17" name="灯片编号占位符 2">
            <a:extLst>
              <a:ext uri="{FF2B5EF4-FFF2-40B4-BE49-F238E27FC236}">
                <a16:creationId xmlns:a16="http://schemas.microsoft.com/office/drawing/2014/main" id="{9CE0DB2C-7E71-1C99-97B7-91ED4F27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48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8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7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80" name="Rectangle 34">
            <a:extLst>
              <a:ext uri="{FF2B5EF4-FFF2-40B4-BE49-F238E27FC236}">
                <a16:creationId xmlns:a16="http://schemas.microsoft.com/office/drawing/2014/main" id="{2B25588D-C369-89D9-F37B-ABDD60B31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a)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问题的分析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8972EC-C751-3959-02F5-D580B57F8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348" name="Freeform 2">
            <a:extLst>
              <a:ext uri="{FF2B5EF4-FFF2-40B4-BE49-F238E27FC236}">
                <a16:creationId xmlns:a16="http://schemas.microsoft.com/office/drawing/2014/main" id="{2AC4D1CE-FFA5-72E7-886D-27FDF7D4E738}"/>
              </a:ext>
            </a:extLst>
          </p:cNvPr>
          <p:cNvSpPr>
            <a:spLocks/>
          </p:cNvSpPr>
          <p:nvPr/>
        </p:nvSpPr>
        <p:spPr bwMode="auto">
          <a:xfrm>
            <a:off x="1639889" y="3787776"/>
            <a:ext cx="3546475" cy="1141413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Text Box 3">
            <a:extLst>
              <a:ext uri="{FF2B5EF4-FFF2-40B4-BE49-F238E27FC236}">
                <a16:creationId xmlns:a16="http://schemas.microsoft.com/office/drawing/2014/main" id="{2E3FED52-6D2C-E24E-AB35-1364959B5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1" y="38084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7350" name="Text Box 4">
            <a:extLst>
              <a:ext uri="{FF2B5EF4-FFF2-40B4-BE49-F238E27FC236}">
                <a16:creationId xmlns:a16="http://schemas.microsoft.com/office/drawing/2014/main" id="{7339A4B5-0D54-4737-A733-CBD6F733D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1" y="44164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7351" name="Text Box 5">
            <a:extLst>
              <a:ext uri="{FF2B5EF4-FFF2-40B4-BE49-F238E27FC236}">
                <a16:creationId xmlns:a16="http://schemas.microsoft.com/office/drawing/2014/main" id="{DF3EA03E-838D-5AE6-DCDC-BF5E76932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6" y="38084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57352" name="Freeform 6">
            <a:extLst>
              <a:ext uri="{FF2B5EF4-FFF2-40B4-BE49-F238E27FC236}">
                <a16:creationId xmlns:a16="http://schemas.microsoft.com/office/drawing/2014/main" id="{0F5EE9D7-8081-03A8-A782-E247682907BD}"/>
              </a:ext>
            </a:extLst>
          </p:cNvPr>
          <p:cNvSpPr>
            <a:spLocks/>
          </p:cNvSpPr>
          <p:nvPr/>
        </p:nvSpPr>
        <p:spPr bwMode="auto">
          <a:xfrm>
            <a:off x="4267201" y="4395788"/>
            <a:ext cx="3546475" cy="1141412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Text Box 7">
            <a:extLst>
              <a:ext uri="{FF2B5EF4-FFF2-40B4-BE49-F238E27FC236}">
                <a16:creationId xmlns:a16="http://schemas.microsoft.com/office/drawing/2014/main" id="{732F2C44-70E9-67C0-7D79-08F61E246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44164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7354" name="Text Box 8">
            <a:extLst>
              <a:ext uri="{FF2B5EF4-FFF2-40B4-BE49-F238E27FC236}">
                <a16:creationId xmlns:a16="http://schemas.microsoft.com/office/drawing/2014/main" id="{CFAAA645-FD0D-EE1B-9E3E-3B56BB148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502443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Ａ机器</a:t>
            </a:r>
          </a:p>
        </p:txBody>
      </p:sp>
      <p:sp>
        <p:nvSpPr>
          <p:cNvPr id="57355" name="Text Box 9">
            <a:extLst>
              <a:ext uri="{FF2B5EF4-FFF2-40B4-BE49-F238E27FC236}">
                <a16:creationId xmlns:a16="http://schemas.microsoft.com/office/drawing/2014/main" id="{B365A817-A597-F455-9AF3-60383ACE4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1" y="44164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57356" name="Freeform 10">
            <a:extLst>
              <a:ext uri="{FF2B5EF4-FFF2-40B4-BE49-F238E27FC236}">
                <a16:creationId xmlns:a16="http://schemas.microsoft.com/office/drawing/2014/main" id="{30E2E7E1-3D99-4CA7-C6A9-AE98655AB639}"/>
              </a:ext>
            </a:extLst>
          </p:cNvPr>
          <p:cNvSpPr>
            <a:spLocks/>
          </p:cNvSpPr>
          <p:nvPr/>
        </p:nvSpPr>
        <p:spPr bwMode="auto">
          <a:xfrm>
            <a:off x="6921501" y="3787776"/>
            <a:ext cx="3546475" cy="1141413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7" name="Text Box 11">
            <a:extLst>
              <a:ext uri="{FF2B5EF4-FFF2-40B4-BE49-F238E27FC236}">
                <a16:creationId xmlns:a16="http://schemas.microsoft.com/office/drawing/2014/main" id="{2DBE2DEF-F462-6A06-19DA-6BE5CD43E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38084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7358" name="Text Box 12">
            <a:extLst>
              <a:ext uri="{FF2B5EF4-FFF2-40B4-BE49-F238E27FC236}">
                <a16:creationId xmlns:a16="http://schemas.microsoft.com/office/drawing/2014/main" id="{D0B79D1A-CD31-2AF8-C04F-D1FCFBDF1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6" y="44164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57359" name="Text Box 13">
            <a:extLst>
              <a:ext uri="{FF2B5EF4-FFF2-40B4-BE49-F238E27FC236}">
                <a16:creationId xmlns:a16="http://schemas.microsoft.com/office/drawing/2014/main" id="{0D62E416-D477-7EB7-47AE-47D34946E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338" y="38084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57360" name="Freeform 14">
            <a:extLst>
              <a:ext uri="{FF2B5EF4-FFF2-40B4-BE49-F238E27FC236}">
                <a16:creationId xmlns:a16="http://schemas.microsoft.com/office/drawing/2014/main" id="{32B6484C-EC6B-FC4F-7BBE-C5BA9610B300}"/>
              </a:ext>
            </a:extLst>
          </p:cNvPr>
          <p:cNvSpPr>
            <a:spLocks/>
          </p:cNvSpPr>
          <p:nvPr/>
        </p:nvSpPr>
        <p:spPr bwMode="auto">
          <a:xfrm>
            <a:off x="4240213" y="1963739"/>
            <a:ext cx="3548062" cy="1139825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1" name="Freeform 15">
            <a:extLst>
              <a:ext uri="{FF2B5EF4-FFF2-40B4-BE49-F238E27FC236}">
                <a16:creationId xmlns:a16="http://schemas.microsoft.com/office/drawing/2014/main" id="{2299CA67-AE12-A35F-1796-8A0C1502D350}"/>
              </a:ext>
            </a:extLst>
          </p:cNvPr>
          <p:cNvSpPr>
            <a:spLocks/>
          </p:cNvSpPr>
          <p:nvPr/>
        </p:nvSpPr>
        <p:spPr bwMode="auto">
          <a:xfrm>
            <a:off x="1560514" y="1355726"/>
            <a:ext cx="3546475" cy="1139825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2" name="Text Box 16">
            <a:extLst>
              <a:ext uri="{FF2B5EF4-FFF2-40B4-BE49-F238E27FC236}">
                <a16:creationId xmlns:a16="http://schemas.microsoft.com/office/drawing/2014/main" id="{2126419C-88AB-C904-92CB-B51EEF2BF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14319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7363" name="Text Box 17">
            <a:extLst>
              <a:ext uri="{FF2B5EF4-FFF2-40B4-BE49-F238E27FC236}">
                <a16:creationId xmlns:a16="http://schemas.microsoft.com/office/drawing/2014/main" id="{26C6A7DF-F94A-52DC-806F-539EA2D0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9" y="1984376"/>
            <a:ext cx="1290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Ｃ语  言</a:t>
            </a:r>
          </a:p>
        </p:txBody>
      </p:sp>
      <p:sp>
        <p:nvSpPr>
          <p:cNvPr id="57364" name="Text Box 18">
            <a:extLst>
              <a:ext uri="{FF2B5EF4-FFF2-40B4-BE49-F238E27FC236}">
                <a16:creationId xmlns:a16="http://schemas.microsoft.com/office/drawing/2014/main" id="{405AE62A-211E-F1A9-D28A-ABD92432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14319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57365" name="Text Box 19">
            <a:extLst>
              <a:ext uri="{FF2B5EF4-FFF2-40B4-BE49-F238E27FC236}">
                <a16:creationId xmlns:a16="http://schemas.microsoft.com/office/drawing/2014/main" id="{4D823CDB-8DED-E243-890F-987E1C44D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3" y="196373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7366" name="Text Box 20">
            <a:extLst>
              <a:ext uri="{FF2B5EF4-FFF2-40B4-BE49-F238E27FC236}">
                <a16:creationId xmlns:a16="http://schemas.microsoft.com/office/drawing/2014/main" id="{32F6ED5A-D62B-583D-F032-CE782739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1" y="257175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Ａ机器</a:t>
            </a:r>
          </a:p>
        </p:txBody>
      </p:sp>
      <p:sp>
        <p:nvSpPr>
          <p:cNvPr id="57367" name="Text Box 21">
            <a:extLst>
              <a:ext uri="{FF2B5EF4-FFF2-40B4-BE49-F238E27FC236}">
                <a16:creationId xmlns:a16="http://schemas.microsoft.com/office/drawing/2014/main" id="{52E849E8-8009-C091-614D-A795DBB0A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2060576"/>
            <a:ext cx="103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57368" name="Freeform 22">
            <a:extLst>
              <a:ext uri="{FF2B5EF4-FFF2-40B4-BE49-F238E27FC236}">
                <a16:creationId xmlns:a16="http://schemas.microsoft.com/office/drawing/2014/main" id="{97980F61-D1D4-5BFF-B3A7-7EAB255A7E73}"/>
              </a:ext>
            </a:extLst>
          </p:cNvPr>
          <p:cNvSpPr>
            <a:spLocks/>
          </p:cNvSpPr>
          <p:nvPr/>
        </p:nvSpPr>
        <p:spPr bwMode="auto">
          <a:xfrm>
            <a:off x="6842126" y="1431926"/>
            <a:ext cx="3546475" cy="1139825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9" name="Text Box 23">
            <a:extLst>
              <a:ext uri="{FF2B5EF4-FFF2-40B4-BE49-F238E27FC236}">
                <a16:creationId xmlns:a16="http://schemas.microsoft.com/office/drawing/2014/main" id="{248B4C87-CB68-5363-8A95-6A60BCAB3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1" y="1431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7370" name="Text Box 24">
            <a:extLst>
              <a:ext uri="{FF2B5EF4-FFF2-40B4-BE49-F238E27FC236}">
                <a16:creationId xmlns:a16="http://schemas.microsoft.com/office/drawing/2014/main" id="{04935173-6E73-80E6-ADEC-8D96589A1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064" y="2060576"/>
            <a:ext cx="1030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57371" name="Text Box 25">
            <a:extLst>
              <a:ext uri="{FF2B5EF4-FFF2-40B4-BE49-F238E27FC236}">
                <a16:creationId xmlns:a16="http://schemas.microsoft.com/office/drawing/2014/main" id="{97906F35-3F8A-C893-E654-A394E53FA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1" y="15081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57372" name="Freeform 26">
            <a:extLst>
              <a:ext uri="{FF2B5EF4-FFF2-40B4-BE49-F238E27FC236}">
                <a16:creationId xmlns:a16="http://schemas.microsoft.com/office/drawing/2014/main" id="{96748CCB-ED2E-2D0F-761F-90715B55E6EE}"/>
              </a:ext>
            </a:extLst>
          </p:cNvPr>
          <p:cNvSpPr>
            <a:spLocks/>
          </p:cNvSpPr>
          <p:nvPr/>
        </p:nvSpPr>
        <p:spPr bwMode="auto">
          <a:xfrm>
            <a:off x="6211889" y="2600326"/>
            <a:ext cx="1812925" cy="1749425"/>
          </a:xfrm>
          <a:custGeom>
            <a:avLst/>
            <a:gdLst>
              <a:gd name="T0" fmla="*/ 2147483646 w 1104"/>
              <a:gd name="T1" fmla="*/ 0 h 1104"/>
              <a:gd name="T2" fmla="*/ 2147483646 w 1104"/>
              <a:gd name="T3" fmla="*/ 2147483646 h 1104"/>
              <a:gd name="T4" fmla="*/ 2147483646 w 1104"/>
              <a:gd name="T5" fmla="*/ 2147483646 h 1104"/>
              <a:gd name="T6" fmla="*/ 2147483646 w 1104"/>
              <a:gd name="T7" fmla="*/ 2147483646 h 1104"/>
              <a:gd name="T8" fmla="*/ 2147483646 w 1104"/>
              <a:gd name="T9" fmla="*/ 2147483646 h 1104"/>
              <a:gd name="T10" fmla="*/ 2147483646 w 1104"/>
              <a:gd name="T11" fmla="*/ 2147483646 h 1104"/>
              <a:gd name="T12" fmla="*/ 2147483646 w 1104"/>
              <a:gd name="T13" fmla="*/ 2147483646 h 1104"/>
              <a:gd name="T14" fmla="*/ 2147483646 w 1104"/>
              <a:gd name="T15" fmla="*/ 2147483646 h 1104"/>
              <a:gd name="T16" fmla="*/ 2147483646 w 1104"/>
              <a:gd name="T17" fmla="*/ 2147483646 h 1104"/>
              <a:gd name="T18" fmla="*/ 0 w 1104"/>
              <a:gd name="T19" fmla="*/ 2147483646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04"/>
              <a:gd name="T31" fmla="*/ 0 h 1104"/>
              <a:gd name="T32" fmla="*/ 1104 w 1104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04" h="1104">
                <a:moveTo>
                  <a:pt x="1104" y="0"/>
                </a:moveTo>
                <a:cubicBezTo>
                  <a:pt x="1100" y="60"/>
                  <a:pt x="1096" y="120"/>
                  <a:pt x="1056" y="144"/>
                </a:cubicBezTo>
                <a:cubicBezTo>
                  <a:pt x="1016" y="168"/>
                  <a:pt x="904" y="112"/>
                  <a:pt x="864" y="144"/>
                </a:cubicBezTo>
                <a:cubicBezTo>
                  <a:pt x="824" y="176"/>
                  <a:pt x="864" y="296"/>
                  <a:pt x="816" y="336"/>
                </a:cubicBezTo>
                <a:cubicBezTo>
                  <a:pt x="768" y="376"/>
                  <a:pt x="624" y="344"/>
                  <a:pt x="576" y="384"/>
                </a:cubicBezTo>
                <a:cubicBezTo>
                  <a:pt x="528" y="424"/>
                  <a:pt x="576" y="528"/>
                  <a:pt x="528" y="576"/>
                </a:cubicBezTo>
                <a:cubicBezTo>
                  <a:pt x="480" y="624"/>
                  <a:pt x="336" y="624"/>
                  <a:pt x="288" y="672"/>
                </a:cubicBezTo>
                <a:cubicBezTo>
                  <a:pt x="240" y="720"/>
                  <a:pt x="280" y="816"/>
                  <a:pt x="240" y="864"/>
                </a:cubicBezTo>
                <a:cubicBezTo>
                  <a:pt x="200" y="912"/>
                  <a:pt x="88" y="920"/>
                  <a:pt x="48" y="960"/>
                </a:cubicBezTo>
                <a:cubicBezTo>
                  <a:pt x="8" y="1000"/>
                  <a:pt x="4" y="1052"/>
                  <a:pt x="0" y="1104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/>
          </a:p>
        </p:txBody>
      </p:sp>
      <p:sp>
        <p:nvSpPr>
          <p:cNvPr id="57373" name="Freeform 27">
            <a:extLst>
              <a:ext uri="{FF2B5EF4-FFF2-40B4-BE49-F238E27FC236}">
                <a16:creationId xmlns:a16="http://schemas.microsoft.com/office/drawing/2014/main" id="{7310EC3C-300D-05B8-62D6-4F96E305CDF2}"/>
              </a:ext>
            </a:extLst>
          </p:cNvPr>
          <p:cNvSpPr>
            <a:spLocks/>
          </p:cNvSpPr>
          <p:nvPr/>
        </p:nvSpPr>
        <p:spPr bwMode="auto">
          <a:xfrm>
            <a:off x="3216275" y="2524126"/>
            <a:ext cx="393700" cy="1216025"/>
          </a:xfrm>
          <a:custGeom>
            <a:avLst/>
            <a:gdLst>
              <a:gd name="T0" fmla="*/ 2147483646 w 1104"/>
              <a:gd name="T1" fmla="*/ 0 h 1104"/>
              <a:gd name="T2" fmla="*/ 2147483646 w 1104"/>
              <a:gd name="T3" fmla="*/ 2147483646 h 1104"/>
              <a:gd name="T4" fmla="*/ 2147483646 w 1104"/>
              <a:gd name="T5" fmla="*/ 2147483646 h 1104"/>
              <a:gd name="T6" fmla="*/ 2147483646 w 1104"/>
              <a:gd name="T7" fmla="*/ 2147483646 h 1104"/>
              <a:gd name="T8" fmla="*/ 2147483646 w 1104"/>
              <a:gd name="T9" fmla="*/ 2147483646 h 1104"/>
              <a:gd name="T10" fmla="*/ 2147483646 w 1104"/>
              <a:gd name="T11" fmla="*/ 2147483646 h 1104"/>
              <a:gd name="T12" fmla="*/ 2147483646 w 1104"/>
              <a:gd name="T13" fmla="*/ 2147483646 h 1104"/>
              <a:gd name="T14" fmla="*/ 2147483646 w 1104"/>
              <a:gd name="T15" fmla="*/ 2147483646 h 1104"/>
              <a:gd name="T16" fmla="*/ 2147483646 w 1104"/>
              <a:gd name="T17" fmla="*/ 2147483646 h 1104"/>
              <a:gd name="T18" fmla="*/ 0 w 1104"/>
              <a:gd name="T19" fmla="*/ 2147483646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04"/>
              <a:gd name="T31" fmla="*/ 0 h 1104"/>
              <a:gd name="T32" fmla="*/ 1104 w 1104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04" h="1104">
                <a:moveTo>
                  <a:pt x="1104" y="0"/>
                </a:moveTo>
                <a:cubicBezTo>
                  <a:pt x="1100" y="60"/>
                  <a:pt x="1096" y="120"/>
                  <a:pt x="1056" y="144"/>
                </a:cubicBezTo>
                <a:cubicBezTo>
                  <a:pt x="1016" y="168"/>
                  <a:pt x="904" y="112"/>
                  <a:pt x="864" y="144"/>
                </a:cubicBezTo>
                <a:cubicBezTo>
                  <a:pt x="824" y="176"/>
                  <a:pt x="864" y="296"/>
                  <a:pt x="816" y="336"/>
                </a:cubicBezTo>
                <a:cubicBezTo>
                  <a:pt x="768" y="376"/>
                  <a:pt x="624" y="344"/>
                  <a:pt x="576" y="384"/>
                </a:cubicBezTo>
                <a:cubicBezTo>
                  <a:pt x="528" y="424"/>
                  <a:pt x="576" y="528"/>
                  <a:pt x="528" y="576"/>
                </a:cubicBezTo>
                <a:cubicBezTo>
                  <a:pt x="480" y="624"/>
                  <a:pt x="336" y="624"/>
                  <a:pt x="288" y="672"/>
                </a:cubicBezTo>
                <a:cubicBezTo>
                  <a:pt x="240" y="720"/>
                  <a:pt x="280" y="816"/>
                  <a:pt x="240" y="864"/>
                </a:cubicBezTo>
                <a:cubicBezTo>
                  <a:pt x="200" y="912"/>
                  <a:pt x="88" y="920"/>
                  <a:pt x="48" y="960"/>
                </a:cubicBezTo>
                <a:cubicBezTo>
                  <a:pt x="8" y="1000"/>
                  <a:pt x="4" y="1052"/>
                  <a:pt x="0" y="1104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/>
          </a:p>
        </p:txBody>
      </p:sp>
      <p:sp>
        <p:nvSpPr>
          <p:cNvPr id="959516" name="AutoShape 28">
            <a:extLst>
              <a:ext uri="{FF2B5EF4-FFF2-40B4-BE49-F238E27FC236}">
                <a16:creationId xmlns:a16="http://schemas.microsoft.com/office/drawing/2014/main" id="{3173541E-D339-16C8-EC8C-45C2443E4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5803901"/>
            <a:ext cx="2376487" cy="576263"/>
          </a:xfrm>
          <a:prstGeom prst="wedgeRectCallout">
            <a:avLst>
              <a:gd name="adj1" fmla="val 63157"/>
              <a:gd name="adj2" fmla="val -339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要完成的任务</a:t>
            </a:r>
          </a:p>
        </p:txBody>
      </p:sp>
      <p:sp>
        <p:nvSpPr>
          <p:cNvPr id="959517" name="AutoShape 29">
            <a:extLst>
              <a:ext uri="{FF2B5EF4-FFF2-40B4-BE49-F238E27FC236}">
                <a16:creationId xmlns:a16="http://schemas.microsoft.com/office/drawing/2014/main" id="{4946EE6F-BFE6-60F1-BA75-B971D784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3932238"/>
            <a:ext cx="1368425" cy="215900"/>
          </a:xfrm>
          <a:prstGeom prst="rightArrow">
            <a:avLst>
              <a:gd name="adj1" fmla="val 50000"/>
              <a:gd name="adj2" fmla="val 15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9518" name="AutoShape 30">
            <a:extLst>
              <a:ext uri="{FF2B5EF4-FFF2-40B4-BE49-F238E27FC236}">
                <a16:creationId xmlns:a16="http://schemas.microsoft.com/office/drawing/2014/main" id="{69014F68-BA41-5C97-BC26-02CF6057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5803901"/>
            <a:ext cx="2376487" cy="576263"/>
          </a:xfrm>
          <a:prstGeom prst="wedgeRectCallout">
            <a:avLst>
              <a:gd name="adj1" fmla="val 54074"/>
              <a:gd name="adj2" fmla="val -76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要完成的任务</a:t>
            </a:r>
          </a:p>
        </p:txBody>
      </p:sp>
      <p:sp>
        <p:nvSpPr>
          <p:cNvPr id="959519" name="AutoShape 31">
            <a:extLst>
              <a:ext uri="{FF2B5EF4-FFF2-40B4-BE49-F238E27FC236}">
                <a16:creationId xmlns:a16="http://schemas.microsoft.com/office/drawing/2014/main" id="{2CB14AE0-8758-DC49-35BD-13CC1DFD0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1484313"/>
            <a:ext cx="1368425" cy="215900"/>
          </a:xfrm>
          <a:prstGeom prst="rightArrow">
            <a:avLst>
              <a:gd name="adj1" fmla="val 50000"/>
              <a:gd name="adj2" fmla="val 15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9520" name="AutoShape 32">
            <a:extLst>
              <a:ext uri="{FF2B5EF4-FFF2-40B4-BE49-F238E27FC236}">
                <a16:creationId xmlns:a16="http://schemas.microsoft.com/office/drawing/2014/main" id="{64FCE667-3817-78BC-10F4-9E95FC6FF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9" y="5948363"/>
            <a:ext cx="2376487" cy="576262"/>
          </a:xfrm>
          <a:prstGeom prst="wedgeRectCallout">
            <a:avLst>
              <a:gd name="adj1" fmla="val -46926"/>
              <a:gd name="adj2" fmla="val -10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需要一个工具</a:t>
            </a:r>
          </a:p>
        </p:txBody>
      </p:sp>
      <p:sp>
        <p:nvSpPr>
          <p:cNvPr id="959521" name="AutoShape 33">
            <a:extLst>
              <a:ext uri="{FF2B5EF4-FFF2-40B4-BE49-F238E27FC236}">
                <a16:creationId xmlns:a16="http://schemas.microsoft.com/office/drawing/2014/main" id="{4FE6618E-FABA-9F32-C551-5AB1BAD5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5948363"/>
            <a:ext cx="2376488" cy="576262"/>
          </a:xfrm>
          <a:prstGeom prst="wedgeRectCallout">
            <a:avLst>
              <a:gd name="adj1" fmla="val -48532"/>
              <a:gd name="adj2" fmla="val -531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需要一个工具</a:t>
            </a:r>
          </a:p>
        </p:txBody>
      </p:sp>
      <p:sp>
        <p:nvSpPr>
          <p:cNvPr id="38" name="灯片编号占位符 2">
            <a:extLst>
              <a:ext uri="{FF2B5EF4-FFF2-40B4-BE49-F238E27FC236}">
                <a16:creationId xmlns:a16="http://schemas.microsoft.com/office/drawing/2014/main" id="{A7F23F58-404A-AEBB-30B5-CDA18232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49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9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9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9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9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516" grpId="0" animBg="1"/>
      <p:bldP spid="959516" grpId="1" animBg="1"/>
      <p:bldP spid="959517" grpId="0" animBg="1"/>
      <p:bldP spid="959517" grpId="1" animBg="1"/>
      <p:bldP spid="959518" grpId="0" animBg="1"/>
      <p:bldP spid="959519" grpId="0" animBg="1"/>
      <p:bldP spid="959520" grpId="0" animBg="1"/>
      <p:bldP spid="959520" grpId="1" animBg="1"/>
      <p:bldP spid="9595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C634-6A7B-4950-84DB-54E2835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教学目的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是一门非常好的课程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4B99F-25CC-4902-8A83-73E0069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0F7F-032A-44C6-AD12-F14B3EEC5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136342"/>
            <a:ext cx="9783916" cy="541382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Alfred </a:t>
            </a:r>
            <a:r>
              <a:rPr lang="en-US" altLang="zh-CN" sz="2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V.Aho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编写编译器的原理和技术具有十分普遍的意义，以至于在每个计算机科学家的研究生涯中，本课程中的原理和技术都会反复用到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本课程将兼顾语言的描述方法、设计与应用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形式化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能形式化就能自动化（抽象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机械化）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可以使学生对程序设计语言具有更加深刻的理解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涉及的是一个比较适当的抽象层面上的数据变换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（既抽象又实际，既有理论又有实践）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一个相当规模的系统的设计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总体结构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若干具体的表示和变换算法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628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Rectangle 21">
            <a:extLst>
              <a:ext uri="{FF2B5EF4-FFF2-40B4-BE49-F238E27FC236}">
                <a16:creationId xmlns:a16="http://schemas.microsoft.com/office/drawing/2014/main" id="{C3E1724F-9D13-C7AD-0644-58A37AF3F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b)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问题的解决办法</a:t>
            </a:r>
          </a:p>
        </p:txBody>
      </p:sp>
      <p:sp>
        <p:nvSpPr>
          <p:cNvPr id="960514" name="Text Box 2">
            <a:extLst>
              <a:ext uri="{FF2B5EF4-FFF2-40B4-BE49-F238E27FC236}">
                <a16:creationId xmlns:a16="http://schemas.microsoft.com/office/drawing/2014/main" id="{4D42DBB8-2BAE-197C-FD18-0A6BCA92A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691063"/>
            <a:ext cx="8280400" cy="1135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AutoNum type="arabicPeriod"/>
              <a:defRPr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用Ｃ语言编制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机的Ｃ编译程序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(C→B)</a:t>
            </a:r>
          </a:p>
          <a:p>
            <a:pPr>
              <a:lnSpc>
                <a:spcPct val="150000"/>
              </a:lnSpc>
              <a:buAutoNum type="arabicPeriod"/>
              <a:defRPr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Ａ机的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机上可运行的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(C→B)</a:t>
            </a:r>
          </a:p>
        </p:txBody>
      </p:sp>
      <p:sp>
        <p:nvSpPr>
          <p:cNvPr id="58373" name="Line 3">
            <a:extLst>
              <a:ext uri="{FF2B5EF4-FFF2-40B4-BE49-F238E27FC236}">
                <a16:creationId xmlns:a16="http://schemas.microsoft.com/office/drawing/2014/main" id="{D97899F5-0FA3-5CA4-B474-DB43AC769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5287963"/>
            <a:ext cx="228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F370355-FCBF-3E5C-0AAF-36E70BEBFCE5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2344738"/>
            <a:ext cx="8534400" cy="2286000"/>
            <a:chOff x="240" y="1854"/>
            <a:chExt cx="5376" cy="1440"/>
          </a:xfrm>
        </p:grpSpPr>
        <p:sp>
          <p:nvSpPr>
            <p:cNvPr id="58377" name="Freeform 5">
              <a:extLst>
                <a:ext uri="{FF2B5EF4-FFF2-40B4-BE49-F238E27FC236}">
                  <a16:creationId xmlns:a16="http://schemas.microsoft.com/office/drawing/2014/main" id="{4EEFE5A6-962C-E9D3-D747-B7BDA4B5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2238"/>
              <a:ext cx="2160" cy="72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336 h 720"/>
                <a:gd name="T4" fmla="*/ 420 w 2208"/>
                <a:gd name="T5" fmla="*/ 336 h 720"/>
                <a:gd name="T6" fmla="*/ 420 w 2208"/>
                <a:gd name="T7" fmla="*/ 720 h 720"/>
                <a:gd name="T8" fmla="*/ 1066 w 2208"/>
                <a:gd name="T9" fmla="*/ 720 h 720"/>
                <a:gd name="T10" fmla="*/ 1066 w 2208"/>
                <a:gd name="T11" fmla="*/ 336 h 720"/>
                <a:gd name="T12" fmla="*/ 1486 w 2208"/>
                <a:gd name="T13" fmla="*/ 336 h 720"/>
                <a:gd name="T14" fmla="*/ 148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8" name="Freeform 6">
              <a:extLst>
                <a:ext uri="{FF2B5EF4-FFF2-40B4-BE49-F238E27FC236}">
                  <a16:creationId xmlns:a16="http://schemas.microsoft.com/office/drawing/2014/main" id="{FD6F3824-F6A6-1987-CBA3-99E694834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854"/>
              <a:ext cx="2160" cy="72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336 h 720"/>
                <a:gd name="T4" fmla="*/ 420 w 2208"/>
                <a:gd name="T5" fmla="*/ 336 h 720"/>
                <a:gd name="T6" fmla="*/ 420 w 2208"/>
                <a:gd name="T7" fmla="*/ 720 h 720"/>
                <a:gd name="T8" fmla="*/ 1066 w 2208"/>
                <a:gd name="T9" fmla="*/ 720 h 720"/>
                <a:gd name="T10" fmla="*/ 1066 w 2208"/>
                <a:gd name="T11" fmla="*/ 336 h 720"/>
                <a:gd name="T12" fmla="*/ 1486 w 2208"/>
                <a:gd name="T13" fmla="*/ 336 h 720"/>
                <a:gd name="T14" fmla="*/ 148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9" name="Text Box 7">
              <a:extLst>
                <a:ext uri="{FF2B5EF4-FFF2-40B4-BE49-F238E27FC236}">
                  <a16:creationId xmlns:a16="http://schemas.microsoft.com/office/drawing/2014/main" id="{49BEFCBA-5E05-FDB0-0ADC-AE0271342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0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Ｃ语言</a:t>
              </a:r>
            </a:p>
          </p:txBody>
        </p:sp>
        <p:sp>
          <p:nvSpPr>
            <p:cNvPr id="58380" name="Text Box 8">
              <a:extLst>
                <a:ext uri="{FF2B5EF4-FFF2-40B4-BE49-F238E27FC236}">
                  <a16:creationId xmlns:a16="http://schemas.microsoft.com/office/drawing/2014/main" id="{A72EC169-C217-6ABB-4E75-B10B9C2AF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251"/>
              <a:ext cx="8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Ｃ语  言</a:t>
              </a:r>
            </a:p>
          </p:txBody>
        </p:sp>
        <p:sp>
          <p:nvSpPr>
            <p:cNvPr id="58381" name="Text Box 9">
              <a:extLst>
                <a:ext uri="{FF2B5EF4-FFF2-40B4-BE49-F238E27FC236}">
                  <a16:creationId xmlns:a16="http://schemas.microsoft.com/office/drawing/2014/main" id="{9C67E77B-6235-AB8F-D6BD-63BFBEDAA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90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Ｂ机器</a:t>
              </a:r>
            </a:p>
          </p:txBody>
        </p:sp>
        <p:sp>
          <p:nvSpPr>
            <p:cNvPr id="58382" name="Text Box 10">
              <a:extLst>
                <a:ext uri="{FF2B5EF4-FFF2-40B4-BE49-F238E27FC236}">
                  <a16:creationId xmlns:a16="http://schemas.microsoft.com/office/drawing/2014/main" id="{0A82A242-2BFA-7AF7-C048-6C6732459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238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Ｃ语言</a:t>
              </a:r>
            </a:p>
          </p:txBody>
        </p:sp>
        <p:sp>
          <p:nvSpPr>
            <p:cNvPr id="58383" name="Text Box 11">
              <a:extLst>
                <a:ext uri="{FF2B5EF4-FFF2-40B4-BE49-F238E27FC236}">
                  <a16:creationId xmlns:a16="http://schemas.microsoft.com/office/drawing/2014/main" id="{A8EBEF40-468D-FA73-2A5B-73331A4CD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62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Ａ机器</a:t>
              </a:r>
            </a:p>
          </p:txBody>
        </p:sp>
        <p:sp>
          <p:nvSpPr>
            <p:cNvPr id="58384" name="Text Box 12">
              <a:extLst>
                <a:ext uri="{FF2B5EF4-FFF2-40B4-BE49-F238E27FC236}">
                  <a16:creationId xmlns:a16="http://schemas.microsoft.com/office/drawing/2014/main" id="{05237434-F089-B1F7-4C6F-D5FE4A702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99"/>
              <a:ext cx="6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</a:t>
              </a:r>
            </a:p>
          </p:txBody>
        </p:sp>
        <p:sp>
          <p:nvSpPr>
            <p:cNvPr id="58385" name="Freeform 13">
              <a:extLst>
                <a:ext uri="{FF2B5EF4-FFF2-40B4-BE49-F238E27FC236}">
                  <a16:creationId xmlns:a16="http://schemas.microsoft.com/office/drawing/2014/main" id="{D4A633B0-786E-E7F5-F0D2-7011B26A8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902"/>
              <a:ext cx="2160" cy="72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336 h 720"/>
                <a:gd name="T4" fmla="*/ 420 w 2208"/>
                <a:gd name="T5" fmla="*/ 336 h 720"/>
                <a:gd name="T6" fmla="*/ 420 w 2208"/>
                <a:gd name="T7" fmla="*/ 720 h 720"/>
                <a:gd name="T8" fmla="*/ 1066 w 2208"/>
                <a:gd name="T9" fmla="*/ 720 h 720"/>
                <a:gd name="T10" fmla="*/ 1066 w 2208"/>
                <a:gd name="T11" fmla="*/ 336 h 720"/>
                <a:gd name="T12" fmla="*/ 1486 w 2208"/>
                <a:gd name="T13" fmla="*/ 336 h 720"/>
                <a:gd name="T14" fmla="*/ 148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6" name="Text Box 14">
              <a:extLst>
                <a:ext uri="{FF2B5EF4-FFF2-40B4-BE49-F238E27FC236}">
                  <a16:creationId xmlns:a16="http://schemas.microsoft.com/office/drawing/2014/main" id="{09446721-0E28-2A7F-AD49-9324E7C30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90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Ｃ语言</a:t>
              </a:r>
            </a:p>
          </p:txBody>
        </p:sp>
        <p:sp>
          <p:nvSpPr>
            <p:cNvPr id="58387" name="Text Box 15">
              <a:extLst>
                <a:ext uri="{FF2B5EF4-FFF2-40B4-BE49-F238E27FC236}">
                  <a16:creationId xmlns:a16="http://schemas.microsoft.com/office/drawing/2014/main" id="{3846C5A2-570C-2139-31F2-B17083373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99"/>
              <a:ext cx="6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</a:t>
              </a:r>
            </a:p>
          </p:txBody>
        </p:sp>
        <p:sp>
          <p:nvSpPr>
            <p:cNvPr id="58388" name="Text Box 16">
              <a:extLst>
                <a:ext uri="{FF2B5EF4-FFF2-40B4-BE49-F238E27FC236}">
                  <a16:creationId xmlns:a16="http://schemas.microsoft.com/office/drawing/2014/main" id="{5114B9F2-4057-72D1-2E5D-1D4ED0AA9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950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Ｂ机器</a:t>
              </a:r>
            </a:p>
          </p:txBody>
        </p:sp>
        <p:sp>
          <p:nvSpPr>
            <p:cNvPr id="960529" name="Text Box 17">
              <a:extLst>
                <a:ext uri="{FF2B5EF4-FFF2-40B4-BE49-F238E27FC236}">
                  <a16:creationId xmlns:a16="http://schemas.microsoft.com/office/drawing/2014/main" id="{ED4E796A-696A-3E60-566D-AE4A9B46F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62"/>
              <a:ext cx="8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960530" name="Text Box 18">
              <a:extLst>
                <a:ext uri="{FF2B5EF4-FFF2-40B4-BE49-F238E27FC236}">
                  <a16:creationId xmlns:a16="http://schemas.microsoft.com/office/drawing/2014/main" id="{94B676B8-76D1-FBA9-4E4A-79CBC7D55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958"/>
              <a:ext cx="67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960531" name="Text Box 19">
              <a:extLst>
                <a:ext uri="{FF2B5EF4-FFF2-40B4-BE49-F238E27FC236}">
                  <a16:creationId xmlns:a16="http://schemas.microsoft.com/office/drawing/2014/main" id="{DDCD6D44-606D-22F9-4BD4-0C539FDEA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862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960532" name="AutoShape 20">
            <a:extLst>
              <a:ext uri="{FF2B5EF4-FFF2-40B4-BE49-F238E27FC236}">
                <a16:creationId xmlns:a16="http://schemas.microsoft.com/office/drawing/2014/main" id="{B0F6B8BD-2529-044A-2E64-F8FC1E140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4" y="1341438"/>
            <a:ext cx="2543175" cy="715962"/>
          </a:xfrm>
          <a:prstGeom prst="wedgeRoundRectCallout">
            <a:avLst>
              <a:gd name="adj1" fmla="val 685"/>
              <a:gd name="adj2" fmla="val 1023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defTabSz="282575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tabLst>
                <a:tab pos="88900" algn="l"/>
              </a:tabLst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获得一个工具</a:t>
            </a:r>
          </a:p>
        </p:txBody>
      </p:sp>
      <p:sp>
        <p:nvSpPr>
          <p:cNvPr id="25" name="灯片编号占位符 2">
            <a:extLst>
              <a:ext uri="{FF2B5EF4-FFF2-40B4-BE49-F238E27FC236}">
                <a16:creationId xmlns:a16="http://schemas.microsoft.com/office/drawing/2014/main" id="{73A20B0A-FAC0-29C8-2C3C-50018ED1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50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4" grpId="0"/>
      <p:bldP spid="9605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Text Box 2">
            <a:extLst>
              <a:ext uri="{FF2B5EF4-FFF2-40B4-BE49-F238E27FC236}">
                <a16:creationId xmlns:a16="http://schemas.microsoft.com/office/drawing/2014/main" id="{5570165F-033F-A14A-0373-F15E1370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6067980"/>
            <a:ext cx="8353425" cy="565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(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Ａ机的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，得到在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机上可运行的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(C→B)</a:t>
            </a:r>
          </a:p>
        </p:txBody>
      </p:sp>
      <p:sp>
        <p:nvSpPr>
          <p:cNvPr id="961539" name="Text Box 3">
            <a:extLst>
              <a:ext uri="{FF2B5EF4-FFF2-40B4-BE49-F238E27FC236}">
                <a16:creationId xmlns:a16="http://schemas.microsoft.com/office/drawing/2014/main" id="{C5BA73D1-26E5-1875-4B1C-1C619EF6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695825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9398" name="Freeform 4">
            <a:extLst>
              <a:ext uri="{FF2B5EF4-FFF2-40B4-BE49-F238E27FC236}">
                <a16:creationId xmlns:a16="http://schemas.microsoft.com/office/drawing/2014/main" id="{BA237A53-2E6B-25A4-BB89-47D9A6E18DBA}"/>
              </a:ext>
            </a:extLst>
          </p:cNvPr>
          <p:cNvSpPr>
            <a:spLocks/>
          </p:cNvSpPr>
          <p:nvPr/>
        </p:nvSpPr>
        <p:spPr bwMode="auto">
          <a:xfrm>
            <a:off x="1639889" y="2708276"/>
            <a:ext cx="3546475" cy="1141413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Text Box 5">
            <a:extLst>
              <a:ext uri="{FF2B5EF4-FFF2-40B4-BE49-F238E27FC236}">
                <a16:creationId xmlns:a16="http://schemas.microsoft.com/office/drawing/2014/main" id="{6F401FED-CBCE-6403-3E98-3CDDC78EF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1" y="27289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9400" name="Text Box 6">
            <a:extLst>
              <a:ext uri="{FF2B5EF4-FFF2-40B4-BE49-F238E27FC236}">
                <a16:creationId xmlns:a16="http://schemas.microsoft.com/office/drawing/2014/main" id="{214CADDE-EDF2-534E-FAAC-C0671C414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1" y="3336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9401" name="Text Box 7">
            <a:extLst>
              <a:ext uri="{FF2B5EF4-FFF2-40B4-BE49-F238E27FC236}">
                <a16:creationId xmlns:a16="http://schemas.microsoft.com/office/drawing/2014/main" id="{373B0C15-2735-FBD4-7B07-02132A36E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6" y="27289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59402" name="Freeform 8">
            <a:extLst>
              <a:ext uri="{FF2B5EF4-FFF2-40B4-BE49-F238E27FC236}">
                <a16:creationId xmlns:a16="http://schemas.microsoft.com/office/drawing/2014/main" id="{C6AB5856-786E-0E2A-28B0-08D1C73B3F93}"/>
              </a:ext>
            </a:extLst>
          </p:cNvPr>
          <p:cNvSpPr>
            <a:spLocks/>
          </p:cNvSpPr>
          <p:nvPr/>
        </p:nvSpPr>
        <p:spPr bwMode="auto">
          <a:xfrm>
            <a:off x="4267201" y="3316288"/>
            <a:ext cx="3546475" cy="1141412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3" name="Text Box 9">
            <a:extLst>
              <a:ext uri="{FF2B5EF4-FFF2-40B4-BE49-F238E27FC236}">
                <a16:creationId xmlns:a16="http://schemas.microsoft.com/office/drawing/2014/main" id="{805E9FD9-48CE-F16D-4E46-A6475C425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33369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9404" name="Text Box 10">
            <a:extLst>
              <a:ext uri="{FF2B5EF4-FFF2-40B4-BE49-F238E27FC236}">
                <a16:creationId xmlns:a16="http://schemas.microsoft.com/office/drawing/2014/main" id="{6779DE43-4B65-E05B-A9BF-ACF632E6E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394493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Ａ机器</a:t>
            </a:r>
          </a:p>
        </p:txBody>
      </p:sp>
      <p:sp>
        <p:nvSpPr>
          <p:cNvPr id="59405" name="Text Box 11">
            <a:extLst>
              <a:ext uri="{FF2B5EF4-FFF2-40B4-BE49-F238E27FC236}">
                <a16:creationId xmlns:a16="http://schemas.microsoft.com/office/drawing/2014/main" id="{DCC11EA6-75B5-2BC5-5913-0AAA3619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1" y="3336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59406" name="Freeform 12">
            <a:extLst>
              <a:ext uri="{FF2B5EF4-FFF2-40B4-BE49-F238E27FC236}">
                <a16:creationId xmlns:a16="http://schemas.microsoft.com/office/drawing/2014/main" id="{8F8C99A3-B456-F407-982D-CB139D987133}"/>
              </a:ext>
            </a:extLst>
          </p:cNvPr>
          <p:cNvSpPr>
            <a:spLocks/>
          </p:cNvSpPr>
          <p:nvPr/>
        </p:nvSpPr>
        <p:spPr bwMode="auto">
          <a:xfrm>
            <a:off x="6921501" y="2708276"/>
            <a:ext cx="3546475" cy="1141413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7" name="Text Box 13">
            <a:extLst>
              <a:ext uri="{FF2B5EF4-FFF2-40B4-BE49-F238E27FC236}">
                <a16:creationId xmlns:a16="http://schemas.microsoft.com/office/drawing/2014/main" id="{DE398DC9-D6D0-E674-65A7-0988CC155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27289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9408" name="Text Box 14">
            <a:extLst>
              <a:ext uri="{FF2B5EF4-FFF2-40B4-BE49-F238E27FC236}">
                <a16:creationId xmlns:a16="http://schemas.microsoft.com/office/drawing/2014/main" id="{41E8915F-764B-4365-955D-A79FC311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6" y="3336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59409" name="Text Box 15">
            <a:extLst>
              <a:ext uri="{FF2B5EF4-FFF2-40B4-BE49-F238E27FC236}">
                <a16:creationId xmlns:a16="http://schemas.microsoft.com/office/drawing/2014/main" id="{594F5A9B-5526-7900-AAFA-A42AFD49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338" y="27289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961552" name="Text Box 16">
            <a:extLst>
              <a:ext uri="{FF2B5EF4-FFF2-40B4-BE49-F238E27FC236}">
                <a16:creationId xmlns:a16="http://schemas.microsoft.com/office/drawing/2014/main" id="{20261D78-D89A-F6F4-ECA4-5A269350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4" y="4381500"/>
            <a:ext cx="1576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961553" name="Text Box 17">
            <a:extLst>
              <a:ext uri="{FF2B5EF4-FFF2-40B4-BE49-F238E27FC236}">
                <a16:creationId xmlns:a16="http://schemas.microsoft.com/office/drawing/2014/main" id="{E2E53568-05CA-1699-45C4-FD69CCDF9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975" y="4076700"/>
            <a:ext cx="11826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9412" name="Freeform 18">
            <a:extLst>
              <a:ext uri="{FF2B5EF4-FFF2-40B4-BE49-F238E27FC236}">
                <a16:creationId xmlns:a16="http://schemas.microsoft.com/office/drawing/2014/main" id="{898D4135-1C69-BF1D-4AB0-943D7FB4C7D2}"/>
              </a:ext>
            </a:extLst>
          </p:cNvPr>
          <p:cNvSpPr>
            <a:spLocks/>
          </p:cNvSpPr>
          <p:nvPr/>
        </p:nvSpPr>
        <p:spPr bwMode="auto">
          <a:xfrm>
            <a:off x="4240213" y="884239"/>
            <a:ext cx="3548062" cy="1139825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3" name="Freeform 19">
            <a:extLst>
              <a:ext uri="{FF2B5EF4-FFF2-40B4-BE49-F238E27FC236}">
                <a16:creationId xmlns:a16="http://schemas.microsoft.com/office/drawing/2014/main" id="{4B7FE6AB-2606-2C76-94BB-2D9EC5E7C28B}"/>
              </a:ext>
            </a:extLst>
          </p:cNvPr>
          <p:cNvSpPr>
            <a:spLocks/>
          </p:cNvSpPr>
          <p:nvPr/>
        </p:nvSpPr>
        <p:spPr bwMode="auto">
          <a:xfrm>
            <a:off x="1560514" y="276226"/>
            <a:ext cx="3546475" cy="1139825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4" name="Text Box 20">
            <a:extLst>
              <a:ext uri="{FF2B5EF4-FFF2-40B4-BE49-F238E27FC236}">
                <a16:creationId xmlns:a16="http://schemas.microsoft.com/office/drawing/2014/main" id="{20D48194-3641-AAD7-23F3-E00CE347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3524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9415" name="Text Box 21">
            <a:extLst>
              <a:ext uri="{FF2B5EF4-FFF2-40B4-BE49-F238E27FC236}">
                <a16:creationId xmlns:a16="http://schemas.microsoft.com/office/drawing/2014/main" id="{9B7B1C26-D349-B0D8-6D58-FD431056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9" y="904876"/>
            <a:ext cx="1290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Ｃ语  言</a:t>
            </a:r>
          </a:p>
        </p:txBody>
      </p:sp>
      <p:sp>
        <p:nvSpPr>
          <p:cNvPr id="59416" name="Text Box 22">
            <a:extLst>
              <a:ext uri="{FF2B5EF4-FFF2-40B4-BE49-F238E27FC236}">
                <a16:creationId xmlns:a16="http://schemas.microsoft.com/office/drawing/2014/main" id="{4C451FF8-1735-109E-3EE8-5EF2060DD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3524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59417" name="Text Box 23">
            <a:extLst>
              <a:ext uri="{FF2B5EF4-FFF2-40B4-BE49-F238E27FC236}">
                <a16:creationId xmlns:a16="http://schemas.microsoft.com/office/drawing/2014/main" id="{E7B1B32F-E8F3-7520-6D78-F2263A7AC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3" y="88423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9418" name="Text Box 24">
            <a:extLst>
              <a:ext uri="{FF2B5EF4-FFF2-40B4-BE49-F238E27FC236}">
                <a16:creationId xmlns:a16="http://schemas.microsoft.com/office/drawing/2014/main" id="{31FD9609-E05D-10A2-CBEB-6746884A5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1" y="149225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Ａ机器</a:t>
            </a:r>
          </a:p>
        </p:txBody>
      </p:sp>
      <p:sp>
        <p:nvSpPr>
          <p:cNvPr id="59419" name="Text Box 25">
            <a:extLst>
              <a:ext uri="{FF2B5EF4-FFF2-40B4-BE49-F238E27FC236}">
                <a16:creationId xmlns:a16="http://schemas.microsoft.com/office/drawing/2014/main" id="{5A98FA6A-39E5-144C-A157-4A5AD9201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981076"/>
            <a:ext cx="103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59420" name="Freeform 26">
            <a:extLst>
              <a:ext uri="{FF2B5EF4-FFF2-40B4-BE49-F238E27FC236}">
                <a16:creationId xmlns:a16="http://schemas.microsoft.com/office/drawing/2014/main" id="{F2B9C109-0F8F-6087-21B9-77B34DE29924}"/>
              </a:ext>
            </a:extLst>
          </p:cNvPr>
          <p:cNvSpPr>
            <a:spLocks/>
          </p:cNvSpPr>
          <p:nvPr/>
        </p:nvSpPr>
        <p:spPr bwMode="auto">
          <a:xfrm>
            <a:off x="6842126" y="352426"/>
            <a:ext cx="3546475" cy="1139825"/>
          </a:xfrm>
          <a:custGeom>
            <a:avLst/>
            <a:gdLst>
              <a:gd name="T0" fmla="*/ 0 w 2208"/>
              <a:gd name="T1" fmla="*/ 0 h 720"/>
              <a:gd name="T2" fmla="*/ 0 w 2208"/>
              <a:gd name="T3" fmla="*/ 2147483646 h 720"/>
              <a:gd name="T4" fmla="*/ 2147483646 w 2208"/>
              <a:gd name="T5" fmla="*/ 2147483646 h 720"/>
              <a:gd name="T6" fmla="*/ 2147483646 w 2208"/>
              <a:gd name="T7" fmla="*/ 2147483646 h 720"/>
              <a:gd name="T8" fmla="*/ 2147483646 w 2208"/>
              <a:gd name="T9" fmla="*/ 2147483646 h 720"/>
              <a:gd name="T10" fmla="*/ 2147483646 w 2208"/>
              <a:gd name="T11" fmla="*/ 2147483646 h 720"/>
              <a:gd name="T12" fmla="*/ 2147483646 w 2208"/>
              <a:gd name="T13" fmla="*/ 2147483646 h 720"/>
              <a:gd name="T14" fmla="*/ 2147483646 w 2208"/>
              <a:gd name="T15" fmla="*/ 0 h 720"/>
              <a:gd name="T16" fmla="*/ 0 w 2208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8"/>
              <a:gd name="T28" fmla="*/ 0 h 720"/>
              <a:gd name="T29" fmla="*/ 2208 w 2208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8" h="720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720"/>
                </a:lnTo>
                <a:lnTo>
                  <a:pt x="1584" y="720"/>
                </a:lnTo>
                <a:lnTo>
                  <a:pt x="1584" y="336"/>
                </a:lnTo>
                <a:lnTo>
                  <a:pt x="2208" y="336"/>
                </a:lnTo>
                <a:lnTo>
                  <a:pt x="2208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1" name="Text Box 27">
            <a:extLst>
              <a:ext uri="{FF2B5EF4-FFF2-40B4-BE49-F238E27FC236}">
                <a16:creationId xmlns:a16="http://schemas.microsoft.com/office/drawing/2014/main" id="{21C24143-083A-232B-FE3E-10CB3118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1" y="3524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Ｃ语言</a:t>
            </a:r>
          </a:p>
        </p:txBody>
      </p:sp>
      <p:sp>
        <p:nvSpPr>
          <p:cNvPr id="59422" name="Text Box 28">
            <a:extLst>
              <a:ext uri="{FF2B5EF4-FFF2-40B4-BE49-F238E27FC236}">
                <a16:creationId xmlns:a16="http://schemas.microsoft.com/office/drawing/2014/main" id="{71B1C2E7-FD87-D063-44B0-427E49C9B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064" y="981076"/>
            <a:ext cx="1030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</a:p>
        </p:txBody>
      </p:sp>
      <p:sp>
        <p:nvSpPr>
          <p:cNvPr id="59423" name="Text Box 29">
            <a:extLst>
              <a:ext uri="{FF2B5EF4-FFF2-40B4-BE49-F238E27FC236}">
                <a16:creationId xmlns:a16="http://schemas.microsoft.com/office/drawing/2014/main" id="{573E41ED-9020-C9CF-8066-ED4724B91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1" y="4286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Ｂ机器</a:t>
            </a:r>
          </a:p>
        </p:txBody>
      </p:sp>
      <p:sp>
        <p:nvSpPr>
          <p:cNvPr id="961566" name="Text Box 30">
            <a:extLst>
              <a:ext uri="{FF2B5EF4-FFF2-40B4-BE49-F238E27FC236}">
                <a16:creationId xmlns:a16="http://schemas.microsoft.com/office/drawing/2014/main" id="{327E7DDF-4669-9F46-AEA0-73A421594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1873250"/>
            <a:ext cx="1339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961567" name="Text Box 31">
            <a:extLst>
              <a:ext uri="{FF2B5EF4-FFF2-40B4-BE49-F238E27FC236}">
                <a16:creationId xmlns:a16="http://schemas.microsoft.com/office/drawing/2014/main" id="{DFFBD716-DF48-D2C0-2C86-EB4010324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2024063"/>
            <a:ext cx="1103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61568" name="Text Box 32">
            <a:extLst>
              <a:ext uri="{FF2B5EF4-FFF2-40B4-BE49-F238E27FC236}">
                <a16:creationId xmlns:a16="http://schemas.microsoft.com/office/drawing/2014/main" id="{B25AEB91-30FD-E0BC-CEC5-6AEEECD39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1" y="1873250"/>
            <a:ext cx="12620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1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9427" name="Freeform 33">
            <a:extLst>
              <a:ext uri="{FF2B5EF4-FFF2-40B4-BE49-F238E27FC236}">
                <a16:creationId xmlns:a16="http://schemas.microsoft.com/office/drawing/2014/main" id="{C7393A58-9B56-3B83-B7E3-6F2D73509DB8}"/>
              </a:ext>
            </a:extLst>
          </p:cNvPr>
          <p:cNvSpPr>
            <a:spLocks/>
          </p:cNvSpPr>
          <p:nvPr/>
        </p:nvSpPr>
        <p:spPr bwMode="auto">
          <a:xfrm>
            <a:off x="6211889" y="1520826"/>
            <a:ext cx="1812925" cy="1749425"/>
          </a:xfrm>
          <a:custGeom>
            <a:avLst/>
            <a:gdLst>
              <a:gd name="T0" fmla="*/ 2147483646 w 1104"/>
              <a:gd name="T1" fmla="*/ 0 h 1104"/>
              <a:gd name="T2" fmla="*/ 2147483646 w 1104"/>
              <a:gd name="T3" fmla="*/ 2147483646 h 1104"/>
              <a:gd name="T4" fmla="*/ 2147483646 w 1104"/>
              <a:gd name="T5" fmla="*/ 2147483646 h 1104"/>
              <a:gd name="T6" fmla="*/ 2147483646 w 1104"/>
              <a:gd name="T7" fmla="*/ 2147483646 h 1104"/>
              <a:gd name="T8" fmla="*/ 2147483646 w 1104"/>
              <a:gd name="T9" fmla="*/ 2147483646 h 1104"/>
              <a:gd name="T10" fmla="*/ 2147483646 w 1104"/>
              <a:gd name="T11" fmla="*/ 2147483646 h 1104"/>
              <a:gd name="T12" fmla="*/ 2147483646 w 1104"/>
              <a:gd name="T13" fmla="*/ 2147483646 h 1104"/>
              <a:gd name="T14" fmla="*/ 2147483646 w 1104"/>
              <a:gd name="T15" fmla="*/ 2147483646 h 1104"/>
              <a:gd name="T16" fmla="*/ 2147483646 w 1104"/>
              <a:gd name="T17" fmla="*/ 2147483646 h 1104"/>
              <a:gd name="T18" fmla="*/ 0 w 1104"/>
              <a:gd name="T19" fmla="*/ 2147483646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04"/>
              <a:gd name="T31" fmla="*/ 0 h 1104"/>
              <a:gd name="T32" fmla="*/ 1104 w 1104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04" h="1104">
                <a:moveTo>
                  <a:pt x="1104" y="0"/>
                </a:moveTo>
                <a:cubicBezTo>
                  <a:pt x="1100" y="60"/>
                  <a:pt x="1096" y="120"/>
                  <a:pt x="1056" y="144"/>
                </a:cubicBezTo>
                <a:cubicBezTo>
                  <a:pt x="1016" y="168"/>
                  <a:pt x="904" y="112"/>
                  <a:pt x="864" y="144"/>
                </a:cubicBezTo>
                <a:cubicBezTo>
                  <a:pt x="824" y="176"/>
                  <a:pt x="864" y="296"/>
                  <a:pt x="816" y="336"/>
                </a:cubicBezTo>
                <a:cubicBezTo>
                  <a:pt x="768" y="376"/>
                  <a:pt x="624" y="344"/>
                  <a:pt x="576" y="384"/>
                </a:cubicBezTo>
                <a:cubicBezTo>
                  <a:pt x="528" y="424"/>
                  <a:pt x="576" y="528"/>
                  <a:pt x="528" y="576"/>
                </a:cubicBezTo>
                <a:cubicBezTo>
                  <a:pt x="480" y="624"/>
                  <a:pt x="336" y="624"/>
                  <a:pt x="288" y="672"/>
                </a:cubicBezTo>
                <a:cubicBezTo>
                  <a:pt x="240" y="720"/>
                  <a:pt x="280" y="816"/>
                  <a:pt x="240" y="864"/>
                </a:cubicBezTo>
                <a:cubicBezTo>
                  <a:pt x="200" y="912"/>
                  <a:pt x="88" y="920"/>
                  <a:pt x="48" y="960"/>
                </a:cubicBezTo>
                <a:cubicBezTo>
                  <a:pt x="8" y="1000"/>
                  <a:pt x="4" y="1052"/>
                  <a:pt x="0" y="1104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/>
          </a:p>
        </p:txBody>
      </p:sp>
      <p:sp>
        <p:nvSpPr>
          <p:cNvPr id="59428" name="Freeform 34">
            <a:extLst>
              <a:ext uri="{FF2B5EF4-FFF2-40B4-BE49-F238E27FC236}">
                <a16:creationId xmlns:a16="http://schemas.microsoft.com/office/drawing/2014/main" id="{3675AE26-DED7-9D66-2DD7-CB2F43490A52}"/>
              </a:ext>
            </a:extLst>
          </p:cNvPr>
          <p:cNvSpPr>
            <a:spLocks/>
          </p:cNvSpPr>
          <p:nvPr/>
        </p:nvSpPr>
        <p:spPr bwMode="auto">
          <a:xfrm>
            <a:off x="3216275" y="1444626"/>
            <a:ext cx="393700" cy="1216025"/>
          </a:xfrm>
          <a:custGeom>
            <a:avLst/>
            <a:gdLst>
              <a:gd name="T0" fmla="*/ 2147483646 w 1104"/>
              <a:gd name="T1" fmla="*/ 0 h 1104"/>
              <a:gd name="T2" fmla="*/ 2147483646 w 1104"/>
              <a:gd name="T3" fmla="*/ 2147483646 h 1104"/>
              <a:gd name="T4" fmla="*/ 2147483646 w 1104"/>
              <a:gd name="T5" fmla="*/ 2147483646 h 1104"/>
              <a:gd name="T6" fmla="*/ 2147483646 w 1104"/>
              <a:gd name="T7" fmla="*/ 2147483646 h 1104"/>
              <a:gd name="T8" fmla="*/ 2147483646 w 1104"/>
              <a:gd name="T9" fmla="*/ 2147483646 h 1104"/>
              <a:gd name="T10" fmla="*/ 2147483646 w 1104"/>
              <a:gd name="T11" fmla="*/ 2147483646 h 1104"/>
              <a:gd name="T12" fmla="*/ 2147483646 w 1104"/>
              <a:gd name="T13" fmla="*/ 2147483646 h 1104"/>
              <a:gd name="T14" fmla="*/ 2147483646 w 1104"/>
              <a:gd name="T15" fmla="*/ 2147483646 h 1104"/>
              <a:gd name="T16" fmla="*/ 2147483646 w 1104"/>
              <a:gd name="T17" fmla="*/ 2147483646 h 1104"/>
              <a:gd name="T18" fmla="*/ 0 w 1104"/>
              <a:gd name="T19" fmla="*/ 2147483646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04"/>
              <a:gd name="T31" fmla="*/ 0 h 1104"/>
              <a:gd name="T32" fmla="*/ 1104 w 1104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04" h="1104">
                <a:moveTo>
                  <a:pt x="1104" y="0"/>
                </a:moveTo>
                <a:cubicBezTo>
                  <a:pt x="1100" y="60"/>
                  <a:pt x="1096" y="120"/>
                  <a:pt x="1056" y="144"/>
                </a:cubicBezTo>
                <a:cubicBezTo>
                  <a:pt x="1016" y="168"/>
                  <a:pt x="904" y="112"/>
                  <a:pt x="864" y="144"/>
                </a:cubicBezTo>
                <a:cubicBezTo>
                  <a:pt x="824" y="176"/>
                  <a:pt x="864" y="296"/>
                  <a:pt x="816" y="336"/>
                </a:cubicBezTo>
                <a:cubicBezTo>
                  <a:pt x="768" y="376"/>
                  <a:pt x="624" y="344"/>
                  <a:pt x="576" y="384"/>
                </a:cubicBezTo>
                <a:cubicBezTo>
                  <a:pt x="528" y="424"/>
                  <a:pt x="576" y="528"/>
                  <a:pt x="528" y="576"/>
                </a:cubicBezTo>
                <a:cubicBezTo>
                  <a:pt x="480" y="624"/>
                  <a:pt x="336" y="624"/>
                  <a:pt x="288" y="672"/>
                </a:cubicBezTo>
                <a:cubicBezTo>
                  <a:pt x="240" y="720"/>
                  <a:pt x="280" y="816"/>
                  <a:pt x="240" y="864"/>
                </a:cubicBezTo>
                <a:cubicBezTo>
                  <a:pt x="200" y="912"/>
                  <a:pt x="88" y="920"/>
                  <a:pt x="48" y="960"/>
                </a:cubicBezTo>
                <a:cubicBezTo>
                  <a:pt x="8" y="1000"/>
                  <a:pt x="4" y="1052"/>
                  <a:pt x="0" y="1104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/>
          </a:p>
        </p:txBody>
      </p:sp>
      <p:sp>
        <p:nvSpPr>
          <p:cNvPr id="961571" name="AutoShape 35">
            <a:extLst>
              <a:ext uri="{FF2B5EF4-FFF2-40B4-BE49-F238E27FC236}">
                <a16:creationId xmlns:a16="http://schemas.microsoft.com/office/drawing/2014/main" id="{08FC30ED-64F0-FE99-C1E2-4F00C4F1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868863"/>
            <a:ext cx="2543175" cy="715962"/>
          </a:xfrm>
          <a:prstGeom prst="wedgeRoundRectCallout">
            <a:avLst>
              <a:gd name="adj1" fmla="val -54245"/>
              <a:gd name="adj2" fmla="val -1005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defTabSz="282575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tabLst>
                <a:tab pos="88900" algn="l"/>
              </a:tabLst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获得的工具</a:t>
            </a:r>
          </a:p>
        </p:txBody>
      </p:sp>
      <p:sp>
        <p:nvSpPr>
          <p:cNvPr id="40" name="灯片编号占位符 2">
            <a:extLst>
              <a:ext uri="{FF2B5EF4-FFF2-40B4-BE49-F238E27FC236}">
                <a16:creationId xmlns:a16="http://schemas.microsoft.com/office/drawing/2014/main" id="{4EAF36F2-9675-DBCD-55B2-E9CC1CF0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51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7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>
            <a:extLst>
              <a:ext uri="{FF2B5EF4-FFF2-40B4-BE49-F238E27FC236}">
                <a16:creationId xmlns:a16="http://schemas.microsoft.com/office/drawing/2014/main" id="{1B7F94C8-DB01-0510-56BD-759FEB58E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）本机编译器的利用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A7ACE97F-9A28-7C1D-FFEF-3D7979DD236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机上有一个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语言编译器，现要实现一个新语言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的编译器？能利用交叉编译技术么？</a:t>
            </a:r>
          </a:p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的编译，并用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编译器编译它</a:t>
            </a:r>
          </a:p>
        </p:txBody>
      </p:sp>
      <p:grpSp>
        <p:nvGrpSpPr>
          <p:cNvPr id="60422" name="Group 4">
            <a:extLst>
              <a:ext uri="{FF2B5EF4-FFF2-40B4-BE49-F238E27FC236}">
                <a16:creationId xmlns:a16="http://schemas.microsoft.com/office/drawing/2014/main" id="{899A4B6C-F285-39BA-B5EC-9AB994868821}"/>
              </a:ext>
            </a:extLst>
          </p:cNvPr>
          <p:cNvGrpSpPr>
            <a:grpSpLocks/>
          </p:cNvGrpSpPr>
          <p:nvPr/>
        </p:nvGrpSpPr>
        <p:grpSpPr bwMode="auto">
          <a:xfrm>
            <a:off x="1774826" y="3586164"/>
            <a:ext cx="8664575" cy="2262187"/>
            <a:chOff x="240" y="2400"/>
            <a:chExt cx="5376" cy="1445"/>
          </a:xfrm>
        </p:grpSpPr>
        <p:sp>
          <p:nvSpPr>
            <p:cNvPr id="60423" name="Freeform 5">
              <a:extLst>
                <a:ext uri="{FF2B5EF4-FFF2-40B4-BE49-F238E27FC236}">
                  <a16:creationId xmlns:a16="http://schemas.microsoft.com/office/drawing/2014/main" id="{61873269-E819-6A1C-A712-904165AA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2784"/>
              <a:ext cx="2160" cy="72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336 h 720"/>
                <a:gd name="T4" fmla="*/ 420 w 2208"/>
                <a:gd name="T5" fmla="*/ 336 h 720"/>
                <a:gd name="T6" fmla="*/ 420 w 2208"/>
                <a:gd name="T7" fmla="*/ 720 h 720"/>
                <a:gd name="T8" fmla="*/ 1066 w 2208"/>
                <a:gd name="T9" fmla="*/ 720 h 720"/>
                <a:gd name="T10" fmla="*/ 1066 w 2208"/>
                <a:gd name="T11" fmla="*/ 336 h 720"/>
                <a:gd name="T12" fmla="*/ 1486 w 2208"/>
                <a:gd name="T13" fmla="*/ 336 h 720"/>
                <a:gd name="T14" fmla="*/ 148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4" name="Freeform 6">
              <a:extLst>
                <a:ext uri="{FF2B5EF4-FFF2-40B4-BE49-F238E27FC236}">
                  <a16:creationId xmlns:a16="http://schemas.microsoft.com/office/drawing/2014/main" id="{6B13C603-324C-0EF4-64D8-81DA8DD3A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2400"/>
              <a:ext cx="2160" cy="72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336 h 720"/>
                <a:gd name="T4" fmla="*/ 420 w 2208"/>
                <a:gd name="T5" fmla="*/ 336 h 720"/>
                <a:gd name="T6" fmla="*/ 420 w 2208"/>
                <a:gd name="T7" fmla="*/ 720 h 720"/>
                <a:gd name="T8" fmla="*/ 1066 w 2208"/>
                <a:gd name="T9" fmla="*/ 720 h 720"/>
                <a:gd name="T10" fmla="*/ 1066 w 2208"/>
                <a:gd name="T11" fmla="*/ 336 h 720"/>
                <a:gd name="T12" fmla="*/ 1486 w 2208"/>
                <a:gd name="T13" fmla="*/ 336 h 720"/>
                <a:gd name="T14" fmla="*/ 148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5" name="Text Box 7">
              <a:extLst>
                <a:ext uri="{FF2B5EF4-FFF2-40B4-BE49-F238E27FC236}">
                  <a16:creationId xmlns:a16="http://schemas.microsoft.com/office/drawing/2014/main" id="{2284A5DE-7DAD-AEDA-F3C7-747F05949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61"/>
              <a:ext cx="97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60426" name="Text Box 8">
              <a:extLst>
                <a:ext uri="{FF2B5EF4-FFF2-40B4-BE49-F238E27FC236}">
                  <a16:creationId xmlns:a16="http://schemas.microsoft.com/office/drawing/2014/main" id="{789B90F8-0FF9-2E63-264F-B6E0A7164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97"/>
              <a:ext cx="80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Ｃ语  言</a:t>
              </a:r>
            </a:p>
          </p:txBody>
        </p:sp>
        <p:sp>
          <p:nvSpPr>
            <p:cNvPr id="60427" name="Text Box 9">
              <a:extLst>
                <a:ext uri="{FF2B5EF4-FFF2-40B4-BE49-F238E27FC236}">
                  <a16:creationId xmlns:a16="http://schemas.microsoft.com/office/drawing/2014/main" id="{0AE89EDF-74E8-68E6-9A3A-326020323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461"/>
              <a:ext cx="64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</a:t>
              </a:r>
            </a:p>
          </p:txBody>
        </p:sp>
        <p:sp>
          <p:nvSpPr>
            <p:cNvPr id="60428" name="Text Box 10">
              <a:extLst>
                <a:ext uri="{FF2B5EF4-FFF2-40B4-BE49-F238E27FC236}">
                  <a16:creationId xmlns:a16="http://schemas.microsoft.com/office/drawing/2014/main" id="{DF50367F-C56D-A6B0-D8CA-6EC4F006D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84"/>
              <a:ext cx="68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Ｃ语言</a:t>
              </a:r>
            </a:p>
          </p:txBody>
        </p:sp>
        <p:sp>
          <p:nvSpPr>
            <p:cNvPr id="60429" name="Text Box 11">
              <a:extLst>
                <a:ext uri="{FF2B5EF4-FFF2-40B4-BE49-F238E27FC236}">
                  <a16:creationId xmlns:a16="http://schemas.microsoft.com/office/drawing/2014/main" id="{861F6E12-A416-8AB2-DE57-3763BABD0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9"/>
              <a:ext cx="68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Ａ机器</a:t>
              </a:r>
            </a:p>
          </p:txBody>
        </p:sp>
        <p:sp>
          <p:nvSpPr>
            <p:cNvPr id="60430" name="Text Box 12">
              <a:extLst>
                <a:ext uri="{FF2B5EF4-FFF2-40B4-BE49-F238E27FC236}">
                  <a16:creationId xmlns:a16="http://schemas.microsoft.com/office/drawing/2014/main" id="{B14848A5-3DEA-0E3B-384F-AC657CDF3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45"/>
              <a:ext cx="64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</a:t>
              </a:r>
            </a:p>
          </p:txBody>
        </p:sp>
        <p:sp>
          <p:nvSpPr>
            <p:cNvPr id="60431" name="Freeform 13">
              <a:extLst>
                <a:ext uri="{FF2B5EF4-FFF2-40B4-BE49-F238E27FC236}">
                  <a16:creationId xmlns:a16="http://schemas.microsoft.com/office/drawing/2014/main" id="{8428CA28-D5EC-050A-DF91-66B5371E2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448"/>
              <a:ext cx="2160" cy="72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336 h 720"/>
                <a:gd name="T4" fmla="*/ 420 w 2208"/>
                <a:gd name="T5" fmla="*/ 336 h 720"/>
                <a:gd name="T6" fmla="*/ 420 w 2208"/>
                <a:gd name="T7" fmla="*/ 720 h 720"/>
                <a:gd name="T8" fmla="*/ 1066 w 2208"/>
                <a:gd name="T9" fmla="*/ 720 h 720"/>
                <a:gd name="T10" fmla="*/ 1066 w 2208"/>
                <a:gd name="T11" fmla="*/ 336 h 720"/>
                <a:gd name="T12" fmla="*/ 1486 w 2208"/>
                <a:gd name="T13" fmla="*/ 336 h 720"/>
                <a:gd name="T14" fmla="*/ 1486 w 2208"/>
                <a:gd name="T15" fmla="*/ 0 h 720"/>
                <a:gd name="T16" fmla="*/ 0 w 2208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8"/>
                <a:gd name="T28" fmla="*/ 0 h 720"/>
                <a:gd name="T29" fmla="*/ 2208 w 220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Text Box 14">
              <a:extLst>
                <a:ext uri="{FF2B5EF4-FFF2-40B4-BE49-F238E27FC236}">
                  <a16:creationId xmlns:a16="http://schemas.microsoft.com/office/drawing/2014/main" id="{67466E74-88CC-F407-B1DA-7D6952E2A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461"/>
              <a:ext cx="97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kumimoji="1"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60433" name="Text Box 15">
              <a:extLst>
                <a:ext uri="{FF2B5EF4-FFF2-40B4-BE49-F238E27FC236}">
                  <a16:creationId xmlns:a16="http://schemas.microsoft.com/office/drawing/2014/main" id="{38905318-814D-E108-42B0-35EB4D6E2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845"/>
              <a:ext cx="64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</a:t>
              </a:r>
            </a:p>
          </p:txBody>
        </p:sp>
        <p:sp>
          <p:nvSpPr>
            <p:cNvPr id="60434" name="Text Box 16">
              <a:extLst>
                <a:ext uri="{FF2B5EF4-FFF2-40B4-BE49-F238E27FC236}">
                  <a16:creationId xmlns:a16="http://schemas.microsoft.com/office/drawing/2014/main" id="{F3E38700-9EDB-799B-8C9B-BA79DC4D9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09"/>
              <a:ext cx="64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</a:t>
              </a:r>
            </a:p>
          </p:txBody>
        </p:sp>
        <p:sp>
          <p:nvSpPr>
            <p:cNvPr id="962577" name="Text Box 17">
              <a:extLst>
                <a:ext uri="{FF2B5EF4-FFF2-40B4-BE49-F238E27FC236}">
                  <a16:creationId xmlns:a16="http://schemas.microsoft.com/office/drawing/2014/main" id="{AAB4CE2F-5C5B-6C95-74E9-1F6B30543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08"/>
              <a:ext cx="816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962578" name="Text Box 18">
              <a:extLst>
                <a:ext uri="{FF2B5EF4-FFF2-40B4-BE49-F238E27FC236}">
                  <a16:creationId xmlns:a16="http://schemas.microsoft.com/office/drawing/2014/main" id="{63E6460B-7926-BC38-389A-37099D010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504"/>
              <a:ext cx="688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962579" name="Text Box 19">
              <a:extLst>
                <a:ext uri="{FF2B5EF4-FFF2-40B4-BE49-F238E27FC236}">
                  <a16:creationId xmlns:a16="http://schemas.microsoft.com/office/drawing/2014/main" id="{F99312BF-357F-B325-660A-5D85F277D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408"/>
              <a:ext cx="754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22" name="灯片编号占位符 2">
            <a:extLst>
              <a:ext uri="{FF2B5EF4-FFF2-40B4-BE49-F238E27FC236}">
                <a16:creationId xmlns:a16="http://schemas.microsoft.com/office/drawing/2014/main" id="{CE84E83D-C957-50F9-060D-22FD0F50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52</a:t>
            </a:fld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>
            <a:extLst>
              <a:ext uri="{FF2B5EF4-FFF2-40B4-BE49-F238E27FC236}">
                <a16:creationId xmlns:a16="http://schemas.microsoft.com/office/drawing/2014/main" id="{3A1C1FBB-F7E8-88F0-777D-FC6D8F906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编译程序的自动生成</a:t>
            </a:r>
          </a:p>
        </p:txBody>
      </p:sp>
      <p:sp>
        <p:nvSpPr>
          <p:cNvPr id="965635" name="Rectangle 3">
            <a:extLst>
              <a:ext uri="{FF2B5EF4-FFF2-40B4-BE49-F238E27FC236}">
                <a16:creationId xmlns:a16="http://schemas.microsoft.com/office/drawing/2014/main" id="{395DBFE4-2A03-1423-51FC-07F07B18569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词法分析器的自动生成程序</a:t>
            </a:r>
          </a:p>
        </p:txBody>
      </p:sp>
      <p:sp>
        <p:nvSpPr>
          <p:cNvPr id="965636" name="Rectangle 4">
            <a:extLst>
              <a:ext uri="{FF2B5EF4-FFF2-40B4-BE49-F238E27FC236}">
                <a16:creationId xmlns:a16="http://schemas.microsoft.com/office/drawing/2014/main" id="{3661D2E1-4413-E0AE-7965-72362DE5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420938"/>
            <a:ext cx="230505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ＬＥＸ</a:t>
            </a:r>
          </a:p>
        </p:txBody>
      </p:sp>
      <p:sp>
        <p:nvSpPr>
          <p:cNvPr id="965637" name="Line 5">
            <a:extLst>
              <a:ext uri="{FF2B5EF4-FFF2-40B4-BE49-F238E27FC236}">
                <a16:creationId xmlns:a16="http://schemas.microsoft.com/office/drawing/2014/main" id="{2736016C-95E2-6FA3-1D4B-121AE5F7E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871788"/>
            <a:ext cx="838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5638" name="Line 6">
            <a:extLst>
              <a:ext uri="{FF2B5EF4-FFF2-40B4-BE49-F238E27FC236}">
                <a16:creationId xmlns:a16="http://schemas.microsoft.com/office/drawing/2014/main" id="{E43242C5-1A11-0A78-8BF9-4B04B9CC2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71788"/>
            <a:ext cx="990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5639" name="Rectangle 7">
            <a:extLst>
              <a:ext uri="{FF2B5EF4-FFF2-40B4-BE49-F238E27FC236}">
                <a16:creationId xmlns:a16="http://schemas.microsoft.com/office/drawing/2014/main" id="{2EC27AFF-2C36-4F17-932E-FBA9EDEC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2657476"/>
            <a:ext cx="3141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词法规则说明</a:t>
            </a:r>
          </a:p>
        </p:txBody>
      </p:sp>
      <p:sp>
        <p:nvSpPr>
          <p:cNvPr id="965640" name="Rectangle 8">
            <a:extLst>
              <a:ext uri="{FF2B5EF4-FFF2-40B4-BE49-F238E27FC236}">
                <a16:creationId xmlns:a16="http://schemas.microsoft.com/office/drawing/2014/main" id="{65C6FC30-8C60-4D98-CDB4-B77220746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2657476"/>
            <a:ext cx="245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词法分析程序</a:t>
            </a:r>
          </a:p>
        </p:txBody>
      </p:sp>
      <p:sp>
        <p:nvSpPr>
          <p:cNvPr id="965641" name="Rectangle 9">
            <a:extLst>
              <a:ext uri="{FF2B5EF4-FFF2-40B4-BE49-F238E27FC236}">
                <a16:creationId xmlns:a16="http://schemas.microsoft.com/office/drawing/2014/main" id="{D1FAAE82-D827-A55B-1A37-D6A7523DC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5" y="3084513"/>
            <a:ext cx="1525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65642" name="Text Box 10">
            <a:extLst>
              <a:ext uri="{FF2B5EF4-FFF2-40B4-BE49-F238E27FC236}">
                <a16:creationId xmlns:a16="http://schemas.microsoft.com/office/drawing/2014/main" id="{296677EF-751F-EB9C-1D6D-B1002ADC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70313"/>
            <a:ext cx="550703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	词法（正规表达式）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	识别动作（Ｃ程序段）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yylex( ) </a:t>
            </a:r>
            <a:r>
              <a:rPr kumimoji="1"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FFE33AA5-38F0-DC0D-0F55-1D7D3E20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53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 autoUpdateAnimBg="0"/>
      <p:bldP spid="965636" grpId="0" animBg="1" autoUpdateAnimBg="0"/>
      <p:bldP spid="965639" grpId="0" autoUpdateAnimBg="0"/>
      <p:bldP spid="965640" grpId="0" autoUpdateAnimBg="0"/>
      <p:bldP spid="965641" grpId="0" autoUpdateAnimBg="0"/>
      <p:bldP spid="96564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>
            <a:extLst>
              <a:ext uri="{FF2B5EF4-FFF2-40B4-BE49-F238E27FC236}">
                <a16:creationId xmlns:a16="http://schemas.microsoft.com/office/drawing/2014/main" id="{BF4F86B3-FA37-77BC-D85C-49AF87AAA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编译程序的自动生成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3B9E2B-3308-CB12-CDCB-E1F5AD836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语法分析器的自动生成程序</a:t>
            </a:r>
            <a:endParaRPr lang="zh-CN" altLang="en-US" dirty="0"/>
          </a:p>
        </p:txBody>
      </p:sp>
      <p:sp>
        <p:nvSpPr>
          <p:cNvPr id="966659" name="Rectangle 3">
            <a:extLst>
              <a:ext uri="{FF2B5EF4-FFF2-40B4-BE49-F238E27FC236}">
                <a16:creationId xmlns:a16="http://schemas.microsoft.com/office/drawing/2014/main" id="{84DECC20-8DE3-0021-5D6B-855B5B6D4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1" y="2341563"/>
            <a:ext cx="2212975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ＹＡＣＣ</a:t>
            </a:r>
          </a:p>
        </p:txBody>
      </p:sp>
      <p:sp>
        <p:nvSpPr>
          <p:cNvPr id="966660" name="Line 4">
            <a:extLst>
              <a:ext uri="{FF2B5EF4-FFF2-40B4-BE49-F238E27FC236}">
                <a16:creationId xmlns:a16="http://schemas.microsoft.com/office/drawing/2014/main" id="{2FC3E4AC-9D50-7280-D0BA-9D5B1A256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792413"/>
            <a:ext cx="838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6661" name="Line 5">
            <a:extLst>
              <a:ext uri="{FF2B5EF4-FFF2-40B4-BE49-F238E27FC236}">
                <a16:creationId xmlns:a16="http://schemas.microsoft.com/office/drawing/2014/main" id="{21A3C86B-334C-5B9D-F978-6B40C3689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92413"/>
            <a:ext cx="990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6662" name="Rectangle 6">
            <a:extLst>
              <a:ext uri="{FF2B5EF4-FFF2-40B4-BE49-F238E27FC236}">
                <a16:creationId xmlns:a16="http://schemas.microsoft.com/office/drawing/2014/main" id="{8774A036-CF77-96FC-10EE-9295BD0A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2578101"/>
            <a:ext cx="3141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语法规则说明</a:t>
            </a:r>
          </a:p>
        </p:txBody>
      </p:sp>
      <p:sp>
        <p:nvSpPr>
          <p:cNvPr id="966663" name="Rectangle 7">
            <a:extLst>
              <a:ext uri="{FF2B5EF4-FFF2-40B4-BE49-F238E27FC236}">
                <a16:creationId xmlns:a16="http://schemas.microsoft.com/office/drawing/2014/main" id="{2A78EA9B-9E9B-4DEB-AF5B-442101B7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2578101"/>
            <a:ext cx="245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语法分析程序</a:t>
            </a:r>
          </a:p>
        </p:txBody>
      </p:sp>
      <p:sp>
        <p:nvSpPr>
          <p:cNvPr id="966664" name="Rectangle 8">
            <a:extLst>
              <a:ext uri="{FF2B5EF4-FFF2-40B4-BE49-F238E27FC236}">
                <a16:creationId xmlns:a16="http://schemas.microsoft.com/office/drawing/2014/main" id="{C30EC287-F5C1-D069-C643-04ED79266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5" y="3005138"/>
            <a:ext cx="13096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66665" name="Text Box 9">
            <a:extLst>
              <a:ext uri="{FF2B5EF4-FFF2-40B4-BE49-F238E27FC236}">
                <a16:creationId xmlns:a16="http://schemas.microsoft.com/office/drawing/2014/main" id="{F1172F30-8AE1-A9E0-C037-8AA48BCEE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865563"/>
            <a:ext cx="5883275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	语法规则（产生式）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	语义动作（Ｃ程序段）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yyparse( ) </a:t>
            </a:r>
            <a:r>
              <a:rPr kumimoji="1"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5" name="灯片编号占位符 2">
            <a:extLst>
              <a:ext uri="{FF2B5EF4-FFF2-40B4-BE49-F238E27FC236}">
                <a16:creationId xmlns:a16="http://schemas.microsoft.com/office/drawing/2014/main" id="{91E2774A-433D-7887-431F-561AD9F0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54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6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6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6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6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59" grpId="0" animBg="1" autoUpdateAnimBg="0"/>
      <p:bldP spid="966662" grpId="0" autoUpdateAnimBg="0"/>
      <p:bldP spid="966663" grpId="0" autoUpdateAnimBg="0"/>
      <p:bldP spid="966664" grpId="0" autoUpdateAnimBg="0"/>
      <p:bldP spid="96666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60E786A-07E0-DC8A-7C9F-C58BC83AA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编译技术的应用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4A6B444-E210-8243-8650-B392D20B2F6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9783916" cy="4913332"/>
          </a:xfrm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把复杂数据看作一条语句</a:t>
            </a:r>
          </a:p>
          <a:p>
            <a:pPr eaLnBrk="1" hangingPunct="1"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数据格式的分析</a:t>
            </a:r>
          </a:p>
          <a:p>
            <a:pPr lvl="1" eaLnBrk="1" hangingPunct="1"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利用词法分析、语法分析方法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数据处理的框架</a:t>
            </a:r>
          </a:p>
          <a:p>
            <a:pPr lvl="1" eaLnBrk="1" hangingPunct="1"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基于语法制导的语义处理框架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0" u="sng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编译技术可以用于各种复杂数据的分析处理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2F20DC8A-996B-8FF4-DBA1-884B6595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55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998F6D7-8D59-7EE8-50C9-2F67512F0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编译技术的应用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3869C3D7-F7AF-9688-935D-85EB888D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56</a:t>
            </a:fld>
            <a:endParaRPr lang="zh-CN" altLang="en-US" dirty="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EDF3AB8-EB00-1CCA-147A-3863FD6675A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9783916" cy="5107146"/>
          </a:xfrm>
        </p:spPr>
        <p:txBody>
          <a:bodyPr vert="horz" lIns="92075" tIns="46038" rIns="92075" bIns="46038" rtlCol="0">
            <a:normAutofit fontScale="77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自然语言的理解和翻译</a:t>
            </a:r>
          </a:p>
          <a:p>
            <a:pPr lvl="1">
              <a:spcBef>
                <a:spcPct val="0"/>
              </a:spcBef>
              <a:buSzPct val="60000"/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句子翻译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SzPct val="60000"/>
              <a:defRPr/>
            </a:pP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输入法</a:t>
            </a:r>
          </a:p>
          <a:p>
            <a:pPr lvl="1">
              <a:spcBef>
                <a:spcPct val="0"/>
              </a:spcBef>
              <a:buSzPct val="60000"/>
              <a:defRPr/>
            </a:pP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语音合成、翻译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>
              <a:spcBef>
                <a:spcPct val="0"/>
              </a:spcBef>
              <a:buSzPct val="60000"/>
              <a:defRPr/>
            </a:pP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内容过滤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spcBef>
                <a:spcPct val="0"/>
              </a:spcBef>
              <a:buSzPct val="60000"/>
              <a:defRPr/>
            </a:pP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语法制导的结构化编辑器</a:t>
            </a:r>
          </a:p>
          <a:p>
            <a:pPr>
              <a:spcBef>
                <a:spcPct val="0"/>
              </a:spcBef>
              <a:defRPr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程序格式化工具</a:t>
            </a:r>
          </a:p>
          <a:p>
            <a:pPr>
              <a:spcBef>
                <a:spcPct val="0"/>
              </a:spcBef>
              <a:defRPr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软件测试工具</a:t>
            </a:r>
          </a:p>
          <a:p>
            <a:pPr>
              <a:spcBef>
                <a:spcPct val="0"/>
              </a:spcBef>
              <a:defRPr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程序理解工具</a:t>
            </a:r>
          </a:p>
          <a:p>
            <a:pPr>
              <a:spcBef>
                <a:spcPct val="0"/>
              </a:spcBef>
              <a:defRPr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高级语言的翻译工具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endParaRPr lang="en-US" altLang="zh-CN" sz="2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DC75EF90-DF1F-6EAA-6DD4-92C97B641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C74F65E2-5694-592C-C137-ABF6673F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57</a:t>
            </a:fld>
            <a:endParaRPr lang="zh-CN" altLang="en-US" dirty="0"/>
          </a:p>
        </p:txBody>
      </p:sp>
      <p:sp>
        <p:nvSpPr>
          <p:cNvPr id="969731" name="Rectangle 3">
            <a:extLst>
              <a:ext uri="{FF2B5EF4-FFF2-40B4-BE49-F238E27FC236}">
                <a16:creationId xmlns:a16="http://schemas.microsoft.com/office/drawing/2014/main" id="{BFCAD99B-23AB-5463-4671-A87B93EC2CD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9783916" cy="5011048"/>
          </a:xfrm>
          <a:noFill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eaLnBrk="1" hangingPunct="1">
              <a:buSzPct val="75000"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DOS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date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的输出格式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9-3-1993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09-03-1993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9-03-93</a:t>
            </a:r>
          </a:p>
          <a:p>
            <a:pPr>
              <a:buSzPct val="75000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</a:t>
            </a:r>
          </a:p>
          <a:p>
            <a:pPr lvl="1" eaLnBrk="1" hangingPunct="1"/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date → month - day - year</a:t>
            </a:r>
          </a:p>
          <a:p>
            <a:pPr>
              <a:buSzPct val="75000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词法</a:t>
            </a:r>
          </a:p>
          <a:p>
            <a:pPr lvl="1" eaLnBrk="1" hangingPunct="1"/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month → DIGIT 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DIGIT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DIGIT</a:t>
            </a:r>
          </a:p>
          <a:p>
            <a:pPr lvl="1" eaLnBrk="1" hangingPunct="1"/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day   → DIGIT 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DIGIT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DIGIT</a:t>
            </a:r>
          </a:p>
          <a:p>
            <a:pPr lvl="1" eaLnBrk="1" hangingPunct="1"/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year  → DIGIT 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DIGIT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DIGII DIGIT 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DIGIT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DIGIT</a:t>
            </a:r>
            <a:endParaRPr lang="en-US" altLang="zh-CN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0F116F06-3021-59F5-1908-ED47D8865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Arial Unicode MS" pitchFamily="34" charset="-122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Arial Unicode MS" pitchFamily="34" charset="-122"/>
              </a:rPr>
              <a:t>1-1</a:t>
            </a:r>
            <a:r>
              <a:rPr lang="zh-CN" altLang="en-US">
                <a:latin typeface="Times New Roman" panose="02020603050405020304" pitchFamily="18" charset="0"/>
                <a:ea typeface="Arial Unicode MS" pitchFamily="34" charset="-122"/>
              </a:rPr>
              <a:t>（续）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1382A9EB-7192-60EE-DBE9-2AB2DB39B10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语义</a:t>
            </a:r>
          </a:p>
          <a:p>
            <a:pPr lvl="1">
              <a:lnSpc>
                <a:spcPct val="140000"/>
              </a:lnSpc>
            </a:pP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year(</a:t>
            </a:r>
            <a:r>
              <a:rPr lang="zh-CN" altLang="en-US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month(</a:t>
            </a:r>
            <a:r>
              <a:rPr lang="zh-CN" altLang="en-US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day(</a:t>
            </a:r>
            <a:r>
              <a:rPr lang="zh-CN" altLang="en-US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zh-CN" altLang="en-US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语义约束条件</a:t>
            </a:r>
          </a:p>
          <a:p>
            <a:pPr lvl="1">
              <a:lnSpc>
                <a:spcPct val="140000"/>
              </a:lnSpc>
            </a:pP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&lt; </a:t>
            </a:r>
            <a:r>
              <a:rPr lang="en-US" altLang="zh-CN" sz="3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month.value</a:t>
            </a: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13</a:t>
            </a:r>
          </a:p>
          <a:p>
            <a:pPr lvl="1">
              <a:lnSpc>
                <a:spcPct val="140000"/>
              </a:lnSpc>
            </a:pP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&lt; </a:t>
            </a:r>
            <a:r>
              <a:rPr lang="en-US" altLang="zh-CN" sz="3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day.value</a:t>
            </a: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&lt; 32</a:t>
            </a:r>
            <a:r>
              <a:rPr lang="zh-CN" altLang="en-US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</a:p>
          <a:p>
            <a:pPr lvl="1">
              <a:lnSpc>
                <a:spcPct val="140000"/>
              </a:lnSpc>
            </a:pP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&lt; </a:t>
            </a:r>
            <a:r>
              <a:rPr lang="en-US" altLang="zh-CN" sz="3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year.value</a:t>
            </a:r>
            <a:r>
              <a:rPr lang="en-US" altLang="zh-CN" sz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&lt; 10000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F45307C6-0817-A8C5-CF2B-DD8AFAE5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58</a:t>
            </a:fld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07F75A70-1FE1-5089-4864-7C4CDE46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96F6A894-42F4-DD9C-5F5D-08C8B3478C2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编译原理是一门非常好的课</a:t>
            </a:r>
          </a:p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程序设计语言及其发展</a:t>
            </a:r>
          </a:p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程序设计语言的翻译</a:t>
            </a:r>
          </a:p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编译程序的总体结构</a:t>
            </a:r>
          </a:p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编译程序的各个阶段</a:t>
            </a:r>
          </a:p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编译程序的组织与生成</a:t>
            </a: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92137E01-EF72-4F9A-5C00-7425C53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CD79CC-5E76-4369-93D5-3CC8093EB54F}" type="slidenum">
              <a:rPr lang="zh-CN" altLang="en-US" smtClean="0"/>
              <a:t>59</a:t>
            </a:fld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C634-6A7B-4950-84DB-54E2835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教学目的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（续）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4B99F-25CC-4902-8A83-73E0069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0F7F-032A-44C6-AD12-F14B3EEC5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136342"/>
            <a:ext cx="9783916" cy="541382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上认识算法、系统的设计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具有把握系统的能力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局部最优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全局最优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木桶效用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“自顶向下”和“自底向上”的系统设计方法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对其思想、方法、实现的全方位讨论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进一步培养“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计算思维能力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深入理解软件系统的非物理性质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培养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抽象思维能力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逻辑思维能力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训练对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复杂数据结构的设计和操纵能力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63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C634-6A7B-4950-84DB-54E2835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教学目的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（续）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4B99F-25CC-4902-8A83-73E0069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0F7F-032A-44C6-AD12-F14B3EEC5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136342"/>
            <a:ext cx="9783916" cy="541382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计算机专业最为恰当、有效的知识载体之一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综合运用下列课程所学知识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集合论与图论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算法设计与分析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形式语言与自动机</a:t>
            </a:r>
          </a:p>
          <a:p>
            <a:pPr eaLnBrk="1" hangingPunct="1">
              <a:lnSpc>
                <a:spcPct val="150000"/>
              </a:lnSpc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22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C634-6A7B-4950-84DB-54E2835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课程要求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4B99F-25CC-4902-8A83-73E0069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0F7F-032A-44C6-AD12-F14B3EEC5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136342"/>
            <a:ext cx="9783916" cy="541382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知识要求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掌握编译程序的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总体结构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、编译程序各个组成部分的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、编译过程各个阶段的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、编译过程各个阶段所要解决的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及其采用的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方法和技术 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能力要求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掌握程序变换基本概念、问题描述和处理方法 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增强理论结合实际能力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修养“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问题→形式化描述→计算机化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的问题求解过程 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使学生在系统级上认识算法和系统的设计，培养系统能力</a:t>
            </a:r>
          </a:p>
          <a:p>
            <a:pPr eaLnBrk="1" hangingPunct="1">
              <a:lnSpc>
                <a:spcPct val="150000"/>
              </a:lnSpc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87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C634-6A7B-4950-84DB-54E2835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A4B99F-25CC-4902-8A83-73E0069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0F7F-032A-44C6-AD12-F14B3EEC5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136342"/>
            <a:ext cx="9783916" cy="541382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实验形式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分析、设计、编写、调试、测试程序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撰写实验报告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词法分析器的设计与实现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语法分析器的设计与实现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8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语义分析与中间代码生成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目标代码生成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53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3656</Words>
  <Application>Microsoft Office PowerPoint</Application>
  <PresentationFormat>宽屏</PresentationFormat>
  <Paragraphs>680</Paragraphs>
  <Slides>59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等线</vt:lpstr>
      <vt:lpstr>宋体</vt:lpstr>
      <vt:lpstr>微软雅黑</vt:lpstr>
      <vt:lpstr>Arial</vt:lpstr>
      <vt:lpstr>Arial Black</vt:lpstr>
      <vt:lpstr>Monotype Sorts</vt:lpstr>
      <vt:lpstr>Tahoma</vt:lpstr>
      <vt:lpstr>Times New Roman</vt:lpstr>
      <vt:lpstr>Wingdings</vt:lpstr>
      <vt:lpstr>Office 主题​​</vt:lpstr>
      <vt:lpstr>Visio</vt:lpstr>
      <vt:lpstr>编译原理 Compiler Principles and Techniques</vt:lpstr>
      <vt:lpstr>编译原理</vt:lpstr>
      <vt:lpstr>为什么要学习编译原理</vt:lpstr>
      <vt:lpstr>课程性质与特点</vt:lpstr>
      <vt:lpstr>教学目的——《编译原理》是一门非常好的课程</vt:lpstr>
      <vt:lpstr>教学目的（续）</vt:lpstr>
      <vt:lpstr>教学目的（续）</vt:lpstr>
      <vt:lpstr>教学要求——课程要求</vt:lpstr>
      <vt:lpstr>教学要求——实验要求</vt:lpstr>
      <vt:lpstr>主要内容</vt:lpstr>
      <vt:lpstr>教材</vt:lpstr>
      <vt:lpstr>第一章 引言</vt:lpstr>
      <vt:lpstr>第一章 引言</vt:lpstr>
      <vt:lpstr>1.1 程序设计语言</vt:lpstr>
      <vt:lpstr>程序设计语言的分类</vt:lpstr>
      <vt:lpstr>程序设计语言的分类</vt:lpstr>
      <vt:lpstr>程序设计语言的分类</vt:lpstr>
      <vt:lpstr>1.2 程序设计语言的翻译</vt:lpstr>
      <vt:lpstr>1.2 程序设计语言的翻译</vt:lpstr>
      <vt:lpstr>1.2 程序设计语言的翻译</vt:lpstr>
      <vt:lpstr>1.2 程序设计语言的翻译</vt:lpstr>
      <vt:lpstr>1.2 程序设计语言的翻译</vt:lpstr>
      <vt:lpstr>1.2 程序设计语言的翻译—汇总</vt:lpstr>
      <vt:lpstr>1.3 编译程序总体结构</vt:lpstr>
      <vt:lpstr>(1) 词法分析</vt:lpstr>
      <vt:lpstr>(1) 词法分析</vt:lpstr>
      <vt:lpstr>（2）语法分析</vt:lpstr>
      <vt:lpstr>（2）语法分析</vt:lpstr>
      <vt:lpstr>（3）语义分析</vt:lpstr>
      <vt:lpstr>（4）中间代码生成</vt:lpstr>
      <vt:lpstr>（4）中间代码生成</vt:lpstr>
      <vt:lpstr>（4） 中间代码生成</vt:lpstr>
      <vt:lpstr>（5）代码优化</vt:lpstr>
      <vt:lpstr>（5）代码优化——与机器无关的优化</vt:lpstr>
      <vt:lpstr>（5）代码优化——与机器有关的优化</vt:lpstr>
      <vt:lpstr>（6）目标代码生成</vt:lpstr>
      <vt:lpstr>(7) 表格管理</vt:lpstr>
      <vt:lpstr>(8) 错误处理</vt:lpstr>
      <vt:lpstr>模块分类</vt:lpstr>
      <vt:lpstr>语句sum=(10+20)*(num+square);的翻译过程</vt:lpstr>
      <vt:lpstr>1.4 编译程序的组织</vt:lpstr>
      <vt:lpstr>1.4 编译程序的组织</vt:lpstr>
      <vt:lpstr>1.4 编译程序的组织</vt:lpstr>
      <vt:lpstr>1.5 编译程序的生成</vt:lpstr>
      <vt:lpstr>（1）T形图</vt:lpstr>
      <vt:lpstr>（2）自展</vt:lpstr>
      <vt:lpstr>PowerPoint 演示文稿</vt:lpstr>
      <vt:lpstr>（3) 移植</vt:lpstr>
      <vt:lpstr>a) 问题的分析</vt:lpstr>
      <vt:lpstr>b)问题的解决办法</vt:lpstr>
      <vt:lpstr>PowerPoint 演示文稿</vt:lpstr>
      <vt:lpstr>（4）本机编译器的利用</vt:lpstr>
      <vt:lpstr>（5） 编译程序的自动生成</vt:lpstr>
      <vt:lpstr>（5） 编译程序的自动生成</vt:lpstr>
      <vt:lpstr>编译技术的应用</vt:lpstr>
      <vt:lpstr>编译技术的应用</vt:lpstr>
      <vt:lpstr>例1-1</vt:lpstr>
      <vt:lpstr>例1-1（续）</vt:lpstr>
      <vt:lpstr>1.6 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</dc:creator>
  <cp:lastModifiedBy>Ashley</cp:lastModifiedBy>
  <cp:revision>110</cp:revision>
  <dcterms:created xsi:type="dcterms:W3CDTF">2022-01-05T10:21:38Z</dcterms:created>
  <dcterms:modified xsi:type="dcterms:W3CDTF">2022-08-30T10:01:46Z</dcterms:modified>
</cp:coreProperties>
</file>