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647" r:id="rId2"/>
    <p:sldId id="2406" r:id="rId3"/>
    <p:sldId id="2407" r:id="rId4"/>
    <p:sldId id="2408" r:id="rId5"/>
    <p:sldId id="2409" r:id="rId6"/>
    <p:sldId id="2410" r:id="rId7"/>
    <p:sldId id="2411" r:id="rId8"/>
    <p:sldId id="2412" r:id="rId9"/>
    <p:sldId id="2413" r:id="rId10"/>
    <p:sldId id="2414" r:id="rId11"/>
    <p:sldId id="2415" r:id="rId12"/>
    <p:sldId id="2416" r:id="rId13"/>
    <p:sldId id="2417" r:id="rId14"/>
    <p:sldId id="2418" r:id="rId15"/>
    <p:sldId id="2419" r:id="rId16"/>
    <p:sldId id="2420" r:id="rId17"/>
    <p:sldId id="2421" r:id="rId18"/>
    <p:sldId id="2422" r:id="rId19"/>
    <p:sldId id="2423" r:id="rId20"/>
    <p:sldId id="2424" r:id="rId21"/>
    <p:sldId id="2425" r:id="rId22"/>
    <p:sldId id="2426" r:id="rId23"/>
    <p:sldId id="2427" r:id="rId24"/>
    <p:sldId id="2428" r:id="rId25"/>
    <p:sldId id="2429" r:id="rId26"/>
    <p:sldId id="2430" r:id="rId27"/>
    <p:sldId id="2431" r:id="rId28"/>
    <p:sldId id="2432" r:id="rId29"/>
    <p:sldId id="2433" r:id="rId30"/>
    <p:sldId id="2434" r:id="rId31"/>
    <p:sldId id="2435" r:id="rId32"/>
    <p:sldId id="2436" r:id="rId33"/>
    <p:sldId id="2437" r:id="rId34"/>
    <p:sldId id="2648" r:id="rId35"/>
    <p:sldId id="2438" r:id="rId36"/>
    <p:sldId id="2439" r:id="rId37"/>
    <p:sldId id="2440" r:id="rId38"/>
    <p:sldId id="2441" r:id="rId39"/>
    <p:sldId id="2442" r:id="rId40"/>
    <p:sldId id="2443" r:id="rId41"/>
    <p:sldId id="2444" r:id="rId42"/>
    <p:sldId id="2445" r:id="rId43"/>
    <p:sldId id="2446" r:id="rId44"/>
    <p:sldId id="2447" r:id="rId45"/>
    <p:sldId id="2448" r:id="rId46"/>
    <p:sldId id="2449" r:id="rId47"/>
    <p:sldId id="2450" r:id="rId48"/>
    <p:sldId id="2451" r:id="rId49"/>
    <p:sldId id="2452" r:id="rId50"/>
    <p:sldId id="2553" r:id="rId51"/>
    <p:sldId id="2453" r:id="rId52"/>
    <p:sldId id="2454" r:id="rId53"/>
    <p:sldId id="2455" r:id="rId54"/>
    <p:sldId id="2456" r:id="rId55"/>
    <p:sldId id="2457" r:id="rId56"/>
    <p:sldId id="2458" r:id="rId57"/>
    <p:sldId id="2459" r:id="rId58"/>
    <p:sldId id="2460" r:id="rId59"/>
    <p:sldId id="2461" r:id="rId60"/>
    <p:sldId id="2462" r:id="rId61"/>
    <p:sldId id="2463" r:id="rId62"/>
    <p:sldId id="2464" r:id="rId63"/>
    <p:sldId id="2465" r:id="rId64"/>
    <p:sldId id="2466" r:id="rId65"/>
    <p:sldId id="2467" r:id="rId66"/>
    <p:sldId id="2468" r:id="rId67"/>
    <p:sldId id="2469" r:id="rId68"/>
    <p:sldId id="2470" r:id="rId69"/>
    <p:sldId id="2471" r:id="rId70"/>
    <p:sldId id="2472" r:id="rId71"/>
    <p:sldId id="2473" r:id="rId72"/>
    <p:sldId id="2474" r:id="rId73"/>
    <p:sldId id="2475" r:id="rId74"/>
    <p:sldId id="2476" r:id="rId75"/>
    <p:sldId id="2554" r:id="rId76"/>
    <p:sldId id="2477" r:id="rId77"/>
    <p:sldId id="2478" r:id="rId78"/>
    <p:sldId id="2479" r:id="rId79"/>
    <p:sldId id="2480" r:id="rId80"/>
    <p:sldId id="2481" r:id="rId81"/>
    <p:sldId id="2555" r:id="rId82"/>
    <p:sldId id="2482" r:id="rId83"/>
    <p:sldId id="2483" r:id="rId84"/>
    <p:sldId id="2484" r:id="rId85"/>
    <p:sldId id="2485" r:id="rId86"/>
    <p:sldId id="2486" r:id="rId87"/>
    <p:sldId id="2487" r:id="rId88"/>
    <p:sldId id="2488" r:id="rId89"/>
    <p:sldId id="2489" r:id="rId90"/>
    <p:sldId id="2490" r:id="rId91"/>
    <p:sldId id="2491" r:id="rId92"/>
    <p:sldId id="2556" r:id="rId93"/>
    <p:sldId id="2492" r:id="rId94"/>
    <p:sldId id="2493" r:id="rId95"/>
    <p:sldId id="2494" r:id="rId96"/>
    <p:sldId id="2495" r:id="rId97"/>
    <p:sldId id="2496" r:id="rId98"/>
    <p:sldId id="2497" r:id="rId99"/>
    <p:sldId id="2557"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49650A2A-056F-30FA-59F9-66F881737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F4C1AA-0E2C-469C-825B-2CF1E683040A}" type="slidenum">
              <a:rPr lang="en-US" altLang="zh-CN"/>
              <a:pPr/>
              <a:t>6</a:t>
            </a:fld>
            <a:endParaRPr lang="en-US" altLang="zh-CN"/>
          </a:p>
        </p:txBody>
      </p:sp>
      <p:sp>
        <p:nvSpPr>
          <p:cNvPr id="10242" name="Rectangle 2">
            <a:extLst>
              <a:ext uri="{FF2B5EF4-FFF2-40B4-BE49-F238E27FC236}">
                <a16:creationId xmlns:a16="http://schemas.microsoft.com/office/drawing/2014/main" id="{B2624282-33AA-3A74-45AD-54E08E519577}"/>
              </a:ext>
            </a:extLst>
          </p:cNvPr>
          <p:cNvSpPr>
            <a:spLocks noGrp="1" noRot="1" noChangeAspect="1" noChangeArrowheads="1" noTextEdit="1"/>
          </p:cNvSpPr>
          <p:nvPr>
            <p:ph type="sldImg" idx="4294967295"/>
          </p:nvPr>
        </p:nvSpPr>
        <p:spPr>
          <a:ln/>
        </p:spPr>
      </p:sp>
      <p:sp>
        <p:nvSpPr>
          <p:cNvPr id="10243" name="Rectangle 3">
            <a:extLst>
              <a:ext uri="{FF2B5EF4-FFF2-40B4-BE49-F238E27FC236}">
                <a16:creationId xmlns:a16="http://schemas.microsoft.com/office/drawing/2014/main" id="{59C524C9-B039-8D81-618C-CB8B0FAD0DE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07FB5CD-99CE-AD65-54F0-BEA2142A1C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FC1F500-571A-4022-81CA-7990350EC290}" type="slidenum">
              <a:rPr lang="en-US" altLang="zh-CN"/>
              <a:pPr/>
              <a:t>15</a:t>
            </a:fld>
            <a:endParaRPr lang="en-US" altLang="zh-CN"/>
          </a:p>
        </p:txBody>
      </p:sp>
      <p:sp>
        <p:nvSpPr>
          <p:cNvPr id="28674" name="Rectangle 2">
            <a:extLst>
              <a:ext uri="{FF2B5EF4-FFF2-40B4-BE49-F238E27FC236}">
                <a16:creationId xmlns:a16="http://schemas.microsoft.com/office/drawing/2014/main" id="{3E460F9C-BE04-DAB5-EAA8-83813B10AE7E}"/>
              </a:ext>
            </a:extLst>
          </p:cNvPr>
          <p:cNvSpPr>
            <a:spLocks noGrp="1" noRot="1" noChangeAspect="1" noChangeArrowheads="1" noTextEdit="1"/>
          </p:cNvSpPr>
          <p:nvPr>
            <p:ph type="sldImg" idx="4294967295"/>
          </p:nvPr>
        </p:nvSpPr>
        <p:spPr>
          <a:ln/>
        </p:spPr>
      </p:sp>
      <p:sp>
        <p:nvSpPr>
          <p:cNvPr id="28675" name="Rectangle 3">
            <a:extLst>
              <a:ext uri="{FF2B5EF4-FFF2-40B4-BE49-F238E27FC236}">
                <a16:creationId xmlns:a16="http://schemas.microsoft.com/office/drawing/2014/main" id="{E9F177E7-637B-8570-F867-0B03F1F8994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21707293-B0EA-16D3-7A31-30DE50B54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DF04890-425F-4A02-8D2F-871E60FFF8A8}" type="slidenum">
              <a:rPr lang="en-US" altLang="zh-CN"/>
              <a:pPr/>
              <a:t>16</a:t>
            </a:fld>
            <a:endParaRPr lang="en-US" altLang="zh-CN"/>
          </a:p>
        </p:txBody>
      </p:sp>
      <p:sp>
        <p:nvSpPr>
          <p:cNvPr id="30722" name="Rectangle 2">
            <a:extLst>
              <a:ext uri="{FF2B5EF4-FFF2-40B4-BE49-F238E27FC236}">
                <a16:creationId xmlns:a16="http://schemas.microsoft.com/office/drawing/2014/main" id="{03DC3AF1-EC56-BDFA-D6DD-8958CADCD157}"/>
              </a:ext>
            </a:extLst>
          </p:cNvPr>
          <p:cNvSpPr>
            <a:spLocks noGrp="1" noRot="1" noChangeAspect="1" noChangeArrowheads="1" noTextEdit="1"/>
          </p:cNvSpPr>
          <p:nvPr>
            <p:ph type="sldImg" idx="4294967295"/>
          </p:nvPr>
        </p:nvSpPr>
        <p:spPr>
          <a:ln/>
        </p:spPr>
      </p:sp>
      <p:sp>
        <p:nvSpPr>
          <p:cNvPr id="30723" name="Rectangle 3">
            <a:extLst>
              <a:ext uri="{FF2B5EF4-FFF2-40B4-BE49-F238E27FC236}">
                <a16:creationId xmlns:a16="http://schemas.microsoft.com/office/drawing/2014/main" id="{1BCE4BAD-C220-B1AC-9650-335E73A9E48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3486CC5D-61B7-B558-D2B9-6562365DBE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9E1CBB-A25A-4FAE-B985-42BAFECC89AB}" type="slidenum">
              <a:rPr lang="en-US" altLang="zh-CN"/>
              <a:pPr/>
              <a:t>17</a:t>
            </a:fld>
            <a:endParaRPr lang="en-US" altLang="zh-CN"/>
          </a:p>
        </p:txBody>
      </p:sp>
      <p:sp>
        <p:nvSpPr>
          <p:cNvPr id="32770" name="Rectangle 2">
            <a:extLst>
              <a:ext uri="{FF2B5EF4-FFF2-40B4-BE49-F238E27FC236}">
                <a16:creationId xmlns:a16="http://schemas.microsoft.com/office/drawing/2014/main" id="{322ADE8B-8420-94BD-C60D-8B09AF2C198F}"/>
              </a:ext>
            </a:extLst>
          </p:cNvPr>
          <p:cNvSpPr>
            <a:spLocks noGrp="1" noRot="1" noChangeAspect="1" noChangeArrowheads="1" noTextEdit="1"/>
          </p:cNvSpPr>
          <p:nvPr>
            <p:ph type="sldImg" idx="4294967295"/>
          </p:nvPr>
        </p:nvSpPr>
        <p:spPr>
          <a:ln/>
        </p:spPr>
      </p:sp>
      <p:sp>
        <p:nvSpPr>
          <p:cNvPr id="32771" name="Rectangle 3">
            <a:extLst>
              <a:ext uri="{FF2B5EF4-FFF2-40B4-BE49-F238E27FC236}">
                <a16:creationId xmlns:a16="http://schemas.microsoft.com/office/drawing/2014/main" id="{AA5AEAA0-17ED-E809-9C42-2D25BD1C916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F846967F-589A-A017-E7A7-CC1E28DBB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ADCC02-8742-43BD-B4D4-FAE50326712F}" type="slidenum">
              <a:rPr lang="en-US" altLang="zh-CN"/>
              <a:pPr/>
              <a:t>18</a:t>
            </a:fld>
            <a:endParaRPr lang="en-US" altLang="zh-CN"/>
          </a:p>
        </p:txBody>
      </p:sp>
      <p:sp>
        <p:nvSpPr>
          <p:cNvPr id="34818" name="Rectangle 2">
            <a:extLst>
              <a:ext uri="{FF2B5EF4-FFF2-40B4-BE49-F238E27FC236}">
                <a16:creationId xmlns:a16="http://schemas.microsoft.com/office/drawing/2014/main" id="{8FEB4D72-6696-D8B1-B285-EA4DCCECB098}"/>
              </a:ext>
            </a:extLst>
          </p:cNvPr>
          <p:cNvSpPr>
            <a:spLocks noGrp="1" noRot="1" noChangeAspect="1" noChangeArrowheads="1" noTextEdit="1"/>
          </p:cNvSpPr>
          <p:nvPr>
            <p:ph type="sldImg" idx="4294967295"/>
          </p:nvPr>
        </p:nvSpPr>
        <p:spPr>
          <a:ln/>
        </p:spPr>
      </p:sp>
      <p:sp>
        <p:nvSpPr>
          <p:cNvPr id="34819" name="Rectangle 3">
            <a:extLst>
              <a:ext uri="{FF2B5EF4-FFF2-40B4-BE49-F238E27FC236}">
                <a16:creationId xmlns:a16="http://schemas.microsoft.com/office/drawing/2014/main" id="{99FB9106-F2CB-8E53-3920-7F20DB4CFF9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4459BD4C-5B42-4559-6B02-8BD2A0F81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57B023-F48C-48C2-BDD2-75ACCB84C642}" type="slidenum">
              <a:rPr lang="en-US" altLang="zh-CN"/>
              <a:pPr/>
              <a:t>19</a:t>
            </a:fld>
            <a:endParaRPr lang="en-US" altLang="zh-CN"/>
          </a:p>
        </p:txBody>
      </p:sp>
      <p:sp>
        <p:nvSpPr>
          <p:cNvPr id="36866" name="Rectangle 2">
            <a:extLst>
              <a:ext uri="{FF2B5EF4-FFF2-40B4-BE49-F238E27FC236}">
                <a16:creationId xmlns:a16="http://schemas.microsoft.com/office/drawing/2014/main" id="{5F8ABA71-5129-A90D-82E1-BB5CDE66382D}"/>
              </a:ext>
            </a:extLst>
          </p:cNvPr>
          <p:cNvSpPr>
            <a:spLocks noGrp="1" noRot="1" noChangeAspect="1" noChangeArrowheads="1" noTextEdit="1"/>
          </p:cNvSpPr>
          <p:nvPr>
            <p:ph type="sldImg" idx="4294967295"/>
          </p:nvPr>
        </p:nvSpPr>
        <p:spPr>
          <a:ln/>
        </p:spPr>
      </p:sp>
      <p:sp>
        <p:nvSpPr>
          <p:cNvPr id="36867" name="Rectangle 3">
            <a:extLst>
              <a:ext uri="{FF2B5EF4-FFF2-40B4-BE49-F238E27FC236}">
                <a16:creationId xmlns:a16="http://schemas.microsoft.com/office/drawing/2014/main" id="{97252F46-BAAC-814A-B1C6-EC48A7945AE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71FA5FD4-0727-9EBB-598C-D0EC617A9B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DC7FD9-848A-48B5-94B9-3F0CB9D7E7E3}" type="slidenum">
              <a:rPr lang="en-US" altLang="zh-CN"/>
              <a:pPr/>
              <a:t>20</a:t>
            </a:fld>
            <a:endParaRPr lang="en-US" altLang="zh-CN"/>
          </a:p>
        </p:txBody>
      </p:sp>
      <p:sp>
        <p:nvSpPr>
          <p:cNvPr id="38914" name="Rectangle 2">
            <a:extLst>
              <a:ext uri="{FF2B5EF4-FFF2-40B4-BE49-F238E27FC236}">
                <a16:creationId xmlns:a16="http://schemas.microsoft.com/office/drawing/2014/main" id="{68A6BC48-18DF-598E-3CFB-9DB54FCDA15E}"/>
              </a:ext>
            </a:extLst>
          </p:cNvPr>
          <p:cNvSpPr>
            <a:spLocks noGrp="1" noRot="1" noChangeAspect="1" noChangeArrowheads="1" noTextEdit="1"/>
          </p:cNvSpPr>
          <p:nvPr>
            <p:ph type="sldImg" idx="4294967295"/>
          </p:nvPr>
        </p:nvSpPr>
        <p:spPr>
          <a:ln/>
        </p:spPr>
      </p:sp>
      <p:sp>
        <p:nvSpPr>
          <p:cNvPr id="38915" name="Rectangle 3">
            <a:extLst>
              <a:ext uri="{FF2B5EF4-FFF2-40B4-BE49-F238E27FC236}">
                <a16:creationId xmlns:a16="http://schemas.microsoft.com/office/drawing/2014/main" id="{6821FA7C-0805-8D4A-A06E-D79B53EA708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611F05A7-9017-6F3D-D381-BA41CB45B1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D67FDF-CCB4-405A-A9D5-A4891D7F38D0}" type="slidenum">
              <a:rPr lang="en-US" altLang="zh-CN"/>
              <a:pPr/>
              <a:t>21</a:t>
            </a:fld>
            <a:endParaRPr lang="en-US" altLang="zh-CN"/>
          </a:p>
        </p:txBody>
      </p:sp>
      <p:sp>
        <p:nvSpPr>
          <p:cNvPr id="40962" name="Rectangle 2">
            <a:extLst>
              <a:ext uri="{FF2B5EF4-FFF2-40B4-BE49-F238E27FC236}">
                <a16:creationId xmlns:a16="http://schemas.microsoft.com/office/drawing/2014/main" id="{E292AE29-FF2B-95BD-9A4A-2865655D03FA}"/>
              </a:ext>
            </a:extLst>
          </p:cNvPr>
          <p:cNvSpPr>
            <a:spLocks noGrp="1" noRot="1" noChangeAspect="1" noChangeArrowheads="1" noTextEdit="1"/>
          </p:cNvSpPr>
          <p:nvPr>
            <p:ph type="sldImg" idx="4294967295"/>
          </p:nvPr>
        </p:nvSpPr>
        <p:spPr>
          <a:ln/>
        </p:spPr>
      </p:sp>
      <p:sp>
        <p:nvSpPr>
          <p:cNvPr id="40963" name="Rectangle 3">
            <a:extLst>
              <a:ext uri="{FF2B5EF4-FFF2-40B4-BE49-F238E27FC236}">
                <a16:creationId xmlns:a16="http://schemas.microsoft.com/office/drawing/2014/main" id="{BD48AD13-C3FD-9A26-185A-5990885781A7}"/>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EF9823E1-2F06-057B-8D33-19FB978A96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8EA6C5-1D0C-4BED-AFBA-E52279856A3B}" type="slidenum">
              <a:rPr lang="en-US" altLang="zh-CN"/>
              <a:pPr/>
              <a:t>22</a:t>
            </a:fld>
            <a:endParaRPr lang="en-US" altLang="zh-CN"/>
          </a:p>
        </p:txBody>
      </p:sp>
      <p:sp>
        <p:nvSpPr>
          <p:cNvPr id="43010" name="Rectangle 2">
            <a:extLst>
              <a:ext uri="{FF2B5EF4-FFF2-40B4-BE49-F238E27FC236}">
                <a16:creationId xmlns:a16="http://schemas.microsoft.com/office/drawing/2014/main" id="{915AEC29-68A2-9FDD-6C47-B127D3E59B08}"/>
              </a:ext>
            </a:extLst>
          </p:cNvPr>
          <p:cNvSpPr>
            <a:spLocks noGrp="1" noRot="1" noChangeAspect="1" noChangeArrowheads="1" noTextEdit="1"/>
          </p:cNvSpPr>
          <p:nvPr>
            <p:ph type="sldImg" idx="4294967295"/>
          </p:nvPr>
        </p:nvSpPr>
        <p:spPr>
          <a:ln/>
        </p:spPr>
      </p:sp>
      <p:sp>
        <p:nvSpPr>
          <p:cNvPr id="43011" name="Rectangle 3">
            <a:extLst>
              <a:ext uri="{FF2B5EF4-FFF2-40B4-BE49-F238E27FC236}">
                <a16:creationId xmlns:a16="http://schemas.microsoft.com/office/drawing/2014/main" id="{D07E07EF-907A-3DAB-C207-7DF256ABD3E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BCB619EE-F3B2-CF0F-D9FF-82FC71C77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160D00-CBE6-4CB4-AE2C-E10298C00767}" type="slidenum">
              <a:rPr lang="en-US" altLang="zh-CN"/>
              <a:pPr/>
              <a:t>23</a:t>
            </a:fld>
            <a:endParaRPr lang="en-US" altLang="zh-CN"/>
          </a:p>
        </p:txBody>
      </p:sp>
      <p:sp>
        <p:nvSpPr>
          <p:cNvPr id="45058" name="Rectangle 2">
            <a:extLst>
              <a:ext uri="{FF2B5EF4-FFF2-40B4-BE49-F238E27FC236}">
                <a16:creationId xmlns:a16="http://schemas.microsoft.com/office/drawing/2014/main" id="{73D01BF0-603B-1055-E046-A8A15FD13F95}"/>
              </a:ext>
            </a:extLst>
          </p:cNvPr>
          <p:cNvSpPr>
            <a:spLocks noGrp="1" noRot="1" noChangeAspect="1" noChangeArrowheads="1" noTextEdit="1"/>
          </p:cNvSpPr>
          <p:nvPr>
            <p:ph type="sldImg" idx="4294967295"/>
          </p:nvPr>
        </p:nvSpPr>
        <p:spPr>
          <a:ln/>
        </p:spPr>
      </p:sp>
      <p:sp>
        <p:nvSpPr>
          <p:cNvPr id="45059" name="Rectangle 3">
            <a:extLst>
              <a:ext uri="{FF2B5EF4-FFF2-40B4-BE49-F238E27FC236}">
                <a16:creationId xmlns:a16="http://schemas.microsoft.com/office/drawing/2014/main" id="{FAC619B0-EA17-1C5F-C4F2-4DA0AF93959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82451355-F154-4EC9-E537-2A05205FE5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6AC4E32-791D-4BCE-9AE9-5F8002F955BA}" type="slidenum">
              <a:rPr lang="en-US" altLang="zh-CN"/>
              <a:pPr/>
              <a:t>98</a:t>
            </a:fld>
            <a:endParaRPr lang="en-US" altLang="zh-CN"/>
          </a:p>
        </p:txBody>
      </p:sp>
      <p:sp>
        <p:nvSpPr>
          <p:cNvPr id="122882" name="Rectangle 2">
            <a:extLst>
              <a:ext uri="{FF2B5EF4-FFF2-40B4-BE49-F238E27FC236}">
                <a16:creationId xmlns:a16="http://schemas.microsoft.com/office/drawing/2014/main" id="{4B1CFA07-FD6B-9BF8-6E4A-B5B9DAA57137}"/>
              </a:ext>
            </a:extLst>
          </p:cNvPr>
          <p:cNvSpPr>
            <a:spLocks noGrp="1" noRot="1" noChangeAspect="1" noChangeArrowheads="1" noTextEdit="1"/>
          </p:cNvSpPr>
          <p:nvPr>
            <p:ph type="sldImg" idx="4294967295"/>
          </p:nvPr>
        </p:nvSpPr>
        <p:spPr>
          <a:ln/>
        </p:spPr>
      </p:sp>
      <p:sp>
        <p:nvSpPr>
          <p:cNvPr id="122883" name="Rectangle 3">
            <a:extLst>
              <a:ext uri="{FF2B5EF4-FFF2-40B4-BE49-F238E27FC236}">
                <a16:creationId xmlns:a16="http://schemas.microsoft.com/office/drawing/2014/main" id="{574838D9-6FF8-FA1C-4015-DEC8CB3B06E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8941BB61-40D7-E336-3F0A-9DE6CECF56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03CA6E-3998-45B7-AA37-9C8837396B36}" type="slidenum">
              <a:rPr lang="en-US" altLang="zh-CN"/>
              <a:pPr/>
              <a:t>7</a:t>
            </a:fld>
            <a:endParaRPr lang="en-US" altLang="zh-CN"/>
          </a:p>
        </p:txBody>
      </p:sp>
      <p:sp>
        <p:nvSpPr>
          <p:cNvPr id="12290" name="Rectangle 2">
            <a:extLst>
              <a:ext uri="{FF2B5EF4-FFF2-40B4-BE49-F238E27FC236}">
                <a16:creationId xmlns:a16="http://schemas.microsoft.com/office/drawing/2014/main" id="{654873BE-2002-D134-4628-B202F350BB65}"/>
              </a:ext>
            </a:extLst>
          </p:cNvPr>
          <p:cNvSpPr>
            <a:spLocks noGrp="1" noRot="1" noChangeAspect="1" noChangeArrowheads="1" noTextEdit="1"/>
          </p:cNvSpPr>
          <p:nvPr>
            <p:ph type="sldImg" idx="4294967295"/>
          </p:nvPr>
        </p:nvSpPr>
        <p:spPr>
          <a:ln/>
        </p:spPr>
      </p:sp>
      <p:sp>
        <p:nvSpPr>
          <p:cNvPr id="12291" name="Rectangle 3">
            <a:extLst>
              <a:ext uri="{FF2B5EF4-FFF2-40B4-BE49-F238E27FC236}">
                <a16:creationId xmlns:a16="http://schemas.microsoft.com/office/drawing/2014/main" id="{8D99B410-8767-97BE-191E-B70C66CD1B1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EAA4C57C-8B56-CC7B-DF77-A9B95159B3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9CCA3D8-5982-4CA2-A627-F29F7D91581B}" type="slidenum">
              <a:rPr lang="en-US" altLang="zh-CN"/>
              <a:pPr/>
              <a:t>99</a:t>
            </a:fld>
            <a:endParaRPr lang="en-US" altLang="zh-CN"/>
          </a:p>
        </p:txBody>
      </p:sp>
      <p:sp>
        <p:nvSpPr>
          <p:cNvPr id="124930" name="Rectangle 2">
            <a:extLst>
              <a:ext uri="{FF2B5EF4-FFF2-40B4-BE49-F238E27FC236}">
                <a16:creationId xmlns:a16="http://schemas.microsoft.com/office/drawing/2014/main" id="{6CCAC4AE-46EA-EF25-F720-83FF2C61E265}"/>
              </a:ext>
            </a:extLst>
          </p:cNvPr>
          <p:cNvSpPr>
            <a:spLocks noGrp="1" noRot="1" noChangeAspect="1" noChangeArrowheads="1" noTextEdit="1"/>
          </p:cNvSpPr>
          <p:nvPr>
            <p:ph type="sldImg" idx="4294967295"/>
          </p:nvPr>
        </p:nvSpPr>
        <p:spPr>
          <a:ln/>
        </p:spPr>
      </p:sp>
      <p:sp>
        <p:nvSpPr>
          <p:cNvPr id="124931" name="Rectangle 3">
            <a:extLst>
              <a:ext uri="{FF2B5EF4-FFF2-40B4-BE49-F238E27FC236}">
                <a16:creationId xmlns:a16="http://schemas.microsoft.com/office/drawing/2014/main" id="{9D7437F2-A069-E892-4253-262EB11B95D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78665F2D-2B5D-770B-A408-6DF5A0D35F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98401A-2718-48CB-A03F-F267C0FC9998}" type="slidenum">
              <a:rPr lang="en-US" altLang="zh-CN"/>
              <a:pPr/>
              <a:t>8</a:t>
            </a:fld>
            <a:endParaRPr lang="en-US" altLang="zh-CN"/>
          </a:p>
        </p:txBody>
      </p:sp>
      <p:sp>
        <p:nvSpPr>
          <p:cNvPr id="14338" name="Rectangle 2">
            <a:extLst>
              <a:ext uri="{FF2B5EF4-FFF2-40B4-BE49-F238E27FC236}">
                <a16:creationId xmlns:a16="http://schemas.microsoft.com/office/drawing/2014/main" id="{D657C9A7-BF71-2248-A6C4-6C561A57B7DF}"/>
              </a:ext>
            </a:extLst>
          </p:cNvPr>
          <p:cNvSpPr>
            <a:spLocks noGrp="1" noRot="1" noChangeAspect="1" noChangeArrowheads="1" noTextEdit="1"/>
          </p:cNvSpPr>
          <p:nvPr>
            <p:ph type="sldImg" idx="4294967295"/>
          </p:nvPr>
        </p:nvSpPr>
        <p:spPr>
          <a:ln/>
        </p:spPr>
      </p:sp>
      <p:sp>
        <p:nvSpPr>
          <p:cNvPr id="14339" name="Rectangle 3">
            <a:extLst>
              <a:ext uri="{FF2B5EF4-FFF2-40B4-BE49-F238E27FC236}">
                <a16:creationId xmlns:a16="http://schemas.microsoft.com/office/drawing/2014/main" id="{7E6339B3-C747-FE89-AA28-BCD95399215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8BB1A13-C80C-7E66-38AC-8CAA9CBD4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1A6245-16EF-4605-8C46-FA7142ADB791}" type="slidenum">
              <a:rPr lang="en-US" altLang="zh-CN"/>
              <a:pPr/>
              <a:t>9</a:t>
            </a:fld>
            <a:endParaRPr lang="en-US" altLang="zh-CN"/>
          </a:p>
        </p:txBody>
      </p:sp>
      <p:sp>
        <p:nvSpPr>
          <p:cNvPr id="16386" name="Rectangle 2">
            <a:extLst>
              <a:ext uri="{FF2B5EF4-FFF2-40B4-BE49-F238E27FC236}">
                <a16:creationId xmlns:a16="http://schemas.microsoft.com/office/drawing/2014/main" id="{E3AAF582-7658-12A2-1D87-8237B0D339A4}"/>
              </a:ext>
            </a:extLst>
          </p:cNvPr>
          <p:cNvSpPr>
            <a:spLocks noGrp="1" noRot="1" noChangeAspect="1" noChangeArrowheads="1" noTextEdit="1"/>
          </p:cNvSpPr>
          <p:nvPr>
            <p:ph type="sldImg" idx="4294967295"/>
          </p:nvPr>
        </p:nvSpPr>
        <p:spPr>
          <a:ln/>
        </p:spPr>
      </p:sp>
      <p:sp>
        <p:nvSpPr>
          <p:cNvPr id="16387" name="Rectangle 3">
            <a:extLst>
              <a:ext uri="{FF2B5EF4-FFF2-40B4-BE49-F238E27FC236}">
                <a16:creationId xmlns:a16="http://schemas.microsoft.com/office/drawing/2014/main" id="{624F92B9-52C2-68BC-D038-0486308A079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FE3E69B-EDE5-438F-FF8E-E9D0CD30C8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A285F2-CC47-4582-A22A-0000FBF6D3A9}" type="slidenum">
              <a:rPr lang="en-US" altLang="zh-CN"/>
              <a:pPr/>
              <a:t>10</a:t>
            </a:fld>
            <a:endParaRPr lang="en-US" altLang="zh-CN"/>
          </a:p>
        </p:txBody>
      </p:sp>
      <p:sp>
        <p:nvSpPr>
          <p:cNvPr id="18434" name="Rectangle 2">
            <a:extLst>
              <a:ext uri="{FF2B5EF4-FFF2-40B4-BE49-F238E27FC236}">
                <a16:creationId xmlns:a16="http://schemas.microsoft.com/office/drawing/2014/main" id="{49FA7B26-9FBA-5E9D-FA64-92C28679F7E9}"/>
              </a:ext>
            </a:extLst>
          </p:cNvPr>
          <p:cNvSpPr>
            <a:spLocks noGrp="1" noRot="1" noChangeAspect="1" noChangeArrowheads="1" noTextEdit="1"/>
          </p:cNvSpPr>
          <p:nvPr>
            <p:ph type="sldImg" idx="4294967295"/>
          </p:nvPr>
        </p:nvSpPr>
        <p:spPr>
          <a:ln/>
        </p:spPr>
      </p:sp>
      <p:sp>
        <p:nvSpPr>
          <p:cNvPr id="18435" name="Rectangle 3">
            <a:extLst>
              <a:ext uri="{FF2B5EF4-FFF2-40B4-BE49-F238E27FC236}">
                <a16:creationId xmlns:a16="http://schemas.microsoft.com/office/drawing/2014/main" id="{EE850E47-2A5D-8C01-548D-EAE4ABF24EB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AA17395-0A59-F7B1-4A00-7F2F887D49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7C2A402-51FA-4143-A4A0-A5B0095DB8BB}" type="slidenum">
              <a:rPr lang="en-US" altLang="zh-CN"/>
              <a:pPr/>
              <a:t>11</a:t>
            </a:fld>
            <a:endParaRPr lang="en-US" altLang="zh-CN"/>
          </a:p>
        </p:txBody>
      </p:sp>
      <p:sp>
        <p:nvSpPr>
          <p:cNvPr id="20482" name="Rectangle 2">
            <a:extLst>
              <a:ext uri="{FF2B5EF4-FFF2-40B4-BE49-F238E27FC236}">
                <a16:creationId xmlns:a16="http://schemas.microsoft.com/office/drawing/2014/main" id="{37174C15-9753-6C18-7FB4-6D4FD34E47CF}"/>
              </a:ext>
            </a:extLst>
          </p:cNvPr>
          <p:cNvSpPr>
            <a:spLocks noGrp="1" noRot="1" noChangeAspect="1" noChangeArrowheads="1" noTextEdit="1"/>
          </p:cNvSpPr>
          <p:nvPr>
            <p:ph type="sldImg" idx="4294967295"/>
          </p:nvPr>
        </p:nvSpPr>
        <p:spPr>
          <a:ln/>
        </p:spPr>
      </p:sp>
      <p:sp>
        <p:nvSpPr>
          <p:cNvPr id="20483" name="Rectangle 3">
            <a:extLst>
              <a:ext uri="{FF2B5EF4-FFF2-40B4-BE49-F238E27FC236}">
                <a16:creationId xmlns:a16="http://schemas.microsoft.com/office/drawing/2014/main" id="{49B5A255-BFB1-5C14-1B5A-75705975744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897081E-1210-1896-E73E-A2C009D71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96B32F6-3A0C-413E-9027-9C3E0593EE65}" type="slidenum">
              <a:rPr lang="en-US" altLang="zh-CN"/>
              <a:pPr/>
              <a:t>12</a:t>
            </a:fld>
            <a:endParaRPr lang="en-US" altLang="zh-CN"/>
          </a:p>
        </p:txBody>
      </p:sp>
      <p:sp>
        <p:nvSpPr>
          <p:cNvPr id="22530" name="Rectangle 2">
            <a:extLst>
              <a:ext uri="{FF2B5EF4-FFF2-40B4-BE49-F238E27FC236}">
                <a16:creationId xmlns:a16="http://schemas.microsoft.com/office/drawing/2014/main" id="{B28BDACC-A420-4F06-C82D-E0D0FE964C32}"/>
              </a:ext>
            </a:extLst>
          </p:cNvPr>
          <p:cNvSpPr>
            <a:spLocks noGrp="1" noRot="1" noChangeAspect="1" noChangeArrowheads="1" noTextEdit="1"/>
          </p:cNvSpPr>
          <p:nvPr>
            <p:ph type="sldImg" idx="4294967295"/>
          </p:nvPr>
        </p:nvSpPr>
        <p:spPr>
          <a:ln/>
        </p:spPr>
      </p:sp>
      <p:sp>
        <p:nvSpPr>
          <p:cNvPr id="22531" name="Rectangle 3">
            <a:extLst>
              <a:ext uri="{FF2B5EF4-FFF2-40B4-BE49-F238E27FC236}">
                <a16:creationId xmlns:a16="http://schemas.microsoft.com/office/drawing/2014/main" id="{1D2B475E-636F-7E1A-2580-725FC87E405A}"/>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978A0B63-3E93-7042-3507-D85E639764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B458B6-9008-46AF-9FEE-46BA5CF1F3E5}" type="slidenum">
              <a:rPr lang="en-US" altLang="zh-CN"/>
              <a:pPr/>
              <a:t>13</a:t>
            </a:fld>
            <a:endParaRPr lang="en-US" altLang="zh-CN"/>
          </a:p>
        </p:txBody>
      </p:sp>
      <p:sp>
        <p:nvSpPr>
          <p:cNvPr id="24578" name="Rectangle 2">
            <a:extLst>
              <a:ext uri="{FF2B5EF4-FFF2-40B4-BE49-F238E27FC236}">
                <a16:creationId xmlns:a16="http://schemas.microsoft.com/office/drawing/2014/main" id="{EC8176EE-7402-1047-06C2-A533916630BA}"/>
              </a:ext>
            </a:extLst>
          </p:cNvPr>
          <p:cNvSpPr>
            <a:spLocks noGrp="1" noRot="1" noChangeAspect="1" noChangeArrowheads="1" noTextEdit="1"/>
          </p:cNvSpPr>
          <p:nvPr>
            <p:ph type="sldImg" idx="4294967295"/>
          </p:nvPr>
        </p:nvSpPr>
        <p:spPr>
          <a:ln/>
        </p:spPr>
      </p:sp>
      <p:sp>
        <p:nvSpPr>
          <p:cNvPr id="24579" name="Rectangle 3">
            <a:extLst>
              <a:ext uri="{FF2B5EF4-FFF2-40B4-BE49-F238E27FC236}">
                <a16:creationId xmlns:a16="http://schemas.microsoft.com/office/drawing/2014/main" id="{8B3986CC-B0A9-BD6B-BF99-A875B73038B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0F2984C-7513-FC24-CEF9-04827D4A0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3357020-2AD0-48BA-98DD-A73D8EAE9C19}" type="slidenum">
              <a:rPr lang="en-US" altLang="zh-CN"/>
              <a:pPr/>
              <a:t>14</a:t>
            </a:fld>
            <a:endParaRPr lang="en-US" altLang="zh-CN"/>
          </a:p>
        </p:txBody>
      </p:sp>
      <p:sp>
        <p:nvSpPr>
          <p:cNvPr id="26626" name="Rectangle 2">
            <a:extLst>
              <a:ext uri="{FF2B5EF4-FFF2-40B4-BE49-F238E27FC236}">
                <a16:creationId xmlns:a16="http://schemas.microsoft.com/office/drawing/2014/main" id="{CE9DEFC0-32D5-4EFB-0CF4-BAE2B431C58F}"/>
              </a:ext>
            </a:extLst>
          </p:cNvPr>
          <p:cNvSpPr>
            <a:spLocks noGrp="1" noRot="1" noChangeAspect="1" noChangeArrowheads="1" noTextEdit="1"/>
          </p:cNvSpPr>
          <p:nvPr>
            <p:ph type="sldImg" idx="4294967295"/>
          </p:nvPr>
        </p:nvSpPr>
        <p:spPr>
          <a:ln/>
        </p:spPr>
      </p:sp>
      <p:sp>
        <p:nvSpPr>
          <p:cNvPr id="26627" name="Rectangle 3">
            <a:extLst>
              <a:ext uri="{FF2B5EF4-FFF2-40B4-BE49-F238E27FC236}">
                <a16:creationId xmlns:a16="http://schemas.microsoft.com/office/drawing/2014/main" id="{429349C3-9C70-E00E-DD0D-9CB87E689EE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2022/7/13</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2022/7/13</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2022/7/13</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2022/7/13</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02F2A2DB-BBD2-5F87-8888-425D69987E80}"/>
              </a:ext>
            </a:extLst>
          </p:cNvPr>
          <p:cNvSpPr>
            <a:spLocks noGrp="1"/>
          </p:cNvSpPr>
          <p:nvPr>
            <p:ph type="dt" sz="half" idx="10"/>
          </p:nvPr>
        </p:nvSpPr>
        <p:spPr>
          <a:ln/>
        </p:spPr>
        <p:txBody>
          <a:bodyPr/>
          <a:lstStyle>
            <a:lvl1pPr>
              <a:defRPr/>
            </a:lvl1pPr>
          </a:lstStyle>
          <a:p>
            <a:fld id="{BB962C8B-B14F-4D97-AF65-F5344CB8AC3E}" type="datetimeFigureOut">
              <a:rPr lang="zh-CN" altLang="en-US"/>
              <a:pPr/>
              <a:t>2022/7/13</a:t>
            </a:fld>
            <a:endParaRPr lang="zh-CN" altLang="en-US"/>
          </a:p>
        </p:txBody>
      </p:sp>
      <p:sp>
        <p:nvSpPr>
          <p:cNvPr id="3" name="页脚占位符 1243147">
            <a:extLst>
              <a:ext uri="{FF2B5EF4-FFF2-40B4-BE49-F238E27FC236}">
                <a16:creationId xmlns:a16="http://schemas.microsoft.com/office/drawing/2014/main" id="{4B0AD3FC-BA45-7109-79A1-3FC314E9A201}"/>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1243148">
            <a:extLst>
              <a:ext uri="{FF2B5EF4-FFF2-40B4-BE49-F238E27FC236}">
                <a16:creationId xmlns:a16="http://schemas.microsoft.com/office/drawing/2014/main" id="{73A83AE0-CF83-71D2-926C-E1796A96326D}"/>
              </a:ext>
            </a:extLst>
          </p:cNvPr>
          <p:cNvSpPr>
            <a:spLocks noGrp="1"/>
          </p:cNvSpPr>
          <p:nvPr>
            <p:ph type="sldNum" sz="quarter" idx="12"/>
          </p:nvPr>
        </p:nvSpPr>
        <p:spPr>
          <a:ln/>
        </p:spPr>
        <p:txBody>
          <a:bodyPr/>
          <a:lstStyle>
            <a:lvl1pPr>
              <a:defRPr/>
            </a:lvl1pPr>
          </a:lstStyle>
          <a:p>
            <a:fld id="{4854BEF5-0D9E-436A-8D89-9D591A905C9E}" type="slidenum">
              <a:rPr lang="zh-CN" altLang="en-US"/>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91603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2022/7/13</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1067F76F-A088-BCB9-983F-ECDCA95A2C7A}"/>
              </a:ext>
            </a:extLst>
          </p:cNvPr>
          <p:cNvSpPr>
            <a:spLocks noGrp="1" noChangeArrowheads="1"/>
          </p:cNvSpPr>
          <p:nvPr>
            <p:ph type="title"/>
          </p:nvPr>
        </p:nvSpPr>
        <p:spPr/>
        <p:txBody>
          <a:bodyPr anchor="ctr"/>
          <a:lstStyle/>
          <a:p>
            <a:r>
              <a:rPr lang="zh-CN" altLang="en-US" sz="5400"/>
              <a:t>第十章 代码优化</a:t>
            </a:r>
          </a:p>
        </p:txBody>
      </p:sp>
      <p:sp>
        <p:nvSpPr>
          <p:cNvPr id="103438" name="Rectangle 14">
            <a:extLst>
              <a:ext uri="{FF2B5EF4-FFF2-40B4-BE49-F238E27FC236}">
                <a16:creationId xmlns:a16="http://schemas.microsoft.com/office/drawing/2014/main" id="{2167B056-AFFF-C325-C1F4-D98DE0A87231}"/>
              </a:ext>
            </a:extLst>
          </p:cNvPr>
          <p:cNvSpPr>
            <a:spLocks noChangeArrowheads="1"/>
          </p:cNvSpPr>
          <p:nvPr/>
        </p:nvSpPr>
        <p:spPr bwMode="auto">
          <a:xfrm>
            <a:off x="1098519" y="5135469"/>
            <a:ext cx="9994961" cy="11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Times New Roman" panose="02020603050405020304" pitchFamily="18" charset="0"/>
                <a:ea typeface="仿宋_GB2312" pitchFamily="49" charset="-122"/>
              </a:rPr>
              <a:t>代码优化的任务，局部优化、循环优化、全局优化的基本方法。</a:t>
            </a:r>
            <a:r>
              <a:rPr lang="zh-CN" altLang="en-US" sz="3200" b="1" dirty="0">
                <a:latin typeface="Times New Roman" panose="02020603050405020304" pitchFamily="18" charset="0"/>
                <a:ea typeface="宋体" panose="02010600030101010101" pitchFamily="2" charset="-122"/>
              </a:rPr>
              <a:t> </a:t>
            </a:r>
            <a:endParaRPr lang="en-US" altLang="zh-CN" sz="3200" b="1" dirty="0">
              <a:solidFill>
                <a:schemeClr val="hlink"/>
              </a:solidFill>
              <a:latin typeface="楷体_GB2312" pitchFamily="49" charset="-122"/>
              <a:ea typeface="楷体_GB2312" pitchFamily="49" charset="-122"/>
            </a:endParaRPr>
          </a:p>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Times New Roman" panose="02020603050405020304" pitchFamily="18" charset="0"/>
                <a:ea typeface="仿宋_GB2312" pitchFamily="49" charset="-122"/>
              </a:rPr>
              <a:t>控制流分析，数据流分析。</a:t>
            </a:r>
            <a:r>
              <a:rPr lang="zh-CN" altLang="en-US" sz="3200" b="1" dirty="0">
                <a:latin typeface="Times New Roman" panose="02020603050405020304" pitchFamily="18" charset="0"/>
                <a:ea typeface="宋体" panose="02010600030101010101" pitchFamily="2" charset="-122"/>
              </a:rPr>
              <a:t> </a:t>
            </a:r>
            <a:endParaRPr lang="en-US" altLang="zh-CN" sz="32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BE35C18C-6B80-3B7A-C05A-5D78E3C7D8B4}"/>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5" name="日期占位符 3">
            <a:extLst>
              <a:ext uri="{FF2B5EF4-FFF2-40B4-BE49-F238E27FC236}">
                <a16:creationId xmlns:a16="http://schemas.microsoft.com/office/drawing/2014/main" id="{6668159F-412D-1B49-D782-B5EF56DB263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054C5D7-A647-4763-B117-54A7948D7D5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410" name="灯片编号占位符 5">
            <a:extLst>
              <a:ext uri="{FF2B5EF4-FFF2-40B4-BE49-F238E27FC236}">
                <a16:creationId xmlns:a16="http://schemas.microsoft.com/office/drawing/2014/main" id="{1CA14C2E-775D-F5AF-1963-C1D3F3CF9A8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C8E73B9-13F5-4A27-AFC6-67AE834768C5}" type="slidenum">
              <a:rPr lang="en-US" altLang="zh-CN">
                <a:latin typeface="Arial" panose="020B0604020202020204" pitchFamily="34" charset="0"/>
              </a:rPr>
              <a:pPr/>
              <a:t>10</a:t>
            </a:fld>
            <a:endParaRPr lang="en-US" altLang="zh-CN">
              <a:latin typeface="Arial" panose="020B0604020202020204" pitchFamily="34" charset="0"/>
            </a:endParaRPr>
          </a:p>
        </p:txBody>
      </p:sp>
      <p:sp>
        <p:nvSpPr>
          <p:cNvPr id="17412" name="Rectangle 3">
            <a:extLst>
              <a:ext uri="{FF2B5EF4-FFF2-40B4-BE49-F238E27FC236}">
                <a16:creationId xmlns:a16="http://schemas.microsoft.com/office/drawing/2014/main" id="{3CAC87CE-D8A1-4641-3D94-4C8431B2655C}"/>
              </a:ext>
            </a:extLst>
          </p:cNvPr>
          <p:cNvSpPr>
            <a:spLocks noGrp="1" noChangeArrowheads="1"/>
          </p:cNvSpPr>
          <p:nvPr>
            <p:ph type="body" sz="quarter" idx="13"/>
          </p:nvPr>
        </p:nvSpPr>
        <p:spPr/>
        <p:txBody>
          <a:bodyPr/>
          <a:lstStyle/>
          <a:p>
            <a:pPr>
              <a:spcBef>
                <a:spcPct val="10000"/>
              </a:spcBef>
              <a:buFont typeface="Wingdings" panose="05000000000000000000" pitchFamily="2" charset="2"/>
              <a:buNone/>
            </a:pPr>
            <a:r>
              <a:rPr lang="zh-CN" altLang="en-US">
                <a:solidFill>
                  <a:srgbClr val="FF0000"/>
                </a:solidFill>
                <a:latin typeface="Times New Roman" panose="02020603050405020304" pitchFamily="18" charset="0"/>
              </a:rPr>
              <a:t>局部公共子表达式</a:t>
            </a:r>
            <a:endParaRPr lang="zh-CN" altLang="en-US" i="1">
              <a:solidFill>
                <a:srgbClr val="FF0000"/>
              </a:solidFill>
              <a:latin typeface="Times New Roman" panose="02020603050405020304" pitchFamily="18" charset="0"/>
              <a:ea typeface="宋体" panose="02010600030101010101" pitchFamily="2" charset="-122"/>
            </a:endParaRPr>
          </a:p>
          <a:p>
            <a:pPr>
              <a:spcBef>
                <a:spcPct val="1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5</a:t>
            </a:r>
            <a:r>
              <a:rPr lang="en-US" altLang="zh-CN">
                <a:latin typeface="Times New Roman" panose="02020603050405020304" pitchFamily="18" charset="0"/>
                <a:ea typeface="宋体" panose="02010600030101010101" pitchFamily="2" charset="-122"/>
              </a:rPr>
              <a:t>   x=a[i]; a[i]=a[j]; a[j]=x;</a:t>
            </a:r>
          </a:p>
        </p:txBody>
      </p:sp>
      <p:sp>
        <p:nvSpPr>
          <p:cNvPr id="17413" name="Rectangle 4">
            <a:extLst>
              <a:ext uri="{FF2B5EF4-FFF2-40B4-BE49-F238E27FC236}">
                <a16:creationId xmlns:a16="http://schemas.microsoft.com/office/drawing/2014/main" id="{C7E754E4-A06F-CC52-7BC1-EEF2D02C0878}"/>
              </a:ext>
            </a:extLst>
          </p:cNvPr>
          <p:cNvSpPr>
            <a:spLocks noChangeArrowheads="1"/>
          </p:cNvSpPr>
          <p:nvPr/>
        </p:nvSpPr>
        <p:spPr bwMode="auto">
          <a:xfrm>
            <a:off x="7184255" y="1604982"/>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r>
              <a:rPr lang="en-US" altLang="zh-CN" sz="2800" b="1">
                <a:latin typeface="Times New Roman" panose="02020603050405020304" pitchFamily="18" charset="0"/>
                <a:ea typeface="宋体" panose="02010600030101010101" pitchFamily="2" charset="-122"/>
              </a:rPr>
              <a:t>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ECD8FF76-ABD1-4E9D-1D5D-913B4CB4B5AD}"/>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6" name="日期占位符 3">
            <a:extLst>
              <a:ext uri="{FF2B5EF4-FFF2-40B4-BE49-F238E27FC236}">
                <a16:creationId xmlns:a16="http://schemas.microsoft.com/office/drawing/2014/main" id="{C7232C79-5B76-EF63-9A7F-91836744195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EAC1D64-D910-43E8-9B56-35B46E2184E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458" name="灯片编号占位符 5">
            <a:extLst>
              <a:ext uri="{FF2B5EF4-FFF2-40B4-BE49-F238E27FC236}">
                <a16:creationId xmlns:a16="http://schemas.microsoft.com/office/drawing/2014/main" id="{BF361190-BF75-C18B-0703-C85DC34A8E7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7691A31-C564-415A-8890-9E1399B55F15}" type="slidenum">
              <a:rPr lang="en-US" altLang="zh-CN">
                <a:latin typeface="Arial" panose="020B0604020202020204" pitchFamily="34" charset="0"/>
              </a:rPr>
              <a:pPr/>
              <a:t>11</a:t>
            </a:fld>
            <a:endParaRPr lang="en-US" altLang="zh-CN">
              <a:latin typeface="Arial" panose="020B0604020202020204" pitchFamily="34" charset="0"/>
            </a:endParaRPr>
          </a:p>
        </p:txBody>
      </p:sp>
      <p:sp>
        <p:nvSpPr>
          <p:cNvPr id="19460" name="Rectangle 3">
            <a:extLst>
              <a:ext uri="{FF2B5EF4-FFF2-40B4-BE49-F238E27FC236}">
                <a16:creationId xmlns:a16="http://schemas.microsoft.com/office/drawing/2014/main" id="{81A49262-154E-91D5-1218-72E00DA9FD37}"/>
              </a:ext>
            </a:extLst>
          </p:cNvPr>
          <p:cNvSpPr>
            <a:spLocks noGrp="1" noChangeArrowheads="1"/>
          </p:cNvSpPr>
          <p:nvPr>
            <p:ph type="body" sz="quarter" idx="13"/>
          </p:nvPr>
        </p:nvSpPr>
        <p:spPr/>
        <p:txBody>
          <a:bodyPr/>
          <a:lstStyle/>
          <a:p>
            <a:pPr>
              <a:spcBef>
                <a:spcPct val="10000"/>
              </a:spcBef>
              <a:buFont typeface="Wingdings" panose="05000000000000000000" pitchFamily="2" charset="2"/>
              <a:buNone/>
            </a:pPr>
            <a:r>
              <a:rPr lang="zh-CN" altLang="en-US">
                <a:solidFill>
                  <a:srgbClr val="FF0000"/>
                </a:solidFill>
                <a:latin typeface="Times New Roman" panose="02020603050405020304" pitchFamily="18" charset="0"/>
              </a:rPr>
              <a:t>局部公共子表达式</a:t>
            </a:r>
            <a:endParaRPr lang="zh-CN" altLang="en-US" i="1">
              <a:solidFill>
                <a:srgbClr val="FF0000"/>
              </a:solidFill>
              <a:latin typeface="Times New Roman" panose="02020603050405020304" pitchFamily="18" charset="0"/>
              <a:ea typeface="宋体" panose="02010600030101010101" pitchFamily="2" charset="-122"/>
            </a:endParaRPr>
          </a:p>
          <a:p>
            <a:pPr>
              <a:spcBef>
                <a:spcPct val="1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5</a:t>
            </a:r>
            <a:r>
              <a:rPr lang="en-US" altLang="zh-CN">
                <a:latin typeface="Times New Roman" panose="02020603050405020304" pitchFamily="18" charset="0"/>
                <a:ea typeface="宋体" panose="02010600030101010101" pitchFamily="2" charset="-122"/>
              </a:rPr>
              <a:t>   x=a[i]; a[i]=a[j]; a[j]=x;</a:t>
            </a:r>
          </a:p>
        </p:txBody>
      </p:sp>
      <p:sp>
        <p:nvSpPr>
          <p:cNvPr id="19461" name="Rectangle 4">
            <a:extLst>
              <a:ext uri="{FF2B5EF4-FFF2-40B4-BE49-F238E27FC236}">
                <a16:creationId xmlns:a16="http://schemas.microsoft.com/office/drawing/2014/main" id="{D71ABB2A-7571-2AD2-A980-E8FB4CDA60EC}"/>
              </a:ext>
            </a:extLst>
          </p:cNvPr>
          <p:cNvSpPr>
            <a:spLocks noChangeArrowheads="1"/>
          </p:cNvSpPr>
          <p:nvPr/>
        </p:nvSpPr>
        <p:spPr bwMode="auto">
          <a:xfrm>
            <a:off x="6181079" y="1443018"/>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r>
              <a:rPr lang="en-US" altLang="zh-CN" sz="2800" b="1">
                <a:latin typeface="Times New Roman" panose="02020603050405020304" pitchFamily="18" charset="0"/>
                <a:ea typeface="宋体" panose="02010600030101010101" pitchFamily="2" charset="-122"/>
              </a:rPr>
              <a:t>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19462" name="Rectangle 5">
            <a:extLst>
              <a:ext uri="{FF2B5EF4-FFF2-40B4-BE49-F238E27FC236}">
                <a16:creationId xmlns:a16="http://schemas.microsoft.com/office/drawing/2014/main" id="{6FFBD5C5-693C-7900-ACF6-5D63F62BD591}"/>
              </a:ext>
            </a:extLst>
          </p:cNvPr>
          <p:cNvSpPr>
            <a:spLocks noChangeArrowheads="1"/>
          </p:cNvSpPr>
          <p:nvPr/>
        </p:nvSpPr>
        <p:spPr bwMode="auto">
          <a:xfrm>
            <a:off x="8771879" y="1443018"/>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BF9DF2C-EF77-AAEF-7FBE-B564799F9EAC}"/>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6" name="日期占位符 3">
            <a:extLst>
              <a:ext uri="{FF2B5EF4-FFF2-40B4-BE49-F238E27FC236}">
                <a16:creationId xmlns:a16="http://schemas.microsoft.com/office/drawing/2014/main" id="{F98B4BAE-961A-0229-2C0E-438AB921A07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108E741-F520-43F1-B7BF-38AEE3827E4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506" name="灯片编号占位符 5">
            <a:extLst>
              <a:ext uri="{FF2B5EF4-FFF2-40B4-BE49-F238E27FC236}">
                <a16:creationId xmlns:a16="http://schemas.microsoft.com/office/drawing/2014/main" id="{46B7EC5A-BE99-5C16-F329-4725E0471DE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0BEA259-6885-4437-A6A4-9DB8D81BFFB6}" type="slidenum">
              <a:rPr lang="en-US" altLang="zh-CN">
                <a:latin typeface="Arial" panose="020B0604020202020204" pitchFamily="34" charset="0"/>
              </a:rPr>
              <a:pPr/>
              <a:t>12</a:t>
            </a:fld>
            <a:endParaRPr lang="en-US" altLang="zh-CN">
              <a:latin typeface="Arial" panose="020B0604020202020204" pitchFamily="34" charset="0"/>
            </a:endParaRPr>
          </a:p>
        </p:txBody>
      </p:sp>
      <p:sp>
        <p:nvSpPr>
          <p:cNvPr id="21508" name="Rectangle 3">
            <a:extLst>
              <a:ext uri="{FF2B5EF4-FFF2-40B4-BE49-F238E27FC236}">
                <a16:creationId xmlns:a16="http://schemas.microsoft.com/office/drawing/2014/main" id="{BF25B742-86AD-6862-BC9F-30BB2A2FB50F}"/>
              </a:ext>
            </a:extLst>
          </p:cNvPr>
          <p:cNvSpPr>
            <a:spLocks noGrp="1" noChangeArrowheads="1"/>
          </p:cNvSpPr>
          <p:nvPr>
            <p:ph type="body" sz="quarter" idx="13"/>
          </p:nvPr>
        </p:nvSpPr>
        <p:spPr/>
        <p:txBody>
          <a:bodyPr/>
          <a:lstStyle/>
          <a:p>
            <a:pPr>
              <a:spcBef>
                <a:spcPct val="10000"/>
              </a:spcBef>
              <a:buFont typeface="Wingdings" panose="05000000000000000000" pitchFamily="2" charset="2"/>
              <a:buNone/>
            </a:pPr>
            <a:r>
              <a:rPr lang="zh-CN" altLang="en-US">
                <a:solidFill>
                  <a:srgbClr val="FF0000"/>
                </a:solidFill>
                <a:latin typeface="Times New Roman" panose="02020603050405020304" pitchFamily="18" charset="0"/>
              </a:rPr>
              <a:t>全局公共子表达式</a:t>
            </a:r>
            <a:endParaRPr lang="zh-CN" altLang="en-US" i="1">
              <a:solidFill>
                <a:srgbClr val="FF0000"/>
              </a:solidFill>
              <a:latin typeface="Times New Roman" panose="02020603050405020304" pitchFamily="18" charset="0"/>
              <a:ea typeface="宋体" panose="02010600030101010101" pitchFamily="2" charset="-122"/>
            </a:endParaRPr>
          </a:p>
          <a:p>
            <a:pPr>
              <a:spcBef>
                <a:spcPct val="1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5</a:t>
            </a:r>
            <a:r>
              <a:rPr lang="en-US" altLang="zh-CN">
                <a:latin typeface="Times New Roman" panose="02020603050405020304" pitchFamily="18" charset="0"/>
                <a:ea typeface="宋体" panose="02010600030101010101" pitchFamily="2" charset="-122"/>
              </a:rPr>
              <a:t>   x=a[i]; a[i]=a[j]; a[j]=x;</a:t>
            </a:r>
          </a:p>
        </p:txBody>
      </p:sp>
      <p:sp>
        <p:nvSpPr>
          <p:cNvPr id="21509" name="Rectangle 4">
            <a:extLst>
              <a:ext uri="{FF2B5EF4-FFF2-40B4-BE49-F238E27FC236}">
                <a16:creationId xmlns:a16="http://schemas.microsoft.com/office/drawing/2014/main" id="{1FA2F855-F1ED-3EE8-8AB5-EEAFD4C88EC7}"/>
              </a:ext>
            </a:extLst>
          </p:cNvPr>
          <p:cNvSpPr>
            <a:spLocks noChangeArrowheads="1"/>
          </p:cNvSpPr>
          <p:nvPr/>
        </p:nvSpPr>
        <p:spPr bwMode="auto">
          <a:xfrm>
            <a:off x="6027199" y="1443018"/>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1510" name="Rectangle 5">
            <a:extLst>
              <a:ext uri="{FF2B5EF4-FFF2-40B4-BE49-F238E27FC236}">
                <a16:creationId xmlns:a16="http://schemas.microsoft.com/office/drawing/2014/main" id="{BCB93FCF-E88C-2E7A-59E9-17B3BA3EE25A}"/>
              </a:ext>
            </a:extLst>
          </p:cNvPr>
          <p:cNvSpPr>
            <a:spLocks noChangeArrowheads="1"/>
          </p:cNvSpPr>
          <p:nvPr/>
        </p:nvSpPr>
        <p:spPr bwMode="auto">
          <a:xfrm>
            <a:off x="8998999" y="1443018"/>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47112FFC-E1D0-2D27-E1CE-119A46776AAD}"/>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7" name="日期占位符 3">
            <a:extLst>
              <a:ext uri="{FF2B5EF4-FFF2-40B4-BE49-F238E27FC236}">
                <a16:creationId xmlns:a16="http://schemas.microsoft.com/office/drawing/2014/main" id="{93A470FC-5304-2E35-ECF6-40DA7CF1A7B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7813759-78CD-495C-B360-9C55056BDC8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3554" name="灯片编号占位符 5">
            <a:extLst>
              <a:ext uri="{FF2B5EF4-FFF2-40B4-BE49-F238E27FC236}">
                <a16:creationId xmlns:a16="http://schemas.microsoft.com/office/drawing/2014/main" id="{A95C1DC3-BCF0-4C8F-A1BD-26135969001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526F26E-7135-4E7B-BAE3-B69237A4E27A}" type="slidenum">
              <a:rPr lang="en-US" altLang="zh-CN">
                <a:latin typeface="Arial" panose="020B0604020202020204" pitchFamily="34" charset="0"/>
              </a:rPr>
              <a:pPr/>
              <a:t>13</a:t>
            </a:fld>
            <a:endParaRPr lang="en-US" altLang="zh-CN">
              <a:latin typeface="Arial" panose="020B0604020202020204" pitchFamily="34" charset="0"/>
            </a:endParaRPr>
          </a:p>
        </p:txBody>
      </p:sp>
      <p:sp>
        <p:nvSpPr>
          <p:cNvPr id="23556" name="Rectangle 3">
            <a:extLst>
              <a:ext uri="{FF2B5EF4-FFF2-40B4-BE49-F238E27FC236}">
                <a16:creationId xmlns:a16="http://schemas.microsoft.com/office/drawing/2014/main" id="{6D0BC702-A4F0-9140-7BCF-72C4721D08B6}"/>
              </a:ext>
            </a:extLst>
          </p:cNvPr>
          <p:cNvSpPr>
            <a:spLocks noGrp="1" noChangeArrowheads="1"/>
          </p:cNvSpPr>
          <p:nvPr>
            <p:ph type="body" sz="quarter" idx="13"/>
          </p:nvPr>
        </p:nvSpPr>
        <p:spPr>
          <a:xfrm>
            <a:off x="1064596" y="1034645"/>
            <a:ext cx="9783916" cy="4123276"/>
          </a:xfrm>
        </p:spPr>
        <p:txBody>
          <a:bodyPr/>
          <a:lstStyle/>
          <a:p>
            <a:pPr>
              <a:spcBef>
                <a:spcPct val="10000"/>
              </a:spcBef>
              <a:buFont typeface="Wingdings" panose="05000000000000000000" pitchFamily="2" charset="2"/>
              <a:buNone/>
            </a:pPr>
            <a:r>
              <a:rPr lang="zh-CN" altLang="en-US" dirty="0">
                <a:solidFill>
                  <a:srgbClr val="FF0000"/>
                </a:solidFill>
                <a:latin typeface="Times New Roman" panose="02020603050405020304" pitchFamily="18" charset="0"/>
              </a:rPr>
              <a:t>全局公共子表达式</a:t>
            </a:r>
            <a:endParaRPr lang="zh-CN" altLang="en-US" i="1" dirty="0">
              <a:solidFill>
                <a:srgbClr val="FF0000"/>
              </a:solidFill>
              <a:latin typeface="Times New Roman" panose="02020603050405020304" pitchFamily="18" charset="0"/>
              <a:ea typeface="宋体" panose="02010600030101010101" pitchFamily="2" charset="-122"/>
            </a:endParaRPr>
          </a:p>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5</a:t>
            </a:r>
            <a:r>
              <a:rPr lang="en-US" altLang="zh-CN" dirty="0">
                <a:latin typeface="Times New Roman" panose="02020603050405020304" pitchFamily="18" charset="0"/>
                <a:ea typeface="宋体" panose="02010600030101010101" pitchFamily="2" charset="-122"/>
              </a:rPr>
              <a:t>   x=a[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]=a[j]; a[j]=x;</a:t>
            </a:r>
          </a:p>
        </p:txBody>
      </p:sp>
      <p:sp>
        <p:nvSpPr>
          <p:cNvPr id="23557" name="Rectangle 4">
            <a:extLst>
              <a:ext uri="{FF2B5EF4-FFF2-40B4-BE49-F238E27FC236}">
                <a16:creationId xmlns:a16="http://schemas.microsoft.com/office/drawing/2014/main" id="{FAF11A94-9B18-0E1C-8E99-A54776A4DA12}"/>
              </a:ext>
            </a:extLst>
          </p:cNvPr>
          <p:cNvSpPr>
            <a:spLocks noChangeArrowheads="1"/>
          </p:cNvSpPr>
          <p:nvPr/>
        </p:nvSpPr>
        <p:spPr bwMode="auto">
          <a:xfrm>
            <a:off x="2209801" y="2492375"/>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3558" name="Rectangle 5">
            <a:extLst>
              <a:ext uri="{FF2B5EF4-FFF2-40B4-BE49-F238E27FC236}">
                <a16:creationId xmlns:a16="http://schemas.microsoft.com/office/drawing/2014/main" id="{E67E674B-9DDC-B6CD-7728-F846D45DB0A6}"/>
              </a:ext>
            </a:extLst>
          </p:cNvPr>
          <p:cNvSpPr>
            <a:spLocks noChangeArrowheads="1"/>
          </p:cNvSpPr>
          <p:nvPr/>
        </p:nvSpPr>
        <p:spPr bwMode="auto">
          <a:xfrm>
            <a:off x="5181601" y="2492375"/>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3559" name="Rectangle 6">
            <a:extLst>
              <a:ext uri="{FF2B5EF4-FFF2-40B4-BE49-F238E27FC236}">
                <a16:creationId xmlns:a16="http://schemas.microsoft.com/office/drawing/2014/main" id="{218B248A-77DF-F4D7-FE87-952E61D685D2}"/>
              </a:ext>
            </a:extLst>
          </p:cNvPr>
          <p:cNvSpPr>
            <a:spLocks noChangeArrowheads="1"/>
          </p:cNvSpPr>
          <p:nvPr/>
        </p:nvSpPr>
        <p:spPr bwMode="auto">
          <a:xfrm>
            <a:off x="8001001" y="2492375"/>
            <a:ext cx="2227263" cy="2209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a[</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87784A8-8C68-C2EC-5E24-110E7E2221D9}"/>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7" name="日期占位符 3">
            <a:extLst>
              <a:ext uri="{FF2B5EF4-FFF2-40B4-BE49-F238E27FC236}">
                <a16:creationId xmlns:a16="http://schemas.microsoft.com/office/drawing/2014/main" id="{58D44311-FEF4-22A8-1689-48FEE45FDC2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4943BF3-DD8F-437A-9FB6-778DEAD0CE9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5602" name="灯片编号占位符 5">
            <a:extLst>
              <a:ext uri="{FF2B5EF4-FFF2-40B4-BE49-F238E27FC236}">
                <a16:creationId xmlns:a16="http://schemas.microsoft.com/office/drawing/2014/main" id="{9D78B49C-2477-44C6-F0C1-B7140F92C1E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DE6BAF0-2172-49D7-9607-FC5861EAC761}" type="slidenum">
              <a:rPr lang="en-US" altLang="zh-CN">
                <a:latin typeface="Arial" panose="020B0604020202020204" pitchFamily="34" charset="0"/>
              </a:rPr>
              <a:pPr/>
              <a:t>14</a:t>
            </a:fld>
            <a:endParaRPr lang="en-US" altLang="zh-CN">
              <a:latin typeface="Arial" panose="020B0604020202020204" pitchFamily="34" charset="0"/>
            </a:endParaRPr>
          </a:p>
        </p:txBody>
      </p:sp>
      <p:sp>
        <p:nvSpPr>
          <p:cNvPr id="25604" name="Rectangle 3">
            <a:extLst>
              <a:ext uri="{FF2B5EF4-FFF2-40B4-BE49-F238E27FC236}">
                <a16:creationId xmlns:a16="http://schemas.microsoft.com/office/drawing/2014/main" id="{C464C96A-4461-E2D8-C069-61A76B3804F1}"/>
              </a:ext>
            </a:extLst>
          </p:cNvPr>
          <p:cNvSpPr>
            <a:spLocks noGrp="1" noChangeArrowheads="1"/>
          </p:cNvSpPr>
          <p:nvPr>
            <p:ph type="body" sz="quarter" idx="13"/>
          </p:nvPr>
        </p:nvSpPr>
        <p:spPr>
          <a:xfrm>
            <a:off x="1064596" y="1167809"/>
            <a:ext cx="9783916" cy="4123276"/>
          </a:xfrm>
        </p:spPr>
        <p:txBody>
          <a:bodyPr/>
          <a:lstStyle/>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5</a:t>
            </a:r>
            <a:r>
              <a:rPr lang="en-US" altLang="zh-CN" dirty="0">
                <a:latin typeface="Times New Roman" panose="02020603050405020304" pitchFamily="18" charset="0"/>
                <a:ea typeface="宋体" panose="02010600030101010101" pitchFamily="2" charset="-122"/>
              </a:rPr>
              <a:t>   x=a[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]=a[j]; a[j]=x;</a:t>
            </a:r>
          </a:p>
        </p:txBody>
      </p:sp>
      <p:sp>
        <p:nvSpPr>
          <p:cNvPr id="25605" name="Rectangle 4">
            <a:extLst>
              <a:ext uri="{FF2B5EF4-FFF2-40B4-BE49-F238E27FC236}">
                <a16:creationId xmlns:a16="http://schemas.microsoft.com/office/drawing/2014/main" id="{C6677099-2383-AFA2-02AB-150E0EF8EF32}"/>
              </a:ext>
            </a:extLst>
          </p:cNvPr>
          <p:cNvSpPr>
            <a:spLocks noChangeArrowheads="1"/>
          </p:cNvSpPr>
          <p:nvPr/>
        </p:nvSpPr>
        <p:spPr bwMode="auto">
          <a:xfrm>
            <a:off x="2209801" y="2060575"/>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r>
              <a:rPr lang="en-US" altLang="zh-CN" sz="2800" b="1">
                <a:latin typeface="Times New Roman" panose="02020603050405020304" pitchFamily="18" charset="0"/>
                <a:ea typeface="宋体" panose="02010600030101010101" pitchFamily="2" charset="-122"/>
              </a:rPr>
              <a:t>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5606" name="Rectangle 5">
            <a:extLst>
              <a:ext uri="{FF2B5EF4-FFF2-40B4-BE49-F238E27FC236}">
                <a16:creationId xmlns:a16="http://schemas.microsoft.com/office/drawing/2014/main" id="{F56C5608-59E5-5423-E9A4-CA5A79C857E4}"/>
              </a:ext>
            </a:extLst>
          </p:cNvPr>
          <p:cNvSpPr>
            <a:spLocks noChangeArrowheads="1"/>
          </p:cNvSpPr>
          <p:nvPr/>
        </p:nvSpPr>
        <p:spPr bwMode="auto">
          <a:xfrm>
            <a:off x="5181601" y="2060575"/>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5607" name="Rectangle 6">
            <a:extLst>
              <a:ext uri="{FF2B5EF4-FFF2-40B4-BE49-F238E27FC236}">
                <a16:creationId xmlns:a16="http://schemas.microsoft.com/office/drawing/2014/main" id="{73663866-4F8E-8CFD-B858-F3A320796605}"/>
              </a:ext>
            </a:extLst>
          </p:cNvPr>
          <p:cNvSpPr>
            <a:spLocks noChangeArrowheads="1"/>
          </p:cNvSpPr>
          <p:nvPr/>
        </p:nvSpPr>
        <p:spPr bwMode="auto">
          <a:xfrm>
            <a:off x="8001001" y="2060575"/>
            <a:ext cx="2227263" cy="2057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a:t>
            </a:r>
            <a:r>
              <a:rPr lang="en-US" altLang="zh-CN" sz="2800" b="1">
                <a:solidFill>
                  <a:srgbClr val="FF0000"/>
                </a:solidFill>
                <a:latin typeface="Times New Roman" panose="02020603050405020304" pitchFamily="18" charset="0"/>
                <a:ea typeface="宋体" panose="02010600030101010101" pitchFamily="2" charset="-122"/>
              </a:rPr>
              <a:t>a[t</a:t>
            </a:r>
            <a:r>
              <a:rPr lang="en-US" altLang="zh-CN" sz="2800" b="1" baseline="-25000">
                <a:solidFill>
                  <a:srgbClr val="FF0000"/>
                </a:solidFill>
                <a:latin typeface="Times New Roman" panose="02020603050405020304" pitchFamily="18" charset="0"/>
                <a:ea typeface="宋体" panose="02010600030101010101" pitchFamily="2" charset="-122"/>
              </a:rPr>
              <a:t>2</a:t>
            </a:r>
            <a:r>
              <a:rPr lang="en-US" altLang="zh-CN" sz="2800" b="1">
                <a:solidFill>
                  <a:srgbClr val="FF0000"/>
                </a:solidFill>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a[t</a:t>
            </a:r>
            <a:r>
              <a:rPr lang="en-US" altLang="zh-CN" sz="2800" b="1" baseline="-25000">
                <a:solidFill>
                  <a:srgbClr val="FF0000"/>
                </a:solidFill>
                <a:latin typeface="Times New Roman" panose="02020603050405020304" pitchFamily="18" charset="0"/>
                <a:ea typeface="宋体" panose="02010600030101010101" pitchFamily="2" charset="-122"/>
              </a:rPr>
              <a:t>4</a:t>
            </a:r>
            <a:r>
              <a:rPr lang="en-US" altLang="zh-CN" sz="2800" b="1">
                <a:solidFill>
                  <a:srgbClr val="FF0000"/>
                </a:solidFill>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A895AB65-37FE-C24C-C953-5724EC30B102}"/>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8" name="日期占位符 3">
            <a:extLst>
              <a:ext uri="{FF2B5EF4-FFF2-40B4-BE49-F238E27FC236}">
                <a16:creationId xmlns:a16="http://schemas.microsoft.com/office/drawing/2014/main" id="{01C75AFE-DACC-1C3D-B8CF-EAC5056E15E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DA65594-5D93-45C4-BC85-1270539684A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7650" name="灯片编号占位符 5">
            <a:extLst>
              <a:ext uri="{FF2B5EF4-FFF2-40B4-BE49-F238E27FC236}">
                <a16:creationId xmlns:a16="http://schemas.microsoft.com/office/drawing/2014/main" id="{ADA85E54-166F-633E-33DE-82C43215D61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EA5134E-0D82-464A-BEC8-16F04DADC9E8}" type="slidenum">
              <a:rPr lang="en-US" altLang="zh-CN">
                <a:latin typeface="Arial" panose="020B0604020202020204" pitchFamily="34" charset="0"/>
              </a:rPr>
              <a:pPr/>
              <a:t>15</a:t>
            </a:fld>
            <a:endParaRPr lang="en-US" altLang="zh-CN">
              <a:latin typeface="Arial" panose="020B0604020202020204" pitchFamily="34" charset="0"/>
            </a:endParaRPr>
          </a:p>
        </p:txBody>
      </p:sp>
      <p:sp>
        <p:nvSpPr>
          <p:cNvPr id="27652" name="Rectangle 3">
            <a:extLst>
              <a:ext uri="{FF2B5EF4-FFF2-40B4-BE49-F238E27FC236}">
                <a16:creationId xmlns:a16="http://schemas.microsoft.com/office/drawing/2014/main" id="{50EAEBE3-47FA-3A9D-CD72-1AA732013399}"/>
              </a:ext>
            </a:extLst>
          </p:cNvPr>
          <p:cNvSpPr>
            <a:spLocks noGrp="1" noChangeArrowheads="1"/>
          </p:cNvSpPr>
          <p:nvPr>
            <p:ph type="body" sz="quarter" idx="13"/>
          </p:nvPr>
        </p:nvSpPr>
        <p:spPr>
          <a:xfrm>
            <a:off x="1064596" y="1034645"/>
            <a:ext cx="9783916" cy="4123276"/>
          </a:xfrm>
        </p:spPr>
        <p:txBody>
          <a:bodyPr/>
          <a:lstStyle/>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5</a:t>
            </a:r>
            <a:r>
              <a:rPr lang="en-US" altLang="zh-CN" dirty="0">
                <a:latin typeface="Times New Roman" panose="02020603050405020304" pitchFamily="18" charset="0"/>
                <a:ea typeface="宋体" panose="02010600030101010101" pitchFamily="2" charset="-122"/>
              </a:rPr>
              <a:t>   x=a[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]=a[j]; a[j]=x;</a:t>
            </a:r>
          </a:p>
        </p:txBody>
      </p:sp>
      <p:sp>
        <p:nvSpPr>
          <p:cNvPr id="27653" name="Rectangle 4">
            <a:extLst>
              <a:ext uri="{FF2B5EF4-FFF2-40B4-BE49-F238E27FC236}">
                <a16:creationId xmlns:a16="http://schemas.microsoft.com/office/drawing/2014/main" id="{3EB54333-84A4-A285-7460-BD028C8D7922}"/>
              </a:ext>
            </a:extLst>
          </p:cNvPr>
          <p:cNvSpPr>
            <a:spLocks noChangeArrowheads="1"/>
          </p:cNvSpPr>
          <p:nvPr/>
        </p:nvSpPr>
        <p:spPr bwMode="auto">
          <a:xfrm>
            <a:off x="2209801" y="1995488"/>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7654" name="Rectangle 5">
            <a:extLst>
              <a:ext uri="{FF2B5EF4-FFF2-40B4-BE49-F238E27FC236}">
                <a16:creationId xmlns:a16="http://schemas.microsoft.com/office/drawing/2014/main" id="{9470B05E-34E7-966F-644D-9D49E63EDD1A}"/>
              </a:ext>
            </a:extLst>
          </p:cNvPr>
          <p:cNvSpPr>
            <a:spLocks noChangeArrowheads="1"/>
          </p:cNvSpPr>
          <p:nvPr/>
        </p:nvSpPr>
        <p:spPr bwMode="auto">
          <a:xfrm>
            <a:off x="5181601" y="1995488"/>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4 </a:t>
            </a:r>
            <a:r>
              <a:rPr lang="en-US" altLang="zh-CN" sz="2800" b="1">
                <a:solidFill>
                  <a:srgbClr val="FF0000"/>
                </a:solidFill>
                <a:latin typeface="宋体" panose="02010600030101010101" pitchFamily="2" charset="-122"/>
                <a:ea typeface="宋体" panose="02010600030101010101" pitchFamily="2" charset="-122"/>
              </a:rPr>
              <a:t>*</a:t>
            </a:r>
            <a:r>
              <a:rPr lang="en-US" altLang="zh-CN" sz="2800" b="1">
                <a:solidFill>
                  <a:srgbClr val="FF0000"/>
                </a:solidFill>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7655" name="Rectangle 6">
            <a:extLst>
              <a:ext uri="{FF2B5EF4-FFF2-40B4-BE49-F238E27FC236}">
                <a16:creationId xmlns:a16="http://schemas.microsoft.com/office/drawing/2014/main" id="{38112602-860E-EF79-5FCE-B9F1B845330A}"/>
              </a:ext>
            </a:extLst>
          </p:cNvPr>
          <p:cNvSpPr>
            <a:spLocks noChangeArrowheads="1"/>
          </p:cNvSpPr>
          <p:nvPr/>
        </p:nvSpPr>
        <p:spPr bwMode="auto">
          <a:xfrm>
            <a:off x="8001001" y="1995488"/>
            <a:ext cx="2227263" cy="2057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a:t>
            </a:r>
            <a:r>
              <a:rPr lang="en-US" altLang="zh-CN" sz="2800" b="1">
                <a:solidFill>
                  <a:srgbClr val="FF0000"/>
                </a:solidFill>
                <a:latin typeface="Times New Roman" panose="02020603050405020304" pitchFamily="18" charset="0"/>
                <a:ea typeface="宋体" panose="02010600030101010101" pitchFamily="2" charset="-122"/>
              </a:rPr>
              <a:t>a[t</a:t>
            </a:r>
            <a:r>
              <a:rPr lang="en-US" altLang="zh-CN" sz="2800" b="1" baseline="-25000">
                <a:solidFill>
                  <a:srgbClr val="FF0000"/>
                </a:solidFill>
                <a:latin typeface="Times New Roman" panose="02020603050405020304" pitchFamily="18" charset="0"/>
                <a:ea typeface="宋体" panose="02010600030101010101" pitchFamily="2" charset="-122"/>
              </a:rPr>
              <a:t>2</a:t>
            </a:r>
            <a:r>
              <a:rPr lang="en-US" altLang="zh-CN" sz="2800" b="1">
                <a:solidFill>
                  <a:srgbClr val="FF0000"/>
                </a:solidFill>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a[t</a:t>
            </a:r>
            <a:r>
              <a:rPr lang="en-US" altLang="zh-CN" sz="2800" b="1" baseline="-25000">
                <a:solidFill>
                  <a:srgbClr val="FF0000"/>
                </a:solidFill>
                <a:latin typeface="Times New Roman" panose="02020603050405020304" pitchFamily="18" charset="0"/>
                <a:ea typeface="宋体" panose="02010600030101010101" pitchFamily="2" charset="-122"/>
              </a:rPr>
              <a:t>4</a:t>
            </a:r>
            <a:r>
              <a:rPr lang="en-US" altLang="zh-CN" sz="2800" b="1">
                <a:solidFill>
                  <a:srgbClr val="FF0000"/>
                </a:solidFill>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
        <p:nvSpPr>
          <p:cNvPr id="27656" name="Rectangle 7">
            <a:extLst>
              <a:ext uri="{FF2B5EF4-FFF2-40B4-BE49-F238E27FC236}">
                <a16:creationId xmlns:a16="http://schemas.microsoft.com/office/drawing/2014/main" id="{03439B2B-BE26-8C4C-589F-3C28E3AC3C04}"/>
              </a:ext>
            </a:extLst>
          </p:cNvPr>
          <p:cNvSpPr>
            <a:spLocks noChangeArrowheads="1"/>
          </p:cNvSpPr>
          <p:nvPr/>
        </p:nvSpPr>
        <p:spPr bwMode="auto">
          <a:xfrm>
            <a:off x="8001001" y="4129088"/>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3</a:t>
            </a:r>
            <a:endParaRPr lang="en-US" altLang="zh-CN" sz="2800" b="1">
              <a:solidFill>
                <a:schemeClr val="hlink"/>
              </a:solidFill>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a:t>
            </a:r>
            <a:r>
              <a:rPr lang="en-US" altLang="zh-CN" sz="2800" b="1">
                <a:solidFill>
                  <a:schemeClr val="hlink"/>
                </a:solidFill>
                <a:latin typeface="Times New Roman" panose="02020603050405020304" pitchFamily="18" charset="0"/>
                <a:ea typeface="宋体" panose="02010600030101010101" pitchFamily="2" charset="-122"/>
              </a:rPr>
              <a:t>t</a:t>
            </a:r>
            <a:r>
              <a:rPr lang="en-US" altLang="zh-CN" sz="2800" b="1" baseline="-25000">
                <a:solidFill>
                  <a:schemeClr val="hlink"/>
                </a:solidFill>
                <a:latin typeface="Times New Roman" panose="02020603050405020304" pitchFamily="18" charset="0"/>
                <a:ea typeface="宋体" panose="02010600030101010101" pitchFamily="2" charset="-122"/>
              </a:rPr>
              <a:t>5</a:t>
            </a:r>
            <a:endParaRPr lang="en-US" altLang="zh-CN" sz="2800" b="1">
              <a:solidFill>
                <a:schemeClr val="hlink"/>
              </a:solidFill>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D1B51AF-B049-43DB-D575-D247041CE39C}"/>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6" name="日期占位符 3">
            <a:extLst>
              <a:ext uri="{FF2B5EF4-FFF2-40B4-BE49-F238E27FC236}">
                <a16:creationId xmlns:a16="http://schemas.microsoft.com/office/drawing/2014/main" id="{0F23E56C-06DC-FBB4-D953-2EE545737BF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18ED0D6-714D-43C3-B66A-27FFFBF01CE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9698" name="灯片编号占位符 5">
            <a:extLst>
              <a:ext uri="{FF2B5EF4-FFF2-40B4-BE49-F238E27FC236}">
                <a16:creationId xmlns:a16="http://schemas.microsoft.com/office/drawing/2014/main" id="{6C454278-4824-412F-7C92-84F2A4FC419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FDC9343-77D3-47F0-81D2-C59E09C7D2CA}" type="slidenum">
              <a:rPr lang="en-US" altLang="zh-CN">
                <a:latin typeface="Arial" panose="020B0604020202020204" pitchFamily="34" charset="0"/>
              </a:rPr>
              <a:pPr/>
              <a:t>16</a:t>
            </a:fld>
            <a:endParaRPr lang="en-US" altLang="zh-CN">
              <a:latin typeface="Arial" panose="020B0604020202020204" pitchFamily="34" charset="0"/>
            </a:endParaRPr>
          </a:p>
        </p:txBody>
      </p:sp>
      <p:sp>
        <p:nvSpPr>
          <p:cNvPr id="29700" name="Rectangle 3">
            <a:extLst>
              <a:ext uri="{FF2B5EF4-FFF2-40B4-BE49-F238E27FC236}">
                <a16:creationId xmlns:a16="http://schemas.microsoft.com/office/drawing/2014/main" id="{D8F368A2-3AB7-7151-83DD-0FBFB0E4E4C4}"/>
              </a:ext>
            </a:extLst>
          </p:cNvPr>
          <p:cNvSpPr>
            <a:spLocks noGrp="1" noChangeArrowheads="1"/>
          </p:cNvSpPr>
          <p:nvPr>
            <p:ph type="body" sz="quarter" idx="13"/>
          </p:nvPr>
        </p:nvSpPr>
        <p:spPr>
          <a:xfrm>
            <a:off x="1064596" y="1229953"/>
            <a:ext cx="9783916" cy="4123276"/>
          </a:xfrm>
        </p:spPr>
        <p:txBody>
          <a:bodyPr/>
          <a:lstStyle/>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6</a:t>
            </a:r>
            <a:r>
              <a:rPr lang="en-US" altLang="zh-CN" dirty="0">
                <a:latin typeface="Times New Roman" panose="02020603050405020304" pitchFamily="18" charset="0"/>
                <a:ea typeface="宋体" panose="02010600030101010101" pitchFamily="2" charset="-122"/>
              </a:rPr>
              <a:t>   x =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 a[n]; a[n] = x;</a:t>
            </a:r>
          </a:p>
        </p:txBody>
      </p:sp>
      <p:sp>
        <p:nvSpPr>
          <p:cNvPr id="29701" name="Rectangle 4">
            <a:extLst>
              <a:ext uri="{FF2B5EF4-FFF2-40B4-BE49-F238E27FC236}">
                <a16:creationId xmlns:a16="http://schemas.microsoft.com/office/drawing/2014/main" id="{D77EBF47-3DD4-0995-3D13-49B07155FA06}"/>
              </a:ext>
            </a:extLst>
          </p:cNvPr>
          <p:cNvSpPr>
            <a:spLocks noChangeArrowheads="1"/>
          </p:cNvSpPr>
          <p:nvPr/>
        </p:nvSpPr>
        <p:spPr bwMode="auto">
          <a:xfrm>
            <a:off x="2209801" y="2060575"/>
            <a:ext cx="2576513"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11</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30000">
                <a:latin typeface="Times New Roman" panose="02020603050405020304" pitchFamily="18" charset="0"/>
                <a:ea typeface="宋体" panose="02010600030101010101" pitchFamily="2" charset="-122"/>
              </a:rPr>
              <a:t>11</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13</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n</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14</a:t>
            </a:r>
            <a:r>
              <a:rPr lang="en-US" altLang="zh-CN" sz="2800" b="1">
                <a:latin typeface="Times New Roman" panose="02020603050405020304" pitchFamily="18" charset="0"/>
                <a:ea typeface="宋体" panose="02010600030101010101" pitchFamily="2" charset="-122"/>
              </a:rPr>
              <a:t> := a[t</a:t>
            </a:r>
            <a:r>
              <a:rPr lang="en-US" altLang="zh-CN" sz="2800" b="1" baseline="-30000">
                <a:latin typeface="Times New Roman" panose="02020603050405020304" pitchFamily="18" charset="0"/>
                <a:ea typeface="宋体" panose="02010600030101010101" pitchFamily="2" charset="-122"/>
              </a:rPr>
              <a:t>13</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 := t</a:t>
            </a:r>
            <a:r>
              <a:rPr lang="en-US" altLang="zh-CN" sz="2800" b="1" baseline="-30000">
                <a:latin typeface="Times New Roman" panose="02020603050405020304" pitchFamily="18" charset="0"/>
                <a:ea typeface="宋体" panose="02010600030101010101" pitchFamily="2" charset="-122"/>
              </a:rPr>
              <a:t>14</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15</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n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15</a:t>
            </a:r>
            <a:r>
              <a:rPr lang="en-US" altLang="zh-CN" sz="2800" b="1">
                <a:latin typeface="Times New Roman" panose="02020603050405020304" pitchFamily="18" charset="0"/>
                <a:ea typeface="宋体" panose="02010600030101010101" pitchFamily="2" charset="-122"/>
              </a:rPr>
              <a:t>] := x </a:t>
            </a:r>
          </a:p>
        </p:txBody>
      </p:sp>
      <p:sp>
        <p:nvSpPr>
          <p:cNvPr id="29702" name="Rectangle 5">
            <a:extLst>
              <a:ext uri="{FF2B5EF4-FFF2-40B4-BE49-F238E27FC236}">
                <a16:creationId xmlns:a16="http://schemas.microsoft.com/office/drawing/2014/main" id="{DD16A16C-3DE9-FACF-E499-C466A4FE5098}"/>
              </a:ext>
            </a:extLst>
          </p:cNvPr>
          <p:cNvSpPr>
            <a:spLocks noChangeArrowheads="1"/>
          </p:cNvSpPr>
          <p:nvPr/>
        </p:nvSpPr>
        <p:spPr bwMode="auto">
          <a:xfrm>
            <a:off x="6705601" y="2517775"/>
            <a:ext cx="2987675"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t</a:t>
            </a:r>
            <a:r>
              <a:rPr lang="en-US" altLang="zh-CN" sz="2800" b="1" baseline="-30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14</a:t>
            </a:r>
            <a:r>
              <a:rPr lang="en-US" altLang="zh-CN" sz="2800" b="1">
                <a:latin typeface="Times New Roman" panose="02020603050405020304" pitchFamily="18" charset="0"/>
                <a:ea typeface="宋体" panose="02010600030101010101" pitchFamily="2" charset="-122"/>
              </a:rPr>
              <a:t> := 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30000">
                <a:latin typeface="Times New Roman" panose="02020603050405020304" pitchFamily="18" charset="0"/>
                <a:ea typeface="宋体" panose="02010600030101010101" pitchFamily="2" charset="-122"/>
              </a:rPr>
              <a:t>14</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 x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327CE94C-9847-DD90-6314-329A3997CBFC}"/>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6" name="日期占位符 3">
            <a:extLst>
              <a:ext uri="{FF2B5EF4-FFF2-40B4-BE49-F238E27FC236}">
                <a16:creationId xmlns:a16="http://schemas.microsoft.com/office/drawing/2014/main" id="{608192BC-4862-9249-E3E9-BE16362693D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DD03933-278F-43EE-B888-7F105FFAB27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1746" name="灯片编号占位符 5">
            <a:extLst>
              <a:ext uri="{FF2B5EF4-FFF2-40B4-BE49-F238E27FC236}">
                <a16:creationId xmlns:a16="http://schemas.microsoft.com/office/drawing/2014/main" id="{2B0D39D6-8C4D-0326-0B5D-CCE89D46AF5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C6A0544-3FD9-4415-BD92-620C7209B973}" type="slidenum">
              <a:rPr lang="en-US" altLang="zh-CN">
                <a:latin typeface="Arial" panose="020B0604020202020204" pitchFamily="34" charset="0"/>
              </a:rPr>
              <a:pPr/>
              <a:t>17</a:t>
            </a:fld>
            <a:endParaRPr lang="en-US" altLang="zh-CN">
              <a:latin typeface="Arial" panose="020B0604020202020204" pitchFamily="34" charset="0"/>
            </a:endParaRPr>
          </a:p>
        </p:txBody>
      </p:sp>
      <p:sp>
        <p:nvSpPr>
          <p:cNvPr id="31748" name="Rectangle 3">
            <a:extLst>
              <a:ext uri="{FF2B5EF4-FFF2-40B4-BE49-F238E27FC236}">
                <a16:creationId xmlns:a16="http://schemas.microsoft.com/office/drawing/2014/main" id="{BDF409A8-8511-BAD5-C5A2-D1BF170DB174}"/>
              </a:ext>
            </a:extLst>
          </p:cNvPr>
          <p:cNvSpPr>
            <a:spLocks noGrp="1" noChangeArrowheads="1"/>
          </p:cNvSpPr>
          <p:nvPr>
            <p:ph type="body" sz="quarter" idx="13"/>
          </p:nvPr>
        </p:nvSpPr>
        <p:spPr>
          <a:xfrm>
            <a:off x="1064596" y="874847"/>
            <a:ext cx="9783916" cy="4123276"/>
          </a:xfrm>
        </p:spPr>
        <p:txBody>
          <a:bodyPr/>
          <a:lstStyle/>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6</a:t>
            </a:r>
            <a:r>
              <a:rPr lang="en-US" altLang="zh-CN" dirty="0">
                <a:latin typeface="Times New Roman" panose="02020603050405020304" pitchFamily="18" charset="0"/>
                <a:ea typeface="宋体" panose="02010600030101010101" pitchFamily="2" charset="-122"/>
              </a:rPr>
              <a:t>   x =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 a[n]; a[n] = x;</a:t>
            </a:r>
          </a:p>
          <a:p>
            <a:pPr>
              <a:spcBef>
                <a:spcPct val="10000"/>
              </a:spcBef>
              <a:buFont typeface="Wingdings" panose="05000000000000000000" pitchFamily="2" charset="2"/>
              <a:buNone/>
            </a:pPr>
            <a:r>
              <a:rPr lang="en-US" altLang="zh-CN" dirty="0">
                <a:latin typeface="Times New Roman" panose="02020603050405020304" pitchFamily="18" charset="0"/>
              </a:rPr>
              <a:t>a[t</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能否作为公共子表达式？</a:t>
            </a:r>
          </a:p>
        </p:txBody>
      </p:sp>
      <p:sp>
        <p:nvSpPr>
          <p:cNvPr id="31749" name="Rectangle 4">
            <a:extLst>
              <a:ext uri="{FF2B5EF4-FFF2-40B4-BE49-F238E27FC236}">
                <a16:creationId xmlns:a16="http://schemas.microsoft.com/office/drawing/2014/main" id="{4CC04999-CC50-7D67-D163-15768198BC3B}"/>
              </a:ext>
            </a:extLst>
          </p:cNvPr>
          <p:cNvSpPr>
            <a:spLocks noChangeArrowheads="1"/>
          </p:cNvSpPr>
          <p:nvPr/>
        </p:nvSpPr>
        <p:spPr bwMode="auto">
          <a:xfrm>
            <a:off x="2209801" y="2382838"/>
            <a:ext cx="2505075"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11</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30000">
                <a:latin typeface="Times New Roman" panose="02020603050405020304" pitchFamily="18" charset="0"/>
                <a:ea typeface="宋体" panose="02010600030101010101" pitchFamily="2" charset="-122"/>
              </a:rPr>
              <a:t>11</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13</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n</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14</a:t>
            </a:r>
            <a:r>
              <a:rPr lang="en-US" altLang="zh-CN" sz="2800" b="1">
                <a:latin typeface="Times New Roman" panose="02020603050405020304" pitchFamily="18" charset="0"/>
                <a:ea typeface="宋体" panose="02010600030101010101" pitchFamily="2" charset="-122"/>
              </a:rPr>
              <a:t> := a[t</a:t>
            </a:r>
            <a:r>
              <a:rPr lang="en-US" altLang="zh-CN" sz="2800" b="1" baseline="-30000">
                <a:latin typeface="Times New Roman" panose="02020603050405020304" pitchFamily="18" charset="0"/>
                <a:ea typeface="宋体" panose="02010600030101010101" pitchFamily="2" charset="-122"/>
              </a:rPr>
              <a:t>13</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 := t</a:t>
            </a:r>
            <a:r>
              <a:rPr lang="en-US" altLang="zh-CN" sz="2800" b="1" baseline="-30000">
                <a:latin typeface="Times New Roman" panose="02020603050405020304" pitchFamily="18" charset="0"/>
                <a:ea typeface="宋体" panose="02010600030101010101" pitchFamily="2" charset="-122"/>
              </a:rPr>
              <a:t>14</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15</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n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15</a:t>
            </a:r>
            <a:r>
              <a:rPr lang="en-US" altLang="zh-CN" sz="2800" b="1">
                <a:latin typeface="Times New Roman" panose="02020603050405020304" pitchFamily="18" charset="0"/>
                <a:ea typeface="宋体" panose="02010600030101010101" pitchFamily="2" charset="-122"/>
              </a:rPr>
              <a:t>] := x </a:t>
            </a:r>
          </a:p>
        </p:txBody>
      </p:sp>
      <p:sp>
        <p:nvSpPr>
          <p:cNvPr id="31750" name="Rectangle 5">
            <a:extLst>
              <a:ext uri="{FF2B5EF4-FFF2-40B4-BE49-F238E27FC236}">
                <a16:creationId xmlns:a16="http://schemas.microsoft.com/office/drawing/2014/main" id="{B58F884A-459C-FBA3-9764-B7CFC6E3D5A2}"/>
              </a:ext>
            </a:extLst>
          </p:cNvPr>
          <p:cNvSpPr>
            <a:spLocks noChangeArrowheads="1"/>
          </p:cNvSpPr>
          <p:nvPr/>
        </p:nvSpPr>
        <p:spPr bwMode="auto">
          <a:xfrm>
            <a:off x="6705601" y="2840038"/>
            <a:ext cx="24685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t</a:t>
            </a:r>
            <a:r>
              <a:rPr lang="en-US" altLang="zh-CN" sz="2800" b="1" baseline="-30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14</a:t>
            </a:r>
            <a:r>
              <a:rPr lang="en-US" altLang="zh-CN" sz="2800" b="1">
                <a:latin typeface="Times New Roman" panose="02020603050405020304" pitchFamily="18" charset="0"/>
                <a:ea typeface="宋体" panose="02010600030101010101" pitchFamily="2" charset="-122"/>
              </a:rPr>
              <a:t> := </a:t>
            </a:r>
            <a:r>
              <a:rPr lang="en-US" altLang="zh-CN" sz="2800" b="1">
                <a:solidFill>
                  <a:srgbClr val="FF0000"/>
                </a:solidFill>
                <a:latin typeface="Times New Roman" panose="02020603050405020304" pitchFamily="18" charset="0"/>
                <a:ea typeface="宋体" panose="02010600030101010101" pitchFamily="2" charset="-122"/>
              </a:rPr>
              <a:t>a[t</a:t>
            </a:r>
            <a:r>
              <a:rPr lang="en-US" altLang="zh-CN" sz="2800" b="1" baseline="-30000">
                <a:solidFill>
                  <a:srgbClr val="FF0000"/>
                </a:solidFill>
                <a:latin typeface="Times New Roman" panose="02020603050405020304" pitchFamily="18" charset="0"/>
                <a:ea typeface="宋体" panose="02010600030101010101" pitchFamily="2" charset="-122"/>
              </a:rPr>
              <a:t>1</a:t>
            </a:r>
            <a:r>
              <a:rPr lang="en-US" altLang="zh-CN" sz="2800" b="1">
                <a:solidFill>
                  <a:srgbClr val="FF0000"/>
                </a:solidFill>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30000">
                <a:latin typeface="Times New Roman" panose="02020603050405020304" pitchFamily="18" charset="0"/>
                <a:ea typeface="宋体" panose="02010600030101010101" pitchFamily="2" charset="-122"/>
              </a:rPr>
              <a:t>14</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 x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C1536824-C017-9891-725D-550932AB036C}"/>
              </a:ext>
            </a:extLst>
          </p:cNvPr>
          <p:cNvSpPr>
            <a:spLocks noGrp="1" noChangeArrowheads="1"/>
          </p:cNvSpPr>
          <p:nvPr>
            <p:ph type="title"/>
          </p:nvPr>
        </p:nvSpPr>
        <p:spPr/>
        <p:txBody>
          <a:bodyPr anchor="ctr">
            <a:normAutofit/>
          </a:bodyP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24" name="日期占位符 3">
            <a:extLst>
              <a:ext uri="{FF2B5EF4-FFF2-40B4-BE49-F238E27FC236}">
                <a16:creationId xmlns:a16="http://schemas.microsoft.com/office/drawing/2014/main" id="{773F378F-3C25-2182-B4DE-0B02325FA33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CFF20E1-7D2E-493F-8CD1-EAE373CA36B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3794" name="灯片编号占位符 5">
            <a:extLst>
              <a:ext uri="{FF2B5EF4-FFF2-40B4-BE49-F238E27FC236}">
                <a16:creationId xmlns:a16="http://schemas.microsoft.com/office/drawing/2014/main" id="{9663AA6F-1577-5C91-0AB9-8E7E7CB0E28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8C8BD28-0F36-4875-91F2-A84C2B1D95F6}" type="slidenum">
              <a:rPr lang="en-US" altLang="zh-CN">
                <a:latin typeface="Arial" panose="020B0604020202020204" pitchFamily="34" charset="0"/>
              </a:rPr>
              <a:pPr/>
              <a:t>18</a:t>
            </a:fld>
            <a:endParaRPr lang="en-US" altLang="zh-CN">
              <a:latin typeface="Arial" panose="020B0604020202020204" pitchFamily="34" charset="0"/>
            </a:endParaRPr>
          </a:p>
        </p:txBody>
      </p:sp>
      <p:sp>
        <p:nvSpPr>
          <p:cNvPr id="33796" name="Rectangle 3">
            <a:extLst>
              <a:ext uri="{FF2B5EF4-FFF2-40B4-BE49-F238E27FC236}">
                <a16:creationId xmlns:a16="http://schemas.microsoft.com/office/drawing/2014/main" id="{1526EA00-CCA0-C50E-3415-DCB93CC3F3FE}"/>
              </a:ext>
            </a:extLst>
          </p:cNvPr>
          <p:cNvSpPr>
            <a:spLocks noChangeArrowheads="1"/>
          </p:cNvSpPr>
          <p:nvPr/>
        </p:nvSpPr>
        <p:spPr bwMode="auto">
          <a:xfrm>
            <a:off x="4872038" y="471489"/>
            <a:ext cx="2044700" cy="1030286"/>
          </a:xfrm>
          <a:prstGeom prst="rect">
            <a:avLst/>
          </a:prstGeom>
          <a:solidFill>
            <a:schemeClr val="bg1"/>
          </a:solidFill>
          <a:ln w="25400">
            <a:solidFill>
              <a:schemeClr val="tx1"/>
            </a:solidFill>
            <a:miter lim="800000"/>
            <a:headEnd/>
            <a:tailEnd/>
          </a:ln>
        </p:spPr>
        <p:txBody>
          <a:bodyPr tIns="0" bIns="0"/>
          <a:lstStyle/>
          <a:p>
            <a:pPr algn="just" eaLnBrk="0" hangingPunct="0">
              <a:lnSpc>
                <a:spcPct val="80000"/>
              </a:lnSpc>
            </a:pPr>
            <a:r>
              <a:rPr lang="en-US" altLang="zh-CN" sz="2000" b="1" dirty="0" err="1">
                <a:latin typeface="Times New Roman" panose="02020603050405020304" pitchFamily="18" charset="0"/>
                <a:ea typeface="宋体" panose="02010600030101010101" pitchFamily="2" charset="-122"/>
              </a:rPr>
              <a:t>i</a:t>
            </a:r>
            <a:r>
              <a:rPr lang="en-US" altLang="zh-CN" sz="2000" b="1" dirty="0">
                <a:latin typeface="Times New Roman" panose="02020603050405020304" pitchFamily="18" charset="0"/>
                <a:ea typeface="宋体" panose="02010600030101010101" pitchFamily="2" charset="-122"/>
              </a:rPr>
              <a:t> := m 1</a:t>
            </a:r>
          </a:p>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j := n</a:t>
            </a:r>
          </a:p>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 := 4 </a:t>
            </a:r>
            <a:r>
              <a:rPr lang="en-US" altLang="zh-CN" sz="2000" b="1" dirty="0">
                <a:latin typeface="宋体" panose="02010600030101010101" pitchFamily="2" charset="-122"/>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n</a:t>
            </a:r>
          </a:p>
          <a:p>
            <a:pPr algn="just" eaLnBrk="0" hangingPunct="0">
              <a:lnSpc>
                <a:spcPct val="80000"/>
              </a:lnSpc>
            </a:pPr>
            <a:r>
              <a:rPr lang="en-US" altLang="zh-CN" sz="2000" b="1" dirty="0">
                <a:latin typeface="Times New Roman" panose="02020603050405020304" pitchFamily="18" charset="0"/>
                <a:ea typeface="宋体" panose="02010600030101010101" pitchFamily="2" charset="-122"/>
              </a:rPr>
              <a:t>v := </a:t>
            </a:r>
            <a:r>
              <a:rPr lang="en-US" altLang="zh-CN" sz="2000" b="1" dirty="0">
                <a:solidFill>
                  <a:srgbClr val="FF0000"/>
                </a:solidFill>
                <a:latin typeface="Times New Roman" panose="02020603050405020304" pitchFamily="18" charset="0"/>
                <a:ea typeface="宋体" panose="02010600030101010101" pitchFamily="2" charset="-122"/>
              </a:rPr>
              <a:t>a[t</a:t>
            </a:r>
            <a:r>
              <a:rPr lang="en-US" altLang="zh-CN" sz="2000" b="1" baseline="-25000" dirty="0">
                <a:solidFill>
                  <a:srgbClr val="FF0000"/>
                </a:solidFill>
                <a:latin typeface="Times New Roman" panose="02020603050405020304" pitchFamily="18" charset="0"/>
                <a:ea typeface="宋体" panose="02010600030101010101" pitchFamily="2" charset="-122"/>
              </a:rPr>
              <a:t>1</a:t>
            </a:r>
            <a:r>
              <a:rPr lang="en-US" altLang="zh-CN" sz="2000" b="1" dirty="0">
                <a:solidFill>
                  <a:srgbClr val="FF0000"/>
                </a:solidFill>
                <a:latin typeface="Times New Roman" panose="02020603050405020304" pitchFamily="18" charset="0"/>
                <a:ea typeface="宋体" panose="02010600030101010101" pitchFamily="2" charset="-122"/>
              </a:rPr>
              <a:t>]</a:t>
            </a:r>
          </a:p>
        </p:txBody>
      </p:sp>
      <p:sp>
        <p:nvSpPr>
          <p:cNvPr id="33797" name="Rectangle 4">
            <a:extLst>
              <a:ext uri="{FF2B5EF4-FFF2-40B4-BE49-F238E27FC236}">
                <a16:creationId xmlns:a16="http://schemas.microsoft.com/office/drawing/2014/main" id="{20740629-8852-FF9F-F21B-2922F58706F8}"/>
              </a:ext>
            </a:extLst>
          </p:cNvPr>
          <p:cNvSpPr>
            <a:spLocks noChangeArrowheads="1"/>
          </p:cNvSpPr>
          <p:nvPr/>
        </p:nvSpPr>
        <p:spPr bwMode="auto">
          <a:xfrm>
            <a:off x="4740276" y="1787526"/>
            <a:ext cx="2282825" cy="14954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80000"/>
              </a:lnSpc>
            </a:pP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+ 1</a:t>
            </a: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t2 := 4 * </a:t>
            </a:r>
            <a:r>
              <a:rPr lang="en-US" altLang="zh-CN" sz="2400" b="1" dirty="0" err="1">
                <a:latin typeface="Times New Roman" panose="02020603050405020304" pitchFamily="18" charset="0"/>
                <a:ea typeface="宋体" panose="02010600030101010101" pitchFamily="2" charset="-122"/>
              </a:rPr>
              <a:t>i</a:t>
            </a:r>
            <a:endParaRPr lang="en-US" altLang="zh-CN" sz="2400" b="1" dirty="0">
              <a:latin typeface="Times New Roman" panose="02020603050405020304" pitchFamily="18" charset="0"/>
              <a:ea typeface="宋体" panose="02010600030101010101" pitchFamily="2" charset="-122"/>
            </a:endParaRP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t3 := a[t2]</a:t>
            </a: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if t3&lt;v </a:t>
            </a:r>
          </a:p>
          <a:p>
            <a:pPr algn="just" eaLnBrk="0" hangingPunct="0">
              <a:lnSpc>
                <a:spcPct val="80000"/>
              </a:lnSpc>
            </a:pPr>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B2</a:t>
            </a:r>
          </a:p>
        </p:txBody>
      </p:sp>
      <p:sp>
        <p:nvSpPr>
          <p:cNvPr id="33798" name="Rectangle 5">
            <a:extLst>
              <a:ext uri="{FF2B5EF4-FFF2-40B4-BE49-F238E27FC236}">
                <a16:creationId xmlns:a16="http://schemas.microsoft.com/office/drawing/2014/main" id="{C75CDBBA-17CF-AE77-081D-ED27B39B7011}"/>
              </a:ext>
            </a:extLst>
          </p:cNvPr>
          <p:cNvSpPr>
            <a:spLocks noChangeArrowheads="1"/>
          </p:cNvSpPr>
          <p:nvPr/>
        </p:nvSpPr>
        <p:spPr bwMode="auto">
          <a:xfrm>
            <a:off x="7172326" y="654050"/>
            <a:ext cx="5238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endParaRPr lang="en-US" altLang="zh-CN" sz="2400" b="1">
              <a:latin typeface="Times New Roman" panose="02020603050405020304" pitchFamily="18" charset="0"/>
              <a:ea typeface="宋体" panose="02010600030101010101" pitchFamily="2" charset="-122"/>
            </a:endParaRPr>
          </a:p>
        </p:txBody>
      </p:sp>
      <p:sp>
        <p:nvSpPr>
          <p:cNvPr id="33799" name="Rectangle 6">
            <a:extLst>
              <a:ext uri="{FF2B5EF4-FFF2-40B4-BE49-F238E27FC236}">
                <a16:creationId xmlns:a16="http://schemas.microsoft.com/office/drawing/2014/main" id="{A3E4B6F7-6A1E-232E-6DC6-C2BE41F731F9}"/>
              </a:ext>
            </a:extLst>
          </p:cNvPr>
          <p:cNvSpPr>
            <a:spLocks noChangeArrowheads="1"/>
          </p:cNvSpPr>
          <p:nvPr/>
        </p:nvSpPr>
        <p:spPr bwMode="auto">
          <a:xfrm>
            <a:off x="6964364" y="2071689"/>
            <a:ext cx="8350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33800" name="Rectangle 7">
            <a:extLst>
              <a:ext uri="{FF2B5EF4-FFF2-40B4-BE49-F238E27FC236}">
                <a16:creationId xmlns:a16="http://schemas.microsoft.com/office/drawing/2014/main" id="{2DB8492A-7637-8B75-73E6-3548AF86BD6E}"/>
              </a:ext>
            </a:extLst>
          </p:cNvPr>
          <p:cNvSpPr>
            <a:spLocks noChangeArrowheads="1"/>
          </p:cNvSpPr>
          <p:nvPr/>
        </p:nvSpPr>
        <p:spPr bwMode="auto">
          <a:xfrm>
            <a:off x="4562475" y="3578226"/>
            <a:ext cx="2528888"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j := j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1</a:t>
            </a: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 := 4 </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j</a:t>
            </a: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5</a:t>
            </a:r>
            <a:r>
              <a:rPr lang="en-US" altLang="zh-CN" sz="2400" b="1" dirty="0">
                <a:latin typeface="Times New Roman" panose="02020603050405020304" pitchFamily="18" charset="0"/>
                <a:ea typeface="宋体" panose="02010600030101010101" pitchFamily="2" charset="-122"/>
              </a:rPr>
              <a:t> := a[t</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a:t>
            </a:r>
          </a:p>
          <a:p>
            <a:pPr algn="just" eaLnBrk="0" hangingPunct="0">
              <a:lnSpc>
                <a:spcPct val="80000"/>
              </a:lnSpc>
            </a:pPr>
            <a:r>
              <a:rPr lang="en-US" altLang="zh-CN" sz="2400" b="1" dirty="0">
                <a:latin typeface="Times New Roman" panose="02020603050405020304" pitchFamily="18" charset="0"/>
                <a:ea typeface="宋体" panose="02010600030101010101" pitchFamily="2" charset="-122"/>
              </a:rPr>
              <a:t>if t</a:t>
            </a:r>
            <a:r>
              <a:rPr lang="en-US" altLang="zh-CN" sz="2400" b="1" baseline="-25000" dirty="0">
                <a:latin typeface="Times New Roman" panose="02020603050405020304" pitchFamily="18" charset="0"/>
                <a:ea typeface="宋体" panose="02010600030101010101" pitchFamily="2" charset="-122"/>
              </a:rPr>
              <a:t>5</a:t>
            </a:r>
            <a:r>
              <a:rPr lang="en-US" altLang="zh-CN" sz="2400" b="1" dirty="0">
                <a:latin typeface="Times New Roman" panose="02020603050405020304" pitchFamily="18" charset="0"/>
                <a:ea typeface="宋体" panose="02010600030101010101" pitchFamily="2" charset="-122"/>
              </a:rPr>
              <a:t>&gt;v </a:t>
            </a:r>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3</a:t>
            </a:r>
          </a:p>
        </p:txBody>
      </p:sp>
      <p:sp>
        <p:nvSpPr>
          <p:cNvPr id="33801" name="Line 8">
            <a:extLst>
              <a:ext uri="{FF2B5EF4-FFF2-40B4-BE49-F238E27FC236}">
                <a16:creationId xmlns:a16="http://schemas.microsoft.com/office/drawing/2014/main" id="{D5EC663C-28EE-3DF5-F7F9-E6E51485C04E}"/>
              </a:ext>
            </a:extLst>
          </p:cNvPr>
          <p:cNvSpPr>
            <a:spLocks noChangeShapeType="1"/>
          </p:cNvSpPr>
          <p:nvPr/>
        </p:nvSpPr>
        <p:spPr bwMode="auto">
          <a:xfrm>
            <a:off x="5794376" y="1557339"/>
            <a:ext cx="15875" cy="27463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02" name="Line 9">
            <a:extLst>
              <a:ext uri="{FF2B5EF4-FFF2-40B4-BE49-F238E27FC236}">
                <a16:creationId xmlns:a16="http://schemas.microsoft.com/office/drawing/2014/main" id="{0A0E7CE5-C3E4-D033-2905-0755EF586340}"/>
              </a:ext>
            </a:extLst>
          </p:cNvPr>
          <p:cNvSpPr>
            <a:spLocks noChangeShapeType="1"/>
          </p:cNvSpPr>
          <p:nvPr/>
        </p:nvSpPr>
        <p:spPr bwMode="auto">
          <a:xfrm>
            <a:off x="5830888" y="3305176"/>
            <a:ext cx="0" cy="422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03" name="Rectangle 10">
            <a:extLst>
              <a:ext uri="{FF2B5EF4-FFF2-40B4-BE49-F238E27FC236}">
                <a16:creationId xmlns:a16="http://schemas.microsoft.com/office/drawing/2014/main" id="{7B6ECE90-912A-767B-5793-520E09BEE27D}"/>
              </a:ext>
            </a:extLst>
          </p:cNvPr>
          <p:cNvSpPr>
            <a:spLocks noChangeArrowheads="1"/>
          </p:cNvSpPr>
          <p:nvPr/>
        </p:nvSpPr>
        <p:spPr bwMode="auto">
          <a:xfrm>
            <a:off x="4154489" y="5276850"/>
            <a:ext cx="2909887" cy="40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eaLnBrk="0" hangingPunct="0">
              <a:lnSpc>
                <a:spcPct val="96000"/>
              </a:lnSpc>
            </a:pPr>
            <a:r>
              <a:rPr lang="en-US" altLang="zh-CN" sz="2400" b="1">
                <a:latin typeface="Times New Roman" panose="02020603050405020304" pitchFamily="18" charset="0"/>
                <a:ea typeface="宋体" panose="02010600030101010101" pitchFamily="2" charset="-122"/>
              </a:rPr>
              <a:t>if i &gt;= j goto </a:t>
            </a:r>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6</a:t>
            </a:r>
          </a:p>
        </p:txBody>
      </p:sp>
      <p:sp>
        <p:nvSpPr>
          <p:cNvPr id="33804" name="Line 11">
            <a:extLst>
              <a:ext uri="{FF2B5EF4-FFF2-40B4-BE49-F238E27FC236}">
                <a16:creationId xmlns:a16="http://schemas.microsoft.com/office/drawing/2014/main" id="{7723649F-FEE7-BCC6-23F9-417EFCB79B59}"/>
              </a:ext>
            </a:extLst>
          </p:cNvPr>
          <p:cNvSpPr>
            <a:spLocks noChangeShapeType="1"/>
          </p:cNvSpPr>
          <p:nvPr/>
        </p:nvSpPr>
        <p:spPr bwMode="auto">
          <a:xfrm>
            <a:off x="5830888" y="4837113"/>
            <a:ext cx="0" cy="42386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05" name="Rectangle 12">
            <a:extLst>
              <a:ext uri="{FF2B5EF4-FFF2-40B4-BE49-F238E27FC236}">
                <a16:creationId xmlns:a16="http://schemas.microsoft.com/office/drawing/2014/main" id="{3DCCF1A0-0F30-14ED-184F-4339008B0D18}"/>
              </a:ext>
            </a:extLst>
          </p:cNvPr>
          <p:cNvSpPr>
            <a:spLocks noChangeArrowheads="1"/>
          </p:cNvSpPr>
          <p:nvPr/>
        </p:nvSpPr>
        <p:spPr bwMode="auto">
          <a:xfrm>
            <a:off x="2514601" y="6140450"/>
            <a:ext cx="2341563" cy="134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endParaRPr lang="zh-CN" altLang="zh-CN" sz="1000" baseline="-25000">
              <a:latin typeface="Times New Roman" panose="02020603050405020304" pitchFamily="18" charset="0"/>
              <a:ea typeface="宋体" panose="02010600030101010101" pitchFamily="2" charset="-122"/>
            </a:endParaRPr>
          </a:p>
        </p:txBody>
      </p:sp>
      <p:sp>
        <p:nvSpPr>
          <p:cNvPr id="33806" name="Rectangle 13">
            <a:extLst>
              <a:ext uri="{FF2B5EF4-FFF2-40B4-BE49-F238E27FC236}">
                <a16:creationId xmlns:a16="http://schemas.microsoft.com/office/drawing/2014/main" id="{C3F044B6-2086-521C-453D-46BEC367F5D7}"/>
              </a:ext>
            </a:extLst>
          </p:cNvPr>
          <p:cNvSpPr>
            <a:spLocks noChangeArrowheads="1"/>
          </p:cNvSpPr>
          <p:nvPr/>
        </p:nvSpPr>
        <p:spPr bwMode="auto">
          <a:xfrm>
            <a:off x="7069139" y="5149850"/>
            <a:ext cx="835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33807" name="Rectangle 14">
            <a:extLst>
              <a:ext uri="{FF2B5EF4-FFF2-40B4-BE49-F238E27FC236}">
                <a16:creationId xmlns:a16="http://schemas.microsoft.com/office/drawing/2014/main" id="{7DA5EDFE-39BE-6921-A4B0-D63F582C1DDB}"/>
              </a:ext>
            </a:extLst>
          </p:cNvPr>
          <p:cNvSpPr>
            <a:spLocks noChangeArrowheads="1"/>
          </p:cNvSpPr>
          <p:nvPr/>
        </p:nvSpPr>
        <p:spPr bwMode="auto">
          <a:xfrm>
            <a:off x="7004050" y="3603626"/>
            <a:ext cx="838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33808" name="Rectangle 15">
            <a:extLst>
              <a:ext uri="{FF2B5EF4-FFF2-40B4-BE49-F238E27FC236}">
                <a16:creationId xmlns:a16="http://schemas.microsoft.com/office/drawing/2014/main" id="{434B5B60-1932-7067-B1A9-746A16D4C36A}"/>
              </a:ext>
            </a:extLst>
          </p:cNvPr>
          <p:cNvSpPr>
            <a:spLocks noChangeArrowheads="1"/>
          </p:cNvSpPr>
          <p:nvPr/>
        </p:nvSpPr>
        <p:spPr bwMode="auto">
          <a:xfrm>
            <a:off x="1828800" y="5911851"/>
            <a:ext cx="685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33809" name="Rectangle 16">
            <a:extLst>
              <a:ext uri="{FF2B5EF4-FFF2-40B4-BE49-F238E27FC236}">
                <a16:creationId xmlns:a16="http://schemas.microsoft.com/office/drawing/2014/main" id="{58C4FB54-7CCB-01D9-42F7-C4F30782B5B4}"/>
              </a:ext>
            </a:extLst>
          </p:cNvPr>
          <p:cNvSpPr>
            <a:spLocks noChangeArrowheads="1"/>
          </p:cNvSpPr>
          <p:nvPr/>
        </p:nvSpPr>
        <p:spPr bwMode="auto">
          <a:xfrm>
            <a:off x="6781801" y="6140450"/>
            <a:ext cx="2278063" cy="134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endParaRPr lang="zh-CN" altLang="zh-CN" sz="1000" baseline="-25000">
              <a:latin typeface="Times New Roman" panose="02020603050405020304" pitchFamily="18" charset="0"/>
              <a:ea typeface="宋体" panose="02010600030101010101" pitchFamily="2" charset="-122"/>
            </a:endParaRPr>
          </a:p>
        </p:txBody>
      </p:sp>
      <p:sp>
        <p:nvSpPr>
          <p:cNvPr id="33810" name="Line 17">
            <a:extLst>
              <a:ext uri="{FF2B5EF4-FFF2-40B4-BE49-F238E27FC236}">
                <a16:creationId xmlns:a16="http://schemas.microsoft.com/office/drawing/2014/main" id="{08509CED-6638-0FF2-9CF2-3BF2D64681EC}"/>
              </a:ext>
            </a:extLst>
          </p:cNvPr>
          <p:cNvSpPr>
            <a:spLocks noChangeShapeType="1"/>
          </p:cNvSpPr>
          <p:nvPr/>
        </p:nvSpPr>
        <p:spPr bwMode="auto">
          <a:xfrm flipH="1">
            <a:off x="3581401" y="5683251"/>
            <a:ext cx="2005013" cy="3921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11" name="Line 18">
            <a:extLst>
              <a:ext uri="{FF2B5EF4-FFF2-40B4-BE49-F238E27FC236}">
                <a16:creationId xmlns:a16="http://schemas.microsoft.com/office/drawing/2014/main" id="{C64D7C26-7889-14F5-57FD-293EA5E39521}"/>
              </a:ext>
            </a:extLst>
          </p:cNvPr>
          <p:cNvSpPr>
            <a:spLocks noChangeShapeType="1"/>
          </p:cNvSpPr>
          <p:nvPr/>
        </p:nvSpPr>
        <p:spPr bwMode="auto">
          <a:xfrm>
            <a:off x="6096001" y="5683251"/>
            <a:ext cx="1984375" cy="3921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12" name="Rectangle 19">
            <a:extLst>
              <a:ext uri="{FF2B5EF4-FFF2-40B4-BE49-F238E27FC236}">
                <a16:creationId xmlns:a16="http://schemas.microsoft.com/office/drawing/2014/main" id="{E9BF8B7D-D045-81FD-9872-5606F6042BB1}"/>
              </a:ext>
            </a:extLst>
          </p:cNvPr>
          <p:cNvSpPr>
            <a:spLocks noChangeArrowheads="1"/>
          </p:cNvSpPr>
          <p:nvPr/>
        </p:nvSpPr>
        <p:spPr bwMode="auto">
          <a:xfrm>
            <a:off x="9144001" y="5988051"/>
            <a:ext cx="8366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33813" name="Freeform 20">
            <a:extLst>
              <a:ext uri="{FF2B5EF4-FFF2-40B4-BE49-F238E27FC236}">
                <a16:creationId xmlns:a16="http://schemas.microsoft.com/office/drawing/2014/main" id="{12D96EBB-04AF-7C4A-64E7-C6B6E0C42059}"/>
              </a:ext>
            </a:extLst>
          </p:cNvPr>
          <p:cNvSpPr>
            <a:spLocks noChangeArrowheads="1"/>
          </p:cNvSpPr>
          <p:nvPr/>
        </p:nvSpPr>
        <p:spPr bwMode="auto">
          <a:xfrm>
            <a:off x="3821114" y="1984375"/>
            <a:ext cx="1023937" cy="1511300"/>
          </a:xfrm>
          <a:custGeom>
            <a:avLst/>
            <a:gdLst>
              <a:gd name="T0" fmla="*/ 722 w 722"/>
              <a:gd name="T1" fmla="*/ 1251 h 1447"/>
              <a:gd name="T2" fmla="*/ 392 w 722"/>
              <a:gd name="T3" fmla="*/ 1447 h 1447"/>
              <a:gd name="T4" fmla="*/ 138 w 722"/>
              <a:gd name="T5" fmla="*/ 1251 h 1447"/>
              <a:gd name="T6" fmla="*/ 3 w 722"/>
              <a:gd name="T7" fmla="*/ 697 h 1447"/>
              <a:gd name="T8" fmla="*/ 153 w 722"/>
              <a:gd name="T9" fmla="*/ 157 h 1447"/>
              <a:gd name="T10" fmla="*/ 423 w 722"/>
              <a:gd name="T11" fmla="*/ 7 h 1447"/>
              <a:gd name="T12" fmla="*/ 662 w 722"/>
              <a:gd name="T13" fmla="*/ 201 h 1447"/>
            </a:gdLst>
            <a:ahLst/>
            <a:cxnLst>
              <a:cxn ang="0">
                <a:pos x="T0" y="T1"/>
              </a:cxn>
              <a:cxn ang="0">
                <a:pos x="T2" y="T3"/>
              </a:cxn>
              <a:cxn ang="0">
                <a:pos x="T4" y="T5"/>
              </a:cxn>
              <a:cxn ang="0">
                <a:pos x="T6" y="T7"/>
              </a:cxn>
              <a:cxn ang="0">
                <a:pos x="T8" y="T9"/>
              </a:cxn>
              <a:cxn ang="0">
                <a:pos x="T10" y="T11"/>
              </a:cxn>
              <a:cxn ang="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14" name="Freeform 21">
            <a:extLst>
              <a:ext uri="{FF2B5EF4-FFF2-40B4-BE49-F238E27FC236}">
                <a16:creationId xmlns:a16="http://schemas.microsoft.com/office/drawing/2014/main" id="{F0CD2525-9EF7-BB6D-5A4E-693687465D41}"/>
              </a:ext>
            </a:extLst>
          </p:cNvPr>
          <p:cNvSpPr>
            <a:spLocks noChangeArrowheads="1"/>
          </p:cNvSpPr>
          <p:nvPr/>
        </p:nvSpPr>
        <p:spPr bwMode="auto">
          <a:xfrm>
            <a:off x="3881439" y="3519489"/>
            <a:ext cx="1006475" cy="1508125"/>
          </a:xfrm>
          <a:custGeom>
            <a:avLst/>
            <a:gdLst>
              <a:gd name="T0" fmla="*/ 722 w 722"/>
              <a:gd name="T1" fmla="*/ 1251 h 1447"/>
              <a:gd name="T2" fmla="*/ 392 w 722"/>
              <a:gd name="T3" fmla="*/ 1447 h 1447"/>
              <a:gd name="T4" fmla="*/ 138 w 722"/>
              <a:gd name="T5" fmla="*/ 1251 h 1447"/>
              <a:gd name="T6" fmla="*/ 3 w 722"/>
              <a:gd name="T7" fmla="*/ 697 h 1447"/>
              <a:gd name="T8" fmla="*/ 153 w 722"/>
              <a:gd name="T9" fmla="*/ 157 h 1447"/>
              <a:gd name="T10" fmla="*/ 423 w 722"/>
              <a:gd name="T11" fmla="*/ 7 h 1447"/>
              <a:gd name="T12" fmla="*/ 662 w 722"/>
              <a:gd name="T13" fmla="*/ 201 h 1447"/>
            </a:gdLst>
            <a:ahLst/>
            <a:cxnLst>
              <a:cxn ang="0">
                <a:pos x="T0" y="T1"/>
              </a:cxn>
              <a:cxn ang="0">
                <a:pos x="T2" y="T3"/>
              </a:cxn>
              <a:cxn ang="0">
                <a:pos x="T4" y="T5"/>
              </a:cxn>
              <a:cxn ang="0">
                <a:pos x="T6" y="T7"/>
              </a:cxn>
              <a:cxn ang="0">
                <a:pos x="T8" y="T9"/>
              </a:cxn>
              <a:cxn ang="0">
                <a:pos x="T10" y="T11"/>
              </a:cxn>
              <a:cxn ang="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15" name="Freeform 22">
            <a:extLst>
              <a:ext uri="{FF2B5EF4-FFF2-40B4-BE49-F238E27FC236}">
                <a16:creationId xmlns:a16="http://schemas.microsoft.com/office/drawing/2014/main" id="{C85AFCBF-631F-2BB9-2F24-86DD2635113A}"/>
              </a:ext>
            </a:extLst>
          </p:cNvPr>
          <p:cNvSpPr>
            <a:spLocks noChangeArrowheads="1"/>
          </p:cNvSpPr>
          <p:nvPr/>
        </p:nvSpPr>
        <p:spPr bwMode="auto">
          <a:xfrm>
            <a:off x="2279651" y="1620838"/>
            <a:ext cx="2862263" cy="4978400"/>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3816" name="Rectangle 23">
            <a:extLst>
              <a:ext uri="{FF2B5EF4-FFF2-40B4-BE49-F238E27FC236}">
                <a16:creationId xmlns:a16="http://schemas.microsoft.com/office/drawing/2014/main" id="{F0519DD0-07CF-94F9-F773-FC8D142372A7}"/>
              </a:ext>
            </a:extLst>
          </p:cNvPr>
          <p:cNvSpPr>
            <a:spLocks noChangeArrowheads="1"/>
          </p:cNvSpPr>
          <p:nvPr/>
        </p:nvSpPr>
        <p:spPr bwMode="auto">
          <a:xfrm>
            <a:off x="7968712" y="2200327"/>
            <a:ext cx="4023803" cy="239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eaLnBrk="0" hangingPunct="0"/>
            <a:r>
              <a:rPr lang="zh-CN" altLang="en-US" sz="2800" dirty="0">
                <a:latin typeface="Times New Roman" panose="02020603050405020304" pitchFamily="18" charset="0"/>
                <a:ea typeface="微软雅黑" panose="020B0503020204020204" pitchFamily="34" charset="-122"/>
              </a:rPr>
              <a:t>把</a:t>
            </a:r>
            <a:r>
              <a:rPr lang="en-US" altLang="zh-CN" sz="2800" dirty="0">
                <a:latin typeface="Times New Roman" panose="02020603050405020304" pitchFamily="18" charset="0"/>
                <a:ea typeface="微软雅黑" panose="020B0503020204020204" pitchFamily="34" charset="-122"/>
              </a:rPr>
              <a:t>a[t</a:t>
            </a:r>
            <a:r>
              <a:rPr lang="en-US" altLang="zh-CN" sz="2800" baseline="-30000" dirty="0">
                <a:latin typeface="Times New Roman" panose="02020603050405020304" pitchFamily="18" charset="0"/>
                <a:ea typeface="微软雅黑" panose="020B0503020204020204" pitchFamily="34" charset="-122"/>
              </a:rPr>
              <a:t>1</a:t>
            </a:r>
            <a:r>
              <a:rPr lang="en-US" altLang="zh-CN" sz="2800" dirty="0">
                <a:latin typeface="Times New Roman" panose="02020603050405020304" pitchFamily="18" charset="0"/>
                <a:ea typeface="微软雅黑" panose="020B0503020204020204" pitchFamily="34" charset="-122"/>
              </a:rPr>
              <a:t>]</a:t>
            </a:r>
            <a:r>
              <a:rPr lang="zh-CN" altLang="en-US" sz="2800" dirty="0">
                <a:latin typeface="Times New Roman" panose="02020603050405020304" pitchFamily="18" charset="0"/>
                <a:ea typeface="微软雅黑" panose="020B0503020204020204" pitchFamily="34" charset="-122"/>
              </a:rPr>
              <a:t>作为公共子表达式是不稳妥的：</a:t>
            </a:r>
          </a:p>
          <a:p>
            <a:pPr eaLnBrk="0" hangingPunct="0"/>
            <a:r>
              <a:rPr lang="zh-CN" altLang="en-US" sz="2800" dirty="0">
                <a:solidFill>
                  <a:srgbClr val="FF0000"/>
                </a:solidFill>
                <a:latin typeface="Times New Roman" panose="02020603050405020304" pitchFamily="18" charset="0"/>
                <a:ea typeface="微软雅黑" panose="020B0503020204020204" pitchFamily="34" charset="-122"/>
              </a:rPr>
              <a:t>控制离开</a:t>
            </a:r>
            <a:r>
              <a:rPr lang="en-US" altLang="zh-CN" sz="2800" dirty="0">
                <a:solidFill>
                  <a:srgbClr val="FF0000"/>
                </a:solidFill>
                <a:latin typeface="Times New Roman" panose="02020603050405020304" pitchFamily="18" charset="0"/>
                <a:ea typeface="微软雅黑" panose="020B0503020204020204" pitchFamily="34" charset="-122"/>
              </a:rPr>
              <a:t>B</a:t>
            </a:r>
            <a:r>
              <a:rPr lang="en-US" altLang="zh-CN" sz="2800" baseline="-25000" dirty="0">
                <a:solidFill>
                  <a:srgbClr val="FF0000"/>
                </a:solidFill>
                <a:latin typeface="Times New Roman" panose="02020603050405020304" pitchFamily="18" charset="0"/>
                <a:ea typeface="微软雅黑" panose="020B0503020204020204" pitchFamily="34" charset="-122"/>
              </a:rPr>
              <a:t>1</a:t>
            </a:r>
            <a:r>
              <a:rPr lang="zh-CN" altLang="en-US" sz="2800" dirty="0">
                <a:solidFill>
                  <a:srgbClr val="FF0000"/>
                </a:solidFill>
                <a:latin typeface="Times New Roman" panose="02020603050405020304" pitchFamily="18" charset="0"/>
                <a:ea typeface="微软雅黑" panose="020B0503020204020204" pitchFamily="34" charset="-122"/>
              </a:rPr>
              <a:t>进入</a:t>
            </a:r>
            <a:r>
              <a:rPr lang="en-US" altLang="zh-CN" sz="2800" dirty="0">
                <a:solidFill>
                  <a:srgbClr val="FF0000"/>
                </a:solidFill>
                <a:latin typeface="Times New Roman" panose="02020603050405020304" pitchFamily="18" charset="0"/>
                <a:ea typeface="微软雅黑" panose="020B0503020204020204" pitchFamily="34" charset="-122"/>
              </a:rPr>
              <a:t>B</a:t>
            </a:r>
            <a:r>
              <a:rPr lang="en-US" altLang="zh-CN" sz="2800" baseline="-25000" dirty="0">
                <a:solidFill>
                  <a:srgbClr val="FF0000"/>
                </a:solidFill>
                <a:latin typeface="Times New Roman" panose="02020603050405020304" pitchFamily="18" charset="0"/>
                <a:ea typeface="微软雅黑" panose="020B0503020204020204" pitchFamily="34" charset="-122"/>
              </a:rPr>
              <a:t>6</a:t>
            </a:r>
            <a:r>
              <a:rPr lang="zh-CN" altLang="en-US" sz="2800" dirty="0">
                <a:solidFill>
                  <a:srgbClr val="FF0000"/>
                </a:solidFill>
                <a:latin typeface="Times New Roman" panose="02020603050405020304" pitchFamily="18" charset="0"/>
                <a:ea typeface="微软雅黑" panose="020B0503020204020204" pitchFamily="34" charset="-122"/>
              </a:rPr>
              <a:t>之前可能进入</a:t>
            </a:r>
            <a:r>
              <a:rPr lang="en-US" altLang="zh-CN" sz="2800" dirty="0">
                <a:solidFill>
                  <a:srgbClr val="FF0000"/>
                </a:solidFill>
                <a:latin typeface="Times New Roman" panose="02020603050405020304" pitchFamily="18" charset="0"/>
                <a:ea typeface="微软雅黑" panose="020B0503020204020204" pitchFamily="34" charset="-122"/>
              </a:rPr>
              <a:t>B</a:t>
            </a:r>
            <a:r>
              <a:rPr lang="en-US" altLang="zh-CN" sz="2800" baseline="-25000" dirty="0">
                <a:solidFill>
                  <a:srgbClr val="FF0000"/>
                </a:solidFill>
                <a:latin typeface="Times New Roman" panose="02020603050405020304" pitchFamily="18" charset="0"/>
                <a:ea typeface="微软雅黑" panose="020B0503020204020204" pitchFamily="34" charset="-122"/>
              </a:rPr>
              <a:t>5</a:t>
            </a:r>
            <a:r>
              <a:rPr lang="zh-CN" altLang="en-US" sz="2800" dirty="0">
                <a:solidFill>
                  <a:srgbClr val="FF0000"/>
                </a:solidFill>
                <a:latin typeface="Times New Roman" panose="02020603050405020304" pitchFamily="18" charset="0"/>
                <a:ea typeface="微软雅黑" panose="020B0503020204020204" pitchFamily="34" charset="-122"/>
              </a:rPr>
              <a:t>，而</a:t>
            </a:r>
            <a:r>
              <a:rPr lang="en-US" altLang="zh-CN" sz="2800" dirty="0">
                <a:solidFill>
                  <a:srgbClr val="FF0000"/>
                </a:solidFill>
                <a:latin typeface="Times New Roman" panose="02020603050405020304" pitchFamily="18" charset="0"/>
                <a:ea typeface="微软雅黑" panose="020B0503020204020204" pitchFamily="34" charset="-122"/>
              </a:rPr>
              <a:t>B</a:t>
            </a:r>
            <a:r>
              <a:rPr lang="en-US" altLang="zh-CN" sz="2800" baseline="-25000" dirty="0">
                <a:solidFill>
                  <a:srgbClr val="FF0000"/>
                </a:solidFill>
                <a:latin typeface="Times New Roman" panose="02020603050405020304" pitchFamily="18" charset="0"/>
                <a:ea typeface="微软雅黑" panose="020B0503020204020204" pitchFamily="34" charset="-122"/>
              </a:rPr>
              <a:t>5</a:t>
            </a:r>
            <a:r>
              <a:rPr lang="zh-CN" altLang="en-US" sz="2800" dirty="0">
                <a:solidFill>
                  <a:srgbClr val="FF0000"/>
                </a:solidFill>
                <a:latin typeface="Times New Roman" panose="02020603050405020304" pitchFamily="18" charset="0"/>
                <a:ea typeface="微软雅黑" panose="020B0503020204020204" pitchFamily="34" charset="-122"/>
              </a:rPr>
              <a:t>有对</a:t>
            </a:r>
            <a:r>
              <a:rPr lang="en-US" altLang="zh-CN" sz="2800" dirty="0">
                <a:solidFill>
                  <a:srgbClr val="FF0000"/>
                </a:solidFill>
                <a:latin typeface="Times New Roman" panose="02020603050405020304" pitchFamily="18" charset="0"/>
                <a:ea typeface="微软雅黑" panose="020B0503020204020204" pitchFamily="34" charset="-122"/>
              </a:rPr>
              <a:t>a</a:t>
            </a:r>
            <a:r>
              <a:rPr lang="zh-CN" altLang="en-US" sz="2800" dirty="0">
                <a:solidFill>
                  <a:srgbClr val="FF0000"/>
                </a:solidFill>
                <a:latin typeface="Times New Roman" panose="02020603050405020304" pitchFamily="18" charset="0"/>
                <a:ea typeface="微软雅黑" panose="020B0503020204020204" pitchFamily="34" charset="-122"/>
              </a:rPr>
              <a:t>的赋值</a:t>
            </a:r>
            <a:r>
              <a:rPr lang="zh-CN" altLang="en-US" sz="2800" dirty="0">
                <a:latin typeface="Times New Roman" panose="02020603050405020304" pitchFamily="18" charset="0"/>
                <a:ea typeface="微软雅黑" panose="020B0503020204020204" pitchFamily="34"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74A13B4F-C1E6-215D-082C-CB0904E310DE}"/>
              </a:ext>
            </a:extLst>
          </p:cNvPr>
          <p:cNvSpPr>
            <a:spLocks noGrp="1" noChangeArrowheads="1"/>
          </p:cNvSpPr>
          <p:nvPr>
            <p:ph type="title"/>
          </p:nvPr>
        </p:nvSpPr>
        <p:spPr/>
        <p:txBody>
          <a:bodyPr anchor="ctr"/>
          <a:lstStyle/>
          <a:p>
            <a:r>
              <a:rPr lang="en-US" altLang="zh-CN">
                <a:latin typeface="Times New Roman" panose="02020603050405020304" pitchFamily="18" charset="0"/>
              </a:rPr>
              <a:t>10.1.2 </a:t>
            </a:r>
            <a:r>
              <a:rPr lang="zh-CN" altLang="en-US">
                <a:latin typeface="Times New Roman" panose="02020603050405020304" pitchFamily="18" charset="0"/>
              </a:rPr>
              <a:t>复制传播</a:t>
            </a:r>
          </a:p>
        </p:txBody>
      </p:sp>
      <p:sp>
        <p:nvSpPr>
          <p:cNvPr id="16" name="日期占位符 3">
            <a:extLst>
              <a:ext uri="{FF2B5EF4-FFF2-40B4-BE49-F238E27FC236}">
                <a16:creationId xmlns:a16="http://schemas.microsoft.com/office/drawing/2014/main" id="{2A46BFCB-4937-EDFE-8757-CF1114B67D1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8A962BA-995F-4FD3-A19F-F5F78B82C8B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5842" name="灯片编号占位符 5">
            <a:extLst>
              <a:ext uri="{FF2B5EF4-FFF2-40B4-BE49-F238E27FC236}">
                <a16:creationId xmlns:a16="http://schemas.microsoft.com/office/drawing/2014/main" id="{69F0229F-E28A-AE5E-FD6A-416305F43D6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23CFAF7-C52D-42AE-A690-CA8DCB48C072}" type="slidenum">
              <a:rPr lang="en-US" altLang="zh-CN">
                <a:latin typeface="Arial" panose="020B0604020202020204" pitchFamily="34" charset="0"/>
              </a:rPr>
              <a:pPr/>
              <a:t>19</a:t>
            </a:fld>
            <a:endParaRPr lang="en-US" altLang="zh-CN">
              <a:latin typeface="Arial" panose="020B0604020202020204" pitchFamily="34" charset="0"/>
            </a:endParaRPr>
          </a:p>
        </p:txBody>
      </p:sp>
      <p:sp>
        <p:nvSpPr>
          <p:cNvPr id="35844" name="Rectangle 3">
            <a:extLst>
              <a:ext uri="{FF2B5EF4-FFF2-40B4-BE49-F238E27FC236}">
                <a16:creationId xmlns:a16="http://schemas.microsoft.com/office/drawing/2014/main" id="{169E30D4-0409-CD2E-705B-7C0F9CF07544}"/>
              </a:ext>
            </a:extLst>
          </p:cNvPr>
          <p:cNvSpPr>
            <a:spLocks noGrp="1" noChangeArrowheads="1"/>
          </p:cNvSpPr>
          <p:nvPr>
            <p:ph type="body" sz="quarter" idx="13"/>
          </p:nvPr>
        </p:nvSpPr>
        <p:spPr>
          <a:xfrm>
            <a:off x="1064596" y="1150053"/>
            <a:ext cx="9783916" cy="4123276"/>
          </a:xfrm>
        </p:spPr>
        <p:txBody>
          <a:bodyPr/>
          <a:lstStyle/>
          <a:p>
            <a:pPr>
              <a:spcBef>
                <a:spcPct val="10000"/>
              </a:spcBef>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rPr>
              <a:t>形如</a:t>
            </a:r>
            <a:r>
              <a:rPr lang="en-US" altLang="zh-CN" dirty="0">
                <a:latin typeface="Times New Roman" panose="02020603050405020304" pitchFamily="18" charset="0"/>
              </a:rPr>
              <a:t>f := g</a:t>
            </a:r>
            <a:r>
              <a:rPr lang="zh-CN" altLang="en-US" dirty="0">
                <a:latin typeface="Times New Roman" panose="02020603050405020304" pitchFamily="18" charset="0"/>
              </a:rPr>
              <a:t>的赋值语句叫做复制语句</a:t>
            </a:r>
          </a:p>
          <a:p>
            <a:pPr>
              <a:spcBef>
                <a:spcPct val="10000"/>
              </a:spcBef>
            </a:pPr>
            <a:r>
              <a:rPr lang="zh-CN" altLang="en-US" dirty="0">
                <a:latin typeface="Times New Roman" panose="02020603050405020304" pitchFamily="18" charset="0"/>
              </a:rPr>
              <a:t>优化过程中会大量引入复制</a:t>
            </a:r>
          </a:p>
          <a:p>
            <a:pPr>
              <a:spcBef>
                <a:spcPct val="10000"/>
              </a:spcBef>
              <a:buFont typeface="Wingdings" panose="05000000000000000000" pitchFamily="2" charset="2"/>
              <a:buNone/>
            </a:pPr>
            <a:endParaRPr lang="en-US" altLang="zh-CN" dirty="0">
              <a:latin typeface="Times New Roman" panose="02020603050405020304" pitchFamily="18" charset="0"/>
            </a:endParaRPr>
          </a:p>
        </p:txBody>
      </p:sp>
      <p:grpSp>
        <p:nvGrpSpPr>
          <p:cNvPr id="35845" name="Group 4">
            <a:extLst>
              <a:ext uri="{FF2B5EF4-FFF2-40B4-BE49-F238E27FC236}">
                <a16:creationId xmlns:a16="http://schemas.microsoft.com/office/drawing/2014/main" id="{0C9F1572-1BFB-0710-B5A8-A457D94E271A}"/>
              </a:ext>
            </a:extLst>
          </p:cNvPr>
          <p:cNvGrpSpPr>
            <a:grpSpLocks/>
          </p:cNvGrpSpPr>
          <p:nvPr/>
        </p:nvGrpSpPr>
        <p:grpSpPr bwMode="auto">
          <a:xfrm>
            <a:off x="1616075" y="2565400"/>
            <a:ext cx="9113838" cy="3505200"/>
            <a:chOff x="96" y="2112"/>
            <a:chExt cx="5741" cy="1872"/>
          </a:xfrm>
        </p:grpSpPr>
        <p:sp>
          <p:nvSpPr>
            <p:cNvPr id="35846" name="Rectangle 5">
              <a:extLst>
                <a:ext uri="{FF2B5EF4-FFF2-40B4-BE49-F238E27FC236}">
                  <a16:creationId xmlns:a16="http://schemas.microsoft.com/office/drawing/2014/main" id="{A5D21429-F7D1-1BE6-FD4F-CB10C41CD154}"/>
                </a:ext>
              </a:extLst>
            </p:cNvPr>
            <p:cNvSpPr>
              <a:spLocks noChangeArrowheads="1"/>
            </p:cNvSpPr>
            <p:nvPr/>
          </p:nvSpPr>
          <p:spPr bwMode="auto">
            <a:xfrm>
              <a:off x="3001" y="2112"/>
              <a:ext cx="1394" cy="61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 := d + e</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 := t</a:t>
              </a:r>
            </a:p>
          </p:txBody>
        </p:sp>
        <p:sp>
          <p:nvSpPr>
            <p:cNvPr id="35847" name="Rectangle 6">
              <a:extLst>
                <a:ext uri="{FF2B5EF4-FFF2-40B4-BE49-F238E27FC236}">
                  <a16:creationId xmlns:a16="http://schemas.microsoft.com/office/drawing/2014/main" id="{91C58262-F228-F133-7548-AF573F28F5DF}"/>
                </a:ext>
              </a:extLst>
            </p:cNvPr>
            <p:cNvSpPr>
              <a:spLocks noChangeArrowheads="1"/>
            </p:cNvSpPr>
            <p:nvPr/>
          </p:nvSpPr>
          <p:spPr bwMode="auto">
            <a:xfrm>
              <a:off x="1016" y="3669"/>
              <a:ext cx="386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删除局部公共子表达式期间引进复制</a:t>
              </a:r>
            </a:p>
          </p:txBody>
        </p:sp>
        <p:sp>
          <p:nvSpPr>
            <p:cNvPr id="35848" name="Rectangle 7">
              <a:extLst>
                <a:ext uri="{FF2B5EF4-FFF2-40B4-BE49-F238E27FC236}">
                  <a16:creationId xmlns:a16="http://schemas.microsoft.com/office/drawing/2014/main" id="{DA58728F-221B-F844-D98E-BC89D19D656C}"/>
                </a:ext>
              </a:extLst>
            </p:cNvPr>
            <p:cNvSpPr>
              <a:spLocks noChangeArrowheads="1"/>
            </p:cNvSpPr>
            <p:nvPr/>
          </p:nvSpPr>
          <p:spPr bwMode="auto">
            <a:xfrm>
              <a:off x="4415" y="2112"/>
              <a:ext cx="1422" cy="61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 := d + e</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b := t</a:t>
              </a:r>
            </a:p>
          </p:txBody>
        </p:sp>
        <p:sp>
          <p:nvSpPr>
            <p:cNvPr id="35849" name="Rectangle 8">
              <a:extLst>
                <a:ext uri="{FF2B5EF4-FFF2-40B4-BE49-F238E27FC236}">
                  <a16:creationId xmlns:a16="http://schemas.microsoft.com/office/drawing/2014/main" id="{E675C16D-6650-A8D4-C0E5-70BB5C783A87}"/>
                </a:ext>
              </a:extLst>
            </p:cNvPr>
            <p:cNvSpPr>
              <a:spLocks noChangeArrowheads="1"/>
            </p:cNvSpPr>
            <p:nvPr/>
          </p:nvSpPr>
          <p:spPr bwMode="auto">
            <a:xfrm>
              <a:off x="3905" y="3219"/>
              <a:ext cx="1052" cy="34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c := t</a:t>
              </a:r>
            </a:p>
          </p:txBody>
        </p:sp>
        <p:sp>
          <p:nvSpPr>
            <p:cNvPr id="35850" name="Line 9">
              <a:extLst>
                <a:ext uri="{FF2B5EF4-FFF2-40B4-BE49-F238E27FC236}">
                  <a16:creationId xmlns:a16="http://schemas.microsoft.com/office/drawing/2014/main" id="{752B63E6-1D67-070B-2CB6-129C2F974D77}"/>
                </a:ext>
              </a:extLst>
            </p:cNvPr>
            <p:cNvSpPr>
              <a:spLocks noChangeShapeType="1"/>
            </p:cNvSpPr>
            <p:nvPr/>
          </p:nvSpPr>
          <p:spPr bwMode="auto">
            <a:xfrm>
              <a:off x="3726" y="2732"/>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5851" name="Line 10">
              <a:extLst>
                <a:ext uri="{FF2B5EF4-FFF2-40B4-BE49-F238E27FC236}">
                  <a16:creationId xmlns:a16="http://schemas.microsoft.com/office/drawing/2014/main" id="{798C8EF0-36CC-281D-7A1A-50FF82F74881}"/>
                </a:ext>
              </a:extLst>
            </p:cNvPr>
            <p:cNvSpPr>
              <a:spLocks noChangeShapeType="1"/>
            </p:cNvSpPr>
            <p:nvPr/>
          </p:nvSpPr>
          <p:spPr bwMode="auto">
            <a:xfrm flipH="1">
              <a:off x="4638" y="2751"/>
              <a:ext cx="506" cy="49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5852" name="Rectangle 11">
              <a:extLst>
                <a:ext uri="{FF2B5EF4-FFF2-40B4-BE49-F238E27FC236}">
                  <a16:creationId xmlns:a16="http://schemas.microsoft.com/office/drawing/2014/main" id="{27E40859-B803-E979-5B36-5B06C06A7F52}"/>
                </a:ext>
              </a:extLst>
            </p:cNvPr>
            <p:cNvSpPr>
              <a:spLocks noChangeArrowheads="1"/>
            </p:cNvSpPr>
            <p:nvPr/>
          </p:nvSpPr>
          <p:spPr bwMode="auto">
            <a:xfrm>
              <a:off x="578" y="3114"/>
              <a:ext cx="1366"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c := d + e</a:t>
              </a:r>
            </a:p>
          </p:txBody>
        </p:sp>
        <p:sp>
          <p:nvSpPr>
            <p:cNvPr id="35853" name="Rectangle 12">
              <a:extLst>
                <a:ext uri="{FF2B5EF4-FFF2-40B4-BE49-F238E27FC236}">
                  <a16:creationId xmlns:a16="http://schemas.microsoft.com/office/drawing/2014/main" id="{2F0CCEF0-6C34-8DBA-56F1-2E7C18366788}"/>
                </a:ext>
              </a:extLst>
            </p:cNvPr>
            <p:cNvSpPr>
              <a:spLocks noChangeArrowheads="1"/>
            </p:cNvSpPr>
            <p:nvPr/>
          </p:nvSpPr>
          <p:spPr bwMode="auto">
            <a:xfrm>
              <a:off x="1484" y="2246"/>
              <a:ext cx="1410"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b := d + e</a:t>
              </a:r>
            </a:p>
          </p:txBody>
        </p:sp>
        <p:sp>
          <p:nvSpPr>
            <p:cNvPr id="35854" name="Rectangle 13">
              <a:extLst>
                <a:ext uri="{FF2B5EF4-FFF2-40B4-BE49-F238E27FC236}">
                  <a16:creationId xmlns:a16="http://schemas.microsoft.com/office/drawing/2014/main" id="{BCCB2D6E-BEC6-275C-DACC-DFC621D707E0}"/>
                </a:ext>
              </a:extLst>
            </p:cNvPr>
            <p:cNvSpPr>
              <a:spLocks noChangeArrowheads="1"/>
            </p:cNvSpPr>
            <p:nvPr/>
          </p:nvSpPr>
          <p:spPr bwMode="auto">
            <a:xfrm>
              <a:off x="96" y="2159"/>
              <a:ext cx="1292" cy="4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a := d + e</a:t>
              </a:r>
            </a:p>
          </p:txBody>
        </p:sp>
        <p:sp>
          <p:nvSpPr>
            <p:cNvPr id="35855" name="Line 14">
              <a:extLst>
                <a:ext uri="{FF2B5EF4-FFF2-40B4-BE49-F238E27FC236}">
                  <a16:creationId xmlns:a16="http://schemas.microsoft.com/office/drawing/2014/main" id="{1097B563-69D2-55B4-21CB-19FC31539FE2}"/>
                </a:ext>
              </a:extLst>
            </p:cNvPr>
            <p:cNvSpPr>
              <a:spLocks noChangeShapeType="1"/>
            </p:cNvSpPr>
            <p:nvPr/>
          </p:nvSpPr>
          <p:spPr bwMode="auto">
            <a:xfrm>
              <a:off x="688" y="2598"/>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5856" name="Line 15">
              <a:extLst>
                <a:ext uri="{FF2B5EF4-FFF2-40B4-BE49-F238E27FC236}">
                  <a16:creationId xmlns:a16="http://schemas.microsoft.com/office/drawing/2014/main" id="{11223219-D0B4-D54D-F5FF-5776159CA687}"/>
                </a:ext>
              </a:extLst>
            </p:cNvPr>
            <p:cNvSpPr>
              <a:spLocks noChangeShapeType="1"/>
            </p:cNvSpPr>
            <p:nvPr/>
          </p:nvSpPr>
          <p:spPr bwMode="auto">
            <a:xfrm flipH="1">
              <a:off x="1677" y="2598"/>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D1DA1C7E-FBD0-67AA-75F0-19E1DB19B639}"/>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10</a:t>
            </a:r>
            <a:r>
              <a:rPr lang="zh-CN" altLang="en-US">
                <a:latin typeface="Times New Roman" panose="02020603050405020304" pitchFamily="18" charset="0"/>
              </a:rPr>
              <a:t>章</a:t>
            </a:r>
            <a:r>
              <a:rPr lang="zh-CN" altLang="en-US">
                <a:ea typeface="宋体" panose="02010600030101010101" pitchFamily="2" charset="-122"/>
              </a:rPr>
              <a:t> </a:t>
            </a:r>
            <a:r>
              <a:rPr lang="zh-CN" altLang="en-US"/>
              <a:t>代码优化 </a:t>
            </a:r>
          </a:p>
        </p:txBody>
      </p:sp>
      <p:sp>
        <p:nvSpPr>
          <p:cNvPr id="2665475" name="Rectangle 3">
            <a:extLst>
              <a:ext uri="{FF2B5EF4-FFF2-40B4-BE49-F238E27FC236}">
                <a16:creationId xmlns:a16="http://schemas.microsoft.com/office/drawing/2014/main" id="{140FAD2C-033E-3B28-80A4-4D82FF204F11}"/>
              </a:ext>
            </a:extLst>
          </p:cNvPr>
          <p:cNvSpPr>
            <a:spLocks noGrp="1" noChangeArrowheads="1"/>
          </p:cNvSpPr>
          <p:nvPr>
            <p:ph idx="1"/>
          </p:nvPr>
        </p:nvSpPr>
        <p:spPr/>
        <p:txBody>
          <a:bodyPr>
            <a:normAutofit fontScale="77500" lnSpcReduction="20000"/>
          </a:bodyPr>
          <a:lstStyle/>
          <a:p>
            <a:pPr marL="533400" indent="-533400">
              <a:buNone/>
            </a:pPr>
            <a:r>
              <a:rPr lang="en-US" altLang="zh-CN" dirty="0">
                <a:latin typeface="Times New Roman" panose="02020603050405020304" pitchFamily="18" charset="0"/>
              </a:rPr>
              <a:t>10.1 </a:t>
            </a:r>
            <a:r>
              <a:rPr lang="zh-CN" altLang="en-US" dirty="0">
                <a:latin typeface="Times New Roman" panose="02020603050405020304" pitchFamily="18" charset="0"/>
              </a:rPr>
              <a:t>优化的种类</a:t>
            </a:r>
          </a:p>
          <a:p>
            <a:pPr marL="533400" indent="-533400">
              <a:buNone/>
            </a:pPr>
            <a:r>
              <a:rPr lang="en-US" altLang="zh-CN" dirty="0">
                <a:latin typeface="Times New Roman" panose="02020603050405020304" pitchFamily="18" charset="0"/>
              </a:rPr>
              <a:t>10.2 </a:t>
            </a:r>
            <a:r>
              <a:rPr lang="zh-CN" altLang="en-US" dirty="0">
                <a:latin typeface="Times New Roman" panose="02020603050405020304" pitchFamily="18" charset="0"/>
              </a:rPr>
              <a:t>控制流分析</a:t>
            </a:r>
          </a:p>
          <a:p>
            <a:pPr marL="533400" indent="-533400">
              <a:buNone/>
            </a:pPr>
            <a:r>
              <a:rPr lang="en-US" altLang="zh-CN" dirty="0">
                <a:latin typeface="Times New Roman" panose="02020603050405020304" pitchFamily="18" charset="0"/>
              </a:rPr>
              <a:t>10.3 </a:t>
            </a:r>
            <a:r>
              <a:rPr lang="zh-CN" altLang="en-US" dirty="0">
                <a:latin typeface="Times New Roman" panose="02020603050405020304" pitchFamily="18" charset="0"/>
              </a:rPr>
              <a:t>数据流分析</a:t>
            </a:r>
          </a:p>
          <a:p>
            <a:pPr marL="533400" indent="-533400">
              <a:buNone/>
            </a:pPr>
            <a:r>
              <a:rPr lang="en-US" altLang="zh-CN" dirty="0">
                <a:latin typeface="Times New Roman" panose="02020603050405020304" pitchFamily="18" charset="0"/>
              </a:rPr>
              <a:t>10.4 </a:t>
            </a:r>
            <a:r>
              <a:rPr lang="zh-CN" altLang="en-US" dirty="0">
                <a:latin typeface="Times New Roman" panose="02020603050405020304" pitchFamily="18" charset="0"/>
              </a:rPr>
              <a:t>局部优化</a:t>
            </a:r>
          </a:p>
          <a:p>
            <a:pPr marL="533400" indent="-533400">
              <a:buNone/>
            </a:pPr>
            <a:r>
              <a:rPr lang="en-US" altLang="zh-CN" dirty="0">
                <a:latin typeface="Times New Roman" panose="02020603050405020304" pitchFamily="18" charset="0"/>
              </a:rPr>
              <a:t>10.5 </a:t>
            </a:r>
            <a:r>
              <a:rPr lang="zh-CN" altLang="en-US" dirty="0">
                <a:latin typeface="Times New Roman" panose="02020603050405020304" pitchFamily="18" charset="0"/>
              </a:rPr>
              <a:t>循环优化</a:t>
            </a:r>
          </a:p>
          <a:p>
            <a:pPr marL="533400" indent="-533400">
              <a:buNone/>
            </a:pPr>
            <a:r>
              <a:rPr lang="en-US" altLang="zh-CN" dirty="0">
                <a:latin typeface="Times New Roman" panose="02020603050405020304" pitchFamily="18" charset="0"/>
              </a:rPr>
              <a:t>10.6 </a:t>
            </a:r>
            <a:r>
              <a:rPr lang="zh-CN" altLang="en-US" dirty="0">
                <a:latin typeface="Times New Roman" panose="02020603050405020304" pitchFamily="18" charset="0"/>
              </a:rPr>
              <a:t>全局优化</a:t>
            </a:r>
          </a:p>
          <a:p>
            <a:pPr marL="533400" indent="-533400">
              <a:buNone/>
            </a:pPr>
            <a:r>
              <a:rPr lang="en-US" altLang="zh-CN" dirty="0">
                <a:latin typeface="Times New Roman" panose="02020603050405020304" pitchFamily="18" charset="0"/>
              </a:rPr>
              <a:t>10.6 </a:t>
            </a:r>
            <a:r>
              <a:rPr lang="zh-CN" altLang="en-US" dirty="0">
                <a:latin typeface="Times New Roman" panose="02020603050405020304" pitchFamily="18" charset="0"/>
              </a:rPr>
              <a:t>本章小结</a:t>
            </a:r>
          </a:p>
        </p:txBody>
      </p:sp>
      <p:sp>
        <p:nvSpPr>
          <p:cNvPr id="4" name="日期占位符 3">
            <a:extLst>
              <a:ext uri="{FF2B5EF4-FFF2-40B4-BE49-F238E27FC236}">
                <a16:creationId xmlns:a16="http://schemas.microsoft.com/office/drawing/2014/main" id="{0EE16525-5880-D208-0D44-8073845D804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98DF648-9D64-4D50-97D5-EA346DE33F9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2" name="灯片编号占位符 5">
            <a:extLst>
              <a:ext uri="{FF2B5EF4-FFF2-40B4-BE49-F238E27FC236}">
                <a16:creationId xmlns:a16="http://schemas.microsoft.com/office/drawing/2014/main" id="{C1BDC3F5-7E31-13A8-2287-D7672C60A4A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30F94E3-CBB5-4FB4-873D-5D6EE373C1B0}" type="slidenum">
              <a:rPr lang="en-US" altLang="zh-CN">
                <a:latin typeface="Arial" panose="020B0604020202020204" pitchFamily="34" charset="0"/>
              </a:rPr>
              <a:pPr/>
              <a:t>2</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5475">
                                            <p:txEl>
                                              <p:pRg st="0" end="0"/>
                                            </p:txEl>
                                          </p:spTgt>
                                        </p:tgtEl>
                                        <p:attrNameLst>
                                          <p:attrName>style.visibility</p:attrName>
                                        </p:attrNameLst>
                                      </p:cBhvr>
                                      <p:to>
                                        <p:strVal val="visible"/>
                                      </p:to>
                                    </p:set>
                                    <p:animEffect transition="in" filter="blinds(horizontal)">
                                      <p:cBhvr>
                                        <p:cTn id="7" dur="500"/>
                                        <p:tgtEl>
                                          <p:spTgt spid="266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5475">
                                            <p:txEl>
                                              <p:pRg st="1" end="1"/>
                                            </p:txEl>
                                          </p:spTgt>
                                        </p:tgtEl>
                                        <p:attrNameLst>
                                          <p:attrName>style.visibility</p:attrName>
                                        </p:attrNameLst>
                                      </p:cBhvr>
                                      <p:to>
                                        <p:strVal val="visible"/>
                                      </p:to>
                                    </p:set>
                                    <p:animEffect transition="in" filter="blinds(horizontal)">
                                      <p:cBhvr>
                                        <p:cTn id="12" dur="500"/>
                                        <p:tgtEl>
                                          <p:spTgt spid="266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5475">
                                            <p:txEl>
                                              <p:pRg st="2" end="2"/>
                                            </p:txEl>
                                          </p:spTgt>
                                        </p:tgtEl>
                                        <p:attrNameLst>
                                          <p:attrName>style.visibility</p:attrName>
                                        </p:attrNameLst>
                                      </p:cBhvr>
                                      <p:to>
                                        <p:strVal val="visible"/>
                                      </p:to>
                                    </p:set>
                                    <p:animEffect transition="in" filter="blinds(horizontal)">
                                      <p:cBhvr>
                                        <p:cTn id="17" dur="500"/>
                                        <p:tgtEl>
                                          <p:spTgt spid="2665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5475">
                                            <p:txEl>
                                              <p:pRg st="3" end="3"/>
                                            </p:txEl>
                                          </p:spTgt>
                                        </p:tgtEl>
                                        <p:attrNameLst>
                                          <p:attrName>style.visibility</p:attrName>
                                        </p:attrNameLst>
                                      </p:cBhvr>
                                      <p:to>
                                        <p:strVal val="visible"/>
                                      </p:to>
                                    </p:set>
                                    <p:animEffect transition="in" filter="blinds(horizontal)">
                                      <p:cBhvr>
                                        <p:cTn id="22" dur="500"/>
                                        <p:tgtEl>
                                          <p:spTgt spid="2665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5475">
                                            <p:txEl>
                                              <p:pRg st="4" end="4"/>
                                            </p:txEl>
                                          </p:spTgt>
                                        </p:tgtEl>
                                        <p:attrNameLst>
                                          <p:attrName>style.visibility</p:attrName>
                                        </p:attrNameLst>
                                      </p:cBhvr>
                                      <p:to>
                                        <p:strVal val="visible"/>
                                      </p:to>
                                    </p:set>
                                    <p:animEffect transition="in" filter="blinds(horizontal)">
                                      <p:cBhvr>
                                        <p:cTn id="27" dur="500"/>
                                        <p:tgtEl>
                                          <p:spTgt spid="2665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5475">
                                            <p:txEl>
                                              <p:pRg st="5" end="5"/>
                                            </p:txEl>
                                          </p:spTgt>
                                        </p:tgtEl>
                                        <p:attrNameLst>
                                          <p:attrName>style.visibility</p:attrName>
                                        </p:attrNameLst>
                                      </p:cBhvr>
                                      <p:to>
                                        <p:strVal val="visible"/>
                                      </p:to>
                                    </p:set>
                                    <p:animEffect transition="in" filter="blinds(horizontal)">
                                      <p:cBhvr>
                                        <p:cTn id="32" dur="500"/>
                                        <p:tgtEl>
                                          <p:spTgt spid="26654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5475">
                                            <p:txEl>
                                              <p:pRg st="6" end="6"/>
                                            </p:txEl>
                                          </p:spTgt>
                                        </p:tgtEl>
                                        <p:attrNameLst>
                                          <p:attrName>style.visibility</p:attrName>
                                        </p:attrNameLst>
                                      </p:cBhvr>
                                      <p:to>
                                        <p:strVal val="visible"/>
                                      </p:to>
                                    </p:set>
                                    <p:animEffect transition="in" filter="blinds(horizontal)">
                                      <p:cBhvr>
                                        <p:cTn id="37" dur="500"/>
                                        <p:tgtEl>
                                          <p:spTgt spid="266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DF8C8E65-3DD6-B46E-D9B8-4AFE23F34A92}"/>
              </a:ext>
            </a:extLst>
          </p:cNvPr>
          <p:cNvSpPr>
            <a:spLocks noGrp="1" noChangeArrowheads="1"/>
          </p:cNvSpPr>
          <p:nvPr>
            <p:ph type="title"/>
          </p:nvPr>
        </p:nvSpPr>
        <p:spPr/>
        <p:txBody>
          <a:bodyPr anchor="ctr"/>
          <a:lstStyle/>
          <a:p>
            <a:r>
              <a:rPr lang="en-US" altLang="zh-CN">
                <a:latin typeface="Times New Roman" panose="02020603050405020304" pitchFamily="18" charset="0"/>
              </a:rPr>
              <a:t>10.1.2 </a:t>
            </a:r>
            <a:r>
              <a:rPr lang="zh-CN" altLang="en-US">
                <a:latin typeface="Times New Roman" panose="02020603050405020304" pitchFamily="18" charset="0"/>
              </a:rPr>
              <a:t>复制传播</a:t>
            </a:r>
          </a:p>
        </p:txBody>
      </p:sp>
      <p:sp>
        <p:nvSpPr>
          <p:cNvPr id="6" name="日期占位符 3">
            <a:extLst>
              <a:ext uri="{FF2B5EF4-FFF2-40B4-BE49-F238E27FC236}">
                <a16:creationId xmlns:a16="http://schemas.microsoft.com/office/drawing/2014/main" id="{2FF75604-27E0-3E29-5FEF-DA114DD1CAA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0B21450-6A66-4559-8049-941398B1BD6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7890" name="灯片编号占位符 5">
            <a:extLst>
              <a:ext uri="{FF2B5EF4-FFF2-40B4-BE49-F238E27FC236}">
                <a16:creationId xmlns:a16="http://schemas.microsoft.com/office/drawing/2014/main" id="{318678E6-26A6-5BD8-9DB9-6EA8AFDCD0F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CD0BE97-49A4-4C05-BB91-E5FA83014EED}" type="slidenum">
              <a:rPr lang="en-US" altLang="zh-CN">
                <a:latin typeface="Arial" panose="020B0604020202020204" pitchFamily="34" charset="0"/>
              </a:rPr>
              <a:pPr/>
              <a:t>20</a:t>
            </a:fld>
            <a:endParaRPr lang="en-US" altLang="zh-CN">
              <a:latin typeface="Arial" panose="020B0604020202020204" pitchFamily="34" charset="0"/>
            </a:endParaRPr>
          </a:p>
        </p:txBody>
      </p:sp>
      <p:sp>
        <p:nvSpPr>
          <p:cNvPr id="37892" name="Rectangle 3">
            <a:extLst>
              <a:ext uri="{FF2B5EF4-FFF2-40B4-BE49-F238E27FC236}">
                <a16:creationId xmlns:a16="http://schemas.microsoft.com/office/drawing/2014/main" id="{51B8B136-EDF2-1EC9-52B8-A0DBE75C31FE}"/>
              </a:ext>
            </a:extLst>
          </p:cNvPr>
          <p:cNvSpPr>
            <a:spLocks noGrp="1" noChangeArrowheads="1"/>
          </p:cNvSpPr>
          <p:nvPr>
            <p:ph type="body" sz="quarter" idx="13"/>
          </p:nvPr>
        </p:nvSpPr>
        <p:spPr/>
        <p:txBody>
          <a:bodyPr/>
          <a:lstStyle/>
          <a:p>
            <a:pPr>
              <a:spcBef>
                <a:spcPct val="10000"/>
              </a:spcBef>
            </a:pPr>
            <a:r>
              <a:rPr lang="zh-CN" altLang="en-US">
                <a:latin typeface="Times New Roman" panose="02020603050405020304" pitchFamily="18" charset="0"/>
              </a:rPr>
              <a:t>复制传播变换的思想是在复制语句</a:t>
            </a:r>
            <a:r>
              <a:rPr lang="en-US" altLang="zh-CN">
                <a:latin typeface="Times New Roman" panose="02020603050405020304" pitchFamily="18" charset="0"/>
              </a:rPr>
              <a:t>f := g</a:t>
            </a:r>
            <a:r>
              <a:rPr lang="zh-CN" altLang="en-US">
                <a:latin typeface="Times New Roman" panose="02020603050405020304" pitchFamily="18" charset="0"/>
              </a:rPr>
              <a:t>之后尽可能用</a:t>
            </a:r>
            <a:r>
              <a:rPr lang="en-US" altLang="zh-CN">
                <a:latin typeface="Times New Roman" panose="02020603050405020304" pitchFamily="18" charset="0"/>
              </a:rPr>
              <a:t>g</a:t>
            </a:r>
            <a:r>
              <a:rPr lang="zh-CN" altLang="en-US">
                <a:latin typeface="Times New Roman" panose="02020603050405020304" pitchFamily="18" charset="0"/>
              </a:rPr>
              <a:t>代替</a:t>
            </a:r>
            <a:r>
              <a:rPr lang="en-US" altLang="zh-CN">
                <a:latin typeface="Times New Roman" panose="02020603050405020304" pitchFamily="18" charset="0"/>
              </a:rPr>
              <a:t>f</a:t>
            </a:r>
          </a:p>
          <a:p>
            <a:pPr>
              <a:spcBef>
                <a:spcPct val="10000"/>
              </a:spcBef>
            </a:pPr>
            <a:r>
              <a:rPr lang="zh-CN" altLang="en-US">
                <a:latin typeface="Times New Roman" panose="02020603050405020304" pitchFamily="18" charset="0"/>
              </a:rPr>
              <a:t>复制传播变换本身并不是优化，但它给其它优化带来机会</a:t>
            </a:r>
          </a:p>
          <a:p>
            <a:pPr lvl="1">
              <a:spcBef>
                <a:spcPct val="10000"/>
              </a:spcBef>
            </a:pPr>
            <a:r>
              <a:rPr lang="zh-CN" altLang="en-US">
                <a:latin typeface="Times New Roman" panose="02020603050405020304" pitchFamily="18" charset="0"/>
              </a:rPr>
              <a:t>无用代码删除</a:t>
            </a:r>
            <a:endParaRPr lang="zh-CN" altLang="en-US">
              <a:latin typeface="Times New Roman" panose="02020603050405020304" pitchFamily="18" charset="0"/>
              <a:ea typeface="宋体" panose="02010600030101010101" pitchFamily="2" charset="-122"/>
            </a:endParaRPr>
          </a:p>
        </p:txBody>
      </p:sp>
      <p:sp>
        <p:nvSpPr>
          <p:cNvPr id="37893" name="Rectangle 4">
            <a:extLst>
              <a:ext uri="{FF2B5EF4-FFF2-40B4-BE49-F238E27FC236}">
                <a16:creationId xmlns:a16="http://schemas.microsoft.com/office/drawing/2014/main" id="{A7557E2A-2AB3-C09E-F7A8-F269A3F184F8}"/>
              </a:ext>
            </a:extLst>
          </p:cNvPr>
          <p:cNvSpPr>
            <a:spLocks noChangeArrowheads="1"/>
          </p:cNvSpPr>
          <p:nvPr/>
        </p:nvSpPr>
        <p:spPr bwMode="auto">
          <a:xfrm>
            <a:off x="7239001" y="405765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x := t</a:t>
            </a:r>
            <a:r>
              <a:rPr lang="en-US" altLang="zh-CN" sz="2800" b="1" baseline="-25000">
                <a:latin typeface="Times New Roman" panose="02020603050405020304" pitchFamily="18" charset="0"/>
                <a:ea typeface="宋体" panose="02010600030101010101" pitchFamily="2" charset="-122"/>
              </a:rPr>
              <a:t>3</a:t>
            </a:r>
            <a:endParaRPr lang="en-US" altLang="zh-CN" sz="2800" b="1">
              <a:solidFill>
                <a:srgbClr val="00FF00"/>
              </a:solidFill>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5</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a:t>
            </a:r>
            <a:r>
              <a:rPr lang="en-US" altLang="zh-CN" sz="2800" b="1">
                <a:solidFill>
                  <a:schemeClr val="hlink"/>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t</a:t>
            </a:r>
            <a:r>
              <a:rPr lang="en-US" altLang="zh-CN" sz="2800" b="1" baseline="-25000">
                <a:solidFill>
                  <a:srgbClr val="FF0000"/>
                </a:solidFill>
                <a:latin typeface="Times New Roman" panose="02020603050405020304" pitchFamily="18" charset="0"/>
                <a:ea typeface="宋体" panose="02010600030101010101" pitchFamily="2" charset="-122"/>
              </a:rPr>
              <a:t>3</a:t>
            </a:r>
            <a:endParaRPr lang="en-US" altLang="zh-CN" sz="2800" b="1">
              <a:solidFill>
                <a:srgbClr val="FF0000"/>
              </a:solidFill>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p>
        </p:txBody>
      </p:sp>
      <p:sp>
        <p:nvSpPr>
          <p:cNvPr id="37894" name="Rectangle 5">
            <a:extLst>
              <a:ext uri="{FF2B5EF4-FFF2-40B4-BE49-F238E27FC236}">
                <a16:creationId xmlns:a16="http://schemas.microsoft.com/office/drawing/2014/main" id="{7B871EB7-12DC-2777-E408-F18BDCE2D600}"/>
              </a:ext>
            </a:extLst>
          </p:cNvPr>
          <p:cNvSpPr>
            <a:spLocks noChangeArrowheads="1"/>
          </p:cNvSpPr>
          <p:nvPr/>
        </p:nvSpPr>
        <p:spPr bwMode="auto">
          <a:xfrm>
            <a:off x="2819401" y="405765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solidFill>
                  <a:srgbClr val="FF0000"/>
                </a:solidFill>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t</a:t>
            </a:r>
            <a:r>
              <a:rPr lang="en-US" altLang="zh-CN" sz="2800" b="1" baseline="-25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5</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a:t>
            </a:r>
            <a:r>
              <a:rPr lang="en-US" altLang="zh-CN" sz="2800" b="1">
                <a:solidFill>
                  <a:schemeClr val="hlink"/>
                </a:solidFill>
                <a:latin typeface="Times New Roman" panose="02020603050405020304" pitchFamily="18" charset="0"/>
                <a:ea typeface="宋体" panose="02010600030101010101" pitchFamily="2" charset="-122"/>
              </a:rPr>
              <a:t>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B425076B-E55A-3D93-3DBA-F8BAD3608487}"/>
              </a:ext>
            </a:extLst>
          </p:cNvPr>
          <p:cNvSpPr>
            <a:spLocks noGrp="1" noChangeArrowheads="1"/>
          </p:cNvSpPr>
          <p:nvPr>
            <p:ph type="title"/>
          </p:nvPr>
        </p:nvSpPr>
        <p:spPr/>
        <p:txBody>
          <a:bodyPr anchor="ctr"/>
          <a:lstStyle/>
          <a:p>
            <a:r>
              <a:rPr lang="en-US" altLang="zh-CN">
                <a:latin typeface="Times New Roman" panose="02020603050405020304" pitchFamily="18" charset="0"/>
              </a:rPr>
              <a:t>10.1.3 </a:t>
            </a:r>
            <a:r>
              <a:rPr lang="zh-CN" altLang="en-US">
                <a:latin typeface="Times New Roman" panose="02020603050405020304" pitchFamily="18" charset="0"/>
              </a:rPr>
              <a:t>无用代码删除</a:t>
            </a:r>
          </a:p>
        </p:txBody>
      </p:sp>
      <p:sp>
        <p:nvSpPr>
          <p:cNvPr id="4" name="日期占位符 3">
            <a:extLst>
              <a:ext uri="{FF2B5EF4-FFF2-40B4-BE49-F238E27FC236}">
                <a16:creationId xmlns:a16="http://schemas.microsoft.com/office/drawing/2014/main" id="{38E0FA3A-B75D-C8BE-5BDD-C30D9881AF0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22E629C-184F-49AA-9CF5-CD3C59AA16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9938" name="灯片编号占位符 5">
            <a:extLst>
              <a:ext uri="{FF2B5EF4-FFF2-40B4-BE49-F238E27FC236}">
                <a16:creationId xmlns:a16="http://schemas.microsoft.com/office/drawing/2014/main" id="{4972C727-D8A5-544A-909B-89FF28960AF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741967F-174C-4F0B-AA01-97FE616F7D18}" type="slidenum">
              <a:rPr lang="en-US" altLang="zh-CN">
                <a:latin typeface="Arial" panose="020B0604020202020204" pitchFamily="34" charset="0"/>
              </a:rPr>
              <a:pPr/>
              <a:t>21</a:t>
            </a:fld>
            <a:endParaRPr lang="en-US" altLang="zh-CN">
              <a:latin typeface="Arial" panose="020B0604020202020204" pitchFamily="34" charset="0"/>
            </a:endParaRPr>
          </a:p>
        </p:txBody>
      </p:sp>
      <p:sp>
        <p:nvSpPr>
          <p:cNvPr id="39940" name="Rectangle 3">
            <a:extLst>
              <a:ext uri="{FF2B5EF4-FFF2-40B4-BE49-F238E27FC236}">
                <a16:creationId xmlns:a16="http://schemas.microsoft.com/office/drawing/2014/main" id="{4E03B8F8-006A-52FD-3DA8-E1D657E177AD}"/>
              </a:ext>
            </a:extLst>
          </p:cNvPr>
          <p:cNvSpPr>
            <a:spLocks noGrp="1" noChangeArrowheads="1"/>
          </p:cNvSpPr>
          <p:nvPr>
            <p:ph type="body" sz="quarter" idx="13"/>
          </p:nvPr>
        </p:nvSpPr>
        <p:spPr/>
        <p:txBody>
          <a:bodyPr/>
          <a:lstStyle/>
          <a:p>
            <a:pPr>
              <a:spcBef>
                <a:spcPct val="10000"/>
              </a:spcBef>
            </a:pPr>
            <a:r>
              <a:rPr lang="zh-CN" altLang="en-US" dirty="0">
                <a:latin typeface="Times New Roman" panose="02020603050405020304" pitchFamily="18" charset="0"/>
              </a:rPr>
              <a:t>无用代码是指计算结果以后不被引用的语句</a:t>
            </a:r>
          </a:p>
          <a:p>
            <a:pPr>
              <a:spcBef>
                <a:spcPct val="10000"/>
              </a:spcBef>
            </a:pPr>
            <a:r>
              <a:rPr lang="zh-CN" altLang="en-US" dirty="0">
                <a:latin typeface="Times New Roman" panose="02020603050405020304" pitchFamily="18" charset="0"/>
              </a:rPr>
              <a:t>一些优化变换可能会引入无用代码</a:t>
            </a:r>
          </a:p>
          <a:p>
            <a:pPr>
              <a:spcBef>
                <a:spcPct val="10000"/>
              </a:spcBef>
            </a:pPr>
            <a:r>
              <a:rPr lang="zh-CN" altLang="en-US" dirty="0"/>
              <a:t>例：</a:t>
            </a:r>
          </a:p>
          <a:p>
            <a:pPr>
              <a:spcBef>
                <a:spcPct val="10000"/>
              </a:spcBef>
              <a:buFont typeface="Wingdings" panose="05000000000000000000" pitchFamily="2" charset="2"/>
              <a:buNone/>
            </a:pPr>
            <a:r>
              <a:rPr lang="en-US" altLang="zh-CN" sz="2000" dirty="0">
                <a:latin typeface="Times New Roman" panose="02020603050405020304" pitchFamily="18" charset="0"/>
              </a:rPr>
              <a:t>debug := true;		         	debug := false;</a:t>
            </a:r>
          </a:p>
          <a:p>
            <a:pPr>
              <a:spcBef>
                <a:spcPct val="10000"/>
              </a:spcBef>
              <a:buFont typeface="Wingdings" panose="05000000000000000000" pitchFamily="2" charset="2"/>
              <a:buNone/>
            </a:pPr>
            <a:r>
              <a:rPr lang="en-US" altLang="zh-CN" sz="2000" dirty="0">
                <a:latin typeface="Times New Roman" panose="02020603050405020304" pitchFamily="18" charset="0"/>
              </a:rPr>
              <a:t>        .  .  .	</a:t>
            </a:r>
            <a:r>
              <a:rPr lang="zh-CN" altLang="en-US" sz="2000" dirty="0">
                <a:latin typeface="Times New Roman" panose="02020603050405020304" pitchFamily="18" charset="0"/>
              </a:rPr>
              <a:t>测试后改成             </a:t>
            </a:r>
            <a:r>
              <a:rPr lang="en-US" altLang="zh-CN" sz="2000" dirty="0">
                <a:latin typeface="Times New Roman" panose="02020603050405020304" pitchFamily="18" charset="0"/>
              </a:rPr>
              <a:t>.  .  .</a:t>
            </a:r>
          </a:p>
          <a:p>
            <a:pPr>
              <a:spcBef>
                <a:spcPct val="10000"/>
              </a:spcBef>
              <a:buFont typeface="Wingdings" panose="05000000000000000000" pitchFamily="2" charset="2"/>
              <a:buNone/>
            </a:pPr>
            <a:r>
              <a:rPr lang="en-US" altLang="zh-CN" sz="2000" dirty="0">
                <a:latin typeface="Times New Roman" panose="02020603050405020304" pitchFamily="18" charset="0"/>
              </a:rPr>
              <a:t>if(debug)print …	                   	if(debug)print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83454552-62C3-8A08-1A00-5C46BE4B8FA7}"/>
              </a:ext>
            </a:extLst>
          </p:cNvPr>
          <p:cNvSpPr>
            <a:spLocks noGrp="1" noChangeArrowheads="1"/>
          </p:cNvSpPr>
          <p:nvPr>
            <p:ph type="title"/>
          </p:nvPr>
        </p:nvSpPr>
        <p:spPr/>
        <p:txBody>
          <a:bodyPr anchor="ctr"/>
          <a:lstStyle/>
          <a:p>
            <a:r>
              <a:rPr lang="en-US" altLang="zh-CN">
                <a:latin typeface="Times New Roman" panose="02020603050405020304" pitchFamily="18" charset="0"/>
              </a:rPr>
              <a:t>10.1.3 </a:t>
            </a:r>
            <a:r>
              <a:rPr lang="zh-CN" altLang="en-US">
                <a:latin typeface="Times New Roman" panose="02020603050405020304" pitchFamily="18" charset="0"/>
              </a:rPr>
              <a:t>无用代码删除</a:t>
            </a:r>
          </a:p>
        </p:txBody>
      </p:sp>
      <p:sp>
        <p:nvSpPr>
          <p:cNvPr id="6" name="日期占位符 3">
            <a:extLst>
              <a:ext uri="{FF2B5EF4-FFF2-40B4-BE49-F238E27FC236}">
                <a16:creationId xmlns:a16="http://schemas.microsoft.com/office/drawing/2014/main" id="{BC3EFBA5-6630-5E85-2B72-BB1C6F752F0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9334D1B-E65D-4E17-8698-D3390CF5806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1986" name="灯片编号占位符 5">
            <a:extLst>
              <a:ext uri="{FF2B5EF4-FFF2-40B4-BE49-F238E27FC236}">
                <a16:creationId xmlns:a16="http://schemas.microsoft.com/office/drawing/2014/main" id="{5D556B09-B660-2185-54E2-DAB02011E05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28E9070-5177-4F6C-A508-6039E5A2E16E}" type="slidenum">
              <a:rPr lang="en-US" altLang="zh-CN">
                <a:latin typeface="Arial" panose="020B0604020202020204" pitchFamily="34" charset="0"/>
              </a:rPr>
              <a:pPr/>
              <a:t>22</a:t>
            </a:fld>
            <a:endParaRPr lang="en-US" altLang="zh-CN">
              <a:latin typeface="Arial" panose="020B0604020202020204" pitchFamily="34" charset="0"/>
            </a:endParaRPr>
          </a:p>
        </p:txBody>
      </p:sp>
      <p:sp>
        <p:nvSpPr>
          <p:cNvPr id="41988" name="Rectangle 3">
            <a:extLst>
              <a:ext uri="{FF2B5EF4-FFF2-40B4-BE49-F238E27FC236}">
                <a16:creationId xmlns:a16="http://schemas.microsoft.com/office/drawing/2014/main" id="{658D9ECF-1582-DD9B-97F3-405C2CA14098}"/>
              </a:ext>
            </a:extLst>
          </p:cNvPr>
          <p:cNvSpPr>
            <a:spLocks noGrp="1" noChangeArrowheads="1"/>
          </p:cNvSpPr>
          <p:nvPr>
            <p:ph type="body" sz="quarter" idx="13"/>
          </p:nvPr>
        </p:nvSpPr>
        <p:spPr/>
        <p:txBody>
          <a:bodyPr/>
          <a:lstStyle/>
          <a:p>
            <a:pPr>
              <a:spcBef>
                <a:spcPct val="10000"/>
              </a:spcBef>
            </a:pPr>
            <a:r>
              <a:rPr lang="zh-CN" altLang="en-US"/>
              <a:t>无用代码</a:t>
            </a:r>
            <a:r>
              <a:rPr lang="zh-CN" altLang="en-US">
                <a:latin typeface="宋体" panose="02010600030101010101" pitchFamily="2" charset="-122"/>
              </a:rPr>
              <a:t>是指计算结果以后不被引用的语句</a:t>
            </a:r>
          </a:p>
          <a:p>
            <a:pPr>
              <a:spcBef>
                <a:spcPct val="10000"/>
              </a:spcBef>
            </a:pPr>
            <a:r>
              <a:rPr lang="zh-CN" altLang="en-US">
                <a:latin typeface="宋体" panose="02010600030101010101" pitchFamily="2" charset="-122"/>
              </a:rPr>
              <a:t>一些优化变换可能会引入无用代码</a:t>
            </a:r>
          </a:p>
          <a:p>
            <a:pPr>
              <a:spcBef>
                <a:spcPct val="10000"/>
              </a:spcBef>
              <a:buFont typeface="Wingdings" panose="05000000000000000000" pitchFamily="2" charset="2"/>
              <a:buNone/>
            </a:pPr>
            <a:r>
              <a:rPr lang="zh-CN" altLang="en-US">
                <a:latin typeface="宋体" panose="02010600030101010101" pitchFamily="2" charset="-122"/>
              </a:rPr>
              <a:t>例：复制传播可能会引入</a:t>
            </a:r>
            <a:r>
              <a:rPr lang="zh-CN" altLang="en-US"/>
              <a:t>无用代码</a:t>
            </a:r>
          </a:p>
          <a:p>
            <a:pPr>
              <a:spcBef>
                <a:spcPct val="10000"/>
              </a:spcBef>
              <a:buFont typeface="Wingdings" panose="05000000000000000000" pitchFamily="2" charset="2"/>
              <a:buNone/>
            </a:pPr>
            <a:endParaRPr lang="en-US" altLang="zh-CN"/>
          </a:p>
        </p:txBody>
      </p:sp>
      <p:sp>
        <p:nvSpPr>
          <p:cNvPr id="41989" name="Rectangle 4">
            <a:extLst>
              <a:ext uri="{FF2B5EF4-FFF2-40B4-BE49-F238E27FC236}">
                <a16:creationId xmlns:a16="http://schemas.microsoft.com/office/drawing/2014/main" id="{5B473F0C-6CE6-A562-DA96-32895C6BF31C}"/>
              </a:ext>
            </a:extLst>
          </p:cNvPr>
          <p:cNvSpPr>
            <a:spLocks noChangeArrowheads="1"/>
          </p:cNvSpPr>
          <p:nvPr/>
        </p:nvSpPr>
        <p:spPr bwMode="auto">
          <a:xfrm>
            <a:off x="2743201" y="3970338"/>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solidFill>
                  <a:srgbClr val="FF0000"/>
                </a:solidFill>
                <a:latin typeface="Times New Roman" panose="02020603050405020304" pitchFamily="18" charset="0"/>
                <a:ea typeface="宋体" panose="02010600030101010101" pitchFamily="2" charset="-122"/>
              </a:rPr>
              <a:t>x := t</a:t>
            </a:r>
            <a:r>
              <a:rPr lang="en-US" altLang="zh-CN" sz="2800" b="1" baseline="-25000">
                <a:solidFill>
                  <a:srgbClr val="FF0000"/>
                </a:solidFill>
                <a:latin typeface="Times New Roman" panose="02020603050405020304" pitchFamily="18" charset="0"/>
                <a:ea typeface="宋体" panose="02010600030101010101" pitchFamily="2" charset="-122"/>
              </a:rPr>
              <a:t>3</a:t>
            </a:r>
            <a:endParaRPr lang="en-US" altLang="zh-CN" sz="2800" b="1">
              <a:solidFill>
                <a:srgbClr val="FF0000"/>
              </a:solidFill>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5</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p>
        </p:txBody>
      </p:sp>
      <p:sp>
        <p:nvSpPr>
          <p:cNvPr id="41990" name="Rectangle 5">
            <a:extLst>
              <a:ext uri="{FF2B5EF4-FFF2-40B4-BE49-F238E27FC236}">
                <a16:creationId xmlns:a16="http://schemas.microsoft.com/office/drawing/2014/main" id="{BF03F34D-41AE-2EFD-AADF-9E5943BE9627}"/>
              </a:ext>
            </a:extLst>
          </p:cNvPr>
          <p:cNvSpPr>
            <a:spLocks noChangeArrowheads="1"/>
          </p:cNvSpPr>
          <p:nvPr/>
        </p:nvSpPr>
        <p:spPr bwMode="auto">
          <a:xfrm>
            <a:off x="7086601" y="3970338"/>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5</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0FED40-72BB-FCB0-B02D-87DBCC956DB2}"/>
              </a:ext>
            </a:extLst>
          </p:cNvPr>
          <p:cNvSpPr>
            <a:spLocks noGrp="1" noChangeArrowheads="1"/>
          </p:cNvSpPr>
          <p:nvPr>
            <p:ph type="title"/>
          </p:nvPr>
        </p:nvSpPr>
        <p:spPr/>
        <p:txBody>
          <a:bodyPr anchor="ctr"/>
          <a:lstStyle/>
          <a:p>
            <a:r>
              <a:rPr lang="en-US" altLang="zh-CN">
                <a:latin typeface="Times New Roman" panose="02020603050405020304" pitchFamily="18" charset="0"/>
              </a:rPr>
              <a:t>10.1.4 </a:t>
            </a:r>
            <a:r>
              <a:rPr lang="zh-CN" altLang="en-US">
                <a:latin typeface="Times New Roman" panose="02020603050405020304" pitchFamily="18" charset="0"/>
              </a:rPr>
              <a:t>代码外提</a:t>
            </a:r>
          </a:p>
        </p:txBody>
      </p:sp>
      <p:sp>
        <p:nvSpPr>
          <p:cNvPr id="4" name="日期占位符 3">
            <a:extLst>
              <a:ext uri="{FF2B5EF4-FFF2-40B4-BE49-F238E27FC236}">
                <a16:creationId xmlns:a16="http://schemas.microsoft.com/office/drawing/2014/main" id="{CBB7EC66-6545-6829-939C-2C7012BEBCC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0C7B322-97F6-4EF1-A1C4-5349501C151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4034" name="灯片编号占位符 5">
            <a:extLst>
              <a:ext uri="{FF2B5EF4-FFF2-40B4-BE49-F238E27FC236}">
                <a16:creationId xmlns:a16="http://schemas.microsoft.com/office/drawing/2014/main" id="{FC19440B-9C61-4994-D64B-81B29A97B43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3A4B26F-9A5A-47E0-85D1-B8EE497A4E07}" type="slidenum">
              <a:rPr lang="en-US" altLang="zh-CN">
                <a:latin typeface="Arial" panose="020B0604020202020204" pitchFamily="34" charset="0"/>
              </a:rPr>
              <a:pPr/>
              <a:t>23</a:t>
            </a:fld>
            <a:endParaRPr lang="en-US" altLang="zh-CN">
              <a:latin typeface="Arial" panose="020B0604020202020204" pitchFamily="34" charset="0"/>
            </a:endParaRPr>
          </a:p>
        </p:txBody>
      </p:sp>
      <p:sp>
        <p:nvSpPr>
          <p:cNvPr id="44036" name="Rectangle 3">
            <a:extLst>
              <a:ext uri="{FF2B5EF4-FFF2-40B4-BE49-F238E27FC236}">
                <a16:creationId xmlns:a16="http://schemas.microsoft.com/office/drawing/2014/main" id="{E47E9C4F-9041-0BC6-AC4D-351B8AC56329}"/>
              </a:ext>
            </a:extLst>
          </p:cNvPr>
          <p:cNvSpPr>
            <a:spLocks noGrp="1" noChangeArrowheads="1"/>
          </p:cNvSpPr>
          <p:nvPr>
            <p:ph type="body" sz="quarter" idx="13"/>
          </p:nvPr>
        </p:nvSpPr>
        <p:spPr>
          <a:xfrm>
            <a:off x="1064596" y="1443018"/>
            <a:ext cx="9783916" cy="4718085"/>
          </a:xfrm>
        </p:spPr>
        <p:txBody>
          <a:bodyPr>
            <a:normAutofit fontScale="85000" lnSpcReduction="10000"/>
          </a:bodyPr>
          <a:lstStyle/>
          <a:p>
            <a:r>
              <a:rPr lang="zh-CN" altLang="en-US" dirty="0">
                <a:latin typeface="Times New Roman" panose="02020603050405020304" pitchFamily="18" charset="0"/>
              </a:rPr>
              <a:t>结果独立于循环执行次数的表达式称为</a:t>
            </a:r>
            <a:r>
              <a:rPr lang="zh-CN" altLang="en-US" dirty="0">
                <a:solidFill>
                  <a:schemeClr val="hlink"/>
                </a:solidFill>
                <a:latin typeface="Times New Roman" panose="02020603050405020304" pitchFamily="18" charset="0"/>
              </a:rPr>
              <a:t>循环不变计算。</a:t>
            </a:r>
            <a:r>
              <a:rPr lang="zh-CN" altLang="en-US" dirty="0">
                <a:latin typeface="Times New Roman" panose="02020603050405020304" pitchFamily="18" charset="0"/>
              </a:rPr>
              <a:t>如果将循环不变计算从循环中移出到循环的前面，将会减少循环执行的代码总数，大大提高代码的执行效率。这种与循环有关的优化方法称为代码外提。</a:t>
            </a:r>
          </a:p>
          <a:p>
            <a:r>
              <a:rPr lang="zh-CN" altLang="en-US" dirty="0">
                <a:latin typeface="Times New Roman" panose="02020603050405020304" pitchFamily="18" charset="0"/>
              </a:rPr>
              <a:t>例如，下面的</a:t>
            </a:r>
            <a:r>
              <a:rPr lang="en-US" altLang="zh-CN" dirty="0">
                <a:latin typeface="Times New Roman" panose="02020603050405020304" pitchFamily="18" charset="0"/>
              </a:rPr>
              <a:t>while</a:t>
            </a:r>
            <a:r>
              <a:rPr lang="zh-CN" altLang="en-US" dirty="0">
                <a:latin typeface="Times New Roman" panose="02020603050405020304" pitchFamily="18" charset="0"/>
              </a:rPr>
              <a:t>语句中，</a:t>
            </a:r>
            <a:r>
              <a:rPr lang="en-US" altLang="zh-CN" dirty="0">
                <a:latin typeface="Times New Roman" panose="02020603050405020304" pitchFamily="18" charset="0"/>
              </a:rPr>
              <a:t>limit-2</a:t>
            </a:r>
            <a:r>
              <a:rPr lang="zh-CN" altLang="en-US" dirty="0">
                <a:latin typeface="Times New Roman" panose="02020603050405020304" pitchFamily="18" charset="0"/>
              </a:rPr>
              <a:t>就是循环不变计算。</a:t>
            </a:r>
          </a:p>
          <a:p>
            <a:pPr lvl="1"/>
            <a:r>
              <a:rPr lang="en-US" altLang="zh-CN" dirty="0">
                <a:latin typeface="Times New Roman" panose="02020603050405020304" pitchFamily="18" charset="0"/>
              </a:rPr>
              <a:t>while(</a:t>
            </a:r>
            <a:r>
              <a:rPr lang="en-US" altLang="zh-CN" dirty="0" err="1">
                <a:latin typeface="Times New Roman" panose="02020603050405020304" pitchFamily="18" charset="0"/>
              </a:rPr>
              <a:t>i</a:t>
            </a:r>
            <a:r>
              <a:rPr lang="en-US" altLang="zh-CN" dirty="0">
                <a:latin typeface="Times New Roman" panose="02020603050405020304" pitchFamily="18" charset="0"/>
              </a:rPr>
              <a:t> &lt;=limit-2 ) {/*</a:t>
            </a:r>
            <a:r>
              <a:rPr lang="zh-CN" altLang="en-US" dirty="0">
                <a:latin typeface="Times New Roman" panose="02020603050405020304" pitchFamily="18" charset="0"/>
              </a:rPr>
              <a:t>假设循环体中的语句不改变</a:t>
            </a:r>
            <a:r>
              <a:rPr lang="en-US" altLang="zh-CN" dirty="0">
                <a:latin typeface="Times New Roman" panose="02020603050405020304" pitchFamily="18" charset="0"/>
              </a:rPr>
              <a:t>limit</a:t>
            </a:r>
            <a:r>
              <a:rPr lang="zh-CN" altLang="en-US" dirty="0">
                <a:latin typeface="Times New Roman" panose="02020603050405020304" pitchFamily="18" charset="0"/>
              </a:rPr>
              <a:t>的值*</a:t>
            </a:r>
            <a:r>
              <a:rPr lang="en-US" altLang="zh-CN" dirty="0">
                <a:latin typeface="Times New Roman" panose="02020603050405020304" pitchFamily="18" charset="0"/>
              </a:rPr>
              <a:t>/}</a:t>
            </a:r>
          </a:p>
          <a:p>
            <a:pPr lvl="1"/>
            <a:r>
              <a:rPr lang="zh-CN" altLang="en-US" dirty="0">
                <a:latin typeface="Times New Roman" panose="02020603050405020304" pitchFamily="18" charset="0"/>
              </a:rPr>
              <a:t>代码外提将生成如下的等价语句：</a:t>
            </a:r>
          </a:p>
          <a:p>
            <a:pPr lvl="1"/>
            <a:r>
              <a:rPr lang="en-US" altLang="zh-CN" dirty="0">
                <a:latin typeface="Times New Roman" panose="02020603050405020304" pitchFamily="18" charset="0"/>
              </a:rPr>
              <a:t>t := limit-2;</a:t>
            </a:r>
          </a:p>
          <a:p>
            <a:pPr lvl="1"/>
            <a:r>
              <a:rPr lang="en-US" altLang="zh-CN" dirty="0">
                <a:latin typeface="Times New Roman" panose="02020603050405020304" pitchFamily="18" charset="0"/>
              </a:rPr>
              <a:t>while (</a:t>
            </a:r>
            <a:r>
              <a:rPr lang="en-US" altLang="zh-CN" dirty="0" err="1">
                <a:latin typeface="Times New Roman" panose="02020603050405020304" pitchFamily="18" charset="0"/>
              </a:rPr>
              <a:t>i</a:t>
            </a:r>
            <a:r>
              <a:rPr lang="en-US" altLang="zh-CN" dirty="0">
                <a:latin typeface="Times New Roman" panose="02020603050405020304" pitchFamily="18" charset="0"/>
              </a:rPr>
              <a:t> &lt;= t) {/*</a:t>
            </a:r>
            <a:r>
              <a:rPr lang="zh-CN" altLang="en-US" dirty="0">
                <a:latin typeface="Times New Roman" panose="02020603050405020304" pitchFamily="18" charset="0"/>
              </a:rPr>
              <a:t>假设循环体中的语句不改变</a:t>
            </a:r>
            <a:r>
              <a:rPr lang="en-US" altLang="zh-CN" dirty="0">
                <a:latin typeface="Times New Roman" panose="02020603050405020304" pitchFamily="18" charset="0"/>
              </a:rPr>
              <a:t>limit</a:t>
            </a:r>
            <a:r>
              <a:rPr lang="zh-CN" altLang="en-US" dirty="0">
                <a:latin typeface="Times New Roman" panose="02020603050405020304" pitchFamily="18" charset="0"/>
              </a:rPr>
              <a:t>或</a:t>
            </a:r>
            <a:r>
              <a:rPr lang="en-US" altLang="zh-CN" dirty="0">
                <a:latin typeface="Times New Roman" panose="02020603050405020304" pitchFamily="18" charset="0"/>
              </a:rPr>
              <a:t>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170078D1-0CB0-266E-261B-445392ADAA4A}"/>
              </a:ext>
            </a:extLst>
          </p:cNvPr>
          <p:cNvSpPr>
            <a:spLocks noGrp="1" noChangeArrowheads="1"/>
          </p:cNvSpPr>
          <p:nvPr>
            <p:ph type="title"/>
          </p:nvPr>
        </p:nvSpPr>
        <p:spPr/>
        <p:txBody>
          <a:bodyPr anchor="ctr"/>
          <a:lstStyle/>
          <a:p>
            <a:r>
              <a:rPr lang="en-US" altLang="zh-CN">
                <a:latin typeface="Times New Roman" panose="02020603050405020304" pitchFamily="18" charset="0"/>
              </a:rPr>
              <a:t>10.1.5 </a:t>
            </a:r>
            <a:r>
              <a:rPr lang="zh-CN" altLang="en-US">
                <a:latin typeface="Times New Roman" panose="02020603050405020304" pitchFamily="18" charset="0"/>
              </a:rPr>
              <a:t>强度削弱</a:t>
            </a:r>
          </a:p>
        </p:txBody>
      </p:sp>
      <p:sp>
        <p:nvSpPr>
          <p:cNvPr id="4" name="日期占位符 3">
            <a:extLst>
              <a:ext uri="{FF2B5EF4-FFF2-40B4-BE49-F238E27FC236}">
                <a16:creationId xmlns:a16="http://schemas.microsoft.com/office/drawing/2014/main" id="{BAF490DA-36CA-6FFC-3632-E8EDC53ED5C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CEA4A8F-6661-42A5-905A-B117FD7981D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6082" name="灯片编号占位符 5">
            <a:extLst>
              <a:ext uri="{FF2B5EF4-FFF2-40B4-BE49-F238E27FC236}">
                <a16:creationId xmlns:a16="http://schemas.microsoft.com/office/drawing/2014/main" id="{59283E31-5AB8-1B8A-A05C-1C826C7F232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EA74788-2DC5-4130-BBB2-6F858D9CD3CC}" type="slidenum">
              <a:rPr lang="en-US" altLang="zh-CN">
                <a:latin typeface="Arial" panose="020B0604020202020204" pitchFamily="34" charset="0"/>
              </a:rPr>
              <a:pPr/>
              <a:t>24</a:t>
            </a:fld>
            <a:endParaRPr lang="en-US" altLang="zh-CN">
              <a:latin typeface="Arial" panose="020B0604020202020204" pitchFamily="34" charset="0"/>
            </a:endParaRPr>
          </a:p>
        </p:txBody>
      </p:sp>
      <p:sp>
        <p:nvSpPr>
          <p:cNvPr id="46084" name="Rectangle 3">
            <a:extLst>
              <a:ext uri="{FF2B5EF4-FFF2-40B4-BE49-F238E27FC236}">
                <a16:creationId xmlns:a16="http://schemas.microsoft.com/office/drawing/2014/main" id="{4525F2DE-FA2E-BCA9-1D54-3CCCC4476C75}"/>
              </a:ext>
            </a:extLst>
          </p:cNvPr>
          <p:cNvSpPr>
            <a:spLocks noGrp="1" noChangeArrowheads="1"/>
          </p:cNvSpPr>
          <p:nvPr>
            <p:ph type="body" sz="quarter" idx="13"/>
          </p:nvPr>
        </p:nvSpPr>
        <p:spPr/>
        <p:txBody>
          <a:bodyPr>
            <a:normAutofit fontScale="85000" lnSpcReduction="10000"/>
          </a:bodyPr>
          <a:lstStyle/>
          <a:p>
            <a:r>
              <a:rPr lang="zh-CN" altLang="en-US" dirty="0">
                <a:latin typeface="Times New Roman" panose="02020603050405020304" pitchFamily="18" charset="0"/>
              </a:rPr>
              <a:t>实现同样的运算可以有多种方式。用计算较快的运算代替较慢的运算。</a:t>
            </a:r>
          </a:p>
          <a:p>
            <a:r>
              <a:rPr lang="en-US" altLang="zh-CN" dirty="0">
                <a:latin typeface="Times New Roman" panose="02020603050405020304" pitchFamily="18" charset="0"/>
              </a:rPr>
              <a:t>x</a:t>
            </a:r>
            <a:r>
              <a:rPr lang="en-US" altLang="zh-CN" baseline="30000" dirty="0">
                <a:latin typeface="Times New Roman" panose="02020603050405020304" pitchFamily="18" charset="0"/>
              </a:rPr>
              <a:t>2			</a:t>
            </a:r>
            <a:r>
              <a:rPr lang="zh-CN" altLang="en-US" dirty="0">
                <a:latin typeface="Times New Roman" panose="02020603050405020304" pitchFamily="18" charset="0"/>
              </a:rPr>
              <a:t>变成		</a:t>
            </a:r>
            <a:r>
              <a:rPr lang="en-US" altLang="zh-CN" dirty="0">
                <a:latin typeface="Times New Roman" panose="02020603050405020304" pitchFamily="18" charset="0"/>
              </a:rPr>
              <a:t>x*x</a:t>
            </a:r>
            <a:r>
              <a:rPr lang="zh-CN" altLang="en-US" dirty="0">
                <a:latin typeface="Times New Roman" panose="02020603050405020304" pitchFamily="18" charset="0"/>
              </a:rPr>
              <a:t>。</a:t>
            </a:r>
          </a:p>
          <a:p>
            <a:r>
              <a:rPr lang="en-US" altLang="zh-CN" dirty="0">
                <a:latin typeface="Times New Roman" panose="02020603050405020304" pitchFamily="18" charset="0"/>
              </a:rPr>
              <a:t>2*x</a:t>
            </a:r>
            <a:r>
              <a:rPr lang="zh-CN" altLang="en-US" dirty="0">
                <a:latin typeface="Times New Roman" panose="02020603050405020304" pitchFamily="18" charset="0"/>
              </a:rPr>
              <a:t>或</a:t>
            </a:r>
            <a:r>
              <a:rPr lang="en-US" altLang="zh-CN" dirty="0">
                <a:latin typeface="Times New Roman" panose="02020603050405020304" pitchFamily="18" charset="0"/>
              </a:rPr>
              <a:t>2.0*x		</a:t>
            </a:r>
            <a:r>
              <a:rPr lang="zh-CN" altLang="en-US" dirty="0">
                <a:latin typeface="Times New Roman" panose="02020603050405020304" pitchFamily="18" charset="0"/>
              </a:rPr>
              <a:t>变成		</a:t>
            </a:r>
            <a:r>
              <a:rPr lang="en-US" altLang="zh-CN" dirty="0" err="1">
                <a:latin typeface="Times New Roman" panose="02020603050405020304" pitchFamily="18" charset="0"/>
              </a:rPr>
              <a:t>x+x</a:t>
            </a:r>
            <a:endParaRPr lang="en-US" altLang="zh-CN" dirty="0">
              <a:latin typeface="Times New Roman" panose="02020603050405020304" pitchFamily="18" charset="0"/>
            </a:endParaRPr>
          </a:p>
          <a:p>
            <a:r>
              <a:rPr lang="en-US" altLang="zh-CN" dirty="0">
                <a:latin typeface="Times New Roman" panose="02020603050405020304" pitchFamily="18" charset="0"/>
              </a:rPr>
              <a:t>x/2			</a:t>
            </a:r>
            <a:r>
              <a:rPr lang="zh-CN" altLang="en-US" dirty="0">
                <a:latin typeface="Times New Roman" panose="02020603050405020304" pitchFamily="18" charset="0"/>
              </a:rPr>
              <a:t>变成		</a:t>
            </a:r>
            <a:r>
              <a:rPr lang="en-US" altLang="zh-CN" dirty="0">
                <a:latin typeface="Times New Roman" panose="02020603050405020304" pitchFamily="18" charset="0"/>
              </a:rPr>
              <a:t>x*0.5</a:t>
            </a:r>
          </a:p>
          <a:p>
            <a:r>
              <a:rPr lang="en-US" altLang="zh-CN" dirty="0">
                <a:latin typeface="Times New Roman" panose="02020603050405020304" pitchFamily="18" charset="0"/>
              </a:rPr>
              <a:t>a</a:t>
            </a:r>
            <a:r>
              <a:rPr lang="en-US" altLang="zh-CN" baseline="-25000" dirty="0">
                <a:latin typeface="Times New Roman" panose="02020603050405020304" pitchFamily="18" charset="0"/>
              </a:rPr>
              <a:t>n</a:t>
            </a:r>
            <a:r>
              <a:rPr lang="en-US" altLang="zh-CN" dirty="0">
                <a:latin typeface="Times New Roman" panose="02020603050405020304" pitchFamily="18" charset="0"/>
              </a:rPr>
              <a:t>x</a:t>
            </a:r>
            <a:r>
              <a:rPr lang="en-US" altLang="zh-CN" baseline="30000" dirty="0">
                <a:latin typeface="Times New Roman" panose="02020603050405020304" pitchFamily="18" charset="0"/>
              </a:rPr>
              <a:t>n</a:t>
            </a:r>
            <a:r>
              <a:rPr lang="en-US" altLang="zh-CN" dirty="0">
                <a:latin typeface="Times New Roman" panose="02020603050405020304" pitchFamily="18" charset="0"/>
              </a:rPr>
              <a:t>+a</a:t>
            </a:r>
            <a:r>
              <a:rPr lang="en-US" altLang="zh-CN" baseline="-25000" dirty="0">
                <a:latin typeface="Times New Roman" panose="02020603050405020304" pitchFamily="18" charset="0"/>
              </a:rPr>
              <a:t>n-1</a:t>
            </a:r>
            <a:r>
              <a:rPr lang="en-US" altLang="zh-CN" dirty="0">
                <a:latin typeface="Times New Roman" panose="02020603050405020304" pitchFamily="18" charset="0"/>
              </a:rPr>
              <a:t>x</a:t>
            </a:r>
            <a:r>
              <a:rPr lang="en-US" altLang="zh-CN" baseline="30000" dirty="0">
                <a:latin typeface="Times New Roman" panose="02020603050405020304" pitchFamily="18" charset="0"/>
              </a:rPr>
              <a:t>n-1</a:t>
            </a:r>
            <a:r>
              <a:rPr lang="en-US" altLang="zh-CN"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x+a</a:t>
            </a:r>
            <a:r>
              <a:rPr lang="en-US" altLang="zh-CN" baseline="-25000" dirty="0">
                <a:latin typeface="Times New Roman" panose="02020603050405020304" pitchFamily="18" charset="0"/>
              </a:rPr>
              <a:t>0	</a:t>
            </a:r>
            <a:r>
              <a:rPr lang="zh-CN" altLang="en-US" dirty="0">
                <a:latin typeface="Times New Roman" panose="02020603050405020304" pitchFamily="18" charset="0"/>
              </a:rPr>
              <a:t>变成</a:t>
            </a:r>
            <a:r>
              <a:rPr lang="en-US" altLang="zh-CN" dirty="0">
                <a:latin typeface="Times New Roman" panose="02020603050405020304" pitchFamily="18" charset="0"/>
              </a:rPr>
              <a:t>		</a:t>
            </a:r>
          </a:p>
          <a:p>
            <a:pPr marL="0" indent="0">
              <a:buNone/>
            </a:pPr>
            <a:r>
              <a:rPr lang="en-US" altLang="zh-CN" dirty="0">
                <a:latin typeface="Times New Roman" panose="02020603050405020304" pitchFamily="18" charset="0"/>
              </a:rPr>
              <a:t>   ((…(a</a:t>
            </a:r>
            <a:r>
              <a:rPr lang="en-US" altLang="zh-CN" baseline="-25000" dirty="0">
                <a:latin typeface="Times New Roman" panose="02020603050405020304" pitchFamily="18" charset="0"/>
              </a:rPr>
              <a:t>n</a:t>
            </a:r>
            <a:r>
              <a:rPr lang="en-US" altLang="zh-CN" dirty="0">
                <a:latin typeface="Times New Roman" panose="02020603050405020304" pitchFamily="18" charset="0"/>
              </a:rPr>
              <a:t>x+a</a:t>
            </a:r>
            <a:r>
              <a:rPr lang="en-US" altLang="zh-CN" baseline="-25000" dirty="0">
                <a:latin typeface="Times New Roman" panose="02020603050405020304" pitchFamily="18" charset="0"/>
              </a:rPr>
              <a:t>n-1</a:t>
            </a:r>
            <a:r>
              <a:rPr lang="en-US" altLang="zh-CN" dirty="0">
                <a:latin typeface="Times New Roman" panose="02020603050405020304" pitchFamily="18" charset="0"/>
              </a:rPr>
              <a:t>)x+ a</a:t>
            </a:r>
            <a:r>
              <a:rPr lang="en-US" altLang="zh-CN" baseline="-25000" dirty="0">
                <a:latin typeface="Times New Roman" panose="02020603050405020304" pitchFamily="18" charset="0"/>
              </a:rPr>
              <a:t>n-2</a:t>
            </a:r>
            <a:r>
              <a:rPr lang="en-US" altLang="zh-CN" dirty="0">
                <a:latin typeface="Times New Roman" panose="02020603050405020304" pitchFamily="18" charset="0"/>
              </a:rPr>
              <a:t>)…)x+a</a:t>
            </a:r>
            <a:r>
              <a:rPr lang="en-US" altLang="zh-CN" baseline="-25000" dirty="0">
                <a:latin typeface="Times New Roman" panose="02020603050405020304" pitchFamily="18" charset="0"/>
              </a:rPr>
              <a:t>1</a:t>
            </a:r>
            <a:r>
              <a:rPr lang="en-US" altLang="zh-CN" dirty="0">
                <a:latin typeface="Times New Roman" panose="02020603050405020304" pitchFamily="18" charset="0"/>
              </a:rPr>
              <a:t>)x+a</a:t>
            </a:r>
            <a:r>
              <a:rPr lang="en-US" altLang="zh-CN" baseline="-25000"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9DAF0409-2489-24D5-83EC-166A9AFA0A83}"/>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10.1.5 </a:t>
            </a:r>
            <a:r>
              <a:rPr lang="zh-CN" altLang="en-US" dirty="0">
                <a:latin typeface="Times New Roman" panose="02020603050405020304" pitchFamily="18" charset="0"/>
              </a:rPr>
              <a:t>强度削弱</a:t>
            </a:r>
          </a:p>
        </p:txBody>
      </p:sp>
      <p:sp>
        <p:nvSpPr>
          <p:cNvPr id="6" name="日期占位符 3">
            <a:extLst>
              <a:ext uri="{FF2B5EF4-FFF2-40B4-BE49-F238E27FC236}">
                <a16:creationId xmlns:a16="http://schemas.microsoft.com/office/drawing/2014/main" id="{F544C950-0BB8-9AF8-DE5D-3D432AC7415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97F6D4B-5479-4ABC-8965-C9B77163194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7106" name="灯片编号占位符 5">
            <a:extLst>
              <a:ext uri="{FF2B5EF4-FFF2-40B4-BE49-F238E27FC236}">
                <a16:creationId xmlns:a16="http://schemas.microsoft.com/office/drawing/2014/main" id="{C44BF7DB-B54C-E851-58A9-513374B2285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C116348-433E-4FB3-9CFA-6F4196B12594}" type="slidenum">
              <a:rPr lang="en-US" altLang="zh-CN">
                <a:latin typeface="Arial" panose="020B0604020202020204" pitchFamily="34" charset="0"/>
              </a:rPr>
              <a:pPr/>
              <a:t>25</a:t>
            </a:fld>
            <a:endParaRPr lang="en-US" altLang="zh-CN">
              <a:latin typeface="Arial" panose="020B0604020202020204" pitchFamily="34" charset="0"/>
            </a:endParaRPr>
          </a:p>
        </p:txBody>
      </p:sp>
      <p:sp>
        <p:nvSpPr>
          <p:cNvPr id="47108" name="Rectangle 3">
            <a:extLst>
              <a:ext uri="{FF2B5EF4-FFF2-40B4-BE49-F238E27FC236}">
                <a16:creationId xmlns:a16="http://schemas.microsoft.com/office/drawing/2014/main" id="{25B916D2-C3A5-07CB-2CBF-9D0382D98661}"/>
              </a:ext>
            </a:extLst>
          </p:cNvPr>
          <p:cNvSpPr>
            <a:spLocks noChangeArrowheads="1"/>
          </p:cNvSpPr>
          <p:nvPr/>
        </p:nvSpPr>
        <p:spPr bwMode="auto">
          <a:xfrm>
            <a:off x="1524001" y="1518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47109" name="Object 4">
            <a:extLst>
              <a:ext uri="{FF2B5EF4-FFF2-40B4-BE49-F238E27FC236}">
                <a16:creationId xmlns:a16="http://schemas.microsoft.com/office/drawing/2014/main" id="{4F32673C-74D9-9CB5-40E5-E49281238F2C}"/>
              </a:ext>
            </a:extLst>
          </p:cNvPr>
          <p:cNvGraphicFramePr>
            <a:graphicFrameLocks/>
          </p:cNvGraphicFramePr>
          <p:nvPr>
            <p:extLst>
              <p:ext uri="{D42A27DB-BD31-4B8C-83A1-F6EECF244321}">
                <p14:modId xmlns:p14="http://schemas.microsoft.com/office/powerpoint/2010/main" val="2150849954"/>
              </p:ext>
            </p:extLst>
          </p:nvPr>
        </p:nvGraphicFramePr>
        <p:xfrm>
          <a:off x="2782889" y="902381"/>
          <a:ext cx="6300787" cy="5429250"/>
        </p:xfrm>
        <a:graphic>
          <a:graphicData uri="http://schemas.openxmlformats.org/presentationml/2006/ole">
            <mc:AlternateContent xmlns:mc="http://schemas.openxmlformats.org/markup-compatibility/2006">
              <mc:Choice xmlns:v="urn:schemas-microsoft-com:vml" Requires="v">
                <p:oleObj spid="_x0000_s1071" r:id="rId3" imgW="5042160" imgH="4335840" progId="Visio.Drawing.11">
                  <p:embed/>
                </p:oleObj>
              </mc:Choice>
              <mc:Fallback>
                <p:oleObj r:id="rId3" imgW="5042160" imgH="4335840" progId="Visio.Drawing.11">
                  <p:embed/>
                  <p:pic>
                    <p:nvPicPr>
                      <p:cNvPr id="47109" name="Object 4">
                        <a:extLst>
                          <a:ext uri="{FF2B5EF4-FFF2-40B4-BE49-F238E27FC236}">
                            <a16:creationId xmlns:a16="http://schemas.microsoft.com/office/drawing/2014/main" id="{4F32673C-74D9-9CB5-40E5-E49281238F2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902381"/>
                        <a:ext cx="6300787"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0" name="Rectangle 5">
            <a:extLst>
              <a:ext uri="{FF2B5EF4-FFF2-40B4-BE49-F238E27FC236}">
                <a16:creationId xmlns:a16="http://schemas.microsoft.com/office/drawing/2014/main" id="{E87F1C42-7613-5EB8-4769-178D2793AC2F}"/>
              </a:ext>
            </a:extLst>
          </p:cNvPr>
          <p:cNvSpPr>
            <a:spLocks noChangeArrowheads="1"/>
          </p:cNvSpPr>
          <p:nvPr/>
        </p:nvSpPr>
        <p:spPr bwMode="auto">
          <a:xfrm>
            <a:off x="3505200" y="6308725"/>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dirty="0">
                <a:latin typeface="Times New Roman" panose="02020603050405020304" pitchFamily="18" charset="0"/>
                <a:ea typeface="微软雅黑" panose="020B0503020204020204" pitchFamily="34" charset="-122"/>
              </a:rPr>
              <a:t>图</a:t>
            </a:r>
            <a:r>
              <a:rPr lang="en-US" altLang="zh-CN" sz="2400" dirty="0">
                <a:latin typeface="Times New Roman" panose="02020603050405020304" pitchFamily="18" charset="0"/>
                <a:ea typeface="微软雅黑" panose="020B0503020204020204" pitchFamily="34" charset="-122"/>
              </a:rPr>
              <a:t>10.6 </a:t>
            </a:r>
            <a:r>
              <a:rPr lang="zh-CN" altLang="en-US" sz="2400" dirty="0">
                <a:latin typeface="Times New Roman" panose="02020603050405020304" pitchFamily="18" charset="0"/>
                <a:ea typeface="微软雅黑" panose="020B0503020204020204" pitchFamily="34" charset="-122"/>
              </a:rPr>
              <a:t>将强度削弱应用到块</a:t>
            </a:r>
            <a:r>
              <a:rPr lang="en-US" altLang="zh-CN" sz="2400" i="1" dirty="0">
                <a:latin typeface="Times New Roman" panose="02020603050405020304" pitchFamily="18" charset="0"/>
                <a:ea typeface="微软雅黑" panose="020B0503020204020204" pitchFamily="34" charset="-122"/>
              </a:rPr>
              <a:t>B</a:t>
            </a:r>
            <a:r>
              <a:rPr lang="en-US" altLang="zh-CN" sz="2400" baseline="-30000" dirty="0">
                <a:latin typeface="Times New Roman" panose="02020603050405020304" pitchFamily="18" charset="0"/>
                <a:ea typeface="微软雅黑" panose="020B0503020204020204" pitchFamily="34" charset="-122"/>
              </a:rPr>
              <a:t>3</a:t>
            </a:r>
            <a:r>
              <a:rPr lang="zh-CN" altLang="en-US" sz="2400" dirty="0">
                <a:latin typeface="Times New Roman" panose="02020603050405020304" pitchFamily="18" charset="0"/>
                <a:ea typeface="微软雅黑" panose="020B0503020204020204" pitchFamily="34" charset="-122"/>
              </a:rPr>
              <a:t>中的</a:t>
            </a:r>
            <a:r>
              <a:rPr lang="en-US" altLang="zh-CN" sz="2400" dirty="0">
                <a:latin typeface="Times New Roman" panose="02020603050405020304" pitchFamily="18" charset="0"/>
                <a:ea typeface="微软雅黑" panose="020B0503020204020204" pitchFamily="34" charset="-122"/>
              </a:rPr>
              <a:t>4*j</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7DE76EB4-7802-1B0F-118B-F2B0BEB3E209}"/>
              </a:ext>
            </a:extLst>
          </p:cNvPr>
          <p:cNvSpPr>
            <a:spLocks noGrp="1" noChangeArrowheads="1"/>
          </p:cNvSpPr>
          <p:nvPr>
            <p:ph type="title"/>
          </p:nvPr>
        </p:nvSpPr>
        <p:spPr/>
        <p:txBody>
          <a:bodyPr anchor="ctr"/>
          <a:lstStyle/>
          <a:p>
            <a:r>
              <a:rPr lang="en-US" altLang="zh-CN">
                <a:latin typeface="Times New Roman" panose="02020603050405020304" pitchFamily="18" charset="0"/>
              </a:rPr>
              <a:t>10.1.5 </a:t>
            </a:r>
            <a:r>
              <a:rPr lang="zh-CN" altLang="en-US">
                <a:latin typeface="Times New Roman" panose="02020603050405020304" pitchFamily="18" charset="0"/>
              </a:rPr>
              <a:t>归纳变量删除</a:t>
            </a:r>
          </a:p>
        </p:txBody>
      </p:sp>
      <p:sp>
        <p:nvSpPr>
          <p:cNvPr id="4" name="日期占位符 3">
            <a:extLst>
              <a:ext uri="{FF2B5EF4-FFF2-40B4-BE49-F238E27FC236}">
                <a16:creationId xmlns:a16="http://schemas.microsoft.com/office/drawing/2014/main" id="{118BAAA3-94DB-9A32-0F24-FC8862E653A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58000F4-63DB-427F-9AE0-6E93A1842E5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8130" name="灯片编号占位符 5">
            <a:extLst>
              <a:ext uri="{FF2B5EF4-FFF2-40B4-BE49-F238E27FC236}">
                <a16:creationId xmlns:a16="http://schemas.microsoft.com/office/drawing/2014/main" id="{6A9F5E92-5226-956D-2287-0DA740F301D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208504D-F162-4063-BA9F-56B633F084D2}" type="slidenum">
              <a:rPr lang="en-US" altLang="zh-CN">
                <a:latin typeface="Arial" panose="020B0604020202020204" pitchFamily="34" charset="0"/>
              </a:rPr>
              <a:pPr/>
              <a:t>26</a:t>
            </a:fld>
            <a:endParaRPr lang="en-US" altLang="zh-CN">
              <a:latin typeface="Arial" panose="020B0604020202020204" pitchFamily="34" charset="0"/>
            </a:endParaRPr>
          </a:p>
        </p:txBody>
      </p:sp>
      <p:sp>
        <p:nvSpPr>
          <p:cNvPr id="48132" name="Rectangle 3">
            <a:extLst>
              <a:ext uri="{FF2B5EF4-FFF2-40B4-BE49-F238E27FC236}">
                <a16:creationId xmlns:a16="http://schemas.microsoft.com/office/drawing/2014/main" id="{7FC86D01-E87A-39FD-DA90-3C939BBFFFE9}"/>
              </a:ext>
            </a:extLst>
          </p:cNvPr>
          <p:cNvSpPr>
            <a:spLocks noGrp="1" noChangeArrowheads="1"/>
          </p:cNvSpPr>
          <p:nvPr>
            <p:ph type="body" sz="quarter" idx="13"/>
          </p:nvPr>
        </p:nvSpPr>
        <p:spPr/>
        <p:txBody>
          <a:bodyPr/>
          <a:lstStyle/>
          <a:p>
            <a:r>
              <a:rPr lang="zh-CN" altLang="en-US">
                <a:latin typeface="Times New Roman" panose="02020603050405020304" pitchFamily="18" charset="0"/>
              </a:rPr>
              <a:t>在围绕</a:t>
            </a:r>
            <a:r>
              <a:rPr lang="en-US" altLang="zh-CN" i="1">
                <a:latin typeface="Times New Roman" panose="02020603050405020304" pitchFamily="18" charset="0"/>
              </a:rPr>
              <a:t>B</a:t>
            </a:r>
            <a:r>
              <a:rPr lang="en-US" altLang="zh-CN" baseline="-25000">
                <a:latin typeface="Times New Roman" panose="02020603050405020304" pitchFamily="18" charset="0"/>
              </a:rPr>
              <a:t>3</a:t>
            </a:r>
            <a:r>
              <a:rPr lang="zh-CN" altLang="en-US">
                <a:latin typeface="Times New Roman" panose="02020603050405020304" pitchFamily="18" charset="0"/>
              </a:rPr>
              <a:t>的循环的每次迭代中，</a:t>
            </a:r>
            <a:r>
              <a:rPr lang="en-US" altLang="zh-CN">
                <a:latin typeface="Times New Roman" panose="02020603050405020304" pitchFamily="18" charset="0"/>
              </a:rPr>
              <a:t>j</a:t>
            </a:r>
            <a:r>
              <a:rPr lang="zh-CN" altLang="en-US">
                <a:latin typeface="Times New Roman" panose="02020603050405020304" pitchFamily="18" charset="0"/>
              </a:rPr>
              <a:t>和</a:t>
            </a:r>
            <a:r>
              <a:rPr lang="en-US" altLang="zh-CN">
                <a:latin typeface="Times New Roman" panose="02020603050405020304" pitchFamily="18" charset="0"/>
              </a:rPr>
              <a:t>t</a:t>
            </a:r>
            <a:r>
              <a:rPr lang="en-US" altLang="zh-CN" baseline="-25000">
                <a:latin typeface="Times New Roman" panose="02020603050405020304" pitchFamily="18" charset="0"/>
              </a:rPr>
              <a:t>4</a:t>
            </a:r>
            <a:r>
              <a:rPr lang="zh-CN" altLang="en-US">
                <a:latin typeface="Times New Roman" panose="02020603050405020304" pitchFamily="18" charset="0"/>
              </a:rPr>
              <a:t>的值总是同步变化，每次</a:t>
            </a:r>
            <a:r>
              <a:rPr lang="en-US" altLang="zh-CN">
                <a:latin typeface="Times New Roman" panose="02020603050405020304" pitchFamily="18" charset="0"/>
              </a:rPr>
              <a:t>j</a:t>
            </a:r>
            <a:r>
              <a:rPr lang="zh-CN" altLang="en-US">
                <a:latin typeface="Times New Roman" panose="02020603050405020304" pitchFamily="18" charset="0"/>
              </a:rPr>
              <a:t>的值减</a:t>
            </a:r>
            <a:r>
              <a:rPr lang="en-US" altLang="zh-CN">
                <a:latin typeface="Times New Roman" panose="02020603050405020304" pitchFamily="18" charset="0"/>
              </a:rPr>
              <a:t>l</a:t>
            </a:r>
            <a:r>
              <a:rPr lang="zh-CN" altLang="en-US">
                <a:latin typeface="Times New Roman" panose="02020603050405020304" pitchFamily="18" charset="0"/>
              </a:rPr>
              <a:t>，</a:t>
            </a:r>
            <a:r>
              <a:rPr lang="en-US" altLang="zh-CN">
                <a:latin typeface="Times New Roman" panose="02020603050405020304" pitchFamily="18" charset="0"/>
              </a:rPr>
              <a:t>t</a:t>
            </a:r>
            <a:r>
              <a:rPr lang="en-US" altLang="zh-CN" baseline="-25000">
                <a:latin typeface="Times New Roman" panose="02020603050405020304" pitchFamily="18" charset="0"/>
              </a:rPr>
              <a:t>4</a:t>
            </a:r>
            <a:r>
              <a:rPr lang="zh-CN" altLang="en-US">
                <a:latin typeface="Times New Roman" panose="02020603050405020304" pitchFamily="18" charset="0"/>
              </a:rPr>
              <a:t>的值就减</a:t>
            </a:r>
            <a:r>
              <a:rPr lang="en-US" altLang="zh-CN">
                <a:latin typeface="Times New Roman" panose="02020603050405020304" pitchFamily="18" charset="0"/>
              </a:rPr>
              <a:t>4</a:t>
            </a:r>
            <a:r>
              <a:rPr lang="zh-CN" altLang="en-US">
                <a:latin typeface="Times New Roman" panose="02020603050405020304" pitchFamily="18" charset="0"/>
              </a:rPr>
              <a:t>，这是因为</a:t>
            </a:r>
            <a:r>
              <a:rPr lang="en-US" altLang="zh-CN">
                <a:latin typeface="Times New Roman" panose="02020603050405020304" pitchFamily="18" charset="0"/>
              </a:rPr>
              <a:t>4*j</a:t>
            </a:r>
            <a:r>
              <a:rPr lang="zh-CN" altLang="en-US">
                <a:latin typeface="Times New Roman" panose="02020603050405020304" pitchFamily="18" charset="0"/>
              </a:rPr>
              <a:t>赋给了</a:t>
            </a:r>
            <a:r>
              <a:rPr lang="en-US" altLang="zh-CN">
                <a:latin typeface="Times New Roman" panose="02020603050405020304" pitchFamily="18" charset="0"/>
              </a:rPr>
              <a:t>t</a:t>
            </a:r>
            <a:r>
              <a:rPr lang="en-US" altLang="zh-CN" baseline="-25000">
                <a:latin typeface="Times New Roman" panose="02020603050405020304" pitchFamily="18" charset="0"/>
              </a:rPr>
              <a:t>4</a:t>
            </a:r>
            <a:r>
              <a:rPr lang="zh-CN" altLang="en-US">
                <a:latin typeface="Times New Roman" panose="02020603050405020304" pitchFamily="18" charset="0"/>
              </a:rPr>
              <a:t>，我们将这样的变量称为</a:t>
            </a:r>
            <a:r>
              <a:rPr lang="zh-CN" altLang="en-US">
                <a:solidFill>
                  <a:schemeClr val="hlink"/>
                </a:solidFill>
                <a:latin typeface="Times New Roman" panose="02020603050405020304" pitchFamily="18" charset="0"/>
              </a:rPr>
              <a:t>归纳变量</a:t>
            </a:r>
            <a:r>
              <a:rPr lang="zh-CN" altLang="en-US">
                <a:latin typeface="Times New Roman" panose="02020603050405020304" pitchFamily="18" charset="0"/>
              </a:rPr>
              <a:t> </a:t>
            </a:r>
          </a:p>
          <a:p>
            <a:r>
              <a:rPr lang="zh-CN" altLang="en-US">
                <a:latin typeface="Times New Roman" panose="02020603050405020304" pitchFamily="18" charset="0"/>
              </a:rPr>
              <a:t>如果循环中存在两个或更多的归纳变量，也许可以只保留一个，而去掉其余的，以便提高程序的运行效率。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851EEA23-FFB3-2457-5551-DF57E01C2256}"/>
              </a:ext>
            </a:extLst>
          </p:cNvPr>
          <p:cNvSpPr>
            <a:spLocks noGrp="1" noChangeArrowheads="1"/>
          </p:cNvSpPr>
          <p:nvPr>
            <p:ph type="title"/>
          </p:nvPr>
        </p:nvSpPr>
        <p:spPr/>
        <p:txBody>
          <a:bodyPr anchor="ctr">
            <a:noAutofit/>
          </a:bodyPr>
          <a:lstStyle/>
          <a:p>
            <a:r>
              <a:rPr lang="en-US" altLang="zh-CN">
                <a:latin typeface="Times New Roman" panose="02020603050405020304" pitchFamily="18" charset="0"/>
              </a:rPr>
              <a:t>10.1.5 </a:t>
            </a:r>
            <a:r>
              <a:rPr lang="zh-CN" altLang="en-US">
                <a:latin typeface="Times New Roman" panose="02020603050405020304" pitchFamily="18" charset="0"/>
              </a:rPr>
              <a:t>归纳变量删除</a:t>
            </a:r>
          </a:p>
        </p:txBody>
      </p:sp>
      <p:sp>
        <p:nvSpPr>
          <p:cNvPr id="6" name="日期占位符 3">
            <a:extLst>
              <a:ext uri="{FF2B5EF4-FFF2-40B4-BE49-F238E27FC236}">
                <a16:creationId xmlns:a16="http://schemas.microsoft.com/office/drawing/2014/main" id="{3645243C-36E3-2B2B-8D58-57A7BD88680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7FA26FF-11B5-40EE-B121-F11C8345CC1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9154" name="灯片编号占位符 5">
            <a:extLst>
              <a:ext uri="{FF2B5EF4-FFF2-40B4-BE49-F238E27FC236}">
                <a16:creationId xmlns:a16="http://schemas.microsoft.com/office/drawing/2014/main" id="{57F3C0BC-CB9F-2A22-5A9E-6CE4CE83F23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092FA81-BE5A-49E3-9BE1-BB5DA25627F6}" type="slidenum">
              <a:rPr lang="en-US" altLang="zh-CN">
                <a:latin typeface="Arial" panose="020B0604020202020204" pitchFamily="34" charset="0"/>
              </a:rPr>
              <a:pPr/>
              <a:t>27</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993BCCEA-F5F0-2017-27E2-0C3BB318940C}"/>
              </a:ext>
            </a:extLst>
          </p:cNvPr>
          <p:cNvSpPr>
            <a:spLocks noGrp="1"/>
          </p:cNvSpPr>
          <p:nvPr>
            <p:ph type="body" sz="quarter" idx="13"/>
          </p:nvPr>
        </p:nvSpPr>
        <p:spPr/>
        <p:txBody>
          <a:bodyPr/>
          <a:lstStyle/>
          <a:p>
            <a:endParaRPr lang="zh-CN" altLang="en-US"/>
          </a:p>
        </p:txBody>
      </p:sp>
      <p:sp>
        <p:nvSpPr>
          <p:cNvPr id="49156" name="Rectangle 3">
            <a:extLst>
              <a:ext uri="{FF2B5EF4-FFF2-40B4-BE49-F238E27FC236}">
                <a16:creationId xmlns:a16="http://schemas.microsoft.com/office/drawing/2014/main" id="{090ACEB3-58D3-4872-3A3E-93FF6BDB6A42}"/>
              </a:ext>
            </a:extLst>
          </p:cNvPr>
          <p:cNvSpPr>
            <a:spLocks noChangeArrowheads="1"/>
          </p:cNvSpPr>
          <p:nvPr/>
        </p:nvSpPr>
        <p:spPr bwMode="auto">
          <a:xfrm>
            <a:off x="1524001" y="13773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49157" name="Object 4">
            <a:extLst>
              <a:ext uri="{FF2B5EF4-FFF2-40B4-BE49-F238E27FC236}">
                <a16:creationId xmlns:a16="http://schemas.microsoft.com/office/drawing/2014/main" id="{02ADFF65-B06F-FF20-D929-4D82AFE8819C}"/>
              </a:ext>
            </a:extLst>
          </p:cNvPr>
          <p:cNvGraphicFramePr>
            <a:graphicFrameLocks/>
          </p:cNvGraphicFramePr>
          <p:nvPr/>
        </p:nvGraphicFramePr>
        <p:xfrm>
          <a:off x="3359150" y="692150"/>
          <a:ext cx="5473700" cy="5545138"/>
        </p:xfrm>
        <a:graphic>
          <a:graphicData uri="http://schemas.openxmlformats.org/presentationml/2006/ole">
            <mc:AlternateContent xmlns:mc="http://schemas.openxmlformats.org/markup-compatibility/2006">
              <mc:Choice xmlns:v="urn:schemas-microsoft-com:vml" Requires="v">
                <p:oleObj spid="_x0000_s2095" r:id="rId3" imgW="4673880" imgH="4728240" progId="Visio.Drawing.11">
                  <p:embed/>
                </p:oleObj>
              </mc:Choice>
              <mc:Fallback>
                <p:oleObj r:id="rId3" imgW="4673880" imgH="4728240" progId="Visio.Drawing.11">
                  <p:embed/>
                  <p:pic>
                    <p:nvPicPr>
                      <p:cNvPr id="49157" name="Object 4">
                        <a:extLst>
                          <a:ext uri="{FF2B5EF4-FFF2-40B4-BE49-F238E27FC236}">
                            <a16:creationId xmlns:a16="http://schemas.microsoft.com/office/drawing/2014/main" id="{02ADFF65-B06F-FF20-D929-4D82AFE8819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692150"/>
                        <a:ext cx="547370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8" name="Rectangle 5">
            <a:extLst>
              <a:ext uri="{FF2B5EF4-FFF2-40B4-BE49-F238E27FC236}">
                <a16:creationId xmlns:a16="http://schemas.microsoft.com/office/drawing/2014/main" id="{155F477A-A0DB-B31B-79C6-4CF78E26E71A}"/>
              </a:ext>
            </a:extLst>
          </p:cNvPr>
          <p:cNvSpPr>
            <a:spLocks noChangeArrowheads="1"/>
          </p:cNvSpPr>
          <p:nvPr/>
        </p:nvSpPr>
        <p:spPr bwMode="auto">
          <a:xfrm>
            <a:off x="3938190" y="6265218"/>
            <a:ext cx="43172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dirty="0">
                <a:latin typeface="Times New Roman" panose="02020603050405020304" pitchFamily="18" charset="0"/>
                <a:ea typeface="微软雅黑" panose="020B0503020204020204" pitchFamily="34" charset="-122"/>
              </a:rPr>
              <a:t>图</a:t>
            </a:r>
            <a:r>
              <a:rPr lang="en-US" altLang="zh-CN" sz="2400" dirty="0">
                <a:latin typeface="Times New Roman" panose="02020603050405020304" pitchFamily="18" charset="0"/>
                <a:ea typeface="微软雅黑" panose="020B0503020204020204" pitchFamily="34" charset="-122"/>
              </a:rPr>
              <a:t>10.7 </a:t>
            </a:r>
            <a:r>
              <a:rPr lang="zh-CN" altLang="en-US" sz="2400" dirty="0">
                <a:latin typeface="Times New Roman" panose="02020603050405020304" pitchFamily="18" charset="0"/>
                <a:ea typeface="微软雅黑" panose="020B0503020204020204" pitchFamily="34" charset="-122"/>
              </a:rPr>
              <a:t>归纳变量删除后的流图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94079709-196A-3C1F-F231-55B98A045BB1}"/>
              </a:ext>
            </a:extLst>
          </p:cNvPr>
          <p:cNvSpPr>
            <a:spLocks noGrp="1" noChangeArrowheads="1"/>
          </p:cNvSpPr>
          <p:nvPr>
            <p:ph type="title"/>
          </p:nvPr>
        </p:nvSpPr>
        <p:spPr/>
        <p:txBody>
          <a:bodyPr anchor="ctr"/>
          <a:lstStyle/>
          <a:p>
            <a:r>
              <a:rPr lang="en-US" altLang="zh-CN">
                <a:latin typeface="Times New Roman" panose="02020603050405020304" pitchFamily="18" charset="0"/>
              </a:rPr>
              <a:t>10.2 </a:t>
            </a:r>
            <a:r>
              <a:rPr lang="zh-CN" altLang="en-US">
                <a:latin typeface="Times New Roman" panose="02020603050405020304" pitchFamily="18" charset="0"/>
              </a:rPr>
              <a:t>控制流分析</a:t>
            </a:r>
          </a:p>
        </p:txBody>
      </p:sp>
      <p:sp>
        <p:nvSpPr>
          <p:cNvPr id="4" name="日期占位符 3">
            <a:extLst>
              <a:ext uri="{FF2B5EF4-FFF2-40B4-BE49-F238E27FC236}">
                <a16:creationId xmlns:a16="http://schemas.microsoft.com/office/drawing/2014/main" id="{10C53C34-D3F6-9688-0E52-8F552E2AD9A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7200309-52C2-45FD-9435-C24A0F322B6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0178" name="灯片编号占位符 5">
            <a:extLst>
              <a:ext uri="{FF2B5EF4-FFF2-40B4-BE49-F238E27FC236}">
                <a16:creationId xmlns:a16="http://schemas.microsoft.com/office/drawing/2014/main" id="{EDF248BD-A15E-E586-AE7B-9BC1254C6A8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8C620C2-CA57-411E-9029-D0EB437205DB}" type="slidenum">
              <a:rPr lang="en-US" altLang="zh-CN">
                <a:latin typeface="Arial" panose="020B0604020202020204" pitchFamily="34" charset="0"/>
              </a:rPr>
              <a:pPr/>
              <a:t>28</a:t>
            </a:fld>
            <a:endParaRPr lang="en-US" altLang="zh-CN">
              <a:latin typeface="Arial" panose="020B0604020202020204" pitchFamily="34" charset="0"/>
            </a:endParaRPr>
          </a:p>
        </p:txBody>
      </p:sp>
      <p:sp>
        <p:nvSpPr>
          <p:cNvPr id="2710531" name="Rectangle 3">
            <a:extLst>
              <a:ext uri="{FF2B5EF4-FFF2-40B4-BE49-F238E27FC236}">
                <a16:creationId xmlns:a16="http://schemas.microsoft.com/office/drawing/2014/main" id="{0811B16D-6F63-2AB7-F8B2-8A0E25AFBEEF}"/>
              </a:ext>
            </a:extLst>
          </p:cNvPr>
          <p:cNvSpPr>
            <a:spLocks noGrp="1" noChangeArrowheads="1"/>
          </p:cNvSpPr>
          <p:nvPr>
            <p:ph type="body" sz="quarter" idx="13"/>
          </p:nvPr>
        </p:nvSpPr>
        <p:spPr/>
        <p:txBody>
          <a:bodyPr/>
          <a:lstStyle/>
          <a:p>
            <a:r>
              <a:rPr lang="zh-CN" altLang="en-US">
                <a:latin typeface="楷体_GB2312" pitchFamily="49" charset="-122"/>
              </a:rPr>
              <a:t>为了对程序进行优化，尤其是对循环进行优化，必须首先分析程序中的控制流程，以便找出程序中的循环结构，这是控制流分析的主要任务。</a:t>
            </a:r>
          </a:p>
          <a:p>
            <a:r>
              <a:rPr lang="zh-CN" altLang="en-US">
                <a:latin typeface="楷体_GB2312" pitchFamily="49" charset="-122"/>
              </a:rPr>
              <a:t>为此，首先需要将程序划分为</a:t>
            </a:r>
            <a:r>
              <a:rPr lang="zh-CN" altLang="en-US">
                <a:solidFill>
                  <a:schemeClr val="hlink"/>
                </a:solidFill>
                <a:latin typeface="楷体_GB2312" pitchFamily="49" charset="-122"/>
              </a:rPr>
              <a:t>基本块</a:t>
            </a:r>
            <a:r>
              <a:rPr lang="zh-CN" altLang="en-US">
                <a:latin typeface="楷体_GB2312" pitchFamily="49" charset="-122"/>
              </a:rPr>
              <a:t>集合并转换成</a:t>
            </a:r>
            <a:r>
              <a:rPr lang="zh-CN" altLang="en-US">
                <a:solidFill>
                  <a:schemeClr val="hlink"/>
                </a:solidFill>
                <a:latin typeface="楷体_GB2312" pitchFamily="49" charset="-122"/>
              </a:rPr>
              <a:t>流图</a:t>
            </a:r>
            <a:r>
              <a:rPr lang="zh-CN" altLang="en-US">
                <a:latin typeface="楷体_GB2312" pitchFamily="49" charset="-122"/>
              </a:rPr>
              <a:t>，然后再从流图中</a:t>
            </a:r>
            <a:r>
              <a:rPr lang="zh-CN" altLang="en-US">
                <a:solidFill>
                  <a:schemeClr val="hlink"/>
                </a:solidFill>
                <a:latin typeface="楷体_GB2312" pitchFamily="49" charset="-122"/>
              </a:rPr>
              <a:t>找出循环</a:t>
            </a:r>
            <a:r>
              <a:rPr lang="zh-CN" altLang="en-US">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0531">
                                            <p:txEl>
                                              <p:pRg st="0" end="0"/>
                                            </p:txEl>
                                          </p:spTgt>
                                        </p:tgtEl>
                                        <p:attrNameLst>
                                          <p:attrName>style.visibility</p:attrName>
                                        </p:attrNameLst>
                                      </p:cBhvr>
                                      <p:to>
                                        <p:strVal val="visible"/>
                                      </p:to>
                                    </p:set>
                                    <p:animEffect transition="in" filter="blinds(horizontal)">
                                      <p:cBhvr>
                                        <p:cTn id="7" dur="500"/>
                                        <p:tgtEl>
                                          <p:spTgt spid="271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0531">
                                            <p:txEl>
                                              <p:pRg st="1" end="1"/>
                                            </p:txEl>
                                          </p:spTgt>
                                        </p:tgtEl>
                                        <p:attrNameLst>
                                          <p:attrName>style.visibility</p:attrName>
                                        </p:attrNameLst>
                                      </p:cBhvr>
                                      <p:to>
                                        <p:strVal val="visible"/>
                                      </p:to>
                                    </p:set>
                                    <p:animEffect transition="in" filter="blinds(horizontal)">
                                      <p:cBhvr>
                                        <p:cTn id="12" dur="500"/>
                                        <p:tgtEl>
                                          <p:spTgt spid="2710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05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B6FCF86C-AA43-8E1D-470D-412CA482F1F4}"/>
              </a:ext>
            </a:extLst>
          </p:cNvPr>
          <p:cNvSpPr>
            <a:spLocks noGrp="1" noChangeArrowheads="1"/>
          </p:cNvSpPr>
          <p:nvPr>
            <p:ph type="title"/>
          </p:nvPr>
        </p:nvSpPr>
        <p:spPr/>
        <p:txBody>
          <a:bodyPr anchor="ctr"/>
          <a:lstStyle/>
          <a:p>
            <a:r>
              <a:rPr lang="en-US" altLang="zh-CN">
                <a:latin typeface="Times New Roman" panose="02020603050405020304" pitchFamily="18" charset="0"/>
              </a:rPr>
              <a:t>10.2.1 </a:t>
            </a:r>
            <a:r>
              <a:rPr lang="zh-CN" altLang="en-US">
                <a:latin typeface="Times New Roman" panose="02020603050405020304" pitchFamily="18" charset="0"/>
              </a:rPr>
              <a:t>基本块</a:t>
            </a:r>
          </a:p>
        </p:txBody>
      </p:sp>
      <p:sp>
        <p:nvSpPr>
          <p:cNvPr id="4" name="日期占位符 3">
            <a:extLst>
              <a:ext uri="{FF2B5EF4-FFF2-40B4-BE49-F238E27FC236}">
                <a16:creationId xmlns:a16="http://schemas.microsoft.com/office/drawing/2014/main" id="{53C01D2A-FE24-6088-8CD4-E16C182BD05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356FF90-801A-4CBE-A247-18A7571EB44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02" name="灯片编号占位符 5">
            <a:extLst>
              <a:ext uri="{FF2B5EF4-FFF2-40B4-BE49-F238E27FC236}">
                <a16:creationId xmlns:a16="http://schemas.microsoft.com/office/drawing/2014/main" id="{EF1E108C-2C28-FEA6-B07A-A19C6CF942B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69A377C-2B82-4C23-9944-C0D9B41CC95F}" type="slidenum">
              <a:rPr lang="en-US" altLang="zh-CN">
                <a:latin typeface="Arial" panose="020B0604020202020204" pitchFamily="34" charset="0"/>
              </a:rPr>
              <a:pPr/>
              <a:t>29</a:t>
            </a:fld>
            <a:endParaRPr lang="en-US" altLang="zh-CN">
              <a:latin typeface="Arial" panose="020B0604020202020204" pitchFamily="34" charset="0"/>
            </a:endParaRPr>
          </a:p>
        </p:txBody>
      </p:sp>
      <p:sp>
        <p:nvSpPr>
          <p:cNvPr id="51204" name="Rectangle 3">
            <a:extLst>
              <a:ext uri="{FF2B5EF4-FFF2-40B4-BE49-F238E27FC236}">
                <a16:creationId xmlns:a16="http://schemas.microsoft.com/office/drawing/2014/main" id="{03984C21-F460-3B37-23CF-1E5574BB4E21}"/>
              </a:ext>
            </a:extLst>
          </p:cNvPr>
          <p:cNvSpPr>
            <a:spLocks noGrp="1" noChangeArrowheads="1"/>
          </p:cNvSpPr>
          <p:nvPr>
            <p:ph type="body" sz="quarter" idx="13"/>
          </p:nvPr>
        </p:nvSpPr>
        <p:spPr>
          <a:xfrm>
            <a:off x="1064596" y="1443017"/>
            <a:ext cx="9783916" cy="4433999"/>
          </a:xfrm>
        </p:spPr>
        <p:txBody>
          <a:bodyPr>
            <a:normAutofit fontScale="85000" lnSpcReduction="20000"/>
          </a:bodyPr>
          <a:lstStyle/>
          <a:p>
            <a:r>
              <a:rPr lang="zh-CN" altLang="en-US" dirty="0">
                <a:latin typeface="Times New Roman" panose="02020603050405020304" pitchFamily="18" charset="0"/>
              </a:rPr>
              <a:t>基本块</a:t>
            </a:r>
            <a:r>
              <a:rPr lang="en-US" altLang="zh-CN" dirty="0">
                <a:latin typeface="Times New Roman" panose="02020603050405020304" pitchFamily="18" charset="0"/>
              </a:rPr>
              <a:t>(basic block)</a:t>
            </a:r>
            <a:r>
              <a:rPr lang="zh-CN" altLang="en-US" dirty="0">
                <a:latin typeface="Times New Roman" panose="02020603050405020304" pitchFamily="18" charset="0"/>
              </a:rPr>
              <a:t>是一个连续的语句序列，控制流从它的开始进入，并从它的末尾离开，中间不存在中断或分支</a:t>
            </a:r>
            <a:r>
              <a:rPr lang="en-US" altLang="zh-CN" dirty="0">
                <a:latin typeface="Times New Roman" panose="02020603050405020304" pitchFamily="18" charset="0"/>
              </a:rPr>
              <a:t>(</a:t>
            </a:r>
            <a:r>
              <a:rPr lang="zh-CN" altLang="en-US" dirty="0">
                <a:latin typeface="Times New Roman" panose="02020603050405020304" pitchFamily="18" charset="0"/>
              </a:rPr>
              <a:t>末尾除外</a:t>
            </a:r>
            <a:r>
              <a:rPr lang="en-US" altLang="zh-CN" dirty="0">
                <a:latin typeface="Times New Roman" panose="02020603050405020304" pitchFamily="18" charset="0"/>
              </a:rPr>
              <a:t>)</a:t>
            </a:r>
            <a:r>
              <a:rPr lang="zh-CN" altLang="en-US" dirty="0">
                <a:latin typeface="Times New Roman" panose="02020603050405020304" pitchFamily="18" charset="0"/>
              </a:rPr>
              <a:t>。下面的三地址码序列就形成了一个基本块：</a:t>
            </a:r>
            <a:endParaRPr lang="zh-CN" altLang="fr-FR" dirty="0">
              <a:latin typeface="Times New Roman" panose="02020603050405020304" pitchFamily="18" charset="0"/>
            </a:endParaRP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1</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a*a</a:t>
            </a: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2</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a*b</a:t>
            </a: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3</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2*t</a:t>
            </a:r>
            <a:r>
              <a:rPr lang="fr-FR" altLang="zh-CN" baseline="-25000" dirty="0">
                <a:latin typeface="Times New Roman" panose="02020603050405020304" pitchFamily="18" charset="0"/>
              </a:rPr>
              <a:t>2</a:t>
            </a: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4</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t</a:t>
            </a:r>
            <a:r>
              <a:rPr lang="fr-FR" altLang="zh-CN" baseline="-25000" dirty="0">
                <a:latin typeface="Times New Roman" panose="02020603050405020304" pitchFamily="18" charset="0"/>
              </a:rPr>
              <a:t>1</a:t>
            </a:r>
            <a:r>
              <a:rPr lang="fr-FR" altLang="zh-CN" dirty="0">
                <a:latin typeface="Times New Roman" panose="02020603050405020304" pitchFamily="18" charset="0"/>
              </a:rPr>
              <a:t>+t</a:t>
            </a:r>
            <a:r>
              <a:rPr lang="fr-FR" altLang="zh-CN" baseline="-25000" dirty="0">
                <a:latin typeface="Times New Roman" panose="02020603050405020304" pitchFamily="18" charset="0"/>
              </a:rPr>
              <a:t>3</a:t>
            </a: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5</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b*b</a:t>
            </a:r>
          </a:p>
          <a:p>
            <a:pPr lvl="1"/>
            <a:r>
              <a:rPr lang="fr-FR" altLang="zh-CN" dirty="0">
                <a:latin typeface="Times New Roman" panose="02020603050405020304" pitchFamily="18" charset="0"/>
              </a:rPr>
              <a:t>t</a:t>
            </a:r>
            <a:r>
              <a:rPr lang="fr-FR" altLang="zh-CN" baseline="-25000" dirty="0">
                <a:latin typeface="Times New Roman" panose="02020603050405020304" pitchFamily="18" charset="0"/>
              </a:rPr>
              <a:t>6</a:t>
            </a:r>
            <a:r>
              <a:rPr lang="fr-FR" altLang="zh-CN" dirty="0">
                <a:latin typeface="Times New Roman" panose="02020603050405020304" pitchFamily="18" charset="0"/>
              </a:rPr>
              <a:t> :</a:t>
            </a:r>
            <a:r>
              <a:rPr lang="zh-CN" altLang="fr-FR" dirty="0">
                <a:latin typeface="Times New Roman" panose="02020603050405020304" pitchFamily="18" charset="0"/>
              </a:rPr>
              <a:t>＝ </a:t>
            </a:r>
            <a:r>
              <a:rPr lang="fr-FR" altLang="zh-CN" dirty="0">
                <a:latin typeface="Times New Roman" panose="02020603050405020304" pitchFamily="18" charset="0"/>
              </a:rPr>
              <a:t>t</a:t>
            </a:r>
            <a:r>
              <a:rPr lang="fr-FR" altLang="zh-CN" baseline="-25000" dirty="0">
                <a:latin typeface="Times New Roman" panose="02020603050405020304" pitchFamily="18" charset="0"/>
              </a:rPr>
              <a:t>4</a:t>
            </a:r>
            <a:r>
              <a:rPr lang="fr-FR" altLang="zh-CN" dirty="0">
                <a:latin typeface="Times New Roman" panose="02020603050405020304" pitchFamily="18" charset="0"/>
              </a:rPr>
              <a:t>+t</a:t>
            </a:r>
            <a:r>
              <a:rPr lang="fr-FR" altLang="zh-CN" baseline="-25000" dirty="0">
                <a:latin typeface="Times New Roman" panose="02020603050405020304" pitchFamily="18" charset="0"/>
              </a:rPr>
              <a:t>5</a:t>
            </a:r>
            <a:endParaRPr lang="en-US" altLang="zh-CN" baseline="-250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07F28C63-7102-6216-5BC2-835A7566D357}"/>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10</a:t>
            </a:r>
            <a:r>
              <a:rPr lang="zh-CN" altLang="en-US">
                <a:latin typeface="Times New Roman" panose="02020603050405020304" pitchFamily="18" charset="0"/>
              </a:rPr>
              <a:t>章</a:t>
            </a:r>
            <a:r>
              <a:rPr lang="zh-CN" altLang="en-US">
                <a:ea typeface="宋体" panose="02010600030101010101" pitchFamily="2" charset="-122"/>
              </a:rPr>
              <a:t> </a:t>
            </a:r>
            <a:r>
              <a:rPr lang="zh-CN" altLang="en-US"/>
              <a:t>代码优化</a:t>
            </a:r>
          </a:p>
        </p:txBody>
      </p:sp>
      <p:sp>
        <p:nvSpPr>
          <p:cNvPr id="4" name="日期占位符 3">
            <a:extLst>
              <a:ext uri="{FF2B5EF4-FFF2-40B4-BE49-F238E27FC236}">
                <a16:creationId xmlns:a16="http://schemas.microsoft.com/office/drawing/2014/main" id="{D193394E-9BF3-B8D9-707E-FE458254C33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F050F56-71FA-4BA6-BEDD-90B3F041858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6" name="灯片编号占位符 5">
            <a:extLst>
              <a:ext uri="{FF2B5EF4-FFF2-40B4-BE49-F238E27FC236}">
                <a16:creationId xmlns:a16="http://schemas.microsoft.com/office/drawing/2014/main" id="{2640300B-77C1-C6E3-A9A2-28D46A2DFCF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4BD0302-293D-4489-BDDF-E9A01208512C}" type="slidenum">
              <a:rPr lang="en-US" altLang="zh-CN">
                <a:latin typeface="Arial" panose="020B0604020202020204" pitchFamily="34" charset="0"/>
              </a:rPr>
              <a:pPr/>
              <a:t>3</a:t>
            </a:fld>
            <a:endParaRPr lang="en-US" altLang="zh-CN">
              <a:latin typeface="Arial" panose="020B0604020202020204" pitchFamily="34" charset="0"/>
            </a:endParaRPr>
          </a:p>
        </p:txBody>
      </p:sp>
      <p:sp>
        <p:nvSpPr>
          <p:cNvPr id="2666499" name="Rectangle 3">
            <a:extLst>
              <a:ext uri="{FF2B5EF4-FFF2-40B4-BE49-F238E27FC236}">
                <a16:creationId xmlns:a16="http://schemas.microsoft.com/office/drawing/2014/main" id="{4431FFCD-9E14-0439-6BED-E56304699614}"/>
              </a:ext>
            </a:extLst>
          </p:cNvPr>
          <p:cNvSpPr>
            <a:spLocks noGrp="1" noChangeArrowheads="1"/>
          </p:cNvSpPr>
          <p:nvPr>
            <p:ph type="body" sz="quarter" idx="13"/>
          </p:nvPr>
        </p:nvSpPr>
        <p:spPr>
          <a:xfrm>
            <a:off x="1064596" y="1443017"/>
            <a:ext cx="9783916" cy="4442877"/>
          </a:xfrm>
        </p:spPr>
        <p:txBody>
          <a:bodyPr>
            <a:normAutofit fontScale="92500" lnSpcReduction="20000"/>
          </a:bodyPr>
          <a:lstStyle/>
          <a:p>
            <a:r>
              <a:rPr lang="zh-CN" altLang="en-US" dirty="0">
                <a:latin typeface="Times New Roman" panose="02020603050405020304" pitchFamily="18" charset="0"/>
              </a:rPr>
              <a:t>代码优化就是为了提高目标程序的效率，对程序进行等价变换，亦即在</a:t>
            </a:r>
            <a:r>
              <a:rPr lang="zh-CN" altLang="en-US" dirty="0">
                <a:solidFill>
                  <a:schemeClr val="hlink"/>
                </a:solidFill>
                <a:latin typeface="Times New Roman" panose="02020603050405020304" pitchFamily="18" charset="0"/>
              </a:rPr>
              <a:t>保持功能不变</a:t>
            </a:r>
            <a:r>
              <a:rPr lang="zh-CN" altLang="en-US" dirty="0">
                <a:latin typeface="Times New Roman" panose="02020603050405020304" pitchFamily="18" charset="0"/>
              </a:rPr>
              <a:t>的前提下，对源程序进行</a:t>
            </a:r>
            <a:r>
              <a:rPr lang="zh-CN" altLang="en-US" dirty="0">
                <a:solidFill>
                  <a:schemeClr val="hlink"/>
                </a:solidFill>
                <a:latin typeface="Times New Roman" panose="02020603050405020304" pitchFamily="18" charset="0"/>
              </a:rPr>
              <a:t>合理的变换</a:t>
            </a:r>
            <a:r>
              <a:rPr lang="zh-CN" altLang="en-US" dirty="0">
                <a:latin typeface="Times New Roman" panose="02020603050405020304" pitchFamily="18" charset="0"/>
              </a:rPr>
              <a:t>，使得目标代码具有</a:t>
            </a:r>
            <a:r>
              <a:rPr lang="zh-CN" altLang="en-US" dirty="0">
                <a:solidFill>
                  <a:schemeClr val="hlink"/>
                </a:solidFill>
                <a:latin typeface="Times New Roman" panose="02020603050405020304" pitchFamily="18" charset="0"/>
              </a:rPr>
              <a:t>更高的时间效率</a:t>
            </a:r>
            <a:r>
              <a:rPr lang="zh-CN" altLang="en-US" dirty="0">
                <a:latin typeface="Times New Roman" panose="02020603050405020304" pitchFamily="18" charset="0"/>
              </a:rPr>
              <a:t>和</a:t>
            </a:r>
            <a:r>
              <a:rPr lang="en-US" altLang="zh-CN" dirty="0">
                <a:latin typeface="Times New Roman" panose="02020603050405020304" pitchFamily="18" charset="0"/>
              </a:rPr>
              <a:t>/</a:t>
            </a:r>
            <a:r>
              <a:rPr lang="zh-CN" altLang="en-US" dirty="0">
                <a:latin typeface="Times New Roman" panose="02020603050405020304" pitchFamily="18" charset="0"/>
              </a:rPr>
              <a:t>或空间效率。</a:t>
            </a:r>
          </a:p>
          <a:p>
            <a:r>
              <a:rPr lang="zh-CN" altLang="en-US" dirty="0">
                <a:latin typeface="Times New Roman" panose="02020603050405020304" pitchFamily="18" charset="0"/>
              </a:rPr>
              <a:t>空间效率和时间效率有时是一对矛盾，有时不能兼顾。</a:t>
            </a:r>
          </a:p>
          <a:p>
            <a:r>
              <a:rPr lang="zh-CN" altLang="en-US" dirty="0">
                <a:latin typeface="Times New Roman" panose="02020603050405020304" pitchFamily="18" charset="0"/>
              </a:rPr>
              <a:t>优化的要求：</a:t>
            </a:r>
          </a:p>
          <a:p>
            <a:pPr lvl="1"/>
            <a:r>
              <a:rPr lang="zh-CN" altLang="en-US" dirty="0">
                <a:latin typeface="Times New Roman" panose="02020603050405020304" pitchFamily="18" charset="0"/>
              </a:rPr>
              <a:t>必须是等价变换</a:t>
            </a:r>
            <a:r>
              <a:rPr lang="en-US" altLang="zh-CN" dirty="0">
                <a:latin typeface="Times New Roman" panose="02020603050405020304" pitchFamily="18" charset="0"/>
              </a:rPr>
              <a:t>(</a:t>
            </a:r>
            <a:r>
              <a:rPr lang="zh-CN" altLang="en-US" dirty="0">
                <a:latin typeface="Times New Roman" panose="02020603050405020304" pitchFamily="18" charset="0"/>
              </a:rPr>
              <a:t>保持功能</a:t>
            </a:r>
            <a:r>
              <a:rPr lang="en-US" altLang="zh-CN" dirty="0">
                <a:latin typeface="Times New Roman" panose="02020603050405020304" pitchFamily="18" charset="0"/>
              </a:rPr>
              <a:t>)</a:t>
            </a:r>
          </a:p>
          <a:p>
            <a:pPr lvl="1"/>
            <a:r>
              <a:rPr lang="zh-CN" altLang="en-US" dirty="0">
                <a:latin typeface="Times New Roman" panose="02020603050405020304" pitchFamily="18" charset="0"/>
              </a:rPr>
              <a:t>为优化的努力必须是值得的。</a:t>
            </a:r>
          </a:p>
          <a:p>
            <a:pPr lvl="1"/>
            <a:r>
              <a:rPr lang="zh-CN" altLang="en-US" dirty="0">
                <a:latin typeface="Times New Roman" panose="02020603050405020304" pitchFamily="18" charset="0"/>
              </a:rPr>
              <a:t>有时优化后的代码的效率反而会下降。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6499">
                                            <p:txEl>
                                              <p:pRg st="0" end="0"/>
                                            </p:txEl>
                                          </p:spTgt>
                                        </p:tgtEl>
                                        <p:attrNameLst>
                                          <p:attrName>style.visibility</p:attrName>
                                        </p:attrNameLst>
                                      </p:cBhvr>
                                      <p:to>
                                        <p:strVal val="visible"/>
                                      </p:to>
                                    </p:set>
                                    <p:animEffect transition="in" filter="blinds(horizontal)">
                                      <p:cBhvr>
                                        <p:cTn id="7" dur="500"/>
                                        <p:tgtEl>
                                          <p:spTgt spid="266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6499">
                                            <p:txEl>
                                              <p:pRg st="1" end="1"/>
                                            </p:txEl>
                                          </p:spTgt>
                                        </p:tgtEl>
                                        <p:attrNameLst>
                                          <p:attrName>style.visibility</p:attrName>
                                        </p:attrNameLst>
                                      </p:cBhvr>
                                      <p:to>
                                        <p:strVal val="visible"/>
                                      </p:to>
                                    </p:set>
                                    <p:animEffect transition="in" filter="blinds(horizontal)">
                                      <p:cBhvr>
                                        <p:cTn id="12" dur="500"/>
                                        <p:tgtEl>
                                          <p:spTgt spid="2666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6499">
                                            <p:txEl>
                                              <p:pRg st="2" end="2"/>
                                            </p:txEl>
                                          </p:spTgt>
                                        </p:tgtEl>
                                        <p:attrNameLst>
                                          <p:attrName>style.visibility</p:attrName>
                                        </p:attrNameLst>
                                      </p:cBhvr>
                                      <p:to>
                                        <p:strVal val="visible"/>
                                      </p:to>
                                    </p:set>
                                    <p:animEffect transition="in" filter="blinds(horizontal)">
                                      <p:cBhvr>
                                        <p:cTn id="17" dur="500"/>
                                        <p:tgtEl>
                                          <p:spTgt spid="266649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666499">
                                            <p:txEl>
                                              <p:pRg st="3" end="3"/>
                                            </p:txEl>
                                          </p:spTgt>
                                        </p:tgtEl>
                                        <p:attrNameLst>
                                          <p:attrName>style.visibility</p:attrName>
                                        </p:attrNameLst>
                                      </p:cBhvr>
                                      <p:to>
                                        <p:strVal val="visible"/>
                                      </p:to>
                                    </p:set>
                                    <p:animEffect transition="in" filter="blinds(horizontal)">
                                      <p:cBhvr>
                                        <p:cTn id="20" dur="500"/>
                                        <p:tgtEl>
                                          <p:spTgt spid="266649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66499">
                                            <p:txEl>
                                              <p:pRg st="4" end="4"/>
                                            </p:txEl>
                                          </p:spTgt>
                                        </p:tgtEl>
                                        <p:attrNameLst>
                                          <p:attrName>style.visibility</p:attrName>
                                        </p:attrNameLst>
                                      </p:cBhvr>
                                      <p:to>
                                        <p:strVal val="visible"/>
                                      </p:to>
                                    </p:set>
                                    <p:animEffect transition="in" filter="blinds(horizontal)">
                                      <p:cBhvr>
                                        <p:cTn id="23" dur="500"/>
                                        <p:tgtEl>
                                          <p:spTgt spid="266649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66499">
                                            <p:txEl>
                                              <p:pRg st="5" end="5"/>
                                            </p:txEl>
                                          </p:spTgt>
                                        </p:tgtEl>
                                        <p:attrNameLst>
                                          <p:attrName>style.visibility</p:attrName>
                                        </p:attrNameLst>
                                      </p:cBhvr>
                                      <p:to>
                                        <p:strVal val="visible"/>
                                      </p:to>
                                    </p:set>
                                    <p:animEffect transition="in" filter="blinds(horizontal)">
                                      <p:cBhvr>
                                        <p:cTn id="26" dur="500"/>
                                        <p:tgtEl>
                                          <p:spTgt spid="2666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4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7957BE89-BB25-E1F7-CC9F-508119671DEC}"/>
              </a:ext>
            </a:extLst>
          </p:cNvPr>
          <p:cNvSpPr>
            <a:spLocks noGrp="1" noChangeArrowheads="1"/>
          </p:cNvSpPr>
          <p:nvPr>
            <p:ph type="title"/>
          </p:nvPr>
        </p:nvSpPr>
        <p:spPr/>
        <p:txBody>
          <a:bodyPr anchor="ctr"/>
          <a:lstStyle/>
          <a:p>
            <a:r>
              <a:rPr lang="zh-CN" altLang="en-US" dirty="0">
                <a:latin typeface="Times New Roman" panose="02020603050405020304" pitchFamily="18" charset="0"/>
              </a:rPr>
              <a:t>基本块的划分算法</a:t>
            </a:r>
          </a:p>
        </p:txBody>
      </p:sp>
      <p:sp>
        <p:nvSpPr>
          <p:cNvPr id="4" name="日期占位符 3">
            <a:extLst>
              <a:ext uri="{FF2B5EF4-FFF2-40B4-BE49-F238E27FC236}">
                <a16:creationId xmlns:a16="http://schemas.microsoft.com/office/drawing/2014/main" id="{65842F5D-78E2-75BC-2100-FB5BD4D0A7A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9754A46-0698-4B40-85FE-B57216695B3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2226" name="灯片编号占位符 5">
            <a:extLst>
              <a:ext uri="{FF2B5EF4-FFF2-40B4-BE49-F238E27FC236}">
                <a16:creationId xmlns:a16="http://schemas.microsoft.com/office/drawing/2014/main" id="{EADA5503-3A89-C683-FD40-B64FCB4E85B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7D2667F-5264-47F4-82C4-9C451691E4B1}" type="slidenum">
              <a:rPr lang="en-US" altLang="zh-CN">
                <a:latin typeface="Arial" panose="020B0604020202020204" pitchFamily="34" charset="0"/>
              </a:rPr>
              <a:pPr/>
              <a:t>30</a:t>
            </a:fld>
            <a:endParaRPr lang="en-US" altLang="zh-CN">
              <a:latin typeface="Arial" panose="020B0604020202020204" pitchFamily="34" charset="0"/>
            </a:endParaRPr>
          </a:p>
        </p:txBody>
      </p:sp>
      <p:sp>
        <p:nvSpPr>
          <p:cNvPr id="2712579" name="Rectangle 3">
            <a:extLst>
              <a:ext uri="{FF2B5EF4-FFF2-40B4-BE49-F238E27FC236}">
                <a16:creationId xmlns:a16="http://schemas.microsoft.com/office/drawing/2014/main" id="{7B140E8F-B987-13AB-308C-2E0B190865EE}"/>
              </a:ext>
            </a:extLst>
          </p:cNvPr>
          <p:cNvSpPr>
            <a:spLocks noGrp="1" noChangeArrowheads="1"/>
          </p:cNvSpPr>
          <p:nvPr>
            <p:ph type="body" sz="quarter" idx="13"/>
          </p:nvPr>
        </p:nvSpPr>
        <p:spPr>
          <a:xfrm>
            <a:off x="1064596" y="1162975"/>
            <a:ext cx="9783916" cy="5193375"/>
          </a:xfrm>
        </p:spPr>
        <p:txBody>
          <a:bodyPr>
            <a:normAutofit fontScale="92500" lnSpcReduction="20000"/>
          </a:bodyPr>
          <a:lstStyle/>
          <a:p>
            <a:pPr marL="0" indent="0">
              <a:spcBef>
                <a:spcPct val="0"/>
              </a:spcBef>
              <a:buNone/>
            </a:pPr>
            <a:r>
              <a:rPr lang="zh-CN" altLang="en-US" b="1" dirty="0">
                <a:solidFill>
                  <a:schemeClr val="accent1"/>
                </a:solidFill>
                <a:latin typeface="Times New Roman" panose="02020603050405020304" pitchFamily="18" charset="0"/>
              </a:rPr>
              <a:t>算法</a:t>
            </a:r>
            <a:r>
              <a:rPr lang="fr-FR" altLang="zh-CN" b="1" dirty="0">
                <a:solidFill>
                  <a:schemeClr val="accent1"/>
                </a:solidFill>
                <a:latin typeface="Times New Roman" panose="02020603050405020304" pitchFamily="18" charset="0"/>
              </a:rPr>
              <a:t>10.1 </a:t>
            </a:r>
            <a:r>
              <a:rPr lang="zh-CN" altLang="fr-FR" b="1" dirty="0">
                <a:solidFill>
                  <a:schemeClr val="accent1"/>
                </a:solidFill>
                <a:latin typeface="Times New Roman" panose="02020603050405020304" pitchFamily="18" charset="0"/>
              </a:rPr>
              <a:t>基本块的划分</a:t>
            </a:r>
          </a:p>
          <a:p>
            <a:pPr>
              <a:spcBef>
                <a:spcPct val="0"/>
              </a:spcBef>
            </a:pPr>
            <a:r>
              <a:rPr lang="zh-CN" altLang="fr-FR" dirty="0">
                <a:latin typeface="Times New Roman" panose="02020603050405020304" pitchFamily="18" charset="0"/>
              </a:rPr>
              <a:t>输入：一个三地址码序列；</a:t>
            </a:r>
          </a:p>
          <a:p>
            <a:pPr>
              <a:spcBef>
                <a:spcPct val="0"/>
              </a:spcBef>
            </a:pPr>
            <a:r>
              <a:rPr lang="zh-CN" altLang="fr-FR" dirty="0">
                <a:latin typeface="Times New Roman" panose="02020603050405020304" pitchFamily="18" charset="0"/>
              </a:rPr>
              <a:t>输出：一个基本块列表，其中每个三地址码仅在一个块中；</a:t>
            </a:r>
          </a:p>
          <a:p>
            <a:pPr>
              <a:spcBef>
                <a:spcPct val="0"/>
              </a:spcBef>
            </a:pPr>
            <a:r>
              <a:rPr lang="zh-CN" altLang="fr-FR" dirty="0">
                <a:latin typeface="Times New Roman" panose="02020603050405020304" pitchFamily="18" charset="0"/>
              </a:rPr>
              <a:t>步骤：</a:t>
            </a:r>
            <a:endParaRPr lang="zh-CN" altLang="en-US" dirty="0">
              <a:latin typeface="Times New Roman" panose="02020603050405020304" pitchFamily="18" charset="0"/>
            </a:endParaRPr>
          </a:p>
          <a:p>
            <a:pPr marL="914400" lvl="1" indent="-457200">
              <a:spcBef>
                <a:spcPct val="0"/>
              </a:spcBef>
              <a:buFont typeface="+mj-lt"/>
              <a:buAutoNum type="arabicPeriod"/>
            </a:pPr>
            <a:r>
              <a:rPr lang="zh-CN" altLang="en-US" dirty="0">
                <a:latin typeface="Times New Roman" panose="02020603050405020304" pitchFamily="18" charset="0"/>
              </a:rPr>
              <a:t>首先确定所有的入口</a:t>
            </a:r>
            <a:r>
              <a:rPr lang="en-US" altLang="zh-CN" dirty="0">
                <a:latin typeface="Times New Roman" panose="02020603050405020304" pitchFamily="18" charset="0"/>
              </a:rPr>
              <a:t>(leader)</a:t>
            </a:r>
            <a:r>
              <a:rPr lang="zh-CN" altLang="en-US" dirty="0">
                <a:latin typeface="Times New Roman" panose="02020603050405020304" pitchFamily="18" charset="0"/>
              </a:rPr>
              <a:t>语句，即基本块的第一个语句。确定入口的规则如下：</a:t>
            </a:r>
          </a:p>
          <a:p>
            <a:pPr marL="1257300" lvl="2" indent="-342900">
              <a:spcBef>
                <a:spcPct val="0"/>
              </a:spcBef>
              <a:buFont typeface="+mj-lt"/>
              <a:buAutoNum type="alphaLcParenR"/>
            </a:pPr>
            <a:r>
              <a:rPr lang="zh-CN" altLang="en-US" dirty="0">
                <a:solidFill>
                  <a:schemeClr val="hlink"/>
                </a:solidFill>
                <a:latin typeface="Times New Roman" panose="02020603050405020304" pitchFamily="18" charset="0"/>
              </a:rPr>
              <a:t>第一个语句是入口语句；</a:t>
            </a:r>
          </a:p>
          <a:p>
            <a:pPr marL="1257300" lvl="2" indent="-342900">
              <a:spcBef>
                <a:spcPct val="0"/>
              </a:spcBef>
              <a:buFont typeface="+mj-lt"/>
              <a:buAutoNum type="alphaLcParenR"/>
            </a:pPr>
            <a:r>
              <a:rPr lang="zh-CN" altLang="en-US" sz="2100" dirty="0">
                <a:solidFill>
                  <a:schemeClr val="hlink"/>
                </a:solidFill>
                <a:latin typeface="Times New Roman" panose="02020603050405020304" pitchFamily="18" charset="0"/>
              </a:rPr>
              <a:t>任何能由条件转移语句或无条件转移语句转移到的语句都是入口语句；</a:t>
            </a:r>
          </a:p>
          <a:p>
            <a:pPr marL="1257300" lvl="2" indent="-342900">
              <a:spcBef>
                <a:spcPct val="0"/>
              </a:spcBef>
              <a:buFont typeface="+mj-lt"/>
              <a:buAutoNum type="alphaLcParenR"/>
            </a:pPr>
            <a:r>
              <a:rPr lang="zh-CN" altLang="en-US" sz="2100" dirty="0">
                <a:solidFill>
                  <a:schemeClr val="hlink"/>
                </a:solidFill>
                <a:latin typeface="Times New Roman" panose="02020603050405020304" pitchFamily="18" charset="0"/>
              </a:rPr>
              <a:t>紧跟在转移语句或条件转移后面的语句是入口语句。</a:t>
            </a:r>
          </a:p>
          <a:p>
            <a:pPr marL="914400" lvl="1" indent="-457200">
              <a:spcBef>
                <a:spcPct val="0"/>
              </a:spcBef>
              <a:buFont typeface="+mj-lt"/>
              <a:buAutoNum type="arabicPeriod"/>
            </a:pPr>
            <a:r>
              <a:rPr lang="zh-CN" altLang="en-US" sz="2000" dirty="0">
                <a:latin typeface="Times New Roman" panose="02020603050405020304" pitchFamily="18" charset="0"/>
              </a:rPr>
              <a:t>对于每个入口语句，其基本块由它和直到下一个入口语句</a:t>
            </a:r>
            <a:r>
              <a:rPr lang="en-US" altLang="zh-CN" sz="2000" dirty="0">
                <a:latin typeface="Times New Roman" panose="02020603050405020304" pitchFamily="18" charset="0"/>
              </a:rPr>
              <a:t>(</a:t>
            </a:r>
            <a:r>
              <a:rPr lang="zh-CN" altLang="en-US" sz="2000" dirty="0">
                <a:latin typeface="Times New Roman" panose="02020603050405020304" pitchFamily="18" charset="0"/>
              </a:rPr>
              <a:t>但不含该入口语句</a:t>
            </a:r>
            <a:r>
              <a:rPr lang="en-US" altLang="zh-CN" sz="2000" dirty="0">
                <a:latin typeface="Times New Roman" panose="02020603050405020304" pitchFamily="18" charset="0"/>
              </a:rPr>
              <a:t>)</a:t>
            </a:r>
            <a:r>
              <a:rPr lang="zh-CN" altLang="en-US" sz="2000" dirty="0">
                <a:latin typeface="Times New Roman" panose="02020603050405020304" pitchFamily="18" charset="0"/>
              </a:rPr>
              <a:t>或程序结束为止的所有语句组成。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2579">
                                            <p:txEl>
                                              <p:pRg st="0" end="0"/>
                                            </p:txEl>
                                          </p:spTgt>
                                        </p:tgtEl>
                                        <p:attrNameLst>
                                          <p:attrName>style.visibility</p:attrName>
                                        </p:attrNameLst>
                                      </p:cBhvr>
                                      <p:to>
                                        <p:strVal val="visible"/>
                                      </p:to>
                                    </p:set>
                                    <p:animEffect transition="in" filter="blinds(horizontal)">
                                      <p:cBhvr>
                                        <p:cTn id="7" dur="500"/>
                                        <p:tgtEl>
                                          <p:spTgt spid="271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2579">
                                            <p:txEl>
                                              <p:pRg st="1" end="1"/>
                                            </p:txEl>
                                          </p:spTgt>
                                        </p:tgtEl>
                                        <p:attrNameLst>
                                          <p:attrName>style.visibility</p:attrName>
                                        </p:attrNameLst>
                                      </p:cBhvr>
                                      <p:to>
                                        <p:strVal val="visible"/>
                                      </p:to>
                                    </p:set>
                                    <p:animEffect transition="in" filter="blinds(horizontal)">
                                      <p:cBhvr>
                                        <p:cTn id="12" dur="500"/>
                                        <p:tgtEl>
                                          <p:spTgt spid="271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12579">
                                            <p:txEl>
                                              <p:pRg st="2" end="2"/>
                                            </p:txEl>
                                          </p:spTgt>
                                        </p:tgtEl>
                                        <p:attrNameLst>
                                          <p:attrName>style.visibility</p:attrName>
                                        </p:attrNameLst>
                                      </p:cBhvr>
                                      <p:to>
                                        <p:strVal val="visible"/>
                                      </p:to>
                                    </p:set>
                                    <p:animEffect transition="in" filter="blinds(horizontal)">
                                      <p:cBhvr>
                                        <p:cTn id="17" dur="500"/>
                                        <p:tgtEl>
                                          <p:spTgt spid="271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12579">
                                            <p:txEl>
                                              <p:pRg st="3" end="3"/>
                                            </p:txEl>
                                          </p:spTgt>
                                        </p:tgtEl>
                                        <p:attrNameLst>
                                          <p:attrName>style.visibility</p:attrName>
                                        </p:attrNameLst>
                                      </p:cBhvr>
                                      <p:to>
                                        <p:strVal val="visible"/>
                                      </p:to>
                                    </p:set>
                                    <p:animEffect transition="in" filter="blinds(horizontal)">
                                      <p:cBhvr>
                                        <p:cTn id="22" dur="500"/>
                                        <p:tgtEl>
                                          <p:spTgt spid="271257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12579">
                                            <p:txEl>
                                              <p:pRg st="4" end="4"/>
                                            </p:txEl>
                                          </p:spTgt>
                                        </p:tgtEl>
                                        <p:attrNameLst>
                                          <p:attrName>style.visibility</p:attrName>
                                        </p:attrNameLst>
                                      </p:cBhvr>
                                      <p:to>
                                        <p:strVal val="visible"/>
                                      </p:to>
                                    </p:set>
                                    <p:animEffect transition="in" filter="blinds(horizontal)">
                                      <p:cBhvr>
                                        <p:cTn id="25" dur="500"/>
                                        <p:tgtEl>
                                          <p:spTgt spid="271257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12579">
                                            <p:txEl>
                                              <p:pRg st="5" end="5"/>
                                            </p:txEl>
                                          </p:spTgt>
                                        </p:tgtEl>
                                        <p:attrNameLst>
                                          <p:attrName>style.visibility</p:attrName>
                                        </p:attrNameLst>
                                      </p:cBhvr>
                                      <p:to>
                                        <p:strVal val="visible"/>
                                      </p:to>
                                    </p:set>
                                    <p:animEffect transition="in" filter="blinds(horizontal)">
                                      <p:cBhvr>
                                        <p:cTn id="28" dur="500"/>
                                        <p:tgtEl>
                                          <p:spTgt spid="271257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12579">
                                            <p:txEl>
                                              <p:pRg st="6" end="6"/>
                                            </p:txEl>
                                          </p:spTgt>
                                        </p:tgtEl>
                                        <p:attrNameLst>
                                          <p:attrName>style.visibility</p:attrName>
                                        </p:attrNameLst>
                                      </p:cBhvr>
                                      <p:to>
                                        <p:strVal val="visible"/>
                                      </p:to>
                                    </p:set>
                                    <p:animEffect transition="in" filter="blinds(horizontal)">
                                      <p:cBhvr>
                                        <p:cTn id="31" dur="500"/>
                                        <p:tgtEl>
                                          <p:spTgt spid="271257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12579">
                                            <p:txEl>
                                              <p:pRg st="7" end="7"/>
                                            </p:txEl>
                                          </p:spTgt>
                                        </p:tgtEl>
                                        <p:attrNameLst>
                                          <p:attrName>style.visibility</p:attrName>
                                        </p:attrNameLst>
                                      </p:cBhvr>
                                      <p:to>
                                        <p:strVal val="visible"/>
                                      </p:to>
                                    </p:set>
                                    <p:animEffect transition="in" filter="blinds(horizontal)">
                                      <p:cBhvr>
                                        <p:cTn id="34" dur="500"/>
                                        <p:tgtEl>
                                          <p:spTgt spid="271257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12579">
                                            <p:txEl>
                                              <p:pRg st="8" end="8"/>
                                            </p:txEl>
                                          </p:spTgt>
                                        </p:tgtEl>
                                        <p:attrNameLst>
                                          <p:attrName>style.visibility</p:attrName>
                                        </p:attrNameLst>
                                      </p:cBhvr>
                                      <p:to>
                                        <p:strVal val="visible"/>
                                      </p:to>
                                    </p:set>
                                    <p:animEffect transition="in" filter="blinds(horizontal)">
                                      <p:cBhvr>
                                        <p:cTn id="37" dur="500"/>
                                        <p:tgtEl>
                                          <p:spTgt spid="2712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25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ABE6540D-AE87-6C7F-96C3-E676DEA28185}"/>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10.2.2 </a:t>
            </a:r>
            <a:r>
              <a:rPr lang="zh-CN" altLang="en-US" dirty="0">
                <a:latin typeface="Times New Roman" panose="02020603050405020304" pitchFamily="18" charset="0"/>
              </a:rPr>
              <a:t>流图</a:t>
            </a:r>
          </a:p>
        </p:txBody>
      </p:sp>
      <p:sp>
        <p:nvSpPr>
          <p:cNvPr id="4" name="日期占位符 3">
            <a:extLst>
              <a:ext uri="{FF2B5EF4-FFF2-40B4-BE49-F238E27FC236}">
                <a16:creationId xmlns:a16="http://schemas.microsoft.com/office/drawing/2014/main" id="{7A93C34E-AC44-F532-5080-2F48C4DEB81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54729CB-65A8-4839-96D7-3AF7D72121B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3250" name="灯片编号占位符 5">
            <a:extLst>
              <a:ext uri="{FF2B5EF4-FFF2-40B4-BE49-F238E27FC236}">
                <a16:creationId xmlns:a16="http://schemas.microsoft.com/office/drawing/2014/main" id="{ABE39969-A736-BAD1-586A-3F905DFB918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3D51AD3-7F08-470A-B50A-84BC3D280E50}" type="slidenum">
              <a:rPr lang="en-US" altLang="zh-CN">
                <a:latin typeface="Arial" panose="020B0604020202020204" pitchFamily="34" charset="0"/>
              </a:rPr>
              <a:pPr/>
              <a:t>31</a:t>
            </a:fld>
            <a:endParaRPr lang="en-US" altLang="zh-CN">
              <a:latin typeface="Arial" panose="020B0604020202020204" pitchFamily="34" charset="0"/>
            </a:endParaRPr>
          </a:p>
        </p:txBody>
      </p:sp>
      <p:sp>
        <p:nvSpPr>
          <p:cNvPr id="2713603" name="Rectangle 3">
            <a:extLst>
              <a:ext uri="{FF2B5EF4-FFF2-40B4-BE49-F238E27FC236}">
                <a16:creationId xmlns:a16="http://schemas.microsoft.com/office/drawing/2014/main" id="{818BC33B-CC8A-9692-E7A5-6287E4A3515B}"/>
              </a:ext>
            </a:extLst>
          </p:cNvPr>
          <p:cNvSpPr>
            <a:spLocks noGrp="1" noChangeArrowheads="1"/>
          </p:cNvSpPr>
          <p:nvPr>
            <p:ph type="body" sz="quarter" idx="13"/>
          </p:nvPr>
        </p:nvSpPr>
        <p:spPr/>
        <p:txBody>
          <a:bodyPr>
            <a:normAutofit fontScale="85000" lnSpcReduction="10000"/>
          </a:bodyPr>
          <a:lstStyle/>
          <a:p>
            <a:pPr>
              <a:spcBef>
                <a:spcPct val="0"/>
              </a:spcBef>
            </a:pPr>
            <a:r>
              <a:rPr lang="zh-CN" altLang="en-US">
                <a:latin typeface="Times New Roman" panose="02020603050405020304" pitchFamily="18" charset="0"/>
              </a:rPr>
              <a:t>程序的控制流信息可以用流图表示，流图是一个节点为基本块的有向图。</a:t>
            </a:r>
          </a:p>
          <a:p>
            <a:pPr>
              <a:spcBef>
                <a:spcPct val="0"/>
              </a:spcBef>
            </a:pPr>
            <a:r>
              <a:rPr lang="zh-CN" altLang="en-US">
                <a:latin typeface="Times New Roman" panose="02020603050405020304" pitchFamily="18" charset="0"/>
              </a:rPr>
              <a:t>以程序的第一个语句作为入口语句的节点称为</a:t>
            </a:r>
            <a:r>
              <a:rPr lang="zh-CN" altLang="en-US">
                <a:solidFill>
                  <a:srgbClr val="FF0000"/>
                </a:solidFill>
                <a:latin typeface="Times New Roman" panose="02020603050405020304" pitchFamily="18" charset="0"/>
              </a:rPr>
              <a:t>初始节点</a:t>
            </a:r>
            <a:r>
              <a:rPr lang="zh-CN" altLang="en-US">
                <a:latin typeface="Times New Roman" panose="02020603050405020304" pitchFamily="18" charset="0"/>
              </a:rPr>
              <a:t>。</a:t>
            </a:r>
          </a:p>
          <a:p>
            <a:pPr>
              <a:spcBef>
                <a:spcPct val="0"/>
              </a:spcBef>
            </a:pPr>
            <a:r>
              <a:rPr lang="zh-CN" altLang="en-US">
                <a:latin typeface="Times New Roman" panose="02020603050405020304" pitchFamily="18" charset="0"/>
              </a:rPr>
              <a:t>如果在某个执行序列中</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跟随在</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之后，则从</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到</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有一条有向边。</a:t>
            </a:r>
          </a:p>
          <a:p>
            <a:pPr>
              <a:spcBef>
                <a:spcPct val="0"/>
              </a:spcBef>
            </a:pPr>
            <a:r>
              <a:rPr lang="zh-CN" altLang="en-US">
                <a:latin typeface="Times New Roman" panose="02020603050405020304" pitchFamily="18" charset="0"/>
              </a:rPr>
              <a:t>如果从</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的最后一条语句有条件或无条件转移到</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的第一个语句；或者按程序正文的次序</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紧跟在</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之后，并且</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不是结束于无条件转移，则称</a:t>
            </a:r>
            <a:r>
              <a:rPr lang="en-US" altLang="zh-CN" i="1">
                <a:latin typeface="Times New Roman" panose="02020603050405020304" pitchFamily="18" charset="0"/>
              </a:rPr>
              <a:t>B</a:t>
            </a:r>
            <a:r>
              <a:rPr lang="en-US" altLang="zh-CN" baseline="-25000">
                <a:latin typeface="Times New Roman" panose="02020603050405020304" pitchFamily="18" charset="0"/>
              </a:rPr>
              <a:t>1</a:t>
            </a:r>
            <a:r>
              <a:rPr lang="zh-CN" altLang="en-US">
                <a:latin typeface="Times New Roman" panose="02020603050405020304" pitchFamily="18" charset="0"/>
              </a:rPr>
              <a:t>是</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前驱</a:t>
            </a:r>
            <a:r>
              <a:rPr lang="zh-CN" altLang="en-US">
                <a:latin typeface="Times New Roman" panose="02020603050405020304" pitchFamily="18" charset="0"/>
              </a:rPr>
              <a:t>，而</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a:latin typeface="Times New Roman" panose="02020603050405020304" pitchFamily="18" charset="0"/>
              </a:rPr>
              <a:t>是</a:t>
            </a:r>
            <a:r>
              <a:rPr lang="en-US" altLang="zh-CN" i="1">
                <a:latin typeface="Times New Roman" panose="02020603050405020304" pitchFamily="18" charset="0"/>
              </a:rPr>
              <a:t>B</a:t>
            </a:r>
            <a:r>
              <a:rPr lang="en-US" altLang="zh-CN" baseline="-25000">
                <a:latin typeface="Times New Roman" panose="02020603050405020304" pitchFamily="18" charset="0"/>
              </a:rPr>
              <a:t>l</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后继</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3603">
                                            <p:txEl>
                                              <p:pRg st="0" end="0"/>
                                            </p:txEl>
                                          </p:spTgt>
                                        </p:tgtEl>
                                        <p:attrNameLst>
                                          <p:attrName>style.visibility</p:attrName>
                                        </p:attrNameLst>
                                      </p:cBhvr>
                                      <p:to>
                                        <p:strVal val="visible"/>
                                      </p:to>
                                    </p:set>
                                    <p:animEffect transition="in" filter="blinds(horizontal)">
                                      <p:cBhvr>
                                        <p:cTn id="7" dur="500"/>
                                        <p:tgtEl>
                                          <p:spTgt spid="271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3603">
                                            <p:txEl>
                                              <p:pRg st="1" end="1"/>
                                            </p:txEl>
                                          </p:spTgt>
                                        </p:tgtEl>
                                        <p:attrNameLst>
                                          <p:attrName>style.visibility</p:attrName>
                                        </p:attrNameLst>
                                      </p:cBhvr>
                                      <p:to>
                                        <p:strVal val="visible"/>
                                      </p:to>
                                    </p:set>
                                    <p:animEffect transition="in" filter="blinds(horizontal)">
                                      <p:cBhvr>
                                        <p:cTn id="12" dur="500"/>
                                        <p:tgtEl>
                                          <p:spTgt spid="271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13603">
                                            <p:txEl>
                                              <p:pRg st="2" end="2"/>
                                            </p:txEl>
                                          </p:spTgt>
                                        </p:tgtEl>
                                        <p:attrNameLst>
                                          <p:attrName>style.visibility</p:attrName>
                                        </p:attrNameLst>
                                      </p:cBhvr>
                                      <p:to>
                                        <p:strVal val="visible"/>
                                      </p:to>
                                    </p:set>
                                    <p:animEffect transition="in" filter="blinds(horizontal)">
                                      <p:cBhvr>
                                        <p:cTn id="17" dur="500"/>
                                        <p:tgtEl>
                                          <p:spTgt spid="271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13603">
                                            <p:txEl>
                                              <p:pRg st="3" end="3"/>
                                            </p:txEl>
                                          </p:spTgt>
                                        </p:tgtEl>
                                        <p:attrNameLst>
                                          <p:attrName>style.visibility</p:attrName>
                                        </p:attrNameLst>
                                      </p:cBhvr>
                                      <p:to>
                                        <p:strVal val="visible"/>
                                      </p:to>
                                    </p:set>
                                    <p:animEffect transition="in" filter="blinds(horizontal)">
                                      <p:cBhvr>
                                        <p:cTn id="22" dur="500"/>
                                        <p:tgtEl>
                                          <p:spTgt spid="271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7447E7B8-FEB3-4C4D-DDB2-72BE876E4BC5}"/>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10.2.3 </a:t>
            </a:r>
            <a:r>
              <a:rPr lang="zh-CN" altLang="en-US" dirty="0">
                <a:latin typeface="Times New Roman" panose="02020603050405020304" pitchFamily="18" charset="0"/>
              </a:rPr>
              <a:t>循环</a:t>
            </a:r>
          </a:p>
        </p:txBody>
      </p:sp>
      <p:sp>
        <p:nvSpPr>
          <p:cNvPr id="4" name="日期占位符 3">
            <a:extLst>
              <a:ext uri="{FF2B5EF4-FFF2-40B4-BE49-F238E27FC236}">
                <a16:creationId xmlns:a16="http://schemas.microsoft.com/office/drawing/2014/main" id="{AE2DEBA5-3605-539E-27C3-9ACE2F75A0B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3488E97-7880-4CA3-A232-EAD82697950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4274" name="灯片编号占位符 5">
            <a:extLst>
              <a:ext uri="{FF2B5EF4-FFF2-40B4-BE49-F238E27FC236}">
                <a16:creationId xmlns:a16="http://schemas.microsoft.com/office/drawing/2014/main" id="{DD7DCD85-7A87-67D2-0763-45C0C9A9A0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905CA9D-3C77-47D2-950A-86268C2E4B5D}" type="slidenum">
              <a:rPr lang="en-US" altLang="zh-CN">
                <a:latin typeface="Arial" panose="020B0604020202020204" pitchFamily="34" charset="0"/>
              </a:rPr>
              <a:pPr/>
              <a:t>32</a:t>
            </a:fld>
            <a:endParaRPr lang="en-US" altLang="zh-CN">
              <a:latin typeface="Arial" panose="020B0604020202020204" pitchFamily="34" charset="0"/>
            </a:endParaRPr>
          </a:p>
        </p:txBody>
      </p:sp>
      <p:sp>
        <p:nvSpPr>
          <p:cNvPr id="2714627" name="Rectangle 3">
            <a:extLst>
              <a:ext uri="{FF2B5EF4-FFF2-40B4-BE49-F238E27FC236}">
                <a16:creationId xmlns:a16="http://schemas.microsoft.com/office/drawing/2014/main" id="{F2633D02-7323-939A-EC79-C2DF05C75609}"/>
              </a:ext>
            </a:extLst>
          </p:cNvPr>
          <p:cNvSpPr>
            <a:spLocks noGrp="1" noChangeArrowheads="1"/>
          </p:cNvSpPr>
          <p:nvPr>
            <p:ph type="body" sz="quarter" idx="13"/>
          </p:nvPr>
        </p:nvSpPr>
        <p:spPr/>
        <p:txBody>
          <a:bodyPr>
            <a:normAutofit fontScale="92500"/>
          </a:bodyPr>
          <a:lstStyle/>
          <a:p>
            <a:r>
              <a:rPr lang="zh-CN" altLang="en-US">
                <a:latin typeface="Times New Roman" panose="02020603050405020304" pitchFamily="18" charset="0"/>
              </a:rPr>
              <a:t>流图中的</a:t>
            </a:r>
            <a:r>
              <a:rPr lang="zh-CN" altLang="en-US">
                <a:solidFill>
                  <a:srgbClr val="FF0000"/>
                </a:solidFill>
                <a:latin typeface="Times New Roman" panose="02020603050405020304" pitchFamily="18" charset="0"/>
              </a:rPr>
              <a:t>循环</a:t>
            </a:r>
            <a:r>
              <a:rPr lang="zh-CN" altLang="en-US">
                <a:latin typeface="Times New Roman" panose="02020603050405020304" pitchFamily="18" charset="0"/>
              </a:rPr>
              <a:t>就是具有唯一入口的强连通子图，而且从循环外进入循环内，必须首先经过循环的入口节点。 </a:t>
            </a:r>
          </a:p>
          <a:p>
            <a:r>
              <a:rPr lang="zh-CN" altLang="en-US">
                <a:latin typeface="Times New Roman" panose="02020603050405020304" pitchFamily="18" charset="0"/>
              </a:rPr>
              <a:t>如果从流图的初始节点到节点</a:t>
            </a:r>
            <a:r>
              <a:rPr lang="en-US" altLang="zh-CN" i="1">
                <a:latin typeface="Times New Roman" panose="02020603050405020304" pitchFamily="18" charset="0"/>
              </a:rPr>
              <a:t>n</a:t>
            </a:r>
            <a:r>
              <a:rPr lang="zh-CN" altLang="en-US">
                <a:latin typeface="Times New Roman" panose="02020603050405020304" pitchFamily="18" charset="0"/>
              </a:rPr>
              <a:t>的每条路径都要经过节点</a:t>
            </a:r>
            <a:r>
              <a:rPr lang="en-US" altLang="zh-CN" i="1">
                <a:latin typeface="Times New Roman" panose="02020603050405020304" pitchFamily="18" charset="0"/>
              </a:rPr>
              <a:t>d</a:t>
            </a:r>
            <a:r>
              <a:rPr lang="zh-CN" altLang="en-US">
                <a:latin typeface="Times New Roman" panose="02020603050405020304" pitchFamily="18" charset="0"/>
              </a:rPr>
              <a:t>，则说节点</a:t>
            </a:r>
            <a:r>
              <a:rPr lang="en-US" altLang="zh-CN" i="1">
                <a:latin typeface="Times New Roman" panose="02020603050405020304" pitchFamily="18" charset="0"/>
              </a:rPr>
              <a:t>d</a:t>
            </a:r>
            <a:r>
              <a:rPr lang="zh-CN" altLang="en-US">
                <a:solidFill>
                  <a:srgbClr val="FF0000"/>
                </a:solidFill>
                <a:latin typeface="Times New Roman" panose="02020603050405020304" pitchFamily="18" charset="0"/>
              </a:rPr>
              <a:t>支配</a:t>
            </a:r>
            <a:r>
              <a:rPr lang="en-US" altLang="zh-CN">
                <a:latin typeface="Times New Roman" panose="02020603050405020304" pitchFamily="18" charset="0"/>
              </a:rPr>
              <a:t>(dominate)</a:t>
            </a:r>
            <a:r>
              <a:rPr lang="zh-CN" altLang="en-US">
                <a:latin typeface="Times New Roman" panose="02020603050405020304" pitchFamily="18" charset="0"/>
              </a:rPr>
              <a:t>节点</a:t>
            </a:r>
            <a:r>
              <a:rPr lang="en-US" altLang="zh-CN" i="1">
                <a:latin typeface="Times New Roman" panose="02020603050405020304" pitchFamily="18" charset="0"/>
              </a:rPr>
              <a:t>n</a:t>
            </a:r>
            <a:r>
              <a:rPr lang="zh-CN" altLang="en-US">
                <a:latin typeface="Times New Roman" panose="02020603050405020304" pitchFamily="18" charset="0"/>
              </a:rPr>
              <a:t>，记作</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dom</a:t>
            </a:r>
            <a:r>
              <a:rPr lang="en-US" altLang="zh-CN">
                <a:latin typeface="Times New Roman" panose="02020603050405020304" pitchFamily="18" charset="0"/>
              </a:rPr>
              <a:t> </a:t>
            </a:r>
            <a:r>
              <a:rPr lang="en-US" altLang="zh-CN" i="1">
                <a:latin typeface="Times New Roman" panose="02020603050405020304" pitchFamily="18" charset="0"/>
              </a:rPr>
              <a:t>n</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又称为</a:t>
            </a:r>
            <a:r>
              <a:rPr lang="en-US" altLang="zh-CN" i="1">
                <a:latin typeface="Times New Roman" panose="02020603050405020304" pitchFamily="18" charset="0"/>
              </a:rPr>
              <a:t>n</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必经节点</a:t>
            </a:r>
            <a:r>
              <a:rPr lang="zh-CN" altLang="en-US">
                <a:latin typeface="Times New Roman" panose="02020603050405020304" pitchFamily="18" charset="0"/>
              </a:rPr>
              <a:t>。</a:t>
            </a:r>
          </a:p>
          <a:p>
            <a:r>
              <a:rPr lang="zh-CN" altLang="en-US">
                <a:latin typeface="Times New Roman" panose="02020603050405020304" pitchFamily="18" charset="0"/>
              </a:rPr>
              <a:t>根据该定义，每个节点都支配它自身，而循环的入口节点则支配循环中的所有节点。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4627">
                                            <p:txEl>
                                              <p:pRg st="0" end="0"/>
                                            </p:txEl>
                                          </p:spTgt>
                                        </p:tgtEl>
                                        <p:attrNameLst>
                                          <p:attrName>style.visibility</p:attrName>
                                        </p:attrNameLst>
                                      </p:cBhvr>
                                      <p:to>
                                        <p:strVal val="visible"/>
                                      </p:to>
                                    </p:set>
                                    <p:animEffect transition="in" filter="blinds(horizontal)">
                                      <p:cBhvr>
                                        <p:cTn id="7" dur="500"/>
                                        <p:tgtEl>
                                          <p:spTgt spid="271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4627">
                                            <p:txEl>
                                              <p:pRg st="1" end="1"/>
                                            </p:txEl>
                                          </p:spTgt>
                                        </p:tgtEl>
                                        <p:attrNameLst>
                                          <p:attrName>style.visibility</p:attrName>
                                        </p:attrNameLst>
                                      </p:cBhvr>
                                      <p:to>
                                        <p:strVal val="visible"/>
                                      </p:to>
                                    </p:set>
                                    <p:animEffect transition="in" filter="blinds(horizontal)">
                                      <p:cBhvr>
                                        <p:cTn id="12" dur="500"/>
                                        <p:tgtEl>
                                          <p:spTgt spid="2714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14627">
                                            <p:txEl>
                                              <p:pRg st="2" end="2"/>
                                            </p:txEl>
                                          </p:spTgt>
                                        </p:tgtEl>
                                        <p:attrNameLst>
                                          <p:attrName>style.visibility</p:attrName>
                                        </p:attrNameLst>
                                      </p:cBhvr>
                                      <p:to>
                                        <p:strVal val="visible"/>
                                      </p:to>
                                    </p:set>
                                    <p:animEffect transition="in" filter="blinds(horizontal)">
                                      <p:cBhvr>
                                        <p:cTn id="17" dur="500"/>
                                        <p:tgtEl>
                                          <p:spTgt spid="2714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62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F46C51DC-9EFE-04FF-427D-AE07BCF8E01F}"/>
              </a:ext>
            </a:extLst>
          </p:cNvPr>
          <p:cNvSpPr>
            <a:spLocks noGrp="1" noChangeArrowheads="1"/>
          </p:cNvSpPr>
          <p:nvPr>
            <p:ph type="title"/>
          </p:nvPr>
        </p:nvSpPr>
        <p:spPr/>
        <p:txBody>
          <a:bodyPr anchor="ctr"/>
          <a:lstStyle/>
          <a:p>
            <a:r>
              <a:rPr lang="zh-CN" altLang="en-US" dirty="0"/>
              <a:t>支配节点集计算 </a:t>
            </a:r>
          </a:p>
        </p:txBody>
      </p:sp>
      <p:sp>
        <p:nvSpPr>
          <p:cNvPr id="6" name="日期占位符 3">
            <a:extLst>
              <a:ext uri="{FF2B5EF4-FFF2-40B4-BE49-F238E27FC236}">
                <a16:creationId xmlns:a16="http://schemas.microsoft.com/office/drawing/2014/main" id="{16A375D0-AF45-DA10-9974-4B06F011AD8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C3819B8-1F08-475C-8097-AADE4C3A76E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5298" name="灯片编号占位符 5">
            <a:extLst>
              <a:ext uri="{FF2B5EF4-FFF2-40B4-BE49-F238E27FC236}">
                <a16:creationId xmlns:a16="http://schemas.microsoft.com/office/drawing/2014/main" id="{E4C17028-8B27-45F1-14AE-7D8EDDE4021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33546DC-3548-43B8-BBA9-05BB6959C7B6}" type="slidenum">
              <a:rPr lang="en-US" altLang="zh-CN">
                <a:latin typeface="Arial" panose="020B0604020202020204" pitchFamily="34" charset="0"/>
              </a:rPr>
              <a:pPr/>
              <a:t>33</a:t>
            </a:fld>
            <a:endParaRPr lang="en-US" altLang="zh-CN">
              <a:latin typeface="Arial" panose="020B0604020202020204" pitchFamily="34" charset="0"/>
            </a:endParaRPr>
          </a:p>
        </p:txBody>
      </p:sp>
      <p:sp>
        <p:nvSpPr>
          <p:cNvPr id="55300" name="Rectangle 3">
            <a:extLst>
              <a:ext uri="{FF2B5EF4-FFF2-40B4-BE49-F238E27FC236}">
                <a16:creationId xmlns:a16="http://schemas.microsoft.com/office/drawing/2014/main" id="{51E700E1-54F1-2483-B32B-B11F200C2AB5}"/>
              </a:ext>
            </a:extLst>
          </p:cNvPr>
          <p:cNvSpPr>
            <a:spLocks noGrp="1" noChangeArrowheads="1"/>
          </p:cNvSpPr>
          <p:nvPr>
            <p:ph type="body" sz="quarter" idx="13"/>
          </p:nvPr>
        </p:nvSpPr>
        <p:spPr>
          <a:xfrm>
            <a:off x="1064596" y="1180730"/>
            <a:ext cx="9783916" cy="5175620"/>
          </a:xfrm>
        </p:spPr>
        <p:txBody>
          <a:bodyPr>
            <a:noAutofit/>
          </a:bodyPr>
          <a:lstStyle/>
          <a:p>
            <a:pPr>
              <a:lnSpc>
                <a:spcPct val="120000"/>
              </a:lnSpc>
              <a:buFont typeface="Wingdings" panose="05000000000000000000" pitchFamily="2" charset="2"/>
              <a:buNone/>
            </a:pPr>
            <a:r>
              <a:rPr lang="zh-CN" altLang="en-US" sz="2400" b="1" dirty="0">
                <a:solidFill>
                  <a:schemeClr val="accent1"/>
                </a:solidFill>
                <a:latin typeface="Times New Roman" panose="02020603050405020304" pitchFamily="18" charset="0"/>
              </a:rPr>
              <a:t>算法</a:t>
            </a:r>
            <a:r>
              <a:rPr lang="en-US" altLang="zh-CN" sz="2400" b="1" dirty="0">
                <a:solidFill>
                  <a:schemeClr val="accent1"/>
                </a:solidFill>
                <a:latin typeface="Times New Roman" panose="02020603050405020304" pitchFamily="18" charset="0"/>
              </a:rPr>
              <a:t>10.2 </a:t>
            </a:r>
            <a:r>
              <a:rPr lang="zh-CN" altLang="en-US" sz="2400" b="1" dirty="0">
                <a:solidFill>
                  <a:schemeClr val="accent1"/>
                </a:solidFill>
                <a:latin typeface="Times New Roman" panose="02020603050405020304" pitchFamily="18" charset="0"/>
              </a:rPr>
              <a:t>支配节点集计算</a:t>
            </a:r>
          </a:p>
          <a:p>
            <a:pPr>
              <a:lnSpc>
                <a:spcPct val="120000"/>
              </a:lnSpc>
            </a:pPr>
            <a:r>
              <a:rPr lang="zh-CN" altLang="en-US" sz="2200" dirty="0">
                <a:latin typeface="Times New Roman" panose="02020603050405020304" pitchFamily="18" charset="0"/>
              </a:rPr>
              <a:t>输入：流图</a:t>
            </a:r>
            <a:r>
              <a:rPr lang="en-US" altLang="zh-CN" sz="2200" i="1" dirty="0">
                <a:latin typeface="Times New Roman" panose="02020603050405020304" pitchFamily="18" charset="0"/>
              </a:rPr>
              <a:t>G</a:t>
            </a:r>
            <a:r>
              <a:rPr lang="zh-CN" altLang="en-US" sz="2200" dirty="0">
                <a:latin typeface="Times New Roman" panose="02020603050405020304" pitchFamily="18" charset="0"/>
              </a:rPr>
              <a:t>，其节点集为</a:t>
            </a:r>
            <a:r>
              <a:rPr lang="en-US" altLang="zh-CN" sz="2200" i="1" dirty="0">
                <a:latin typeface="Times New Roman" panose="02020603050405020304" pitchFamily="18" charset="0"/>
              </a:rPr>
              <a:t>N</a:t>
            </a:r>
            <a:r>
              <a:rPr lang="zh-CN" altLang="en-US" sz="2200" dirty="0">
                <a:latin typeface="Times New Roman" panose="02020603050405020304" pitchFamily="18" charset="0"/>
              </a:rPr>
              <a:t>，边集为</a:t>
            </a:r>
            <a:r>
              <a:rPr lang="en-US" altLang="zh-CN" sz="2200" i="1" dirty="0">
                <a:latin typeface="Times New Roman" panose="02020603050405020304" pitchFamily="18" charset="0"/>
              </a:rPr>
              <a:t>E</a:t>
            </a:r>
            <a:r>
              <a:rPr lang="zh-CN" altLang="en-US" sz="2200" dirty="0">
                <a:latin typeface="Times New Roman" panose="02020603050405020304" pitchFamily="18" charset="0"/>
              </a:rPr>
              <a:t>，初始节点为</a:t>
            </a:r>
            <a:r>
              <a:rPr lang="en-US" altLang="zh-CN" sz="2200" i="1" dirty="0">
                <a:latin typeface="Times New Roman" panose="02020603050405020304" pitchFamily="18" charset="0"/>
              </a:rPr>
              <a:t>n</a:t>
            </a:r>
            <a:r>
              <a:rPr lang="en-US" altLang="zh-CN" sz="2200" baseline="-25000" dirty="0">
                <a:latin typeface="Times New Roman" panose="02020603050405020304" pitchFamily="18" charset="0"/>
              </a:rPr>
              <a:t>0</a:t>
            </a:r>
            <a:endParaRPr lang="en-US" altLang="zh-CN" sz="2200" dirty="0">
              <a:latin typeface="Times New Roman" panose="02020603050405020304" pitchFamily="18" charset="0"/>
            </a:endParaRPr>
          </a:p>
          <a:p>
            <a:pPr>
              <a:lnSpc>
                <a:spcPct val="120000"/>
              </a:lnSpc>
            </a:pPr>
            <a:r>
              <a:rPr lang="zh-CN" altLang="en-US" sz="2200" dirty="0">
                <a:latin typeface="Times New Roman" panose="02020603050405020304" pitchFamily="18" charset="0"/>
              </a:rPr>
              <a:t>输出：关系</a:t>
            </a:r>
            <a:r>
              <a:rPr lang="en-US" altLang="zh-CN" sz="2200" i="1" dirty="0" err="1">
                <a:latin typeface="Times New Roman" panose="02020603050405020304" pitchFamily="18" charset="0"/>
              </a:rPr>
              <a:t>dom</a:t>
            </a:r>
            <a:r>
              <a:rPr lang="zh-CN" altLang="en-US" sz="2200" dirty="0">
                <a:latin typeface="Times New Roman" panose="02020603050405020304" pitchFamily="18" charset="0"/>
              </a:rPr>
              <a:t>；</a:t>
            </a:r>
          </a:p>
          <a:p>
            <a:pPr>
              <a:lnSpc>
                <a:spcPct val="120000"/>
              </a:lnSpc>
            </a:pPr>
            <a:r>
              <a:rPr lang="zh-CN" altLang="en-US" sz="2200" dirty="0">
                <a:latin typeface="Times New Roman" panose="02020603050405020304" pitchFamily="18" charset="0"/>
              </a:rPr>
              <a:t>步骤：</a:t>
            </a:r>
            <a:endParaRPr lang="zh-CN" altLang="pt-BR" sz="2200" dirty="0">
              <a:latin typeface="Times New Roman" panose="02020603050405020304" pitchFamily="18" charset="0"/>
            </a:endParaRPr>
          </a:p>
          <a:p>
            <a:pPr lvl="1">
              <a:lnSpc>
                <a:spcPct val="120000"/>
              </a:lnSpc>
              <a:buNone/>
            </a:pPr>
            <a:r>
              <a:rPr lang="pt-BR" altLang="zh-CN" sz="2000" dirty="0">
                <a:latin typeface="Times New Roman" panose="02020603050405020304" pitchFamily="18" charset="0"/>
              </a:rPr>
              <a:t>1</a:t>
            </a:r>
            <a:r>
              <a:rPr lang="zh-CN" altLang="pt-BR" sz="2000" dirty="0">
                <a:latin typeface="Times New Roman" panose="02020603050405020304" pitchFamily="18" charset="0"/>
              </a:rPr>
              <a:t>．</a:t>
            </a:r>
            <a:r>
              <a:rPr lang="pt-BR" altLang="zh-CN" sz="2000" i="1" dirty="0">
                <a:latin typeface="Times New Roman" panose="02020603050405020304" pitchFamily="18" charset="0"/>
              </a:rPr>
              <a:t>D</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baseline="-25000" dirty="0">
                <a:latin typeface="Times New Roman" panose="02020603050405020304" pitchFamily="18" charset="0"/>
              </a:rPr>
              <a:t>0</a:t>
            </a:r>
            <a:r>
              <a:rPr lang="pt-BR" altLang="zh-CN" sz="2000" dirty="0">
                <a:latin typeface="Times New Roman" panose="02020603050405020304" pitchFamily="18" charset="0"/>
              </a:rPr>
              <a:t>) := {</a:t>
            </a:r>
            <a:r>
              <a:rPr lang="pt-BR" altLang="zh-CN" sz="2000" i="1" dirty="0">
                <a:latin typeface="Times New Roman" panose="02020603050405020304" pitchFamily="18" charset="0"/>
              </a:rPr>
              <a:t>n</a:t>
            </a:r>
            <a:r>
              <a:rPr lang="pt-BR" altLang="zh-CN" sz="2000" baseline="-25000" dirty="0">
                <a:latin typeface="Times New Roman" panose="02020603050405020304" pitchFamily="18" charset="0"/>
              </a:rPr>
              <a:t>0</a:t>
            </a:r>
            <a:r>
              <a:rPr lang="pt-BR" altLang="zh-CN" sz="2000" dirty="0">
                <a:latin typeface="Times New Roman" panose="02020603050405020304" pitchFamily="18" charset="0"/>
              </a:rPr>
              <a:t>};</a:t>
            </a:r>
          </a:p>
          <a:p>
            <a:pPr lvl="1">
              <a:lnSpc>
                <a:spcPct val="120000"/>
              </a:lnSpc>
              <a:buNone/>
            </a:pPr>
            <a:r>
              <a:rPr lang="pt-BR" altLang="zh-CN" sz="2000" dirty="0">
                <a:latin typeface="Times New Roman" panose="02020603050405020304" pitchFamily="18" charset="0"/>
              </a:rPr>
              <a:t>2</a:t>
            </a:r>
            <a:r>
              <a:rPr lang="zh-CN" altLang="pt-BR" sz="2000" dirty="0">
                <a:latin typeface="Times New Roman" panose="02020603050405020304" pitchFamily="18" charset="0"/>
              </a:rPr>
              <a:t>．</a:t>
            </a:r>
            <a:r>
              <a:rPr lang="pt-BR" altLang="zh-CN" sz="2000" dirty="0">
                <a:latin typeface="Times New Roman" panose="02020603050405020304" pitchFamily="18" charset="0"/>
              </a:rPr>
              <a:t>for </a:t>
            </a:r>
            <a:r>
              <a:rPr lang="pt-BR" altLang="zh-CN" sz="2000" i="1" dirty="0">
                <a:latin typeface="Times New Roman" panose="02020603050405020304" pitchFamily="18" charset="0"/>
              </a:rPr>
              <a:t>N</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baseline="-25000" dirty="0">
                <a:latin typeface="Times New Roman" panose="02020603050405020304" pitchFamily="18" charset="0"/>
              </a:rPr>
              <a:t>0</a:t>
            </a:r>
            <a:r>
              <a:rPr lang="pt-BR" altLang="zh-CN" sz="2000" dirty="0">
                <a:latin typeface="Times New Roman" panose="02020603050405020304" pitchFamily="18" charset="0"/>
              </a:rPr>
              <a:t>}</a:t>
            </a:r>
            <a:r>
              <a:rPr lang="zh-CN" altLang="pt-BR" sz="2000" dirty="0">
                <a:latin typeface="Times New Roman" panose="02020603050405020304" pitchFamily="18" charset="0"/>
              </a:rPr>
              <a:t>中的</a:t>
            </a:r>
            <a:r>
              <a:rPr lang="pt-BR" altLang="zh-CN" sz="2000" i="1" dirty="0">
                <a:latin typeface="Times New Roman" panose="02020603050405020304" pitchFamily="18" charset="0"/>
              </a:rPr>
              <a:t>n</a:t>
            </a:r>
            <a:r>
              <a:rPr lang="pt-BR" altLang="zh-CN" sz="2000" dirty="0">
                <a:latin typeface="Times New Roman" panose="02020603050405020304" pitchFamily="18" charset="0"/>
              </a:rPr>
              <a:t> do </a:t>
            </a:r>
            <a:r>
              <a:rPr lang="pt-BR" altLang="zh-CN" sz="2000" i="1" dirty="0">
                <a:latin typeface="Times New Roman" panose="02020603050405020304" pitchFamily="18" charset="0"/>
              </a:rPr>
              <a:t>D</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dirty="0">
                <a:latin typeface="Times New Roman" panose="02020603050405020304" pitchFamily="18" charset="0"/>
              </a:rPr>
              <a:t>) := </a:t>
            </a:r>
            <a:r>
              <a:rPr lang="pt-BR" altLang="zh-CN" sz="2000" dirty="0">
                <a:latin typeface="Times New Roman" panose="02020603050405020304" pitchFamily="18" charset="0"/>
                <a:sym typeface="Symbol" panose="05050102010706020507" pitchFamily="18" charset="2"/>
              </a:rPr>
              <a:t></a:t>
            </a:r>
            <a:r>
              <a:rPr lang="pt-BR" altLang="zh-CN" sz="2000" dirty="0">
                <a:latin typeface="Times New Roman" panose="02020603050405020304" pitchFamily="18" charset="0"/>
              </a:rPr>
              <a:t>;</a:t>
            </a:r>
          </a:p>
          <a:p>
            <a:pPr lvl="1">
              <a:lnSpc>
                <a:spcPct val="120000"/>
              </a:lnSpc>
              <a:buNone/>
            </a:pPr>
            <a:r>
              <a:rPr lang="pt-BR" altLang="zh-CN" sz="2000" dirty="0">
                <a:latin typeface="Times New Roman" panose="02020603050405020304" pitchFamily="18" charset="0"/>
              </a:rPr>
              <a:t>        /* </a:t>
            </a:r>
            <a:r>
              <a:rPr lang="zh-CN" altLang="pt-BR" sz="2000" dirty="0">
                <a:latin typeface="Times New Roman" panose="02020603050405020304" pitchFamily="18" charset="0"/>
              </a:rPr>
              <a:t>初始化完毕 *</a:t>
            </a:r>
            <a:r>
              <a:rPr lang="pt-BR" altLang="zh-CN" sz="2000" dirty="0">
                <a:latin typeface="Times New Roman" panose="02020603050405020304" pitchFamily="18" charset="0"/>
              </a:rPr>
              <a:t>/</a:t>
            </a:r>
          </a:p>
          <a:p>
            <a:pPr lvl="1">
              <a:lnSpc>
                <a:spcPct val="120000"/>
              </a:lnSpc>
              <a:buNone/>
            </a:pPr>
            <a:r>
              <a:rPr lang="pt-BR" altLang="zh-CN" sz="2000" dirty="0">
                <a:latin typeface="Times New Roman" panose="02020603050405020304" pitchFamily="18" charset="0"/>
              </a:rPr>
              <a:t>3</a:t>
            </a:r>
            <a:r>
              <a:rPr lang="zh-CN" altLang="pt-BR" sz="2000" dirty="0">
                <a:latin typeface="Times New Roman" panose="02020603050405020304" pitchFamily="18" charset="0"/>
              </a:rPr>
              <a:t>．</a:t>
            </a:r>
            <a:r>
              <a:rPr lang="pt-BR" altLang="zh-CN" sz="2000" dirty="0">
                <a:latin typeface="Times New Roman" panose="02020603050405020304" pitchFamily="18" charset="0"/>
              </a:rPr>
              <a:t>while </a:t>
            </a:r>
            <a:r>
              <a:rPr lang="pt-BR" altLang="zh-CN" sz="2000" i="1" dirty="0">
                <a:latin typeface="Times New Roman" panose="02020603050405020304" pitchFamily="18" charset="0"/>
              </a:rPr>
              <a:t>D</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dirty="0">
                <a:latin typeface="Times New Roman" panose="02020603050405020304" pitchFamily="18" charset="0"/>
              </a:rPr>
              <a:t>)</a:t>
            </a:r>
            <a:r>
              <a:rPr lang="zh-CN" altLang="pt-BR" sz="2000" dirty="0">
                <a:latin typeface="Times New Roman" panose="02020603050405020304" pitchFamily="18" charset="0"/>
              </a:rPr>
              <a:t>发生变化 </a:t>
            </a:r>
            <a:r>
              <a:rPr lang="pt-BR" altLang="zh-CN" sz="2000" dirty="0">
                <a:latin typeface="Times New Roman" panose="02020603050405020304" pitchFamily="18" charset="0"/>
              </a:rPr>
              <a:t>do </a:t>
            </a:r>
          </a:p>
          <a:p>
            <a:pPr lvl="1">
              <a:lnSpc>
                <a:spcPct val="120000"/>
              </a:lnSpc>
              <a:buNone/>
            </a:pPr>
            <a:r>
              <a:rPr lang="pt-BR" altLang="zh-CN" sz="2000" dirty="0">
                <a:latin typeface="Times New Roman" panose="02020603050405020304" pitchFamily="18" charset="0"/>
              </a:rPr>
              <a:t>4</a:t>
            </a:r>
            <a:r>
              <a:rPr lang="zh-CN" altLang="pt-BR" sz="2000" dirty="0">
                <a:latin typeface="Times New Roman" panose="02020603050405020304" pitchFamily="18" charset="0"/>
              </a:rPr>
              <a:t>．   </a:t>
            </a:r>
            <a:r>
              <a:rPr lang="pt-BR" altLang="zh-CN" sz="2000" dirty="0">
                <a:latin typeface="Times New Roman" panose="02020603050405020304" pitchFamily="18" charset="0"/>
              </a:rPr>
              <a:t>for </a:t>
            </a:r>
            <a:r>
              <a:rPr lang="pt-BR" altLang="zh-CN" sz="2000" i="1" dirty="0">
                <a:latin typeface="Times New Roman" panose="02020603050405020304" pitchFamily="18" charset="0"/>
              </a:rPr>
              <a:t>N</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baseline="-25000" dirty="0">
                <a:latin typeface="Times New Roman" panose="02020603050405020304" pitchFamily="18" charset="0"/>
              </a:rPr>
              <a:t>0</a:t>
            </a:r>
            <a:r>
              <a:rPr lang="pt-BR" altLang="zh-CN" sz="2000" dirty="0">
                <a:latin typeface="Times New Roman" panose="02020603050405020304" pitchFamily="18" charset="0"/>
              </a:rPr>
              <a:t>}</a:t>
            </a:r>
            <a:r>
              <a:rPr lang="zh-CN" altLang="pt-BR" sz="2000" dirty="0">
                <a:latin typeface="Times New Roman" panose="02020603050405020304" pitchFamily="18" charset="0"/>
              </a:rPr>
              <a:t>中的</a:t>
            </a:r>
            <a:r>
              <a:rPr lang="pt-BR" altLang="zh-CN" sz="2000" i="1" dirty="0">
                <a:latin typeface="Times New Roman" panose="02020603050405020304" pitchFamily="18" charset="0"/>
              </a:rPr>
              <a:t>n</a:t>
            </a:r>
            <a:r>
              <a:rPr lang="pt-BR" altLang="zh-CN" sz="2000" dirty="0">
                <a:latin typeface="Times New Roman" panose="02020603050405020304" pitchFamily="18" charset="0"/>
              </a:rPr>
              <a:t> do </a:t>
            </a:r>
          </a:p>
          <a:p>
            <a:pPr lvl="1">
              <a:lnSpc>
                <a:spcPct val="120000"/>
              </a:lnSpc>
              <a:buNone/>
            </a:pPr>
            <a:r>
              <a:rPr lang="pt-BR" altLang="zh-CN" sz="2000" dirty="0">
                <a:latin typeface="Times New Roman" panose="02020603050405020304" pitchFamily="18" charset="0"/>
              </a:rPr>
              <a:t>5</a:t>
            </a:r>
            <a:r>
              <a:rPr lang="zh-CN" altLang="pt-BR" sz="2000" dirty="0">
                <a:latin typeface="Times New Roman" panose="02020603050405020304" pitchFamily="18" charset="0"/>
              </a:rPr>
              <a:t>．    </a:t>
            </a:r>
            <a:r>
              <a:rPr lang="pt-BR" altLang="zh-CN" sz="2000" i="1" dirty="0">
                <a:latin typeface="Times New Roman" panose="02020603050405020304" pitchFamily="18" charset="0"/>
              </a:rPr>
              <a:t>D</a:t>
            </a:r>
            <a:r>
              <a:rPr lang="pt-BR" altLang="zh-CN" sz="2000" dirty="0">
                <a:latin typeface="Times New Roman" panose="02020603050405020304" pitchFamily="18" charset="0"/>
              </a:rPr>
              <a:t>(</a:t>
            </a:r>
            <a:r>
              <a:rPr lang="pt-BR" altLang="zh-CN" sz="2000" i="1" dirty="0">
                <a:latin typeface="Times New Roman" panose="02020603050405020304" pitchFamily="18" charset="0"/>
              </a:rPr>
              <a:t>n</a:t>
            </a:r>
            <a:r>
              <a:rPr lang="pt-BR" altLang="zh-CN" sz="2000" dirty="0">
                <a:latin typeface="Times New Roman" panose="02020603050405020304" pitchFamily="18" charset="0"/>
              </a:rPr>
              <a:t>) := {</a:t>
            </a:r>
            <a:r>
              <a:rPr lang="pt-BR" altLang="zh-CN" sz="2000" i="1" dirty="0">
                <a:latin typeface="Times New Roman" panose="02020603050405020304" pitchFamily="18" charset="0"/>
              </a:rPr>
              <a:t>n</a:t>
            </a:r>
            <a:r>
              <a:rPr lang="pt-BR" altLang="zh-CN" sz="2000" dirty="0">
                <a:latin typeface="Times New Roman" panose="02020603050405020304" pitchFamily="18" charset="0"/>
              </a:rPr>
              <a:t>}∪          </a:t>
            </a:r>
            <a:r>
              <a:rPr lang="pt-BR" altLang="zh-CN" sz="2000" i="1" dirty="0">
                <a:latin typeface="Times New Roman" panose="02020603050405020304" pitchFamily="18" charset="0"/>
              </a:rPr>
              <a:t>D</a:t>
            </a:r>
            <a:r>
              <a:rPr lang="pt-BR" altLang="zh-CN" sz="2000" dirty="0">
                <a:latin typeface="Times New Roman" panose="02020603050405020304" pitchFamily="18" charset="0"/>
              </a:rPr>
              <a:t>(</a:t>
            </a:r>
            <a:r>
              <a:rPr lang="pt-BR" altLang="zh-CN" sz="2000" i="1" dirty="0">
                <a:latin typeface="Times New Roman" panose="02020603050405020304" pitchFamily="18" charset="0"/>
              </a:rPr>
              <a:t>p</a:t>
            </a:r>
            <a:r>
              <a:rPr lang="pt-BR" altLang="zh-CN" sz="2000" dirty="0">
                <a:latin typeface="Times New Roman" panose="02020603050405020304" pitchFamily="18" charset="0"/>
              </a:rPr>
              <a:t>);</a:t>
            </a:r>
          </a:p>
        </p:txBody>
      </p:sp>
      <p:sp>
        <p:nvSpPr>
          <p:cNvPr id="55301" name="Rectangle 4">
            <a:extLst>
              <a:ext uri="{FF2B5EF4-FFF2-40B4-BE49-F238E27FC236}">
                <a16:creationId xmlns:a16="http://schemas.microsoft.com/office/drawing/2014/main" id="{D37EDCB9-851C-EC04-0584-592CA67436AB}"/>
              </a:ext>
            </a:extLst>
          </p:cNvPr>
          <p:cNvSpPr>
            <a:spLocks noChangeArrowheads="1"/>
          </p:cNvSpPr>
          <p:nvPr/>
        </p:nvSpPr>
        <p:spPr bwMode="auto">
          <a:xfrm>
            <a:off x="1524001" y="3045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55302" name="Object 5">
            <a:extLst>
              <a:ext uri="{FF2B5EF4-FFF2-40B4-BE49-F238E27FC236}">
                <a16:creationId xmlns:a16="http://schemas.microsoft.com/office/drawing/2014/main" id="{1B2D85C7-3528-F181-AB6E-5F44DB4E0689}"/>
              </a:ext>
            </a:extLst>
          </p:cNvPr>
          <p:cNvGraphicFramePr>
            <a:graphicFrameLocks/>
          </p:cNvGraphicFramePr>
          <p:nvPr>
            <p:extLst>
              <p:ext uri="{D42A27DB-BD31-4B8C-83A1-F6EECF244321}">
                <p14:modId xmlns:p14="http://schemas.microsoft.com/office/powerpoint/2010/main" val="2140817203"/>
              </p:ext>
            </p:extLst>
          </p:nvPr>
        </p:nvGraphicFramePr>
        <p:xfrm>
          <a:off x="3581400" y="5350245"/>
          <a:ext cx="865187" cy="654050"/>
        </p:xfrm>
        <a:graphic>
          <a:graphicData uri="http://schemas.openxmlformats.org/presentationml/2006/ole">
            <mc:AlternateContent xmlns:mc="http://schemas.openxmlformats.org/markup-compatibility/2006">
              <mc:Choice xmlns:v="urn:schemas-microsoft-com:vml" Requires="v">
                <p:oleObj spid="_x0000_s3119" name="Equation" r:id="rId3" imgW="406717" imgH="305117" progId="Equation.DSMT4">
                  <p:embed/>
                </p:oleObj>
              </mc:Choice>
              <mc:Fallback>
                <p:oleObj name="Equation" r:id="rId3" imgW="406717" imgH="305117" progId="Equation.DSMT4">
                  <p:embed/>
                  <p:pic>
                    <p:nvPicPr>
                      <p:cNvPr id="55302" name="Object 5">
                        <a:extLst>
                          <a:ext uri="{FF2B5EF4-FFF2-40B4-BE49-F238E27FC236}">
                            <a16:creationId xmlns:a16="http://schemas.microsoft.com/office/drawing/2014/main" id="{1B2D85C7-3528-F181-AB6E-5F44DB4E068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350245"/>
                        <a:ext cx="8651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C0DC7B63-88DE-4051-EE82-CB9CAA9A6854}"/>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FE96A875-CB36-409B-AF1D-6FFE0C86A891}" type="datetime1">
              <a:rPr lang="zh-CN" altLang="en-US" sz="1400">
                <a:ea typeface="宋体" pitchFamily="2" charset="-122"/>
              </a:rPr>
              <a:pPr>
                <a:buFontTx/>
                <a:buNone/>
                <a:defRPr/>
              </a:pPr>
              <a:t>2022/7/13</a:t>
            </a:fld>
            <a:endParaRPr lang="en-US" altLang="zh-CN" sz="1400">
              <a:ea typeface="宋体" pitchFamily="2" charset="-122"/>
            </a:endParaRPr>
          </a:p>
        </p:txBody>
      </p:sp>
      <p:sp>
        <p:nvSpPr>
          <p:cNvPr id="56322" name="灯片编号占位符 5">
            <a:extLst>
              <a:ext uri="{FF2B5EF4-FFF2-40B4-BE49-F238E27FC236}">
                <a16:creationId xmlns:a16="http://schemas.microsoft.com/office/drawing/2014/main" id="{51F03FEC-4DCF-C53E-C12F-94B0CBC35C50}"/>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7532CA05-1EDD-41C5-A06D-44F154DDFBD0}" type="slidenum">
              <a:rPr lang="en-US" altLang="zh-CN" sz="1400">
                <a:ea typeface="宋体" panose="02010600030101010101" pitchFamily="2" charset="-122"/>
              </a:rPr>
              <a:pPr algn="r"/>
              <a:t>34</a:t>
            </a:fld>
            <a:endParaRPr lang="en-US" altLang="zh-CN" sz="1400">
              <a:ea typeface="宋体" panose="02010600030101010101" pitchFamily="2" charset="-122"/>
            </a:endParaRPr>
          </a:p>
        </p:txBody>
      </p:sp>
      <p:sp>
        <p:nvSpPr>
          <p:cNvPr id="56323" name="Rectangle 2">
            <a:extLst>
              <a:ext uri="{FF2B5EF4-FFF2-40B4-BE49-F238E27FC236}">
                <a16:creationId xmlns:a16="http://schemas.microsoft.com/office/drawing/2014/main" id="{5D18F1FB-E938-CC66-9B81-881134E8F8F4}"/>
              </a:ext>
            </a:extLst>
          </p:cNvPr>
          <p:cNvSpPr>
            <a:spLocks noGrp="1" noChangeArrowheads="1"/>
          </p:cNvSpPr>
          <p:nvPr>
            <p:ph type="title"/>
          </p:nvPr>
        </p:nvSpPr>
        <p:spPr/>
        <p:txBody>
          <a:bodyPr anchor="ctr"/>
          <a:lstStyle/>
          <a:p>
            <a:r>
              <a:rPr lang="zh-CN" altLang="en-US">
                <a:latin typeface="Times New Roman" panose="02020603050405020304" pitchFamily="18" charset="0"/>
              </a:rPr>
              <a:t>例</a:t>
            </a:r>
            <a:r>
              <a:rPr lang="en-US" altLang="zh-CN">
                <a:latin typeface="Times New Roman" panose="02020603050405020304" pitchFamily="18" charset="0"/>
              </a:rPr>
              <a:t>10.6</a:t>
            </a:r>
          </a:p>
        </p:txBody>
      </p:sp>
      <p:sp>
        <p:nvSpPr>
          <p:cNvPr id="2717699" name="Rectangle 3">
            <a:extLst>
              <a:ext uri="{FF2B5EF4-FFF2-40B4-BE49-F238E27FC236}">
                <a16:creationId xmlns:a16="http://schemas.microsoft.com/office/drawing/2014/main" id="{2206ADFA-76F8-412D-D6E8-D42BB22D7EF3}"/>
              </a:ext>
            </a:extLst>
          </p:cNvPr>
          <p:cNvSpPr>
            <a:spLocks noGrp="1" noChangeArrowheads="1"/>
          </p:cNvSpPr>
          <p:nvPr>
            <p:ph type="body" sz="quarter" idx="13"/>
          </p:nvPr>
        </p:nvSpPr>
        <p:spPr>
          <a:xfrm>
            <a:off x="1064596" y="1127465"/>
            <a:ext cx="9783916" cy="5117760"/>
          </a:xfrm>
        </p:spPr>
        <p:txBody>
          <a:bodyPr>
            <a:normAutofit fontScale="62500" lnSpcReduction="20000"/>
          </a:bodyPr>
          <a:lstStyle/>
          <a:p>
            <a:r>
              <a:rPr lang="en-US" altLang="zh-CN" i="1" dirty="0">
                <a:latin typeface="Times New Roman" panose="02020603050405020304" pitchFamily="18" charset="0"/>
              </a:rPr>
              <a:t>D</a:t>
            </a:r>
            <a:r>
              <a:rPr lang="en-US" altLang="zh-CN" dirty="0">
                <a:latin typeface="Times New Roman" panose="02020603050405020304" pitchFamily="18" charset="0"/>
              </a:rPr>
              <a:t>(1)={1}</a:t>
            </a:r>
          </a:p>
          <a:p>
            <a:r>
              <a:rPr lang="en-US" altLang="zh-CN" i="1" dirty="0">
                <a:latin typeface="Times New Roman" panose="02020603050405020304" pitchFamily="18" charset="0"/>
              </a:rPr>
              <a:t>D</a:t>
            </a:r>
            <a:r>
              <a:rPr lang="en-US" altLang="zh-CN" dirty="0">
                <a:latin typeface="Times New Roman" panose="02020603050405020304" pitchFamily="18" charset="0"/>
              </a:rPr>
              <a:t>(2)={1,2}</a:t>
            </a:r>
          </a:p>
          <a:p>
            <a:r>
              <a:rPr lang="en-US" altLang="zh-CN" i="1" dirty="0">
                <a:latin typeface="Times New Roman" panose="02020603050405020304" pitchFamily="18" charset="0"/>
              </a:rPr>
              <a:t>D</a:t>
            </a:r>
            <a:r>
              <a:rPr lang="en-US" altLang="zh-CN" dirty="0">
                <a:latin typeface="Times New Roman" panose="02020603050405020304" pitchFamily="18" charset="0"/>
              </a:rPr>
              <a:t>(3)={1,3}</a:t>
            </a:r>
          </a:p>
          <a:p>
            <a:r>
              <a:rPr lang="en-US" altLang="zh-CN" i="1" dirty="0">
                <a:latin typeface="Times New Roman" panose="02020603050405020304" pitchFamily="18" charset="0"/>
              </a:rPr>
              <a:t>D</a:t>
            </a:r>
            <a:r>
              <a:rPr lang="en-US" altLang="zh-CN" dirty="0">
                <a:latin typeface="Times New Roman" panose="02020603050405020304" pitchFamily="18" charset="0"/>
              </a:rPr>
              <a:t>(4)={1,3,4}</a:t>
            </a:r>
          </a:p>
          <a:p>
            <a:r>
              <a:rPr lang="en-US" altLang="zh-CN" i="1" dirty="0">
                <a:latin typeface="Times New Roman" panose="02020603050405020304" pitchFamily="18" charset="0"/>
              </a:rPr>
              <a:t>D</a:t>
            </a:r>
            <a:r>
              <a:rPr lang="en-US" altLang="zh-CN" dirty="0">
                <a:latin typeface="Times New Roman" panose="02020603050405020304" pitchFamily="18" charset="0"/>
              </a:rPr>
              <a:t>(5)={1,3,4,5}</a:t>
            </a:r>
          </a:p>
          <a:p>
            <a:r>
              <a:rPr lang="en-US" altLang="zh-CN" i="1" dirty="0">
                <a:latin typeface="Times New Roman" panose="02020603050405020304" pitchFamily="18" charset="0"/>
              </a:rPr>
              <a:t>D</a:t>
            </a:r>
            <a:r>
              <a:rPr lang="en-US" altLang="zh-CN" dirty="0">
                <a:latin typeface="Times New Roman" panose="02020603050405020304" pitchFamily="18" charset="0"/>
              </a:rPr>
              <a:t>(6)={1,3,4,6}</a:t>
            </a:r>
          </a:p>
          <a:p>
            <a:r>
              <a:rPr lang="en-US" altLang="zh-CN" i="1" dirty="0">
                <a:latin typeface="Times New Roman" panose="02020603050405020304" pitchFamily="18" charset="0"/>
              </a:rPr>
              <a:t>D</a:t>
            </a:r>
            <a:r>
              <a:rPr lang="en-US" altLang="zh-CN" dirty="0">
                <a:latin typeface="Times New Roman" panose="02020603050405020304" pitchFamily="18" charset="0"/>
              </a:rPr>
              <a:t>(7)={1,3,4,7}</a:t>
            </a:r>
          </a:p>
          <a:p>
            <a:r>
              <a:rPr lang="en-US" altLang="zh-CN" i="1" dirty="0">
                <a:latin typeface="Times New Roman" panose="02020603050405020304" pitchFamily="18" charset="0"/>
              </a:rPr>
              <a:t>D</a:t>
            </a:r>
            <a:r>
              <a:rPr lang="en-US" altLang="zh-CN" dirty="0">
                <a:latin typeface="Times New Roman" panose="02020603050405020304" pitchFamily="18" charset="0"/>
              </a:rPr>
              <a:t>(8)={1,3,4,7,8}</a:t>
            </a:r>
          </a:p>
          <a:p>
            <a:r>
              <a:rPr lang="en-US" altLang="zh-CN" i="1" dirty="0">
                <a:latin typeface="Times New Roman" panose="02020603050405020304" pitchFamily="18" charset="0"/>
              </a:rPr>
              <a:t>D</a:t>
            </a:r>
            <a:r>
              <a:rPr lang="en-US" altLang="zh-CN" dirty="0">
                <a:latin typeface="Times New Roman" panose="02020603050405020304" pitchFamily="18" charset="0"/>
              </a:rPr>
              <a:t>(9)={1,3,4,7,8,9}</a:t>
            </a:r>
          </a:p>
          <a:p>
            <a:r>
              <a:rPr lang="en-US" altLang="zh-CN" i="1" dirty="0">
                <a:latin typeface="Times New Roman" panose="02020603050405020304" pitchFamily="18" charset="0"/>
              </a:rPr>
              <a:t>D</a:t>
            </a:r>
            <a:r>
              <a:rPr lang="en-US" altLang="zh-CN" dirty="0">
                <a:latin typeface="Times New Roman" panose="02020603050405020304" pitchFamily="18" charset="0"/>
              </a:rPr>
              <a:t>(10)={1,3,4,7,8,10}</a:t>
            </a:r>
          </a:p>
        </p:txBody>
      </p:sp>
      <p:sp>
        <p:nvSpPr>
          <p:cNvPr id="56325" name="Rectangle 4">
            <a:extLst>
              <a:ext uri="{FF2B5EF4-FFF2-40B4-BE49-F238E27FC236}">
                <a16:creationId xmlns:a16="http://schemas.microsoft.com/office/drawing/2014/main" id="{0482432E-FA84-AB1F-6BEB-C9D904046BDD}"/>
              </a:ext>
            </a:extLst>
          </p:cNvPr>
          <p:cNvSpPr>
            <a:spLocks noChangeArrowheads="1"/>
          </p:cNvSpPr>
          <p:nvPr/>
        </p:nvSpPr>
        <p:spPr bwMode="auto">
          <a:xfrm>
            <a:off x="1524001" y="1910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56326" name="Object 5">
            <a:extLst>
              <a:ext uri="{FF2B5EF4-FFF2-40B4-BE49-F238E27FC236}">
                <a16:creationId xmlns:a16="http://schemas.microsoft.com/office/drawing/2014/main" id="{2666524D-A9A7-5ABA-AE48-B7BFFA187369}"/>
              </a:ext>
            </a:extLst>
          </p:cNvPr>
          <p:cNvGraphicFramePr>
            <a:graphicFrameLocks/>
          </p:cNvGraphicFramePr>
          <p:nvPr/>
        </p:nvGraphicFramePr>
        <p:xfrm>
          <a:off x="5683251" y="1195389"/>
          <a:ext cx="4589463" cy="5329237"/>
        </p:xfrm>
        <a:graphic>
          <a:graphicData uri="http://schemas.openxmlformats.org/presentationml/2006/ole">
            <mc:AlternateContent xmlns:mc="http://schemas.openxmlformats.org/markup-compatibility/2006">
              <mc:Choice xmlns:v="urn:schemas-microsoft-com:vml" Requires="v">
                <p:oleObj spid="_x0000_s4143" r:id="rId3" imgW="3081240" imgH="3560760" progId="Visio.Drawing.11">
                  <p:embed/>
                </p:oleObj>
              </mc:Choice>
              <mc:Fallback>
                <p:oleObj r:id="rId3" imgW="3081240" imgH="3560760" progId="Visio.Drawing.11">
                  <p:embed/>
                  <p:pic>
                    <p:nvPicPr>
                      <p:cNvPr id="56326" name="Object 5">
                        <a:extLst>
                          <a:ext uri="{FF2B5EF4-FFF2-40B4-BE49-F238E27FC236}">
                            <a16:creationId xmlns:a16="http://schemas.microsoft.com/office/drawing/2014/main" id="{2666524D-A9A7-5ABA-AE48-B7BFFA18736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1" y="1195389"/>
                        <a:ext cx="45894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7699">
                                            <p:txEl>
                                              <p:pRg st="0" end="0"/>
                                            </p:txEl>
                                          </p:spTgt>
                                        </p:tgtEl>
                                        <p:attrNameLst>
                                          <p:attrName>style.visibility</p:attrName>
                                        </p:attrNameLst>
                                      </p:cBhvr>
                                      <p:to>
                                        <p:strVal val="visible"/>
                                      </p:to>
                                    </p:set>
                                    <p:animEffect transition="in" filter="blinds(horizontal)">
                                      <p:cBhvr>
                                        <p:cTn id="7" dur="500"/>
                                        <p:tgtEl>
                                          <p:spTgt spid="2717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17699">
                                            <p:txEl>
                                              <p:pRg st="1" end="1"/>
                                            </p:txEl>
                                          </p:spTgt>
                                        </p:tgtEl>
                                        <p:attrNameLst>
                                          <p:attrName>style.visibility</p:attrName>
                                        </p:attrNameLst>
                                      </p:cBhvr>
                                      <p:to>
                                        <p:strVal val="visible"/>
                                      </p:to>
                                    </p:set>
                                    <p:animEffect transition="in" filter="blinds(horizontal)">
                                      <p:cBhvr>
                                        <p:cTn id="12" dur="500"/>
                                        <p:tgtEl>
                                          <p:spTgt spid="2717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17699">
                                            <p:txEl>
                                              <p:pRg st="2" end="2"/>
                                            </p:txEl>
                                          </p:spTgt>
                                        </p:tgtEl>
                                        <p:attrNameLst>
                                          <p:attrName>style.visibility</p:attrName>
                                        </p:attrNameLst>
                                      </p:cBhvr>
                                      <p:to>
                                        <p:strVal val="visible"/>
                                      </p:to>
                                    </p:set>
                                    <p:animEffect transition="in" filter="blinds(horizontal)">
                                      <p:cBhvr>
                                        <p:cTn id="17" dur="500"/>
                                        <p:tgtEl>
                                          <p:spTgt spid="2717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17699">
                                            <p:txEl>
                                              <p:pRg st="3" end="3"/>
                                            </p:txEl>
                                          </p:spTgt>
                                        </p:tgtEl>
                                        <p:attrNameLst>
                                          <p:attrName>style.visibility</p:attrName>
                                        </p:attrNameLst>
                                      </p:cBhvr>
                                      <p:to>
                                        <p:strVal val="visible"/>
                                      </p:to>
                                    </p:set>
                                    <p:animEffect transition="in" filter="blinds(horizontal)">
                                      <p:cBhvr>
                                        <p:cTn id="22" dur="500"/>
                                        <p:tgtEl>
                                          <p:spTgt spid="2717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17699">
                                            <p:txEl>
                                              <p:pRg st="4" end="4"/>
                                            </p:txEl>
                                          </p:spTgt>
                                        </p:tgtEl>
                                        <p:attrNameLst>
                                          <p:attrName>style.visibility</p:attrName>
                                        </p:attrNameLst>
                                      </p:cBhvr>
                                      <p:to>
                                        <p:strVal val="visible"/>
                                      </p:to>
                                    </p:set>
                                    <p:animEffect transition="in" filter="blinds(horizontal)">
                                      <p:cBhvr>
                                        <p:cTn id="27" dur="500"/>
                                        <p:tgtEl>
                                          <p:spTgt spid="2717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17699">
                                            <p:txEl>
                                              <p:pRg st="5" end="5"/>
                                            </p:txEl>
                                          </p:spTgt>
                                        </p:tgtEl>
                                        <p:attrNameLst>
                                          <p:attrName>style.visibility</p:attrName>
                                        </p:attrNameLst>
                                      </p:cBhvr>
                                      <p:to>
                                        <p:strVal val="visible"/>
                                      </p:to>
                                    </p:set>
                                    <p:animEffect transition="in" filter="blinds(horizontal)">
                                      <p:cBhvr>
                                        <p:cTn id="32" dur="500"/>
                                        <p:tgtEl>
                                          <p:spTgt spid="2717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17699">
                                            <p:txEl>
                                              <p:pRg st="6" end="6"/>
                                            </p:txEl>
                                          </p:spTgt>
                                        </p:tgtEl>
                                        <p:attrNameLst>
                                          <p:attrName>style.visibility</p:attrName>
                                        </p:attrNameLst>
                                      </p:cBhvr>
                                      <p:to>
                                        <p:strVal val="visible"/>
                                      </p:to>
                                    </p:set>
                                    <p:animEffect transition="in" filter="blinds(horizontal)">
                                      <p:cBhvr>
                                        <p:cTn id="37" dur="500"/>
                                        <p:tgtEl>
                                          <p:spTgt spid="2717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17699">
                                            <p:txEl>
                                              <p:pRg st="7" end="7"/>
                                            </p:txEl>
                                          </p:spTgt>
                                        </p:tgtEl>
                                        <p:attrNameLst>
                                          <p:attrName>style.visibility</p:attrName>
                                        </p:attrNameLst>
                                      </p:cBhvr>
                                      <p:to>
                                        <p:strVal val="visible"/>
                                      </p:to>
                                    </p:set>
                                    <p:animEffect transition="in" filter="blinds(horizontal)">
                                      <p:cBhvr>
                                        <p:cTn id="42" dur="500"/>
                                        <p:tgtEl>
                                          <p:spTgt spid="27176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17699">
                                            <p:txEl>
                                              <p:pRg st="8" end="8"/>
                                            </p:txEl>
                                          </p:spTgt>
                                        </p:tgtEl>
                                        <p:attrNameLst>
                                          <p:attrName>style.visibility</p:attrName>
                                        </p:attrNameLst>
                                      </p:cBhvr>
                                      <p:to>
                                        <p:strVal val="visible"/>
                                      </p:to>
                                    </p:set>
                                    <p:animEffect transition="in" filter="blinds(horizontal)">
                                      <p:cBhvr>
                                        <p:cTn id="47" dur="500"/>
                                        <p:tgtEl>
                                          <p:spTgt spid="27176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17699">
                                            <p:txEl>
                                              <p:pRg st="9" end="9"/>
                                            </p:txEl>
                                          </p:spTgt>
                                        </p:tgtEl>
                                        <p:attrNameLst>
                                          <p:attrName>style.visibility</p:attrName>
                                        </p:attrNameLst>
                                      </p:cBhvr>
                                      <p:to>
                                        <p:strVal val="visible"/>
                                      </p:to>
                                    </p:set>
                                    <p:animEffect transition="in" filter="blinds(horizontal)">
                                      <p:cBhvr>
                                        <p:cTn id="52" dur="500"/>
                                        <p:tgtEl>
                                          <p:spTgt spid="2717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76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35443F59-BAD2-AC14-81B1-80AEFEB405F3}"/>
              </a:ext>
            </a:extLst>
          </p:cNvPr>
          <p:cNvSpPr>
            <a:spLocks noGrp="1" noChangeArrowheads="1"/>
          </p:cNvSpPr>
          <p:nvPr>
            <p:ph type="title"/>
          </p:nvPr>
        </p:nvSpPr>
        <p:spPr/>
        <p:txBody>
          <a:bodyPr anchor="ctr"/>
          <a:lstStyle/>
          <a:p>
            <a:r>
              <a:rPr lang="zh-CN" altLang="en-US" dirty="0"/>
              <a:t>循环 </a:t>
            </a:r>
          </a:p>
        </p:txBody>
      </p:sp>
      <p:sp>
        <p:nvSpPr>
          <p:cNvPr id="5" name="日期占位符 3">
            <a:extLst>
              <a:ext uri="{FF2B5EF4-FFF2-40B4-BE49-F238E27FC236}">
                <a16:creationId xmlns:a16="http://schemas.microsoft.com/office/drawing/2014/main" id="{2F83EE11-FF5D-AC27-2049-D2897E250C2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A6B48F2-17DF-4DEE-B4E4-F2C65AFE2AF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7346" name="灯片编号占位符 5">
            <a:extLst>
              <a:ext uri="{FF2B5EF4-FFF2-40B4-BE49-F238E27FC236}">
                <a16:creationId xmlns:a16="http://schemas.microsoft.com/office/drawing/2014/main" id="{3508FEC9-0E42-BE3E-E279-31754453825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0F901EF-E79F-4484-9978-258999DDA261}" type="slidenum">
              <a:rPr lang="en-US" altLang="zh-CN">
                <a:latin typeface="Arial" panose="020B0604020202020204" pitchFamily="34" charset="0"/>
              </a:rPr>
              <a:pPr/>
              <a:t>35</a:t>
            </a:fld>
            <a:endParaRPr lang="en-US" altLang="zh-CN">
              <a:latin typeface="Arial" panose="020B0604020202020204" pitchFamily="34" charset="0"/>
            </a:endParaRPr>
          </a:p>
        </p:txBody>
      </p:sp>
      <p:sp>
        <p:nvSpPr>
          <p:cNvPr id="2716675" name="Rectangle 3">
            <a:extLst>
              <a:ext uri="{FF2B5EF4-FFF2-40B4-BE49-F238E27FC236}">
                <a16:creationId xmlns:a16="http://schemas.microsoft.com/office/drawing/2014/main" id="{A3AA3B63-DF75-33F9-D1CC-C2292C324345}"/>
              </a:ext>
            </a:extLst>
          </p:cNvPr>
          <p:cNvSpPr>
            <a:spLocks noGrp="1" noChangeArrowheads="1"/>
          </p:cNvSpPr>
          <p:nvPr>
            <p:ph type="body" sz="quarter" idx="13"/>
          </p:nvPr>
        </p:nvSpPr>
        <p:spPr/>
        <p:txBody>
          <a:bodyPr>
            <a:normAutofit fontScale="85000" lnSpcReduction="20000"/>
          </a:bodyPr>
          <a:lstStyle/>
          <a:p>
            <a:r>
              <a:rPr lang="zh-CN" altLang="en-US">
                <a:solidFill>
                  <a:schemeClr val="hlink"/>
                </a:solidFill>
                <a:latin typeface="Times New Roman" panose="02020603050405020304" pitchFamily="18" charset="0"/>
              </a:rPr>
              <a:t>易于被优化</a:t>
            </a:r>
            <a:r>
              <a:rPr lang="zh-CN" altLang="en-US">
                <a:latin typeface="Times New Roman" panose="02020603050405020304" pitchFamily="18" charset="0"/>
              </a:rPr>
              <a:t>的</a:t>
            </a:r>
            <a:r>
              <a:rPr lang="en-US" altLang="zh-CN">
                <a:latin typeface="Times New Roman" panose="02020603050405020304" pitchFamily="18" charset="0"/>
              </a:rPr>
              <a:t>(</a:t>
            </a:r>
            <a:r>
              <a:rPr lang="zh-CN" altLang="en-US">
                <a:latin typeface="Times New Roman" panose="02020603050405020304" pitchFamily="18" charset="0"/>
              </a:rPr>
              <a:t>自然</a:t>
            </a:r>
            <a:r>
              <a:rPr lang="en-US" altLang="zh-CN">
                <a:latin typeface="Times New Roman" panose="02020603050405020304" pitchFamily="18" charset="0"/>
              </a:rPr>
              <a:t>)</a:t>
            </a:r>
            <a:r>
              <a:rPr lang="zh-CN" altLang="en-US">
                <a:latin typeface="Times New Roman" panose="02020603050405020304" pitchFamily="18" charset="0"/>
              </a:rPr>
              <a:t>循环的性质：</a:t>
            </a:r>
          </a:p>
          <a:p>
            <a:pPr lvl="1"/>
            <a:r>
              <a:rPr lang="zh-CN" altLang="en-US">
                <a:latin typeface="Times New Roman" panose="02020603050405020304" pitchFamily="18" charset="0"/>
              </a:rPr>
              <a:t>循环必须有唯一的入口点，称为首节点</a:t>
            </a:r>
            <a:r>
              <a:rPr lang="en-US" altLang="zh-CN">
                <a:latin typeface="Times New Roman" panose="02020603050405020304" pitchFamily="18" charset="0"/>
              </a:rPr>
              <a:t>(header)</a:t>
            </a:r>
            <a:r>
              <a:rPr lang="zh-CN" altLang="en-US">
                <a:latin typeface="Times New Roman" panose="02020603050405020304" pitchFamily="18" charset="0"/>
              </a:rPr>
              <a:t>。首节点支配循环中的所有节点。</a:t>
            </a:r>
          </a:p>
          <a:p>
            <a:pPr lvl="1"/>
            <a:r>
              <a:rPr lang="zh-CN" altLang="en-US">
                <a:latin typeface="Times New Roman" panose="02020603050405020304" pitchFamily="18" charset="0"/>
              </a:rPr>
              <a:t>循环至少迭代一次，亦即至少有一条返回首节点的路径。</a:t>
            </a:r>
          </a:p>
          <a:p>
            <a:r>
              <a:rPr lang="zh-CN" altLang="en-US">
                <a:latin typeface="Times New Roman" panose="02020603050405020304" pitchFamily="18" charset="0"/>
              </a:rPr>
              <a:t>为了寻找流图中的循环，必须寻找可以返回到循环入口节点的有向边，这种边叫做</a:t>
            </a:r>
            <a:r>
              <a:rPr lang="zh-CN" altLang="en-US">
                <a:solidFill>
                  <a:srgbClr val="FF0000"/>
                </a:solidFill>
                <a:latin typeface="Times New Roman" panose="02020603050405020304" pitchFamily="18" charset="0"/>
              </a:rPr>
              <a:t>回边</a:t>
            </a:r>
            <a:r>
              <a:rPr lang="en-US" altLang="zh-CN">
                <a:latin typeface="Times New Roman" panose="02020603050405020304" pitchFamily="18" charset="0"/>
              </a:rPr>
              <a:t>(back edge)</a:t>
            </a:r>
            <a:r>
              <a:rPr lang="zh-CN" altLang="en-US">
                <a:latin typeface="Times New Roman" panose="02020603050405020304" pitchFamily="18" charset="0"/>
              </a:rPr>
              <a:t>，如果</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dom</a:t>
            </a:r>
            <a:r>
              <a:rPr lang="en-US" altLang="zh-CN">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，则边</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称为回边。 利用支配节点集可以求出流图中的所有回边。</a:t>
            </a:r>
          </a:p>
          <a:p>
            <a:r>
              <a:rPr lang="zh-CN" altLang="en-US">
                <a:latin typeface="Times New Roman" panose="02020603050405020304" pitchFamily="18" charset="0"/>
              </a:rPr>
              <a:t>给定一条回边</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，定义该边的</a:t>
            </a:r>
            <a:r>
              <a:rPr lang="zh-CN" altLang="en-US">
                <a:solidFill>
                  <a:srgbClr val="FF0000"/>
                </a:solidFill>
                <a:latin typeface="Times New Roman" panose="02020603050405020304" pitchFamily="18" charset="0"/>
              </a:rPr>
              <a:t>自然循环</a:t>
            </a:r>
            <a:r>
              <a:rPr lang="en-US" altLang="zh-CN">
                <a:latin typeface="Times New Roman" panose="02020603050405020304" pitchFamily="18" charset="0"/>
              </a:rPr>
              <a:t>(natural loop)</a:t>
            </a:r>
            <a:r>
              <a:rPr lang="zh-CN" altLang="en-US">
                <a:latin typeface="Times New Roman" panose="02020603050405020304" pitchFamily="18" charset="0"/>
              </a:rPr>
              <a:t>为</a:t>
            </a:r>
            <a:r>
              <a:rPr lang="en-US" altLang="zh-CN" i="1">
                <a:solidFill>
                  <a:schemeClr val="hlink"/>
                </a:solidFill>
                <a:latin typeface="Times New Roman" panose="02020603050405020304" pitchFamily="18" charset="0"/>
              </a:rPr>
              <a:t>d</a:t>
            </a:r>
            <a:r>
              <a:rPr lang="zh-CN" altLang="en-US">
                <a:solidFill>
                  <a:schemeClr val="hlink"/>
                </a:solidFill>
                <a:latin typeface="Times New Roman" panose="02020603050405020304" pitchFamily="18" charset="0"/>
              </a:rPr>
              <a:t>加上所有不经过</a:t>
            </a:r>
            <a:r>
              <a:rPr lang="en-US" altLang="zh-CN" i="1">
                <a:solidFill>
                  <a:schemeClr val="hlink"/>
                </a:solidFill>
                <a:latin typeface="Times New Roman" panose="02020603050405020304" pitchFamily="18" charset="0"/>
              </a:rPr>
              <a:t>d</a:t>
            </a:r>
            <a:r>
              <a:rPr lang="zh-CN" altLang="en-US">
                <a:solidFill>
                  <a:schemeClr val="hlink"/>
                </a:solidFill>
                <a:latin typeface="Times New Roman" panose="02020603050405020304" pitchFamily="18" charset="0"/>
              </a:rPr>
              <a:t>而能到达</a:t>
            </a:r>
            <a:r>
              <a:rPr lang="en-US" altLang="zh-CN" i="1">
                <a:solidFill>
                  <a:schemeClr val="hlink"/>
                </a:solidFill>
                <a:latin typeface="Times New Roman" panose="02020603050405020304" pitchFamily="18" charset="0"/>
              </a:rPr>
              <a:t>n</a:t>
            </a:r>
            <a:r>
              <a:rPr lang="zh-CN" altLang="en-US">
                <a:solidFill>
                  <a:schemeClr val="hlink"/>
                </a:solidFill>
                <a:latin typeface="Times New Roman" panose="02020603050405020304" pitchFamily="18" charset="0"/>
              </a:rPr>
              <a:t>的节点集合</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是该循环的首节点。 </a:t>
            </a:r>
          </a:p>
        </p:txBody>
      </p:sp>
      <p:sp>
        <p:nvSpPr>
          <p:cNvPr id="57349" name="Rectangle 4">
            <a:extLst>
              <a:ext uri="{FF2B5EF4-FFF2-40B4-BE49-F238E27FC236}">
                <a16:creationId xmlns:a16="http://schemas.microsoft.com/office/drawing/2014/main" id="{90787447-622C-AA9A-2726-44CA75AFFA53}"/>
              </a:ext>
            </a:extLst>
          </p:cNvPr>
          <p:cNvSpPr>
            <a:spLocks noChangeArrowheads="1"/>
          </p:cNvSpPr>
          <p:nvPr/>
        </p:nvSpPr>
        <p:spPr bwMode="auto">
          <a:xfrm>
            <a:off x="1524001" y="3045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6675">
                                            <p:txEl>
                                              <p:pRg st="0" end="0"/>
                                            </p:txEl>
                                          </p:spTgt>
                                        </p:tgtEl>
                                        <p:attrNameLst>
                                          <p:attrName>style.visibility</p:attrName>
                                        </p:attrNameLst>
                                      </p:cBhvr>
                                      <p:to>
                                        <p:strVal val="visible"/>
                                      </p:to>
                                    </p:set>
                                    <p:animEffect transition="in" filter="blinds(horizontal)">
                                      <p:cBhvr>
                                        <p:cTn id="7" dur="500"/>
                                        <p:tgtEl>
                                          <p:spTgt spid="27166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16675">
                                            <p:txEl>
                                              <p:pRg st="1" end="1"/>
                                            </p:txEl>
                                          </p:spTgt>
                                        </p:tgtEl>
                                        <p:attrNameLst>
                                          <p:attrName>style.visibility</p:attrName>
                                        </p:attrNameLst>
                                      </p:cBhvr>
                                      <p:to>
                                        <p:strVal val="visible"/>
                                      </p:to>
                                    </p:set>
                                    <p:animEffect transition="in" filter="blinds(horizontal)">
                                      <p:cBhvr>
                                        <p:cTn id="10" dur="500"/>
                                        <p:tgtEl>
                                          <p:spTgt spid="271667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16675">
                                            <p:txEl>
                                              <p:pRg st="2" end="2"/>
                                            </p:txEl>
                                          </p:spTgt>
                                        </p:tgtEl>
                                        <p:attrNameLst>
                                          <p:attrName>style.visibility</p:attrName>
                                        </p:attrNameLst>
                                      </p:cBhvr>
                                      <p:to>
                                        <p:strVal val="visible"/>
                                      </p:to>
                                    </p:set>
                                    <p:animEffect transition="in" filter="blinds(horizontal)">
                                      <p:cBhvr>
                                        <p:cTn id="13" dur="500"/>
                                        <p:tgtEl>
                                          <p:spTgt spid="27166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16675">
                                            <p:txEl>
                                              <p:pRg st="3" end="3"/>
                                            </p:txEl>
                                          </p:spTgt>
                                        </p:tgtEl>
                                        <p:attrNameLst>
                                          <p:attrName>style.visibility</p:attrName>
                                        </p:attrNameLst>
                                      </p:cBhvr>
                                      <p:to>
                                        <p:strVal val="visible"/>
                                      </p:to>
                                    </p:set>
                                    <p:animEffect transition="in" filter="blinds(horizontal)">
                                      <p:cBhvr>
                                        <p:cTn id="18" dur="500"/>
                                        <p:tgtEl>
                                          <p:spTgt spid="27166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16675">
                                            <p:txEl>
                                              <p:pRg st="4" end="4"/>
                                            </p:txEl>
                                          </p:spTgt>
                                        </p:tgtEl>
                                        <p:attrNameLst>
                                          <p:attrName>style.visibility</p:attrName>
                                        </p:attrNameLst>
                                      </p:cBhvr>
                                      <p:to>
                                        <p:strVal val="visible"/>
                                      </p:to>
                                    </p:set>
                                    <p:animEffect transition="in" filter="blinds(horizontal)">
                                      <p:cBhvr>
                                        <p:cTn id="23" dur="500"/>
                                        <p:tgtEl>
                                          <p:spTgt spid="2716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67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7BB9C943-BBC1-7FCE-E7E4-618738C5E229}"/>
              </a:ext>
            </a:extLst>
          </p:cNvPr>
          <p:cNvSpPr>
            <a:spLocks noGrp="1" noChangeArrowheads="1"/>
          </p:cNvSpPr>
          <p:nvPr>
            <p:ph type="title"/>
          </p:nvPr>
        </p:nvSpPr>
        <p:spPr/>
        <p:txBody>
          <a:bodyPr anchor="ctr"/>
          <a:lstStyle/>
          <a:p>
            <a:r>
              <a:rPr lang="zh-CN" altLang="en-US">
                <a:latin typeface="Times New Roman" panose="02020603050405020304" pitchFamily="18" charset="0"/>
              </a:rPr>
              <a:t>例</a:t>
            </a:r>
            <a:r>
              <a:rPr lang="en-US" altLang="zh-CN">
                <a:latin typeface="Times New Roman" panose="02020603050405020304" pitchFamily="18" charset="0"/>
              </a:rPr>
              <a:t>10.6</a:t>
            </a:r>
          </a:p>
        </p:txBody>
      </p:sp>
      <p:sp>
        <p:nvSpPr>
          <p:cNvPr id="6" name="日期占位符 3">
            <a:extLst>
              <a:ext uri="{FF2B5EF4-FFF2-40B4-BE49-F238E27FC236}">
                <a16:creationId xmlns:a16="http://schemas.microsoft.com/office/drawing/2014/main" id="{4FCD8527-366A-E05A-536B-F2A1BBEE248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E96A875-CB36-409B-AF1D-6FFE0C86A89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8370" name="灯片编号占位符 5">
            <a:extLst>
              <a:ext uri="{FF2B5EF4-FFF2-40B4-BE49-F238E27FC236}">
                <a16:creationId xmlns:a16="http://schemas.microsoft.com/office/drawing/2014/main" id="{E2722B29-DAA8-0DC5-F3BF-109E282902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EFF6641-1C9C-4B46-BED5-2D714D278F2E}" type="slidenum">
              <a:rPr lang="en-US" altLang="zh-CN">
                <a:latin typeface="Arial" panose="020B0604020202020204" pitchFamily="34" charset="0"/>
              </a:rPr>
              <a:pPr/>
              <a:t>36</a:t>
            </a:fld>
            <a:endParaRPr lang="en-US" altLang="zh-CN">
              <a:latin typeface="Arial" panose="020B0604020202020204" pitchFamily="34" charset="0"/>
            </a:endParaRPr>
          </a:p>
        </p:txBody>
      </p:sp>
      <p:sp>
        <p:nvSpPr>
          <p:cNvPr id="2717699" name="Rectangle 3">
            <a:extLst>
              <a:ext uri="{FF2B5EF4-FFF2-40B4-BE49-F238E27FC236}">
                <a16:creationId xmlns:a16="http://schemas.microsoft.com/office/drawing/2014/main" id="{89C7C600-20C6-F110-7A34-8FBF55A00FB1}"/>
              </a:ext>
            </a:extLst>
          </p:cNvPr>
          <p:cNvSpPr>
            <a:spLocks noGrp="1" noChangeArrowheads="1"/>
          </p:cNvSpPr>
          <p:nvPr>
            <p:ph type="body" sz="quarter" idx="13"/>
          </p:nvPr>
        </p:nvSpPr>
        <p:spPr>
          <a:xfrm>
            <a:off x="1064596" y="1443017"/>
            <a:ext cx="9783916" cy="4487265"/>
          </a:xfrm>
        </p:spPr>
        <p:txBody>
          <a:bodyPr>
            <a:normAutofit fontScale="92500" lnSpcReduction="10000"/>
          </a:bodyPr>
          <a:lstStyle/>
          <a:p>
            <a:r>
              <a:rPr lang="en-US" altLang="zh-CN" dirty="0">
                <a:latin typeface="Times New Roman" panose="02020603050405020304" pitchFamily="18" charset="0"/>
              </a:rPr>
              <a:t>3 </a:t>
            </a:r>
            <a:r>
              <a:rPr lang="en-US" altLang="zh-CN" dirty="0" err="1">
                <a:latin typeface="Times New Roman" panose="02020603050405020304" pitchFamily="18" charset="0"/>
              </a:rPr>
              <a:t>dom</a:t>
            </a:r>
            <a:r>
              <a:rPr lang="en-US" altLang="zh-CN" dirty="0">
                <a:latin typeface="Times New Roman" panose="02020603050405020304" pitchFamily="18" charset="0"/>
              </a:rPr>
              <a:t> 4</a:t>
            </a:r>
          </a:p>
          <a:p>
            <a:pPr lvl="1"/>
            <a:r>
              <a:rPr lang="zh-CN" altLang="en-US" dirty="0">
                <a:latin typeface="Times New Roman" panose="02020603050405020304" pitchFamily="18" charset="0"/>
              </a:rPr>
              <a:t>回边</a:t>
            </a:r>
            <a:r>
              <a:rPr lang="en-US" altLang="zh-CN" dirty="0">
                <a:latin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3</a:t>
            </a:r>
          </a:p>
          <a:p>
            <a:r>
              <a:rPr lang="en-US" altLang="zh-CN" dirty="0">
                <a:latin typeface="Times New Roman" panose="02020603050405020304" pitchFamily="18" charset="0"/>
              </a:rPr>
              <a:t>4 </a:t>
            </a:r>
            <a:r>
              <a:rPr lang="en-US" altLang="zh-CN" dirty="0" err="1">
                <a:latin typeface="Times New Roman" panose="02020603050405020304" pitchFamily="18" charset="0"/>
              </a:rPr>
              <a:t>dom</a:t>
            </a:r>
            <a:r>
              <a:rPr lang="en-US" altLang="zh-CN" dirty="0">
                <a:latin typeface="Times New Roman" panose="02020603050405020304" pitchFamily="18" charset="0"/>
              </a:rPr>
              <a:t> 7</a:t>
            </a:r>
          </a:p>
          <a:p>
            <a:pPr lvl="1"/>
            <a:r>
              <a:rPr lang="zh-CN" altLang="en-US" dirty="0">
                <a:latin typeface="Times New Roman" panose="02020603050405020304" pitchFamily="18" charset="0"/>
              </a:rPr>
              <a:t>回边</a:t>
            </a:r>
            <a:r>
              <a:rPr lang="en-US" altLang="zh-CN" dirty="0">
                <a:latin typeface="Times New Roman" panose="02020603050405020304" pitchFamily="18" charset="0"/>
              </a:rPr>
              <a:t>7→4</a:t>
            </a:r>
          </a:p>
          <a:p>
            <a:r>
              <a:rPr lang="en-US" altLang="zh-CN" dirty="0">
                <a:latin typeface="Times New Roman" panose="02020603050405020304" pitchFamily="18" charset="0"/>
              </a:rPr>
              <a:t>10→7</a:t>
            </a:r>
            <a:r>
              <a:rPr lang="zh-CN" altLang="en-US" dirty="0">
                <a:latin typeface="Times New Roman" panose="02020603050405020304" pitchFamily="18" charset="0"/>
              </a:rPr>
              <a:t>的自然循环</a:t>
            </a:r>
            <a:r>
              <a:rPr lang="en-US" altLang="zh-CN" dirty="0">
                <a:latin typeface="Times New Roman" panose="02020603050405020304" pitchFamily="18" charset="0"/>
              </a:rPr>
              <a:t>{7</a:t>
            </a:r>
            <a:r>
              <a:rPr lang="zh-CN" altLang="en-US" dirty="0">
                <a:latin typeface="Times New Roman" panose="02020603050405020304" pitchFamily="18" charset="0"/>
              </a:rPr>
              <a:t>，</a:t>
            </a:r>
            <a:r>
              <a:rPr lang="en-US" altLang="zh-CN" dirty="0">
                <a:latin typeface="Times New Roman" panose="02020603050405020304" pitchFamily="18" charset="0"/>
              </a:rPr>
              <a:t>8</a:t>
            </a:r>
            <a:r>
              <a:rPr lang="zh-CN" altLang="en-US" dirty="0">
                <a:latin typeface="Times New Roman" panose="02020603050405020304" pitchFamily="18" charset="0"/>
              </a:rPr>
              <a:t>，</a:t>
            </a:r>
            <a:r>
              <a:rPr lang="en-US" altLang="zh-CN" dirty="0">
                <a:latin typeface="Times New Roman" panose="02020603050405020304" pitchFamily="18" charset="0"/>
              </a:rPr>
              <a:t>10}</a:t>
            </a:r>
          </a:p>
          <a:p>
            <a:r>
              <a:rPr lang="en-US" altLang="zh-CN" dirty="0">
                <a:latin typeface="Times New Roman" panose="02020603050405020304" pitchFamily="18" charset="0"/>
              </a:rPr>
              <a:t>7→4</a:t>
            </a:r>
            <a:r>
              <a:rPr lang="zh-CN" altLang="en-US" dirty="0">
                <a:latin typeface="Times New Roman" panose="02020603050405020304" pitchFamily="18" charset="0"/>
              </a:rPr>
              <a:t>的自然循环</a:t>
            </a:r>
            <a:r>
              <a:rPr lang="en-US" altLang="zh-CN" dirty="0">
                <a:latin typeface="Times New Roman" panose="02020603050405020304" pitchFamily="18" charset="0"/>
              </a:rPr>
              <a:t>{4,5,6,7,8,10}</a:t>
            </a:r>
          </a:p>
          <a:p>
            <a:r>
              <a:rPr lang="en-US" altLang="zh-CN" dirty="0">
                <a:latin typeface="Times New Roman" panose="02020603050405020304" pitchFamily="18" charset="0"/>
              </a:rPr>
              <a:t>4→3</a:t>
            </a:r>
            <a:r>
              <a:rPr lang="zh-CN" altLang="en-US" dirty="0">
                <a:latin typeface="Times New Roman" panose="02020603050405020304" pitchFamily="18" charset="0"/>
              </a:rPr>
              <a:t>，</a:t>
            </a:r>
            <a:r>
              <a:rPr lang="en-US" altLang="zh-CN" dirty="0">
                <a:latin typeface="Times New Roman" panose="02020603050405020304" pitchFamily="18" charset="0"/>
              </a:rPr>
              <a:t>8→3</a:t>
            </a:r>
            <a:r>
              <a:rPr lang="zh-CN" altLang="en-US" dirty="0">
                <a:latin typeface="Times New Roman" panose="02020603050405020304" pitchFamily="18" charset="0"/>
              </a:rPr>
              <a:t>的自然循环</a:t>
            </a:r>
            <a:r>
              <a:rPr lang="en-US" altLang="zh-CN" dirty="0">
                <a:latin typeface="Times New Roman" panose="02020603050405020304" pitchFamily="18" charset="0"/>
              </a:rPr>
              <a:t>{3,4,5,6,7,8,10}</a:t>
            </a:r>
          </a:p>
        </p:txBody>
      </p:sp>
      <p:sp>
        <p:nvSpPr>
          <p:cNvPr id="58373" name="Rectangle 4">
            <a:extLst>
              <a:ext uri="{FF2B5EF4-FFF2-40B4-BE49-F238E27FC236}">
                <a16:creationId xmlns:a16="http://schemas.microsoft.com/office/drawing/2014/main" id="{6C6A0F0A-5041-78AB-552F-4D966A71A5C6}"/>
              </a:ext>
            </a:extLst>
          </p:cNvPr>
          <p:cNvSpPr>
            <a:spLocks noChangeArrowheads="1"/>
          </p:cNvSpPr>
          <p:nvPr/>
        </p:nvSpPr>
        <p:spPr bwMode="auto">
          <a:xfrm>
            <a:off x="1524001" y="1910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58374" name="Object 5">
            <a:extLst>
              <a:ext uri="{FF2B5EF4-FFF2-40B4-BE49-F238E27FC236}">
                <a16:creationId xmlns:a16="http://schemas.microsoft.com/office/drawing/2014/main" id="{A9CCCBA2-75FF-8A04-ED73-764BFC60269A}"/>
              </a:ext>
            </a:extLst>
          </p:cNvPr>
          <p:cNvGraphicFramePr>
            <a:graphicFrameLocks/>
          </p:cNvGraphicFramePr>
          <p:nvPr>
            <p:extLst>
              <p:ext uri="{D42A27DB-BD31-4B8C-83A1-F6EECF244321}">
                <p14:modId xmlns:p14="http://schemas.microsoft.com/office/powerpoint/2010/main" val="1617277785"/>
              </p:ext>
            </p:extLst>
          </p:nvPr>
        </p:nvGraphicFramePr>
        <p:xfrm>
          <a:off x="7156945" y="1195389"/>
          <a:ext cx="4589463" cy="5329237"/>
        </p:xfrm>
        <a:graphic>
          <a:graphicData uri="http://schemas.openxmlformats.org/presentationml/2006/ole">
            <mc:AlternateContent xmlns:mc="http://schemas.openxmlformats.org/markup-compatibility/2006">
              <mc:Choice xmlns:v="urn:schemas-microsoft-com:vml" Requires="v">
                <p:oleObj spid="_x0000_s5167" r:id="rId3" imgW="3081240" imgH="3560760" progId="Visio.Drawing.11">
                  <p:embed/>
                </p:oleObj>
              </mc:Choice>
              <mc:Fallback>
                <p:oleObj r:id="rId3" imgW="3081240" imgH="3560760" progId="Visio.Drawing.11">
                  <p:embed/>
                  <p:pic>
                    <p:nvPicPr>
                      <p:cNvPr id="58374" name="Object 5">
                        <a:extLst>
                          <a:ext uri="{FF2B5EF4-FFF2-40B4-BE49-F238E27FC236}">
                            <a16:creationId xmlns:a16="http://schemas.microsoft.com/office/drawing/2014/main" id="{A9CCCBA2-75FF-8A04-ED73-764BFC6026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945" y="1195389"/>
                        <a:ext cx="45894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7699">
                                            <p:txEl>
                                              <p:pRg st="0" end="0"/>
                                            </p:txEl>
                                          </p:spTgt>
                                        </p:tgtEl>
                                        <p:attrNameLst>
                                          <p:attrName>style.visibility</p:attrName>
                                        </p:attrNameLst>
                                      </p:cBhvr>
                                      <p:to>
                                        <p:strVal val="visible"/>
                                      </p:to>
                                    </p:set>
                                    <p:animEffect transition="in" filter="blinds(horizontal)">
                                      <p:cBhvr>
                                        <p:cTn id="7" dur="500"/>
                                        <p:tgtEl>
                                          <p:spTgt spid="27176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17699">
                                            <p:txEl>
                                              <p:pRg st="1" end="1"/>
                                            </p:txEl>
                                          </p:spTgt>
                                        </p:tgtEl>
                                        <p:attrNameLst>
                                          <p:attrName>style.visibility</p:attrName>
                                        </p:attrNameLst>
                                      </p:cBhvr>
                                      <p:to>
                                        <p:strVal val="visible"/>
                                      </p:to>
                                    </p:set>
                                    <p:animEffect transition="in" filter="blinds(horizontal)">
                                      <p:cBhvr>
                                        <p:cTn id="10" dur="500"/>
                                        <p:tgtEl>
                                          <p:spTgt spid="271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17699">
                                            <p:txEl>
                                              <p:pRg st="2" end="2"/>
                                            </p:txEl>
                                          </p:spTgt>
                                        </p:tgtEl>
                                        <p:attrNameLst>
                                          <p:attrName>style.visibility</p:attrName>
                                        </p:attrNameLst>
                                      </p:cBhvr>
                                      <p:to>
                                        <p:strVal val="visible"/>
                                      </p:to>
                                    </p:set>
                                    <p:animEffect transition="in" filter="blinds(horizontal)">
                                      <p:cBhvr>
                                        <p:cTn id="15" dur="500"/>
                                        <p:tgtEl>
                                          <p:spTgt spid="271769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17699">
                                            <p:txEl>
                                              <p:pRg st="3" end="3"/>
                                            </p:txEl>
                                          </p:spTgt>
                                        </p:tgtEl>
                                        <p:attrNameLst>
                                          <p:attrName>style.visibility</p:attrName>
                                        </p:attrNameLst>
                                      </p:cBhvr>
                                      <p:to>
                                        <p:strVal val="visible"/>
                                      </p:to>
                                    </p:set>
                                    <p:animEffect transition="in" filter="blinds(horizontal)">
                                      <p:cBhvr>
                                        <p:cTn id="18" dur="500"/>
                                        <p:tgtEl>
                                          <p:spTgt spid="2717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17699">
                                            <p:txEl>
                                              <p:pRg st="4" end="4"/>
                                            </p:txEl>
                                          </p:spTgt>
                                        </p:tgtEl>
                                        <p:attrNameLst>
                                          <p:attrName>style.visibility</p:attrName>
                                        </p:attrNameLst>
                                      </p:cBhvr>
                                      <p:to>
                                        <p:strVal val="visible"/>
                                      </p:to>
                                    </p:set>
                                    <p:animEffect transition="in" filter="blinds(horizontal)">
                                      <p:cBhvr>
                                        <p:cTn id="23" dur="500"/>
                                        <p:tgtEl>
                                          <p:spTgt spid="27176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17699">
                                            <p:txEl>
                                              <p:pRg st="5" end="5"/>
                                            </p:txEl>
                                          </p:spTgt>
                                        </p:tgtEl>
                                        <p:attrNameLst>
                                          <p:attrName>style.visibility</p:attrName>
                                        </p:attrNameLst>
                                      </p:cBhvr>
                                      <p:to>
                                        <p:strVal val="visible"/>
                                      </p:to>
                                    </p:set>
                                    <p:animEffect transition="in" filter="blinds(horizontal)">
                                      <p:cBhvr>
                                        <p:cTn id="28" dur="500"/>
                                        <p:tgtEl>
                                          <p:spTgt spid="271769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17699">
                                            <p:txEl>
                                              <p:pRg st="6" end="6"/>
                                            </p:txEl>
                                          </p:spTgt>
                                        </p:tgtEl>
                                        <p:attrNameLst>
                                          <p:attrName>style.visibility</p:attrName>
                                        </p:attrNameLst>
                                      </p:cBhvr>
                                      <p:to>
                                        <p:strVal val="visible"/>
                                      </p:to>
                                    </p:set>
                                    <p:animEffect transition="in" filter="blinds(horizontal)">
                                      <p:cBhvr>
                                        <p:cTn id="33" dur="500"/>
                                        <p:tgtEl>
                                          <p:spTgt spid="271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769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2D66E9BF-6576-8712-4BD1-EABCE3F660DC}"/>
              </a:ext>
            </a:extLst>
          </p:cNvPr>
          <p:cNvSpPr>
            <a:spLocks noGrp="1" noChangeArrowheads="1"/>
          </p:cNvSpPr>
          <p:nvPr>
            <p:ph type="title"/>
          </p:nvPr>
        </p:nvSpPr>
        <p:spPr/>
        <p:txBody>
          <a:bodyPr anchor="ctr"/>
          <a:lstStyle/>
          <a:p>
            <a:r>
              <a:rPr lang="zh-CN" altLang="en-US" dirty="0"/>
              <a:t>自然循环的构造 </a:t>
            </a:r>
          </a:p>
        </p:txBody>
      </p:sp>
      <p:sp>
        <p:nvSpPr>
          <p:cNvPr id="5" name="日期占位符 3">
            <a:extLst>
              <a:ext uri="{FF2B5EF4-FFF2-40B4-BE49-F238E27FC236}">
                <a16:creationId xmlns:a16="http://schemas.microsoft.com/office/drawing/2014/main" id="{9E64B3E6-5CCF-AFE6-E8A0-E280B8097253}"/>
              </a:ext>
            </a:extLst>
          </p:cNvPr>
          <p:cNvSpPr>
            <a:spLocks noGrp="1"/>
          </p:cNvSpPr>
          <p:nvPr>
            <p:ph type="dt" sz="half" idx="10"/>
          </p:nvPr>
        </p:nvSpPr>
        <p:spPr bwMode="auto">
          <a:xfrm>
            <a:off x="0" y="6501691"/>
            <a:ext cx="2743200" cy="365125"/>
          </a:xfrm>
          <a:ln>
            <a:miter lim="800000"/>
          </a:ln>
        </p:spPr>
        <p:txBody>
          <a:bodyPr vert="horz" wrap="square" lIns="91440" tIns="45720" rIns="91440" bIns="45720" numCol="1" rtlCol="0" anchor="t" anchorCtr="0" compatLnSpc="1"/>
          <a:lstStyle/>
          <a:p>
            <a:pPr>
              <a:buClrTx/>
              <a:buFontTx/>
              <a:buNone/>
              <a:defRPr/>
            </a:pPr>
            <a:fld id="{CBA9C7B4-965D-4A08-AA48-263E4C336BDC}"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59394" name="灯片编号占位符 5">
            <a:extLst>
              <a:ext uri="{FF2B5EF4-FFF2-40B4-BE49-F238E27FC236}">
                <a16:creationId xmlns:a16="http://schemas.microsoft.com/office/drawing/2014/main" id="{09B70170-C667-2142-E746-CD266066089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148F812-25C7-449A-A447-63E706216AB0}" type="slidenum">
              <a:rPr lang="en-US" altLang="zh-CN">
                <a:latin typeface="Arial" panose="020B0604020202020204" pitchFamily="34" charset="0"/>
              </a:rPr>
              <a:pPr/>
              <a:t>37</a:t>
            </a:fld>
            <a:endParaRPr lang="en-US" altLang="zh-CN">
              <a:latin typeface="Arial" panose="020B0604020202020204" pitchFamily="34" charset="0"/>
            </a:endParaRPr>
          </a:p>
        </p:txBody>
      </p:sp>
      <p:sp>
        <p:nvSpPr>
          <p:cNvPr id="59396" name="Rectangle 3">
            <a:extLst>
              <a:ext uri="{FF2B5EF4-FFF2-40B4-BE49-F238E27FC236}">
                <a16:creationId xmlns:a16="http://schemas.microsoft.com/office/drawing/2014/main" id="{5965EA77-908B-3468-58D6-B0C84E1457FB}"/>
              </a:ext>
            </a:extLst>
          </p:cNvPr>
          <p:cNvSpPr>
            <a:spLocks noGrp="1" noChangeArrowheads="1"/>
          </p:cNvSpPr>
          <p:nvPr>
            <p:ph type="body" sz="quarter" idx="13"/>
          </p:nvPr>
        </p:nvSpPr>
        <p:spPr>
          <a:xfrm>
            <a:off x="1064596" y="1167811"/>
            <a:ext cx="9783916" cy="5553664"/>
          </a:xfrm>
        </p:spPr>
        <p:txBody>
          <a:bodyPr>
            <a:noAutofit/>
          </a:bodyPr>
          <a:lstStyle/>
          <a:p>
            <a:pPr>
              <a:lnSpc>
                <a:spcPct val="100000"/>
              </a:lnSpc>
              <a:buFont typeface="Wingdings" panose="05000000000000000000" pitchFamily="2" charset="2"/>
              <a:buNone/>
            </a:pPr>
            <a:r>
              <a:rPr lang="zh-CN" altLang="en-US" sz="2400" b="1" dirty="0">
                <a:solidFill>
                  <a:schemeClr val="accent1"/>
                </a:solidFill>
                <a:latin typeface="Times New Roman" panose="02020603050405020304" pitchFamily="18" charset="0"/>
              </a:rPr>
              <a:t>算法</a:t>
            </a:r>
            <a:r>
              <a:rPr lang="en-US" altLang="zh-CN" sz="2400" b="1" dirty="0">
                <a:solidFill>
                  <a:schemeClr val="accent1"/>
                </a:solidFill>
                <a:latin typeface="Times New Roman" panose="02020603050405020304" pitchFamily="18" charset="0"/>
              </a:rPr>
              <a:t>10.3 </a:t>
            </a:r>
            <a:r>
              <a:rPr lang="zh-CN" altLang="en-US" sz="2400" b="1" dirty="0">
                <a:solidFill>
                  <a:schemeClr val="accent1"/>
                </a:solidFill>
                <a:latin typeface="Times New Roman" panose="02020603050405020304" pitchFamily="18" charset="0"/>
              </a:rPr>
              <a:t>构造回边的自然循环</a:t>
            </a:r>
          </a:p>
          <a:p>
            <a:pPr>
              <a:lnSpc>
                <a:spcPct val="100000"/>
              </a:lnSpc>
            </a:pPr>
            <a:r>
              <a:rPr lang="zh-CN" altLang="en-US" sz="2200" dirty="0">
                <a:latin typeface="Times New Roman" panose="02020603050405020304" pitchFamily="18" charset="0"/>
              </a:rPr>
              <a:t>输入：流图</a:t>
            </a:r>
            <a:r>
              <a:rPr lang="en-US" altLang="zh-CN" sz="2200" i="1" dirty="0">
                <a:latin typeface="Times New Roman" panose="02020603050405020304" pitchFamily="18" charset="0"/>
              </a:rPr>
              <a:t>G</a:t>
            </a:r>
            <a:r>
              <a:rPr lang="zh-CN" altLang="en-US" sz="2200" dirty="0">
                <a:latin typeface="Times New Roman" panose="02020603050405020304" pitchFamily="18" charset="0"/>
              </a:rPr>
              <a:t>和回边</a:t>
            </a:r>
            <a:r>
              <a:rPr lang="en-US" altLang="zh-CN" sz="2200" i="1" dirty="0" err="1">
                <a:latin typeface="Times New Roman" panose="02020603050405020304" pitchFamily="18" charset="0"/>
              </a:rPr>
              <a:t>n</a:t>
            </a:r>
            <a:r>
              <a:rPr lang="en-US" altLang="zh-CN" sz="2200" dirty="0" err="1">
                <a:latin typeface="Times New Roman" panose="02020603050405020304" pitchFamily="18" charset="0"/>
              </a:rPr>
              <a:t>→</a:t>
            </a:r>
            <a:r>
              <a:rPr lang="en-US" altLang="zh-CN" sz="2200" i="1" dirty="0" err="1">
                <a:latin typeface="Times New Roman" panose="02020603050405020304" pitchFamily="18" charset="0"/>
              </a:rPr>
              <a:t>d</a:t>
            </a:r>
            <a:r>
              <a:rPr lang="zh-CN" altLang="en-US" sz="2200" dirty="0">
                <a:latin typeface="Times New Roman" panose="02020603050405020304" pitchFamily="18" charset="0"/>
              </a:rPr>
              <a:t>；</a:t>
            </a:r>
          </a:p>
          <a:p>
            <a:pPr>
              <a:lnSpc>
                <a:spcPct val="100000"/>
              </a:lnSpc>
            </a:pPr>
            <a:r>
              <a:rPr lang="zh-CN" altLang="en-US" sz="2200" dirty="0">
                <a:latin typeface="Times New Roman" panose="02020603050405020304" pitchFamily="18" charset="0"/>
              </a:rPr>
              <a:t>输出：由</a:t>
            </a:r>
            <a:r>
              <a:rPr lang="en-US" altLang="zh-CN" sz="2200" i="1" dirty="0" err="1">
                <a:latin typeface="Times New Roman" panose="02020603050405020304" pitchFamily="18" charset="0"/>
              </a:rPr>
              <a:t>n</a:t>
            </a:r>
            <a:r>
              <a:rPr lang="en-US" altLang="zh-CN" sz="2200" dirty="0" err="1">
                <a:latin typeface="Times New Roman" panose="02020603050405020304" pitchFamily="18" charset="0"/>
              </a:rPr>
              <a:t>→</a:t>
            </a:r>
            <a:r>
              <a:rPr lang="en-US" altLang="zh-CN" sz="2200" i="1" dirty="0" err="1">
                <a:latin typeface="Times New Roman" panose="02020603050405020304" pitchFamily="18" charset="0"/>
              </a:rPr>
              <a:t>d</a:t>
            </a:r>
            <a:r>
              <a:rPr lang="zh-CN" altLang="en-US" sz="2200" dirty="0">
                <a:latin typeface="Times New Roman" panose="02020603050405020304" pitchFamily="18" charset="0"/>
              </a:rPr>
              <a:t>的自然循环中所有节点构成的集合</a:t>
            </a:r>
            <a:r>
              <a:rPr lang="en-US" altLang="zh-CN" sz="2200" i="1" dirty="0">
                <a:latin typeface="Times New Roman" panose="02020603050405020304" pitchFamily="18" charset="0"/>
              </a:rPr>
              <a:t>loop</a:t>
            </a:r>
            <a:r>
              <a:rPr lang="zh-CN" altLang="en-US" sz="2200" dirty="0">
                <a:latin typeface="Times New Roman" panose="02020603050405020304" pitchFamily="18" charset="0"/>
              </a:rPr>
              <a:t>；</a:t>
            </a:r>
            <a:endParaRPr lang="en-US" altLang="zh-CN" sz="2200" dirty="0">
              <a:latin typeface="Times New Roman" panose="02020603050405020304" pitchFamily="18" charset="0"/>
            </a:endParaRPr>
          </a:p>
          <a:p>
            <a:pPr>
              <a:lnSpc>
                <a:spcPct val="100000"/>
              </a:lnSpc>
            </a:pPr>
            <a:r>
              <a:rPr lang="zh-CN" altLang="en-US" sz="2200" dirty="0">
                <a:latin typeface="Times New Roman" panose="02020603050405020304" pitchFamily="18" charset="0"/>
              </a:rPr>
              <a:t>步骤：</a:t>
            </a:r>
          </a:p>
          <a:p>
            <a:pPr lvl="1">
              <a:lnSpc>
                <a:spcPct val="114000"/>
              </a:lnSpc>
              <a:buNone/>
            </a:pPr>
            <a:r>
              <a:rPr lang="en-US" altLang="zh-CN" sz="2000" dirty="0">
                <a:latin typeface="Times New Roman" panose="02020603050405020304" pitchFamily="18" charset="0"/>
              </a:rPr>
              <a:t>procedure </a:t>
            </a:r>
            <a:r>
              <a:rPr lang="en-US" altLang="zh-CN" sz="2000" i="1" dirty="0">
                <a:latin typeface="Times New Roman" panose="02020603050405020304" pitchFamily="18" charset="0"/>
              </a:rPr>
              <a:t>insert</a:t>
            </a:r>
            <a:r>
              <a:rPr lang="en-US" altLang="zh-CN" sz="2000" dirty="0">
                <a:latin typeface="Times New Roman" panose="02020603050405020304" pitchFamily="18" charset="0"/>
              </a:rPr>
              <a:t>(m);</a:t>
            </a:r>
          </a:p>
          <a:p>
            <a:pPr lvl="1">
              <a:lnSpc>
                <a:spcPct val="114000"/>
              </a:lnSpc>
              <a:buNone/>
            </a:pPr>
            <a:r>
              <a:rPr lang="en-US" altLang="zh-CN" sz="2000" dirty="0">
                <a:latin typeface="Times New Roman" panose="02020603050405020304" pitchFamily="18" charset="0"/>
              </a:rPr>
              <a:t>if </a:t>
            </a:r>
            <a:r>
              <a:rPr lang="en-US" altLang="zh-CN" sz="2000" i="1" dirty="0">
                <a:latin typeface="Times New Roman" panose="02020603050405020304" pitchFamily="18" charset="0"/>
              </a:rPr>
              <a:t>m</a:t>
            </a:r>
            <a:r>
              <a:rPr lang="zh-CN" altLang="en-US" sz="2000" dirty="0">
                <a:latin typeface="Times New Roman" panose="02020603050405020304" pitchFamily="18" charset="0"/>
              </a:rPr>
              <a:t>不在</a:t>
            </a:r>
            <a:r>
              <a:rPr lang="en-US" altLang="zh-CN" sz="2000" i="1" dirty="0">
                <a:latin typeface="Times New Roman" panose="02020603050405020304" pitchFamily="18" charset="0"/>
              </a:rPr>
              <a:t>loop</a:t>
            </a:r>
            <a:r>
              <a:rPr lang="zh-CN" altLang="en-US" sz="2000" dirty="0">
                <a:latin typeface="Times New Roman" panose="02020603050405020304" pitchFamily="18" charset="0"/>
              </a:rPr>
              <a:t>中 </a:t>
            </a:r>
            <a:r>
              <a:rPr lang="en-US" altLang="zh-CN" sz="2000" dirty="0">
                <a:latin typeface="Times New Roman" panose="02020603050405020304" pitchFamily="18" charset="0"/>
              </a:rPr>
              <a:t>then begin    </a:t>
            </a:r>
            <a:r>
              <a:rPr lang="en-US" altLang="zh-CN" sz="2000" i="1" dirty="0">
                <a:latin typeface="Times New Roman" panose="02020603050405020304" pitchFamily="18" charset="0"/>
              </a:rPr>
              <a:t>loop</a:t>
            </a:r>
            <a:r>
              <a:rPr lang="en-US" altLang="zh-CN" sz="2000" dirty="0">
                <a:latin typeface="Times New Roman" panose="02020603050405020304" pitchFamily="18" charset="0"/>
              </a:rPr>
              <a:t> := </a:t>
            </a:r>
            <a:r>
              <a:rPr lang="en-US" altLang="zh-CN" sz="2000" i="1" dirty="0">
                <a:latin typeface="Times New Roman" panose="02020603050405020304" pitchFamily="18" charset="0"/>
              </a:rPr>
              <a:t>loop</a:t>
            </a:r>
            <a:r>
              <a:rPr lang="en-US" altLang="zh-CN" sz="2000" dirty="0">
                <a:latin typeface="Times New Roman" panose="02020603050405020304" pitchFamily="18" charset="0"/>
              </a:rPr>
              <a:t> ∪ {</a:t>
            </a:r>
            <a:r>
              <a:rPr lang="en-US" altLang="zh-CN" sz="2000" i="1" dirty="0">
                <a:latin typeface="Times New Roman" panose="02020603050405020304" pitchFamily="18" charset="0"/>
              </a:rPr>
              <a:t>m</a:t>
            </a:r>
            <a:r>
              <a:rPr lang="en-US" altLang="zh-CN" sz="2000" dirty="0">
                <a:latin typeface="Times New Roman" panose="02020603050405020304" pitchFamily="18" charset="0"/>
              </a:rPr>
              <a:t>};</a:t>
            </a:r>
          </a:p>
          <a:p>
            <a:pPr lvl="1">
              <a:lnSpc>
                <a:spcPct val="114000"/>
              </a:lnSpc>
              <a:buNone/>
            </a:pPr>
            <a:r>
              <a:rPr lang="zh-CN" altLang="en-US" sz="2000" dirty="0">
                <a:latin typeface="Times New Roman" panose="02020603050405020304" pitchFamily="18" charset="0"/>
              </a:rPr>
              <a:t>将</a:t>
            </a:r>
            <a:r>
              <a:rPr lang="en-US" altLang="zh-CN" sz="2000" i="1" dirty="0">
                <a:latin typeface="Times New Roman" panose="02020603050405020304" pitchFamily="18" charset="0"/>
              </a:rPr>
              <a:t>m</a:t>
            </a:r>
            <a:r>
              <a:rPr lang="zh-CN" altLang="en-US" sz="2000" dirty="0">
                <a:latin typeface="Times New Roman" panose="02020603050405020304" pitchFamily="18" charset="0"/>
              </a:rPr>
              <a:t>压入栈</a:t>
            </a:r>
            <a:r>
              <a:rPr lang="en-US" altLang="zh-CN" sz="2000" i="1" dirty="0">
                <a:latin typeface="Times New Roman" panose="02020603050405020304" pitchFamily="18" charset="0"/>
              </a:rPr>
              <a:t>stack    </a:t>
            </a:r>
            <a:r>
              <a:rPr lang="en-US" altLang="zh-CN" sz="2000" dirty="0">
                <a:latin typeface="Times New Roman" panose="02020603050405020304" pitchFamily="18" charset="0"/>
              </a:rPr>
              <a:t>end;</a:t>
            </a:r>
          </a:p>
          <a:p>
            <a:pPr lvl="1">
              <a:lnSpc>
                <a:spcPct val="114000"/>
              </a:lnSpc>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下面是主程序 *</a:t>
            </a:r>
            <a:r>
              <a:rPr lang="en-US" altLang="zh-CN" sz="2000" dirty="0">
                <a:latin typeface="Times New Roman" panose="02020603050405020304" pitchFamily="18" charset="0"/>
              </a:rPr>
              <a:t>/</a:t>
            </a:r>
            <a:endParaRPr lang="en-US" altLang="zh-CN" sz="2000" i="1" dirty="0">
              <a:latin typeface="Times New Roman" panose="02020603050405020304" pitchFamily="18" charset="0"/>
            </a:endParaRPr>
          </a:p>
          <a:p>
            <a:pPr lvl="1">
              <a:lnSpc>
                <a:spcPct val="114000"/>
              </a:lnSpc>
              <a:buNone/>
            </a:pPr>
            <a:r>
              <a:rPr lang="en-US" altLang="zh-CN" sz="2000" i="1" dirty="0">
                <a:latin typeface="Times New Roman" panose="02020603050405020304" pitchFamily="18" charset="0"/>
              </a:rPr>
              <a:t>stack</a:t>
            </a:r>
            <a:r>
              <a:rPr lang="en-US" altLang="zh-CN" sz="2000" dirty="0">
                <a:latin typeface="Times New Roman" panose="02020603050405020304" pitchFamily="18" charset="0"/>
              </a:rPr>
              <a:t> := </a:t>
            </a:r>
            <a:r>
              <a:rPr lang="zh-CN" altLang="en-US" sz="2000" dirty="0">
                <a:latin typeface="Times New Roman" panose="02020603050405020304" pitchFamily="18" charset="0"/>
              </a:rPr>
              <a:t>空</a:t>
            </a:r>
            <a:r>
              <a:rPr lang="en-US" altLang="zh-CN" sz="2000" dirty="0">
                <a:latin typeface="Times New Roman" panose="02020603050405020304" pitchFamily="18" charset="0"/>
              </a:rPr>
              <a:t>;    </a:t>
            </a:r>
            <a:r>
              <a:rPr lang="en-US" altLang="zh-CN" sz="2000" i="1" dirty="0">
                <a:latin typeface="Times New Roman" panose="02020603050405020304" pitchFamily="18" charset="0"/>
              </a:rPr>
              <a:t>loop</a:t>
            </a:r>
            <a:r>
              <a:rPr lang="en-US" altLang="zh-CN" sz="2000" dirty="0">
                <a:latin typeface="Times New Roman" panose="02020603050405020304" pitchFamily="18" charset="0"/>
              </a:rPr>
              <a:t> := {</a:t>
            </a:r>
            <a:r>
              <a:rPr lang="en-US" altLang="zh-CN" sz="2000" i="1" dirty="0">
                <a:latin typeface="Times New Roman" panose="02020603050405020304" pitchFamily="18" charset="0"/>
              </a:rPr>
              <a:t>d</a:t>
            </a:r>
            <a:r>
              <a:rPr lang="en-US" altLang="zh-CN" sz="2000" dirty="0">
                <a:latin typeface="Times New Roman" panose="02020603050405020304" pitchFamily="18" charset="0"/>
              </a:rPr>
              <a:t>};    </a:t>
            </a:r>
            <a:r>
              <a:rPr lang="en-US" altLang="zh-CN" sz="2000" i="1" dirty="0">
                <a:latin typeface="Times New Roman" panose="02020603050405020304" pitchFamily="18" charset="0"/>
              </a:rPr>
              <a:t>insert</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a:t>
            </a:r>
          </a:p>
          <a:p>
            <a:pPr lvl="1">
              <a:lnSpc>
                <a:spcPct val="114000"/>
              </a:lnSpc>
              <a:buNone/>
            </a:pPr>
            <a:r>
              <a:rPr lang="en-US" altLang="zh-CN" sz="2000" dirty="0">
                <a:latin typeface="Times New Roman" panose="02020603050405020304" pitchFamily="18" charset="0"/>
              </a:rPr>
              <a:t>while </a:t>
            </a:r>
            <a:r>
              <a:rPr lang="en-US" altLang="zh-CN" sz="2000" i="1" dirty="0">
                <a:latin typeface="Times New Roman" panose="02020603050405020304" pitchFamily="18" charset="0"/>
              </a:rPr>
              <a:t>stack</a:t>
            </a:r>
            <a:r>
              <a:rPr lang="zh-CN" altLang="en-US" sz="2000" dirty="0">
                <a:latin typeface="Times New Roman" panose="02020603050405020304" pitchFamily="18" charset="0"/>
              </a:rPr>
              <a:t>非空 </a:t>
            </a:r>
            <a:r>
              <a:rPr lang="en-US" altLang="zh-CN" sz="2000" dirty="0">
                <a:latin typeface="Times New Roman" panose="02020603050405020304" pitchFamily="18" charset="0"/>
              </a:rPr>
              <a:t>do begin</a:t>
            </a:r>
          </a:p>
          <a:p>
            <a:pPr lvl="1">
              <a:lnSpc>
                <a:spcPct val="114000"/>
              </a:lnSpc>
              <a:buNone/>
            </a:pPr>
            <a:r>
              <a:rPr lang="zh-CN" altLang="en-US" sz="2000" dirty="0">
                <a:latin typeface="Times New Roman" panose="02020603050405020304" pitchFamily="18" charset="0"/>
              </a:rPr>
              <a:t>从</a:t>
            </a:r>
            <a:r>
              <a:rPr lang="en-US" altLang="zh-CN" sz="2000" i="1" dirty="0">
                <a:latin typeface="Times New Roman" panose="02020603050405020304" pitchFamily="18" charset="0"/>
              </a:rPr>
              <a:t>stack</a:t>
            </a:r>
            <a:r>
              <a:rPr lang="zh-CN" altLang="en-US" sz="2000" dirty="0">
                <a:latin typeface="Times New Roman" panose="02020603050405020304" pitchFamily="18" charset="0"/>
              </a:rPr>
              <a:t>弹出第一个元素</a:t>
            </a:r>
            <a:r>
              <a:rPr lang="en-US" altLang="zh-CN" sz="2000" i="1" dirty="0">
                <a:latin typeface="Times New Roman" panose="02020603050405020304" pitchFamily="18" charset="0"/>
              </a:rPr>
              <a:t>m</a:t>
            </a:r>
            <a:r>
              <a:rPr lang="en-US" altLang="zh-CN" sz="2000" dirty="0">
                <a:latin typeface="Times New Roman" panose="02020603050405020304" pitchFamily="18" charset="0"/>
              </a:rPr>
              <a:t>;</a:t>
            </a:r>
          </a:p>
          <a:p>
            <a:pPr lvl="1">
              <a:lnSpc>
                <a:spcPct val="114000"/>
              </a:lnSpc>
              <a:buNone/>
            </a:pPr>
            <a:r>
              <a:rPr lang="en-US" altLang="zh-CN" sz="2000" dirty="0">
                <a:latin typeface="Times New Roman" panose="02020603050405020304" pitchFamily="18" charset="0"/>
              </a:rPr>
              <a:t>for </a:t>
            </a:r>
            <a:r>
              <a:rPr lang="en-US" altLang="zh-CN" sz="2000" i="1" dirty="0">
                <a:latin typeface="Times New Roman" panose="02020603050405020304" pitchFamily="18" charset="0"/>
              </a:rPr>
              <a:t>m</a:t>
            </a:r>
            <a:r>
              <a:rPr lang="zh-CN" altLang="en-US" sz="2000" dirty="0">
                <a:latin typeface="Times New Roman" panose="02020603050405020304" pitchFamily="18" charset="0"/>
              </a:rPr>
              <a:t>的每个前驱</a:t>
            </a:r>
            <a:r>
              <a:rPr lang="en-US" altLang="zh-CN" sz="2000" i="1" dirty="0">
                <a:latin typeface="Times New Roman" panose="02020603050405020304" pitchFamily="18" charset="0"/>
              </a:rPr>
              <a:t>p</a:t>
            </a:r>
            <a:r>
              <a:rPr lang="en-US" altLang="zh-CN" sz="2000" dirty="0">
                <a:latin typeface="Times New Roman" panose="02020603050405020304" pitchFamily="18" charset="0"/>
              </a:rPr>
              <a:t> do </a:t>
            </a:r>
            <a:r>
              <a:rPr lang="en-US" altLang="zh-CN" sz="2000" i="1" dirty="0">
                <a:latin typeface="Times New Roman" panose="02020603050405020304" pitchFamily="18" charset="0"/>
              </a:rPr>
              <a:t>insert</a:t>
            </a:r>
            <a:r>
              <a:rPr lang="en-US" altLang="zh-CN" sz="2000" dirty="0">
                <a:latin typeface="Times New Roman" panose="02020603050405020304" pitchFamily="18" charset="0"/>
              </a:rPr>
              <a:t>(</a:t>
            </a:r>
            <a:r>
              <a:rPr lang="en-US" altLang="zh-CN" sz="2000" i="1" dirty="0">
                <a:latin typeface="Times New Roman" panose="02020603050405020304" pitchFamily="18" charset="0"/>
              </a:rPr>
              <a:t>p</a:t>
            </a:r>
            <a:r>
              <a:rPr lang="en-US" altLang="zh-CN" sz="2000" dirty="0">
                <a:latin typeface="Times New Roman" panose="02020603050405020304" pitchFamily="18" charset="0"/>
              </a:rPr>
              <a:t>)</a:t>
            </a:r>
          </a:p>
          <a:p>
            <a:pPr lvl="1">
              <a:lnSpc>
                <a:spcPct val="114000"/>
              </a:lnSpc>
              <a:buNone/>
            </a:pPr>
            <a:r>
              <a:rPr lang="en-US" altLang="zh-CN" sz="2000" dirty="0">
                <a:latin typeface="Times New Roman" panose="02020603050405020304" pitchFamily="18" charset="0"/>
              </a:rPr>
              <a:t>end</a:t>
            </a:r>
          </a:p>
        </p:txBody>
      </p:sp>
      <p:sp>
        <p:nvSpPr>
          <p:cNvPr id="59397" name="Rectangle 4">
            <a:extLst>
              <a:ext uri="{FF2B5EF4-FFF2-40B4-BE49-F238E27FC236}">
                <a16:creationId xmlns:a16="http://schemas.microsoft.com/office/drawing/2014/main" id="{C8B188C3-E58E-C8A1-F387-408972A60540}"/>
              </a:ext>
            </a:extLst>
          </p:cNvPr>
          <p:cNvSpPr>
            <a:spLocks noChangeArrowheads="1"/>
          </p:cNvSpPr>
          <p:nvPr/>
        </p:nvSpPr>
        <p:spPr bwMode="auto">
          <a:xfrm>
            <a:off x="1524001" y="3045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0CDF4C09-5CAD-3758-B2F8-38CCC7FAD024}"/>
              </a:ext>
            </a:extLst>
          </p:cNvPr>
          <p:cNvSpPr>
            <a:spLocks noGrp="1" noChangeArrowheads="1"/>
          </p:cNvSpPr>
          <p:nvPr>
            <p:ph type="title"/>
          </p:nvPr>
        </p:nvSpPr>
        <p:spPr/>
        <p:txBody>
          <a:bodyPr anchor="ctr">
            <a:normAutofit/>
          </a:bodyPr>
          <a:lstStyle/>
          <a:p>
            <a:r>
              <a:rPr lang="zh-CN" altLang="en-US">
                <a:latin typeface="Times New Roman" panose="02020603050405020304" pitchFamily="18" charset="0"/>
              </a:rPr>
              <a:t>循环</a:t>
            </a:r>
          </a:p>
        </p:txBody>
      </p:sp>
      <p:sp>
        <p:nvSpPr>
          <p:cNvPr id="14" name="日期占位符 3">
            <a:extLst>
              <a:ext uri="{FF2B5EF4-FFF2-40B4-BE49-F238E27FC236}">
                <a16:creationId xmlns:a16="http://schemas.microsoft.com/office/drawing/2014/main" id="{44A69EC1-B38D-75AD-628E-378E92C6361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01383A5-ABB3-4E93-BA91-582F8D4C67D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0418" name="灯片编号占位符 5">
            <a:extLst>
              <a:ext uri="{FF2B5EF4-FFF2-40B4-BE49-F238E27FC236}">
                <a16:creationId xmlns:a16="http://schemas.microsoft.com/office/drawing/2014/main" id="{F24796F8-A684-8C76-FAC7-323E7F53AAD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7FB2105-F9D1-40E3-A972-F9DEDB17D746}" type="slidenum">
              <a:rPr lang="en-US" altLang="zh-CN">
                <a:latin typeface="Arial" panose="020B0604020202020204" pitchFamily="34" charset="0"/>
              </a:rPr>
              <a:pPr/>
              <a:t>38</a:t>
            </a:fld>
            <a:endParaRPr lang="en-US" altLang="zh-CN">
              <a:latin typeface="Arial" panose="020B0604020202020204" pitchFamily="34" charset="0"/>
            </a:endParaRPr>
          </a:p>
        </p:txBody>
      </p:sp>
      <p:sp>
        <p:nvSpPr>
          <p:cNvPr id="60420" name="Rectangle 3">
            <a:extLst>
              <a:ext uri="{FF2B5EF4-FFF2-40B4-BE49-F238E27FC236}">
                <a16:creationId xmlns:a16="http://schemas.microsoft.com/office/drawing/2014/main" id="{BEF66F61-7872-4612-3B4D-CC88BE0F5302}"/>
              </a:ext>
            </a:extLst>
          </p:cNvPr>
          <p:cNvSpPr>
            <a:spLocks noGrp="1" noChangeArrowheads="1"/>
          </p:cNvSpPr>
          <p:nvPr>
            <p:ph type="body" sz="quarter" idx="13"/>
          </p:nvPr>
        </p:nvSpPr>
        <p:spPr>
          <a:xfrm>
            <a:off x="1064596" y="981379"/>
            <a:ext cx="9783916" cy="4123276"/>
          </a:xfrm>
        </p:spPr>
        <p:txBody>
          <a:bodyPr/>
          <a:lstStyle/>
          <a:p>
            <a:pPr>
              <a:lnSpc>
                <a:spcPct val="120000"/>
              </a:lnSpc>
            </a:pPr>
            <a:r>
              <a:rPr lang="zh-CN" altLang="en-US" dirty="0"/>
              <a:t>如果我们只将自然循环当作“循环”，则循环或者互不相交，或者一个在另外一个里面。</a:t>
            </a:r>
          </a:p>
          <a:p>
            <a:pPr>
              <a:lnSpc>
                <a:spcPct val="120000"/>
              </a:lnSpc>
            </a:pPr>
            <a:r>
              <a:rPr lang="zh-CN" altLang="en-US" dirty="0"/>
              <a:t>内循环：不包含其他循环的循环称为内循环。</a:t>
            </a:r>
          </a:p>
          <a:p>
            <a:pPr>
              <a:lnSpc>
                <a:spcPct val="120000"/>
              </a:lnSpc>
            </a:pPr>
            <a:r>
              <a:rPr lang="zh-CN" altLang="en-US" dirty="0"/>
              <a:t>如果两个循环具有相同的首节点，那么很难说一个包含另外一个。此时把两个循环合并。</a:t>
            </a:r>
            <a:endParaRPr lang="zh-CN" altLang="en-US" sz="3600" dirty="0"/>
          </a:p>
        </p:txBody>
      </p:sp>
      <p:sp>
        <p:nvSpPr>
          <p:cNvPr id="60421" name="Text Box 4">
            <a:extLst>
              <a:ext uri="{FF2B5EF4-FFF2-40B4-BE49-F238E27FC236}">
                <a16:creationId xmlns:a16="http://schemas.microsoft.com/office/drawing/2014/main" id="{C3EDE6B8-1AC6-1317-5B24-CDCDAA01A032}"/>
              </a:ext>
            </a:extLst>
          </p:cNvPr>
          <p:cNvSpPr txBox="1">
            <a:spLocks noChangeArrowheads="1"/>
          </p:cNvSpPr>
          <p:nvPr/>
        </p:nvSpPr>
        <p:spPr bwMode="auto">
          <a:xfrm>
            <a:off x="5334000" y="439642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0</a:t>
            </a:r>
          </a:p>
        </p:txBody>
      </p:sp>
      <p:sp>
        <p:nvSpPr>
          <p:cNvPr id="60422" name="Line 5">
            <a:extLst>
              <a:ext uri="{FF2B5EF4-FFF2-40B4-BE49-F238E27FC236}">
                <a16:creationId xmlns:a16="http://schemas.microsoft.com/office/drawing/2014/main" id="{3A437674-E317-1BC1-4342-A65EC385093C}"/>
              </a:ext>
            </a:extLst>
          </p:cNvPr>
          <p:cNvSpPr>
            <a:spLocks noChangeShapeType="1"/>
          </p:cNvSpPr>
          <p:nvPr/>
        </p:nvSpPr>
        <p:spPr bwMode="auto">
          <a:xfrm>
            <a:off x="5638800" y="386302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0423" name="Text Box 6">
            <a:extLst>
              <a:ext uri="{FF2B5EF4-FFF2-40B4-BE49-F238E27FC236}">
                <a16:creationId xmlns:a16="http://schemas.microsoft.com/office/drawing/2014/main" id="{7C6E17CE-942F-2B4C-A763-73AA61B0A863}"/>
              </a:ext>
            </a:extLst>
          </p:cNvPr>
          <p:cNvSpPr txBox="1">
            <a:spLocks noChangeArrowheads="1"/>
          </p:cNvSpPr>
          <p:nvPr/>
        </p:nvSpPr>
        <p:spPr bwMode="auto">
          <a:xfrm>
            <a:off x="5334000" y="515842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p>
        </p:txBody>
      </p:sp>
      <p:sp>
        <p:nvSpPr>
          <p:cNvPr id="60424" name="Text Box 7">
            <a:extLst>
              <a:ext uri="{FF2B5EF4-FFF2-40B4-BE49-F238E27FC236}">
                <a16:creationId xmlns:a16="http://schemas.microsoft.com/office/drawing/2014/main" id="{EC05D1B0-D13C-CC45-313D-2E6E3BFADA54}"/>
              </a:ext>
            </a:extLst>
          </p:cNvPr>
          <p:cNvSpPr txBox="1">
            <a:spLocks noChangeArrowheads="1"/>
          </p:cNvSpPr>
          <p:nvPr/>
        </p:nvSpPr>
        <p:spPr bwMode="auto">
          <a:xfrm>
            <a:off x="4267200" y="607282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p>
        </p:txBody>
      </p:sp>
      <p:sp>
        <p:nvSpPr>
          <p:cNvPr id="60425" name="Text Box 8">
            <a:extLst>
              <a:ext uri="{FF2B5EF4-FFF2-40B4-BE49-F238E27FC236}">
                <a16:creationId xmlns:a16="http://schemas.microsoft.com/office/drawing/2014/main" id="{F2284E77-2357-F752-EA67-5BAFCD468AA0}"/>
              </a:ext>
            </a:extLst>
          </p:cNvPr>
          <p:cNvSpPr txBox="1">
            <a:spLocks noChangeArrowheads="1"/>
          </p:cNvSpPr>
          <p:nvPr/>
        </p:nvSpPr>
        <p:spPr bwMode="auto">
          <a:xfrm>
            <a:off x="6553200" y="607282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3</a:t>
            </a:r>
          </a:p>
        </p:txBody>
      </p:sp>
      <p:sp>
        <p:nvSpPr>
          <p:cNvPr id="60426" name="Line 9">
            <a:extLst>
              <a:ext uri="{FF2B5EF4-FFF2-40B4-BE49-F238E27FC236}">
                <a16:creationId xmlns:a16="http://schemas.microsoft.com/office/drawing/2014/main" id="{D1CFBECE-8063-A672-ADBE-59D712828A84}"/>
              </a:ext>
            </a:extLst>
          </p:cNvPr>
          <p:cNvSpPr>
            <a:spLocks noChangeShapeType="1"/>
          </p:cNvSpPr>
          <p:nvPr/>
        </p:nvSpPr>
        <p:spPr bwMode="auto">
          <a:xfrm>
            <a:off x="5638800" y="485362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0427" name="Freeform 10">
            <a:extLst>
              <a:ext uri="{FF2B5EF4-FFF2-40B4-BE49-F238E27FC236}">
                <a16:creationId xmlns:a16="http://schemas.microsoft.com/office/drawing/2014/main" id="{61699E19-3ADA-DA75-6A26-419675002DE5}"/>
              </a:ext>
            </a:extLst>
          </p:cNvPr>
          <p:cNvSpPr>
            <a:spLocks noChangeArrowheads="1"/>
          </p:cNvSpPr>
          <p:nvPr/>
        </p:nvSpPr>
        <p:spPr bwMode="auto">
          <a:xfrm>
            <a:off x="4648200" y="5387020"/>
            <a:ext cx="685800" cy="685800"/>
          </a:xfrm>
          <a:custGeom>
            <a:avLst/>
            <a:gdLst>
              <a:gd name="T0" fmla="*/ 432 w 432"/>
              <a:gd name="T1" fmla="*/ 0 h 432"/>
              <a:gd name="T2" fmla="*/ 0 w 432"/>
              <a:gd name="T3" fmla="*/ 0 h 432"/>
              <a:gd name="T4" fmla="*/ 0 w 432"/>
              <a:gd name="T5" fmla="*/ 432 h 432"/>
            </a:gdLst>
            <a:ahLst/>
            <a:cxnLst>
              <a:cxn ang="0">
                <a:pos x="T0" y="T1"/>
              </a:cxn>
              <a:cxn ang="0">
                <a:pos x="T2" y="T3"/>
              </a:cxn>
              <a:cxn ang="0">
                <a:pos x="T4" y="T5"/>
              </a:cxn>
            </a:cxnLst>
            <a:rect l="0" t="0" r="r" b="b"/>
            <a:pathLst>
              <a:path w="432" h="432">
                <a:moveTo>
                  <a:pt x="432" y="0"/>
                </a:moveTo>
                <a:lnTo>
                  <a:pt x="0" y="0"/>
                </a:lnTo>
                <a:lnTo>
                  <a:pt x="0" y="432"/>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0428" name="Freeform 11">
            <a:extLst>
              <a:ext uri="{FF2B5EF4-FFF2-40B4-BE49-F238E27FC236}">
                <a16:creationId xmlns:a16="http://schemas.microsoft.com/office/drawing/2014/main" id="{D4279B56-FBAF-C52B-B3AC-FF9FED580C71}"/>
              </a:ext>
            </a:extLst>
          </p:cNvPr>
          <p:cNvSpPr>
            <a:spLocks noChangeArrowheads="1"/>
          </p:cNvSpPr>
          <p:nvPr/>
        </p:nvSpPr>
        <p:spPr bwMode="auto">
          <a:xfrm>
            <a:off x="6096000" y="5387020"/>
            <a:ext cx="685800" cy="685800"/>
          </a:xfrm>
          <a:custGeom>
            <a:avLst/>
            <a:gdLst>
              <a:gd name="T0" fmla="*/ 0 w 432"/>
              <a:gd name="T1" fmla="*/ 0 h 432"/>
              <a:gd name="T2" fmla="*/ 432 w 432"/>
              <a:gd name="T3" fmla="*/ 0 h 432"/>
              <a:gd name="T4" fmla="*/ 432 w 432"/>
              <a:gd name="T5" fmla="*/ 432 h 432"/>
            </a:gdLst>
            <a:ahLst/>
            <a:cxnLst>
              <a:cxn ang="0">
                <a:pos x="T0" y="T1"/>
              </a:cxn>
              <a:cxn ang="0">
                <a:pos x="T2" y="T3"/>
              </a:cxn>
              <a:cxn ang="0">
                <a:pos x="T4" y="T5"/>
              </a:cxn>
            </a:cxnLst>
            <a:rect l="0" t="0" r="r" b="b"/>
            <a:pathLst>
              <a:path w="432" h="432">
                <a:moveTo>
                  <a:pt x="0" y="0"/>
                </a:moveTo>
                <a:lnTo>
                  <a:pt x="432" y="0"/>
                </a:lnTo>
                <a:lnTo>
                  <a:pt x="432" y="432"/>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0429" name="Freeform 12">
            <a:extLst>
              <a:ext uri="{FF2B5EF4-FFF2-40B4-BE49-F238E27FC236}">
                <a16:creationId xmlns:a16="http://schemas.microsoft.com/office/drawing/2014/main" id="{B435BBB4-0D53-1E75-D264-EEE6715DD53D}"/>
              </a:ext>
            </a:extLst>
          </p:cNvPr>
          <p:cNvSpPr>
            <a:spLocks noChangeArrowheads="1"/>
          </p:cNvSpPr>
          <p:nvPr/>
        </p:nvSpPr>
        <p:spPr bwMode="auto">
          <a:xfrm>
            <a:off x="3886200" y="4625020"/>
            <a:ext cx="1447800" cy="1676400"/>
          </a:xfrm>
          <a:custGeom>
            <a:avLst/>
            <a:gdLst>
              <a:gd name="T0" fmla="*/ 240 w 912"/>
              <a:gd name="T1" fmla="*/ 1056 h 1056"/>
              <a:gd name="T2" fmla="*/ 0 w 912"/>
              <a:gd name="T3" fmla="*/ 1056 h 1056"/>
              <a:gd name="T4" fmla="*/ 0 w 912"/>
              <a:gd name="T5" fmla="*/ 0 h 1056"/>
              <a:gd name="T6" fmla="*/ 912 w 912"/>
              <a:gd name="T7" fmla="*/ 0 h 1056"/>
            </a:gdLst>
            <a:ahLst/>
            <a:cxnLst>
              <a:cxn ang="0">
                <a:pos x="T0" y="T1"/>
              </a:cxn>
              <a:cxn ang="0">
                <a:pos x="T2" y="T3"/>
              </a:cxn>
              <a:cxn ang="0">
                <a:pos x="T4" y="T5"/>
              </a:cxn>
              <a:cxn ang="0">
                <a:pos x="T6" y="T7"/>
              </a:cxn>
            </a:cxnLst>
            <a:rect l="0" t="0" r="r" b="b"/>
            <a:pathLst>
              <a:path w="912" h="1056">
                <a:moveTo>
                  <a:pt x="240" y="1056"/>
                </a:moveTo>
                <a:lnTo>
                  <a:pt x="0" y="1056"/>
                </a:lnTo>
                <a:lnTo>
                  <a:pt x="0" y="0"/>
                </a:lnTo>
                <a:lnTo>
                  <a:pt x="91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0430" name="Freeform 13">
            <a:extLst>
              <a:ext uri="{FF2B5EF4-FFF2-40B4-BE49-F238E27FC236}">
                <a16:creationId xmlns:a16="http://schemas.microsoft.com/office/drawing/2014/main" id="{2FB9DEDE-DD0C-DC94-DD93-2418B9EDBA92}"/>
              </a:ext>
            </a:extLst>
          </p:cNvPr>
          <p:cNvSpPr>
            <a:spLocks noChangeArrowheads="1"/>
          </p:cNvSpPr>
          <p:nvPr/>
        </p:nvSpPr>
        <p:spPr bwMode="auto">
          <a:xfrm>
            <a:off x="6096000" y="4625020"/>
            <a:ext cx="1600200" cy="1600200"/>
          </a:xfrm>
          <a:custGeom>
            <a:avLst/>
            <a:gdLst>
              <a:gd name="T0" fmla="*/ 768 w 1008"/>
              <a:gd name="T1" fmla="*/ 1008 h 1008"/>
              <a:gd name="T2" fmla="*/ 1008 w 1008"/>
              <a:gd name="T3" fmla="*/ 1008 h 1008"/>
              <a:gd name="T4" fmla="*/ 1008 w 1008"/>
              <a:gd name="T5" fmla="*/ 0 h 1008"/>
              <a:gd name="T6" fmla="*/ 0 w 1008"/>
              <a:gd name="T7" fmla="*/ 0 h 1008"/>
            </a:gdLst>
            <a:ahLst/>
            <a:cxnLst>
              <a:cxn ang="0">
                <a:pos x="T0" y="T1"/>
              </a:cxn>
              <a:cxn ang="0">
                <a:pos x="T2" y="T3"/>
              </a:cxn>
              <a:cxn ang="0">
                <a:pos x="T4" y="T5"/>
              </a:cxn>
              <a:cxn ang="0">
                <a:pos x="T6" y="T7"/>
              </a:cxn>
            </a:cxnLst>
            <a:rect l="0" t="0" r="r" b="b"/>
            <a:pathLst>
              <a:path w="1008" h="1008">
                <a:moveTo>
                  <a:pt x="768" y="1008"/>
                </a:moveTo>
                <a:lnTo>
                  <a:pt x="1008" y="1008"/>
                </a:lnTo>
                <a:lnTo>
                  <a:pt x="1008" y="0"/>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69106AE9-0BC2-3F40-9CA5-77C3EB644619}"/>
              </a:ext>
            </a:extLst>
          </p:cNvPr>
          <p:cNvSpPr>
            <a:spLocks noGrp="1" noChangeArrowheads="1"/>
          </p:cNvSpPr>
          <p:nvPr>
            <p:ph type="title"/>
          </p:nvPr>
        </p:nvSpPr>
        <p:spPr/>
        <p:txBody>
          <a:bodyPr anchor="ctr"/>
          <a:lstStyle/>
          <a:p>
            <a:r>
              <a:rPr lang="zh-CN" altLang="en-US">
                <a:latin typeface="Times New Roman" panose="02020603050405020304" pitchFamily="18" charset="0"/>
              </a:rPr>
              <a:t>循环</a:t>
            </a:r>
          </a:p>
        </p:txBody>
      </p:sp>
      <p:sp>
        <p:nvSpPr>
          <p:cNvPr id="22" name="日期占位符 3">
            <a:extLst>
              <a:ext uri="{FF2B5EF4-FFF2-40B4-BE49-F238E27FC236}">
                <a16:creationId xmlns:a16="http://schemas.microsoft.com/office/drawing/2014/main" id="{37688946-B18F-9141-EAA1-F82BCC22BD5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E5239A6-8E6F-44DE-9A60-CC917221128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42" name="灯片编号占位符 5">
            <a:extLst>
              <a:ext uri="{FF2B5EF4-FFF2-40B4-BE49-F238E27FC236}">
                <a16:creationId xmlns:a16="http://schemas.microsoft.com/office/drawing/2014/main" id="{49E3A4E7-677B-B8B0-A14A-446659F4F29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D3753A2-896D-49DD-9DF8-52176183FF27}" type="slidenum">
              <a:rPr lang="en-US" altLang="zh-CN">
                <a:latin typeface="Arial" panose="020B0604020202020204" pitchFamily="34" charset="0"/>
              </a:rPr>
              <a:pPr/>
              <a:t>39</a:t>
            </a:fld>
            <a:endParaRPr lang="en-US" altLang="zh-CN">
              <a:latin typeface="Arial" panose="020B0604020202020204" pitchFamily="34" charset="0"/>
            </a:endParaRPr>
          </a:p>
        </p:txBody>
      </p:sp>
      <p:sp>
        <p:nvSpPr>
          <p:cNvPr id="61444" name="Rectangle 3">
            <a:extLst>
              <a:ext uri="{FF2B5EF4-FFF2-40B4-BE49-F238E27FC236}">
                <a16:creationId xmlns:a16="http://schemas.microsoft.com/office/drawing/2014/main" id="{E9B5263A-D2D7-F84F-0E62-D93B0846736E}"/>
              </a:ext>
            </a:extLst>
          </p:cNvPr>
          <p:cNvSpPr>
            <a:spLocks noGrp="1" noChangeArrowheads="1"/>
          </p:cNvSpPr>
          <p:nvPr>
            <p:ph type="body" sz="quarter" idx="13"/>
          </p:nvPr>
        </p:nvSpPr>
        <p:spPr>
          <a:xfrm>
            <a:off x="1064596" y="1207363"/>
            <a:ext cx="5815628" cy="5148987"/>
          </a:xfrm>
        </p:spPr>
        <p:txBody>
          <a:bodyPr>
            <a:normAutofit/>
          </a:bodyPr>
          <a:lstStyle/>
          <a:p>
            <a:pPr algn="just">
              <a:lnSpc>
                <a:spcPct val="120000"/>
              </a:lnSpc>
            </a:pPr>
            <a:r>
              <a:rPr lang="zh-CN" altLang="en-US" sz="2600" dirty="0">
                <a:latin typeface="Times New Roman" panose="02020603050405020304" pitchFamily="18" charset="0"/>
              </a:rPr>
              <a:t>某些变换要求我们将循环中的某些语句移到首节点的前面。因此，在开始处理循环</a:t>
            </a:r>
            <a:r>
              <a:rPr lang="en-US" altLang="zh-CN" sz="2600" i="1" dirty="0">
                <a:latin typeface="Times New Roman" panose="02020603050405020304" pitchFamily="18" charset="0"/>
              </a:rPr>
              <a:t>L</a:t>
            </a:r>
            <a:r>
              <a:rPr lang="zh-CN" altLang="en-US" sz="2600" dirty="0">
                <a:latin typeface="Times New Roman" panose="02020603050405020304" pitchFamily="18" charset="0"/>
              </a:rPr>
              <a:t>之前，往往需要先创建一个称为</a:t>
            </a:r>
            <a:r>
              <a:rPr lang="zh-CN" altLang="en-US" sz="2600" dirty="0">
                <a:solidFill>
                  <a:srgbClr val="FF0000"/>
                </a:solidFill>
                <a:latin typeface="Times New Roman" panose="02020603050405020304" pitchFamily="18" charset="0"/>
              </a:rPr>
              <a:t>前置首节点</a:t>
            </a:r>
            <a:r>
              <a:rPr lang="zh-CN" altLang="en-US" sz="2600" dirty="0">
                <a:latin typeface="Times New Roman" panose="02020603050405020304" pitchFamily="18" charset="0"/>
              </a:rPr>
              <a:t>的新块。前置首节点的唯一后继是</a:t>
            </a:r>
            <a:r>
              <a:rPr lang="en-US" altLang="zh-CN" sz="2600" i="1" dirty="0">
                <a:latin typeface="Times New Roman" panose="02020603050405020304" pitchFamily="18" charset="0"/>
              </a:rPr>
              <a:t>L</a:t>
            </a:r>
            <a:r>
              <a:rPr lang="zh-CN" altLang="en-US" sz="2600" dirty="0">
                <a:latin typeface="Times New Roman" panose="02020603050405020304" pitchFamily="18" charset="0"/>
              </a:rPr>
              <a:t>的首节点，原来从</a:t>
            </a:r>
            <a:r>
              <a:rPr lang="en-US" altLang="zh-CN" sz="2600" i="1" dirty="0">
                <a:latin typeface="Times New Roman" panose="02020603050405020304" pitchFamily="18" charset="0"/>
              </a:rPr>
              <a:t>L</a:t>
            </a:r>
            <a:r>
              <a:rPr lang="zh-CN" altLang="en-US" sz="2600" dirty="0">
                <a:latin typeface="Times New Roman" panose="02020603050405020304" pitchFamily="18" charset="0"/>
              </a:rPr>
              <a:t>外到达</a:t>
            </a:r>
            <a:r>
              <a:rPr lang="en-US" altLang="zh-CN" sz="2600" i="1" dirty="0">
                <a:latin typeface="Times New Roman" panose="02020603050405020304" pitchFamily="18" charset="0"/>
              </a:rPr>
              <a:t>L</a:t>
            </a:r>
            <a:r>
              <a:rPr lang="zh-CN" altLang="en-US" sz="2600" dirty="0">
                <a:latin typeface="Times New Roman" panose="02020603050405020304" pitchFamily="18" charset="0"/>
              </a:rPr>
              <a:t>首节点的边都将改成进入前置首节点，从循环</a:t>
            </a:r>
            <a:r>
              <a:rPr lang="en-US" altLang="zh-CN" sz="2600" i="1" dirty="0">
                <a:latin typeface="Times New Roman" panose="02020603050405020304" pitchFamily="18" charset="0"/>
              </a:rPr>
              <a:t>L</a:t>
            </a:r>
            <a:r>
              <a:rPr lang="zh-CN" altLang="en-US" sz="2600" dirty="0">
                <a:latin typeface="Times New Roman" panose="02020603050405020304" pitchFamily="18" charset="0"/>
              </a:rPr>
              <a:t>里面到达首节点的边不改变。</a:t>
            </a:r>
          </a:p>
          <a:p>
            <a:pPr algn="just">
              <a:lnSpc>
                <a:spcPct val="120000"/>
              </a:lnSpc>
            </a:pPr>
            <a:r>
              <a:rPr lang="zh-CN" altLang="en-US" sz="2600" dirty="0">
                <a:latin typeface="Times New Roman" panose="02020603050405020304" pitchFamily="18" charset="0"/>
              </a:rPr>
              <a:t>初始时前置首节点为空，但对</a:t>
            </a:r>
            <a:r>
              <a:rPr lang="en-US" altLang="zh-CN" sz="2600" i="1" dirty="0">
                <a:latin typeface="Times New Roman" panose="02020603050405020304" pitchFamily="18" charset="0"/>
              </a:rPr>
              <a:t>L</a:t>
            </a:r>
            <a:r>
              <a:rPr lang="zh-CN" altLang="en-US" sz="2600" dirty="0">
                <a:latin typeface="Times New Roman" panose="02020603050405020304" pitchFamily="18" charset="0"/>
              </a:rPr>
              <a:t>的变换可能会将一些语句放到该节点中。 </a:t>
            </a:r>
          </a:p>
        </p:txBody>
      </p:sp>
      <p:grpSp>
        <p:nvGrpSpPr>
          <p:cNvPr id="61445" name="Group 4">
            <a:extLst>
              <a:ext uri="{FF2B5EF4-FFF2-40B4-BE49-F238E27FC236}">
                <a16:creationId xmlns:a16="http://schemas.microsoft.com/office/drawing/2014/main" id="{13DCD01B-F255-F936-F3FE-40AFB30913CB}"/>
              </a:ext>
            </a:extLst>
          </p:cNvPr>
          <p:cNvGrpSpPr>
            <a:grpSpLocks/>
          </p:cNvGrpSpPr>
          <p:nvPr/>
        </p:nvGrpSpPr>
        <p:grpSpPr bwMode="auto">
          <a:xfrm>
            <a:off x="7547530" y="1045562"/>
            <a:ext cx="3352800" cy="2590800"/>
            <a:chOff x="3024" y="1104"/>
            <a:chExt cx="2112" cy="1632"/>
          </a:xfrm>
        </p:grpSpPr>
        <p:sp>
          <p:nvSpPr>
            <p:cNvPr id="61446" name="Text Box 5">
              <a:extLst>
                <a:ext uri="{FF2B5EF4-FFF2-40B4-BE49-F238E27FC236}">
                  <a16:creationId xmlns:a16="http://schemas.microsoft.com/office/drawing/2014/main" id="{20D21831-1484-730D-3911-38D839D6092F}"/>
                </a:ext>
              </a:extLst>
            </p:cNvPr>
            <p:cNvSpPr txBox="1">
              <a:spLocks noChangeArrowheads="1"/>
            </p:cNvSpPr>
            <p:nvPr/>
          </p:nvSpPr>
          <p:spPr bwMode="auto">
            <a:xfrm>
              <a:off x="3312" y="1584"/>
              <a:ext cx="16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zh-CN" altLang="en-US" sz="2400" b="1">
                  <a:latin typeface="楷体_GB2312" pitchFamily="49" charset="-122"/>
                  <a:ea typeface="楷体_GB2312" pitchFamily="49" charset="-122"/>
                </a:rPr>
                <a:t>首节点</a:t>
              </a:r>
            </a:p>
          </p:txBody>
        </p:sp>
        <p:sp>
          <p:nvSpPr>
            <p:cNvPr id="61447" name="Line 6">
              <a:extLst>
                <a:ext uri="{FF2B5EF4-FFF2-40B4-BE49-F238E27FC236}">
                  <a16:creationId xmlns:a16="http://schemas.microsoft.com/office/drawing/2014/main" id="{705D04A2-505B-FA93-3E2E-F95BE49AEF55}"/>
                </a:ext>
              </a:extLst>
            </p:cNvPr>
            <p:cNvSpPr>
              <a:spLocks noChangeShapeType="1"/>
            </p:cNvSpPr>
            <p:nvPr/>
          </p:nvSpPr>
          <p:spPr bwMode="auto">
            <a:xfrm>
              <a:off x="3744" y="1104"/>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48" name="Line 7">
              <a:extLst>
                <a:ext uri="{FF2B5EF4-FFF2-40B4-BE49-F238E27FC236}">
                  <a16:creationId xmlns:a16="http://schemas.microsoft.com/office/drawing/2014/main" id="{C626EAFC-5722-372C-2247-6009FE2D25BD}"/>
                </a:ext>
              </a:extLst>
            </p:cNvPr>
            <p:cNvSpPr>
              <a:spLocks noChangeShapeType="1"/>
            </p:cNvSpPr>
            <p:nvPr/>
          </p:nvSpPr>
          <p:spPr bwMode="auto">
            <a:xfrm flipH="1">
              <a:off x="4320" y="1104"/>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49" name="Text Box 8">
              <a:extLst>
                <a:ext uri="{FF2B5EF4-FFF2-40B4-BE49-F238E27FC236}">
                  <a16:creationId xmlns:a16="http://schemas.microsoft.com/office/drawing/2014/main" id="{7E389191-F6C6-1FE2-E596-6B713D6142B9}"/>
                </a:ext>
              </a:extLst>
            </p:cNvPr>
            <p:cNvSpPr txBox="1">
              <a:spLocks noChangeArrowheads="1"/>
            </p:cNvSpPr>
            <p:nvPr/>
          </p:nvSpPr>
          <p:spPr bwMode="auto">
            <a:xfrm>
              <a:off x="3264" y="2448"/>
              <a:ext cx="17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b="1">
                  <a:latin typeface="楷体_GB2312" pitchFamily="49" charset="-122"/>
                  <a:ea typeface="楷体_GB2312" pitchFamily="49" charset="-122"/>
                </a:rPr>
                <a:t> </a:t>
              </a:r>
            </a:p>
          </p:txBody>
        </p:sp>
        <p:sp>
          <p:nvSpPr>
            <p:cNvPr id="61450" name="Rectangle 9">
              <a:extLst>
                <a:ext uri="{FF2B5EF4-FFF2-40B4-BE49-F238E27FC236}">
                  <a16:creationId xmlns:a16="http://schemas.microsoft.com/office/drawing/2014/main" id="{6CE14721-46BF-1D90-AF1F-0CF48DA4C8E5}"/>
                </a:ext>
              </a:extLst>
            </p:cNvPr>
            <p:cNvSpPr>
              <a:spLocks noChangeArrowheads="1"/>
            </p:cNvSpPr>
            <p:nvPr/>
          </p:nvSpPr>
          <p:spPr bwMode="auto">
            <a:xfrm>
              <a:off x="3264" y="2112"/>
              <a:ext cx="17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61451" name="Freeform 10">
              <a:extLst>
                <a:ext uri="{FF2B5EF4-FFF2-40B4-BE49-F238E27FC236}">
                  <a16:creationId xmlns:a16="http://schemas.microsoft.com/office/drawing/2014/main" id="{8E334A63-1590-6883-DB64-D36001F73334}"/>
                </a:ext>
              </a:extLst>
            </p:cNvPr>
            <p:cNvSpPr>
              <a:spLocks noChangeArrowheads="1"/>
            </p:cNvSpPr>
            <p:nvPr/>
          </p:nvSpPr>
          <p:spPr bwMode="auto">
            <a:xfrm>
              <a:off x="3024" y="1440"/>
              <a:ext cx="432" cy="864"/>
            </a:xfrm>
            <a:custGeom>
              <a:avLst/>
              <a:gdLst>
                <a:gd name="T0" fmla="*/ 240 w 432"/>
                <a:gd name="T1" fmla="*/ 1200 h 1200"/>
                <a:gd name="T2" fmla="*/ 0 w 432"/>
                <a:gd name="T3" fmla="*/ 1200 h 1200"/>
                <a:gd name="T4" fmla="*/ 0 w 432"/>
                <a:gd name="T5" fmla="*/ 0 h 1200"/>
                <a:gd name="T6" fmla="*/ 432 w 432"/>
                <a:gd name="T7" fmla="*/ 0 h 1200"/>
                <a:gd name="T8" fmla="*/ 432 w 432"/>
                <a:gd name="T9" fmla="*/ 144 h 1200"/>
              </a:gdLst>
              <a:ahLst/>
              <a:cxnLst>
                <a:cxn ang="0">
                  <a:pos x="T0" y="T1"/>
                </a:cxn>
                <a:cxn ang="0">
                  <a:pos x="T2" y="T3"/>
                </a:cxn>
                <a:cxn ang="0">
                  <a:pos x="T4" y="T5"/>
                </a:cxn>
                <a:cxn ang="0">
                  <a:pos x="T6" y="T7"/>
                </a:cxn>
                <a:cxn ang="0">
                  <a:pos x="T8" y="T9"/>
                </a:cxn>
              </a:cxnLst>
              <a:rect l="0" t="0" r="r" b="b"/>
              <a:pathLst>
                <a:path w="432" h="1200">
                  <a:moveTo>
                    <a:pt x="240" y="1200"/>
                  </a:moveTo>
                  <a:lnTo>
                    <a:pt x="0" y="1200"/>
                  </a:lnTo>
                  <a:lnTo>
                    <a:pt x="0" y="0"/>
                  </a:lnTo>
                  <a:lnTo>
                    <a:pt x="432" y="0"/>
                  </a:lnTo>
                  <a:lnTo>
                    <a:pt x="432" y="1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52" name="Freeform 11">
              <a:extLst>
                <a:ext uri="{FF2B5EF4-FFF2-40B4-BE49-F238E27FC236}">
                  <a16:creationId xmlns:a16="http://schemas.microsoft.com/office/drawing/2014/main" id="{19580C93-513C-4D1B-5ED5-E634D88BE54B}"/>
                </a:ext>
              </a:extLst>
            </p:cNvPr>
            <p:cNvSpPr>
              <a:spLocks noChangeArrowheads="1"/>
            </p:cNvSpPr>
            <p:nvPr/>
          </p:nvSpPr>
          <p:spPr bwMode="auto">
            <a:xfrm>
              <a:off x="4704" y="1488"/>
              <a:ext cx="432" cy="816"/>
            </a:xfrm>
            <a:custGeom>
              <a:avLst/>
              <a:gdLst>
                <a:gd name="T0" fmla="*/ 288 w 432"/>
                <a:gd name="T1" fmla="*/ 1104 h 1104"/>
                <a:gd name="T2" fmla="*/ 432 w 432"/>
                <a:gd name="T3" fmla="*/ 1104 h 1104"/>
                <a:gd name="T4" fmla="*/ 432 w 432"/>
                <a:gd name="T5" fmla="*/ 0 h 1104"/>
                <a:gd name="T6" fmla="*/ 0 w 432"/>
                <a:gd name="T7" fmla="*/ 0 h 1104"/>
                <a:gd name="T8" fmla="*/ 0 w 432"/>
                <a:gd name="T9" fmla="*/ 96 h 1104"/>
              </a:gdLst>
              <a:ahLst/>
              <a:cxnLst>
                <a:cxn ang="0">
                  <a:pos x="T0" y="T1"/>
                </a:cxn>
                <a:cxn ang="0">
                  <a:pos x="T2" y="T3"/>
                </a:cxn>
                <a:cxn ang="0">
                  <a:pos x="T4" y="T5"/>
                </a:cxn>
                <a:cxn ang="0">
                  <a:pos x="T6" y="T7"/>
                </a:cxn>
                <a:cxn ang="0">
                  <a:pos x="T8" y="T9"/>
                </a:cxn>
              </a:cxnLst>
              <a:rect l="0" t="0" r="r" b="b"/>
              <a:pathLst>
                <a:path w="432" h="1104">
                  <a:moveTo>
                    <a:pt x="288" y="1104"/>
                  </a:moveTo>
                  <a:lnTo>
                    <a:pt x="432" y="1104"/>
                  </a:lnTo>
                  <a:lnTo>
                    <a:pt x="432" y="0"/>
                  </a:lnTo>
                  <a:lnTo>
                    <a:pt x="0" y="0"/>
                  </a:lnTo>
                  <a:lnTo>
                    <a:pt x="0"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
        <p:nvSpPr>
          <p:cNvPr id="61453" name="Text Box 12">
            <a:extLst>
              <a:ext uri="{FF2B5EF4-FFF2-40B4-BE49-F238E27FC236}">
                <a16:creationId xmlns:a16="http://schemas.microsoft.com/office/drawing/2014/main" id="{0BA15836-08DA-E1C5-8CCE-C3F9ED460712}"/>
              </a:ext>
            </a:extLst>
          </p:cNvPr>
          <p:cNvSpPr txBox="1">
            <a:spLocks noChangeArrowheads="1"/>
          </p:cNvSpPr>
          <p:nvPr/>
        </p:nvSpPr>
        <p:spPr bwMode="auto">
          <a:xfrm>
            <a:off x="7931705" y="4612676"/>
            <a:ext cx="2590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zh-CN" altLang="en-US" sz="2400" b="1">
                <a:latin typeface="Times New Roman" panose="02020603050405020304" pitchFamily="18" charset="0"/>
                <a:ea typeface="楷体_GB2312" pitchFamily="49" charset="-122"/>
              </a:rPr>
              <a:t>首节点</a:t>
            </a:r>
          </a:p>
        </p:txBody>
      </p:sp>
      <p:sp>
        <p:nvSpPr>
          <p:cNvPr id="61454" name="Line 13">
            <a:extLst>
              <a:ext uri="{FF2B5EF4-FFF2-40B4-BE49-F238E27FC236}">
                <a16:creationId xmlns:a16="http://schemas.microsoft.com/office/drawing/2014/main" id="{7488756D-78DC-093E-F3DA-EF69B6D35481}"/>
              </a:ext>
            </a:extLst>
          </p:cNvPr>
          <p:cNvSpPr>
            <a:spLocks noChangeShapeType="1"/>
          </p:cNvSpPr>
          <p:nvPr/>
        </p:nvSpPr>
        <p:spPr bwMode="auto">
          <a:xfrm>
            <a:off x="8693705" y="33934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55" name="Line 14">
            <a:extLst>
              <a:ext uri="{FF2B5EF4-FFF2-40B4-BE49-F238E27FC236}">
                <a16:creationId xmlns:a16="http://schemas.microsoft.com/office/drawing/2014/main" id="{A23FAB27-A916-60F5-CE3A-787DAB9FC6EE}"/>
              </a:ext>
            </a:extLst>
          </p:cNvPr>
          <p:cNvSpPr>
            <a:spLocks noChangeShapeType="1"/>
          </p:cNvSpPr>
          <p:nvPr/>
        </p:nvSpPr>
        <p:spPr bwMode="auto">
          <a:xfrm>
            <a:off x="9604930" y="3393475"/>
            <a:ext cx="3175" cy="386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56" name="Text Box 15">
            <a:extLst>
              <a:ext uri="{FF2B5EF4-FFF2-40B4-BE49-F238E27FC236}">
                <a16:creationId xmlns:a16="http://schemas.microsoft.com/office/drawing/2014/main" id="{1989CD1D-681E-C9A3-137B-572DE0C2E151}"/>
              </a:ext>
            </a:extLst>
          </p:cNvPr>
          <p:cNvSpPr txBox="1">
            <a:spLocks noChangeArrowheads="1"/>
          </p:cNvSpPr>
          <p:nvPr/>
        </p:nvSpPr>
        <p:spPr bwMode="auto">
          <a:xfrm>
            <a:off x="7855505" y="57800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 </a:t>
            </a:r>
          </a:p>
        </p:txBody>
      </p:sp>
      <p:sp>
        <p:nvSpPr>
          <p:cNvPr id="61457" name="Rectangle 16">
            <a:extLst>
              <a:ext uri="{FF2B5EF4-FFF2-40B4-BE49-F238E27FC236}">
                <a16:creationId xmlns:a16="http://schemas.microsoft.com/office/drawing/2014/main" id="{50C18471-A4FD-7E97-C29A-665FC1CEE4AF}"/>
              </a:ext>
            </a:extLst>
          </p:cNvPr>
          <p:cNvSpPr>
            <a:spLocks noChangeArrowheads="1"/>
          </p:cNvSpPr>
          <p:nvPr/>
        </p:nvSpPr>
        <p:spPr bwMode="auto">
          <a:xfrm>
            <a:off x="7855505" y="5450875"/>
            <a:ext cx="2743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61458" name="Freeform 17">
            <a:extLst>
              <a:ext uri="{FF2B5EF4-FFF2-40B4-BE49-F238E27FC236}">
                <a16:creationId xmlns:a16="http://schemas.microsoft.com/office/drawing/2014/main" id="{BDB33A3F-0AB3-490B-FB28-E30DDBDCC5CC}"/>
              </a:ext>
            </a:extLst>
          </p:cNvPr>
          <p:cNvSpPr>
            <a:spLocks noChangeArrowheads="1"/>
          </p:cNvSpPr>
          <p:nvPr/>
        </p:nvSpPr>
        <p:spPr bwMode="auto">
          <a:xfrm>
            <a:off x="7474505" y="4384075"/>
            <a:ext cx="685800" cy="1371600"/>
          </a:xfrm>
          <a:custGeom>
            <a:avLst/>
            <a:gdLst>
              <a:gd name="T0" fmla="*/ 240 w 432"/>
              <a:gd name="T1" fmla="*/ 1200 h 1200"/>
              <a:gd name="T2" fmla="*/ 0 w 432"/>
              <a:gd name="T3" fmla="*/ 1200 h 1200"/>
              <a:gd name="T4" fmla="*/ 0 w 432"/>
              <a:gd name="T5" fmla="*/ 0 h 1200"/>
              <a:gd name="T6" fmla="*/ 432 w 432"/>
              <a:gd name="T7" fmla="*/ 0 h 1200"/>
              <a:gd name="T8" fmla="*/ 432 w 432"/>
              <a:gd name="T9" fmla="*/ 144 h 1200"/>
            </a:gdLst>
            <a:ahLst/>
            <a:cxnLst>
              <a:cxn ang="0">
                <a:pos x="T0" y="T1"/>
              </a:cxn>
              <a:cxn ang="0">
                <a:pos x="T2" y="T3"/>
              </a:cxn>
              <a:cxn ang="0">
                <a:pos x="T4" y="T5"/>
              </a:cxn>
              <a:cxn ang="0">
                <a:pos x="T6" y="T7"/>
              </a:cxn>
              <a:cxn ang="0">
                <a:pos x="T8" y="T9"/>
              </a:cxn>
            </a:cxnLst>
            <a:rect l="0" t="0" r="r" b="b"/>
            <a:pathLst>
              <a:path w="432" h="1200">
                <a:moveTo>
                  <a:pt x="240" y="1200"/>
                </a:moveTo>
                <a:lnTo>
                  <a:pt x="0" y="1200"/>
                </a:lnTo>
                <a:lnTo>
                  <a:pt x="0" y="0"/>
                </a:lnTo>
                <a:lnTo>
                  <a:pt x="432" y="0"/>
                </a:lnTo>
                <a:lnTo>
                  <a:pt x="432" y="1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59" name="Freeform 18">
            <a:extLst>
              <a:ext uri="{FF2B5EF4-FFF2-40B4-BE49-F238E27FC236}">
                <a16:creationId xmlns:a16="http://schemas.microsoft.com/office/drawing/2014/main" id="{227B4844-9371-CC40-8CE5-91F1A2C500D3}"/>
              </a:ext>
            </a:extLst>
          </p:cNvPr>
          <p:cNvSpPr>
            <a:spLocks noChangeArrowheads="1"/>
          </p:cNvSpPr>
          <p:nvPr/>
        </p:nvSpPr>
        <p:spPr bwMode="auto">
          <a:xfrm>
            <a:off x="10141505" y="4460275"/>
            <a:ext cx="685800" cy="1295400"/>
          </a:xfrm>
          <a:custGeom>
            <a:avLst/>
            <a:gdLst>
              <a:gd name="T0" fmla="*/ 288 w 432"/>
              <a:gd name="T1" fmla="*/ 1104 h 1104"/>
              <a:gd name="T2" fmla="*/ 432 w 432"/>
              <a:gd name="T3" fmla="*/ 1104 h 1104"/>
              <a:gd name="T4" fmla="*/ 432 w 432"/>
              <a:gd name="T5" fmla="*/ 0 h 1104"/>
              <a:gd name="T6" fmla="*/ 0 w 432"/>
              <a:gd name="T7" fmla="*/ 0 h 1104"/>
              <a:gd name="T8" fmla="*/ 0 w 432"/>
              <a:gd name="T9" fmla="*/ 96 h 1104"/>
            </a:gdLst>
            <a:ahLst/>
            <a:cxnLst>
              <a:cxn ang="0">
                <a:pos x="T0" y="T1"/>
              </a:cxn>
              <a:cxn ang="0">
                <a:pos x="T2" y="T3"/>
              </a:cxn>
              <a:cxn ang="0">
                <a:pos x="T4" y="T5"/>
              </a:cxn>
              <a:cxn ang="0">
                <a:pos x="T6" y="T7"/>
              </a:cxn>
              <a:cxn ang="0">
                <a:pos x="T8" y="T9"/>
              </a:cxn>
            </a:cxnLst>
            <a:rect l="0" t="0" r="r" b="b"/>
            <a:pathLst>
              <a:path w="432" h="1104">
                <a:moveTo>
                  <a:pt x="288" y="1104"/>
                </a:moveTo>
                <a:lnTo>
                  <a:pt x="432" y="1104"/>
                </a:lnTo>
                <a:lnTo>
                  <a:pt x="432" y="0"/>
                </a:lnTo>
                <a:lnTo>
                  <a:pt x="0" y="0"/>
                </a:lnTo>
                <a:lnTo>
                  <a:pt x="0"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60" name="Text Box 19">
            <a:extLst>
              <a:ext uri="{FF2B5EF4-FFF2-40B4-BE49-F238E27FC236}">
                <a16:creationId xmlns:a16="http://schemas.microsoft.com/office/drawing/2014/main" id="{33230EB3-40C3-93EA-0C9E-57052CD69CCD}"/>
              </a:ext>
            </a:extLst>
          </p:cNvPr>
          <p:cNvSpPr txBox="1">
            <a:spLocks noChangeArrowheads="1"/>
          </p:cNvSpPr>
          <p:nvPr/>
        </p:nvSpPr>
        <p:spPr bwMode="auto">
          <a:xfrm>
            <a:off x="7931705" y="3774476"/>
            <a:ext cx="2590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zh-CN" altLang="en-US" sz="2400" b="1">
                <a:latin typeface="Times New Roman" panose="02020603050405020304" pitchFamily="18" charset="0"/>
                <a:ea typeface="楷体_GB2312" pitchFamily="49" charset="-122"/>
              </a:rPr>
              <a:t>前置首节点</a:t>
            </a:r>
          </a:p>
        </p:txBody>
      </p:sp>
      <p:sp>
        <p:nvSpPr>
          <p:cNvPr id="61461" name="Line 20">
            <a:extLst>
              <a:ext uri="{FF2B5EF4-FFF2-40B4-BE49-F238E27FC236}">
                <a16:creationId xmlns:a16="http://schemas.microsoft.com/office/drawing/2014/main" id="{B2DD0E73-6549-1DEE-55D1-996F05497C39}"/>
              </a:ext>
            </a:extLst>
          </p:cNvPr>
          <p:cNvSpPr>
            <a:spLocks noChangeShapeType="1"/>
          </p:cNvSpPr>
          <p:nvPr/>
        </p:nvSpPr>
        <p:spPr bwMode="auto">
          <a:xfrm>
            <a:off x="8693705" y="4231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1462" name="Line 21">
            <a:extLst>
              <a:ext uri="{FF2B5EF4-FFF2-40B4-BE49-F238E27FC236}">
                <a16:creationId xmlns:a16="http://schemas.microsoft.com/office/drawing/2014/main" id="{6512F197-3554-3EEF-CAA9-1F742FEAAEBB}"/>
              </a:ext>
            </a:extLst>
          </p:cNvPr>
          <p:cNvSpPr>
            <a:spLocks noChangeShapeType="1"/>
          </p:cNvSpPr>
          <p:nvPr/>
        </p:nvSpPr>
        <p:spPr bwMode="auto">
          <a:xfrm>
            <a:off x="9608105" y="4231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08C64533-8DC5-9C3B-8261-D69DC230D314}"/>
              </a:ext>
            </a:extLst>
          </p:cNvPr>
          <p:cNvSpPr>
            <a:spLocks noGrp="1" noChangeArrowheads="1"/>
          </p:cNvSpPr>
          <p:nvPr>
            <p:ph type="title"/>
          </p:nvPr>
        </p:nvSpPr>
        <p:spPr/>
        <p:txBody>
          <a:bodyPr anchor="ctr"/>
          <a:lstStyle/>
          <a:p>
            <a:r>
              <a:rPr lang="zh-CN" altLang="en-US">
                <a:latin typeface="Times New Roman" panose="02020603050405020304" pitchFamily="18" charset="0"/>
              </a:rPr>
              <a:t>代码优化程序的结构</a:t>
            </a:r>
          </a:p>
        </p:txBody>
      </p:sp>
      <p:sp>
        <p:nvSpPr>
          <p:cNvPr id="9" name="日期占位符 3">
            <a:extLst>
              <a:ext uri="{FF2B5EF4-FFF2-40B4-BE49-F238E27FC236}">
                <a16:creationId xmlns:a16="http://schemas.microsoft.com/office/drawing/2014/main" id="{5B11416E-6D93-F175-289F-780BA7926A5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EE51492-D91A-4886-B97A-5E03690A8F7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170" name="灯片编号占位符 5">
            <a:extLst>
              <a:ext uri="{FF2B5EF4-FFF2-40B4-BE49-F238E27FC236}">
                <a16:creationId xmlns:a16="http://schemas.microsoft.com/office/drawing/2014/main" id="{31439141-2546-67DF-1F5E-4DB9F095715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4472EBE-94C8-4376-BB96-E5B816C2ABC1}" type="slidenum">
              <a:rPr lang="en-US" altLang="zh-CN">
                <a:latin typeface="Arial" panose="020B0604020202020204" pitchFamily="34" charset="0"/>
              </a:rPr>
              <a:pPr/>
              <a:t>4</a:t>
            </a:fld>
            <a:endParaRPr lang="en-US" altLang="zh-CN">
              <a:latin typeface="Arial" panose="020B0604020202020204" pitchFamily="34" charset="0"/>
            </a:endParaRPr>
          </a:p>
        </p:txBody>
      </p:sp>
      <p:sp>
        <p:nvSpPr>
          <p:cNvPr id="2667523" name="Rectangle 3">
            <a:extLst>
              <a:ext uri="{FF2B5EF4-FFF2-40B4-BE49-F238E27FC236}">
                <a16:creationId xmlns:a16="http://schemas.microsoft.com/office/drawing/2014/main" id="{9CB2C15E-C724-E4FA-E639-DF4F27470CA2}"/>
              </a:ext>
            </a:extLst>
          </p:cNvPr>
          <p:cNvSpPr>
            <a:spLocks noGrp="1" noChangeArrowheads="1"/>
          </p:cNvSpPr>
          <p:nvPr>
            <p:ph type="body" sz="quarter" idx="13"/>
          </p:nvPr>
        </p:nvSpPr>
        <p:spPr>
          <a:xfrm>
            <a:off x="1064596" y="1780371"/>
            <a:ext cx="9783916" cy="4123276"/>
          </a:xfrm>
        </p:spPr>
        <p:txBody>
          <a:bodyPr/>
          <a:lstStyle/>
          <a:p>
            <a:r>
              <a:rPr lang="zh-CN" altLang="en-US" dirty="0">
                <a:solidFill>
                  <a:srgbClr val="FF0000"/>
                </a:solidFill>
                <a:latin typeface="Times New Roman" panose="02020603050405020304" pitchFamily="18" charset="0"/>
              </a:rPr>
              <a:t>控制流分析</a:t>
            </a:r>
            <a:r>
              <a:rPr lang="zh-CN" altLang="en-US" dirty="0">
                <a:latin typeface="Times New Roman" panose="02020603050405020304" pitchFamily="18" charset="0"/>
              </a:rPr>
              <a:t>的主要目的是分析出程序的循环结构。循环结构中的代码的效率是整个程序的效率的关键。</a:t>
            </a:r>
          </a:p>
          <a:p>
            <a:r>
              <a:rPr lang="zh-CN" altLang="en-US" dirty="0">
                <a:solidFill>
                  <a:srgbClr val="FF0000"/>
                </a:solidFill>
                <a:latin typeface="Times New Roman" panose="02020603050405020304" pitchFamily="18" charset="0"/>
              </a:rPr>
              <a:t>数据流分析</a:t>
            </a:r>
            <a:r>
              <a:rPr lang="zh-CN" altLang="en-US" dirty="0">
                <a:latin typeface="Times New Roman" panose="02020603050405020304" pitchFamily="18" charset="0"/>
              </a:rPr>
              <a:t>进行数据流信息的收集，主要是变量的定义和引用情况的数据流信息。</a:t>
            </a:r>
          </a:p>
          <a:p>
            <a:pPr lvl="1"/>
            <a:r>
              <a:rPr lang="zh-CN" altLang="en-US" dirty="0">
                <a:latin typeface="Times New Roman" panose="02020603050405020304" pitchFamily="18" charset="0"/>
              </a:rPr>
              <a:t>到达</a:t>
            </a:r>
            <a:r>
              <a:rPr lang="en-US" altLang="zh-CN" dirty="0">
                <a:latin typeface="Times New Roman" panose="02020603050405020304" pitchFamily="18" charset="0"/>
              </a:rPr>
              <a:t>-</a:t>
            </a:r>
            <a:r>
              <a:rPr lang="zh-CN" altLang="en-US" dirty="0">
                <a:latin typeface="Times New Roman" panose="02020603050405020304" pitchFamily="18" charset="0"/>
              </a:rPr>
              <a:t>定义分析；活跃变量分析；可用表达式分析</a:t>
            </a:r>
            <a:r>
              <a:rPr lang="en-US" altLang="zh-CN" dirty="0">
                <a:latin typeface="Times New Roman" panose="02020603050405020304" pitchFamily="18" charset="0"/>
              </a:rPr>
              <a:t>.</a:t>
            </a:r>
          </a:p>
          <a:p>
            <a:r>
              <a:rPr lang="zh-CN" altLang="en-US" dirty="0">
                <a:solidFill>
                  <a:srgbClr val="FF0000"/>
                </a:solidFill>
                <a:latin typeface="Times New Roman" panose="02020603050405020304" pitchFamily="18" charset="0"/>
              </a:rPr>
              <a:t>代码变换</a:t>
            </a:r>
            <a:r>
              <a:rPr lang="zh-CN" altLang="en-US" dirty="0">
                <a:latin typeface="Times New Roman" panose="02020603050405020304" pitchFamily="18" charset="0"/>
              </a:rPr>
              <a:t>：根据上面的分析</a:t>
            </a:r>
            <a:r>
              <a:rPr lang="en-US" altLang="zh-CN" dirty="0">
                <a:latin typeface="Times New Roman" panose="02020603050405020304" pitchFamily="18" charset="0"/>
              </a:rPr>
              <a:t>,</a:t>
            </a:r>
            <a:r>
              <a:rPr lang="zh-CN" altLang="en-US" dirty="0">
                <a:latin typeface="Times New Roman" panose="02020603050405020304" pitchFamily="18" charset="0"/>
              </a:rPr>
              <a:t>对中间代码进行等价变换</a:t>
            </a:r>
            <a:r>
              <a:rPr lang="en-US" altLang="zh-CN" dirty="0">
                <a:latin typeface="Times New Roman" panose="02020603050405020304" pitchFamily="18" charset="0"/>
              </a:rPr>
              <a:t>.</a:t>
            </a:r>
          </a:p>
        </p:txBody>
      </p:sp>
      <p:sp>
        <p:nvSpPr>
          <p:cNvPr id="7173" name="Text Box 4">
            <a:extLst>
              <a:ext uri="{FF2B5EF4-FFF2-40B4-BE49-F238E27FC236}">
                <a16:creationId xmlns:a16="http://schemas.microsoft.com/office/drawing/2014/main" id="{D62D1C80-57EA-DFEA-4C52-1602F052A664}"/>
              </a:ext>
            </a:extLst>
          </p:cNvPr>
          <p:cNvSpPr txBox="1">
            <a:spLocks noChangeArrowheads="1"/>
          </p:cNvSpPr>
          <p:nvPr/>
        </p:nvSpPr>
        <p:spPr bwMode="auto">
          <a:xfrm>
            <a:off x="2224881" y="1027387"/>
            <a:ext cx="201612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控制流分析</a:t>
            </a:r>
          </a:p>
        </p:txBody>
      </p:sp>
      <p:sp>
        <p:nvSpPr>
          <p:cNvPr id="7174" name="Text Box 5">
            <a:extLst>
              <a:ext uri="{FF2B5EF4-FFF2-40B4-BE49-F238E27FC236}">
                <a16:creationId xmlns:a16="http://schemas.microsoft.com/office/drawing/2014/main" id="{EDFFBEA5-FB84-768E-E340-535465A9AC7E}"/>
              </a:ext>
            </a:extLst>
          </p:cNvPr>
          <p:cNvSpPr txBox="1">
            <a:spLocks noChangeArrowheads="1"/>
          </p:cNvSpPr>
          <p:nvPr/>
        </p:nvSpPr>
        <p:spPr bwMode="auto">
          <a:xfrm>
            <a:off x="4963318" y="1027387"/>
            <a:ext cx="199707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800" b="1">
                <a:latin typeface="Times New Roman" panose="02020603050405020304" pitchFamily="18" charset="0"/>
                <a:ea typeface="楷体_GB2312" pitchFamily="49" charset="-122"/>
              </a:rPr>
              <a:t>数据流分析</a:t>
            </a:r>
          </a:p>
        </p:txBody>
      </p:sp>
      <p:sp>
        <p:nvSpPr>
          <p:cNvPr id="7175" name="Text Box 6">
            <a:extLst>
              <a:ext uri="{FF2B5EF4-FFF2-40B4-BE49-F238E27FC236}">
                <a16:creationId xmlns:a16="http://schemas.microsoft.com/office/drawing/2014/main" id="{4E581C37-01C1-60DF-6BE6-2D77FADAA2D1}"/>
              </a:ext>
            </a:extLst>
          </p:cNvPr>
          <p:cNvSpPr txBox="1">
            <a:spLocks noChangeArrowheads="1"/>
          </p:cNvSpPr>
          <p:nvPr/>
        </p:nvSpPr>
        <p:spPr bwMode="auto">
          <a:xfrm>
            <a:off x="7698581" y="1027387"/>
            <a:ext cx="182403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800" b="1">
                <a:latin typeface="Times New Roman" panose="02020603050405020304" pitchFamily="18" charset="0"/>
                <a:ea typeface="楷体_GB2312" pitchFamily="49" charset="-122"/>
              </a:rPr>
              <a:t>代码变换</a:t>
            </a:r>
          </a:p>
        </p:txBody>
      </p:sp>
      <p:sp>
        <p:nvSpPr>
          <p:cNvPr id="7176" name="Line 7">
            <a:extLst>
              <a:ext uri="{FF2B5EF4-FFF2-40B4-BE49-F238E27FC236}">
                <a16:creationId xmlns:a16="http://schemas.microsoft.com/office/drawing/2014/main" id="{FA7FC213-A5E7-3E42-5BCC-DA9789187256}"/>
              </a:ext>
            </a:extLst>
          </p:cNvPr>
          <p:cNvSpPr>
            <a:spLocks noChangeShapeType="1"/>
          </p:cNvSpPr>
          <p:nvPr/>
        </p:nvSpPr>
        <p:spPr bwMode="auto">
          <a:xfrm>
            <a:off x="4241006" y="1314725"/>
            <a:ext cx="720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177" name="Line 8">
            <a:extLst>
              <a:ext uri="{FF2B5EF4-FFF2-40B4-BE49-F238E27FC236}">
                <a16:creationId xmlns:a16="http://schemas.microsoft.com/office/drawing/2014/main" id="{E2978B24-B668-6645-18CF-DEA1BAFB3A9B}"/>
              </a:ext>
            </a:extLst>
          </p:cNvPr>
          <p:cNvSpPr>
            <a:spLocks noChangeShapeType="1"/>
          </p:cNvSpPr>
          <p:nvPr/>
        </p:nvSpPr>
        <p:spPr bwMode="auto">
          <a:xfrm>
            <a:off x="6977856" y="1314725"/>
            <a:ext cx="720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7523">
                                            <p:txEl>
                                              <p:pRg st="0" end="0"/>
                                            </p:txEl>
                                          </p:spTgt>
                                        </p:tgtEl>
                                        <p:attrNameLst>
                                          <p:attrName>style.visibility</p:attrName>
                                        </p:attrNameLst>
                                      </p:cBhvr>
                                      <p:to>
                                        <p:strVal val="visible"/>
                                      </p:to>
                                    </p:set>
                                    <p:animEffect transition="in" filter="blinds(horizontal)">
                                      <p:cBhvr>
                                        <p:cTn id="7" dur="500"/>
                                        <p:tgtEl>
                                          <p:spTgt spid="266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7523">
                                            <p:txEl>
                                              <p:pRg st="1" end="1"/>
                                            </p:txEl>
                                          </p:spTgt>
                                        </p:tgtEl>
                                        <p:attrNameLst>
                                          <p:attrName>style.visibility</p:attrName>
                                        </p:attrNameLst>
                                      </p:cBhvr>
                                      <p:to>
                                        <p:strVal val="visible"/>
                                      </p:to>
                                    </p:set>
                                    <p:animEffect transition="in" filter="blinds(horizontal)">
                                      <p:cBhvr>
                                        <p:cTn id="12" dur="500"/>
                                        <p:tgtEl>
                                          <p:spTgt spid="26675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67523">
                                            <p:txEl>
                                              <p:pRg st="2" end="2"/>
                                            </p:txEl>
                                          </p:spTgt>
                                        </p:tgtEl>
                                        <p:attrNameLst>
                                          <p:attrName>style.visibility</p:attrName>
                                        </p:attrNameLst>
                                      </p:cBhvr>
                                      <p:to>
                                        <p:strVal val="visible"/>
                                      </p:to>
                                    </p:set>
                                    <p:animEffect transition="in" filter="blinds(horizontal)">
                                      <p:cBhvr>
                                        <p:cTn id="15" dur="500"/>
                                        <p:tgtEl>
                                          <p:spTgt spid="26675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7523">
                                            <p:txEl>
                                              <p:pRg st="3" end="3"/>
                                            </p:txEl>
                                          </p:spTgt>
                                        </p:tgtEl>
                                        <p:attrNameLst>
                                          <p:attrName>style.visibility</p:attrName>
                                        </p:attrNameLst>
                                      </p:cBhvr>
                                      <p:to>
                                        <p:strVal val="visible"/>
                                      </p:to>
                                    </p:set>
                                    <p:animEffect transition="in" filter="blinds(horizontal)">
                                      <p:cBhvr>
                                        <p:cTn id="20" dur="500"/>
                                        <p:tgtEl>
                                          <p:spTgt spid="2667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5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9C898A1F-BF27-76FE-A987-4628B92A05B2}"/>
              </a:ext>
            </a:extLst>
          </p:cNvPr>
          <p:cNvSpPr>
            <a:spLocks noGrp="1" noChangeArrowheads="1"/>
          </p:cNvSpPr>
          <p:nvPr>
            <p:ph type="title"/>
          </p:nvPr>
        </p:nvSpPr>
        <p:spPr/>
        <p:txBody>
          <a:bodyPr anchor="ctr"/>
          <a:lstStyle/>
          <a:p>
            <a:r>
              <a:rPr lang="zh-CN" altLang="en-US">
                <a:latin typeface="Times New Roman" panose="02020603050405020304" pitchFamily="18" charset="0"/>
              </a:rPr>
              <a:t>可归约流图</a:t>
            </a:r>
          </a:p>
        </p:txBody>
      </p:sp>
      <p:sp>
        <p:nvSpPr>
          <p:cNvPr id="12" name="日期占位符 3">
            <a:extLst>
              <a:ext uri="{FF2B5EF4-FFF2-40B4-BE49-F238E27FC236}">
                <a16:creationId xmlns:a16="http://schemas.microsoft.com/office/drawing/2014/main" id="{7D8BC775-D5FE-9832-4B12-3F112F9FC8E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185577D-D9D9-44A6-94A9-7F074EE685D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2466" name="灯片编号占位符 5">
            <a:extLst>
              <a:ext uri="{FF2B5EF4-FFF2-40B4-BE49-F238E27FC236}">
                <a16:creationId xmlns:a16="http://schemas.microsoft.com/office/drawing/2014/main" id="{844BCF8B-CA3C-29E7-DFAC-4A2B196BBF5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8361D80-FF1D-44B3-B4A2-FD90278010A2}" type="slidenum">
              <a:rPr lang="en-US" altLang="zh-CN">
                <a:latin typeface="Arial" panose="020B0604020202020204" pitchFamily="34" charset="0"/>
              </a:rPr>
              <a:pPr/>
              <a:t>40</a:t>
            </a:fld>
            <a:endParaRPr lang="en-US" altLang="zh-CN">
              <a:latin typeface="Arial" panose="020B0604020202020204" pitchFamily="34" charset="0"/>
            </a:endParaRPr>
          </a:p>
        </p:txBody>
      </p:sp>
      <p:sp>
        <p:nvSpPr>
          <p:cNvPr id="62468" name="Rectangle 3">
            <a:extLst>
              <a:ext uri="{FF2B5EF4-FFF2-40B4-BE49-F238E27FC236}">
                <a16:creationId xmlns:a16="http://schemas.microsoft.com/office/drawing/2014/main" id="{D9BD696A-88E3-4159-B816-EDAE2D33AB12}"/>
              </a:ext>
            </a:extLst>
          </p:cNvPr>
          <p:cNvSpPr>
            <a:spLocks noGrp="1" noChangeArrowheads="1"/>
          </p:cNvSpPr>
          <p:nvPr>
            <p:ph type="body" sz="quarter" idx="13"/>
          </p:nvPr>
        </p:nvSpPr>
        <p:spPr>
          <a:xfrm>
            <a:off x="1064596" y="1443018"/>
            <a:ext cx="6455115" cy="4913332"/>
          </a:xfrm>
        </p:spPr>
        <p:txBody>
          <a:bodyPr>
            <a:normAutofit lnSpcReduction="10000"/>
          </a:bodyPr>
          <a:lstStyle/>
          <a:p>
            <a:pPr algn="just">
              <a:lnSpc>
                <a:spcPct val="125000"/>
              </a:lnSpc>
            </a:pPr>
            <a:r>
              <a:rPr lang="zh-CN" altLang="en-US" sz="2400" dirty="0">
                <a:solidFill>
                  <a:srgbClr val="FF0000"/>
                </a:solidFill>
                <a:latin typeface="Times New Roman" panose="02020603050405020304" pitchFamily="18" charset="0"/>
              </a:rPr>
              <a:t>可归约流图</a:t>
            </a:r>
            <a:r>
              <a:rPr lang="zh-CN" altLang="en-US" sz="2400" dirty="0">
                <a:latin typeface="Times New Roman" panose="02020603050405020304" pitchFamily="18" charset="0"/>
              </a:rPr>
              <a:t>：一个流图</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是可约的，当且仅当可以把它的边分成两个不相交的组，其中一组仅含回边，另一组的边都不是回边，这些边被称为前向边，所有前向边形成一个无环有向图，在该图中，每个节点都可以从</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的初始节点到达。</a:t>
            </a:r>
          </a:p>
          <a:p>
            <a:pPr algn="just">
              <a:lnSpc>
                <a:spcPct val="125000"/>
              </a:lnSpc>
            </a:pPr>
            <a:r>
              <a:rPr lang="zh-CN" altLang="en-US" sz="2400" dirty="0">
                <a:latin typeface="Times New Roman" panose="02020603050405020304" pitchFamily="18" charset="0"/>
              </a:rPr>
              <a:t>循环的可约流图具有一个重要的性质，就是当流图中的一些节点被看作是循环的节点集合时，这些节点之间一定包含一条回边。于是，为了找出流图可约程序中的所有循环，只要检查回边的自然循环即可。  </a:t>
            </a:r>
          </a:p>
        </p:txBody>
      </p:sp>
      <p:sp>
        <p:nvSpPr>
          <p:cNvPr id="62469" name="Text Box 4">
            <a:extLst>
              <a:ext uri="{FF2B5EF4-FFF2-40B4-BE49-F238E27FC236}">
                <a16:creationId xmlns:a16="http://schemas.microsoft.com/office/drawing/2014/main" id="{8D7B624C-233A-9A76-021D-689AEE1A6C2C}"/>
              </a:ext>
            </a:extLst>
          </p:cNvPr>
          <p:cNvSpPr txBox="1">
            <a:spLocks noChangeArrowheads="1"/>
          </p:cNvSpPr>
          <p:nvPr/>
        </p:nvSpPr>
        <p:spPr bwMode="auto">
          <a:xfrm>
            <a:off x="9119911" y="180226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p>
        </p:txBody>
      </p:sp>
      <p:sp>
        <p:nvSpPr>
          <p:cNvPr id="62470" name="Text Box 5">
            <a:extLst>
              <a:ext uri="{FF2B5EF4-FFF2-40B4-BE49-F238E27FC236}">
                <a16:creationId xmlns:a16="http://schemas.microsoft.com/office/drawing/2014/main" id="{240DD88F-BB18-79E8-736B-07DB9F2833DD}"/>
              </a:ext>
            </a:extLst>
          </p:cNvPr>
          <p:cNvSpPr txBox="1">
            <a:spLocks noChangeArrowheads="1"/>
          </p:cNvSpPr>
          <p:nvPr/>
        </p:nvSpPr>
        <p:spPr bwMode="auto">
          <a:xfrm>
            <a:off x="8357911" y="332626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p>
        </p:txBody>
      </p:sp>
      <p:sp>
        <p:nvSpPr>
          <p:cNvPr id="62471" name="Text Box 6">
            <a:extLst>
              <a:ext uri="{FF2B5EF4-FFF2-40B4-BE49-F238E27FC236}">
                <a16:creationId xmlns:a16="http://schemas.microsoft.com/office/drawing/2014/main" id="{8EC9F7AD-7284-52FF-BE66-C89F182AFB9C}"/>
              </a:ext>
            </a:extLst>
          </p:cNvPr>
          <p:cNvSpPr txBox="1">
            <a:spLocks noChangeArrowheads="1"/>
          </p:cNvSpPr>
          <p:nvPr/>
        </p:nvSpPr>
        <p:spPr bwMode="auto">
          <a:xfrm>
            <a:off x="9958111" y="3326261"/>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3</a:t>
            </a:r>
          </a:p>
        </p:txBody>
      </p:sp>
      <p:sp>
        <p:nvSpPr>
          <p:cNvPr id="62472" name="Line 7">
            <a:extLst>
              <a:ext uri="{FF2B5EF4-FFF2-40B4-BE49-F238E27FC236}">
                <a16:creationId xmlns:a16="http://schemas.microsoft.com/office/drawing/2014/main" id="{09598DFE-2CDE-1E34-9AB0-2FF3B7348F91}"/>
              </a:ext>
            </a:extLst>
          </p:cNvPr>
          <p:cNvSpPr>
            <a:spLocks noChangeShapeType="1"/>
          </p:cNvSpPr>
          <p:nvPr/>
        </p:nvSpPr>
        <p:spPr bwMode="auto">
          <a:xfrm>
            <a:off x="9119911" y="340246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2473" name="Line 8">
            <a:extLst>
              <a:ext uri="{FF2B5EF4-FFF2-40B4-BE49-F238E27FC236}">
                <a16:creationId xmlns:a16="http://schemas.microsoft.com/office/drawing/2014/main" id="{CFA8E83D-CF11-B748-D310-24DB110A90DE}"/>
              </a:ext>
            </a:extLst>
          </p:cNvPr>
          <p:cNvSpPr>
            <a:spLocks noChangeShapeType="1"/>
          </p:cNvSpPr>
          <p:nvPr/>
        </p:nvSpPr>
        <p:spPr bwMode="auto">
          <a:xfrm flipH="1">
            <a:off x="9119911" y="363106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2474" name="Line 9">
            <a:extLst>
              <a:ext uri="{FF2B5EF4-FFF2-40B4-BE49-F238E27FC236}">
                <a16:creationId xmlns:a16="http://schemas.microsoft.com/office/drawing/2014/main" id="{8B0C8EA2-87C4-962F-A4C9-0027ECAFA66B}"/>
              </a:ext>
            </a:extLst>
          </p:cNvPr>
          <p:cNvSpPr>
            <a:spLocks noChangeShapeType="1"/>
          </p:cNvSpPr>
          <p:nvPr/>
        </p:nvSpPr>
        <p:spPr bwMode="auto">
          <a:xfrm flipH="1">
            <a:off x="8662711" y="2259460"/>
            <a:ext cx="762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2475" name="Line 10">
            <a:extLst>
              <a:ext uri="{FF2B5EF4-FFF2-40B4-BE49-F238E27FC236}">
                <a16:creationId xmlns:a16="http://schemas.microsoft.com/office/drawing/2014/main" id="{2CC50208-43E0-89EE-4ADE-017F3142C36A}"/>
              </a:ext>
            </a:extLst>
          </p:cNvPr>
          <p:cNvSpPr>
            <a:spLocks noChangeShapeType="1"/>
          </p:cNvSpPr>
          <p:nvPr/>
        </p:nvSpPr>
        <p:spPr bwMode="auto">
          <a:xfrm>
            <a:off x="9653311" y="2259460"/>
            <a:ext cx="762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2476" name="Rectangle 11">
            <a:extLst>
              <a:ext uri="{FF2B5EF4-FFF2-40B4-BE49-F238E27FC236}">
                <a16:creationId xmlns:a16="http://schemas.microsoft.com/office/drawing/2014/main" id="{88CFC748-3981-76FF-0C20-690D103AD314}"/>
              </a:ext>
            </a:extLst>
          </p:cNvPr>
          <p:cNvSpPr>
            <a:spLocks noChangeArrowheads="1"/>
          </p:cNvSpPr>
          <p:nvPr/>
        </p:nvSpPr>
        <p:spPr bwMode="auto">
          <a:xfrm>
            <a:off x="7761011" y="4056510"/>
            <a:ext cx="346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a:latin typeface="Times New Roman" panose="02020603050405020304" pitchFamily="18" charset="0"/>
                <a:ea typeface="楷体_GB2312" pitchFamily="49" charset="-122"/>
              </a:rPr>
              <a:t>图</a:t>
            </a:r>
            <a:r>
              <a:rPr lang="en-US" altLang="zh-CN" sz="2400" b="1">
                <a:latin typeface="Times New Roman" panose="02020603050405020304" pitchFamily="18" charset="0"/>
                <a:ea typeface="楷体_GB2312" pitchFamily="49" charset="-122"/>
              </a:rPr>
              <a:t>10.10 </a:t>
            </a:r>
            <a:r>
              <a:rPr lang="zh-CN" altLang="en-US" sz="2400" b="1">
                <a:latin typeface="Times New Roman" panose="02020603050405020304" pitchFamily="18" charset="0"/>
                <a:ea typeface="楷体_GB2312" pitchFamily="49" charset="-122"/>
              </a:rPr>
              <a:t>一个不可约流图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82986405-6ACB-0341-B108-B294ECF8734C}"/>
              </a:ext>
            </a:extLst>
          </p:cNvPr>
          <p:cNvSpPr>
            <a:spLocks noGrp="1" noChangeArrowheads="1"/>
          </p:cNvSpPr>
          <p:nvPr>
            <p:ph type="title"/>
          </p:nvPr>
        </p:nvSpPr>
        <p:spPr/>
        <p:txBody>
          <a:bodyPr anchor="ctr"/>
          <a:lstStyle/>
          <a:p>
            <a:r>
              <a:rPr lang="en-US" altLang="zh-CN">
                <a:latin typeface="Times New Roman" panose="02020603050405020304" pitchFamily="18" charset="0"/>
              </a:rPr>
              <a:t>10.3 </a:t>
            </a:r>
            <a:r>
              <a:rPr lang="zh-CN" altLang="en-US">
                <a:latin typeface="Times New Roman" panose="02020603050405020304" pitchFamily="18" charset="0"/>
              </a:rPr>
              <a:t>数据流分析</a:t>
            </a:r>
          </a:p>
        </p:txBody>
      </p:sp>
      <p:sp>
        <p:nvSpPr>
          <p:cNvPr id="4" name="日期占位符 3">
            <a:extLst>
              <a:ext uri="{FF2B5EF4-FFF2-40B4-BE49-F238E27FC236}">
                <a16:creationId xmlns:a16="http://schemas.microsoft.com/office/drawing/2014/main" id="{DD3FC72E-7AEE-C6F9-CF85-5021A82CAA0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40F984B-69E8-4370-BAA7-04D802FA4AA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3490" name="灯片编号占位符 5">
            <a:extLst>
              <a:ext uri="{FF2B5EF4-FFF2-40B4-BE49-F238E27FC236}">
                <a16:creationId xmlns:a16="http://schemas.microsoft.com/office/drawing/2014/main" id="{B3593887-38D8-76F1-0EAD-2D64A2C741E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A17F400-70E8-4F03-AA1B-1B30BCF8F99C}" type="slidenum">
              <a:rPr lang="en-US" altLang="zh-CN">
                <a:latin typeface="Arial" panose="020B0604020202020204" pitchFamily="34" charset="0"/>
              </a:rPr>
              <a:pPr/>
              <a:t>41</a:t>
            </a:fld>
            <a:endParaRPr lang="en-US" altLang="zh-CN">
              <a:latin typeface="Arial" panose="020B0604020202020204" pitchFamily="34" charset="0"/>
            </a:endParaRPr>
          </a:p>
        </p:txBody>
      </p:sp>
      <p:sp>
        <p:nvSpPr>
          <p:cNvPr id="63492" name="Rectangle 3">
            <a:extLst>
              <a:ext uri="{FF2B5EF4-FFF2-40B4-BE49-F238E27FC236}">
                <a16:creationId xmlns:a16="http://schemas.microsoft.com/office/drawing/2014/main" id="{287DAD5A-3011-A381-60CE-98F836772715}"/>
              </a:ext>
            </a:extLst>
          </p:cNvPr>
          <p:cNvSpPr>
            <a:spLocks noGrp="1" noChangeArrowheads="1"/>
          </p:cNvSpPr>
          <p:nvPr>
            <p:ph type="body" sz="quarter" idx="13"/>
          </p:nvPr>
        </p:nvSpPr>
        <p:spPr/>
        <p:txBody>
          <a:bodyPr/>
          <a:lstStyle/>
          <a:p>
            <a:r>
              <a:rPr lang="zh-CN" altLang="en-US">
                <a:latin typeface="楷体_GB2312" pitchFamily="49" charset="-122"/>
              </a:rPr>
              <a:t>为了进行代码优化，编译器必须掌握程序中</a:t>
            </a:r>
            <a:r>
              <a:rPr lang="zh-CN" altLang="en-US">
                <a:solidFill>
                  <a:schemeClr val="hlink"/>
                </a:solidFill>
                <a:latin typeface="楷体_GB2312" pitchFamily="49" charset="-122"/>
              </a:rPr>
              <a:t>变量的定义和引用</a:t>
            </a:r>
            <a:r>
              <a:rPr lang="zh-CN" altLang="en-US">
                <a:latin typeface="楷体_GB2312" pitchFamily="49" charset="-122"/>
              </a:rPr>
              <a:t>情况，有了这些信息才能对源程序进行合适的等价变换。</a:t>
            </a:r>
          </a:p>
          <a:p>
            <a:pPr lvl="1"/>
            <a:r>
              <a:rPr lang="zh-CN" altLang="en-US">
                <a:latin typeface="楷体_GB2312" pitchFamily="49" charset="-122"/>
              </a:rPr>
              <a:t>例如，了解每个基本块的出口处哪些变量是活跃的可以改进寄存器的利用率，执行常量合并和无用代码删除则需要利用变量的</a:t>
            </a:r>
            <a:r>
              <a:rPr lang="zh-CN" altLang="en-US"/>
              <a:t>“</a:t>
            </a:r>
            <a:r>
              <a:rPr lang="zh-CN" altLang="en-US">
                <a:latin typeface="楷体_GB2312" pitchFamily="49" charset="-122"/>
              </a:rPr>
              <a:t>到达</a:t>
            </a:r>
            <a:r>
              <a:rPr lang="en-US" altLang="zh-CN">
                <a:latin typeface="楷体_GB2312" pitchFamily="49" charset="-122"/>
              </a:rPr>
              <a:t>-</a:t>
            </a:r>
            <a:r>
              <a:rPr lang="zh-CN" altLang="en-US">
                <a:latin typeface="楷体_GB2312" pitchFamily="49" charset="-122"/>
              </a:rPr>
              <a:t>定义</a:t>
            </a:r>
            <a:r>
              <a:rPr lang="zh-CN" altLang="en-US"/>
              <a:t>”</a:t>
            </a:r>
            <a:r>
              <a:rPr lang="zh-CN" altLang="en-US">
                <a:latin typeface="楷体_GB2312" pitchFamily="49" charset="-122"/>
              </a:rPr>
              <a:t>信息。 </a:t>
            </a:r>
          </a:p>
          <a:p>
            <a:r>
              <a:rPr lang="zh-CN" altLang="en-US">
                <a:latin typeface="楷体_GB2312" pitchFamily="49" charset="-122"/>
              </a:rPr>
              <a:t>对程序中变量的定义和引用关系的分析称为</a:t>
            </a:r>
            <a:r>
              <a:rPr lang="zh-CN" altLang="en-US">
                <a:solidFill>
                  <a:srgbClr val="FF0000"/>
                </a:solidFill>
                <a:latin typeface="楷体_GB2312" pitchFamily="49" charset="-122"/>
              </a:rPr>
              <a:t>数据流分析</a:t>
            </a:r>
            <a:r>
              <a:rPr lang="zh-CN" altLang="en-US">
                <a:latin typeface="楷体_GB2312" pitchFamily="49" charset="-12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DCE3238E-8FB8-A388-711E-3A4D04056053}"/>
              </a:ext>
            </a:extLst>
          </p:cNvPr>
          <p:cNvSpPr>
            <a:spLocks noGrp="1" noChangeArrowheads="1"/>
          </p:cNvSpPr>
          <p:nvPr>
            <p:ph type="title"/>
          </p:nvPr>
        </p:nvSpPr>
        <p:spPr/>
        <p:txBody>
          <a:bodyPr anchor="ctr"/>
          <a:lstStyle/>
          <a:p>
            <a:r>
              <a:rPr lang="zh-CN" altLang="en-US">
                <a:latin typeface="Times New Roman" panose="02020603050405020304" pitchFamily="18" charset="0"/>
              </a:rPr>
              <a:t>数据流分析的种类</a:t>
            </a:r>
          </a:p>
        </p:txBody>
      </p:sp>
      <p:sp>
        <p:nvSpPr>
          <p:cNvPr id="4" name="日期占位符 3">
            <a:extLst>
              <a:ext uri="{FF2B5EF4-FFF2-40B4-BE49-F238E27FC236}">
                <a16:creationId xmlns:a16="http://schemas.microsoft.com/office/drawing/2014/main" id="{51109457-5E3C-AADF-50A5-18FD93BD92B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C28E833-4BA4-4AE7-A4AF-0AE2207D7C4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4514" name="灯片编号占位符 5">
            <a:extLst>
              <a:ext uri="{FF2B5EF4-FFF2-40B4-BE49-F238E27FC236}">
                <a16:creationId xmlns:a16="http://schemas.microsoft.com/office/drawing/2014/main" id="{EBA15FF1-B810-F50F-D1F7-14DCD6B338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1CC282B-DABB-4CEA-9C00-2B47ED566EB4}" type="slidenum">
              <a:rPr lang="en-US" altLang="zh-CN">
                <a:latin typeface="Arial" panose="020B0604020202020204" pitchFamily="34" charset="0"/>
              </a:rPr>
              <a:pPr/>
              <a:t>42</a:t>
            </a:fld>
            <a:endParaRPr lang="en-US" altLang="zh-CN">
              <a:latin typeface="Arial" panose="020B0604020202020204" pitchFamily="34" charset="0"/>
            </a:endParaRPr>
          </a:p>
        </p:txBody>
      </p:sp>
      <p:sp>
        <p:nvSpPr>
          <p:cNvPr id="64516" name="Rectangle 3">
            <a:extLst>
              <a:ext uri="{FF2B5EF4-FFF2-40B4-BE49-F238E27FC236}">
                <a16:creationId xmlns:a16="http://schemas.microsoft.com/office/drawing/2014/main" id="{B4DD4AB5-610F-4018-E15E-5E080970E983}"/>
              </a:ext>
            </a:extLst>
          </p:cNvPr>
          <p:cNvSpPr>
            <a:spLocks noGrp="1" noChangeArrowheads="1"/>
          </p:cNvSpPr>
          <p:nvPr>
            <p:ph type="body" sz="quarter" idx="13"/>
          </p:nvPr>
        </p:nvSpPr>
        <p:spPr/>
        <p:txBody>
          <a:bodyPr/>
          <a:lstStyle/>
          <a:p>
            <a:r>
              <a:rPr lang="zh-CN" altLang="en-US">
                <a:latin typeface="楷体_GB2312" pitchFamily="49" charset="-122"/>
              </a:rPr>
              <a:t>到达</a:t>
            </a:r>
            <a:r>
              <a:rPr lang="en-US" altLang="zh-CN">
                <a:latin typeface="楷体_GB2312" pitchFamily="49" charset="-122"/>
              </a:rPr>
              <a:t>-</a:t>
            </a:r>
            <a:r>
              <a:rPr lang="zh-CN" altLang="en-US">
                <a:latin typeface="楷体_GB2312" pitchFamily="49" charset="-122"/>
              </a:rPr>
              <a:t>定义分析</a:t>
            </a:r>
          </a:p>
          <a:p>
            <a:r>
              <a:rPr lang="zh-CN" altLang="en-US">
                <a:latin typeface="楷体_GB2312" pitchFamily="49" charset="-122"/>
              </a:rPr>
              <a:t>活跃变量分析</a:t>
            </a:r>
          </a:p>
          <a:p>
            <a:r>
              <a:rPr lang="zh-CN" altLang="en-US">
                <a:latin typeface="楷体_GB2312" pitchFamily="49" charset="-122"/>
              </a:rPr>
              <a:t>可用表达式分析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87402702-0581-5949-3846-0F076E05F176}"/>
              </a:ext>
            </a:extLst>
          </p:cNvPr>
          <p:cNvSpPr>
            <a:spLocks noGrp="1" noChangeArrowheads="1"/>
          </p:cNvSpPr>
          <p:nvPr>
            <p:ph type="title"/>
          </p:nvPr>
        </p:nvSpPr>
        <p:spPr/>
        <p:txBody>
          <a:bodyPr anchor="ctr"/>
          <a:lstStyle/>
          <a:p>
            <a:r>
              <a:rPr lang="en-US" altLang="zh-CN">
                <a:latin typeface="Times New Roman" panose="02020603050405020304" pitchFamily="18" charset="0"/>
              </a:rPr>
              <a:t>10.3.1 </a:t>
            </a:r>
            <a:r>
              <a:rPr lang="zh-CN" altLang="en-US">
                <a:latin typeface="Times New Roman" panose="02020603050405020304" pitchFamily="18" charset="0"/>
              </a:rPr>
              <a:t>数据流方程的一般形式</a:t>
            </a:r>
          </a:p>
        </p:txBody>
      </p:sp>
      <p:sp>
        <p:nvSpPr>
          <p:cNvPr id="4" name="日期占位符 3">
            <a:extLst>
              <a:ext uri="{FF2B5EF4-FFF2-40B4-BE49-F238E27FC236}">
                <a16:creationId xmlns:a16="http://schemas.microsoft.com/office/drawing/2014/main" id="{1FACDA3C-D1A5-9C2F-7B26-6D17FDA179F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D9CEC0F-3C99-46A0-8E1E-E52F762D26E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5538" name="灯片编号占位符 5">
            <a:extLst>
              <a:ext uri="{FF2B5EF4-FFF2-40B4-BE49-F238E27FC236}">
                <a16:creationId xmlns:a16="http://schemas.microsoft.com/office/drawing/2014/main" id="{8E341285-23CE-C2E0-2779-C0C71F66B08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A37143E-83D0-41B6-B5A1-6A0F71A250A6}" type="slidenum">
              <a:rPr lang="en-US" altLang="zh-CN">
                <a:latin typeface="Arial" panose="020B0604020202020204" pitchFamily="34" charset="0"/>
              </a:rPr>
              <a:pPr/>
              <a:t>43</a:t>
            </a:fld>
            <a:endParaRPr lang="en-US" altLang="zh-CN">
              <a:latin typeface="Arial" panose="020B0604020202020204" pitchFamily="34" charset="0"/>
            </a:endParaRPr>
          </a:p>
        </p:txBody>
      </p:sp>
      <p:sp>
        <p:nvSpPr>
          <p:cNvPr id="65540" name="Rectangle 3">
            <a:extLst>
              <a:ext uri="{FF2B5EF4-FFF2-40B4-BE49-F238E27FC236}">
                <a16:creationId xmlns:a16="http://schemas.microsoft.com/office/drawing/2014/main" id="{6656B53E-1312-3E62-A639-70D6734E9FB8}"/>
              </a:ext>
            </a:extLst>
          </p:cNvPr>
          <p:cNvSpPr>
            <a:spLocks noGrp="1" noChangeArrowheads="1"/>
          </p:cNvSpPr>
          <p:nvPr>
            <p:ph type="body" sz="quarter" idx="13"/>
          </p:nvPr>
        </p:nvSpPr>
        <p:spPr>
          <a:xfrm>
            <a:off x="1064596" y="1443018"/>
            <a:ext cx="9783916" cy="4700330"/>
          </a:xfrm>
        </p:spPr>
        <p:txBody>
          <a:bodyPr>
            <a:normAutofit lnSpcReduction="10000"/>
          </a:bodyPr>
          <a:lstStyle/>
          <a:p>
            <a:r>
              <a:rPr lang="zh-CN" altLang="en-US" dirty="0">
                <a:latin typeface="Times New Roman" panose="02020603050405020304" pitchFamily="18" charset="0"/>
              </a:rPr>
              <a:t>下面的方程叫做数据流方程：</a:t>
            </a:r>
          </a:p>
          <a:p>
            <a:pPr lvl="1"/>
            <a:r>
              <a:rPr lang="en-US" altLang="zh-CN" i="1" dirty="0">
                <a:solidFill>
                  <a:schemeClr val="hlink"/>
                </a:solidFill>
                <a:latin typeface="Times New Roman" panose="02020603050405020304" pitchFamily="18" charset="0"/>
              </a:rPr>
              <a:t>out</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 = </a:t>
            </a:r>
            <a:r>
              <a:rPr lang="en-US" altLang="zh-CN" i="1" dirty="0">
                <a:latin typeface="Times New Roman" panose="02020603050405020304" pitchFamily="18" charset="0"/>
              </a:rPr>
              <a:t>gen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kill</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                  (10.3)</a:t>
            </a:r>
          </a:p>
          <a:p>
            <a:pPr lvl="1">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该方程的含义是，当控制流通过一个语句</a:t>
            </a:r>
            <a:r>
              <a:rPr lang="en-US" altLang="zh-CN" i="1" dirty="0">
                <a:latin typeface="Times New Roman" panose="02020603050405020304" pitchFamily="18" charset="0"/>
              </a:rPr>
              <a:t>S</a:t>
            </a:r>
            <a:r>
              <a:rPr lang="zh-CN" altLang="en-US" dirty="0">
                <a:latin typeface="Times New Roman" panose="02020603050405020304" pitchFamily="18" charset="0"/>
              </a:rPr>
              <a:t>时，在</a:t>
            </a:r>
            <a:r>
              <a:rPr lang="en-US" altLang="zh-CN" i="1" dirty="0">
                <a:latin typeface="Times New Roman" panose="02020603050405020304" pitchFamily="18" charset="0"/>
              </a:rPr>
              <a:t>S</a:t>
            </a:r>
            <a:r>
              <a:rPr lang="zh-CN" altLang="en-US" dirty="0">
                <a:latin typeface="Times New Roman" panose="02020603050405020304" pitchFamily="18" charset="0"/>
              </a:rPr>
              <a:t>末尾得到的信息</a:t>
            </a:r>
            <a:r>
              <a:rPr lang="en-US" altLang="zh-CN" dirty="0">
                <a:latin typeface="Times New Roman" panose="02020603050405020304" pitchFamily="18" charset="0"/>
              </a:rPr>
              <a:t>(</a:t>
            </a:r>
            <a:r>
              <a:rPr lang="en-US" altLang="zh-CN" i="1" dirty="0">
                <a:latin typeface="Times New Roman" panose="02020603050405020304" pitchFamily="18" charset="0"/>
              </a:rPr>
              <a:t>out</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或者是在</a:t>
            </a:r>
            <a:r>
              <a:rPr lang="en-US" altLang="zh-CN" i="1" dirty="0">
                <a:latin typeface="Times New Roman" panose="02020603050405020304" pitchFamily="18" charset="0"/>
              </a:rPr>
              <a:t>S</a:t>
            </a:r>
            <a:r>
              <a:rPr lang="zh-CN" altLang="en-US" dirty="0">
                <a:latin typeface="Times New Roman" panose="02020603050405020304" pitchFamily="18" charset="0"/>
              </a:rPr>
              <a:t>中产生的信息</a:t>
            </a:r>
            <a:r>
              <a:rPr lang="en-US" altLang="zh-CN" dirty="0">
                <a:latin typeface="Times New Roman" panose="02020603050405020304" pitchFamily="18" charset="0"/>
              </a:rPr>
              <a:t>(</a:t>
            </a:r>
            <a:r>
              <a:rPr lang="en-US" altLang="zh-CN" i="1" dirty="0">
                <a:latin typeface="Times New Roman" panose="02020603050405020304" pitchFamily="18" charset="0"/>
              </a:rPr>
              <a:t>gen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，或者是进入</a:t>
            </a:r>
            <a:r>
              <a:rPr lang="en-US" altLang="zh-CN" i="1" dirty="0">
                <a:latin typeface="Times New Roman" panose="02020603050405020304" pitchFamily="18" charset="0"/>
              </a:rPr>
              <a:t>S</a:t>
            </a:r>
            <a:r>
              <a:rPr lang="zh-CN" altLang="en-US" dirty="0">
                <a:latin typeface="Times New Roman" panose="02020603050405020304" pitchFamily="18" charset="0"/>
              </a:rPr>
              <a:t>开始点时携带的、并且没有被</a:t>
            </a:r>
            <a:r>
              <a:rPr lang="en-US" altLang="zh-CN" i="1" dirty="0">
                <a:latin typeface="Times New Roman" panose="02020603050405020304" pitchFamily="18" charset="0"/>
              </a:rPr>
              <a:t>S</a:t>
            </a:r>
            <a:r>
              <a:rPr lang="zh-CN" altLang="en-US" dirty="0">
                <a:latin typeface="Times New Roman" panose="02020603050405020304" pitchFamily="18" charset="0"/>
              </a:rPr>
              <a:t>注销的那些信息</a:t>
            </a:r>
            <a:r>
              <a:rPr lang="en-US" altLang="zh-CN" dirty="0">
                <a:latin typeface="Times New Roman" panose="02020603050405020304" pitchFamily="18" charset="0"/>
              </a:rPr>
              <a:t>(</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表示进入</a:t>
            </a:r>
            <a:r>
              <a:rPr lang="en-US" altLang="zh-CN" i="1" dirty="0">
                <a:latin typeface="Times New Roman" panose="02020603050405020304" pitchFamily="18" charset="0"/>
              </a:rPr>
              <a:t>S</a:t>
            </a:r>
            <a:r>
              <a:rPr lang="zh-CN" altLang="en-US" dirty="0">
                <a:latin typeface="Times New Roman" panose="02020603050405020304" pitchFamily="18" charset="0"/>
              </a:rPr>
              <a:t>开始点时携带的信息，</a:t>
            </a:r>
            <a:r>
              <a:rPr lang="en-US" altLang="zh-CN" i="1" dirty="0">
                <a:latin typeface="Times New Roman" panose="02020603050405020304" pitchFamily="18" charset="0"/>
              </a:rPr>
              <a:t>kill</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表示被</a:t>
            </a:r>
            <a:r>
              <a:rPr lang="en-US" altLang="zh-CN" i="1" dirty="0">
                <a:latin typeface="Times New Roman" panose="02020603050405020304" pitchFamily="18" charset="0"/>
              </a:rPr>
              <a:t>S</a:t>
            </a:r>
            <a:r>
              <a:rPr lang="zh-CN" altLang="en-US" dirty="0">
                <a:latin typeface="Times New Roman" panose="02020603050405020304" pitchFamily="18" charset="0"/>
              </a:rPr>
              <a:t>注销的信息</a:t>
            </a:r>
            <a:r>
              <a:rPr lang="en-US" altLang="zh-CN" dirty="0">
                <a:latin typeface="Times New Roman" panose="02020603050405020304" pitchFamily="18" charset="0"/>
              </a:rPr>
              <a:t>)</a:t>
            </a:r>
            <a:r>
              <a:rPr lang="zh-CN" altLang="en-US" dirty="0">
                <a:latin typeface="Times New Roman" panose="02020603050405020304" pitchFamily="18" charset="0"/>
              </a:rPr>
              <a:t>。</a:t>
            </a:r>
          </a:p>
          <a:p>
            <a:pPr lvl="1"/>
            <a:r>
              <a:rPr lang="zh-CN" altLang="en-US" dirty="0">
                <a:latin typeface="Times New Roman" panose="02020603050405020304" pitchFamily="18" charset="0"/>
              </a:rPr>
              <a:t>也可以根据</a:t>
            </a:r>
            <a:r>
              <a:rPr lang="en-US" altLang="zh-CN" i="1" dirty="0">
                <a:latin typeface="Times New Roman" panose="02020603050405020304" pitchFamily="18" charset="0"/>
              </a:rPr>
              <a:t>out</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来定义</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dirty="0">
                <a:ea typeface="宋体" panose="02010600030101010101" pitchFamily="2" charset="-122"/>
              </a:rPr>
              <a:t> </a:t>
            </a:r>
            <a:endParaRPr lang="en-US" altLang="zh-CN" i="1" dirty="0">
              <a:latin typeface="Times New Roman" panose="02020603050405020304" pitchFamily="18" charset="0"/>
            </a:endParaRPr>
          </a:p>
          <a:p>
            <a:pPr lvl="1">
              <a:buFont typeface="Wingdings" panose="05000000000000000000" pitchFamily="2" charset="2"/>
              <a:buNone/>
            </a:pPr>
            <a:r>
              <a:rPr lang="en-US" altLang="zh-CN" i="1" dirty="0">
                <a:latin typeface="Times New Roman" panose="02020603050405020304" pitchFamily="18" charset="0"/>
              </a:rPr>
              <a:t>    </a:t>
            </a:r>
            <a:r>
              <a:rPr lang="en-US" altLang="zh-CN" i="1" dirty="0">
                <a:solidFill>
                  <a:schemeClr val="hlink"/>
                </a:solidFill>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 = (</a:t>
            </a:r>
            <a:r>
              <a:rPr lang="en-US" altLang="zh-CN" i="1" dirty="0">
                <a:latin typeface="Times New Roman" panose="02020603050405020304" pitchFamily="18" charset="0"/>
              </a:rPr>
              <a:t>out</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kill</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gen</a:t>
            </a:r>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                  (10.4) </a:t>
            </a:r>
          </a:p>
          <a:p>
            <a:endParaRPr lang="en-US" altLang="zh-CN"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CA6471C0-D6B0-8A0D-E3C3-68EFD35C024A}"/>
              </a:ext>
            </a:extLst>
          </p:cNvPr>
          <p:cNvSpPr>
            <a:spLocks noGrp="1" noChangeArrowheads="1"/>
          </p:cNvSpPr>
          <p:nvPr>
            <p:ph type="title"/>
          </p:nvPr>
        </p:nvSpPr>
        <p:spPr/>
        <p:txBody>
          <a:bodyPr anchor="ctr"/>
          <a:lstStyle/>
          <a:p>
            <a:r>
              <a:rPr lang="en-US" altLang="zh-CN">
                <a:latin typeface="Times New Roman" panose="02020603050405020304" pitchFamily="18" charset="0"/>
              </a:rPr>
              <a:t>10.3.1 </a:t>
            </a:r>
            <a:r>
              <a:rPr lang="zh-CN" altLang="en-US">
                <a:latin typeface="Times New Roman" panose="02020603050405020304" pitchFamily="18" charset="0"/>
              </a:rPr>
              <a:t>数据流方程的一般形式</a:t>
            </a:r>
          </a:p>
        </p:txBody>
      </p:sp>
      <p:sp>
        <p:nvSpPr>
          <p:cNvPr id="4" name="日期占位符 3">
            <a:extLst>
              <a:ext uri="{FF2B5EF4-FFF2-40B4-BE49-F238E27FC236}">
                <a16:creationId xmlns:a16="http://schemas.microsoft.com/office/drawing/2014/main" id="{E54FB812-08C2-80EF-CF58-7CE94F98345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E35E7CF-0F87-448A-B592-D82C96FE8A0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6562" name="灯片编号占位符 5">
            <a:extLst>
              <a:ext uri="{FF2B5EF4-FFF2-40B4-BE49-F238E27FC236}">
                <a16:creationId xmlns:a16="http://schemas.microsoft.com/office/drawing/2014/main" id="{97585A66-722B-A342-D888-2C9C6FA2F41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336E79C-AF17-4209-BD6F-89FA56F8152E}" type="slidenum">
              <a:rPr lang="en-US" altLang="zh-CN">
                <a:latin typeface="Arial" panose="020B0604020202020204" pitchFamily="34" charset="0"/>
              </a:rPr>
              <a:pPr/>
              <a:t>44</a:t>
            </a:fld>
            <a:endParaRPr lang="en-US" altLang="zh-CN">
              <a:latin typeface="Arial" panose="020B0604020202020204" pitchFamily="34" charset="0"/>
            </a:endParaRPr>
          </a:p>
        </p:txBody>
      </p:sp>
      <p:sp>
        <p:nvSpPr>
          <p:cNvPr id="66564" name="Rectangle 3">
            <a:extLst>
              <a:ext uri="{FF2B5EF4-FFF2-40B4-BE49-F238E27FC236}">
                <a16:creationId xmlns:a16="http://schemas.microsoft.com/office/drawing/2014/main" id="{F5438842-C15E-C3DB-17C4-65CCB6F710C7}"/>
              </a:ext>
            </a:extLst>
          </p:cNvPr>
          <p:cNvSpPr>
            <a:spLocks noGrp="1" noChangeArrowheads="1"/>
          </p:cNvSpPr>
          <p:nvPr>
            <p:ph type="body" sz="quarter" idx="13"/>
          </p:nvPr>
        </p:nvSpPr>
        <p:spPr>
          <a:xfrm>
            <a:off x="1064596" y="1443017"/>
            <a:ext cx="9783916" cy="4433999"/>
          </a:xfrm>
        </p:spPr>
        <p:txBody>
          <a:bodyPr>
            <a:normAutofit/>
          </a:bodyPr>
          <a:lstStyle/>
          <a:p>
            <a:r>
              <a:rPr lang="zh-CN" altLang="en-US" sz="2600" dirty="0">
                <a:latin typeface="Times New Roman" panose="02020603050405020304" pitchFamily="18" charset="0"/>
              </a:rPr>
              <a:t>不同的问题方程的意义可能有所不同，主要可由以下两点来区别：</a:t>
            </a:r>
          </a:p>
          <a:p>
            <a:pPr lvl="1"/>
            <a:r>
              <a:rPr lang="zh-CN" altLang="en-US" dirty="0">
                <a:solidFill>
                  <a:schemeClr val="hlink"/>
                </a:solidFill>
                <a:latin typeface="Times New Roman" panose="02020603050405020304" pitchFamily="18" charset="0"/>
              </a:rPr>
              <a:t>信息流向问题</a:t>
            </a:r>
            <a:r>
              <a:rPr lang="zh-CN" altLang="en-US" dirty="0">
                <a:latin typeface="Times New Roman" panose="02020603050405020304" pitchFamily="18" charset="0"/>
              </a:rPr>
              <a:t>。根据信息流向可以将数据流分析问题分为正向和反向两类，正向的含义是根据</a:t>
            </a:r>
            <a:r>
              <a:rPr lang="en-US" altLang="zh-CN" i="1" dirty="0">
                <a:latin typeface="Times New Roman" panose="02020603050405020304" pitchFamily="18" charset="0"/>
              </a:rPr>
              <a:t>in</a:t>
            </a:r>
            <a:r>
              <a:rPr lang="zh-CN" altLang="en-US" dirty="0">
                <a:latin typeface="Times New Roman" panose="02020603050405020304" pitchFamily="18" charset="0"/>
              </a:rPr>
              <a:t>集合来计算</a:t>
            </a:r>
            <a:r>
              <a:rPr lang="en-US" altLang="zh-CN" i="1" dirty="0">
                <a:latin typeface="Times New Roman" panose="02020603050405020304" pitchFamily="18" charset="0"/>
              </a:rPr>
              <a:t>out</a:t>
            </a:r>
            <a:r>
              <a:rPr lang="zh-CN" altLang="en-US" dirty="0">
                <a:latin typeface="Times New Roman" panose="02020603050405020304" pitchFamily="18" charset="0"/>
              </a:rPr>
              <a:t>集合，反向则是从</a:t>
            </a:r>
            <a:r>
              <a:rPr lang="en-US" altLang="zh-CN" i="1" dirty="0">
                <a:latin typeface="Times New Roman" panose="02020603050405020304" pitchFamily="18" charset="0"/>
              </a:rPr>
              <a:t>out</a:t>
            </a:r>
            <a:r>
              <a:rPr lang="zh-CN" altLang="en-US" dirty="0">
                <a:latin typeface="Times New Roman" panose="02020603050405020304" pitchFamily="18" charset="0"/>
              </a:rPr>
              <a:t>集合来计算</a:t>
            </a:r>
            <a:r>
              <a:rPr lang="en-US" altLang="zh-CN" i="1" dirty="0">
                <a:latin typeface="Times New Roman" panose="02020603050405020304" pitchFamily="18" charset="0"/>
              </a:rPr>
              <a:t>in</a:t>
            </a:r>
            <a:r>
              <a:rPr lang="zh-CN" altLang="en-US" dirty="0">
                <a:latin typeface="Times New Roman" panose="02020603050405020304" pitchFamily="18" charset="0"/>
              </a:rPr>
              <a:t>集合。</a:t>
            </a:r>
          </a:p>
          <a:p>
            <a:pPr lvl="1"/>
            <a:r>
              <a:rPr lang="zh-CN" altLang="en-US" dirty="0">
                <a:solidFill>
                  <a:schemeClr val="hlink"/>
                </a:solidFill>
                <a:latin typeface="Times New Roman" panose="02020603050405020304" pitchFamily="18" charset="0"/>
              </a:rPr>
              <a:t>聚合操作问题</a:t>
            </a:r>
            <a:r>
              <a:rPr lang="zh-CN" altLang="en-US" dirty="0">
                <a:latin typeface="Times New Roman" panose="02020603050405020304" pitchFamily="18" charset="0"/>
              </a:rPr>
              <a:t>。所谓聚合操作，是指当有多条边进入某一基本块</a:t>
            </a:r>
            <a:r>
              <a:rPr lang="en-US" altLang="zh-CN" i="1" dirty="0">
                <a:latin typeface="Times New Roman" panose="02020603050405020304" pitchFamily="18" charset="0"/>
              </a:rPr>
              <a:t>B</a:t>
            </a:r>
            <a:r>
              <a:rPr lang="zh-CN" altLang="en-US" dirty="0">
                <a:latin typeface="Times New Roman" panose="02020603050405020304" pitchFamily="18" charset="0"/>
              </a:rPr>
              <a:t>时，由</a:t>
            </a:r>
            <a:r>
              <a:rPr lang="en-US" altLang="zh-CN" i="1" dirty="0">
                <a:latin typeface="Times New Roman" panose="02020603050405020304" pitchFamily="18" charset="0"/>
              </a:rPr>
              <a:t>B</a:t>
            </a:r>
            <a:r>
              <a:rPr lang="zh-CN" altLang="en-US" dirty="0">
                <a:latin typeface="Times New Roman" panose="02020603050405020304" pitchFamily="18" charset="0"/>
              </a:rPr>
              <a:t>的前驱节点的</a:t>
            </a:r>
            <a:r>
              <a:rPr lang="en-US" altLang="zh-CN" i="1" dirty="0">
                <a:latin typeface="Times New Roman" panose="02020603050405020304" pitchFamily="18" charset="0"/>
              </a:rPr>
              <a:t>out</a:t>
            </a:r>
            <a:r>
              <a:rPr lang="zh-CN" altLang="en-US" dirty="0">
                <a:latin typeface="Times New Roman" panose="02020603050405020304" pitchFamily="18" charset="0"/>
              </a:rPr>
              <a:t>集计算</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时采用的集合操作</a:t>
            </a:r>
            <a:r>
              <a:rPr lang="en-US" altLang="zh-CN" dirty="0">
                <a:latin typeface="Times New Roman" panose="02020603050405020304" pitchFamily="18" charset="0"/>
              </a:rPr>
              <a:t>(</a:t>
            </a:r>
            <a:r>
              <a:rPr lang="zh-CN" altLang="en-US" dirty="0">
                <a:latin typeface="Times New Roman" panose="02020603050405020304" pitchFamily="18" charset="0"/>
              </a:rPr>
              <a:t>并或交</a:t>
            </a:r>
            <a:r>
              <a:rPr lang="en-US" altLang="zh-CN" dirty="0">
                <a:latin typeface="Times New Roman" panose="02020603050405020304" pitchFamily="18" charset="0"/>
              </a:rPr>
              <a:t>)</a:t>
            </a:r>
            <a:r>
              <a:rPr lang="zh-CN" altLang="en-US" dirty="0">
                <a:latin typeface="Times New Roman" panose="02020603050405020304" pitchFamily="18" charset="0"/>
              </a:rPr>
              <a:t>。到达</a:t>
            </a:r>
            <a:r>
              <a:rPr lang="en-US" altLang="zh-CN" dirty="0">
                <a:latin typeface="Times New Roman" panose="02020603050405020304" pitchFamily="18" charset="0"/>
              </a:rPr>
              <a:t>-</a:t>
            </a:r>
            <a:r>
              <a:rPr lang="zh-CN" altLang="en-US" dirty="0">
                <a:latin typeface="Times New Roman" panose="02020603050405020304" pitchFamily="18" charset="0"/>
              </a:rPr>
              <a:t>定义等方程采用并操作，全局可用表达式采用的则是交操作。</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4007F069-655E-B5FB-5F8C-FD9AA3FB52E6}"/>
              </a:ext>
            </a:extLst>
          </p:cNvPr>
          <p:cNvSpPr>
            <a:spLocks noGrp="1" noChangeArrowheads="1"/>
          </p:cNvSpPr>
          <p:nvPr>
            <p:ph type="title"/>
          </p:nvPr>
        </p:nvSpPr>
        <p:spPr/>
        <p:txBody>
          <a:bodyPr anchor="ctr"/>
          <a:lstStyle/>
          <a:p>
            <a:r>
              <a:rPr lang="en-US" altLang="zh-CN">
                <a:latin typeface="Times New Roman" panose="02020603050405020304" pitchFamily="18" charset="0"/>
              </a:rPr>
              <a:t>10.3.1 </a:t>
            </a:r>
            <a:r>
              <a:rPr lang="zh-CN" altLang="en-US">
                <a:latin typeface="Times New Roman" panose="02020603050405020304" pitchFamily="18" charset="0"/>
              </a:rPr>
              <a:t>数据流方程的一般形式</a:t>
            </a:r>
          </a:p>
        </p:txBody>
      </p:sp>
      <p:sp>
        <p:nvSpPr>
          <p:cNvPr id="4" name="日期占位符 3">
            <a:extLst>
              <a:ext uri="{FF2B5EF4-FFF2-40B4-BE49-F238E27FC236}">
                <a16:creationId xmlns:a16="http://schemas.microsoft.com/office/drawing/2014/main" id="{5B0941D7-9364-25B2-C331-B7F89A73C11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6E13F17-F1BC-4BDF-B2B8-E92F4EFD2CE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7586" name="灯片编号占位符 5">
            <a:extLst>
              <a:ext uri="{FF2B5EF4-FFF2-40B4-BE49-F238E27FC236}">
                <a16:creationId xmlns:a16="http://schemas.microsoft.com/office/drawing/2014/main" id="{8D4DFEC5-BC9E-A1A2-D8EF-B1C74E44316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96EC68F-3C53-49F6-97F5-9C46CA276AEA}" type="slidenum">
              <a:rPr lang="en-US" altLang="zh-CN">
                <a:latin typeface="Arial" panose="020B0604020202020204" pitchFamily="34" charset="0"/>
              </a:rPr>
              <a:pPr/>
              <a:t>45</a:t>
            </a:fld>
            <a:endParaRPr lang="en-US" altLang="zh-CN">
              <a:latin typeface="Arial" panose="020B0604020202020204" pitchFamily="34" charset="0"/>
            </a:endParaRPr>
          </a:p>
        </p:txBody>
      </p:sp>
      <p:sp>
        <p:nvSpPr>
          <p:cNvPr id="67588" name="Rectangle 3">
            <a:extLst>
              <a:ext uri="{FF2B5EF4-FFF2-40B4-BE49-F238E27FC236}">
                <a16:creationId xmlns:a16="http://schemas.microsoft.com/office/drawing/2014/main" id="{4503F903-79D5-00C4-5C64-67A8A2DA8FA9}"/>
              </a:ext>
            </a:extLst>
          </p:cNvPr>
          <p:cNvSpPr>
            <a:spLocks noGrp="1" noChangeArrowheads="1"/>
          </p:cNvSpPr>
          <p:nvPr>
            <p:ph type="body" sz="quarter" idx="13"/>
          </p:nvPr>
        </p:nvSpPr>
        <p:spPr/>
        <p:txBody>
          <a:bodyPr>
            <a:normAutofit fontScale="92500" lnSpcReduction="10000"/>
          </a:bodyPr>
          <a:lstStyle/>
          <a:p>
            <a:r>
              <a:rPr lang="zh-CN" altLang="en-US" dirty="0">
                <a:latin typeface="Times New Roman" panose="02020603050405020304" pitchFamily="18" charset="0"/>
              </a:rPr>
              <a:t>在基本块中，将相邻语句间的位置称为</a:t>
            </a:r>
            <a:r>
              <a:rPr lang="zh-CN" altLang="en-US" dirty="0">
                <a:solidFill>
                  <a:srgbClr val="FF0000"/>
                </a:solidFill>
                <a:latin typeface="Times New Roman" panose="02020603050405020304" pitchFamily="18" charset="0"/>
              </a:rPr>
              <a:t>点</a:t>
            </a:r>
            <a:r>
              <a:rPr lang="zh-CN" altLang="en-US" dirty="0">
                <a:latin typeface="Times New Roman" panose="02020603050405020304" pitchFamily="18" charset="0"/>
              </a:rPr>
              <a:t>，第一个语句前和最后一个语句后的位置也称为点。从点</a:t>
            </a:r>
            <a:r>
              <a:rPr lang="en-US" altLang="zh-CN" i="1" dirty="0">
                <a:latin typeface="Times New Roman" panose="02020603050405020304" pitchFamily="18" charset="0"/>
              </a:rPr>
              <a:t>p</a:t>
            </a:r>
            <a:r>
              <a:rPr lang="en-US" altLang="zh-CN" baseline="-25000" dirty="0">
                <a:latin typeface="Times New Roman" panose="02020603050405020304" pitchFamily="18" charset="0"/>
              </a:rPr>
              <a:t>l</a:t>
            </a:r>
            <a:r>
              <a:rPr lang="zh-CN" altLang="en-US" dirty="0">
                <a:latin typeface="Times New Roman" panose="02020603050405020304" pitchFamily="18" charset="0"/>
              </a:rPr>
              <a:t>到点</a:t>
            </a:r>
            <a:r>
              <a:rPr lang="en-US" altLang="zh-CN" i="1" dirty="0" err="1">
                <a:latin typeface="Times New Roman" panose="02020603050405020304" pitchFamily="18" charset="0"/>
              </a:rPr>
              <a:t>p</a:t>
            </a:r>
            <a:r>
              <a:rPr lang="en-US" altLang="zh-CN" baseline="-25000" dirty="0" err="1">
                <a:latin typeface="Times New Roman" panose="02020603050405020304" pitchFamily="18" charset="0"/>
              </a:rPr>
              <a:t>n</a:t>
            </a:r>
            <a:r>
              <a:rPr lang="zh-CN" altLang="en-US" dirty="0">
                <a:latin typeface="Times New Roman" panose="02020603050405020304" pitchFamily="18" charset="0"/>
              </a:rPr>
              <a:t>的</a:t>
            </a:r>
            <a:r>
              <a:rPr lang="zh-CN" altLang="en-US" dirty="0">
                <a:solidFill>
                  <a:schemeClr val="hlink"/>
                </a:solidFill>
                <a:latin typeface="Times New Roman" panose="02020603050405020304" pitchFamily="18" charset="0"/>
              </a:rPr>
              <a:t>路径</a:t>
            </a:r>
            <a:r>
              <a:rPr lang="zh-CN" altLang="en-US" dirty="0">
                <a:latin typeface="Times New Roman" panose="02020603050405020304" pitchFamily="18" charset="0"/>
              </a:rPr>
              <a:t>是这样的点序列</a:t>
            </a:r>
            <a:r>
              <a:rPr lang="en-US" altLang="zh-CN" i="1" dirty="0">
                <a:latin typeface="Times New Roman" panose="02020603050405020304" pitchFamily="18" charset="0"/>
              </a:rPr>
              <a:t>p</a:t>
            </a:r>
            <a:r>
              <a:rPr lang="en-US" altLang="zh-CN" baseline="-25000" dirty="0">
                <a:latin typeface="Times New Roman" panose="02020603050405020304" pitchFamily="18" charset="0"/>
              </a:rPr>
              <a:t>l</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p</a:t>
            </a:r>
            <a:r>
              <a:rPr lang="en-US" altLang="zh-CN"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对于</a:t>
            </a:r>
            <a:r>
              <a:rPr lang="zh-CN" altLang="en-US"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i</a:t>
            </a:r>
            <a:r>
              <a:rPr lang="en-US" altLang="zh-CN" dirty="0">
                <a:latin typeface="Times New Roman" panose="02020603050405020304" pitchFamily="18" charset="0"/>
              </a:rPr>
              <a:t>(l</a:t>
            </a:r>
            <a:r>
              <a:rPr lang="en-US" altLang="zh-CN" i="1" dirty="0">
                <a:latin typeface="Times New Roman" panose="02020603050405020304" pitchFamily="18" charset="0"/>
              </a:rPr>
              <a:t>≤i≤n</a:t>
            </a:r>
            <a:r>
              <a:rPr lang="en-US" altLang="zh-CN" dirty="0">
                <a:latin typeface="Times New Roman" panose="02020603050405020304" pitchFamily="18" charset="0"/>
              </a:rPr>
              <a:t>-1)</a:t>
            </a:r>
            <a:r>
              <a:rPr lang="zh-CN" altLang="en-US" dirty="0">
                <a:latin typeface="Times New Roman" panose="02020603050405020304" pitchFamily="18" charset="0"/>
              </a:rPr>
              <a:t>下列条件之一成立：</a:t>
            </a:r>
          </a:p>
          <a:p>
            <a:pPr lvl="1"/>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zh-CN" altLang="en-US" dirty="0">
                <a:latin typeface="Times New Roman" panose="02020603050405020304" pitchFamily="18" charset="0"/>
              </a:rPr>
              <a:t>是紧接在一个语句前面的点，</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baseline="-25000" dirty="0">
                <a:latin typeface="Times New Roman" panose="02020603050405020304" pitchFamily="18" charset="0"/>
              </a:rPr>
              <a:t>+1</a:t>
            </a:r>
            <a:r>
              <a:rPr lang="zh-CN" altLang="en-US" dirty="0">
                <a:latin typeface="Times New Roman" panose="02020603050405020304" pitchFamily="18" charset="0"/>
              </a:rPr>
              <a:t>是同一块中紧跟在该语句后面的点；</a:t>
            </a:r>
          </a:p>
          <a:p>
            <a:pPr lvl="1"/>
            <a:r>
              <a:rPr lang="en-US" altLang="zh-CN" i="1" dirty="0">
                <a:latin typeface="Times New Roman" panose="02020603050405020304" pitchFamily="18" charset="0"/>
              </a:rPr>
              <a:t>p</a:t>
            </a:r>
            <a:r>
              <a:rPr lang="en-US" altLang="zh-CN" baseline="-25000" dirty="0">
                <a:latin typeface="Times New Roman" panose="02020603050405020304" pitchFamily="18" charset="0"/>
              </a:rPr>
              <a:t>i</a:t>
            </a:r>
            <a:r>
              <a:rPr lang="zh-CN" altLang="en-US" dirty="0">
                <a:latin typeface="Times New Roman" panose="02020603050405020304" pitchFamily="18" charset="0"/>
              </a:rPr>
              <a:t>是某基本块的结束点，而</a:t>
            </a:r>
            <a:r>
              <a:rPr lang="en-US" altLang="zh-CN" i="1" dirty="0">
                <a:latin typeface="Times New Roman" panose="02020603050405020304" pitchFamily="18" charset="0"/>
              </a:rPr>
              <a:t>p</a:t>
            </a:r>
            <a:r>
              <a:rPr lang="en-US" altLang="zh-CN" baseline="-25000" dirty="0">
                <a:latin typeface="Times New Roman" panose="02020603050405020304" pitchFamily="18" charset="0"/>
              </a:rPr>
              <a:t>i+1</a:t>
            </a:r>
            <a:r>
              <a:rPr lang="zh-CN" altLang="en-US" dirty="0">
                <a:latin typeface="Times New Roman" panose="02020603050405020304" pitchFamily="18" charset="0"/>
              </a:rPr>
              <a:t>是后继块的开始点。</a:t>
            </a:r>
          </a:p>
          <a:p>
            <a:r>
              <a:rPr lang="zh-CN" altLang="en-US" dirty="0">
                <a:latin typeface="Times New Roman" panose="02020603050405020304" pitchFamily="18" charset="0"/>
              </a:rPr>
              <a:t>为简单起见，假设控制只能从一个开始点进入基本块，而当基本块结束时控制只能从一个结束点离开。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08B4F1E3-A76B-D717-91A4-641233F1658E}"/>
              </a:ext>
            </a:extLst>
          </p:cNvPr>
          <p:cNvSpPr>
            <a:spLocks noGrp="1" noChangeArrowheads="1"/>
          </p:cNvSpPr>
          <p:nvPr>
            <p:ph type="title"/>
          </p:nvPr>
        </p:nvSpPr>
        <p:spPr/>
        <p:txBody>
          <a:bodyPr anchor="ctr"/>
          <a:lstStyle/>
          <a:p>
            <a:r>
              <a:rPr lang="en-US" altLang="zh-CN">
                <a:latin typeface="Times New Roman" panose="02020603050405020304" pitchFamily="18" charset="0"/>
              </a:rPr>
              <a:t>10.3.2 </a:t>
            </a:r>
            <a:r>
              <a:rPr lang="zh-CN" altLang="en-US">
                <a:latin typeface="Times New Roman" panose="02020603050405020304" pitchFamily="18" charset="0"/>
              </a:rPr>
              <a:t>到达</a:t>
            </a:r>
            <a:r>
              <a:rPr lang="en-US" altLang="zh-CN">
                <a:latin typeface="Times New Roman" panose="02020603050405020304" pitchFamily="18" charset="0"/>
              </a:rPr>
              <a:t>-</a:t>
            </a:r>
            <a:r>
              <a:rPr lang="zh-CN" altLang="en-US">
                <a:latin typeface="Times New Roman" panose="02020603050405020304" pitchFamily="18" charset="0"/>
              </a:rPr>
              <a:t>定义分析</a:t>
            </a:r>
          </a:p>
        </p:txBody>
      </p:sp>
      <p:sp>
        <p:nvSpPr>
          <p:cNvPr id="4" name="日期占位符 3">
            <a:extLst>
              <a:ext uri="{FF2B5EF4-FFF2-40B4-BE49-F238E27FC236}">
                <a16:creationId xmlns:a16="http://schemas.microsoft.com/office/drawing/2014/main" id="{33B66D3C-29B5-0FED-CD39-CF6972E9B3A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9C9A221-D118-435E-84C1-56838063933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8610" name="灯片编号占位符 5">
            <a:extLst>
              <a:ext uri="{FF2B5EF4-FFF2-40B4-BE49-F238E27FC236}">
                <a16:creationId xmlns:a16="http://schemas.microsoft.com/office/drawing/2014/main" id="{9BDE135C-61A3-79EF-5CEC-D927FB8CF59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0CB41BB-80C1-4D3A-B9AC-414FCD483B04}" type="slidenum">
              <a:rPr lang="en-US" altLang="zh-CN">
                <a:latin typeface="Arial" panose="020B0604020202020204" pitchFamily="34" charset="0"/>
              </a:rPr>
              <a:pPr/>
              <a:t>46</a:t>
            </a:fld>
            <a:endParaRPr lang="en-US" altLang="zh-CN">
              <a:latin typeface="Arial" panose="020B0604020202020204" pitchFamily="34" charset="0"/>
            </a:endParaRPr>
          </a:p>
        </p:txBody>
      </p:sp>
      <p:sp>
        <p:nvSpPr>
          <p:cNvPr id="68612" name="Rectangle 3">
            <a:extLst>
              <a:ext uri="{FF2B5EF4-FFF2-40B4-BE49-F238E27FC236}">
                <a16:creationId xmlns:a16="http://schemas.microsoft.com/office/drawing/2014/main" id="{5F05B6C0-A50F-2DCA-E334-56F0A7B13C47}"/>
              </a:ext>
            </a:extLst>
          </p:cNvPr>
          <p:cNvSpPr>
            <a:spLocks noGrp="1" noChangeArrowheads="1"/>
          </p:cNvSpPr>
          <p:nvPr>
            <p:ph type="body" sz="quarter" idx="13"/>
          </p:nvPr>
        </p:nvSpPr>
        <p:spPr/>
        <p:txBody>
          <a:bodyPr>
            <a:normAutofit fontScale="92500"/>
          </a:bodyPr>
          <a:lstStyle/>
          <a:p>
            <a:r>
              <a:rPr lang="zh-CN" altLang="en-US">
                <a:latin typeface="楷体_GB2312" pitchFamily="49" charset="-122"/>
              </a:rPr>
              <a:t>变量</a:t>
            </a:r>
            <a:r>
              <a:rPr lang="en-US" altLang="zh-CN">
                <a:latin typeface="楷体_GB2312" pitchFamily="49" charset="-122"/>
              </a:rPr>
              <a:t>x</a:t>
            </a:r>
            <a:r>
              <a:rPr lang="zh-CN" altLang="en-US">
                <a:latin typeface="楷体_GB2312" pitchFamily="49" charset="-122"/>
              </a:rPr>
              <a:t>的</a:t>
            </a:r>
            <a:r>
              <a:rPr lang="zh-CN" altLang="en-US">
                <a:solidFill>
                  <a:schemeClr val="hlink"/>
                </a:solidFill>
                <a:latin typeface="楷体_GB2312" pitchFamily="49" charset="-122"/>
              </a:rPr>
              <a:t>定义</a:t>
            </a:r>
            <a:r>
              <a:rPr lang="zh-CN" altLang="en-US">
                <a:latin typeface="Times New Roman" panose="02020603050405020304" pitchFamily="18" charset="0"/>
              </a:rPr>
              <a:t>是一条赋值或可能赋值给</a:t>
            </a:r>
            <a:r>
              <a:rPr lang="en-US" altLang="zh-CN">
                <a:latin typeface="Times New Roman" panose="02020603050405020304" pitchFamily="18" charset="0"/>
              </a:rPr>
              <a:t>x</a:t>
            </a:r>
            <a:r>
              <a:rPr lang="zh-CN" altLang="en-US">
                <a:latin typeface="Times New Roman" panose="02020603050405020304" pitchFamily="18" charset="0"/>
              </a:rPr>
              <a:t>的语句。最普通的定义是对</a:t>
            </a:r>
            <a:r>
              <a:rPr lang="en-US" altLang="zh-CN">
                <a:latin typeface="Times New Roman" panose="02020603050405020304" pitchFamily="18" charset="0"/>
              </a:rPr>
              <a:t>x</a:t>
            </a:r>
            <a:r>
              <a:rPr lang="zh-CN" altLang="en-US">
                <a:latin typeface="Times New Roman" panose="02020603050405020304" pitchFamily="18" charset="0"/>
              </a:rPr>
              <a:t>的赋值或从</a:t>
            </a:r>
            <a:r>
              <a:rPr lang="en-US" altLang="zh-CN">
                <a:latin typeface="Times New Roman" panose="02020603050405020304" pitchFamily="18" charset="0"/>
              </a:rPr>
              <a:t>I/O</a:t>
            </a:r>
            <a:r>
              <a:rPr lang="zh-CN" altLang="en-US">
                <a:latin typeface="Times New Roman" panose="02020603050405020304" pitchFamily="18" charset="0"/>
              </a:rPr>
              <a:t>设备读一个值并赋给</a:t>
            </a:r>
            <a:r>
              <a:rPr lang="en-US" altLang="zh-CN">
                <a:latin typeface="Times New Roman" panose="02020603050405020304" pitchFamily="18" charset="0"/>
              </a:rPr>
              <a:t>x</a:t>
            </a:r>
            <a:r>
              <a:rPr lang="zh-CN" altLang="en-US">
                <a:latin typeface="Times New Roman" panose="02020603050405020304" pitchFamily="18" charset="0"/>
              </a:rPr>
              <a:t>的语句，这些语句比较明确地为</a:t>
            </a:r>
            <a:r>
              <a:rPr lang="en-US" altLang="zh-CN">
                <a:latin typeface="Times New Roman" panose="02020603050405020304" pitchFamily="18" charset="0"/>
              </a:rPr>
              <a:t>x</a:t>
            </a:r>
            <a:r>
              <a:rPr lang="zh-CN" altLang="en-US">
                <a:latin typeface="Times New Roman" panose="02020603050405020304" pitchFamily="18" charset="0"/>
              </a:rPr>
              <a:t>定义了一个值，称为</a:t>
            </a:r>
            <a:r>
              <a:rPr lang="en-US" altLang="zh-CN">
                <a:latin typeface="Times New Roman" panose="02020603050405020304" pitchFamily="18" charset="0"/>
              </a:rPr>
              <a:t>x</a:t>
            </a:r>
            <a:r>
              <a:rPr lang="zh-CN" altLang="en-US">
                <a:latin typeface="Times New Roman" panose="02020603050405020304" pitchFamily="18" charset="0"/>
              </a:rPr>
              <a:t>的明确定义。也有一些语句只是可能为</a:t>
            </a:r>
            <a:r>
              <a:rPr lang="en-US" altLang="zh-CN">
                <a:latin typeface="Times New Roman" panose="02020603050405020304" pitchFamily="18" charset="0"/>
              </a:rPr>
              <a:t>x</a:t>
            </a:r>
            <a:r>
              <a:rPr lang="zh-CN" altLang="en-US">
                <a:latin typeface="Times New Roman" panose="02020603050405020304" pitchFamily="18" charset="0"/>
              </a:rPr>
              <a:t>定义一个值，称为</a:t>
            </a:r>
            <a:r>
              <a:rPr lang="en-US" altLang="zh-CN">
                <a:latin typeface="Times New Roman" panose="02020603050405020304" pitchFamily="18" charset="0"/>
              </a:rPr>
              <a:t>x</a:t>
            </a:r>
            <a:r>
              <a:rPr lang="zh-CN" altLang="en-US">
                <a:latin typeface="Times New Roman" panose="02020603050405020304" pitchFamily="18" charset="0"/>
              </a:rPr>
              <a:t>的含糊定义，其常见形式有：</a:t>
            </a:r>
          </a:p>
          <a:p>
            <a:pPr lvl="1"/>
            <a:r>
              <a:rPr lang="en-US" altLang="zh-CN">
                <a:latin typeface="Times New Roman" panose="02020603050405020304" pitchFamily="18" charset="0"/>
              </a:rPr>
              <a:t>1</a:t>
            </a:r>
            <a:r>
              <a:rPr lang="zh-CN" altLang="en-US">
                <a:latin typeface="Times New Roman" panose="02020603050405020304" pitchFamily="18" charset="0"/>
              </a:rPr>
              <a:t>．以</a:t>
            </a:r>
            <a:r>
              <a:rPr lang="en-US" altLang="zh-CN">
                <a:latin typeface="Times New Roman" panose="02020603050405020304" pitchFamily="18" charset="0"/>
              </a:rPr>
              <a:t>x</a:t>
            </a:r>
            <a:r>
              <a:rPr lang="zh-CN" altLang="en-US">
                <a:latin typeface="Times New Roman" panose="02020603050405020304" pitchFamily="18" charset="0"/>
              </a:rPr>
              <a:t>为参数的过程调用</a:t>
            </a:r>
            <a:r>
              <a:rPr lang="en-US" altLang="zh-CN">
                <a:latin typeface="Times New Roman" panose="02020603050405020304" pitchFamily="18" charset="0"/>
              </a:rPr>
              <a:t>(</a:t>
            </a:r>
            <a:r>
              <a:rPr lang="zh-CN" altLang="en-US">
                <a:latin typeface="Times New Roman" panose="02020603050405020304" pitchFamily="18" charset="0"/>
              </a:rPr>
              <a:t>传值方式除外</a:t>
            </a:r>
            <a:r>
              <a:rPr lang="en-US" altLang="zh-CN">
                <a:latin typeface="Times New Roman" panose="02020603050405020304" pitchFamily="18" charset="0"/>
              </a:rPr>
              <a:t>)</a:t>
            </a:r>
            <a:r>
              <a:rPr lang="zh-CN" altLang="en-US">
                <a:latin typeface="Times New Roman" panose="02020603050405020304" pitchFamily="18" charset="0"/>
              </a:rPr>
              <a:t>或者可能访问</a:t>
            </a:r>
            <a:r>
              <a:rPr lang="en-US" altLang="zh-CN">
                <a:latin typeface="Times New Roman" panose="02020603050405020304" pitchFamily="18" charset="0"/>
              </a:rPr>
              <a:t>x</a:t>
            </a:r>
            <a:r>
              <a:rPr lang="zh-CN" altLang="en-US">
                <a:latin typeface="Times New Roman" panose="02020603050405020304" pitchFamily="18" charset="0"/>
              </a:rPr>
              <a:t>的过程；</a:t>
            </a:r>
          </a:p>
          <a:p>
            <a:pPr lvl="1"/>
            <a:r>
              <a:rPr lang="en-US" altLang="zh-CN">
                <a:latin typeface="Times New Roman" panose="02020603050405020304" pitchFamily="18" charset="0"/>
              </a:rPr>
              <a:t>2</a:t>
            </a:r>
            <a:r>
              <a:rPr lang="zh-CN" altLang="en-US">
                <a:latin typeface="Times New Roman" panose="02020603050405020304" pitchFamily="18" charset="0"/>
              </a:rPr>
              <a:t>．通过可能指向</a:t>
            </a:r>
            <a:r>
              <a:rPr lang="en-US" altLang="zh-CN">
                <a:latin typeface="Times New Roman" panose="02020603050405020304" pitchFamily="18" charset="0"/>
              </a:rPr>
              <a:t>x</a:t>
            </a:r>
            <a:r>
              <a:rPr lang="zh-CN" altLang="en-US">
                <a:latin typeface="Times New Roman" panose="02020603050405020304" pitchFamily="18" charset="0"/>
              </a:rPr>
              <a:t>的指针对</a:t>
            </a:r>
            <a:r>
              <a:rPr lang="en-US" altLang="zh-CN">
                <a:latin typeface="Times New Roman" panose="02020603050405020304" pitchFamily="18" charset="0"/>
              </a:rPr>
              <a:t>x</a:t>
            </a:r>
            <a:r>
              <a:rPr lang="zh-CN" altLang="en-US">
                <a:latin typeface="Times New Roman" panose="02020603050405020304" pitchFamily="18" charset="0"/>
              </a:rPr>
              <a:t>赋值。</a:t>
            </a:r>
            <a:r>
              <a:rPr lang="zh-CN" altLang="en-US">
                <a:latin typeface="楷体_GB2312" pitchFamily="49" charset="-12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6587DB-2CBF-7644-A4AF-CC7356388640}"/>
              </a:ext>
            </a:extLst>
          </p:cNvPr>
          <p:cNvSpPr>
            <a:spLocks noGrp="1" noChangeArrowheads="1"/>
          </p:cNvSpPr>
          <p:nvPr>
            <p:ph type="title"/>
          </p:nvPr>
        </p:nvSpPr>
        <p:spPr/>
        <p:txBody>
          <a:bodyPr anchor="ctr"/>
          <a:lstStyle/>
          <a:p>
            <a:r>
              <a:rPr lang="en-US" altLang="zh-CN">
                <a:latin typeface="Times New Roman" panose="02020603050405020304" pitchFamily="18" charset="0"/>
              </a:rPr>
              <a:t>10.3.2 </a:t>
            </a:r>
            <a:r>
              <a:rPr lang="zh-CN" altLang="en-US">
                <a:latin typeface="Times New Roman" panose="02020603050405020304" pitchFamily="18" charset="0"/>
              </a:rPr>
              <a:t>到达</a:t>
            </a:r>
            <a:r>
              <a:rPr lang="en-US" altLang="zh-CN">
                <a:latin typeface="Times New Roman" panose="02020603050405020304" pitchFamily="18" charset="0"/>
              </a:rPr>
              <a:t>-</a:t>
            </a:r>
            <a:r>
              <a:rPr lang="zh-CN" altLang="en-US">
                <a:latin typeface="Times New Roman" panose="02020603050405020304" pitchFamily="18" charset="0"/>
              </a:rPr>
              <a:t>定义分析</a:t>
            </a:r>
          </a:p>
        </p:txBody>
      </p:sp>
      <p:sp>
        <p:nvSpPr>
          <p:cNvPr id="4" name="日期占位符 3">
            <a:extLst>
              <a:ext uri="{FF2B5EF4-FFF2-40B4-BE49-F238E27FC236}">
                <a16:creationId xmlns:a16="http://schemas.microsoft.com/office/drawing/2014/main" id="{F203E171-BD8B-B7CB-7CED-D63FCA5B728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B6CB433-ADD8-4FBC-B8F7-89AA4B69F5B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9634" name="灯片编号占位符 5">
            <a:extLst>
              <a:ext uri="{FF2B5EF4-FFF2-40B4-BE49-F238E27FC236}">
                <a16:creationId xmlns:a16="http://schemas.microsoft.com/office/drawing/2014/main" id="{5269F301-B521-3361-5BC7-7C2CBFAECE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F4F81EE-D9F9-454D-B615-49B0C20AA4D0}" type="slidenum">
              <a:rPr lang="en-US" altLang="zh-CN">
                <a:latin typeface="Arial" panose="020B0604020202020204" pitchFamily="34" charset="0"/>
              </a:rPr>
              <a:pPr/>
              <a:t>47</a:t>
            </a:fld>
            <a:endParaRPr lang="en-US" altLang="zh-CN">
              <a:latin typeface="Arial" panose="020B0604020202020204" pitchFamily="34" charset="0"/>
            </a:endParaRPr>
          </a:p>
        </p:txBody>
      </p:sp>
      <p:sp>
        <p:nvSpPr>
          <p:cNvPr id="2728963" name="Rectangle 3">
            <a:extLst>
              <a:ext uri="{FF2B5EF4-FFF2-40B4-BE49-F238E27FC236}">
                <a16:creationId xmlns:a16="http://schemas.microsoft.com/office/drawing/2014/main" id="{FB4711E0-E026-A999-F4D3-CFBFA2E3F739}"/>
              </a:ext>
            </a:extLst>
          </p:cNvPr>
          <p:cNvSpPr>
            <a:spLocks noGrp="1" noChangeArrowheads="1"/>
          </p:cNvSpPr>
          <p:nvPr>
            <p:ph type="body" sz="quarter" idx="13"/>
          </p:nvPr>
        </p:nvSpPr>
        <p:spPr/>
        <p:txBody>
          <a:bodyPr>
            <a:normAutofit fontScale="92500" lnSpcReduction="20000"/>
          </a:bodyPr>
          <a:lstStyle/>
          <a:p>
            <a:r>
              <a:rPr lang="zh-CN" altLang="en-US">
                <a:latin typeface="Times New Roman" panose="02020603050405020304" pitchFamily="18" charset="0"/>
              </a:rPr>
              <a:t>对于定义</a:t>
            </a:r>
            <a:r>
              <a:rPr lang="en-US" altLang="zh-CN" i="1">
                <a:latin typeface="Times New Roman" panose="02020603050405020304" pitchFamily="18" charset="0"/>
              </a:rPr>
              <a:t>d</a:t>
            </a:r>
            <a:r>
              <a:rPr lang="zh-CN" altLang="en-US">
                <a:latin typeface="Times New Roman" panose="02020603050405020304" pitchFamily="18" charset="0"/>
              </a:rPr>
              <a:t>，如果存在一条从紧跟</a:t>
            </a:r>
            <a:r>
              <a:rPr lang="en-US" altLang="zh-CN" i="1">
                <a:latin typeface="Times New Roman" panose="02020603050405020304" pitchFamily="18" charset="0"/>
              </a:rPr>
              <a:t>d</a:t>
            </a:r>
            <a:r>
              <a:rPr lang="zh-CN" altLang="en-US">
                <a:latin typeface="Times New Roman" panose="02020603050405020304" pitchFamily="18" charset="0"/>
              </a:rPr>
              <a:t>的点到</a:t>
            </a:r>
            <a:r>
              <a:rPr lang="en-US" altLang="zh-CN" i="1">
                <a:latin typeface="Times New Roman" panose="02020603050405020304" pitchFamily="18" charset="0"/>
              </a:rPr>
              <a:t>p</a:t>
            </a:r>
            <a:r>
              <a:rPr lang="zh-CN" altLang="en-US">
                <a:latin typeface="Times New Roman" panose="02020603050405020304" pitchFamily="18" charset="0"/>
              </a:rPr>
              <a:t>的路径，并且在这条路径上</a:t>
            </a:r>
            <a:r>
              <a:rPr lang="en-US" altLang="zh-CN" i="1">
                <a:latin typeface="Times New Roman" panose="02020603050405020304" pitchFamily="18" charset="0"/>
              </a:rPr>
              <a:t>d</a:t>
            </a:r>
            <a:r>
              <a:rPr lang="zh-CN" altLang="en-US">
                <a:latin typeface="Times New Roman" panose="02020603050405020304" pitchFamily="18" charset="0"/>
              </a:rPr>
              <a:t>没有被“注销”，则称定义</a:t>
            </a:r>
            <a:r>
              <a:rPr lang="en-US" altLang="zh-CN" i="1">
                <a:latin typeface="Times New Roman" panose="02020603050405020304" pitchFamily="18" charset="0"/>
              </a:rPr>
              <a:t>d</a:t>
            </a:r>
            <a:r>
              <a:rPr lang="zh-CN" altLang="en-US">
                <a:solidFill>
                  <a:srgbClr val="FF0000"/>
                </a:solidFill>
                <a:latin typeface="Times New Roman" panose="02020603050405020304" pitchFamily="18" charset="0"/>
              </a:rPr>
              <a:t>到达</a:t>
            </a:r>
            <a:r>
              <a:rPr lang="en-US" altLang="zh-CN">
                <a:latin typeface="Times New Roman" panose="02020603050405020304" pitchFamily="18" charset="0"/>
              </a:rPr>
              <a:t>(reach)</a:t>
            </a:r>
            <a:r>
              <a:rPr lang="zh-CN" altLang="en-US">
                <a:latin typeface="Times New Roman" panose="02020603050405020304" pitchFamily="18" charset="0"/>
              </a:rPr>
              <a:t>点</a:t>
            </a:r>
            <a:r>
              <a:rPr lang="en-US" altLang="zh-CN" i="1">
                <a:latin typeface="Times New Roman" panose="02020603050405020304" pitchFamily="18" charset="0"/>
              </a:rPr>
              <a:t>p</a:t>
            </a:r>
            <a:r>
              <a:rPr lang="zh-CN" altLang="en-US">
                <a:latin typeface="Times New Roman" panose="02020603050405020304" pitchFamily="18" charset="0"/>
              </a:rPr>
              <a:t>。</a:t>
            </a:r>
          </a:p>
          <a:p>
            <a:r>
              <a:rPr lang="zh-CN" altLang="en-US">
                <a:latin typeface="Times New Roman" panose="02020603050405020304" pitchFamily="18" charset="0"/>
              </a:rPr>
              <a:t>如果沿着这条路径的某两点间存在</a:t>
            </a:r>
            <a:r>
              <a:rPr lang="en-US" altLang="zh-CN">
                <a:latin typeface="Times New Roman" panose="02020603050405020304" pitchFamily="18" charset="0"/>
              </a:rPr>
              <a:t>a</a:t>
            </a:r>
            <a:r>
              <a:rPr lang="zh-CN" altLang="en-US">
                <a:latin typeface="Times New Roman" panose="02020603050405020304" pitchFamily="18" charset="0"/>
              </a:rPr>
              <a:t>的其它定义，则将</a:t>
            </a:r>
            <a:r>
              <a:rPr lang="zh-CN" altLang="en-US">
                <a:solidFill>
                  <a:srgbClr val="FF0000"/>
                </a:solidFill>
                <a:latin typeface="Times New Roman" panose="02020603050405020304" pitchFamily="18" charset="0"/>
              </a:rPr>
              <a:t>注销</a:t>
            </a:r>
            <a:r>
              <a:rPr lang="en-US" altLang="zh-CN">
                <a:latin typeface="Times New Roman" panose="02020603050405020304" pitchFamily="18" charset="0"/>
              </a:rPr>
              <a:t>(kill)</a:t>
            </a:r>
            <a:r>
              <a:rPr lang="zh-CN" altLang="en-US">
                <a:latin typeface="Times New Roman" panose="02020603050405020304" pitchFamily="18" charset="0"/>
              </a:rPr>
              <a:t>变量</a:t>
            </a:r>
            <a:r>
              <a:rPr lang="en-US" altLang="zh-CN">
                <a:latin typeface="Times New Roman" panose="02020603050405020304" pitchFamily="18" charset="0"/>
              </a:rPr>
              <a:t>a</a:t>
            </a:r>
            <a:r>
              <a:rPr lang="zh-CN" altLang="en-US">
                <a:latin typeface="Times New Roman" panose="02020603050405020304" pitchFamily="18" charset="0"/>
              </a:rPr>
              <a:t>的那个定义。注意，只有</a:t>
            </a:r>
            <a:r>
              <a:rPr lang="en-US" altLang="zh-CN">
                <a:latin typeface="Times New Roman" panose="02020603050405020304" pitchFamily="18" charset="0"/>
              </a:rPr>
              <a:t>a</a:t>
            </a:r>
            <a:r>
              <a:rPr lang="zh-CN" altLang="en-US">
                <a:latin typeface="Times New Roman" panose="02020603050405020304" pitchFamily="18" charset="0"/>
              </a:rPr>
              <a:t>的明确定义才能注销</a:t>
            </a:r>
            <a:r>
              <a:rPr lang="en-US" altLang="zh-CN">
                <a:latin typeface="Times New Roman" panose="02020603050405020304" pitchFamily="18" charset="0"/>
              </a:rPr>
              <a:t>a</a:t>
            </a:r>
            <a:r>
              <a:rPr lang="zh-CN" altLang="en-US">
                <a:latin typeface="Times New Roman" panose="02020603050405020304" pitchFamily="18" charset="0"/>
              </a:rPr>
              <a:t>的其它定义。</a:t>
            </a:r>
          </a:p>
          <a:p>
            <a:r>
              <a:rPr lang="zh-CN" altLang="en-US">
                <a:latin typeface="Times New Roman" panose="02020603050405020304" pitchFamily="18" charset="0"/>
              </a:rPr>
              <a:t>到达定义信息可以用引用</a:t>
            </a:r>
            <a:r>
              <a:rPr lang="en-US" altLang="zh-CN">
                <a:latin typeface="Times New Roman" panose="02020603050405020304" pitchFamily="18" charset="0"/>
              </a:rPr>
              <a:t>-</a:t>
            </a:r>
            <a:r>
              <a:rPr lang="zh-CN" altLang="en-US">
                <a:latin typeface="Times New Roman" panose="02020603050405020304" pitchFamily="18" charset="0"/>
              </a:rPr>
              <a:t>定义链</a:t>
            </a:r>
            <a:r>
              <a:rPr lang="en-US" altLang="zh-CN">
                <a:latin typeface="Times New Roman" panose="02020603050405020304" pitchFamily="18" charset="0"/>
              </a:rPr>
              <a:t>(</a:t>
            </a:r>
            <a:r>
              <a:rPr lang="zh-CN" altLang="en-US">
                <a:latin typeface="Times New Roman" panose="02020603050405020304" pitchFamily="18" charset="0"/>
              </a:rPr>
              <a:t>即</a:t>
            </a:r>
            <a:r>
              <a:rPr lang="en-US" altLang="zh-CN">
                <a:latin typeface="Times New Roman" panose="02020603050405020304" pitchFamily="18" charset="0"/>
              </a:rPr>
              <a:t>ud-</a:t>
            </a:r>
            <a:r>
              <a:rPr lang="zh-CN" altLang="en-US">
                <a:latin typeface="Times New Roman" panose="02020603050405020304" pitchFamily="18" charset="0"/>
              </a:rPr>
              <a:t>链</a:t>
            </a:r>
            <a:r>
              <a:rPr lang="en-US" altLang="zh-CN">
                <a:latin typeface="Times New Roman" panose="02020603050405020304" pitchFamily="18" charset="0"/>
              </a:rPr>
              <a:t>)</a:t>
            </a:r>
            <a:r>
              <a:rPr lang="zh-CN" altLang="en-US">
                <a:latin typeface="Times New Roman" panose="02020603050405020304" pitchFamily="18" charset="0"/>
              </a:rPr>
              <a:t>来保存，它是一个链表，对于变量的每次引用，到达该引用的所有定义都保存在该链表中。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8963">
                                            <p:txEl>
                                              <p:pRg st="0" end="0"/>
                                            </p:txEl>
                                          </p:spTgt>
                                        </p:tgtEl>
                                        <p:attrNameLst>
                                          <p:attrName>style.visibility</p:attrName>
                                        </p:attrNameLst>
                                      </p:cBhvr>
                                      <p:to>
                                        <p:strVal val="visible"/>
                                      </p:to>
                                    </p:set>
                                    <p:animEffect transition="in" filter="blinds(horizontal)">
                                      <p:cBhvr>
                                        <p:cTn id="7" dur="500"/>
                                        <p:tgtEl>
                                          <p:spTgt spid="272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8963">
                                            <p:txEl>
                                              <p:pRg st="1" end="1"/>
                                            </p:txEl>
                                          </p:spTgt>
                                        </p:tgtEl>
                                        <p:attrNameLst>
                                          <p:attrName>style.visibility</p:attrName>
                                        </p:attrNameLst>
                                      </p:cBhvr>
                                      <p:to>
                                        <p:strVal val="visible"/>
                                      </p:to>
                                    </p:set>
                                    <p:animEffect transition="in" filter="blinds(horizontal)">
                                      <p:cBhvr>
                                        <p:cTn id="12" dur="500"/>
                                        <p:tgtEl>
                                          <p:spTgt spid="2728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8963">
                                            <p:txEl>
                                              <p:pRg st="2" end="2"/>
                                            </p:txEl>
                                          </p:spTgt>
                                        </p:tgtEl>
                                        <p:attrNameLst>
                                          <p:attrName>style.visibility</p:attrName>
                                        </p:attrNameLst>
                                      </p:cBhvr>
                                      <p:to>
                                        <p:strVal val="visible"/>
                                      </p:to>
                                    </p:set>
                                    <p:animEffect transition="in" filter="blinds(horizontal)">
                                      <p:cBhvr>
                                        <p:cTn id="17" dur="500"/>
                                        <p:tgtEl>
                                          <p:spTgt spid="272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896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EDD46917-8D6E-EB9B-DDCF-D922F639861E}"/>
              </a:ext>
            </a:extLst>
          </p:cNvPr>
          <p:cNvSpPr>
            <a:spLocks noGrp="1" noChangeArrowheads="1"/>
          </p:cNvSpPr>
          <p:nvPr>
            <p:ph type="title"/>
          </p:nvPr>
        </p:nvSpPr>
        <p:spPr/>
        <p:txBody>
          <a:bodyPr anchor="ctr"/>
          <a:lstStyle/>
          <a:p>
            <a:r>
              <a:rPr lang="en-US" altLang="zh-CN">
                <a:latin typeface="Times New Roman" panose="02020603050405020304" pitchFamily="18" charset="0"/>
              </a:rPr>
              <a:t>10.3.2 </a:t>
            </a:r>
            <a:r>
              <a:rPr lang="zh-CN" altLang="en-US">
                <a:latin typeface="Times New Roman" panose="02020603050405020304" pitchFamily="18" charset="0"/>
              </a:rPr>
              <a:t>到达</a:t>
            </a:r>
            <a:r>
              <a:rPr lang="en-US" altLang="zh-CN">
                <a:latin typeface="Times New Roman" panose="02020603050405020304" pitchFamily="18" charset="0"/>
              </a:rPr>
              <a:t>-</a:t>
            </a:r>
            <a:r>
              <a:rPr lang="zh-CN" altLang="en-US">
                <a:latin typeface="Times New Roman" panose="02020603050405020304" pitchFamily="18" charset="0"/>
              </a:rPr>
              <a:t>定义分析</a:t>
            </a:r>
          </a:p>
        </p:txBody>
      </p:sp>
      <p:sp>
        <p:nvSpPr>
          <p:cNvPr id="4" name="日期占位符 3">
            <a:extLst>
              <a:ext uri="{FF2B5EF4-FFF2-40B4-BE49-F238E27FC236}">
                <a16:creationId xmlns:a16="http://schemas.microsoft.com/office/drawing/2014/main" id="{721C3E72-8807-EB29-F385-0A04A6037EA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AA2CB46-3367-4700-9088-9171EA6E0DD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0658" name="灯片编号占位符 5">
            <a:extLst>
              <a:ext uri="{FF2B5EF4-FFF2-40B4-BE49-F238E27FC236}">
                <a16:creationId xmlns:a16="http://schemas.microsoft.com/office/drawing/2014/main" id="{B447E6DE-BE12-A760-F73C-4F9CF5614E3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AE63464-07D2-44FD-9BF0-3687E6994F01}" type="slidenum">
              <a:rPr lang="en-US" altLang="zh-CN">
                <a:latin typeface="Arial" panose="020B0604020202020204" pitchFamily="34" charset="0"/>
              </a:rPr>
              <a:pPr/>
              <a:t>48</a:t>
            </a:fld>
            <a:endParaRPr lang="en-US" altLang="zh-CN">
              <a:latin typeface="Arial" panose="020B0604020202020204" pitchFamily="34" charset="0"/>
            </a:endParaRPr>
          </a:p>
        </p:txBody>
      </p:sp>
      <p:sp>
        <p:nvSpPr>
          <p:cNvPr id="2729987" name="Rectangle 3">
            <a:extLst>
              <a:ext uri="{FF2B5EF4-FFF2-40B4-BE49-F238E27FC236}">
                <a16:creationId xmlns:a16="http://schemas.microsoft.com/office/drawing/2014/main" id="{C49D02D2-5A45-AD17-C21B-A8E6AFA140E5}"/>
              </a:ext>
            </a:extLst>
          </p:cNvPr>
          <p:cNvSpPr>
            <a:spLocks noGrp="1" noChangeArrowheads="1"/>
          </p:cNvSpPr>
          <p:nvPr>
            <p:ph type="body" sz="quarter" idx="13"/>
          </p:nvPr>
        </p:nvSpPr>
        <p:spPr>
          <a:xfrm>
            <a:off x="1064596" y="1443017"/>
            <a:ext cx="9783916" cy="4824617"/>
          </a:xfrm>
        </p:spPr>
        <p:txBody>
          <a:bodyPr>
            <a:normAutofit fontScale="85000" lnSpcReduction="10000"/>
          </a:bodyPr>
          <a:lstStyle/>
          <a:p>
            <a:r>
              <a:rPr lang="zh-CN" altLang="en-US" dirty="0">
                <a:latin typeface="Times New Roman" panose="02020603050405020304" pitchFamily="18" charset="0"/>
              </a:rPr>
              <a:t>如果块</a:t>
            </a:r>
            <a:r>
              <a:rPr lang="en-US" altLang="zh-CN" i="1" dirty="0">
                <a:latin typeface="Times New Roman" panose="02020603050405020304" pitchFamily="18" charset="0"/>
              </a:rPr>
              <a:t>B</a:t>
            </a:r>
            <a:r>
              <a:rPr lang="zh-CN" altLang="en-US" dirty="0">
                <a:latin typeface="Times New Roman" panose="02020603050405020304" pitchFamily="18" charset="0"/>
              </a:rPr>
              <a:t>中在变量</a:t>
            </a:r>
            <a:r>
              <a:rPr lang="en-US" altLang="zh-CN" dirty="0">
                <a:latin typeface="Times New Roman" panose="02020603050405020304" pitchFamily="18" charset="0"/>
              </a:rPr>
              <a:t>a</a:t>
            </a:r>
            <a:r>
              <a:rPr lang="zh-CN" altLang="en-US" dirty="0">
                <a:latin typeface="Times New Roman" panose="02020603050405020304" pitchFamily="18" charset="0"/>
              </a:rPr>
              <a:t>的引用之前没有任何</a:t>
            </a:r>
            <a:r>
              <a:rPr lang="en-US" altLang="zh-CN" dirty="0">
                <a:latin typeface="Times New Roman" panose="02020603050405020304" pitchFamily="18" charset="0"/>
              </a:rPr>
              <a:t>a</a:t>
            </a:r>
            <a:r>
              <a:rPr lang="zh-CN" altLang="en-US" dirty="0">
                <a:latin typeface="Times New Roman" panose="02020603050405020304" pitchFamily="18" charset="0"/>
              </a:rPr>
              <a:t>的明确定义，那么</a:t>
            </a:r>
            <a:r>
              <a:rPr lang="en-US" altLang="zh-CN" dirty="0">
                <a:latin typeface="Times New Roman" panose="02020603050405020304" pitchFamily="18" charset="0"/>
              </a:rPr>
              <a:t>a</a:t>
            </a:r>
            <a:r>
              <a:rPr lang="zh-CN" altLang="en-US" dirty="0">
                <a:latin typeface="Times New Roman" panose="02020603050405020304" pitchFamily="18" charset="0"/>
              </a:rPr>
              <a:t>的这次引用的</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链为</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中</a:t>
            </a:r>
            <a:r>
              <a:rPr lang="en-US" altLang="zh-CN" dirty="0">
                <a:latin typeface="Times New Roman" panose="02020603050405020304" pitchFamily="18" charset="0"/>
              </a:rPr>
              <a:t>a</a:t>
            </a:r>
            <a:r>
              <a:rPr lang="zh-CN" altLang="en-US" dirty="0">
                <a:latin typeface="Times New Roman" panose="02020603050405020304" pitchFamily="18" charset="0"/>
              </a:rPr>
              <a:t>的定义的集合。如果</a:t>
            </a:r>
            <a:r>
              <a:rPr lang="en-US" altLang="zh-CN" i="1" dirty="0">
                <a:latin typeface="Times New Roman" panose="02020603050405020304" pitchFamily="18" charset="0"/>
              </a:rPr>
              <a:t>B</a:t>
            </a:r>
            <a:r>
              <a:rPr lang="zh-CN" altLang="en-US" dirty="0">
                <a:latin typeface="Times New Roman" panose="02020603050405020304" pitchFamily="18" charset="0"/>
              </a:rPr>
              <a:t>中在</a:t>
            </a:r>
            <a:r>
              <a:rPr lang="en-US" altLang="zh-CN" dirty="0">
                <a:latin typeface="Times New Roman" panose="02020603050405020304" pitchFamily="18" charset="0"/>
              </a:rPr>
              <a:t>a</a:t>
            </a:r>
            <a:r>
              <a:rPr lang="zh-CN" altLang="en-US" dirty="0">
                <a:latin typeface="Times New Roman" panose="02020603050405020304" pitchFamily="18" charset="0"/>
              </a:rPr>
              <a:t>的这次引用之前存在</a:t>
            </a:r>
            <a:r>
              <a:rPr lang="en-US" altLang="zh-CN" dirty="0">
                <a:latin typeface="Times New Roman" panose="02020603050405020304" pitchFamily="18" charset="0"/>
              </a:rPr>
              <a:t>a</a:t>
            </a:r>
            <a:r>
              <a:rPr lang="zh-CN" altLang="en-US" dirty="0">
                <a:latin typeface="Times New Roman" panose="02020603050405020304" pitchFamily="18" charset="0"/>
              </a:rPr>
              <a:t>的明确定义，那么只有</a:t>
            </a:r>
            <a:r>
              <a:rPr lang="en-US" altLang="zh-CN" dirty="0">
                <a:latin typeface="Times New Roman" panose="02020603050405020304" pitchFamily="18" charset="0"/>
              </a:rPr>
              <a:t>a</a:t>
            </a:r>
            <a:r>
              <a:rPr lang="zh-CN" altLang="en-US" dirty="0">
                <a:latin typeface="Times New Roman" panose="02020603050405020304" pitchFamily="18" charset="0"/>
              </a:rPr>
              <a:t>的最后一次定义会在</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链中，而</a:t>
            </a:r>
            <a:r>
              <a:rPr lang="en-US" altLang="zh-CN" i="1" dirty="0">
                <a:latin typeface="Times New Roman" panose="02020603050405020304" pitchFamily="18" charset="0"/>
              </a:rPr>
              <a:t>in</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不能放在</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链中</a:t>
            </a:r>
          </a:p>
          <a:p>
            <a:r>
              <a:rPr lang="zh-CN" altLang="en-US" dirty="0">
                <a:latin typeface="Times New Roman" panose="02020603050405020304" pitchFamily="18" charset="0"/>
              </a:rPr>
              <a:t>另外，如果存在</a:t>
            </a:r>
            <a:r>
              <a:rPr lang="en-US" altLang="zh-CN" dirty="0">
                <a:latin typeface="Times New Roman" panose="02020603050405020304" pitchFamily="18" charset="0"/>
              </a:rPr>
              <a:t>a</a:t>
            </a:r>
            <a:r>
              <a:rPr lang="zh-CN" altLang="en-US" dirty="0">
                <a:latin typeface="Times New Roman" panose="02020603050405020304" pitchFamily="18" charset="0"/>
              </a:rPr>
              <a:t>的含糊定义，那么所有那些在该定义和</a:t>
            </a:r>
            <a:r>
              <a:rPr lang="en-US" altLang="zh-CN" dirty="0">
                <a:latin typeface="Times New Roman" panose="02020603050405020304" pitchFamily="18" charset="0"/>
              </a:rPr>
              <a:t>a</a:t>
            </a:r>
            <a:r>
              <a:rPr lang="zh-CN" altLang="en-US" dirty="0">
                <a:latin typeface="Times New Roman" panose="02020603050405020304" pitchFamily="18" charset="0"/>
              </a:rPr>
              <a:t>的这次引用之间没有</a:t>
            </a:r>
            <a:r>
              <a:rPr lang="en-US" altLang="zh-CN" dirty="0">
                <a:latin typeface="Times New Roman" panose="02020603050405020304" pitchFamily="18" charset="0"/>
              </a:rPr>
              <a:t>a</a:t>
            </a:r>
            <a:r>
              <a:rPr lang="zh-CN" altLang="en-US" dirty="0">
                <a:latin typeface="Times New Roman" panose="02020603050405020304" pitchFamily="18" charset="0"/>
              </a:rPr>
              <a:t>的明确定义的定义都将被放在</a:t>
            </a:r>
            <a:r>
              <a:rPr lang="en-US" altLang="zh-CN" dirty="0">
                <a:latin typeface="Times New Roman" panose="02020603050405020304" pitchFamily="18" charset="0"/>
              </a:rPr>
              <a:t>a</a:t>
            </a:r>
            <a:r>
              <a:rPr lang="zh-CN" altLang="en-US" dirty="0">
                <a:latin typeface="Times New Roman" panose="02020603050405020304" pitchFamily="18" charset="0"/>
              </a:rPr>
              <a:t>的这次引用的</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链中</a:t>
            </a:r>
          </a:p>
          <a:p>
            <a:r>
              <a:rPr lang="zh-CN" altLang="en-US" dirty="0">
                <a:latin typeface="Times New Roman" panose="02020603050405020304" pitchFamily="18" charset="0"/>
              </a:rPr>
              <a:t>利用</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链可以求出循环中的所有</a:t>
            </a:r>
            <a:r>
              <a:rPr lang="zh-CN" altLang="en-US" dirty="0">
                <a:solidFill>
                  <a:schemeClr val="hlink"/>
                </a:solidFill>
                <a:latin typeface="Times New Roman" panose="02020603050405020304" pitchFamily="18" charset="0"/>
              </a:rPr>
              <a:t>循环不变计算</a:t>
            </a:r>
            <a:r>
              <a:rPr lang="zh-CN" altLang="en-US" dirty="0">
                <a:latin typeface="Times New Roman" panose="02020603050405020304" pitchFamily="18" charset="0"/>
              </a:rPr>
              <a:t>，</a:t>
            </a:r>
            <a:r>
              <a:rPr lang="zh-CN" altLang="en-US" dirty="0">
                <a:solidFill>
                  <a:schemeClr val="hlink"/>
                </a:solidFill>
                <a:latin typeface="Times New Roman" panose="02020603050405020304" pitchFamily="18" charset="0"/>
              </a:rPr>
              <a:t>常量传播</a:t>
            </a:r>
            <a:r>
              <a:rPr lang="zh-CN" altLang="en-US" dirty="0">
                <a:latin typeface="Times New Roman" panose="02020603050405020304" pitchFamily="18" charset="0"/>
              </a:rPr>
              <a:t>也需要用到</a:t>
            </a:r>
            <a:r>
              <a:rPr lang="en-US" altLang="zh-CN" dirty="0" err="1">
                <a:latin typeface="Times New Roman" panose="02020603050405020304" pitchFamily="18" charset="0"/>
              </a:rPr>
              <a:t>ud</a:t>
            </a:r>
            <a:r>
              <a:rPr lang="en-US" altLang="zh-CN" dirty="0">
                <a:latin typeface="Times New Roman" panose="02020603050405020304" pitchFamily="18" charset="0"/>
              </a:rPr>
              <a:t>-</a:t>
            </a:r>
            <a:r>
              <a:rPr lang="zh-CN" altLang="en-US" dirty="0">
                <a:latin typeface="Times New Roman" panose="02020603050405020304" pitchFamily="18" charset="0"/>
              </a:rPr>
              <a:t>链信息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9987">
                                            <p:txEl>
                                              <p:pRg st="0" end="0"/>
                                            </p:txEl>
                                          </p:spTgt>
                                        </p:tgtEl>
                                        <p:attrNameLst>
                                          <p:attrName>style.visibility</p:attrName>
                                        </p:attrNameLst>
                                      </p:cBhvr>
                                      <p:to>
                                        <p:strVal val="visible"/>
                                      </p:to>
                                    </p:set>
                                    <p:animEffect transition="in" filter="blinds(horizontal)">
                                      <p:cBhvr>
                                        <p:cTn id="7" dur="500"/>
                                        <p:tgtEl>
                                          <p:spTgt spid="272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9987">
                                            <p:txEl>
                                              <p:pRg st="1" end="1"/>
                                            </p:txEl>
                                          </p:spTgt>
                                        </p:tgtEl>
                                        <p:attrNameLst>
                                          <p:attrName>style.visibility</p:attrName>
                                        </p:attrNameLst>
                                      </p:cBhvr>
                                      <p:to>
                                        <p:strVal val="visible"/>
                                      </p:to>
                                    </p:set>
                                    <p:animEffect transition="in" filter="blinds(horizontal)">
                                      <p:cBhvr>
                                        <p:cTn id="12" dur="500"/>
                                        <p:tgtEl>
                                          <p:spTgt spid="272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9987">
                                            <p:txEl>
                                              <p:pRg st="2" end="2"/>
                                            </p:txEl>
                                          </p:spTgt>
                                        </p:tgtEl>
                                        <p:attrNameLst>
                                          <p:attrName>style.visibility</p:attrName>
                                        </p:attrNameLst>
                                      </p:cBhvr>
                                      <p:to>
                                        <p:strVal val="visible"/>
                                      </p:to>
                                    </p:set>
                                    <p:animEffect transition="in" filter="blinds(horizontal)">
                                      <p:cBhvr>
                                        <p:cTn id="17" dur="500"/>
                                        <p:tgtEl>
                                          <p:spTgt spid="2729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99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4BB096E1-7159-C38A-C6D9-531A84A9D7DC}"/>
              </a:ext>
            </a:extLst>
          </p:cNvPr>
          <p:cNvSpPr>
            <a:spLocks noGrp="1" noChangeArrowheads="1"/>
          </p:cNvSpPr>
          <p:nvPr>
            <p:ph type="title"/>
          </p:nvPr>
        </p:nvSpPr>
        <p:spPr/>
        <p:txBody>
          <a:bodyPr anchor="ctr"/>
          <a:lstStyle/>
          <a:p>
            <a:r>
              <a:rPr lang="zh-CN" altLang="en-US">
                <a:latin typeface="Times New Roman" panose="02020603050405020304" pitchFamily="18" charset="0"/>
              </a:rPr>
              <a:t>到达定义数据流方程</a:t>
            </a:r>
            <a:r>
              <a:rPr lang="en-US" altLang="zh-CN">
                <a:latin typeface="Times New Roman" panose="02020603050405020304" pitchFamily="18" charset="0"/>
              </a:rPr>
              <a:t>(</a:t>
            </a:r>
            <a:r>
              <a:rPr lang="zh-CN" altLang="en-US">
                <a:latin typeface="Times New Roman" panose="02020603050405020304" pitchFamily="18" charset="0"/>
              </a:rPr>
              <a:t>记号</a:t>
            </a:r>
            <a:r>
              <a:rPr lang="en-US" altLang="zh-CN">
                <a:latin typeface="Times New Roman" panose="02020603050405020304" pitchFamily="18" charset="0"/>
              </a:rPr>
              <a:t>)</a:t>
            </a:r>
          </a:p>
        </p:txBody>
      </p:sp>
      <p:sp>
        <p:nvSpPr>
          <p:cNvPr id="4" name="日期占位符 3">
            <a:extLst>
              <a:ext uri="{FF2B5EF4-FFF2-40B4-BE49-F238E27FC236}">
                <a16:creationId xmlns:a16="http://schemas.microsoft.com/office/drawing/2014/main" id="{B78BFF64-BE6F-883F-55F6-BBE0E660C17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744F01C-401F-44CD-B8A4-C5BBA9BD4FF7}"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71682" name="灯片编号占位符 5">
            <a:extLst>
              <a:ext uri="{FF2B5EF4-FFF2-40B4-BE49-F238E27FC236}">
                <a16:creationId xmlns:a16="http://schemas.microsoft.com/office/drawing/2014/main" id="{8D52F177-6721-7896-9578-D2A46DA980F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2F7C59D-064B-4165-9E17-8574C6AFA85F}" type="slidenum">
              <a:rPr lang="en-US" altLang="zh-CN">
                <a:latin typeface="Arial" panose="020B0604020202020204" pitchFamily="34" charset="0"/>
              </a:rPr>
              <a:pPr/>
              <a:t>49</a:t>
            </a:fld>
            <a:endParaRPr lang="en-US" altLang="zh-CN">
              <a:latin typeface="Arial" panose="020B0604020202020204" pitchFamily="34" charset="0"/>
            </a:endParaRPr>
          </a:p>
        </p:txBody>
      </p:sp>
      <p:sp>
        <p:nvSpPr>
          <p:cNvPr id="2731011" name="Rectangle 3">
            <a:extLst>
              <a:ext uri="{FF2B5EF4-FFF2-40B4-BE49-F238E27FC236}">
                <a16:creationId xmlns:a16="http://schemas.microsoft.com/office/drawing/2014/main" id="{75A9B4AF-4232-464B-7860-C0B84C0A6DA2}"/>
              </a:ext>
            </a:extLst>
          </p:cNvPr>
          <p:cNvSpPr>
            <a:spLocks noGrp="1" noChangeArrowheads="1"/>
          </p:cNvSpPr>
          <p:nvPr>
            <p:ph type="body" sz="quarter" idx="13"/>
          </p:nvPr>
        </p:nvSpPr>
        <p:spPr/>
        <p:txBody>
          <a:bodyPr/>
          <a:lstStyle/>
          <a:p>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表示基本块</a:t>
            </a:r>
            <a:r>
              <a:rPr lang="en-US" altLang="zh-CN" i="1" dirty="0">
                <a:latin typeface="Times New Roman" panose="02020603050405020304" pitchFamily="18" charset="0"/>
              </a:rPr>
              <a:t>B</a:t>
            </a:r>
            <a:r>
              <a:rPr lang="zh-CN" altLang="en-US" dirty="0">
                <a:latin typeface="Times New Roman" panose="02020603050405020304" pitchFamily="18" charset="0"/>
              </a:rPr>
              <a:t>的入口点处各个变量的定义集合。</a:t>
            </a:r>
          </a:p>
          <a:p>
            <a:pPr lvl="1"/>
            <a:r>
              <a:rPr lang="zh-CN" altLang="en-US" sz="2800" dirty="0">
                <a:latin typeface="Times New Roman" panose="02020603050405020304" pitchFamily="18" charset="0"/>
              </a:rPr>
              <a:t>如果</a:t>
            </a:r>
            <a:r>
              <a:rPr lang="en-US" altLang="zh-CN" sz="2800" i="1" dirty="0">
                <a:latin typeface="Times New Roman" panose="02020603050405020304" pitchFamily="18" charset="0"/>
              </a:rPr>
              <a:t>B</a:t>
            </a:r>
            <a:r>
              <a:rPr lang="zh-CN" altLang="en-US" sz="2800" dirty="0">
                <a:latin typeface="Times New Roman" panose="02020603050405020304" pitchFamily="18" charset="0"/>
              </a:rPr>
              <a:t>中点</a:t>
            </a:r>
            <a:r>
              <a:rPr lang="en-US" altLang="zh-CN" sz="2800" i="1" dirty="0">
                <a:latin typeface="Times New Roman" panose="02020603050405020304" pitchFamily="18" charset="0"/>
              </a:rPr>
              <a:t>p</a:t>
            </a:r>
            <a:r>
              <a:rPr lang="zh-CN" altLang="en-US" sz="2800" dirty="0">
                <a:latin typeface="Times New Roman" panose="02020603050405020304" pitchFamily="18" charset="0"/>
              </a:rPr>
              <a:t>之前有</a:t>
            </a:r>
            <a:r>
              <a:rPr lang="en-US" altLang="zh-CN" sz="2800" dirty="0">
                <a:latin typeface="Times New Roman" panose="02020603050405020304" pitchFamily="18" charset="0"/>
              </a:rPr>
              <a:t>x</a:t>
            </a:r>
            <a:r>
              <a:rPr lang="zh-CN" altLang="en-US" sz="2800" dirty="0">
                <a:latin typeface="Times New Roman" panose="02020603050405020304" pitchFamily="18" charset="0"/>
              </a:rPr>
              <a:t>的定义</a:t>
            </a:r>
            <a:r>
              <a:rPr lang="en-US" altLang="zh-CN" sz="2800" i="1" dirty="0">
                <a:latin typeface="Times New Roman" panose="02020603050405020304" pitchFamily="18" charset="0"/>
              </a:rPr>
              <a:t>d</a:t>
            </a:r>
            <a:r>
              <a:rPr lang="zh-CN" altLang="en-US" sz="2800" dirty="0">
                <a:latin typeface="Times New Roman" panose="02020603050405020304" pitchFamily="18" charset="0"/>
              </a:rPr>
              <a:t>，且这个定义能够到达</a:t>
            </a:r>
            <a:r>
              <a:rPr lang="en-US" altLang="zh-CN" sz="2800" i="1" dirty="0">
                <a:latin typeface="Times New Roman" panose="02020603050405020304" pitchFamily="18" charset="0"/>
              </a:rPr>
              <a:t>p</a:t>
            </a:r>
            <a:r>
              <a:rPr lang="zh-CN" altLang="en-US" sz="2800" dirty="0">
                <a:latin typeface="Times New Roman" panose="02020603050405020304" pitchFamily="18" charset="0"/>
              </a:rPr>
              <a:t>，则点</a:t>
            </a:r>
            <a:r>
              <a:rPr lang="en-US" altLang="zh-CN" sz="2800" i="1" dirty="0">
                <a:latin typeface="Times New Roman" panose="02020603050405020304" pitchFamily="18" charset="0"/>
              </a:rPr>
              <a:t>p</a:t>
            </a:r>
            <a:r>
              <a:rPr lang="zh-CN" altLang="en-US" sz="2800" dirty="0">
                <a:latin typeface="Times New Roman" panose="02020603050405020304" pitchFamily="18" charset="0"/>
              </a:rPr>
              <a:t>处</a:t>
            </a:r>
            <a:r>
              <a:rPr lang="en-US" altLang="zh-CN" sz="2800" dirty="0">
                <a:latin typeface="Times New Roman" panose="02020603050405020304" pitchFamily="18" charset="0"/>
              </a:rPr>
              <a:t>x</a:t>
            </a:r>
            <a:r>
              <a:rPr lang="zh-CN" altLang="en-US" sz="2800" dirty="0">
                <a:latin typeface="Times New Roman" panose="02020603050405020304" pitchFamily="18" charset="0"/>
              </a:rPr>
              <a:t>的</a:t>
            </a:r>
            <a:r>
              <a:rPr lang="en-US" altLang="zh-CN" sz="2800" dirty="0" err="1">
                <a:latin typeface="Times New Roman" panose="02020603050405020304" pitchFamily="18" charset="0"/>
              </a:rPr>
              <a:t>ud</a:t>
            </a:r>
            <a:r>
              <a:rPr lang="zh-CN" altLang="en-US" sz="2800" dirty="0">
                <a:latin typeface="Times New Roman" panose="02020603050405020304" pitchFamily="18" charset="0"/>
              </a:rPr>
              <a:t>链是</a:t>
            </a:r>
            <a:r>
              <a:rPr lang="en-US" altLang="zh-CN" sz="2800" dirty="0">
                <a:latin typeface="Times New Roman" panose="02020603050405020304" pitchFamily="18" charset="0"/>
              </a:rPr>
              <a:t>{</a:t>
            </a:r>
            <a:r>
              <a:rPr lang="en-US" altLang="zh-CN" sz="2800" i="1" dirty="0">
                <a:latin typeface="Times New Roman" panose="02020603050405020304" pitchFamily="18" charset="0"/>
              </a:rPr>
              <a:t>d</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lvl="1"/>
            <a:r>
              <a:rPr lang="zh-CN" altLang="en-US" sz="2800" dirty="0">
                <a:latin typeface="Times New Roman" panose="02020603050405020304" pitchFamily="18" charset="0"/>
              </a:rPr>
              <a:t>否则，点</a:t>
            </a:r>
            <a:r>
              <a:rPr lang="en-US" altLang="zh-CN" sz="2800" i="1" dirty="0">
                <a:latin typeface="Times New Roman" panose="02020603050405020304" pitchFamily="18" charset="0"/>
              </a:rPr>
              <a:t>p</a:t>
            </a:r>
            <a:r>
              <a:rPr lang="zh-CN" altLang="en-US" sz="2800" dirty="0">
                <a:latin typeface="Times New Roman" panose="02020603050405020304" pitchFamily="18" charset="0"/>
              </a:rPr>
              <a:t>处</a:t>
            </a:r>
            <a:r>
              <a:rPr lang="en-US" altLang="zh-CN" sz="2800" dirty="0">
                <a:latin typeface="Times New Roman" panose="02020603050405020304" pitchFamily="18" charset="0"/>
              </a:rPr>
              <a:t>x</a:t>
            </a:r>
            <a:r>
              <a:rPr lang="zh-CN" altLang="en-US" sz="2800" dirty="0">
                <a:latin typeface="Times New Roman" panose="02020603050405020304" pitchFamily="18" charset="0"/>
              </a:rPr>
              <a:t>的</a:t>
            </a:r>
            <a:r>
              <a:rPr lang="en-US" altLang="zh-CN" sz="2800" dirty="0" err="1">
                <a:latin typeface="Times New Roman" panose="02020603050405020304" pitchFamily="18" charset="0"/>
              </a:rPr>
              <a:t>ud</a:t>
            </a:r>
            <a:r>
              <a:rPr lang="zh-CN" altLang="en-US" sz="2800" dirty="0">
                <a:latin typeface="Times New Roman" panose="02020603050405020304" pitchFamily="18" charset="0"/>
              </a:rPr>
              <a:t>链就是</a:t>
            </a:r>
            <a:r>
              <a:rPr lang="en-US" altLang="zh-CN" sz="2800" dirty="0">
                <a:latin typeface="Times New Roman" panose="02020603050405020304" pitchFamily="18" charset="0"/>
              </a:rPr>
              <a:t>in[</a:t>
            </a:r>
            <a:r>
              <a:rPr lang="en-US" altLang="zh-CN" sz="2800" i="1" dirty="0">
                <a:latin typeface="Times New Roman" panose="02020603050405020304" pitchFamily="18" charset="0"/>
              </a:rPr>
              <a:t>B</a:t>
            </a:r>
            <a:r>
              <a:rPr lang="en-US" altLang="zh-CN" sz="2800" dirty="0">
                <a:latin typeface="Times New Roman" panose="02020603050405020304" pitchFamily="18" charset="0"/>
              </a:rPr>
              <a:t>]</a:t>
            </a:r>
            <a:r>
              <a:rPr lang="zh-CN" altLang="en-US" sz="2800" dirty="0">
                <a:latin typeface="Times New Roman" panose="02020603050405020304" pitchFamily="18" charset="0"/>
              </a:rPr>
              <a:t>中</a:t>
            </a:r>
            <a:r>
              <a:rPr lang="en-US" altLang="zh-CN" sz="2800" dirty="0">
                <a:latin typeface="Times New Roman" panose="02020603050405020304" pitchFamily="18" charset="0"/>
              </a:rPr>
              <a:t>x</a:t>
            </a:r>
            <a:r>
              <a:rPr lang="zh-CN" altLang="en-US" sz="2800" dirty="0">
                <a:latin typeface="Times New Roman" panose="02020603050405020304" pitchFamily="18" charset="0"/>
              </a:rPr>
              <a:t>的定义集合。</a:t>
            </a:r>
          </a:p>
          <a:p>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的所有前驱基本块的集合。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1011">
                                            <p:txEl>
                                              <p:pRg st="0" end="0"/>
                                            </p:txEl>
                                          </p:spTgt>
                                        </p:tgtEl>
                                        <p:attrNameLst>
                                          <p:attrName>style.visibility</p:attrName>
                                        </p:attrNameLst>
                                      </p:cBhvr>
                                      <p:to>
                                        <p:strVal val="visible"/>
                                      </p:to>
                                    </p:set>
                                    <p:animEffect transition="in" filter="blinds(horizontal)">
                                      <p:cBhvr>
                                        <p:cTn id="7" dur="500"/>
                                        <p:tgtEl>
                                          <p:spTgt spid="27310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31011">
                                            <p:txEl>
                                              <p:pRg st="1" end="1"/>
                                            </p:txEl>
                                          </p:spTgt>
                                        </p:tgtEl>
                                        <p:attrNameLst>
                                          <p:attrName>style.visibility</p:attrName>
                                        </p:attrNameLst>
                                      </p:cBhvr>
                                      <p:to>
                                        <p:strVal val="visible"/>
                                      </p:to>
                                    </p:set>
                                    <p:animEffect transition="in" filter="blinds(horizontal)">
                                      <p:cBhvr>
                                        <p:cTn id="10" dur="500"/>
                                        <p:tgtEl>
                                          <p:spTgt spid="27310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31011">
                                            <p:txEl>
                                              <p:pRg st="2" end="2"/>
                                            </p:txEl>
                                          </p:spTgt>
                                        </p:tgtEl>
                                        <p:attrNameLst>
                                          <p:attrName>style.visibility</p:attrName>
                                        </p:attrNameLst>
                                      </p:cBhvr>
                                      <p:to>
                                        <p:strVal val="visible"/>
                                      </p:to>
                                    </p:set>
                                    <p:animEffect transition="in" filter="blinds(horizontal)">
                                      <p:cBhvr>
                                        <p:cTn id="13" dur="500"/>
                                        <p:tgtEl>
                                          <p:spTgt spid="27310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31011">
                                            <p:txEl>
                                              <p:pRg st="3" end="3"/>
                                            </p:txEl>
                                          </p:spTgt>
                                        </p:tgtEl>
                                        <p:attrNameLst>
                                          <p:attrName>style.visibility</p:attrName>
                                        </p:attrNameLst>
                                      </p:cBhvr>
                                      <p:to>
                                        <p:strVal val="visible"/>
                                      </p:to>
                                    </p:set>
                                    <p:animEffect transition="in" filter="blinds(horizontal)">
                                      <p:cBhvr>
                                        <p:cTn id="18" dur="500"/>
                                        <p:tgtEl>
                                          <p:spTgt spid="2731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10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23EDF182-822A-1F6C-16CC-AEC586FCBADD}"/>
              </a:ext>
            </a:extLst>
          </p:cNvPr>
          <p:cNvSpPr>
            <a:spLocks noGrp="1" noChangeArrowheads="1"/>
          </p:cNvSpPr>
          <p:nvPr>
            <p:ph type="title"/>
          </p:nvPr>
        </p:nvSpPr>
        <p:spPr/>
        <p:txBody>
          <a:bodyPr anchor="ctr"/>
          <a:lstStyle/>
          <a:p>
            <a:r>
              <a:rPr lang="en-US" altLang="zh-CN">
                <a:latin typeface="Times New Roman" panose="02020603050405020304" pitchFamily="18" charset="0"/>
              </a:rPr>
              <a:t>10.1 </a:t>
            </a:r>
            <a:r>
              <a:rPr lang="zh-CN" altLang="en-US">
                <a:latin typeface="Times New Roman" panose="02020603050405020304" pitchFamily="18" charset="0"/>
              </a:rPr>
              <a:t>优化的种类</a:t>
            </a:r>
          </a:p>
        </p:txBody>
      </p:sp>
      <p:sp>
        <p:nvSpPr>
          <p:cNvPr id="4" name="日期占位符 3">
            <a:extLst>
              <a:ext uri="{FF2B5EF4-FFF2-40B4-BE49-F238E27FC236}">
                <a16:creationId xmlns:a16="http://schemas.microsoft.com/office/drawing/2014/main" id="{51E90A02-CA1B-9191-A6DE-282286BD034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60AAFA5-F29E-4FBE-A6E0-1BD8F1202B3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4" name="灯片编号占位符 5">
            <a:extLst>
              <a:ext uri="{FF2B5EF4-FFF2-40B4-BE49-F238E27FC236}">
                <a16:creationId xmlns:a16="http://schemas.microsoft.com/office/drawing/2014/main" id="{472781FF-B2ED-E0E0-12E7-ADD4E91099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5F1B106-8FD9-414B-A858-DE90C43B8AFB}" type="slidenum">
              <a:rPr lang="en-US" altLang="zh-CN">
                <a:latin typeface="Arial" panose="020B0604020202020204" pitchFamily="34" charset="0"/>
              </a:rPr>
              <a:pPr/>
              <a:t>5</a:t>
            </a:fld>
            <a:endParaRPr lang="en-US" altLang="zh-CN">
              <a:latin typeface="Arial" panose="020B0604020202020204" pitchFamily="34" charset="0"/>
            </a:endParaRPr>
          </a:p>
        </p:txBody>
      </p:sp>
      <p:sp>
        <p:nvSpPr>
          <p:cNvPr id="2668547" name="Rectangle 3">
            <a:extLst>
              <a:ext uri="{FF2B5EF4-FFF2-40B4-BE49-F238E27FC236}">
                <a16:creationId xmlns:a16="http://schemas.microsoft.com/office/drawing/2014/main" id="{864D9CA0-34CD-FBBC-0083-632AEAE753A1}"/>
              </a:ext>
            </a:extLst>
          </p:cNvPr>
          <p:cNvSpPr>
            <a:spLocks noGrp="1" noChangeArrowheads="1"/>
          </p:cNvSpPr>
          <p:nvPr>
            <p:ph type="body" sz="quarter" idx="13"/>
          </p:nvPr>
        </p:nvSpPr>
        <p:spPr>
          <a:xfrm>
            <a:off x="1064596" y="1136342"/>
            <a:ext cx="9783916" cy="5220008"/>
          </a:xfrm>
        </p:spPr>
        <p:txBody>
          <a:bodyPr>
            <a:normAutofit fontScale="85000" lnSpcReduction="10000"/>
          </a:bodyPr>
          <a:lstStyle/>
          <a:p>
            <a:r>
              <a:rPr lang="zh-CN" altLang="en-US" dirty="0"/>
              <a:t>机器相关性</a:t>
            </a:r>
          </a:p>
          <a:p>
            <a:pPr lvl="1"/>
            <a:r>
              <a:rPr lang="zh-CN" altLang="en-US" dirty="0"/>
              <a:t>机器相关优化：寄存器优化，多处理器优化，特殊指令优化，无用指令消除等。</a:t>
            </a:r>
          </a:p>
          <a:p>
            <a:pPr lvl="1"/>
            <a:r>
              <a:rPr lang="zh-CN" altLang="en-US" dirty="0"/>
              <a:t>机器无关优化：</a:t>
            </a:r>
          </a:p>
          <a:p>
            <a:r>
              <a:rPr lang="zh-CN" altLang="en-US" dirty="0"/>
              <a:t>优化范围</a:t>
            </a:r>
          </a:p>
          <a:p>
            <a:pPr lvl="1"/>
            <a:r>
              <a:rPr lang="zh-CN" altLang="en-US" dirty="0">
                <a:solidFill>
                  <a:schemeClr val="hlink"/>
                </a:solidFill>
              </a:rPr>
              <a:t>局部优化</a:t>
            </a:r>
            <a:r>
              <a:rPr lang="zh-CN" altLang="en-US" dirty="0"/>
              <a:t>：单个基本块范围内的优化，常量合并优化，公共子表达式删除，计算强度削弱和无用代码删除。</a:t>
            </a:r>
          </a:p>
          <a:p>
            <a:pPr lvl="1"/>
            <a:r>
              <a:rPr lang="zh-CN" altLang="en-US" dirty="0">
                <a:solidFill>
                  <a:schemeClr val="hlink"/>
                </a:solidFill>
              </a:rPr>
              <a:t>全局优化</a:t>
            </a:r>
            <a:r>
              <a:rPr lang="zh-CN" altLang="en-US" dirty="0"/>
              <a:t>：主要是基于循环的优化：循环不变优化，归纳变量删除，计算强度削减。</a:t>
            </a:r>
          </a:p>
          <a:p>
            <a:r>
              <a:rPr lang="zh-CN" altLang="en-US" dirty="0"/>
              <a:t>优化语言级</a:t>
            </a:r>
          </a:p>
          <a:p>
            <a:pPr lvl="1"/>
            <a:r>
              <a:rPr lang="zh-CN" altLang="en-US" dirty="0"/>
              <a:t>优化语言级：针对中间代码，针对机器语言。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8547">
                                            <p:txEl>
                                              <p:pRg st="0" end="0"/>
                                            </p:txEl>
                                          </p:spTgt>
                                        </p:tgtEl>
                                        <p:attrNameLst>
                                          <p:attrName>style.visibility</p:attrName>
                                        </p:attrNameLst>
                                      </p:cBhvr>
                                      <p:to>
                                        <p:strVal val="visible"/>
                                      </p:to>
                                    </p:set>
                                    <p:animEffect transition="in" filter="blinds(horizontal)">
                                      <p:cBhvr>
                                        <p:cTn id="7" dur="500"/>
                                        <p:tgtEl>
                                          <p:spTgt spid="266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8547">
                                            <p:txEl>
                                              <p:pRg st="1" end="1"/>
                                            </p:txEl>
                                          </p:spTgt>
                                        </p:tgtEl>
                                        <p:attrNameLst>
                                          <p:attrName>style.visibility</p:attrName>
                                        </p:attrNameLst>
                                      </p:cBhvr>
                                      <p:to>
                                        <p:strVal val="visible"/>
                                      </p:to>
                                    </p:set>
                                    <p:animEffect transition="in" filter="blinds(horizontal)">
                                      <p:cBhvr>
                                        <p:cTn id="10" dur="500"/>
                                        <p:tgtEl>
                                          <p:spTgt spid="266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8547">
                                            <p:txEl>
                                              <p:pRg st="2" end="2"/>
                                            </p:txEl>
                                          </p:spTgt>
                                        </p:tgtEl>
                                        <p:attrNameLst>
                                          <p:attrName>style.visibility</p:attrName>
                                        </p:attrNameLst>
                                      </p:cBhvr>
                                      <p:to>
                                        <p:strVal val="visible"/>
                                      </p:to>
                                    </p:set>
                                    <p:animEffect transition="in" filter="blinds(horizontal)">
                                      <p:cBhvr>
                                        <p:cTn id="13" dur="500"/>
                                        <p:tgtEl>
                                          <p:spTgt spid="26685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68547">
                                            <p:txEl>
                                              <p:pRg st="3" end="3"/>
                                            </p:txEl>
                                          </p:spTgt>
                                        </p:tgtEl>
                                        <p:attrNameLst>
                                          <p:attrName>style.visibility</p:attrName>
                                        </p:attrNameLst>
                                      </p:cBhvr>
                                      <p:to>
                                        <p:strVal val="visible"/>
                                      </p:to>
                                    </p:set>
                                    <p:animEffect transition="in" filter="blinds(horizontal)">
                                      <p:cBhvr>
                                        <p:cTn id="18" dur="500"/>
                                        <p:tgtEl>
                                          <p:spTgt spid="26685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8547">
                                            <p:txEl>
                                              <p:pRg st="4" end="4"/>
                                            </p:txEl>
                                          </p:spTgt>
                                        </p:tgtEl>
                                        <p:attrNameLst>
                                          <p:attrName>style.visibility</p:attrName>
                                        </p:attrNameLst>
                                      </p:cBhvr>
                                      <p:to>
                                        <p:strVal val="visible"/>
                                      </p:to>
                                    </p:set>
                                    <p:animEffect transition="in" filter="blinds(horizontal)">
                                      <p:cBhvr>
                                        <p:cTn id="21" dur="500"/>
                                        <p:tgtEl>
                                          <p:spTgt spid="266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68547">
                                            <p:txEl>
                                              <p:pRg st="5" end="5"/>
                                            </p:txEl>
                                          </p:spTgt>
                                        </p:tgtEl>
                                        <p:attrNameLst>
                                          <p:attrName>style.visibility</p:attrName>
                                        </p:attrNameLst>
                                      </p:cBhvr>
                                      <p:to>
                                        <p:strVal val="visible"/>
                                      </p:to>
                                    </p:set>
                                    <p:animEffect transition="in" filter="blinds(horizontal)">
                                      <p:cBhvr>
                                        <p:cTn id="24" dur="500"/>
                                        <p:tgtEl>
                                          <p:spTgt spid="26685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68547">
                                            <p:txEl>
                                              <p:pRg st="6" end="6"/>
                                            </p:txEl>
                                          </p:spTgt>
                                        </p:tgtEl>
                                        <p:attrNameLst>
                                          <p:attrName>style.visibility</p:attrName>
                                        </p:attrNameLst>
                                      </p:cBhvr>
                                      <p:to>
                                        <p:strVal val="visible"/>
                                      </p:to>
                                    </p:set>
                                    <p:animEffect transition="in" filter="blinds(horizontal)">
                                      <p:cBhvr>
                                        <p:cTn id="29" dur="500"/>
                                        <p:tgtEl>
                                          <p:spTgt spid="266854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8547">
                                            <p:txEl>
                                              <p:pRg st="7" end="7"/>
                                            </p:txEl>
                                          </p:spTgt>
                                        </p:tgtEl>
                                        <p:attrNameLst>
                                          <p:attrName>style.visibility</p:attrName>
                                        </p:attrNameLst>
                                      </p:cBhvr>
                                      <p:to>
                                        <p:strVal val="visible"/>
                                      </p:to>
                                    </p:set>
                                    <p:animEffect transition="in" filter="blinds(horizontal)">
                                      <p:cBhvr>
                                        <p:cTn id="32" dur="500"/>
                                        <p:tgtEl>
                                          <p:spTgt spid="2668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5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AE24D8DD-566D-60C9-B344-4E6DEEC1DC6D}"/>
              </a:ext>
            </a:extLst>
          </p:cNvPr>
          <p:cNvSpPr>
            <a:spLocks noGrp="1" noChangeArrowheads="1"/>
          </p:cNvSpPr>
          <p:nvPr>
            <p:ph type="title"/>
          </p:nvPr>
        </p:nvSpPr>
        <p:spPr/>
        <p:txBody>
          <a:bodyPr anchor="ctr"/>
          <a:lstStyle/>
          <a:p>
            <a:r>
              <a:rPr lang="zh-CN" altLang="en-US">
                <a:latin typeface="Times New Roman" panose="02020603050405020304" pitchFamily="18" charset="0"/>
              </a:rPr>
              <a:t>到达定义数据流方程</a:t>
            </a:r>
            <a:r>
              <a:rPr lang="en-US" altLang="zh-CN">
                <a:latin typeface="Times New Roman" panose="02020603050405020304" pitchFamily="18" charset="0"/>
              </a:rPr>
              <a:t>(</a:t>
            </a:r>
            <a:r>
              <a:rPr lang="zh-CN" altLang="en-US">
                <a:latin typeface="Times New Roman" panose="02020603050405020304" pitchFamily="18" charset="0"/>
              </a:rPr>
              <a:t>记号</a:t>
            </a:r>
            <a:r>
              <a:rPr lang="en-US" altLang="zh-CN">
                <a:latin typeface="Times New Roman" panose="02020603050405020304" pitchFamily="18" charset="0"/>
              </a:rPr>
              <a:t>)</a:t>
            </a:r>
          </a:p>
        </p:txBody>
      </p:sp>
      <p:sp>
        <p:nvSpPr>
          <p:cNvPr id="4" name="日期占位符 3">
            <a:extLst>
              <a:ext uri="{FF2B5EF4-FFF2-40B4-BE49-F238E27FC236}">
                <a16:creationId xmlns:a16="http://schemas.microsoft.com/office/drawing/2014/main" id="{029C9C40-B24E-744B-5275-B6F41F18400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B769BB7-5AEB-4E13-9F36-AA41ECEBFB0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2706" name="灯片编号占位符 5">
            <a:extLst>
              <a:ext uri="{FF2B5EF4-FFF2-40B4-BE49-F238E27FC236}">
                <a16:creationId xmlns:a16="http://schemas.microsoft.com/office/drawing/2014/main" id="{2EE739C7-9DBC-5A2D-DF18-6663A78848F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F96A859-5192-47C5-9B60-526D8868DB03}" type="slidenum">
              <a:rPr lang="en-US" altLang="zh-CN">
                <a:latin typeface="Arial" panose="020B0604020202020204" pitchFamily="34" charset="0"/>
              </a:rPr>
              <a:pPr/>
              <a:t>50</a:t>
            </a:fld>
            <a:endParaRPr lang="en-US" altLang="zh-CN">
              <a:latin typeface="Arial" panose="020B0604020202020204" pitchFamily="34" charset="0"/>
            </a:endParaRPr>
          </a:p>
        </p:txBody>
      </p:sp>
      <p:sp>
        <p:nvSpPr>
          <p:cNvPr id="2886659" name="Rectangle 3">
            <a:extLst>
              <a:ext uri="{FF2B5EF4-FFF2-40B4-BE49-F238E27FC236}">
                <a16:creationId xmlns:a16="http://schemas.microsoft.com/office/drawing/2014/main" id="{031D18D7-CC6E-5FD3-8020-C153F85A2BB2}"/>
              </a:ext>
            </a:extLst>
          </p:cNvPr>
          <p:cNvSpPr>
            <a:spLocks noGrp="1" noChangeArrowheads="1"/>
          </p:cNvSpPr>
          <p:nvPr>
            <p:ph type="body" sz="quarter" idx="13"/>
          </p:nvPr>
        </p:nvSpPr>
        <p:spPr/>
        <p:txBody>
          <a:bodyPr/>
          <a:lstStyle/>
          <a:p>
            <a:r>
              <a:rPr lang="en-US" altLang="zh-CN">
                <a:latin typeface="Times New Roman" panose="02020603050405020304" pitchFamily="18" charset="0"/>
              </a:rPr>
              <a:t>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：各个变量在</a:t>
            </a:r>
            <a:r>
              <a:rPr lang="en-US" altLang="zh-CN" i="1">
                <a:latin typeface="Times New Roman" panose="02020603050405020304" pitchFamily="18" charset="0"/>
              </a:rPr>
              <a:t>B</a:t>
            </a:r>
            <a:r>
              <a:rPr lang="zh-CN" altLang="en-US">
                <a:latin typeface="Times New Roman" panose="02020603050405020304" pitchFamily="18" charset="0"/>
              </a:rPr>
              <a:t>内定义，并能够到达</a:t>
            </a:r>
            <a:r>
              <a:rPr lang="en-US" altLang="zh-CN" i="1">
                <a:latin typeface="Times New Roman" panose="02020603050405020304" pitchFamily="18" charset="0"/>
              </a:rPr>
              <a:t>B</a:t>
            </a:r>
            <a:r>
              <a:rPr lang="zh-CN" altLang="en-US">
                <a:latin typeface="Times New Roman" panose="02020603050405020304" pitchFamily="18" charset="0"/>
              </a:rPr>
              <a:t>的出口点的所有定义的集合。</a:t>
            </a:r>
          </a:p>
          <a:p>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：各个变量的能够到达基本块</a:t>
            </a:r>
            <a:r>
              <a:rPr lang="en-US" altLang="zh-CN" i="1">
                <a:latin typeface="Times New Roman" panose="02020603050405020304" pitchFamily="18" charset="0"/>
              </a:rPr>
              <a:t>B</a:t>
            </a:r>
            <a:r>
              <a:rPr lang="zh-CN" altLang="en-US">
                <a:latin typeface="Times New Roman" panose="02020603050405020304" pitchFamily="18" charset="0"/>
              </a:rPr>
              <a:t>的出口点的所有定义的集合。</a:t>
            </a:r>
          </a:p>
          <a:p>
            <a:r>
              <a:rPr lang="en-US" altLang="zh-CN">
                <a:latin typeface="Times New Roman" panose="02020603050405020304" pitchFamily="18" charset="0"/>
              </a:rPr>
              <a:t>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：各个变量在基本块</a:t>
            </a:r>
            <a:r>
              <a:rPr lang="en-US" altLang="zh-CN" i="1">
                <a:latin typeface="Times New Roman" panose="02020603050405020304" pitchFamily="18" charset="0"/>
              </a:rPr>
              <a:t>B</a:t>
            </a:r>
            <a:r>
              <a:rPr lang="zh-CN" altLang="en-US">
                <a:latin typeface="Times New Roman" panose="02020603050405020304" pitchFamily="18" charset="0"/>
              </a:rPr>
              <a:t>中重新定义，即在此块内部被注销的定义点的集合。</a:t>
            </a:r>
            <a:endParaRPr lang="zh-CN" altLang="en-US" sz="4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6659">
                                            <p:txEl>
                                              <p:pRg st="0" end="0"/>
                                            </p:txEl>
                                          </p:spTgt>
                                        </p:tgtEl>
                                        <p:attrNameLst>
                                          <p:attrName>style.visibility</p:attrName>
                                        </p:attrNameLst>
                                      </p:cBhvr>
                                      <p:to>
                                        <p:strVal val="visible"/>
                                      </p:to>
                                    </p:set>
                                    <p:animEffect transition="in" filter="blinds(horizontal)">
                                      <p:cBhvr>
                                        <p:cTn id="7" dur="500"/>
                                        <p:tgtEl>
                                          <p:spTgt spid="288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6659">
                                            <p:txEl>
                                              <p:pRg st="1" end="1"/>
                                            </p:txEl>
                                          </p:spTgt>
                                        </p:tgtEl>
                                        <p:attrNameLst>
                                          <p:attrName>style.visibility</p:attrName>
                                        </p:attrNameLst>
                                      </p:cBhvr>
                                      <p:to>
                                        <p:strVal val="visible"/>
                                      </p:to>
                                    </p:set>
                                    <p:animEffect transition="in" filter="blinds(horizontal)">
                                      <p:cBhvr>
                                        <p:cTn id="12" dur="500"/>
                                        <p:tgtEl>
                                          <p:spTgt spid="2886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6659">
                                            <p:txEl>
                                              <p:pRg st="2" end="2"/>
                                            </p:txEl>
                                          </p:spTgt>
                                        </p:tgtEl>
                                        <p:attrNameLst>
                                          <p:attrName>style.visibility</p:attrName>
                                        </p:attrNameLst>
                                      </p:cBhvr>
                                      <p:to>
                                        <p:strVal val="visible"/>
                                      </p:to>
                                    </p:set>
                                    <p:animEffect transition="in" filter="blinds(horizontal)">
                                      <p:cBhvr>
                                        <p:cTn id="17" dur="500"/>
                                        <p:tgtEl>
                                          <p:spTgt spid="2886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665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9D62B04E-DE45-BCE2-5071-5FA5443C97DA}"/>
              </a:ext>
            </a:extLst>
          </p:cNvPr>
          <p:cNvSpPr>
            <a:spLocks noGrp="1" noChangeArrowheads="1"/>
          </p:cNvSpPr>
          <p:nvPr>
            <p:ph type="title"/>
          </p:nvPr>
        </p:nvSpPr>
        <p:spPr/>
        <p:txBody>
          <a:bodyPr anchor="ctr"/>
          <a:lstStyle/>
          <a:p>
            <a:r>
              <a:rPr lang="zh-CN" altLang="en-US">
                <a:latin typeface="Times New Roman" panose="02020603050405020304" pitchFamily="18" charset="0"/>
              </a:rPr>
              <a:t>到达定义数据流方程</a:t>
            </a:r>
          </a:p>
        </p:txBody>
      </p:sp>
      <p:sp>
        <p:nvSpPr>
          <p:cNvPr id="4" name="日期占位符 3">
            <a:extLst>
              <a:ext uri="{FF2B5EF4-FFF2-40B4-BE49-F238E27FC236}">
                <a16:creationId xmlns:a16="http://schemas.microsoft.com/office/drawing/2014/main" id="{D4F97E6F-C026-7B9F-2518-DA8D566EE55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56A7568-F713-4198-A207-BAC1BD1AA4A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3730" name="灯片编号占位符 5">
            <a:extLst>
              <a:ext uri="{FF2B5EF4-FFF2-40B4-BE49-F238E27FC236}">
                <a16:creationId xmlns:a16="http://schemas.microsoft.com/office/drawing/2014/main" id="{82402867-7064-B7C8-48C0-011AE80241A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C10E868-7E83-43C1-B20F-595949762F09}" type="slidenum">
              <a:rPr lang="en-US" altLang="zh-CN">
                <a:latin typeface="Arial" panose="020B0604020202020204" pitchFamily="34" charset="0"/>
              </a:rPr>
              <a:pPr/>
              <a:t>51</a:t>
            </a:fld>
            <a:endParaRPr lang="en-US" altLang="zh-CN">
              <a:latin typeface="Arial" panose="020B0604020202020204" pitchFamily="34" charset="0"/>
            </a:endParaRPr>
          </a:p>
        </p:txBody>
      </p:sp>
      <p:sp>
        <p:nvSpPr>
          <p:cNvPr id="73732" name="Rectangle 3">
            <a:extLst>
              <a:ext uri="{FF2B5EF4-FFF2-40B4-BE49-F238E27FC236}">
                <a16:creationId xmlns:a16="http://schemas.microsoft.com/office/drawing/2014/main" id="{4BC0923D-2818-DAAA-F80A-5FDC3A44231D}"/>
              </a:ext>
            </a:extLst>
          </p:cNvPr>
          <p:cNvSpPr>
            <a:spLocks noGrp="1" noChangeArrowheads="1"/>
          </p:cNvSpPr>
          <p:nvPr>
            <p:ph type="body" sz="quarter" idx="13"/>
          </p:nvPr>
        </p:nvSpPr>
        <p:spPr/>
        <p:txBody>
          <a:bodyPr/>
          <a:lstStyle/>
          <a:p>
            <a:r>
              <a:rPr lang="en-US" altLang="zh-CN">
                <a:latin typeface="Times New Roman" panose="02020603050405020304" pitchFamily="18" charset="0"/>
              </a:rPr>
              <a:t>in[</a:t>
            </a:r>
            <a:r>
              <a:rPr lang="en-US" altLang="zh-CN" i="1">
                <a:latin typeface="Times New Roman" panose="02020603050405020304" pitchFamily="18" charset="0"/>
              </a:rPr>
              <a:t>B</a:t>
            </a:r>
            <a:r>
              <a:rPr lang="en-US" altLang="zh-CN">
                <a:latin typeface="Times New Roman" panose="02020603050405020304" pitchFamily="18" charset="0"/>
              </a:rPr>
              <a:t>] = </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rPr>
              <a:t>out[</a:t>
            </a:r>
            <a:r>
              <a:rPr lang="en-US" altLang="zh-CN" i="1">
                <a:latin typeface="Times New Roman" panose="02020603050405020304" pitchFamily="18" charset="0"/>
              </a:rPr>
              <a:t>p</a:t>
            </a:r>
            <a:r>
              <a:rPr lang="en-US" altLang="zh-CN">
                <a:latin typeface="Times New Roman" panose="02020603050405020304" pitchFamily="18" charset="0"/>
              </a:rPr>
              <a:t>] where</a:t>
            </a:r>
            <a:r>
              <a:rPr lang="en-US" altLang="zh-CN" i="1">
                <a:latin typeface="Times New Roman" panose="02020603050405020304" pitchFamily="18" charset="0"/>
              </a:rPr>
              <a:t> p</a:t>
            </a:r>
            <a:r>
              <a:rPr lang="en-US" altLang="zh-CN">
                <a:latin typeface="Times New Roman" panose="02020603050405020304" pitchFamily="18" charset="0"/>
              </a:rPr>
              <a:t> is in </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p>
          <a:p>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a:latin typeface="Times New Roman" panose="02020603050405020304" pitchFamily="18" charset="0"/>
              </a:rPr>
              <a:t>] = gen[</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rPr>
              <a:t> (in[</a:t>
            </a:r>
            <a:r>
              <a:rPr lang="en-US" altLang="zh-CN" i="1">
                <a:latin typeface="Times New Roman" panose="02020603050405020304" pitchFamily="18" charset="0"/>
              </a:rPr>
              <a:t>B</a:t>
            </a:r>
            <a:r>
              <a:rPr lang="en-US" altLang="zh-CN">
                <a:latin typeface="Times New Roman" panose="02020603050405020304" pitchFamily="18" charset="0"/>
              </a:rPr>
              <a:t>]-kill[</a:t>
            </a:r>
            <a:r>
              <a:rPr lang="en-US" altLang="zh-CN" i="1">
                <a:latin typeface="Times New Roman" panose="02020603050405020304" pitchFamily="18" charset="0"/>
              </a:rPr>
              <a:t>B</a:t>
            </a:r>
            <a:r>
              <a:rPr lang="en-US" altLang="zh-CN">
                <a:latin typeface="Times New Roman" panose="02020603050405020304" pitchFamily="18" charset="0"/>
              </a:rPr>
              <a:t>])</a:t>
            </a:r>
          </a:p>
          <a:p>
            <a:r>
              <a:rPr lang="zh-CN" altLang="en-US">
                <a:latin typeface="Times New Roman" panose="02020603050405020304" pitchFamily="18" charset="0"/>
              </a:rPr>
              <a:t>其中：</a:t>
            </a:r>
          </a:p>
          <a:p>
            <a:pPr lvl="1"/>
            <a:r>
              <a:rPr lang="en-US" altLang="zh-CN">
                <a:latin typeface="Times New Roman" panose="02020603050405020304" pitchFamily="18" charset="0"/>
              </a:rPr>
              <a:t>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可以从基本块中求出：使用</a:t>
            </a:r>
            <a:r>
              <a:rPr lang="en-US" altLang="zh-CN">
                <a:latin typeface="Times New Roman" panose="02020603050405020304" pitchFamily="18" charset="0"/>
              </a:rPr>
              <a:t>DAG</a:t>
            </a:r>
            <a:r>
              <a:rPr lang="zh-CN" altLang="en-US">
                <a:latin typeface="Times New Roman" panose="02020603050405020304" pitchFamily="18" charset="0"/>
              </a:rPr>
              <a:t>图就可以得到。</a:t>
            </a:r>
          </a:p>
          <a:p>
            <a:pPr lvl="1"/>
            <a:r>
              <a:rPr lang="en-US" altLang="zh-CN">
                <a:latin typeface="Times New Roman" panose="02020603050405020304" pitchFamily="18" charset="0"/>
              </a:rPr>
              <a:t>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中，对于整个流图中的所有</a:t>
            </a:r>
            <a:r>
              <a:rPr lang="en-US" altLang="zh-CN">
                <a:latin typeface="Times New Roman" panose="02020603050405020304" pitchFamily="18" charset="0"/>
              </a:rPr>
              <a:t>x</a:t>
            </a:r>
            <a:r>
              <a:rPr lang="zh-CN" altLang="en-US">
                <a:latin typeface="Times New Roman" panose="02020603050405020304" pitchFamily="18" charset="0"/>
              </a:rPr>
              <a:t>的定义点，如果</a:t>
            </a:r>
            <a:r>
              <a:rPr lang="en-US" altLang="zh-CN" i="1">
                <a:latin typeface="Times New Roman" panose="02020603050405020304" pitchFamily="18" charset="0"/>
              </a:rPr>
              <a:t>B</a:t>
            </a:r>
            <a:r>
              <a:rPr lang="zh-CN" altLang="en-US">
                <a:latin typeface="Times New Roman" panose="02020603050405020304" pitchFamily="18" charset="0"/>
              </a:rPr>
              <a:t>中有对</a:t>
            </a:r>
            <a:r>
              <a:rPr lang="en-US" altLang="zh-CN">
                <a:latin typeface="Times New Roman" panose="02020603050405020304" pitchFamily="18" charset="0"/>
              </a:rPr>
              <a:t>x</a:t>
            </a:r>
            <a:r>
              <a:rPr lang="zh-CN" altLang="en-US">
                <a:latin typeface="Times New Roman" panose="02020603050405020304" pitchFamily="18" charset="0"/>
              </a:rPr>
              <a:t>的定义，那么该定义点在</a:t>
            </a:r>
            <a:r>
              <a:rPr lang="en-US" altLang="zh-CN">
                <a:latin typeface="Times New Roman" panose="02020603050405020304" pitchFamily="18" charset="0"/>
              </a:rPr>
              <a:t>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中。</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63911B06-A285-FBAF-1E05-63C366349F36}"/>
              </a:ext>
            </a:extLst>
          </p:cNvPr>
          <p:cNvSpPr>
            <a:spLocks noGrp="1" noChangeArrowheads="1"/>
          </p:cNvSpPr>
          <p:nvPr>
            <p:ph type="title"/>
          </p:nvPr>
        </p:nvSpPr>
        <p:spPr/>
        <p:txBody>
          <a:bodyPr anchor="ctr"/>
          <a:lstStyle/>
          <a:p>
            <a:r>
              <a:rPr lang="zh-CN" altLang="en-US">
                <a:latin typeface="Times New Roman" panose="02020603050405020304" pitchFamily="18" charset="0"/>
              </a:rPr>
              <a:t>方程求解算法</a:t>
            </a:r>
          </a:p>
        </p:txBody>
      </p:sp>
      <p:sp>
        <p:nvSpPr>
          <p:cNvPr id="4" name="日期占位符 3">
            <a:extLst>
              <a:ext uri="{FF2B5EF4-FFF2-40B4-BE49-F238E27FC236}">
                <a16:creationId xmlns:a16="http://schemas.microsoft.com/office/drawing/2014/main" id="{0EFE1111-FD7F-3698-6E18-F46F2877E25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8C87AC4-EB1A-41F3-A224-DE85DA00213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4754" name="灯片编号占位符 5">
            <a:extLst>
              <a:ext uri="{FF2B5EF4-FFF2-40B4-BE49-F238E27FC236}">
                <a16:creationId xmlns:a16="http://schemas.microsoft.com/office/drawing/2014/main" id="{23CDA936-9DE2-55C5-D2D4-B8ED03DF020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022AE5D-8F6D-4221-B821-7C3F7B99968E}" type="slidenum">
              <a:rPr lang="en-US" altLang="zh-CN">
                <a:latin typeface="Arial" panose="020B0604020202020204" pitchFamily="34" charset="0"/>
              </a:rPr>
              <a:pPr/>
              <a:t>52</a:t>
            </a:fld>
            <a:endParaRPr lang="en-US" altLang="zh-CN">
              <a:latin typeface="Arial" panose="020B0604020202020204" pitchFamily="34" charset="0"/>
            </a:endParaRPr>
          </a:p>
        </p:txBody>
      </p:sp>
      <p:sp>
        <p:nvSpPr>
          <p:cNvPr id="74756" name="Rectangle 3">
            <a:extLst>
              <a:ext uri="{FF2B5EF4-FFF2-40B4-BE49-F238E27FC236}">
                <a16:creationId xmlns:a16="http://schemas.microsoft.com/office/drawing/2014/main" id="{BE62AA5C-FCE3-EFB6-6274-6C014530C5A1}"/>
              </a:ext>
            </a:extLst>
          </p:cNvPr>
          <p:cNvSpPr>
            <a:spLocks noGrp="1" noChangeArrowheads="1"/>
          </p:cNvSpPr>
          <p:nvPr>
            <p:ph type="body" sz="quarter" idx="13"/>
          </p:nvPr>
        </p:nvSpPr>
        <p:spPr>
          <a:xfrm>
            <a:off x="1064596" y="1443018"/>
            <a:ext cx="9783916" cy="4913332"/>
          </a:xfrm>
        </p:spPr>
        <p:txBody>
          <a:bodyPr>
            <a:normAutofit fontScale="85000" lnSpcReduction="20000"/>
          </a:bodyPr>
          <a:lstStyle/>
          <a:p>
            <a:pPr>
              <a:lnSpc>
                <a:spcPct val="110000"/>
              </a:lnSpc>
            </a:pPr>
            <a:r>
              <a:rPr lang="zh-CN" altLang="en-US" sz="3600" dirty="0">
                <a:solidFill>
                  <a:srgbClr val="FF0000"/>
                </a:solidFill>
                <a:latin typeface="Times New Roman" panose="02020603050405020304" pitchFamily="18" charset="0"/>
              </a:rPr>
              <a:t>使用迭代方法。</a:t>
            </a:r>
          </a:p>
          <a:p>
            <a:pPr>
              <a:lnSpc>
                <a:spcPct val="110000"/>
              </a:lnSpc>
              <a:buFont typeface="Wingdings" panose="05000000000000000000" pitchFamily="2" charset="2"/>
              <a:buNone/>
            </a:pPr>
            <a:r>
              <a:rPr lang="zh-CN" altLang="en-US" sz="2400" dirty="0">
                <a:latin typeface="Times New Roman" panose="02020603050405020304" pitchFamily="18" charset="0"/>
              </a:rPr>
              <a:t>初始值设置为：</a:t>
            </a:r>
            <a:r>
              <a:rPr lang="en-US" altLang="zh-CN" sz="2400" dirty="0">
                <a:latin typeface="Times New Roman" panose="02020603050405020304" pitchFamily="18" charset="0"/>
              </a:rPr>
              <a:t>in[</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空；</a:t>
            </a:r>
            <a:r>
              <a:rPr lang="en-US" altLang="zh-CN" sz="2400" dirty="0">
                <a:latin typeface="Times New Roman" panose="02020603050405020304" pitchFamily="18" charset="0"/>
              </a:rPr>
              <a:t>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]=gen[</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p>
          <a:p>
            <a:pPr>
              <a:lnSpc>
                <a:spcPct val="110000"/>
              </a:lnSpc>
              <a:buFont typeface="Wingdings" panose="05000000000000000000" pitchFamily="2" charset="2"/>
              <a:buNone/>
            </a:pPr>
            <a:r>
              <a:rPr lang="en-US" altLang="zh-CN" sz="2400" dirty="0">
                <a:latin typeface="Times New Roman" panose="02020603050405020304" pitchFamily="18" charset="0"/>
              </a:rPr>
              <a:t>change = true;</a:t>
            </a:r>
          </a:p>
          <a:p>
            <a:pPr>
              <a:lnSpc>
                <a:spcPct val="110000"/>
              </a:lnSpc>
              <a:buFont typeface="Wingdings" panose="05000000000000000000" pitchFamily="2" charset="2"/>
              <a:buNone/>
            </a:pPr>
            <a:r>
              <a:rPr lang="en-US" altLang="zh-CN" sz="2400" dirty="0">
                <a:latin typeface="Times New Roman" panose="02020603050405020304" pitchFamily="18" charset="0"/>
              </a:rPr>
              <a:t>while(change)</a:t>
            </a:r>
          </a:p>
          <a:p>
            <a:pPr>
              <a:lnSpc>
                <a:spcPct val="110000"/>
              </a:lnSpc>
              <a:buFont typeface="Wingdings" panose="05000000000000000000" pitchFamily="2" charset="2"/>
              <a:buNone/>
            </a:pPr>
            <a:r>
              <a:rPr lang="en-US" altLang="zh-CN" sz="2400" dirty="0">
                <a:latin typeface="Times New Roman" panose="02020603050405020304" pitchFamily="18" charset="0"/>
              </a:rPr>
              <a:t>{	change = false;</a:t>
            </a:r>
          </a:p>
          <a:p>
            <a:pPr>
              <a:lnSpc>
                <a:spcPct val="110000"/>
              </a:lnSpc>
              <a:buFont typeface="Wingdings" panose="05000000000000000000" pitchFamily="2" charset="2"/>
              <a:buNone/>
            </a:pPr>
            <a:r>
              <a:rPr lang="en-US" altLang="zh-CN" sz="2400" dirty="0">
                <a:latin typeface="Times New Roman" panose="02020603050405020304" pitchFamily="18" charset="0"/>
              </a:rPr>
              <a:t>	for each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do</a:t>
            </a:r>
          </a:p>
          <a:p>
            <a:pPr>
              <a:lnSpc>
                <a:spcPct val="110000"/>
              </a:lnSpc>
              <a:buFont typeface="Wingdings" panose="05000000000000000000" pitchFamily="2" charset="2"/>
              <a:buNone/>
            </a:pPr>
            <a:r>
              <a:rPr lang="en-US" altLang="zh-CN" sz="2400" dirty="0">
                <a:latin typeface="Times New Roman" panose="02020603050405020304" pitchFamily="18" charset="0"/>
              </a:rPr>
              <a:t>		{in[</a:t>
            </a:r>
            <a:r>
              <a:rPr lang="en-US" altLang="zh-CN" sz="2400" i="1" dirty="0">
                <a:latin typeface="Times New Roman" panose="02020603050405020304" pitchFamily="18" charset="0"/>
              </a:rPr>
              <a:t>B</a:t>
            </a:r>
            <a:r>
              <a:rPr lang="en-US" altLang="zh-CN" sz="2400" dirty="0">
                <a:latin typeface="Times New Roman" panose="02020603050405020304" pitchFamily="18" charset="0"/>
              </a:rPr>
              <a:t>] = </a:t>
            </a:r>
            <a:r>
              <a:rPr lang="en-US" altLang="zh-CN"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rPr>
              <a:t> out[</a:t>
            </a:r>
            <a:r>
              <a:rPr lang="en-US" altLang="zh-CN" sz="2400" i="1" dirty="0">
                <a:latin typeface="Times New Roman" panose="02020603050405020304" pitchFamily="18" charset="0"/>
              </a:rPr>
              <a:t>p</a:t>
            </a:r>
            <a:r>
              <a:rPr lang="en-US" altLang="zh-CN" sz="2400" dirty="0">
                <a:latin typeface="Times New Roman" panose="02020603050405020304" pitchFamily="18" charset="0"/>
              </a:rPr>
              <a:t>] where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is in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p>
          <a:p>
            <a:pPr>
              <a:lnSpc>
                <a:spcPct val="110000"/>
              </a:lnSpc>
              <a:buFont typeface="Wingdings" panose="05000000000000000000" pitchFamily="2" charset="2"/>
              <a:buNone/>
            </a:pPr>
            <a:r>
              <a:rPr lang="en-US" altLang="zh-CN" sz="2400" dirty="0">
                <a:latin typeface="Times New Roman" panose="02020603050405020304" pitchFamily="18" charset="0"/>
              </a:rPr>
              <a:t>		 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 gen[</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rPr>
              <a:t> (in[</a:t>
            </a:r>
            <a:r>
              <a:rPr lang="en-US" altLang="zh-CN" sz="2400" i="1" dirty="0">
                <a:latin typeface="Times New Roman" panose="02020603050405020304" pitchFamily="18" charset="0"/>
              </a:rPr>
              <a:t>B</a:t>
            </a:r>
            <a:r>
              <a:rPr lang="en-US" altLang="zh-CN" sz="2400" dirty="0">
                <a:latin typeface="Times New Roman" panose="02020603050405020304" pitchFamily="18" charset="0"/>
              </a:rPr>
              <a:t>]-kill[</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p>
          <a:p>
            <a:pPr>
              <a:lnSpc>
                <a:spcPct val="11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oldout</a:t>
            </a:r>
            <a:r>
              <a:rPr lang="en-US" altLang="zh-CN" sz="2400" dirty="0">
                <a:latin typeface="Times New Roman" panose="02020603050405020304" pitchFamily="18" charset="0"/>
              </a:rPr>
              <a:t> = 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p>
          <a:p>
            <a:pPr>
              <a:lnSpc>
                <a:spcPct val="110000"/>
              </a:lnSpc>
              <a:buFont typeface="Wingdings" panose="05000000000000000000" pitchFamily="2" charset="2"/>
              <a:buNone/>
            </a:pPr>
            <a:r>
              <a:rPr lang="en-US" altLang="zh-CN" sz="2400" dirty="0">
                <a:latin typeface="Times New Roman" panose="02020603050405020304" pitchFamily="18" charset="0"/>
              </a:rPr>
              <a:t>		 if(out[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oldout</a:t>
            </a:r>
            <a:r>
              <a:rPr lang="en-US" altLang="zh-CN" sz="2400" dirty="0">
                <a:latin typeface="Times New Roman" panose="02020603050405020304" pitchFamily="18" charset="0"/>
              </a:rPr>
              <a:t>) change = true;}</a:t>
            </a:r>
          </a:p>
          <a:p>
            <a:pPr>
              <a:lnSpc>
                <a:spcPct val="110000"/>
              </a:lnSpc>
              <a:buFont typeface="Wingdings" panose="05000000000000000000" pitchFamily="2" charset="2"/>
              <a:buNone/>
            </a:pPr>
            <a:r>
              <a:rPr lang="en-US" altLang="zh-CN" sz="2400" dirty="0">
                <a:latin typeface="Times New Roman" panose="02020603050405020304"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9F21EAF9-E5AE-2311-03EC-13CAB6A7B392}"/>
              </a:ext>
            </a:extLst>
          </p:cNvPr>
          <p:cNvSpPr>
            <a:spLocks noGrp="1" noChangeArrowheads="1"/>
          </p:cNvSpPr>
          <p:nvPr>
            <p:ph type="title"/>
          </p:nvPr>
        </p:nvSpPr>
        <p:spPr/>
        <p:txBody>
          <a:bodyPr anchor="ctr"/>
          <a:lstStyle/>
          <a:p>
            <a:r>
              <a:rPr lang="zh-CN" altLang="en-US">
                <a:latin typeface="Times New Roman" panose="02020603050405020304" pitchFamily="18" charset="0"/>
              </a:rPr>
              <a:t>算法例子</a:t>
            </a:r>
          </a:p>
        </p:txBody>
      </p:sp>
      <p:sp>
        <p:nvSpPr>
          <p:cNvPr id="18" name="日期占位符 3">
            <a:extLst>
              <a:ext uri="{FF2B5EF4-FFF2-40B4-BE49-F238E27FC236}">
                <a16:creationId xmlns:a16="http://schemas.microsoft.com/office/drawing/2014/main" id="{A68ACBD1-81C7-0467-7BB4-4C26F920338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061EA28-B7DD-408E-B078-C550DFEFFF8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5778" name="灯片编号占位符 5">
            <a:extLst>
              <a:ext uri="{FF2B5EF4-FFF2-40B4-BE49-F238E27FC236}">
                <a16:creationId xmlns:a16="http://schemas.microsoft.com/office/drawing/2014/main" id="{2AE6DD2A-0E6D-86D1-A227-34DC2AF819E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0A185FC-090B-49C0-996B-30585367BEE1}" type="slidenum">
              <a:rPr lang="en-US" altLang="zh-CN">
                <a:latin typeface="Arial" panose="020B0604020202020204" pitchFamily="34" charset="0"/>
              </a:rPr>
              <a:pPr/>
              <a:t>53</a:t>
            </a:fld>
            <a:endParaRPr lang="en-US" altLang="zh-CN">
              <a:latin typeface="Arial" panose="020B0604020202020204" pitchFamily="34" charset="0"/>
            </a:endParaRPr>
          </a:p>
        </p:txBody>
      </p:sp>
      <p:sp>
        <p:nvSpPr>
          <p:cNvPr id="75780" name="Rectangle 3">
            <a:extLst>
              <a:ext uri="{FF2B5EF4-FFF2-40B4-BE49-F238E27FC236}">
                <a16:creationId xmlns:a16="http://schemas.microsoft.com/office/drawing/2014/main" id="{35DDBED3-4A43-1213-6D14-E8BA59286BB1}"/>
              </a:ext>
            </a:extLst>
          </p:cNvPr>
          <p:cNvSpPr>
            <a:spLocks noGrp="1" noChangeArrowheads="1"/>
          </p:cNvSpPr>
          <p:nvPr>
            <p:ph type="body" sz="quarter" idx="13"/>
          </p:nvPr>
        </p:nvSpPr>
        <p:spPr/>
        <p:txBody>
          <a:bodyPr>
            <a:normAutofit fontScale="85000" lnSpcReduction="20000"/>
          </a:bodyPr>
          <a:lstStyle/>
          <a:p>
            <a:r>
              <a:rPr lang="en-US" altLang="zh-CN" sz="2400">
                <a:latin typeface="Times New Roman" panose="02020603050405020304" pitchFamily="18" charset="0"/>
                <a:ea typeface="宋体" panose="02010600030101010101" pitchFamily="2" charset="-122"/>
              </a:rPr>
              <a:t>gen[</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kill[</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4</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5</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6</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7</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gen[</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4</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5</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kill[</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7</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gen[</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6</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kill[</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gen[</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4</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7</a:t>
            </a:r>
            <a:r>
              <a:rPr lang="en-US" altLang="zh-CN" sz="2400">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kill[</a:t>
            </a: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4</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,d</a:t>
            </a:r>
            <a:r>
              <a:rPr lang="en-US" altLang="zh-CN" sz="2400" baseline="-25000">
                <a:latin typeface="Times New Roman" panose="02020603050405020304" pitchFamily="18" charset="0"/>
                <a:ea typeface="宋体" panose="02010600030101010101" pitchFamily="2" charset="-122"/>
              </a:rPr>
              <a:t>4</a:t>
            </a:r>
            <a:r>
              <a:rPr lang="en-US" altLang="zh-CN" sz="2400">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grpSp>
        <p:nvGrpSpPr>
          <p:cNvPr id="75781" name="Group 4">
            <a:extLst>
              <a:ext uri="{FF2B5EF4-FFF2-40B4-BE49-F238E27FC236}">
                <a16:creationId xmlns:a16="http://schemas.microsoft.com/office/drawing/2014/main" id="{5A735AC1-0B75-8F79-6752-9DFDEBAFDD17}"/>
              </a:ext>
            </a:extLst>
          </p:cNvPr>
          <p:cNvGrpSpPr>
            <a:grpSpLocks/>
          </p:cNvGrpSpPr>
          <p:nvPr/>
        </p:nvGrpSpPr>
        <p:grpSpPr bwMode="auto">
          <a:xfrm>
            <a:off x="4296381" y="1462089"/>
            <a:ext cx="5562600" cy="4200525"/>
            <a:chOff x="144" y="1296"/>
            <a:chExt cx="3504" cy="2646"/>
          </a:xfrm>
        </p:grpSpPr>
        <p:sp>
          <p:nvSpPr>
            <p:cNvPr id="75782" name="Text Box 5">
              <a:extLst>
                <a:ext uri="{FF2B5EF4-FFF2-40B4-BE49-F238E27FC236}">
                  <a16:creationId xmlns:a16="http://schemas.microsoft.com/office/drawing/2014/main" id="{B4FB4066-142C-CCD3-AF4E-0DABBAD40FA6}"/>
                </a:ext>
              </a:extLst>
            </p:cNvPr>
            <p:cNvSpPr txBox="1">
              <a:spLocks noChangeArrowheads="1"/>
            </p:cNvSpPr>
            <p:nvPr/>
          </p:nvSpPr>
          <p:spPr bwMode="auto">
            <a:xfrm>
              <a:off x="1056" y="1296"/>
              <a:ext cx="2134" cy="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	m	1	i</a:t>
              </a:r>
            </a:p>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	n		j</a:t>
              </a:r>
            </a:p>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 =	u2		a</a:t>
              </a:r>
            </a:p>
          </p:txBody>
        </p:sp>
        <p:sp>
          <p:nvSpPr>
            <p:cNvPr id="75783" name="Text Box 6">
              <a:extLst>
                <a:ext uri="{FF2B5EF4-FFF2-40B4-BE49-F238E27FC236}">
                  <a16:creationId xmlns:a16="http://schemas.microsoft.com/office/drawing/2014/main" id="{03C573ED-F527-9165-1B01-8143DE352EB9}"/>
                </a:ext>
              </a:extLst>
            </p:cNvPr>
            <p:cNvSpPr txBox="1">
              <a:spLocks noChangeArrowheads="1"/>
            </p:cNvSpPr>
            <p:nvPr/>
          </p:nvSpPr>
          <p:spPr bwMode="auto">
            <a:xfrm>
              <a:off x="1104" y="2256"/>
              <a:ext cx="201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 +	i	1	i</a:t>
              </a:r>
            </a:p>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	j	1	j</a:t>
              </a:r>
            </a:p>
          </p:txBody>
        </p:sp>
        <p:sp>
          <p:nvSpPr>
            <p:cNvPr id="75784" name="Text Box 7">
              <a:extLst>
                <a:ext uri="{FF2B5EF4-FFF2-40B4-BE49-F238E27FC236}">
                  <a16:creationId xmlns:a16="http://schemas.microsoft.com/office/drawing/2014/main" id="{C0E451F6-EFD0-ABE5-A061-B91AF9393307}"/>
                </a:ext>
              </a:extLst>
            </p:cNvPr>
            <p:cNvSpPr txBox="1">
              <a:spLocks noChangeArrowheads="1"/>
            </p:cNvSpPr>
            <p:nvPr/>
          </p:nvSpPr>
          <p:spPr bwMode="auto">
            <a:xfrm>
              <a:off x="144" y="3120"/>
              <a:ext cx="20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 =	u2		a</a:t>
              </a:r>
            </a:p>
          </p:txBody>
        </p:sp>
        <p:sp>
          <p:nvSpPr>
            <p:cNvPr id="75785" name="Text Box 8">
              <a:extLst>
                <a:ext uri="{FF2B5EF4-FFF2-40B4-BE49-F238E27FC236}">
                  <a16:creationId xmlns:a16="http://schemas.microsoft.com/office/drawing/2014/main" id="{21BFFE02-A449-C0CA-DAF6-EC36B87A1F1B}"/>
                </a:ext>
              </a:extLst>
            </p:cNvPr>
            <p:cNvSpPr txBox="1">
              <a:spLocks noChangeArrowheads="1"/>
            </p:cNvSpPr>
            <p:nvPr/>
          </p:nvSpPr>
          <p:spPr bwMode="auto">
            <a:xfrm>
              <a:off x="1488" y="3648"/>
              <a:ext cx="20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7</a:t>
              </a:r>
              <a:r>
                <a:rPr lang="en-US" altLang="zh-CN" sz="2400" b="1">
                  <a:latin typeface="Times New Roman" panose="02020603050405020304" pitchFamily="18" charset="0"/>
                  <a:ea typeface="宋体" panose="02010600030101010101" pitchFamily="2" charset="-122"/>
                </a:rPr>
                <a:t>: =	u3		i</a:t>
              </a:r>
            </a:p>
          </p:txBody>
        </p:sp>
        <p:sp>
          <p:nvSpPr>
            <p:cNvPr id="75786" name="Line 9">
              <a:extLst>
                <a:ext uri="{FF2B5EF4-FFF2-40B4-BE49-F238E27FC236}">
                  <a16:creationId xmlns:a16="http://schemas.microsoft.com/office/drawing/2014/main" id="{C8F07926-7F03-054E-83A1-B524E67C9C5B}"/>
                </a:ext>
              </a:extLst>
            </p:cNvPr>
            <p:cNvSpPr>
              <a:spLocks noChangeShapeType="1"/>
            </p:cNvSpPr>
            <p:nvPr/>
          </p:nvSpPr>
          <p:spPr bwMode="auto">
            <a:xfrm>
              <a:off x="2016" y="206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5787" name="Line 10">
              <a:extLst>
                <a:ext uri="{FF2B5EF4-FFF2-40B4-BE49-F238E27FC236}">
                  <a16:creationId xmlns:a16="http://schemas.microsoft.com/office/drawing/2014/main" id="{DE1D72C0-DA6F-A79E-5CE3-8452ADBFA8C3}"/>
                </a:ext>
              </a:extLst>
            </p:cNvPr>
            <p:cNvSpPr>
              <a:spLocks noChangeShapeType="1"/>
            </p:cNvSpPr>
            <p:nvPr/>
          </p:nvSpPr>
          <p:spPr bwMode="auto">
            <a:xfrm flipH="1">
              <a:off x="1104" y="2784"/>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5788" name="Line 11">
              <a:extLst>
                <a:ext uri="{FF2B5EF4-FFF2-40B4-BE49-F238E27FC236}">
                  <a16:creationId xmlns:a16="http://schemas.microsoft.com/office/drawing/2014/main" id="{52A2E1E2-45A1-5632-D9CA-CA91EAE9A673}"/>
                </a:ext>
              </a:extLst>
            </p:cNvPr>
            <p:cNvSpPr>
              <a:spLocks noChangeShapeType="1"/>
            </p:cNvSpPr>
            <p:nvPr/>
          </p:nvSpPr>
          <p:spPr bwMode="auto">
            <a:xfrm>
              <a:off x="2208" y="2784"/>
              <a:ext cx="336"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5789" name="Line 12">
              <a:extLst>
                <a:ext uri="{FF2B5EF4-FFF2-40B4-BE49-F238E27FC236}">
                  <a16:creationId xmlns:a16="http://schemas.microsoft.com/office/drawing/2014/main" id="{418F5D9B-6BA9-0E89-F8E7-8BA7C351BEF4}"/>
                </a:ext>
              </a:extLst>
            </p:cNvPr>
            <p:cNvSpPr>
              <a:spLocks noChangeShapeType="1"/>
            </p:cNvSpPr>
            <p:nvPr/>
          </p:nvSpPr>
          <p:spPr bwMode="auto">
            <a:xfrm>
              <a:off x="1104" y="3408"/>
              <a:ext cx="86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5790" name="Freeform 13">
              <a:extLst>
                <a:ext uri="{FF2B5EF4-FFF2-40B4-BE49-F238E27FC236}">
                  <a16:creationId xmlns:a16="http://schemas.microsoft.com/office/drawing/2014/main" id="{F3A87BE6-ECCF-6782-4A0F-AB581D20EAD9}"/>
                </a:ext>
              </a:extLst>
            </p:cNvPr>
            <p:cNvSpPr>
              <a:spLocks noChangeArrowheads="1"/>
            </p:cNvSpPr>
            <p:nvPr/>
          </p:nvSpPr>
          <p:spPr bwMode="auto">
            <a:xfrm>
              <a:off x="3120" y="2592"/>
              <a:ext cx="528" cy="1152"/>
            </a:xfrm>
            <a:custGeom>
              <a:avLst/>
              <a:gdLst>
                <a:gd name="T0" fmla="*/ 384 w 528"/>
                <a:gd name="T1" fmla="*/ 1152 h 1152"/>
                <a:gd name="T2" fmla="*/ 528 w 528"/>
                <a:gd name="T3" fmla="*/ 1152 h 1152"/>
                <a:gd name="T4" fmla="*/ 528 w 528"/>
                <a:gd name="T5" fmla="*/ 0 h 1152"/>
                <a:gd name="T6" fmla="*/ 0 w 528"/>
                <a:gd name="T7" fmla="*/ 0 h 1152"/>
              </a:gdLst>
              <a:ahLst/>
              <a:cxnLst>
                <a:cxn ang="0">
                  <a:pos x="T0" y="T1"/>
                </a:cxn>
                <a:cxn ang="0">
                  <a:pos x="T2" y="T3"/>
                </a:cxn>
                <a:cxn ang="0">
                  <a:pos x="T4" y="T5"/>
                </a:cxn>
                <a:cxn ang="0">
                  <a:pos x="T6" y="T7"/>
                </a:cxn>
              </a:cxnLst>
              <a:rect l="0" t="0" r="r" b="b"/>
              <a:pathLst>
                <a:path w="528" h="1152">
                  <a:moveTo>
                    <a:pt x="384" y="1152"/>
                  </a:moveTo>
                  <a:lnTo>
                    <a:pt x="528" y="1152"/>
                  </a:lnTo>
                  <a:lnTo>
                    <a:pt x="528" y="0"/>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
        <p:nvSpPr>
          <p:cNvPr id="75791" name="Text Box 14">
            <a:extLst>
              <a:ext uri="{FF2B5EF4-FFF2-40B4-BE49-F238E27FC236}">
                <a16:creationId xmlns:a16="http://schemas.microsoft.com/office/drawing/2014/main" id="{36A773CA-2B9E-C42E-7B43-508E3153C678}"/>
              </a:ext>
            </a:extLst>
          </p:cNvPr>
          <p:cNvSpPr txBox="1">
            <a:spLocks noChangeArrowheads="1"/>
          </p:cNvSpPr>
          <p:nvPr/>
        </p:nvSpPr>
        <p:spPr bwMode="auto">
          <a:xfrm>
            <a:off x="4963131" y="13906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p>
        </p:txBody>
      </p:sp>
      <p:sp>
        <p:nvSpPr>
          <p:cNvPr id="75792" name="Text Box 15">
            <a:extLst>
              <a:ext uri="{FF2B5EF4-FFF2-40B4-BE49-F238E27FC236}">
                <a16:creationId xmlns:a16="http://schemas.microsoft.com/office/drawing/2014/main" id="{84E09595-E5C1-34F7-432B-A7BBD4C17DF8}"/>
              </a:ext>
            </a:extLst>
          </p:cNvPr>
          <p:cNvSpPr txBox="1">
            <a:spLocks noChangeArrowheads="1"/>
          </p:cNvSpPr>
          <p:nvPr/>
        </p:nvSpPr>
        <p:spPr bwMode="auto">
          <a:xfrm>
            <a:off x="4977418" y="27416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p>
        </p:txBody>
      </p:sp>
      <p:sp>
        <p:nvSpPr>
          <p:cNvPr id="75793" name="Text Box 16">
            <a:extLst>
              <a:ext uri="{FF2B5EF4-FFF2-40B4-BE49-F238E27FC236}">
                <a16:creationId xmlns:a16="http://schemas.microsoft.com/office/drawing/2014/main" id="{7CE8507F-F494-7D8F-21DC-AF6C6FD80E80}"/>
              </a:ext>
            </a:extLst>
          </p:cNvPr>
          <p:cNvSpPr txBox="1">
            <a:spLocks noChangeArrowheads="1"/>
          </p:cNvSpPr>
          <p:nvPr/>
        </p:nvSpPr>
        <p:spPr bwMode="auto">
          <a:xfrm>
            <a:off x="4139218" y="38131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3</a:t>
            </a:r>
          </a:p>
        </p:txBody>
      </p:sp>
      <p:sp>
        <p:nvSpPr>
          <p:cNvPr id="75794" name="Text Box 17">
            <a:extLst>
              <a:ext uri="{FF2B5EF4-FFF2-40B4-BE49-F238E27FC236}">
                <a16:creationId xmlns:a16="http://schemas.microsoft.com/office/drawing/2014/main" id="{2CFA936E-9DDE-1289-802C-7C326835C75D}"/>
              </a:ext>
            </a:extLst>
          </p:cNvPr>
          <p:cNvSpPr txBox="1">
            <a:spLocks noChangeArrowheads="1"/>
          </p:cNvSpPr>
          <p:nvPr/>
        </p:nvSpPr>
        <p:spPr bwMode="auto">
          <a:xfrm>
            <a:off x="5504468" y="51339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i="1">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17E67B89-F716-C0B4-B177-A2D86D624307}"/>
              </a:ext>
            </a:extLst>
          </p:cNvPr>
          <p:cNvSpPr>
            <a:spLocks noGrp="1" noChangeArrowheads="1"/>
          </p:cNvSpPr>
          <p:nvPr>
            <p:ph type="title"/>
          </p:nvPr>
        </p:nvSpPr>
        <p:spPr/>
        <p:txBody>
          <a:bodyPr anchor="ctr"/>
          <a:lstStyle/>
          <a:p>
            <a:r>
              <a:rPr lang="zh-CN" altLang="en-US">
                <a:latin typeface="Times New Roman" panose="02020603050405020304" pitchFamily="18" charset="0"/>
              </a:rPr>
              <a:t>计算过程</a:t>
            </a:r>
          </a:p>
        </p:txBody>
      </p:sp>
      <p:sp>
        <p:nvSpPr>
          <p:cNvPr id="4" name="日期占位符 3">
            <a:extLst>
              <a:ext uri="{FF2B5EF4-FFF2-40B4-BE49-F238E27FC236}">
                <a16:creationId xmlns:a16="http://schemas.microsoft.com/office/drawing/2014/main" id="{AE6F0638-1D24-A0D2-6CEB-9B47A8C21FD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DDD93CC-8A17-4A46-B5C9-AD83191975C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6802" name="灯片编号占位符 5">
            <a:extLst>
              <a:ext uri="{FF2B5EF4-FFF2-40B4-BE49-F238E27FC236}">
                <a16:creationId xmlns:a16="http://schemas.microsoft.com/office/drawing/2014/main" id="{5D606AA2-97B3-582A-7037-37E07A979D4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6561C6D-EA01-4D8C-933F-EAB23212960C}" type="slidenum">
              <a:rPr lang="en-US" altLang="zh-CN">
                <a:latin typeface="Arial" panose="020B0604020202020204" pitchFamily="34" charset="0"/>
              </a:rPr>
              <a:pPr/>
              <a:t>54</a:t>
            </a:fld>
            <a:endParaRPr lang="en-US" altLang="zh-CN">
              <a:latin typeface="Arial" panose="020B0604020202020204" pitchFamily="34" charset="0"/>
            </a:endParaRPr>
          </a:p>
        </p:txBody>
      </p:sp>
      <p:sp>
        <p:nvSpPr>
          <p:cNvPr id="2735107" name="Rectangle 3">
            <a:extLst>
              <a:ext uri="{FF2B5EF4-FFF2-40B4-BE49-F238E27FC236}">
                <a16:creationId xmlns:a16="http://schemas.microsoft.com/office/drawing/2014/main" id="{72106893-2E89-6D52-081B-3B47C017F68F}"/>
              </a:ext>
            </a:extLst>
          </p:cNvPr>
          <p:cNvSpPr>
            <a:spLocks noGrp="1" noChangeArrowheads="1"/>
          </p:cNvSpPr>
          <p:nvPr>
            <p:ph type="body" sz="quarter" idx="13"/>
          </p:nvPr>
        </p:nvSpPr>
        <p:spPr>
          <a:xfrm>
            <a:off x="673977" y="1443018"/>
            <a:ext cx="5371715" cy="4753596"/>
          </a:xfrm>
        </p:spPr>
        <p:txBody>
          <a:bodyPr>
            <a:normAutofit/>
          </a:bodyPr>
          <a:lstStyle/>
          <a:p>
            <a:r>
              <a:rPr lang="zh-CN" altLang="en-US" sz="1800" dirty="0">
                <a:latin typeface="Times New Roman" panose="02020603050405020304" pitchFamily="18" charset="0"/>
              </a:rPr>
              <a:t>初始化：</a:t>
            </a:r>
          </a:p>
          <a:p>
            <a:pPr lvl="1"/>
            <a:r>
              <a:rPr lang="en-US" altLang="zh-CN" sz="1800" dirty="0">
                <a:latin typeface="Times New Roman" panose="02020603050405020304" pitchFamily="18" charset="0"/>
              </a:rPr>
              <a:t>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 =in[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 =in[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 = 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 =</a:t>
            </a:r>
            <a:r>
              <a:rPr lang="zh-CN" altLang="en-US" sz="1800" dirty="0">
                <a:latin typeface="Times New Roman" panose="02020603050405020304" pitchFamily="18" charset="0"/>
              </a:rPr>
              <a:t>空</a:t>
            </a:r>
          </a:p>
          <a:p>
            <a:pPr lvl="1"/>
            <a:r>
              <a:rPr lang="en-US" altLang="zh-CN" sz="1800" dirty="0">
                <a:latin typeface="Times New Roman" panose="02020603050405020304" pitchFamily="18" charset="0"/>
              </a:rPr>
              <a:t>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 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5</a:t>
            </a:r>
            <a:r>
              <a:rPr lang="en-US" altLang="zh-CN" sz="1800" dirty="0">
                <a:latin typeface="Times New Roman" panose="02020603050405020304" pitchFamily="18" charset="0"/>
              </a:rPr>
              <a:t>}</a:t>
            </a:r>
          </a:p>
          <a:p>
            <a:pPr lvl="1"/>
            <a:r>
              <a:rPr lang="en-US" altLang="zh-CN" sz="1800" dirty="0">
                <a:latin typeface="Times New Roman" panose="02020603050405020304" pitchFamily="18" charset="0"/>
              </a:rPr>
              <a:t>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6</a:t>
            </a:r>
            <a:r>
              <a:rPr lang="en-US" altLang="zh-CN" sz="1800" dirty="0">
                <a:latin typeface="Times New Roman" panose="02020603050405020304" pitchFamily="18" charset="0"/>
              </a:rPr>
              <a:t>}, 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7</a:t>
            </a:r>
            <a:r>
              <a:rPr lang="en-US" altLang="zh-CN" sz="1800" dirty="0">
                <a:latin typeface="Times New Roman" panose="02020603050405020304" pitchFamily="18" charset="0"/>
              </a:rPr>
              <a:t>}.</a:t>
            </a:r>
          </a:p>
          <a:p>
            <a:r>
              <a:rPr lang="zh-CN" altLang="en-US" sz="1800" dirty="0">
                <a:latin typeface="Times New Roman" panose="02020603050405020304" pitchFamily="18" charset="0"/>
              </a:rPr>
              <a:t>第一次循环：</a:t>
            </a:r>
          </a:p>
          <a:p>
            <a:pPr lvl="1"/>
            <a:r>
              <a:rPr lang="en-US" altLang="zh-CN" sz="1800" dirty="0">
                <a:latin typeface="Times New Roman" panose="02020603050405020304" pitchFamily="18" charset="0"/>
              </a:rPr>
              <a:t>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a:t>
            </a:r>
            <a:r>
              <a:rPr lang="zh-CN" altLang="en-US" sz="1800" dirty="0">
                <a:latin typeface="Times New Roman" panose="02020603050405020304" pitchFamily="18" charset="0"/>
              </a:rPr>
              <a:t>空</a:t>
            </a:r>
            <a:r>
              <a:rPr lang="en-US" altLang="zh-CN" sz="1800" dirty="0">
                <a:latin typeface="Times New Roman" panose="02020603050405020304" pitchFamily="18" charset="0"/>
              </a:rPr>
              <a:t>; 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 ={d</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7</a:t>
            </a:r>
            <a:r>
              <a:rPr lang="en-US" altLang="zh-CN" sz="1800" dirty="0">
                <a:latin typeface="Times New Roman" panose="02020603050405020304" pitchFamily="18" charset="0"/>
              </a:rPr>
              <a:t>};	 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5</a:t>
            </a:r>
            <a:r>
              <a:rPr lang="en-US" altLang="zh-CN" sz="1800" dirty="0">
                <a:latin typeface="Times New Roman" panose="02020603050405020304" pitchFamily="18" charset="0"/>
              </a:rPr>
              <a:t>};</a:t>
            </a:r>
          </a:p>
          <a:p>
            <a:pPr lvl="1"/>
            <a:r>
              <a:rPr lang="en-US" altLang="zh-CN" sz="1800" dirty="0">
                <a:latin typeface="Times New Roman" panose="02020603050405020304" pitchFamily="18" charset="0"/>
              </a:rPr>
              <a:t>in[</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5</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6</a:t>
            </a:r>
            <a:r>
              <a:rPr lang="en-US" altLang="zh-CN" sz="1800" dirty="0">
                <a:latin typeface="Times New Roman" panose="02020603050405020304" pitchFamily="18" charset="0"/>
              </a:rPr>
              <a:t>}; 	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a:t>
            </a:r>
          </a:p>
          <a:p>
            <a:pPr lvl="1"/>
            <a:r>
              <a:rPr lang="en-US" altLang="zh-CN" sz="1800" dirty="0">
                <a:latin typeface="Times New Roman" panose="02020603050405020304" pitchFamily="18" charset="0"/>
              </a:rPr>
              <a:t>out[</a:t>
            </a:r>
            <a:r>
              <a:rPr lang="en-US" altLang="zh-CN" sz="1800" i="1" dirty="0">
                <a:latin typeface="Times New Roman" panose="02020603050405020304" pitchFamily="18" charset="0"/>
              </a:rPr>
              <a:t>B</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3</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4</a:t>
            </a:r>
            <a:r>
              <a:rPr lang="en-US" altLang="zh-CN" sz="1800" dirty="0">
                <a:latin typeface="Times New Roman" panose="02020603050405020304" pitchFamily="18" charset="0"/>
              </a:rPr>
              <a:t>,d</a:t>
            </a:r>
            <a:r>
              <a:rPr lang="en-US" altLang="zh-CN" sz="1800" baseline="-25000" dirty="0">
                <a:latin typeface="Times New Roman" panose="02020603050405020304" pitchFamily="18" charset="0"/>
              </a:rPr>
              <a:t>5</a:t>
            </a:r>
            <a:r>
              <a:rPr lang="en-US" altLang="zh-CN" sz="1800" dirty="0">
                <a:latin typeface="Times New Roman" panose="02020603050405020304" pitchFamily="18" charset="0"/>
              </a:rPr>
              <a:t>}…</a:t>
            </a:r>
          </a:p>
        </p:txBody>
      </p:sp>
      <p:sp>
        <p:nvSpPr>
          <p:cNvPr id="7" name="文本框 6">
            <a:extLst>
              <a:ext uri="{FF2B5EF4-FFF2-40B4-BE49-F238E27FC236}">
                <a16:creationId xmlns:a16="http://schemas.microsoft.com/office/drawing/2014/main" id="{D484C7B0-65DF-65CF-AE58-207B63C2A1DF}"/>
              </a:ext>
            </a:extLst>
          </p:cNvPr>
          <p:cNvSpPr txBox="1"/>
          <p:nvPr/>
        </p:nvSpPr>
        <p:spPr>
          <a:xfrm>
            <a:off x="5809029" y="1443018"/>
            <a:ext cx="6094520" cy="2376548"/>
          </a:xfrm>
          <a:prstGeom prst="rect">
            <a:avLst/>
          </a:prstGeom>
          <a:noFill/>
        </p:spPr>
        <p:txBody>
          <a:bodyPr wrap="square">
            <a:spAutoFit/>
          </a:bodyPr>
          <a:lstStyle/>
          <a:p>
            <a:pPr marL="57150" indent="-285750">
              <a:lnSpc>
                <a:spcPct val="150000"/>
              </a:lnSpc>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结果：</a:t>
            </a:r>
          </a:p>
          <a:p>
            <a:pPr marL="685800" lvl="1" indent="-228600">
              <a:lnSpc>
                <a:spcPct val="150000"/>
              </a:lnSpc>
              <a:spcBef>
                <a:spcPts val="5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rPr>
              <a:t>in[B1]=</a:t>
            </a:r>
            <a:r>
              <a:rPr lang="zh-CN" altLang="en-US" dirty="0">
                <a:latin typeface="Times New Roman" panose="02020603050405020304" pitchFamily="18" charset="0"/>
                <a:ea typeface="微软雅黑" panose="020B0503020204020204" pitchFamily="34" charset="-122"/>
              </a:rPr>
              <a:t>空；</a:t>
            </a:r>
            <a:r>
              <a:rPr lang="en-US" altLang="zh-CN" dirty="0">
                <a:latin typeface="Times New Roman" panose="02020603050405020304" pitchFamily="18" charset="0"/>
                <a:ea typeface="微软雅黑" panose="020B0503020204020204" pitchFamily="34" charset="-122"/>
              </a:rPr>
              <a:t>		out [B1]={d1,d2,d3};</a:t>
            </a:r>
          </a:p>
          <a:p>
            <a:pPr marL="685800" lvl="1" indent="-228600">
              <a:lnSpc>
                <a:spcPct val="150000"/>
              </a:lnSpc>
              <a:spcBef>
                <a:spcPts val="5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rPr>
              <a:t>in[B2]={d1,d2,d3,d5,d6,d7}; 	out[B2]={d3,d4,d5,d6};</a:t>
            </a:r>
          </a:p>
          <a:p>
            <a:pPr marL="685800" lvl="1" indent="-228600">
              <a:lnSpc>
                <a:spcPct val="150000"/>
              </a:lnSpc>
              <a:spcBef>
                <a:spcPts val="5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rPr>
              <a:t>in[B3]={d3,d4,d5,d6};	out [B3]={d4,d5,d6};</a:t>
            </a:r>
          </a:p>
          <a:p>
            <a:pPr marL="685800" lvl="1" indent="-228600">
              <a:lnSpc>
                <a:spcPct val="150000"/>
              </a:lnSpc>
              <a:spcBef>
                <a:spcPts val="5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rPr>
              <a:t>in[B4]={d3,d4,d5,d6}; 	out[B4]={d3,d5,d6,d7};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5107">
                                            <p:txEl>
                                              <p:pRg st="0" end="0"/>
                                            </p:txEl>
                                          </p:spTgt>
                                        </p:tgtEl>
                                        <p:attrNameLst>
                                          <p:attrName>style.visibility</p:attrName>
                                        </p:attrNameLst>
                                      </p:cBhvr>
                                      <p:to>
                                        <p:strVal val="visible"/>
                                      </p:to>
                                    </p:set>
                                    <p:animEffect transition="in" filter="blinds(horizontal)">
                                      <p:cBhvr>
                                        <p:cTn id="7" dur="500"/>
                                        <p:tgtEl>
                                          <p:spTgt spid="2735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35107">
                                            <p:txEl>
                                              <p:pRg st="1" end="1"/>
                                            </p:txEl>
                                          </p:spTgt>
                                        </p:tgtEl>
                                        <p:attrNameLst>
                                          <p:attrName>style.visibility</p:attrName>
                                        </p:attrNameLst>
                                      </p:cBhvr>
                                      <p:to>
                                        <p:strVal val="visible"/>
                                      </p:to>
                                    </p:set>
                                    <p:animEffect transition="in" filter="blinds(horizontal)">
                                      <p:cBhvr>
                                        <p:cTn id="10" dur="500"/>
                                        <p:tgtEl>
                                          <p:spTgt spid="2735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35107">
                                            <p:txEl>
                                              <p:pRg st="2" end="2"/>
                                            </p:txEl>
                                          </p:spTgt>
                                        </p:tgtEl>
                                        <p:attrNameLst>
                                          <p:attrName>style.visibility</p:attrName>
                                        </p:attrNameLst>
                                      </p:cBhvr>
                                      <p:to>
                                        <p:strVal val="visible"/>
                                      </p:to>
                                    </p:set>
                                    <p:animEffect transition="in" filter="blinds(horizontal)">
                                      <p:cBhvr>
                                        <p:cTn id="13" dur="500"/>
                                        <p:tgtEl>
                                          <p:spTgt spid="2735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35107">
                                            <p:txEl>
                                              <p:pRg st="3" end="3"/>
                                            </p:txEl>
                                          </p:spTgt>
                                        </p:tgtEl>
                                        <p:attrNameLst>
                                          <p:attrName>style.visibility</p:attrName>
                                        </p:attrNameLst>
                                      </p:cBhvr>
                                      <p:to>
                                        <p:strVal val="visible"/>
                                      </p:to>
                                    </p:set>
                                    <p:animEffect transition="in" filter="blinds(horizontal)">
                                      <p:cBhvr>
                                        <p:cTn id="16" dur="500"/>
                                        <p:tgtEl>
                                          <p:spTgt spid="27351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35107">
                                            <p:txEl>
                                              <p:pRg st="4" end="4"/>
                                            </p:txEl>
                                          </p:spTgt>
                                        </p:tgtEl>
                                        <p:attrNameLst>
                                          <p:attrName>style.visibility</p:attrName>
                                        </p:attrNameLst>
                                      </p:cBhvr>
                                      <p:to>
                                        <p:strVal val="visible"/>
                                      </p:to>
                                    </p:set>
                                    <p:animEffect transition="in" filter="blinds(horizontal)">
                                      <p:cBhvr>
                                        <p:cTn id="21" dur="500"/>
                                        <p:tgtEl>
                                          <p:spTgt spid="273510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35107">
                                            <p:txEl>
                                              <p:pRg st="5" end="5"/>
                                            </p:txEl>
                                          </p:spTgt>
                                        </p:tgtEl>
                                        <p:attrNameLst>
                                          <p:attrName>style.visibility</p:attrName>
                                        </p:attrNameLst>
                                      </p:cBhvr>
                                      <p:to>
                                        <p:strVal val="visible"/>
                                      </p:to>
                                    </p:set>
                                    <p:animEffect transition="in" filter="blinds(horizontal)">
                                      <p:cBhvr>
                                        <p:cTn id="24" dur="500"/>
                                        <p:tgtEl>
                                          <p:spTgt spid="273510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35107">
                                            <p:txEl>
                                              <p:pRg st="6" end="6"/>
                                            </p:txEl>
                                          </p:spTgt>
                                        </p:tgtEl>
                                        <p:attrNameLst>
                                          <p:attrName>style.visibility</p:attrName>
                                        </p:attrNameLst>
                                      </p:cBhvr>
                                      <p:to>
                                        <p:strVal val="visible"/>
                                      </p:to>
                                    </p:set>
                                    <p:animEffect transition="in" filter="blinds(horizontal)">
                                      <p:cBhvr>
                                        <p:cTn id="27" dur="500"/>
                                        <p:tgtEl>
                                          <p:spTgt spid="273510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35107">
                                            <p:txEl>
                                              <p:pRg st="7" end="7"/>
                                            </p:txEl>
                                          </p:spTgt>
                                        </p:tgtEl>
                                        <p:attrNameLst>
                                          <p:attrName>style.visibility</p:attrName>
                                        </p:attrNameLst>
                                      </p:cBhvr>
                                      <p:to>
                                        <p:strVal val="visible"/>
                                      </p:to>
                                    </p:set>
                                    <p:animEffect transition="in" filter="blinds(horizontal)">
                                      <p:cBhvr>
                                        <p:cTn id="30" dur="500"/>
                                        <p:tgtEl>
                                          <p:spTgt spid="27351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wipe(up)">
                                      <p:cBhvr>
                                        <p:cTn id="35" dur="500"/>
                                        <p:tgtEl>
                                          <p:spTgt spid="7">
                                            <p:txEl>
                                              <p:pRg st="0" end="0"/>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wipe(up)">
                                      <p:cBhvr>
                                        <p:cTn id="38" dur="500"/>
                                        <p:tgtEl>
                                          <p:spTgt spid="7">
                                            <p:txEl>
                                              <p:pRg st="1" end="1"/>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wipe(up)">
                                      <p:cBhvr>
                                        <p:cTn id="41" dur="500"/>
                                        <p:tgtEl>
                                          <p:spTgt spid="7">
                                            <p:txEl>
                                              <p:pRg st="2" end="2"/>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Effect transition="in" filter="wipe(up)">
                                      <p:cBhvr>
                                        <p:cTn id="44" dur="500"/>
                                        <p:tgtEl>
                                          <p:spTgt spid="7">
                                            <p:txEl>
                                              <p:pRg st="3" end="3"/>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wipe(up)">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5107" grpId="0" build="p" autoUpdateAnimBg="0"/>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EE027AEF-65E4-4DD0-A36C-F43088063E53}"/>
              </a:ext>
            </a:extLst>
          </p:cNvPr>
          <p:cNvSpPr>
            <a:spLocks noGrp="1" noChangeArrowheads="1"/>
          </p:cNvSpPr>
          <p:nvPr>
            <p:ph type="title"/>
          </p:nvPr>
        </p:nvSpPr>
        <p:spPr/>
        <p:txBody>
          <a:bodyPr anchor="ctr"/>
          <a:lstStyle/>
          <a:p>
            <a:r>
              <a:rPr lang="en-US" altLang="zh-CN">
                <a:latin typeface="Times New Roman" panose="02020603050405020304" pitchFamily="18" charset="0"/>
              </a:rPr>
              <a:t>10.3.3 </a:t>
            </a:r>
            <a:r>
              <a:rPr lang="zh-CN" altLang="en-US">
                <a:latin typeface="Times New Roman" panose="02020603050405020304" pitchFamily="18" charset="0"/>
              </a:rPr>
              <a:t>活跃变量分析</a:t>
            </a:r>
          </a:p>
        </p:txBody>
      </p:sp>
      <p:sp>
        <p:nvSpPr>
          <p:cNvPr id="4" name="日期占位符 3">
            <a:extLst>
              <a:ext uri="{FF2B5EF4-FFF2-40B4-BE49-F238E27FC236}">
                <a16:creationId xmlns:a16="http://schemas.microsoft.com/office/drawing/2014/main" id="{B9431545-1940-B2D9-1C4C-489C0F75079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B471192-0CA6-4B56-AF0F-53CDC55AB7B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7826" name="灯片编号占位符 5">
            <a:extLst>
              <a:ext uri="{FF2B5EF4-FFF2-40B4-BE49-F238E27FC236}">
                <a16:creationId xmlns:a16="http://schemas.microsoft.com/office/drawing/2014/main" id="{70379193-91F4-4A90-89AF-C4B24B13959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F3B1EDF-E263-4D73-9455-B92660C8CF45}" type="slidenum">
              <a:rPr lang="en-US" altLang="zh-CN">
                <a:latin typeface="Arial" panose="020B0604020202020204" pitchFamily="34" charset="0"/>
              </a:rPr>
              <a:pPr/>
              <a:t>55</a:t>
            </a:fld>
            <a:endParaRPr lang="en-US" altLang="zh-CN">
              <a:latin typeface="Arial" panose="020B0604020202020204" pitchFamily="34" charset="0"/>
            </a:endParaRPr>
          </a:p>
        </p:txBody>
      </p:sp>
      <p:sp>
        <p:nvSpPr>
          <p:cNvPr id="2736131" name="Rectangle 3">
            <a:extLst>
              <a:ext uri="{FF2B5EF4-FFF2-40B4-BE49-F238E27FC236}">
                <a16:creationId xmlns:a16="http://schemas.microsoft.com/office/drawing/2014/main" id="{A6922582-D6F1-37C9-A053-BDF9818F3206}"/>
              </a:ext>
            </a:extLst>
          </p:cNvPr>
          <p:cNvSpPr>
            <a:spLocks noGrp="1" noChangeArrowheads="1"/>
          </p:cNvSpPr>
          <p:nvPr>
            <p:ph type="body" sz="quarter" idx="13"/>
          </p:nvPr>
        </p:nvSpPr>
        <p:spPr/>
        <p:txBody>
          <a:bodyPr>
            <a:normAutofit fontScale="85000" lnSpcReduction="10000"/>
          </a:bodyPr>
          <a:lstStyle/>
          <a:p>
            <a:r>
              <a:rPr lang="zh-CN" altLang="en-US">
                <a:latin typeface="Times New Roman" panose="02020603050405020304" pitchFamily="18" charset="0"/>
              </a:rPr>
              <a:t>对于变量</a:t>
            </a:r>
            <a:r>
              <a:rPr lang="en-US" altLang="zh-CN">
                <a:latin typeface="Times New Roman" panose="02020603050405020304" pitchFamily="18" charset="0"/>
              </a:rPr>
              <a:t>x</a:t>
            </a:r>
            <a:r>
              <a:rPr lang="zh-CN" altLang="en-US">
                <a:latin typeface="Times New Roman" panose="02020603050405020304" pitchFamily="18" charset="0"/>
              </a:rPr>
              <a:t>和点</a:t>
            </a:r>
            <a:r>
              <a:rPr lang="en-US" altLang="zh-CN" i="1">
                <a:latin typeface="Times New Roman" panose="02020603050405020304" pitchFamily="18" charset="0"/>
              </a:rPr>
              <a:t>p</a:t>
            </a:r>
            <a:r>
              <a:rPr lang="zh-CN" altLang="en-US">
                <a:latin typeface="Times New Roman" panose="02020603050405020304" pitchFamily="18" charset="0"/>
              </a:rPr>
              <a:t>，在流图中沿从</a:t>
            </a:r>
            <a:r>
              <a:rPr lang="en-US" altLang="zh-CN" i="1">
                <a:latin typeface="Times New Roman" panose="02020603050405020304" pitchFamily="18" charset="0"/>
              </a:rPr>
              <a:t>p</a:t>
            </a:r>
            <a:r>
              <a:rPr lang="zh-CN" altLang="en-US">
                <a:latin typeface="Times New Roman" panose="02020603050405020304" pitchFamily="18" charset="0"/>
              </a:rPr>
              <a:t>开始的某条路径，是否可以引用</a:t>
            </a:r>
            <a:r>
              <a:rPr lang="en-US" altLang="zh-CN">
                <a:latin typeface="Times New Roman" panose="02020603050405020304" pitchFamily="18" charset="0"/>
              </a:rPr>
              <a:t>x</a:t>
            </a:r>
            <a:r>
              <a:rPr lang="zh-CN" altLang="en-US">
                <a:latin typeface="Times New Roman" panose="02020603050405020304" pitchFamily="18" charset="0"/>
              </a:rPr>
              <a:t>在</a:t>
            </a:r>
            <a:r>
              <a:rPr lang="en-US" altLang="zh-CN" i="1">
                <a:latin typeface="Times New Roman" panose="02020603050405020304" pitchFamily="18" charset="0"/>
              </a:rPr>
              <a:t>p</a:t>
            </a:r>
            <a:r>
              <a:rPr lang="zh-CN" altLang="en-US">
                <a:latin typeface="Times New Roman" panose="02020603050405020304" pitchFamily="18" charset="0"/>
              </a:rPr>
              <a:t>点的值。如果可以则称</a:t>
            </a:r>
            <a:r>
              <a:rPr lang="en-US" altLang="zh-CN">
                <a:latin typeface="Times New Roman" panose="02020603050405020304" pitchFamily="18" charset="0"/>
              </a:rPr>
              <a:t>x</a:t>
            </a:r>
            <a:r>
              <a:rPr lang="zh-CN" altLang="en-US">
                <a:latin typeface="Times New Roman" panose="02020603050405020304" pitchFamily="18" charset="0"/>
              </a:rPr>
              <a:t>在</a:t>
            </a:r>
            <a:r>
              <a:rPr lang="en-US" altLang="zh-CN" i="1">
                <a:latin typeface="Times New Roman" panose="02020603050405020304" pitchFamily="18" charset="0"/>
              </a:rPr>
              <a:t>p</a:t>
            </a:r>
            <a:r>
              <a:rPr lang="zh-CN" altLang="en-US">
                <a:latin typeface="Times New Roman" panose="02020603050405020304" pitchFamily="18" charset="0"/>
              </a:rPr>
              <a:t>点是活跃的，否则，</a:t>
            </a:r>
            <a:r>
              <a:rPr lang="en-US" altLang="zh-CN">
                <a:latin typeface="Times New Roman" panose="02020603050405020304" pitchFamily="18" charset="0"/>
              </a:rPr>
              <a:t>x</a:t>
            </a:r>
            <a:r>
              <a:rPr lang="zh-CN" altLang="en-US">
                <a:latin typeface="Times New Roman" panose="02020603050405020304" pitchFamily="18" charset="0"/>
              </a:rPr>
              <a:t>在</a:t>
            </a:r>
            <a:r>
              <a:rPr lang="en-US" altLang="zh-CN" i="1">
                <a:latin typeface="Times New Roman" panose="02020603050405020304" pitchFamily="18" charset="0"/>
              </a:rPr>
              <a:t>p</a:t>
            </a:r>
            <a:r>
              <a:rPr lang="zh-CN" altLang="en-US">
                <a:latin typeface="Times New Roman" panose="02020603050405020304" pitchFamily="18" charset="0"/>
              </a:rPr>
              <a:t>点就是无用的。</a:t>
            </a:r>
          </a:p>
          <a:p>
            <a:r>
              <a:rPr lang="zh-CN" altLang="en-US">
                <a:solidFill>
                  <a:schemeClr val="hlink"/>
                </a:solidFill>
                <a:latin typeface="Times New Roman" panose="02020603050405020304" pitchFamily="18" charset="0"/>
              </a:rPr>
              <a:t>活跃变量信息在目标代码生成时具有重要的作用</a:t>
            </a:r>
            <a:r>
              <a:rPr lang="zh-CN" altLang="en-US">
                <a:latin typeface="Times New Roman" panose="02020603050405020304" pitchFamily="18" charset="0"/>
              </a:rPr>
              <a:t>。当我们在寄存器中计算一个值之后，通常假设在某个块中还要引用它，如果它在该块的末尾是无用的，则不需要存储该值。</a:t>
            </a:r>
          </a:p>
          <a:p>
            <a:r>
              <a:rPr lang="zh-CN" altLang="en-US">
                <a:solidFill>
                  <a:schemeClr val="hlink"/>
                </a:solidFill>
                <a:latin typeface="Times New Roman" panose="02020603050405020304" pitchFamily="18" charset="0"/>
              </a:rPr>
              <a:t>消除复制四元式的依据也是对活跃变量的分析</a:t>
            </a:r>
            <a:r>
              <a:rPr lang="zh-CN" altLang="en-US">
                <a:latin typeface="Times New Roman" panose="02020603050405020304" pitchFamily="18" charset="0"/>
              </a:rPr>
              <a:t>。如果某个变量的值在以后不被引用，那么该复制四元式可以被消除。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6131">
                                            <p:txEl>
                                              <p:pRg st="0" end="0"/>
                                            </p:txEl>
                                          </p:spTgt>
                                        </p:tgtEl>
                                        <p:attrNameLst>
                                          <p:attrName>style.visibility</p:attrName>
                                        </p:attrNameLst>
                                      </p:cBhvr>
                                      <p:to>
                                        <p:strVal val="visible"/>
                                      </p:to>
                                    </p:set>
                                    <p:animEffect transition="in" filter="blinds(horizontal)">
                                      <p:cBhvr>
                                        <p:cTn id="7" dur="500"/>
                                        <p:tgtEl>
                                          <p:spTgt spid="273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6131">
                                            <p:txEl>
                                              <p:pRg st="1" end="1"/>
                                            </p:txEl>
                                          </p:spTgt>
                                        </p:tgtEl>
                                        <p:attrNameLst>
                                          <p:attrName>style.visibility</p:attrName>
                                        </p:attrNameLst>
                                      </p:cBhvr>
                                      <p:to>
                                        <p:strVal val="visible"/>
                                      </p:to>
                                    </p:set>
                                    <p:animEffect transition="in" filter="blinds(horizontal)">
                                      <p:cBhvr>
                                        <p:cTn id="12" dur="500"/>
                                        <p:tgtEl>
                                          <p:spTgt spid="273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6131">
                                            <p:txEl>
                                              <p:pRg st="2" end="2"/>
                                            </p:txEl>
                                          </p:spTgt>
                                        </p:tgtEl>
                                        <p:attrNameLst>
                                          <p:attrName>style.visibility</p:attrName>
                                        </p:attrNameLst>
                                      </p:cBhvr>
                                      <p:to>
                                        <p:strVal val="visible"/>
                                      </p:to>
                                    </p:set>
                                    <p:animEffect transition="in" filter="blinds(horizontal)">
                                      <p:cBhvr>
                                        <p:cTn id="17" dur="500"/>
                                        <p:tgtEl>
                                          <p:spTgt spid="273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613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9523D4BB-8843-3376-DB93-EFEB06202A08}"/>
              </a:ext>
            </a:extLst>
          </p:cNvPr>
          <p:cNvSpPr>
            <a:spLocks noGrp="1" noChangeArrowheads="1"/>
          </p:cNvSpPr>
          <p:nvPr>
            <p:ph type="title"/>
          </p:nvPr>
        </p:nvSpPr>
        <p:spPr/>
        <p:txBody>
          <a:bodyPr anchor="ctr"/>
          <a:lstStyle/>
          <a:p>
            <a:r>
              <a:rPr lang="zh-CN" altLang="en-US">
                <a:latin typeface="Times New Roman" panose="02020603050405020304" pitchFamily="18" charset="0"/>
              </a:rPr>
              <a:t>记号</a:t>
            </a:r>
          </a:p>
        </p:txBody>
      </p:sp>
      <p:sp>
        <p:nvSpPr>
          <p:cNvPr id="4" name="日期占位符 3">
            <a:extLst>
              <a:ext uri="{FF2B5EF4-FFF2-40B4-BE49-F238E27FC236}">
                <a16:creationId xmlns:a16="http://schemas.microsoft.com/office/drawing/2014/main" id="{BC523A0B-8CD6-8FF7-E175-D02071F76A7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EB91449-8ED3-4343-9242-6B46C8A0C46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8850" name="灯片编号占位符 5">
            <a:extLst>
              <a:ext uri="{FF2B5EF4-FFF2-40B4-BE49-F238E27FC236}">
                <a16:creationId xmlns:a16="http://schemas.microsoft.com/office/drawing/2014/main" id="{62B627F7-6A97-61AA-45E8-94FCA21E63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35AFF75-C293-497D-95D8-0708131B4377}" type="slidenum">
              <a:rPr lang="en-US" altLang="zh-CN">
                <a:latin typeface="Arial" panose="020B0604020202020204" pitchFamily="34" charset="0"/>
              </a:rPr>
              <a:pPr/>
              <a:t>56</a:t>
            </a:fld>
            <a:endParaRPr lang="en-US" altLang="zh-CN">
              <a:latin typeface="Arial" panose="020B0604020202020204" pitchFamily="34" charset="0"/>
            </a:endParaRPr>
          </a:p>
        </p:txBody>
      </p:sp>
      <p:sp>
        <p:nvSpPr>
          <p:cNvPr id="2737155" name="Rectangle 3">
            <a:extLst>
              <a:ext uri="{FF2B5EF4-FFF2-40B4-BE49-F238E27FC236}">
                <a16:creationId xmlns:a16="http://schemas.microsoft.com/office/drawing/2014/main" id="{B9A4433F-B167-10C1-B5A1-313BBFF57E36}"/>
              </a:ext>
            </a:extLst>
          </p:cNvPr>
          <p:cNvSpPr>
            <a:spLocks noGrp="1" noChangeArrowheads="1"/>
          </p:cNvSpPr>
          <p:nvPr>
            <p:ph type="body" sz="quarter" idx="13"/>
          </p:nvPr>
        </p:nvSpPr>
        <p:spPr/>
        <p:txBody>
          <a:bodyPr>
            <a:normAutofit fontScale="77500" lnSpcReduction="20000"/>
          </a:bodyPr>
          <a:lstStyle/>
          <a:p>
            <a:r>
              <a:rPr lang="en-US" altLang="zh-CN">
                <a:latin typeface="Times New Roman" panose="02020603050405020304" pitchFamily="18" charset="0"/>
              </a:rPr>
              <a:t>in[</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基本块</a:t>
            </a:r>
            <a:r>
              <a:rPr lang="en-US" altLang="zh-CN" i="1">
                <a:latin typeface="Times New Roman" panose="02020603050405020304" pitchFamily="18" charset="0"/>
              </a:rPr>
              <a:t>B</a:t>
            </a:r>
            <a:r>
              <a:rPr lang="zh-CN" altLang="en-US">
                <a:latin typeface="Times New Roman" panose="02020603050405020304" pitchFamily="18" charset="0"/>
              </a:rPr>
              <a:t>的入口点的活跃变量集合。</a:t>
            </a:r>
          </a:p>
          <a:p>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是在基本块</a:t>
            </a:r>
            <a:r>
              <a:rPr lang="en-US" altLang="zh-CN" i="1">
                <a:latin typeface="Times New Roman" panose="02020603050405020304" pitchFamily="18" charset="0"/>
              </a:rPr>
              <a:t>B</a:t>
            </a:r>
            <a:r>
              <a:rPr lang="zh-CN" altLang="en-US">
                <a:latin typeface="Times New Roman" panose="02020603050405020304" pitchFamily="18" charset="0"/>
              </a:rPr>
              <a:t>的出口点的活跃变量集。</a:t>
            </a:r>
          </a:p>
          <a:p>
            <a:r>
              <a:rPr lang="en-US" altLang="zh-CN">
                <a:latin typeface="Times New Roman" panose="02020603050405020304" pitchFamily="18" charset="0"/>
              </a:rPr>
              <a:t>def[</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是在基本块</a:t>
            </a:r>
            <a:r>
              <a:rPr lang="en-US" altLang="zh-CN">
                <a:latin typeface="Times New Roman" panose="02020603050405020304" pitchFamily="18" charset="0"/>
              </a:rPr>
              <a:t>b</a:t>
            </a:r>
            <a:r>
              <a:rPr lang="zh-CN" altLang="en-US">
                <a:latin typeface="Times New Roman" panose="02020603050405020304" pitchFamily="18" charset="0"/>
              </a:rPr>
              <a:t>内的定义，但是定义前在</a:t>
            </a:r>
            <a:r>
              <a:rPr lang="en-US" altLang="zh-CN" i="1">
                <a:latin typeface="Times New Roman" panose="02020603050405020304" pitchFamily="18" charset="0"/>
              </a:rPr>
              <a:t>B</a:t>
            </a:r>
            <a:r>
              <a:rPr lang="zh-CN" altLang="en-US">
                <a:latin typeface="Times New Roman" panose="02020603050405020304" pitchFamily="18" charset="0"/>
              </a:rPr>
              <a:t>中没有被引用的变量的集合。</a:t>
            </a:r>
          </a:p>
          <a:p>
            <a:r>
              <a:rPr lang="en-US" altLang="zh-CN">
                <a:latin typeface="Times New Roman" panose="02020603050405020304" pitchFamily="18" charset="0"/>
              </a:rPr>
              <a:t>use[</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表示在基本块中引用，但是引用前在</a:t>
            </a:r>
            <a:r>
              <a:rPr lang="en-US" altLang="zh-CN" i="1">
                <a:latin typeface="Times New Roman" panose="02020603050405020304" pitchFamily="18" charset="0"/>
              </a:rPr>
              <a:t>B</a:t>
            </a:r>
            <a:r>
              <a:rPr lang="zh-CN" altLang="en-US">
                <a:latin typeface="Times New Roman" panose="02020603050405020304" pitchFamily="18" charset="0"/>
              </a:rPr>
              <a:t>中没有被定义的变量集合。</a:t>
            </a:r>
          </a:p>
          <a:p>
            <a:r>
              <a:rPr lang="zh-CN" altLang="en-US">
                <a:latin typeface="Times New Roman" panose="02020603050405020304" pitchFamily="18" charset="0"/>
              </a:rPr>
              <a:t>其中，</a:t>
            </a:r>
            <a:r>
              <a:rPr lang="en-US" altLang="zh-CN">
                <a:latin typeface="Times New Roman" panose="02020603050405020304" pitchFamily="18" charset="0"/>
              </a:rPr>
              <a:t>def[</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a:latin typeface="Times New Roman" panose="02020603050405020304" pitchFamily="18" charset="0"/>
              </a:rPr>
              <a:t>use[</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是可以从基本块</a:t>
            </a:r>
            <a:r>
              <a:rPr lang="en-US" altLang="zh-CN" i="1">
                <a:latin typeface="Times New Roman" panose="02020603050405020304" pitchFamily="18" charset="0"/>
              </a:rPr>
              <a:t>B</a:t>
            </a:r>
            <a:r>
              <a:rPr lang="zh-CN" altLang="en-US">
                <a:latin typeface="Times New Roman" panose="02020603050405020304" pitchFamily="18" charset="0"/>
              </a:rPr>
              <a:t>中直接求得的量，因此在方程中作为已知量。</a:t>
            </a:r>
            <a:endParaRPr lang="zh-CN" altLang="en-US"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7155">
                                            <p:txEl>
                                              <p:pRg st="0" end="0"/>
                                            </p:txEl>
                                          </p:spTgt>
                                        </p:tgtEl>
                                        <p:attrNameLst>
                                          <p:attrName>style.visibility</p:attrName>
                                        </p:attrNameLst>
                                      </p:cBhvr>
                                      <p:to>
                                        <p:strVal val="visible"/>
                                      </p:to>
                                    </p:set>
                                    <p:animEffect transition="in" filter="blinds(horizontal)">
                                      <p:cBhvr>
                                        <p:cTn id="7" dur="500"/>
                                        <p:tgtEl>
                                          <p:spTgt spid="273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7155">
                                            <p:txEl>
                                              <p:pRg st="1" end="1"/>
                                            </p:txEl>
                                          </p:spTgt>
                                        </p:tgtEl>
                                        <p:attrNameLst>
                                          <p:attrName>style.visibility</p:attrName>
                                        </p:attrNameLst>
                                      </p:cBhvr>
                                      <p:to>
                                        <p:strVal val="visible"/>
                                      </p:to>
                                    </p:set>
                                    <p:animEffect transition="in" filter="blinds(horizontal)">
                                      <p:cBhvr>
                                        <p:cTn id="12" dur="500"/>
                                        <p:tgtEl>
                                          <p:spTgt spid="273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7155">
                                            <p:txEl>
                                              <p:pRg st="2" end="2"/>
                                            </p:txEl>
                                          </p:spTgt>
                                        </p:tgtEl>
                                        <p:attrNameLst>
                                          <p:attrName>style.visibility</p:attrName>
                                        </p:attrNameLst>
                                      </p:cBhvr>
                                      <p:to>
                                        <p:strVal val="visible"/>
                                      </p:to>
                                    </p:set>
                                    <p:animEffect transition="in" filter="blinds(horizontal)">
                                      <p:cBhvr>
                                        <p:cTn id="17" dur="500"/>
                                        <p:tgtEl>
                                          <p:spTgt spid="273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37155">
                                            <p:txEl>
                                              <p:pRg st="3" end="3"/>
                                            </p:txEl>
                                          </p:spTgt>
                                        </p:tgtEl>
                                        <p:attrNameLst>
                                          <p:attrName>style.visibility</p:attrName>
                                        </p:attrNameLst>
                                      </p:cBhvr>
                                      <p:to>
                                        <p:strVal val="visible"/>
                                      </p:to>
                                    </p:set>
                                    <p:animEffect transition="in" filter="blinds(horizontal)">
                                      <p:cBhvr>
                                        <p:cTn id="22" dur="500"/>
                                        <p:tgtEl>
                                          <p:spTgt spid="273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7155">
                                            <p:txEl>
                                              <p:pRg st="4" end="4"/>
                                            </p:txEl>
                                          </p:spTgt>
                                        </p:tgtEl>
                                        <p:attrNameLst>
                                          <p:attrName>style.visibility</p:attrName>
                                        </p:attrNameLst>
                                      </p:cBhvr>
                                      <p:to>
                                        <p:strVal val="visible"/>
                                      </p:to>
                                    </p:set>
                                    <p:animEffect transition="in" filter="blinds(horizontal)">
                                      <p:cBhvr>
                                        <p:cTn id="27" dur="500"/>
                                        <p:tgtEl>
                                          <p:spTgt spid="273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715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E0A69CBB-5A77-546E-0C88-B7B12B9A3478}"/>
              </a:ext>
            </a:extLst>
          </p:cNvPr>
          <p:cNvSpPr>
            <a:spLocks noGrp="1" noChangeArrowheads="1"/>
          </p:cNvSpPr>
          <p:nvPr>
            <p:ph type="title"/>
          </p:nvPr>
        </p:nvSpPr>
        <p:spPr/>
        <p:txBody>
          <a:bodyPr anchor="ctr"/>
          <a:lstStyle/>
          <a:p>
            <a:r>
              <a:rPr lang="zh-CN" altLang="en-US">
                <a:latin typeface="Times New Roman" panose="02020603050405020304" pitchFamily="18" charset="0"/>
              </a:rPr>
              <a:t>活跃变量数据流方程</a:t>
            </a:r>
          </a:p>
        </p:txBody>
      </p:sp>
      <p:sp>
        <p:nvSpPr>
          <p:cNvPr id="4" name="日期占位符 3">
            <a:extLst>
              <a:ext uri="{FF2B5EF4-FFF2-40B4-BE49-F238E27FC236}">
                <a16:creationId xmlns:a16="http://schemas.microsoft.com/office/drawing/2014/main" id="{243BF70F-CFC9-F00C-A32C-998C2E8892B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CA6C6C8-1ED0-49B2-B540-257D8D29C43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9874" name="灯片编号占位符 5">
            <a:extLst>
              <a:ext uri="{FF2B5EF4-FFF2-40B4-BE49-F238E27FC236}">
                <a16:creationId xmlns:a16="http://schemas.microsoft.com/office/drawing/2014/main" id="{33D2C0CF-6397-072F-1A6C-ADD07D6956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B3CEE54-5895-4949-A77C-ADED90C561A7}" type="slidenum">
              <a:rPr lang="en-US" altLang="zh-CN">
                <a:latin typeface="Arial" panose="020B0604020202020204" pitchFamily="34" charset="0"/>
              </a:rPr>
              <a:pPr/>
              <a:t>57</a:t>
            </a:fld>
            <a:endParaRPr lang="en-US" altLang="zh-CN">
              <a:latin typeface="Arial" panose="020B0604020202020204" pitchFamily="34" charset="0"/>
            </a:endParaRPr>
          </a:p>
        </p:txBody>
      </p:sp>
      <p:sp>
        <p:nvSpPr>
          <p:cNvPr id="2738179" name="Rectangle 3">
            <a:extLst>
              <a:ext uri="{FF2B5EF4-FFF2-40B4-BE49-F238E27FC236}">
                <a16:creationId xmlns:a16="http://schemas.microsoft.com/office/drawing/2014/main" id="{87BD2CF8-8A3B-0F9F-B241-3D3151D5CD51}"/>
              </a:ext>
            </a:extLst>
          </p:cNvPr>
          <p:cNvSpPr>
            <a:spLocks noGrp="1" noChangeArrowheads="1"/>
          </p:cNvSpPr>
          <p:nvPr>
            <p:ph type="body" sz="quarter" idx="13"/>
          </p:nvPr>
        </p:nvSpPr>
        <p:spPr>
          <a:xfrm>
            <a:off x="1064596" y="1180730"/>
            <a:ext cx="9783916" cy="4616388"/>
          </a:xfrm>
        </p:spPr>
        <p:txBody>
          <a:bodyPr>
            <a:normAutofit fontScale="85000" lnSpcReduction="10000"/>
          </a:bodyPr>
          <a:lstStyle/>
          <a:p>
            <a:r>
              <a:rPr lang="en-US" altLang="zh-CN" sz="2400" dirty="0">
                <a:latin typeface="Times New Roman" panose="02020603050405020304" pitchFamily="18" charset="0"/>
              </a:rPr>
              <a:t>in[</a:t>
            </a:r>
            <a:r>
              <a:rPr lang="en-US" altLang="zh-CN" sz="2400" i="1" dirty="0">
                <a:latin typeface="Times New Roman" panose="02020603050405020304" pitchFamily="18" charset="0"/>
              </a:rPr>
              <a:t>B</a:t>
            </a:r>
            <a:r>
              <a:rPr lang="en-US" altLang="zh-CN" sz="2400" dirty="0">
                <a:latin typeface="Times New Roman" panose="02020603050405020304" pitchFamily="18" charset="0"/>
              </a:rPr>
              <a:t>] = use[</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dirty="0">
                <a:latin typeface="Times New Roman" panose="02020603050405020304" pitchFamily="18" charset="0"/>
              </a:rPr>
              <a:t>∪</a:t>
            </a:r>
            <a:r>
              <a:rPr lang="en-US" altLang="zh-CN" sz="2400" dirty="0">
                <a:latin typeface="Times New Roman" panose="02020603050405020304" pitchFamily="18" charset="0"/>
              </a:rPr>
              <a:t>(out[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]-def[</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p>
          <a:p>
            <a:r>
              <a:rPr lang="en-US" altLang="zh-CN" sz="2400" dirty="0">
                <a:latin typeface="Times New Roman" panose="02020603050405020304" pitchFamily="18" charset="0"/>
              </a:rPr>
              <a:t>out[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 </a:t>
            </a:r>
            <a:r>
              <a:rPr lang="en-US" altLang="zh-CN" dirty="0">
                <a:latin typeface="Times New Roman" panose="02020603050405020304" pitchFamily="18" charset="0"/>
              </a:rPr>
              <a:t>∪</a:t>
            </a:r>
            <a:r>
              <a:rPr lang="en-US" altLang="zh-CN" sz="2400" dirty="0">
                <a:latin typeface="Times New Roman" panose="02020603050405020304" pitchFamily="18" charset="0"/>
              </a:rPr>
              <a:t> in[</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，其中</a:t>
            </a:r>
            <a:r>
              <a:rPr lang="en-US" altLang="zh-CN" sz="2400" i="1" dirty="0">
                <a:latin typeface="Times New Roman" panose="02020603050405020304" pitchFamily="18" charset="0"/>
              </a:rPr>
              <a:t>S</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B</a:t>
            </a:r>
            <a:r>
              <a:rPr lang="zh-CN" altLang="en-US" sz="2400" dirty="0">
                <a:latin typeface="Times New Roman" panose="02020603050405020304" pitchFamily="18" charset="0"/>
              </a:rPr>
              <a:t>的所有后继。</a:t>
            </a:r>
          </a:p>
          <a:p>
            <a:r>
              <a:rPr lang="zh-CN" altLang="en-US" sz="2400" dirty="0">
                <a:latin typeface="Times New Roman" panose="02020603050405020304" pitchFamily="18" charset="0"/>
              </a:rPr>
              <a:t>变量在某点活跃，表示变量在该点的值在以后会被使用。</a:t>
            </a:r>
          </a:p>
          <a:p>
            <a:r>
              <a:rPr lang="zh-CN" altLang="en-US" sz="2400" dirty="0">
                <a:latin typeface="Times New Roman" panose="02020603050405020304" pitchFamily="18" charset="0"/>
              </a:rPr>
              <a:t>第一个方程表示：</a:t>
            </a:r>
          </a:p>
          <a:p>
            <a:pPr lvl="1"/>
            <a:r>
              <a:rPr lang="zh-CN" altLang="en-US" dirty="0">
                <a:latin typeface="Times New Roman" panose="02020603050405020304" pitchFamily="18" charset="0"/>
              </a:rPr>
              <a:t>一个变量在进入块</a:t>
            </a:r>
            <a:r>
              <a:rPr lang="en-US" altLang="zh-CN" i="1" dirty="0">
                <a:latin typeface="Times New Roman" panose="02020603050405020304" pitchFamily="18" charset="0"/>
              </a:rPr>
              <a:t>B</a:t>
            </a:r>
            <a:r>
              <a:rPr lang="zh-CN" altLang="en-US" dirty="0">
                <a:latin typeface="Times New Roman" panose="02020603050405020304" pitchFamily="18" charset="0"/>
              </a:rPr>
              <a:t>时是活跃的，如果它在该块中于定义前被引用</a:t>
            </a:r>
          </a:p>
          <a:p>
            <a:pPr lvl="1"/>
            <a:r>
              <a:rPr lang="zh-CN" altLang="en-US" dirty="0">
                <a:latin typeface="Times New Roman" panose="02020603050405020304" pitchFamily="18" charset="0"/>
              </a:rPr>
              <a:t>一个变量在离开块</a:t>
            </a:r>
            <a:r>
              <a:rPr lang="en-US" altLang="zh-CN" i="1" dirty="0">
                <a:latin typeface="Times New Roman" panose="02020603050405020304" pitchFamily="18" charset="0"/>
              </a:rPr>
              <a:t>B</a:t>
            </a:r>
            <a:r>
              <a:rPr lang="zh-CN" altLang="en-US" dirty="0">
                <a:latin typeface="Times New Roman" panose="02020603050405020304" pitchFamily="18" charset="0"/>
              </a:rPr>
              <a:t>时是活跃的，而且在该块中没有被重新定义。 </a:t>
            </a:r>
          </a:p>
          <a:p>
            <a:r>
              <a:rPr lang="zh-CN" altLang="en-US" sz="2400" dirty="0">
                <a:latin typeface="Times New Roman" panose="02020603050405020304" pitchFamily="18" charset="0"/>
              </a:rPr>
              <a:t>第二个方程表示：</a:t>
            </a:r>
          </a:p>
          <a:p>
            <a:pPr lvl="1"/>
            <a:r>
              <a:rPr lang="zh-CN" altLang="en-US" dirty="0">
                <a:latin typeface="Times New Roman" panose="02020603050405020304" pitchFamily="18" charset="0"/>
              </a:rPr>
              <a:t>一个变量在离开块</a:t>
            </a:r>
            <a:r>
              <a:rPr lang="en-US" altLang="zh-CN" i="1" dirty="0">
                <a:latin typeface="Times New Roman" panose="02020603050405020304" pitchFamily="18" charset="0"/>
              </a:rPr>
              <a:t>B</a:t>
            </a:r>
            <a:r>
              <a:rPr lang="zh-CN" altLang="en-US" dirty="0">
                <a:latin typeface="Times New Roman" panose="02020603050405020304" pitchFamily="18" charset="0"/>
              </a:rPr>
              <a:t>时是活跃的，当且仅当它在进入该块的某个后继时是活跃的。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8179">
                                            <p:txEl>
                                              <p:pRg st="0" end="0"/>
                                            </p:txEl>
                                          </p:spTgt>
                                        </p:tgtEl>
                                        <p:attrNameLst>
                                          <p:attrName>style.visibility</p:attrName>
                                        </p:attrNameLst>
                                      </p:cBhvr>
                                      <p:to>
                                        <p:strVal val="visible"/>
                                      </p:to>
                                    </p:set>
                                    <p:animEffect transition="in" filter="blinds(horizontal)">
                                      <p:cBhvr>
                                        <p:cTn id="7" dur="500"/>
                                        <p:tgtEl>
                                          <p:spTgt spid="273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8179">
                                            <p:txEl>
                                              <p:pRg st="1" end="1"/>
                                            </p:txEl>
                                          </p:spTgt>
                                        </p:tgtEl>
                                        <p:attrNameLst>
                                          <p:attrName>style.visibility</p:attrName>
                                        </p:attrNameLst>
                                      </p:cBhvr>
                                      <p:to>
                                        <p:strVal val="visible"/>
                                      </p:to>
                                    </p:set>
                                    <p:animEffect transition="in" filter="blinds(horizontal)">
                                      <p:cBhvr>
                                        <p:cTn id="12" dur="500"/>
                                        <p:tgtEl>
                                          <p:spTgt spid="273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8179">
                                            <p:txEl>
                                              <p:pRg st="2" end="2"/>
                                            </p:txEl>
                                          </p:spTgt>
                                        </p:tgtEl>
                                        <p:attrNameLst>
                                          <p:attrName>style.visibility</p:attrName>
                                        </p:attrNameLst>
                                      </p:cBhvr>
                                      <p:to>
                                        <p:strVal val="visible"/>
                                      </p:to>
                                    </p:set>
                                    <p:animEffect transition="in" filter="blinds(horizontal)">
                                      <p:cBhvr>
                                        <p:cTn id="17" dur="500"/>
                                        <p:tgtEl>
                                          <p:spTgt spid="273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38179">
                                            <p:txEl>
                                              <p:pRg st="3" end="3"/>
                                            </p:txEl>
                                          </p:spTgt>
                                        </p:tgtEl>
                                        <p:attrNameLst>
                                          <p:attrName>style.visibility</p:attrName>
                                        </p:attrNameLst>
                                      </p:cBhvr>
                                      <p:to>
                                        <p:strVal val="visible"/>
                                      </p:to>
                                    </p:set>
                                    <p:animEffect transition="in" filter="blinds(horizontal)">
                                      <p:cBhvr>
                                        <p:cTn id="22" dur="500"/>
                                        <p:tgtEl>
                                          <p:spTgt spid="273817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38179">
                                            <p:txEl>
                                              <p:pRg st="4" end="4"/>
                                            </p:txEl>
                                          </p:spTgt>
                                        </p:tgtEl>
                                        <p:attrNameLst>
                                          <p:attrName>style.visibility</p:attrName>
                                        </p:attrNameLst>
                                      </p:cBhvr>
                                      <p:to>
                                        <p:strVal val="visible"/>
                                      </p:to>
                                    </p:set>
                                    <p:animEffect transition="in" filter="blinds(horizontal)">
                                      <p:cBhvr>
                                        <p:cTn id="25" dur="500"/>
                                        <p:tgtEl>
                                          <p:spTgt spid="273817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38179">
                                            <p:txEl>
                                              <p:pRg st="5" end="5"/>
                                            </p:txEl>
                                          </p:spTgt>
                                        </p:tgtEl>
                                        <p:attrNameLst>
                                          <p:attrName>style.visibility</p:attrName>
                                        </p:attrNameLst>
                                      </p:cBhvr>
                                      <p:to>
                                        <p:strVal val="visible"/>
                                      </p:to>
                                    </p:set>
                                    <p:animEffect transition="in" filter="blinds(horizontal)">
                                      <p:cBhvr>
                                        <p:cTn id="28" dur="500"/>
                                        <p:tgtEl>
                                          <p:spTgt spid="273817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38179">
                                            <p:txEl>
                                              <p:pRg st="6" end="6"/>
                                            </p:txEl>
                                          </p:spTgt>
                                        </p:tgtEl>
                                        <p:attrNameLst>
                                          <p:attrName>style.visibility</p:attrName>
                                        </p:attrNameLst>
                                      </p:cBhvr>
                                      <p:to>
                                        <p:strVal val="visible"/>
                                      </p:to>
                                    </p:set>
                                    <p:animEffect transition="in" filter="blinds(horizontal)">
                                      <p:cBhvr>
                                        <p:cTn id="33" dur="500"/>
                                        <p:tgtEl>
                                          <p:spTgt spid="273817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38179">
                                            <p:txEl>
                                              <p:pRg st="7" end="7"/>
                                            </p:txEl>
                                          </p:spTgt>
                                        </p:tgtEl>
                                        <p:attrNameLst>
                                          <p:attrName>style.visibility</p:attrName>
                                        </p:attrNameLst>
                                      </p:cBhvr>
                                      <p:to>
                                        <p:strVal val="visible"/>
                                      </p:to>
                                    </p:set>
                                    <p:animEffect transition="in" filter="blinds(horizontal)">
                                      <p:cBhvr>
                                        <p:cTn id="36" dur="500"/>
                                        <p:tgtEl>
                                          <p:spTgt spid="273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817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A8051AF6-8FF4-92F3-7D01-7BC131617CBA}"/>
              </a:ext>
            </a:extLst>
          </p:cNvPr>
          <p:cNvSpPr>
            <a:spLocks noGrp="1" noChangeArrowheads="1"/>
          </p:cNvSpPr>
          <p:nvPr>
            <p:ph type="title"/>
          </p:nvPr>
        </p:nvSpPr>
        <p:spPr/>
        <p:txBody>
          <a:bodyPr anchor="ctr"/>
          <a:lstStyle/>
          <a:p>
            <a:r>
              <a:rPr lang="zh-CN" altLang="en-US">
                <a:latin typeface="Times New Roman" panose="02020603050405020304" pitchFamily="18" charset="0"/>
              </a:rPr>
              <a:t>活跃变量数据流方程求解</a:t>
            </a:r>
          </a:p>
        </p:txBody>
      </p:sp>
      <p:sp>
        <p:nvSpPr>
          <p:cNvPr id="4" name="日期占位符 3">
            <a:extLst>
              <a:ext uri="{FF2B5EF4-FFF2-40B4-BE49-F238E27FC236}">
                <a16:creationId xmlns:a16="http://schemas.microsoft.com/office/drawing/2014/main" id="{F7CA3A27-6605-97E2-D2A2-6129192023C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F60A590-0CF5-45EE-B846-98821E728D4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0898" name="灯片编号占位符 5">
            <a:extLst>
              <a:ext uri="{FF2B5EF4-FFF2-40B4-BE49-F238E27FC236}">
                <a16:creationId xmlns:a16="http://schemas.microsoft.com/office/drawing/2014/main" id="{2E22768A-F3B3-5FB8-1D3F-9E55EF203EE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78133C2-B827-4A59-8B73-6582FE364DEA}" type="slidenum">
              <a:rPr lang="en-US" altLang="zh-CN">
                <a:latin typeface="Arial" panose="020B0604020202020204" pitchFamily="34" charset="0"/>
              </a:rPr>
              <a:pPr/>
              <a:t>58</a:t>
            </a:fld>
            <a:endParaRPr lang="en-US" altLang="zh-CN">
              <a:latin typeface="Arial" panose="020B0604020202020204" pitchFamily="34" charset="0"/>
            </a:endParaRPr>
          </a:p>
        </p:txBody>
      </p:sp>
      <p:sp>
        <p:nvSpPr>
          <p:cNvPr id="80900" name="Rectangle 3">
            <a:extLst>
              <a:ext uri="{FF2B5EF4-FFF2-40B4-BE49-F238E27FC236}">
                <a16:creationId xmlns:a16="http://schemas.microsoft.com/office/drawing/2014/main" id="{894C08AC-F84D-50D7-052B-8D521E8EBA53}"/>
              </a:ext>
            </a:extLst>
          </p:cNvPr>
          <p:cNvSpPr>
            <a:spLocks noGrp="1" noChangeArrowheads="1"/>
          </p:cNvSpPr>
          <p:nvPr>
            <p:ph type="body" sz="quarter" idx="13"/>
          </p:nvPr>
        </p:nvSpPr>
        <p:spPr/>
        <p:txBody>
          <a:bodyPr>
            <a:normAutofit fontScale="85000" lnSpcReduction="20000"/>
          </a:bodyPr>
          <a:lstStyle/>
          <a:p>
            <a:r>
              <a:rPr lang="zh-CN" altLang="en-US">
                <a:latin typeface="Times New Roman" panose="02020603050405020304" pitchFamily="18" charset="0"/>
              </a:rPr>
              <a:t>设置初值：</a:t>
            </a:r>
            <a:r>
              <a:rPr lang="en-US" altLang="zh-CN">
                <a:latin typeface="Times New Roman" panose="02020603050405020304" pitchFamily="18" charset="0"/>
              </a:rPr>
              <a:t>in[</a:t>
            </a:r>
            <a:r>
              <a:rPr lang="en-US" altLang="zh-CN" i="1">
                <a:latin typeface="Times New Roman" panose="02020603050405020304" pitchFamily="18" charset="0"/>
              </a:rPr>
              <a:t>B</a:t>
            </a:r>
            <a:r>
              <a:rPr lang="en-US" altLang="zh-CN" sz="2000" i="1" baseline="-25000">
                <a:latin typeface="Times New Roman" panose="02020603050405020304" pitchFamily="18" charset="0"/>
              </a:rPr>
              <a:t>i</a:t>
            </a:r>
            <a:r>
              <a:rPr lang="en-US" altLang="zh-CN">
                <a:latin typeface="Times New Roman" panose="02020603050405020304" pitchFamily="18" charset="0"/>
              </a:rPr>
              <a:t>]=</a:t>
            </a:r>
            <a:r>
              <a:rPr lang="zh-CN" altLang="en-US">
                <a:latin typeface="Times New Roman" panose="02020603050405020304" pitchFamily="18" charset="0"/>
              </a:rPr>
              <a:t>空</a:t>
            </a:r>
            <a:r>
              <a:rPr lang="en-US" altLang="zh-CN">
                <a:latin typeface="Times New Roman" panose="02020603050405020304" pitchFamily="18" charset="0"/>
              </a:rPr>
              <a:t>;</a:t>
            </a:r>
          </a:p>
          <a:p>
            <a:r>
              <a:rPr lang="zh-CN" altLang="en-US">
                <a:latin typeface="Times New Roman" panose="02020603050405020304" pitchFamily="18" charset="0"/>
              </a:rPr>
              <a:t>重复执行以下步骤直到</a:t>
            </a:r>
            <a:r>
              <a:rPr lang="en-US" altLang="zh-CN">
                <a:latin typeface="Times New Roman" panose="02020603050405020304" pitchFamily="18" charset="0"/>
              </a:rPr>
              <a:t>in[</a:t>
            </a:r>
            <a:r>
              <a:rPr lang="en-US" altLang="zh-CN" i="1">
                <a:latin typeface="Times New Roman" panose="02020603050405020304" pitchFamily="18" charset="0"/>
              </a:rPr>
              <a:t>B</a:t>
            </a:r>
            <a:r>
              <a:rPr lang="en-US" altLang="zh-CN" sz="2000" i="1" baseline="-25000">
                <a:latin typeface="Times New Roman" panose="02020603050405020304" pitchFamily="18" charset="0"/>
              </a:rPr>
              <a:t>i</a:t>
            </a:r>
            <a:r>
              <a:rPr lang="en-US" altLang="zh-CN">
                <a:latin typeface="Times New Roman" panose="02020603050405020304" pitchFamily="18" charset="0"/>
              </a:rPr>
              <a:t>]</a:t>
            </a:r>
            <a:r>
              <a:rPr lang="zh-CN" altLang="en-US">
                <a:latin typeface="Times New Roman" panose="02020603050405020304" pitchFamily="18" charset="0"/>
              </a:rPr>
              <a:t>不再改变：</a:t>
            </a:r>
          </a:p>
          <a:p>
            <a:pPr lvl="1">
              <a:buFont typeface="Wingdings" panose="05000000000000000000" pitchFamily="2" charset="2"/>
              <a:buNone/>
            </a:pPr>
            <a:r>
              <a:rPr lang="en-US" altLang="zh-CN">
                <a:latin typeface="Times New Roman" panose="02020603050405020304" pitchFamily="18" charset="0"/>
              </a:rPr>
              <a:t>for(i=1; i&lt;n; i++)</a:t>
            </a:r>
          </a:p>
          <a:p>
            <a:pPr lvl="1">
              <a:buFont typeface="Wingdings" panose="05000000000000000000" pitchFamily="2" charset="2"/>
              <a:buNone/>
            </a:pPr>
            <a:r>
              <a:rPr lang="en-US" altLang="zh-CN" sz="3200">
                <a:latin typeface="Times New Roman" panose="02020603050405020304" pitchFamily="18" charset="0"/>
              </a:rPr>
              <a:t>{</a:t>
            </a:r>
          </a:p>
          <a:p>
            <a:pPr lvl="2">
              <a:buFont typeface="Wingdings" panose="05000000000000000000" pitchFamily="2" charset="2"/>
              <a:buNone/>
            </a:pPr>
            <a:r>
              <a:rPr lang="en-US" altLang="zh-CN" sz="2800">
                <a:latin typeface="Times New Roman" panose="02020603050405020304" pitchFamily="18" charset="0"/>
              </a:rPr>
              <a:t>out[</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en-US" altLang="zh-CN" sz="2800">
                <a:latin typeface="Times New Roman" panose="02020603050405020304" pitchFamily="18" charset="0"/>
              </a:rPr>
              <a:t>]= </a:t>
            </a:r>
            <a:r>
              <a:rPr lang="en-US" altLang="zh-CN" sz="3200">
                <a:latin typeface="宋体" panose="02010600030101010101" pitchFamily="2" charset="-122"/>
                <a:ea typeface="宋体" panose="02010600030101010101" pitchFamily="2" charset="-122"/>
              </a:rPr>
              <a:t>∪</a:t>
            </a:r>
            <a:r>
              <a:rPr lang="en-US" altLang="zh-CN" sz="2800">
                <a:latin typeface="Times New Roman" panose="02020603050405020304" pitchFamily="18" charset="0"/>
              </a:rPr>
              <a:t> in[</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i="1">
                <a:latin typeface="Times New Roman" panose="02020603050405020304" pitchFamily="18" charset="0"/>
              </a:rPr>
              <a:t>s</a:t>
            </a:r>
            <a:r>
              <a:rPr lang="zh-CN" altLang="en-US" sz="2800">
                <a:latin typeface="Times New Roman" panose="02020603050405020304" pitchFamily="18" charset="0"/>
              </a:rPr>
              <a:t>是</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zh-CN" altLang="en-US" sz="2800">
                <a:latin typeface="Times New Roman" panose="02020603050405020304" pitchFamily="18" charset="0"/>
              </a:rPr>
              <a:t>的后继；</a:t>
            </a:r>
          </a:p>
          <a:p>
            <a:pPr lvl="2">
              <a:buFont typeface="Wingdings" panose="05000000000000000000" pitchFamily="2" charset="2"/>
              <a:buNone/>
            </a:pPr>
            <a:r>
              <a:rPr lang="en-US" altLang="zh-CN" sz="2800">
                <a:latin typeface="Times New Roman" panose="02020603050405020304" pitchFamily="18" charset="0"/>
              </a:rPr>
              <a:t>in[</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en-US" altLang="zh-CN" sz="2800">
                <a:latin typeface="Times New Roman" panose="02020603050405020304" pitchFamily="18" charset="0"/>
              </a:rPr>
              <a:t>]=use[</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en-US" altLang="zh-CN" sz="2800">
                <a:latin typeface="Times New Roman" panose="02020603050405020304" pitchFamily="18" charset="0"/>
              </a:rPr>
              <a:t>] </a:t>
            </a:r>
            <a:r>
              <a:rPr lang="en-US" altLang="zh-CN" sz="3200">
                <a:latin typeface="宋体" panose="02010600030101010101" pitchFamily="2" charset="-122"/>
                <a:ea typeface="宋体" panose="02010600030101010101" pitchFamily="2" charset="-122"/>
              </a:rPr>
              <a:t>∪</a:t>
            </a:r>
            <a:r>
              <a:rPr lang="en-US" altLang="zh-CN" sz="2800">
                <a:latin typeface="Times New Roman" panose="02020603050405020304" pitchFamily="18" charset="0"/>
              </a:rPr>
              <a:t> (out[</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en-US" altLang="zh-CN" sz="2800">
                <a:latin typeface="Times New Roman" panose="02020603050405020304" pitchFamily="18" charset="0"/>
              </a:rPr>
              <a:t>]-def[</a:t>
            </a:r>
            <a:r>
              <a:rPr lang="en-US" altLang="zh-CN" sz="2800" i="1">
                <a:latin typeface="Times New Roman" panose="02020603050405020304" pitchFamily="18" charset="0"/>
              </a:rPr>
              <a:t>B</a:t>
            </a:r>
            <a:r>
              <a:rPr lang="en-US" altLang="zh-CN" i="1" baseline="-25000">
                <a:latin typeface="Times New Roman" panose="02020603050405020304" pitchFamily="18" charset="0"/>
              </a:rPr>
              <a:t>i</a:t>
            </a:r>
            <a:r>
              <a:rPr lang="en-US" altLang="zh-CN" sz="2800">
                <a:latin typeface="Times New Roman" panose="02020603050405020304" pitchFamily="18" charset="0"/>
              </a:rPr>
              <a:t>]);</a:t>
            </a:r>
          </a:p>
          <a:p>
            <a:pPr lvl="1">
              <a:buFont typeface="Wingdings" panose="05000000000000000000" pitchFamily="2" charset="2"/>
              <a:buNone/>
            </a:pPr>
            <a:r>
              <a:rPr lang="en-US" altLang="zh-CN" sz="3200">
                <a:latin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C9F3FEC7-FC53-7A39-25EB-F05BABE8D898}"/>
              </a:ext>
            </a:extLst>
          </p:cNvPr>
          <p:cNvSpPr>
            <a:spLocks noGrp="1" noChangeArrowheads="1"/>
          </p:cNvSpPr>
          <p:nvPr>
            <p:ph type="title"/>
          </p:nvPr>
        </p:nvSpPr>
        <p:spPr/>
        <p:txBody>
          <a:bodyPr anchor="ctr"/>
          <a:lstStyle/>
          <a:p>
            <a:r>
              <a:rPr lang="zh-CN" altLang="en-US">
                <a:latin typeface="Times New Roman" panose="02020603050405020304" pitchFamily="18" charset="0"/>
              </a:rPr>
              <a:t>活跃变量数据流方程例子</a:t>
            </a:r>
          </a:p>
        </p:txBody>
      </p:sp>
      <p:sp>
        <p:nvSpPr>
          <p:cNvPr id="14" name="日期占位符 3">
            <a:extLst>
              <a:ext uri="{FF2B5EF4-FFF2-40B4-BE49-F238E27FC236}">
                <a16:creationId xmlns:a16="http://schemas.microsoft.com/office/drawing/2014/main" id="{31AB3543-4B0A-9343-E159-80F5E3DD267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3BDBC33-556C-40DA-9DA0-00D2BB61FF4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22" name="灯片编号占位符 5">
            <a:extLst>
              <a:ext uri="{FF2B5EF4-FFF2-40B4-BE49-F238E27FC236}">
                <a16:creationId xmlns:a16="http://schemas.microsoft.com/office/drawing/2014/main" id="{5CF7DF98-C11B-AAEA-192A-5711D4E84C6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ABAA082-3DBC-4C96-9116-B00C6B6A2312}" type="slidenum">
              <a:rPr lang="en-US" altLang="zh-CN">
                <a:latin typeface="Arial" panose="020B0604020202020204" pitchFamily="34" charset="0"/>
              </a:rPr>
              <a:pPr/>
              <a:t>59</a:t>
            </a:fld>
            <a:endParaRPr lang="en-US" altLang="zh-CN">
              <a:latin typeface="Arial" panose="020B0604020202020204" pitchFamily="34" charset="0"/>
            </a:endParaRPr>
          </a:p>
        </p:txBody>
      </p:sp>
      <p:sp>
        <p:nvSpPr>
          <p:cNvPr id="81924" name="Rectangle 3">
            <a:extLst>
              <a:ext uri="{FF2B5EF4-FFF2-40B4-BE49-F238E27FC236}">
                <a16:creationId xmlns:a16="http://schemas.microsoft.com/office/drawing/2014/main" id="{F04304B4-E350-0065-D81E-909F4CCBC011}"/>
              </a:ext>
            </a:extLst>
          </p:cNvPr>
          <p:cNvSpPr>
            <a:spLocks noGrp="1" noChangeArrowheads="1"/>
          </p:cNvSpPr>
          <p:nvPr>
            <p:ph type="body" sz="quarter" idx="13"/>
          </p:nvPr>
        </p:nvSpPr>
        <p:spPr/>
        <p:txBody>
          <a:bodyPr>
            <a:normAutofit fontScale="70000" lnSpcReduction="20000"/>
          </a:bodyPr>
          <a:lstStyle/>
          <a:p>
            <a:r>
              <a:rPr lang="en-US" altLang="zh-CN">
                <a:latin typeface="Times New Roman" panose="02020603050405020304" pitchFamily="18" charset="0"/>
                <a:ea typeface="宋体" panose="02010600030101010101" pitchFamily="2" charset="-122"/>
              </a:rPr>
              <a:t>def[</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]={i,j,a}</a:t>
            </a:r>
          </a:p>
          <a:p>
            <a:r>
              <a:rPr lang="en-US" altLang="zh-CN">
                <a:latin typeface="Times New Roman" panose="02020603050405020304" pitchFamily="18" charset="0"/>
                <a:ea typeface="宋体" panose="02010600030101010101" pitchFamily="2" charset="-122"/>
              </a:rPr>
              <a:t>use[</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]={m,n, u1}</a:t>
            </a:r>
          </a:p>
          <a:p>
            <a:r>
              <a:rPr lang="en-US" altLang="zh-CN">
                <a:latin typeface="Times New Roman" panose="02020603050405020304" pitchFamily="18" charset="0"/>
                <a:ea typeface="宋体" panose="02010600030101010101" pitchFamily="2" charset="-122"/>
              </a:rPr>
              <a:t>def[</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空</a:t>
            </a:r>
          </a:p>
          <a:p>
            <a:r>
              <a:rPr lang="en-US" altLang="zh-CN">
                <a:latin typeface="Times New Roman" panose="02020603050405020304" pitchFamily="18" charset="0"/>
                <a:ea typeface="宋体" panose="02010600030101010101" pitchFamily="2" charset="-122"/>
              </a:rPr>
              <a:t>use[</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]={i,j}</a:t>
            </a:r>
          </a:p>
          <a:p>
            <a:r>
              <a:rPr lang="en-US" altLang="zh-CN">
                <a:latin typeface="Times New Roman" panose="02020603050405020304" pitchFamily="18" charset="0"/>
                <a:ea typeface="宋体" panose="02010600030101010101" pitchFamily="2" charset="-122"/>
              </a:rPr>
              <a:t>def[</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3</a:t>
            </a:r>
            <a:r>
              <a:rPr lang="en-US" altLang="zh-CN">
                <a:latin typeface="Times New Roman" panose="02020603050405020304" pitchFamily="18" charset="0"/>
                <a:ea typeface="宋体" panose="02010600030101010101" pitchFamily="2" charset="-122"/>
              </a:rPr>
              <a:t>]={a}</a:t>
            </a:r>
          </a:p>
          <a:p>
            <a:r>
              <a:rPr lang="en-US" altLang="zh-CN">
                <a:latin typeface="Times New Roman" panose="02020603050405020304" pitchFamily="18" charset="0"/>
                <a:ea typeface="宋体" panose="02010600030101010101" pitchFamily="2" charset="-122"/>
              </a:rPr>
              <a:t>use[</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3</a:t>
            </a:r>
            <a:r>
              <a:rPr lang="en-US" altLang="zh-CN">
                <a:latin typeface="Times New Roman" panose="02020603050405020304" pitchFamily="18" charset="0"/>
                <a:ea typeface="宋体" panose="02010600030101010101" pitchFamily="2" charset="-122"/>
              </a:rPr>
              <a:t>]={u2}</a:t>
            </a:r>
          </a:p>
          <a:p>
            <a:r>
              <a:rPr lang="en-US" altLang="zh-CN">
                <a:latin typeface="Times New Roman" panose="02020603050405020304" pitchFamily="18" charset="0"/>
                <a:ea typeface="宋体" panose="02010600030101010101" pitchFamily="2" charset="-122"/>
              </a:rPr>
              <a:t>def[</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4</a:t>
            </a:r>
            <a:r>
              <a:rPr lang="en-US" altLang="zh-CN">
                <a:latin typeface="Times New Roman" panose="02020603050405020304" pitchFamily="18" charset="0"/>
                <a:ea typeface="宋体" panose="02010600030101010101" pitchFamily="2" charset="-122"/>
              </a:rPr>
              <a:t>]={i}</a:t>
            </a:r>
          </a:p>
          <a:p>
            <a:r>
              <a:rPr lang="en-US" altLang="zh-CN">
                <a:latin typeface="Times New Roman" panose="02020603050405020304" pitchFamily="18" charset="0"/>
                <a:ea typeface="宋体" panose="02010600030101010101" pitchFamily="2" charset="-122"/>
              </a:rPr>
              <a:t>use[</a:t>
            </a:r>
            <a:r>
              <a:rPr lang="en-US" altLang="zh-CN" i="1">
                <a:latin typeface="Times New Roman" panose="02020603050405020304" pitchFamily="18" charset="0"/>
                <a:ea typeface="宋体" panose="02010600030101010101" pitchFamily="2" charset="-122"/>
              </a:rPr>
              <a:t>B</a:t>
            </a:r>
            <a:r>
              <a:rPr lang="en-US" altLang="zh-CN" baseline="-25000">
                <a:latin typeface="Times New Roman" panose="02020603050405020304" pitchFamily="18" charset="0"/>
                <a:ea typeface="宋体" panose="02010600030101010101" pitchFamily="2" charset="-122"/>
              </a:rPr>
              <a:t>4</a:t>
            </a:r>
            <a:r>
              <a:rPr lang="en-US" altLang="zh-CN">
                <a:latin typeface="Times New Roman" panose="02020603050405020304" pitchFamily="18" charset="0"/>
                <a:ea typeface="宋体" panose="02010600030101010101" pitchFamily="2" charset="-122"/>
              </a:rPr>
              <a:t>]={u3}</a:t>
            </a:r>
          </a:p>
        </p:txBody>
      </p:sp>
      <p:grpSp>
        <p:nvGrpSpPr>
          <p:cNvPr id="81925" name="Group 4">
            <a:extLst>
              <a:ext uri="{FF2B5EF4-FFF2-40B4-BE49-F238E27FC236}">
                <a16:creationId xmlns:a16="http://schemas.microsoft.com/office/drawing/2014/main" id="{156D554E-EDEB-0923-AD5B-DC85CA22F1B5}"/>
              </a:ext>
            </a:extLst>
          </p:cNvPr>
          <p:cNvGrpSpPr>
            <a:grpSpLocks/>
          </p:cNvGrpSpPr>
          <p:nvPr/>
        </p:nvGrpSpPr>
        <p:grpSpPr bwMode="auto">
          <a:xfrm>
            <a:off x="4506903" y="1527176"/>
            <a:ext cx="5562600" cy="4200525"/>
            <a:chOff x="144" y="1296"/>
            <a:chExt cx="3504" cy="2646"/>
          </a:xfrm>
        </p:grpSpPr>
        <p:sp>
          <p:nvSpPr>
            <p:cNvPr id="81926" name="Text Box 5">
              <a:extLst>
                <a:ext uri="{FF2B5EF4-FFF2-40B4-BE49-F238E27FC236}">
                  <a16:creationId xmlns:a16="http://schemas.microsoft.com/office/drawing/2014/main" id="{2DABA213-3F02-ED4B-941E-C865FCC3BC6F}"/>
                </a:ext>
              </a:extLst>
            </p:cNvPr>
            <p:cNvSpPr txBox="1">
              <a:spLocks noChangeArrowheads="1"/>
            </p:cNvSpPr>
            <p:nvPr/>
          </p:nvSpPr>
          <p:spPr bwMode="auto">
            <a:xfrm>
              <a:off x="1056" y="1296"/>
              <a:ext cx="2016" cy="7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	m	1	i</a:t>
              </a:r>
            </a:p>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 =	n		j</a:t>
              </a:r>
            </a:p>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 =	u2		a</a:t>
              </a:r>
            </a:p>
          </p:txBody>
        </p:sp>
        <p:sp>
          <p:nvSpPr>
            <p:cNvPr id="81927" name="Text Box 6">
              <a:extLst>
                <a:ext uri="{FF2B5EF4-FFF2-40B4-BE49-F238E27FC236}">
                  <a16:creationId xmlns:a16="http://schemas.microsoft.com/office/drawing/2014/main" id="{4A675DEC-88DE-FFEB-2774-4C7B9F2B363E}"/>
                </a:ext>
              </a:extLst>
            </p:cNvPr>
            <p:cNvSpPr txBox="1">
              <a:spLocks noChangeArrowheads="1"/>
            </p:cNvSpPr>
            <p:nvPr/>
          </p:nvSpPr>
          <p:spPr bwMode="auto">
            <a:xfrm>
              <a:off x="1104" y="2256"/>
              <a:ext cx="201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 +	i	1	i</a:t>
              </a:r>
            </a:p>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	j	1	j</a:t>
              </a:r>
            </a:p>
          </p:txBody>
        </p:sp>
        <p:sp>
          <p:nvSpPr>
            <p:cNvPr id="81928" name="Text Box 7">
              <a:extLst>
                <a:ext uri="{FF2B5EF4-FFF2-40B4-BE49-F238E27FC236}">
                  <a16:creationId xmlns:a16="http://schemas.microsoft.com/office/drawing/2014/main" id="{AD7BFF4D-AF7F-2B53-EDFC-4680944C5E23}"/>
                </a:ext>
              </a:extLst>
            </p:cNvPr>
            <p:cNvSpPr txBox="1">
              <a:spLocks noChangeArrowheads="1"/>
            </p:cNvSpPr>
            <p:nvPr/>
          </p:nvSpPr>
          <p:spPr bwMode="auto">
            <a:xfrm>
              <a:off x="144" y="3120"/>
              <a:ext cx="20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 =	u2		a</a:t>
              </a:r>
            </a:p>
          </p:txBody>
        </p:sp>
        <p:sp>
          <p:nvSpPr>
            <p:cNvPr id="81929" name="Text Box 8">
              <a:extLst>
                <a:ext uri="{FF2B5EF4-FFF2-40B4-BE49-F238E27FC236}">
                  <a16:creationId xmlns:a16="http://schemas.microsoft.com/office/drawing/2014/main" id="{995823EB-B9A3-433C-B188-E95B69396DF2}"/>
                </a:ext>
              </a:extLst>
            </p:cNvPr>
            <p:cNvSpPr txBox="1">
              <a:spLocks noChangeArrowheads="1"/>
            </p:cNvSpPr>
            <p:nvPr/>
          </p:nvSpPr>
          <p:spPr bwMode="auto">
            <a:xfrm>
              <a:off x="1488" y="3648"/>
              <a:ext cx="20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a:latin typeface="Times New Roman" panose="02020603050405020304" pitchFamily="18" charset="0"/>
                  <a:ea typeface="宋体" panose="02010600030101010101" pitchFamily="2" charset="-122"/>
                </a:rPr>
                <a:t>d</a:t>
              </a:r>
              <a:r>
                <a:rPr lang="en-US" altLang="zh-CN" sz="3200" b="1" baseline="-25000">
                  <a:latin typeface="Times New Roman" panose="02020603050405020304" pitchFamily="18" charset="0"/>
                  <a:ea typeface="宋体" panose="02010600030101010101" pitchFamily="2" charset="-122"/>
                </a:rPr>
                <a:t>7</a:t>
              </a:r>
              <a:r>
                <a:rPr lang="en-US" altLang="zh-CN" sz="2400" b="1">
                  <a:latin typeface="Times New Roman" panose="02020603050405020304" pitchFamily="18" charset="0"/>
                  <a:ea typeface="宋体" panose="02010600030101010101" pitchFamily="2" charset="-122"/>
                </a:rPr>
                <a:t>: =	u3		i</a:t>
              </a:r>
            </a:p>
          </p:txBody>
        </p:sp>
        <p:sp>
          <p:nvSpPr>
            <p:cNvPr id="81930" name="Line 9">
              <a:extLst>
                <a:ext uri="{FF2B5EF4-FFF2-40B4-BE49-F238E27FC236}">
                  <a16:creationId xmlns:a16="http://schemas.microsoft.com/office/drawing/2014/main" id="{19BA4E9C-9B22-F537-B69C-EB0B2ACFF477}"/>
                </a:ext>
              </a:extLst>
            </p:cNvPr>
            <p:cNvSpPr>
              <a:spLocks noChangeShapeType="1"/>
            </p:cNvSpPr>
            <p:nvPr/>
          </p:nvSpPr>
          <p:spPr bwMode="auto">
            <a:xfrm>
              <a:off x="2016" y="206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1931" name="Line 10">
              <a:extLst>
                <a:ext uri="{FF2B5EF4-FFF2-40B4-BE49-F238E27FC236}">
                  <a16:creationId xmlns:a16="http://schemas.microsoft.com/office/drawing/2014/main" id="{405A0C44-2888-6890-6B60-5AD6DA4C600B}"/>
                </a:ext>
              </a:extLst>
            </p:cNvPr>
            <p:cNvSpPr>
              <a:spLocks noChangeShapeType="1"/>
            </p:cNvSpPr>
            <p:nvPr/>
          </p:nvSpPr>
          <p:spPr bwMode="auto">
            <a:xfrm flipH="1">
              <a:off x="1104" y="2784"/>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1932" name="Line 11">
              <a:extLst>
                <a:ext uri="{FF2B5EF4-FFF2-40B4-BE49-F238E27FC236}">
                  <a16:creationId xmlns:a16="http://schemas.microsoft.com/office/drawing/2014/main" id="{10E01BD9-F829-8319-B69E-B5939E60E3B8}"/>
                </a:ext>
              </a:extLst>
            </p:cNvPr>
            <p:cNvSpPr>
              <a:spLocks noChangeShapeType="1"/>
            </p:cNvSpPr>
            <p:nvPr/>
          </p:nvSpPr>
          <p:spPr bwMode="auto">
            <a:xfrm>
              <a:off x="2208" y="2784"/>
              <a:ext cx="336"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1933" name="Line 12">
              <a:extLst>
                <a:ext uri="{FF2B5EF4-FFF2-40B4-BE49-F238E27FC236}">
                  <a16:creationId xmlns:a16="http://schemas.microsoft.com/office/drawing/2014/main" id="{12C4047C-1CBD-9F04-7B2E-BF7E952AFBC8}"/>
                </a:ext>
              </a:extLst>
            </p:cNvPr>
            <p:cNvSpPr>
              <a:spLocks noChangeShapeType="1"/>
            </p:cNvSpPr>
            <p:nvPr/>
          </p:nvSpPr>
          <p:spPr bwMode="auto">
            <a:xfrm>
              <a:off x="1104" y="3408"/>
              <a:ext cx="86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1934" name="Freeform 13">
              <a:extLst>
                <a:ext uri="{FF2B5EF4-FFF2-40B4-BE49-F238E27FC236}">
                  <a16:creationId xmlns:a16="http://schemas.microsoft.com/office/drawing/2014/main" id="{B0671B77-0F2D-776B-1F3A-8668B08F90C1}"/>
                </a:ext>
              </a:extLst>
            </p:cNvPr>
            <p:cNvSpPr>
              <a:spLocks noChangeArrowheads="1"/>
            </p:cNvSpPr>
            <p:nvPr/>
          </p:nvSpPr>
          <p:spPr bwMode="auto">
            <a:xfrm>
              <a:off x="3120" y="2592"/>
              <a:ext cx="528" cy="1152"/>
            </a:xfrm>
            <a:custGeom>
              <a:avLst/>
              <a:gdLst>
                <a:gd name="T0" fmla="*/ 384 w 528"/>
                <a:gd name="T1" fmla="*/ 1152 h 1152"/>
                <a:gd name="T2" fmla="*/ 528 w 528"/>
                <a:gd name="T3" fmla="*/ 1152 h 1152"/>
                <a:gd name="T4" fmla="*/ 528 w 528"/>
                <a:gd name="T5" fmla="*/ 0 h 1152"/>
                <a:gd name="T6" fmla="*/ 0 w 528"/>
                <a:gd name="T7" fmla="*/ 0 h 1152"/>
              </a:gdLst>
              <a:ahLst/>
              <a:cxnLst>
                <a:cxn ang="0">
                  <a:pos x="T0" y="T1"/>
                </a:cxn>
                <a:cxn ang="0">
                  <a:pos x="T2" y="T3"/>
                </a:cxn>
                <a:cxn ang="0">
                  <a:pos x="T4" y="T5"/>
                </a:cxn>
                <a:cxn ang="0">
                  <a:pos x="T6" y="T7"/>
                </a:cxn>
              </a:cxnLst>
              <a:rect l="0" t="0" r="r" b="b"/>
              <a:pathLst>
                <a:path w="528" h="1152">
                  <a:moveTo>
                    <a:pt x="384" y="1152"/>
                  </a:moveTo>
                  <a:lnTo>
                    <a:pt x="528" y="1152"/>
                  </a:lnTo>
                  <a:lnTo>
                    <a:pt x="528" y="0"/>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B2FE42AC-3E77-A882-50F7-3A107E9C142A}"/>
              </a:ext>
            </a:extLst>
          </p:cNvPr>
          <p:cNvSpPr>
            <a:spLocks noGrp="1" noChangeArrowheads="1"/>
          </p:cNvSpPr>
          <p:nvPr>
            <p:ph type="title"/>
          </p:nvPr>
        </p:nvSpPr>
        <p:spPr/>
        <p:txBody>
          <a:bodyPr anchor="ctr"/>
          <a:lstStyle/>
          <a:p>
            <a:r>
              <a:rPr lang="zh-CN" altLang="en-US">
                <a:latin typeface="Times New Roman" panose="02020603050405020304" pitchFamily="18" charset="0"/>
              </a:rPr>
              <a:t>程序例子</a:t>
            </a:r>
          </a:p>
        </p:txBody>
      </p:sp>
      <p:sp>
        <p:nvSpPr>
          <p:cNvPr id="4" name="日期占位符 3">
            <a:extLst>
              <a:ext uri="{FF2B5EF4-FFF2-40B4-BE49-F238E27FC236}">
                <a16:creationId xmlns:a16="http://schemas.microsoft.com/office/drawing/2014/main" id="{CB215933-B989-582F-CFD8-983D0C190BD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B5203A8-BA68-46E1-A627-B0B81BDA1DA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218" name="灯片编号占位符 5">
            <a:extLst>
              <a:ext uri="{FF2B5EF4-FFF2-40B4-BE49-F238E27FC236}">
                <a16:creationId xmlns:a16="http://schemas.microsoft.com/office/drawing/2014/main" id="{EB83494C-3FFF-FBF3-A927-BE79891287C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BF827F7-D397-42C6-9967-80EF8F8CB7CB}" type="slidenum">
              <a:rPr lang="en-US" altLang="zh-CN">
                <a:latin typeface="Arial" panose="020B0604020202020204" pitchFamily="34" charset="0"/>
              </a:rPr>
              <a:pPr/>
              <a:t>6</a:t>
            </a:fld>
            <a:endParaRPr lang="en-US" altLang="zh-CN">
              <a:latin typeface="Arial" panose="020B0604020202020204" pitchFamily="34" charset="0"/>
            </a:endParaRPr>
          </a:p>
        </p:txBody>
      </p:sp>
      <p:sp>
        <p:nvSpPr>
          <p:cNvPr id="9220" name="Rectangle 3">
            <a:extLst>
              <a:ext uri="{FF2B5EF4-FFF2-40B4-BE49-F238E27FC236}">
                <a16:creationId xmlns:a16="http://schemas.microsoft.com/office/drawing/2014/main" id="{49603213-B668-1291-5249-4FD0C4A5BDB7}"/>
              </a:ext>
            </a:extLst>
          </p:cNvPr>
          <p:cNvSpPr>
            <a:spLocks noGrp="1" noChangeArrowheads="1"/>
          </p:cNvSpPr>
          <p:nvPr>
            <p:ph type="body" sz="quarter" idx="13"/>
          </p:nvPr>
        </p:nvSpPr>
        <p:spPr/>
        <p:txBody>
          <a:bodyPr>
            <a:normAutofit lnSpcReduction="10000"/>
          </a:bodyPr>
          <a:lstStyle/>
          <a:p>
            <a:pPr>
              <a:lnSpc>
                <a:spcPct val="90000"/>
              </a:lnSpc>
              <a:buFont typeface="Wingdings" panose="05000000000000000000" pitchFamily="2" charset="2"/>
              <a:buNone/>
            </a:pPr>
            <a:r>
              <a:rPr lang="zh-CN" altLang="en-US">
                <a:solidFill>
                  <a:srgbClr val="FF0000"/>
                </a:solidFill>
                <a:latin typeface="Times New Roman" panose="02020603050405020304" pitchFamily="18" charset="0"/>
              </a:rPr>
              <a:t>本节所用的例子</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i = m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1; j = n; v = a[n];		(1)  i := m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1</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while (1) {				(2)  j := n</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do i = i +1; while(a[i]&lt;v);		(3)  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4 * n </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do j =j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rPr>
              <a:t>1;while (a[j]&gt;v);		(4)  v :=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(i &gt;= j) break;			(5)  i := i + 1 </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x=a[i]; a[i]=a[j]; a[j]=x;		(6)  t</a:t>
            </a:r>
            <a:r>
              <a:rPr lang="en-US" altLang="zh-CN" sz="2400" baseline="-30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 4 * i </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(7)  t</a:t>
            </a:r>
            <a:r>
              <a:rPr lang="en-US" altLang="zh-CN" sz="2400" baseline="-30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 := a[t</a:t>
            </a:r>
            <a:r>
              <a:rPr lang="en-US" altLang="zh-CN" sz="2400" baseline="-30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a:t>
            </a:r>
          </a:p>
          <a:p>
            <a:pPr>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x=a[i]; a[i]=a[n]; a[n]=x;         	(8)if t</a:t>
            </a:r>
            <a:r>
              <a:rPr lang="en-US" altLang="zh-CN" sz="2400" baseline="-30000">
                <a:latin typeface="Times New Roman" panose="02020603050405020304" pitchFamily="18" charset="0"/>
                <a:ea typeface="宋体" panose="02010600030101010101" pitchFamily="2" charset="-122"/>
              </a:rPr>
              <a:t>3</a:t>
            </a:r>
            <a:r>
              <a:rPr lang="en-US" altLang="zh-CN" sz="2400">
                <a:latin typeface="Times New Roman" panose="02020603050405020304" pitchFamily="18" charset="0"/>
                <a:ea typeface="宋体" panose="02010600030101010101" pitchFamily="2" charset="-122"/>
              </a:rPr>
              <a:t>&lt;v goto(5)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56E7E91-1670-5678-AEB7-9E5835784D52}"/>
              </a:ext>
            </a:extLst>
          </p:cNvPr>
          <p:cNvSpPr>
            <a:spLocks noGrp="1" noChangeArrowheads="1"/>
          </p:cNvSpPr>
          <p:nvPr>
            <p:ph type="title"/>
          </p:nvPr>
        </p:nvSpPr>
        <p:spPr/>
        <p:txBody>
          <a:bodyPr anchor="ctr">
            <a:normAutofit/>
          </a:bodyPr>
          <a:lstStyle/>
          <a:p>
            <a:r>
              <a:rPr lang="zh-CN" altLang="en-US">
                <a:latin typeface="Times New Roman" panose="02020603050405020304" pitchFamily="18" charset="0"/>
              </a:rPr>
              <a:t>迭代过程</a:t>
            </a:r>
          </a:p>
        </p:txBody>
      </p:sp>
      <p:sp>
        <p:nvSpPr>
          <p:cNvPr id="4" name="日期占位符 3">
            <a:extLst>
              <a:ext uri="{FF2B5EF4-FFF2-40B4-BE49-F238E27FC236}">
                <a16:creationId xmlns:a16="http://schemas.microsoft.com/office/drawing/2014/main" id="{32B9A4BF-C1EE-C2E9-8482-E90B40185F4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DB8D83D-A163-4FA7-A036-D79CF7F5A46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2946" name="灯片编号占位符 5">
            <a:extLst>
              <a:ext uri="{FF2B5EF4-FFF2-40B4-BE49-F238E27FC236}">
                <a16:creationId xmlns:a16="http://schemas.microsoft.com/office/drawing/2014/main" id="{FA7A3D9C-8E83-2B72-97F9-DAD89F8AB57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34F2509-F6DE-404A-AE0B-9CB6DD1B0486}" type="slidenum">
              <a:rPr lang="en-US" altLang="zh-CN">
                <a:latin typeface="Arial" panose="020B0604020202020204" pitchFamily="34" charset="0"/>
              </a:rPr>
              <a:pPr/>
              <a:t>60</a:t>
            </a:fld>
            <a:endParaRPr lang="en-US" altLang="zh-CN">
              <a:latin typeface="Arial" panose="020B0604020202020204" pitchFamily="34" charset="0"/>
            </a:endParaRPr>
          </a:p>
        </p:txBody>
      </p:sp>
      <p:sp>
        <p:nvSpPr>
          <p:cNvPr id="82948" name="Rectangle 3">
            <a:extLst>
              <a:ext uri="{FF2B5EF4-FFF2-40B4-BE49-F238E27FC236}">
                <a16:creationId xmlns:a16="http://schemas.microsoft.com/office/drawing/2014/main" id="{D98A1F9E-2CA5-617E-9B35-593DA5277EE6}"/>
              </a:ext>
            </a:extLst>
          </p:cNvPr>
          <p:cNvSpPr>
            <a:spLocks noGrp="1" noChangeArrowheads="1"/>
          </p:cNvSpPr>
          <p:nvPr>
            <p:ph type="body" sz="quarter" idx="13"/>
          </p:nvPr>
        </p:nvSpPr>
        <p:spPr>
          <a:xfrm>
            <a:off x="1064596" y="1269507"/>
            <a:ext cx="9783916" cy="4989249"/>
          </a:xfrm>
        </p:spPr>
        <p:txBody>
          <a:bodyPr>
            <a:normAutofit fontScale="77500" lnSpcReduction="20000"/>
          </a:bodyPr>
          <a:lstStyle/>
          <a:p>
            <a:r>
              <a:rPr lang="zh-CN" altLang="en-US" sz="2400" dirty="0">
                <a:latin typeface="Times New Roman" panose="02020603050405020304" pitchFamily="18" charset="0"/>
              </a:rPr>
              <a:t>第一次循环：</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rPr>
              <a:t>]=</a:t>
            </a:r>
            <a:r>
              <a:rPr lang="zh-CN" altLang="en-US" dirty="0">
                <a:latin typeface="Times New Roman" panose="02020603050405020304" pitchFamily="18" charset="0"/>
              </a:rPr>
              <a:t>空	</a:t>
            </a:r>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rPr>
              <a:t>]={m,n,u1}</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rPr>
              <a:t>]=</a:t>
            </a:r>
            <a:r>
              <a:rPr lang="zh-CN" altLang="en-US" dirty="0">
                <a:latin typeface="Times New Roman" panose="02020603050405020304" pitchFamily="18" charset="0"/>
              </a:rPr>
              <a:t>空	</a:t>
            </a:r>
            <a:r>
              <a:rPr lang="en-US" altLang="zh-CN" dirty="0">
                <a:latin typeface="Times New Roman" panose="02020603050405020304" pitchFamily="18" charset="0"/>
              </a:rPr>
              <a:t>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rPr>
              <a:t>]={</a:t>
            </a:r>
            <a:r>
              <a:rPr lang="en-US" altLang="zh-CN" dirty="0" err="1">
                <a:latin typeface="Times New Roman" panose="02020603050405020304" pitchFamily="18" charset="0"/>
              </a:rPr>
              <a:t>i,j</a:t>
            </a:r>
            <a:r>
              <a:rPr lang="en-US" altLang="zh-CN" dirty="0">
                <a:latin typeface="Times New Roman" panose="02020603050405020304" pitchFamily="18" charset="0"/>
              </a:rPr>
              <a:t>}</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rPr>
              <a:t>]={</a:t>
            </a:r>
            <a:r>
              <a:rPr lang="en-US" altLang="zh-CN" dirty="0" err="1">
                <a:latin typeface="Times New Roman" panose="02020603050405020304" pitchFamily="18" charset="0"/>
              </a:rPr>
              <a:t>i,j</a:t>
            </a:r>
            <a:r>
              <a:rPr lang="en-US" altLang="zh-CN" dirty="0">
                <a:latin typeface="Times New Roman" panose="02020603050405020304" pitchFamily="18" charset="0"/>
              </a:rPr>
              <a:t>}	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rPr>
              <a:t>]={i,j,u2}</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4</a:t>
            </a:r>
            <a:r>
              <a:rPr lang="en-US" altLang="zh-CN" dirty="0">
                <a:latin typeface="Times New Roman" panose="02020603050405020304" pitchFamily="18" charset="0"/>
              </a:rPr>
              <a:t>]={i,j,u2} in[</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4</a:t>
            </a:r>
            <a:r>
              <a:rPr lang="en-US" altLang="zh-CN" dirty="0">
                <a:latin typeface="Times New Roman" panose="02020603050405020304" pitchFamily="18" charset="0"/>
              </a:rPr>
              <a:t>]={j,u2,u3}</a:t>
            </a:r>
          </a:p>
          <a:p>
            <a:r>
              <a:rPr lang="zh-CN" altLang="en-US" sz="2400" dirty="0">
                <a:latin typeface="Times New Roman" panose="02020603050405020304" pitchFamily="18" charset="0"/>
              </a:rPr>
              <a:t>第二次循环：</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rPr>
              <a:t>]={i,j,u2,u3}	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rPr>
              <a:t>]={m,n,u1,u2,u3}</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rPr>
              <a:t>]={i,j,u2,u3}	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rPr>
              <a:t>]={i,j,u2,u3}</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rPr>
              <a:t>]={i,j,u2,u3}	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rPr>
              <a:t>]={i,j,u2,u3}</a:t>
            </a:r>
          </a:p>
          <a:p>
            <a:pPr lvl="1"/>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4</a:t>
            </a:r>
            <a:r>
              <a:rPr lang="en-US" altLang="zh-CN" dirty="0">
                <a:latin typeface="Times New Roman" panose="02020603050405020304" pitchFamily="18" charset="0"/>
              </a:rPr>
              <a:t>]={i,j,u2,u3} 	in [</a:t>
            </a:r>
            <a:r>
              <a:rPr lang="en-US" altLang="zh-CN" i="1" dirty="0">
                <a:latin typeface="Times New Roman" panose="02020603050405020304" pitchFamily="18" charset="0"/>
              </a:rPr>
              <a:t>B</a:t>
            </a:r>
            <a:r>
              <a:rPr lang="en-US" altLang="zh-CN" baseline="-25000" dirty="0">
                <a:latin typeface="Times New Roman" panose="02020603050405020304" pitchFamily="18" charset="0"/>
                <a:ea typeface="宋体" panose="02010600030101010101" pitchFamily="2" charset="-122"/>
              </a:rPr>
              <a:t>4</a:t>
            </a:r>
            <a:r>
              <a:rPr lang="en-US" altLang="zh-CN" dirty="0">
                <a:latin typeface="Times New Roman" panose="02020603050405020304" pitchFamily="18" charset="0"/>
              </a:rPr>
              <a:t>]={j,u2,u3}</a:t>
            </a:r>
          </a:p>
          <a:p>
            <a:r>
              <a:rPr lang="zh-CN" altLang="en-US" sz="2400" dirty="0">
                <a:latin typeface="Times New Roman" panose="02020603050405020304" pitchFamily="18" charset="0"/>
              </a:rPr>
              <a:t>第三次循环各个值不再改变，完成求解。</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177F0F72-6DCD-7C8C-B615-C1541F47A502}"/>
              </a:ext>
            </a:extLst>
          </p:cNvPr>
          <p:cNvSpPr>
            <a:spLocks noGrp="1" noChangeArrowheads="1"/>
          </p:cNvSpPr>
          <p:nvPr>
            <p:ph type="title"/>
          </p:nvPr>
        </p:nvSpPr>
        <p:spPr/>
        <p:txBody>
          <a:bodyPr anchor="ctr"/>
          <a:lstStyle/>
          <a:p>
            <a:r>
              <a:rPr lang="en-US" altLang="zh-CN">
                <a:latin typeface="Times New Roman" panose="02020603050405020304" pitchFamily="18" charset="0"/>
              </a:rPr>
              <a:t>10.3.3 </a:t>
            </a:r>
            <a:r>
              <a:rPr lang="zh-CN" altLang="en-US">
                <a:latin typeface="Times New Roman" panose="02020603050405020304" pitchFamily="18" charset="0"/>
              </a:rPr>
              <a:t>活跃变量分析</a:t>
            </a:r>
          </a:p>
        </p:txBody>
      </p:sp>
      <p:sp>
        <p:nvSpPr>
          <p:cNvPr id="4" name="日期占位符 3">
            <a:extLst>
              <a:ext uri="{FF2B5EF4-FFF2-40B4-BE49-F238E27FC236}">
                <a16:creationId xmlns:a16="http://schemas.microsoft.com/office/drawing/2014/main" id="{545B56DC-7ECF-B8AD-3D78-DF8B37429B2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E2AF0DA-1152-45E6-A386-9627FF4E54D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3970" name="灯片编号占位符 5">
            <a:extLst>
              <a:ext uri="{FF2B5EF4-FFF2-40B4-BE49-F238E27FC236}">
                <a16:creationId xmlns:a16="http://schemas.microsoft.com/office/drawing/2014/main" id="{F79AABE8-9275-B404-3473-D8AC621FDA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21E7A06-6C8F-4C4F-866F-02A941AD1041}" type="slidenum">
              <a:rPr lang="en-US" altLang="zh-CN">
                <a:latin typeface="Arial" panose="020B0604020202020204" pitchFamily="34" charset="0"/>
              </a:rPr>
              <a:pPr/>
              <a:t>61</a:t>
            </a:fld>
            <a:endParaRPr lang="en-US" altLang="zh-CN">
              <a:latin typeface="Arial" panose="020B0604020202020204" pitchFamily="34" charset="0"/>
            </a:endParaRPr>
          </a:p>
        </p:txBody>
      </p:sp>
      <p:sp>
        <p:nvSpPr>
          <p:cNvPr id="83972" name="Rectangle 3">
            <a:extLst>
              <a:ext uri="{FF2B5EF4-FFF2-40B4-BE49-F238E27FC236}">
                <a16:creationId xmlns:a16="http://schemas.microsoft.com/office/drawing/2014/main" id="{BCAA15EB-984D-D4C0-F1F4-D6D48BFFAF51}"/>
              </a:ext>
            </a:extLst>
          </p:cNvPr>
          <p:cNvSpPr>
            <a:spLocks noGrp="1" noChangeArrowheads="1"/>
          </p:cNvSpPr>
          <p:nvPr>
            <p:ph type="body" sz="quarter" idx="13"/>
          </p:nvPr>
        </p:nvSpPr>
        <p:spPr/>
        <p:txBody>
          <a:bodyPr>
            <a:normAutofit fontScale="92500"/>
          </a:bodyPr>
          <a:lstStyle/>
          <a:p>
            <a:r>
              <a:rPr lang="zh-CN" altLang="en-US">
                <a:latin typeface="Times New Roman" panose="02020603050405020304" pitchFamily="18" charset="0"/>
              </a:rPr>
              <a:t>定义</a:t>
            </a:r>
            <a:r>
              <a:rPr lang="en-US" altLang="zh-CN">
                <a:latin typeface="Times New Roman" panose="02020603050405020304" pitchFamily="18" charset="0"/>
              </a:rPr>
              <a:t>-</a:t>
            </a:r>
            <a:r>
              <a:rPr lang="zh-CN" altLang="en-US">
                <a:latin typeface="Times New Roman" panose="02020603050405020304" pitchFamily="18" charset="0"/>
              </a:rPr>
              <a:t>引用链 </a:t>
            </a:r>
          </a:p>
          <a:p>
            <a:pPr lvl="1"/>
            <a:r>
              <a:rPr lang="zh-CN" altLang="en-US">
                <a:latin typeface="Times New Roman" panose="02020603050405020304" pitchFamily="18" charset="0"/>
              </a:rPr>
              <a:t>定义</a:t>
            </a:r>
            <a:r>
              <a:rPr lang="en-US" altLang="zh-CN">
                <a:latin typeface="Times New Roman" panose="02020603050405020304" pitchFamily="18" charset="0"/>
              </a:rPr>
              <a:t>-</a:t>
            </a:r>
            <a:r>
              <a:rPr lang="zh-CN" altLang="en-US">
                <a:latin typeface="Times New Roman" panose="02020603050405020304" pitchFamily="18" charset="0"/>
              </a:rPr>
              <a:t>引用链</a:t>
            </a:r>
            <a:r>
              <a:rPr lang="en-US" altLang="zh-CN">
                <a:latin typeface="Times New Roman" panose="02020603050405020304" pitchFamily="18" charset="0"/>
              </a:rPr>
              <a:t>(</a:t>
            </a:r>
            <a:r>
              <a:rPr lang="zh-CN" altLang="en-US">
                <a:latin typeface="Times New Roman" panose="02020603050405020304" pitchFamily="18" charset="0"/>
              </a:rPr>
              <a:t>简称</a:t>
            </a:r>
            <a:r>
              <a:rPr lang="en-US" altLang="zh-CN">
                <a:latin typeface="Times New Roman" panose="02020603050405020304" pitchFamily="18" charset="0"/>
              </a:rPr>
              <a:t>du-</a:t>
            </a:r>
            <a:r>
              <a:rPr lang="zh-CN" altLang="en-US">
                <a:latin typeface="Times New Roman" panose="02020603050405020304" pitchFamily="18" charset="0"/>
              </a:rPr>
              <a:t>链</a:t>
            </a:r>
            <a:r>
              <a:rPr lang="en-US" altLang="zh-CN">
                <a:latin typeface="Times New Roman" panose="02020603050405020304" pitchFamily="18" charset="0"/>
              </a:rPr>
              <a:t>)</a:t>
            </a:r>
            <a:r>
              <a:rPr lang="zh-CN" altLang="en-US">
                <a:latin typeface="Times New Roman" panose="02020603050405020304" pitchFamily="18" charset="0"/>
              </a:rPr>
              <a:t>是一种和活跃变量分析方式相同的数据流信息。定义</a:t>
            </a:r>
            <a:r>
              <a:rPr lang="en-US" altLang="zh-CN">
                <a:latin typeface="Times New Roman" panose="02020603050405020304" pitchFamily="18" charset="0"/>
              </a:rPr>
              <a:t>-</a:t>
            </a:r>
            <a:r>
              <a:rPr lang="zh-CN" altLang="en-US">
                <a:latin typeface="Times New Roman" panose="02020603050405020304" pitchFamily="18" charset="0"/>
              </a:rPr>
              <a:t>引用链的计算与引用</a:t>
            </a:r>
            <a:r>
              <a:rPr lang="en-US" altLang="zh-CN">
                <a:latin typeface="Times New Roman" panose="02020603050405020304" pitchFamily="18" charset="0"/>
              </a:rPr>
              <a:t>-</a:t>
            </a:r>
            <a:r>
              <a:rPr lang="zh-CN" altLang="en-US">
                <a:latin typeface="Times New Roman" panose="02020603050405020304" pitchFamily="18" charset="0"/>
              </a:rPr>
              <a:t>定义链的计算正好相反，它是从变量</a:t>
            </a:r>
            <a:r>
              <a:rPr lang="en-US" altLang="zh-CN">
                <a:latin typeface="Times New Roman" panose="02020603050405020304" pitchFamily="18" charset="0"/>
              </a:rPr>
              <a:t>x</a:t>
            </a:r>
            <a:r>
              <a:rPr lang="zh-CN" altLang="en-US">
                <a:latin typeface="Times New Roman" panose="02020603050405020304" pitchFamily="18" charset="0"/>
              </a:rPr>
              <a:t>的某个定义点</a:t>
            </a:r>
            <a:r>
              <a:rPr lang="en-US" altLang="zh-CN" i="1">
                <a:latin typeface="Times New Roman" panose="02020603050405020304" pitchFamily="18" charset="0"/>
              </a:rPr>
              <a:t>p</a:t>
            </a:r>
            <a:r>
              <a:rPr lang="zh-CN" altLang="en-US">
                <a:latin typeface="Times New Roman" panose="02020603050405020304" pitchFamily="18" charset="0"/>
              </a:rPr>
              <a:t>出发，计算该定义可以到达的所有引用</a:t>
            </a:r>
            <a:r>
              <a:rPr lang="en-US" altLang="zh-CN" i="1">
                <a:latin typeface="Times New Roman" panose="02020603050405020304" pitchFamily="18" charset="0"/>
              </a:rPr>
              <a:t>s</a:t>
            </a:r>
            <a:r>
              <a:rPr lang="zh-CN" altLang="en-US">
                <a:latin typeface="Times New Roman" panose="02020603050405020304" pitchFamily="18" charset="0"/>
              </a:rPr>
              <a:t>的集合，所谓可以到达是指从</a:t>
            </a:r>
            <a:r>
              <a:rPr lang="en-US" altLang="zh-CN" i="1">
                <a:latin typeface="Times New Roman" panose="02020603050405020304" pitchFamily="18" charset="0"/>
              </a:rPr>
              <a:t>p</a:t>
            </a:r>
            <a:r>
              <a:rPr lang="zh-CN" altLang="en-US">
                <a:latin typeface="Times New Roman" panose="02020603050405020304" pitchFamily="18" charset="0"/>
              </a:rPr>
              <a:t>到</a:t>
            </a:r>
            <a:r>
              <a:rPr lang="en-US" altLang="zh-CN" i="1">
                <a:latin typeface="Times New Roman" panose="02020603050405020304" pitchFamily="18" charset="0"/>
              </a:rPr>
              <a:t>s</a:t>
            </a:r>
            <a:r>
              <a:rPr lang="zh-CN" altLang="en-US">
                <a:latin typeface="Times New Roman" panose="02020603050405020304" pitchFamily="18" charset="0"/>
              </a:rPr>
              <a:t>有一条没有重新定义</a:t>
            </a:r>
            <a:r>
              <a:rPr lang="en-US" altLang="zh-CN">
                <a:latin typeface="Times New Roman" panose="02020603050405020304" pitchFamily="18" charset="0"/>
              </a:rPr>
              <a:t>x</a:t>
            </a:r>
            <a:r>
              <a:rPr lang="zh-CN" altLang="en-US">
                <a:latin typeface="Times New Roman" panose="02020603050405020304" pitchFamily="18" charset="0"/>
              </a:rPr>
              <a:t>的路径。</a:t>
            </a:r>
          </a:p>
          <a:p>
            <a:r>
              <a:rPr lang="zh-CN" altLang="en-US">
                <a:latin typeface="Times New Roman" panose="02020603050405020304" pitchFamily="18" charset="0"/>
              </a:rPr>
              <a:t>在代码优化过程中，</a:t>
            </a:r>
            <a:r>
              <a:rPr lang="zh-CN" altLang="en-US">
                <a:solidFill>
                  <a:schemeClr val="hlink"/>
                </a:solidFill>
                <a:latin typeface="Times New Roman" panose="02020603050405020304" pitchFamily="18" charset="0"/>
              </a:rPr>
              <a:t>无用代码删除、强度削弱、循环中的代码外提以及目标代码生成过程中的寄存器分配</a:t>
            </a:r>
            <a:r>
              <a:rPr lang="zh-CN" altLang="en-US">
                <a:latin typeface="Times New Roman" panose="02020603050405020304" pitchFamily="18" charset="0"/>
              </a:rPr>
              <a:t>都要用到</a:t>
            </a:r>
            <a:r>
              <a:rPr lang="en-US" altLang="zh-CN">
                <a:latin typeface="Times New Roman" panose="02020603050405020304" pitchFamily="18" charset="0"/>
              </a:rPr>
              <a:t>du-</a:t>
            </a:r>
            <a:r>
              <a:rPr lang="zh-CN" altLang="en-US">
                <a:latin typeface="Times New Roman" panose="02020603050405020304" pitchFamily="18" charset="0"/>
              </a:rPr>
              <a:t>链信息。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801EABB5-0317-17D5-7FF8-8135D1B0216B}"/>
              </a:ext>
            </a:extLst>
          </p:cNvPr>
          <p:cNvSpPr>
            <a:spLocks noGrp="1" noChangeArrowheads="1"/>
          </p:cNvSpPr>
          <p:nvPr>
            <p:ph type="title"/>
          </p:nvPr>
        </p:nvSpPr>
        <p:spPr/>
        <p:txBody>
          <a:bodyPr anchor="ctr"/>
          <a:lstStyle/>
          <a:p>
            <a:r>
              <a:rPr lang="en-US" altLang="zh-CN">
                <a:latin typeface="Times New Roman" panose="02020603050405020304" pitchFamily="18" charset="0"/>
              </a:rPr>
              <a:t>10.3.4 </a:t>
            </a:r>
            <a:r>
              <a:rPr lang="zh-CN" altLang="en-US">
                <a:latin typeface="Times New Roman" panose="02020603050405020304" pitchFamily="18" charset="0"/>
              </a:rPr>
              <a:t>可用表达式分析</a:t>
            </a:r>
          </a:p>
        </p:txBody>
      </p:sp>
      <p:sp>
        <p:nvSpPr>
          <p:cNvPr id="4" name="日期占位符 3">
            <a:extLst>
              <a:ext uri="{FF2B5EF4-FFF2-40B4-BE49-F238E27FC236}">
                <a16:creationId xmlns:a16="http://schemas.microsoft.com/office/drawing/2014/main" id="{618D33EC-0C41-6769-2A88-2220C1921C3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F3BAA33-F830-483B-9ADA-05265837184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4994" name="灯片编号占位符 5">
            <a:extLst>
              <a:ext uri="{FF2B5EF4-FFF2-40B4-BE49-F238E27FC236}">
                <a16:creationId xmlns:a16="http://schemas.microsoft.com/office/drawing/2014/main" id="{871DB927-33B3-AC38-D27E-A894576A1F6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9F50E9F-84A4-45F2-8466-D34459C210FF}" type="slidenum">
              <a:rPr lang="en-US" altLang="zh-CN">
                <a:latin typeface="Arial" panose="020B0604020202020204" pitchFamily="34" charset="0"/>
              </a:rPr>
              <a:pPr/>
              <a:t>62</a:t>
            </a:fld>
            <a:endParaRPr lang="en-US" altLang="zh-CN">
              <a:latin typeface="Arial" panose="020B0604020202020204" pitchFamily="34" charset="0"/>
            </a:endParaRPr>
          </a:p>
        </p:txBody>
      </p:sp>
      <p:sp>
        <p:nvSpPr>
          <p:cNvPr id="2743299" name="Rectangle 3">
            <a:extLst>
              <a:ext uri="{FF2B5EF4-FFF2-40B4-BE49-F238E27FC236}">
                <a16:creationId xmlns:a16="http://schemas.microsoft.com/office/drawing/2014/main" id="{8ACC96B4-A110-37F2-7562-609BCC43794D}"/>
              </a:ext>
            </a:extLst>
          </p:cNvPr>
          <p:cNvSpPr>
            <a:spLocks noGrp="1" noChangeArrowheads="1"/>
          </p:cNvSpPr>
          <p:nvPr>
            <p:ph type="body" sz="quarter" idx="13"/>
          </p:nvPr>
        </p:nvSpPr>
        <p:spPr>
          <a:xfrm>
            <a:off x="1064596" y="1443017"/>
            <a:ext cx="9783916" cy="4558287"/>
          </a:xfrm>
        </p:spPr>
        <p:txBody>
          <a:bodyPr>
            <a:normAutofit fontScale="92500" lnSpcReduction="10000"/>
          </a:bodyPr>
          <a:lstStyle/>
          <a:p>
            <a:r>
              <a:rPr lang="zh-CN" altLang="en-US" sz="2600" dirty="0">
                <a:latin typeface="Times New Roman" panose="02020603050405020304" pitchFamily="18" charset="0"/>
              </a:rPr>
              <a:t>如果从初始节点到</a:t>
            </a:r>
            <a:r>
              <a:rPr lang="en-US" altLang="zh-CN" sz="2600" i="1" dirty="0">
                <a:latin typeface="Times New Roman" panose="02020603050405020304" pitchFamily="18" charset="0"/>
              </a:rPr>
              <a:t>p</a:t>
            </a:r>
            <a:r>
              <a:rPr lang="zh-CN" altLang="en-US" sz="2600" dirty="0">
                <a:latin typeface="Times New Roman" panose="02020603050405020304" pitchFamily="18" charset="0"/>
              </a:rPr>
              <a:t>的每一条路径</a:t>
            </a:r>
            <a:r>
              <a:rPr lang="en-US" altLang="zh-CN" sz="2600" dirty="0">
                <a:latin typeface="Times New Roman" panose="02020603050405020304" pitchFamily="18" charset="0"/>
              </a:rPr>
              <a:t>(</a:t>
            </a:r>
            <a:r>
              <a:rPr lang="zh-CN" altLang="en-US" sz="2600" dirty="0">
                <a:latin typeface="Times New Roman" panose="02020603050405020304" pitchFamily="18" charset="0"/>
              </a:rPr>
              <a:t>不必是无环路的</a:t>
            </a:r>
            <a:r>
              <a:rPr lang="en-US" altLang="zh-CN" sz="2600" dirty="0">
                <a:latin typeface="Times New Roman" panose="02020603050405020304" pitchFamily="18" charset="0"/>
              </a:rPr>
              <a:t>)</a:t>
            </a:r>
            <a:r>
              <a:rPr lang="zh-CN" altLang="en-US" sz="2600" dirty="0">
                <a:latin typeface="Times New Roman" panose="02020603050405020304" pitchFamily="18" charset="0"/>
              </a:rPr>
              <a:t>都要计算</a:t>
            </a:r>
            <a:r>
              <a:rPr lang="en-US" altLang="zh-CN" sz="2600" dirty="0">
                <a:latin typeface="Times New Roman" panose="02020603050405020304" pitchFamily="18" charset="0"/>
              </a:rPr>
              <a:t>x op y</a:t>
            </a:r>
            <a:r>
              <a:rPr lang="zh-CN" altLang="en-US" sz="2600" dirty="0">
                <a:latin typeface="Times New Roman" panose="02020603050405020304" pitchFamily="18" charset="0"/>
              </a:rPr>
              <a:t>，而且在到达</a:t>
            </a:r>
            <a:r>
              <a:rPr lang="en-US" altLang="zh-CN" sz="2600" i="1" dirty="0">
                <a:latin typeface="Times New Roman" panose="02020603050405020304" pitchFamily="18" charset="0"/>
              </a:rPr>
              <a:t>p</a:t>
            </a:r>
            <a:r>
              <a:rPr lang="zh-CN" altLang="en-US" sz="2600" dirty="0">
                <a:latin typeface="Times New Roman" panose="02020603050405020304" pitchFamily="18" charset="0"/>
              </a:rPr>
              <a:t>的这些路径上没有对</a:t>
            </a:r>
            <a:r>
              <a:rPr lang="en-US" altLang="zh-CN" sz="2600" dirty="0">
                <a:latin typeface="Times New Roman" panose="02020603050405020304" pitchFamily="18" charset="0"/>
              </a:rPr>
              <a:t>x</a:t>
            </a:r>
            <a:r>
              <a:rPr lang="zh-CN" altLang="en-US" sz="2600" dirty="0">
                <a:latin typeface="Times New Roman" panose="02020603050405020304" pitchFamily="18" charset="0"/>
              </a:rPr>
              <a:t>或</a:t>
            </a:r>
            <a:r>
              <a:rPr lang="en-US" altLang="zh-CN" sz="2600" dirty="0">
                <a:latin typeface="Times New Roman" panose="02020603050405020304" pitchFamily="18" charset="0"/>
              </a:rPr>
              <a:t>y</a:t>
            </a:r>
            <a:r>
              <a:rPr lang="zh-CN" altLang="en-US" sz="2600" dirty="0">
                <a:latin typeface="Times New Roman" panose="02020603050405020304" pitchFamily="18" charset="0"/>
              </a:rPr>
              <a:t>的赋值，则称</a:t>
            </a:r>
            <a:r>
              <a:rPr lang="zh-CN" altLang="en-US" sz="2600" dirty="0">
                <a:solidFill>
                  <a:srgbClr val="FF0000"/>
                </a:solidFill>
                <a:latin typeface="Times New Roman" panose="02020603050405020304" pitchFamily="18" charset="0"/>
              </a:rPr>
              <a:t>表达式</a:t>
            </a:r>
            <a:r>
              <a:rPr lang="en-US" altLang="zh-CN" sz="2600" dirty="0">
                <a:solidFill>
                  <a:srgbClr val="FF0000"/>
                </a:solidFill>
                <a:latin typeface="Times New Roman" panose="02020603050405020304" pitchFamily="18" charset="0"/>
              </a:rPr>
              <a:t>x op y</a:t>
            </a:r>
            <a:r>
              <a:rPr lang="zh-CN" altLang="en-US" sz="2600" dirty="0">
                <a:solidFill>
                  <a:srgbClr val="FF0000"/>
                </a:solidFill>
                <a:latin typeface="Times New Roman" panose="02020603050405020304" pitchFamily="18" charset="0"/>
              </a:rPr>
              <a:t>在</a:t>
            </a:r>
            <a:r>
              <a:rPr lang="en-US" altLang="zh-CN" sz="2600" i="1" dirty="0">
                <a:solidFill>
                  <a:srgbClr val="FF0000"/>
                </a:solidFill>
                <a:latin typeface="Times New Roman" panose="02020603050405020304" pitchFamily="18" charset="0"/>
              </a:rPr>
              <a:t>p</a:t>
            </a:r>
            <a:r>
              <a:rPr lang="zh-CN" altLang="en-US" sz="2600" dirty="0">
                <a:solidFill>
                  <a:srgbClr val="FF0000"/>
                </a:solidFill>
                <a:latin typeface="Times New Roman" panose="02020603050405020304" pitchFamily="18" charset="0"/>
              </a:rPr>
              <a:t>点是可用的</a:t>
            </a:r>
            <a:r>
              <a:rPr lang="zh-CN" altLang="en-US" sz="2600" dirty="0">
                <a:latin typeface="Times New Roman" panose="02020603050405020304" pitchFamily="18" charset="0"/>
              </a:rPr>
              <a:t>。 </a:t>
            </a:r>
          </a:p>
          <a:p>
            <a:r>
              <a:rPr lang="zh-CN" altLang="en-US" sz="2600" dirty="0">
                <a:latin typeface="Times New Roman" panose="02020603050405020304" pitchFamily="18" charset="0"/>
              </a:rPr>
              <a:t>对表达式的注销：如果基本块</a:t>
            </a:r>
            <a:r>
              <a:rPr lang="en-US" altLang="zh-CN" sz="2600" i="1" dirty="0">
                <a:latin typeface="Times New Roman" panose="02020603050405020304" pitchFamily="18" charset="0"/>
              </a:rPr>
              <a:t>B</a:t>
            </a:r>
            <a:r>
              <a:rPr lang="zh-CN" altLang="en-US" sz="2600" dirty="0">
                <a:latin typeface="Times New Roman" panose="02020603050405020304" pitchFamily="18" charset="0"/>
              </a:rPr>
              <a:t>中含有对</a:t>
            </a:r>
            <a:r>
              <a:rPr lang="en-US" altLang="zh-CN" sz="2600" dirty="0">
                <a:latin typeface="Times New Roman" panose="02020603050405020304" pitchFamily="18" charset="0"/>
              </a:rPr>
              <a:t>x</a:t>
            </a:r>
            <a:r>
              <a:rPr lang="zh-CN" altLang="en-US" sz="2600" dirty="0">
                <a:latin typeface="Times New Roman" panose="02020603050405020304" pitchFamily="18" charset="0"/>
              </a:rPr>
              <a:t>或</a:t>
            </a:r>
            <a:r>
              <a:rPr lang="en-US" altLang="zh-CN" sz="2600" dirty="0">
                <a:latin typeface="Times New Roman" panose="02020603050405020304" pitchFamily="18" charset="0"/>
              </a:rPr>
              <a:t>y</a:t>
            </a:r>
            <a:r>
              <a:rPr lang="zh-CN" altLang="en-US" sz="2600" dirty="0">
                <a:latin typeface="Times New Roman" panose="02020603050405020304" pitchFamily="18" charset="0"/>
              </a:rPr>
              <a:t>的赋值</a:t>
            </a:r>
            <a:r>
              <a:rPr lang="en-US" altLang="zh-CN" sz="2600" dirty="0">
                <a:latin typeface="Times New Roman" panose="02020603050405020304" pitchFamily="18" charset="0"/>
              </a:rPr>
              <a:t>(</a:t>
            </a:r>
            <a:r>
              <a:rPr lang="zh-CN" altLang="en-US" sz="2600" dirty="0">
                <a:latin typeface="Times New Roman" panose="02020603050405020304" pitchFamily="18" charset="0"/>
              </a:rPr>
              <a:t>或可能赋值</a:t>
            </a:r>
            <a:r>
              <a:rPr lang="en-US" altLang="zh-CN" sz="2600" dirty="0">
                <a:latin typeface="Times New Roman" panose="02020603050405020304" pitchFamily="18" charset="0"/>
              </a:rPr>
              <a:t>)</a:t>
            </a:r>
            <a:r>
              <a:rPr lang="zh-CN" altLang="en-US" sz="2600" dirty="0">
                <a:latin typeface="Times New Roman" panose="02020603050405020304" pitchFamily="18" charset="0"/>
              </a:rPr>
              <a:t>，而且后来没有重新计算</a:t>
            </a:r>
            <a:r>
              <a:rPr lang="en-US" altLang="zh-CN" sz="2600" dirty="0">
                <a:latin typeface="Times New Roman" panose="02020603050405020304" pitchFamily="18" charset="0"/>
              </a:rPr>
              <a:t>x op y</a:t>
            </a:r>
            <a:r>
              <a:rPr lang="zh-CN" altLang="en-US" sz="2600" dirty="0">
                <a:latin typeface="Times New Roman" panose="02020603050405020304" pitchFamily="18" charset="0"/>
              </a:rPr>
              <a:t>，则称</a:t>
            </a:r>
            <a:r>
              <a:rPr lang="en-US" altLang="zh-CN" sz="2600" i="1" dirty="0">
                <a:latin typeface="Times New Roman" panose="02020603050405020304" pitchFamily="18" charset="0"/>
              </a:rPr>
              <a:t>B</a:t>
            </a:r>
            <a:r>
              <a:rPr lang="zh-CN" altLang="en-US" sz="2600" dirty="0">
                <a:solidFill>
                  <a:srgbClr val="FF0000"/>
                </a:solidFill>
                <a:latin typeface="Times New Roman" panose="02020603050405020304" pitchFamily="18" charset="0"/>
              </a:rPr>
              <a:t>注销</a:t>
            </a:r>
            <a:r>
              <a:rPr lang="zh-CN" altLang="en-US" sz="2600" dirty="0">
                <a:latin typeface="Times New Roman" panose="02020603050405020304" pitchFamily="18" charset="0"/>
              </a:rPr>
              <a:t>了表达式</a:t>
            </a:r>
            <a:r>
              <a:rPr lang="en-US" altLang="zh-CN" sz="2600" dirty="0">
                <a:latin typeface="Times New Roman" panose="02020603050405020304" pitchFamily="18" charset="0"/>
              </a:rPr>
              <a:t>x op y</a:t>
            </a:r>
            <a:r>
              <a:rPr lang="zh-CN" altLang="en-US" sz="2600" dirty="0">
                <a:latin typeface="Times New Roman" panose="02020603050405020304" pitchFamily="18" charset="0"/>
              </a:rPr>
              <a:t>。</a:t>
            </a:r>
          </a:p>
          <a:p>
            <a:r>
              <a:rPr lang="zh-CN" altLang="en-US" sz="2600" dirty="0">
                <a:latin typeface="Times New Roman" panose="02020603050405020304" pitchFamily="18" charset="0"/>
              </a:rPr>
              <a:t>表达式的生成：如果基本块</a:t>
            </a:r>
            <a:r>
              <a:rPr lang="en-US" altLang="zh-CN" sz="2600" i="1" dirty="0">
                <a:latin typeface="Times New Roman" panose="02020603050405020304" pitchFamily="18" charset="0"/>
              </a:rPr>
              <a:t>B</a:t>
            </a:r>
            <a:r>
              <a:rPr lang="zh-CN" altLang="en-US" sz="2600" dirty="0">
                <a:latin typeface="Times New Roman" panose="02020603050405020304" pitchFamily="18" charset="0"/>
              </a:rPr>
              <a:t>明确地计算了</a:t>
            </a:r>
            <a:r>
              <a:rPr lang="en-US" altLang="zh-CN" sz="2600" dirty="0">
                <a:latin typeface="Times New Roman" panose="02020603050405020304" pitchFamily="18" charset="0"/>
              </a:rPr>
              <a:t>x op y</a:t>
            </a:r>
            <a:r>
              <a:rPr lang="zh-CN" altLang="en-US" sz="2600" dirty="0">
                <a:latin typeface="Times New Roman" panose="02020603050405020304" pitchFamily="18" charset="0"/>
              </a:rPr>
              <a:t>，并且后来没有重新定义</a:t>
            </a:r>
            <a:r>
              <a:rPr lang="en-US" altLang="zh-CN" sz="2600" dirty="0">
                <a:latin typeface="Times New Roman" panose="02020603050405020304" pitchFamily="18" charset="0"/>
              </a:rPr>
              <a:t>x</a:t>
            </a:r>
            <a:r>
              <a:rPr lang="zh-CN" altLang="en-US" sz="2600" dirty="0">
                <a:latin typeface="Times New Roman" panose="02020603050405020304" pitchFamily="18" charset="0"/>
              </a:rPr>
              <a:t>或</a:t>
            </a:r>
            <a:r>
              <a:rPr lang="en-US" altLang="zh-CN" sz="2600" dirty="0">
                <a:latin typeface="Times New Roman" panose="02020603050405020304" pitchFamily="18" charset="0"/>
              </a:rPr>
              <a:t>y</a:t>
            </a:r>
            <a:r>
              <a:rPr lang="zh-CN" altLang="en-US" sz="2600" dirty="0">
                <a:latin typeface="Times New Roman" panose="02020603050405020304" pitchFamily="18" charset="0"/>
              </a:rPr>
              <a:t>，则称</a:t>
            </a:r>
            <a:r>
              <a:rPr lang="en-US" altLang="zh-CN" sz="2600" i="1" dirty="0">
                <a:latin typeface="Times New Roman" panose="02020603050405020304" pitchFamily="18" charset="0"/>
              </a:rPr>
              <a:t>B</a:t>
            </a:r>
            <a:r>
              <a:rPr lang="zh-CN" altLang="en-US" sz="2600" dirty="0">
                <a:solidFill>
                  <a:srgbClr val="FF0000"/>
                </a:solidFill>
                <a:latin typeface="Times New Roman" panose="02020603050405020304" pitchFamily="18" charset="0"/>
              </a:rPr>
              <a:t>生成</a:t>
            </a:r>
            <a:r>
              <a:rPr lang="zh-CN" altLang="en-US" sz="2600" dirty="0">
                <a:latin typeface="Times New Roman" panose="02020603050405020304" pitchFamily="18" charset="0"/>
              </a:rPr>
              <a:t>了表达式</a:t>
            </a:r>
            <a:r>
              <a:rPr lang="en-US" altLang="zh-CN" sz="2600" dirty="0">
                <a:latin typeface="Times New Roman" panose="02020603050405020304" pitchFamily="18" charset="0"/>
              </a:rPr>
              <a:t>x op y</a:t>
            </a:r>
            <a:r>
              <a:rPr lang="zh-CN" altLang="en-US" sz="2600" dirty="0">
                <a:latin typeface="Times New Roman" panose="02020603050405020304" pitchFamily="18" charset="0"/>
              </a:rPr>
              <a:t>。 </a:t>
            </a:r>
          </a:p>
          <a:p>
            <a:r>
              <a:rPr lang="zh-CN" altLang="en-US" sz="2600" dirty="0">
                <a:latin typeface="Times New Roman" panose="02020603050405020304" pitchFamily="18" charset="0"/>
              </a:rPr>
              <a:t>可用表达式信息的主要用途是</a:t>
            </a:r>
            <a:r>
              <a:rPr lang="zh-CN" altLang="en-US" sz="2600" dirty="0">
                <a:solidFill>
                  <a:schemeClr val="hlink"/>
                </a:solidFill>
                <a:latin typeface="Times New Roman" panose="02020603050405020304" pitchFamily="18" charset="0"/>
              </a:rPr>
              <a:t>检测公共子表达式</a:t>
            </a:r>
            <a:r>
              <a:rPr lang="zh-CN" altLang="en-US" sz="26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3299">
                                            <p:txEl>
                                              <p:pRg st="0" end="0"/>
                                            </p:txEl>
                                          </p:spTgt>
                                        </p:tgtEl>
                                        <p:attrNameLst>
                                          <p:attrName>style.visibility</p:attrName>
                                        </p:attrNameLst>
                                      </p:cBhvr>
                                      <p:to>
                                        <p:strVal val="visible"/>
                                      </p:to>
                                    </p:set>
                                    <p:animEffect transition="in" filter="blinds(horizontal)">
                                      <p:cBhvr>
                                        <p:cTn id="7" dur="500"/>
                                        <p:tgtEl>
                                          <p:spTgt spid="274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3299">
                                            <p:txEl>
                                              <p:pRg st="1" end="1"/>
                                            </p:txEl>
                                          </p:spTgt>
                                        </p:tgtEl>
                                        <p:attrNameLst>
                                          <p:attrName>style.visibility</p:attrName>
                                        </p:attrNameLst>
                                      </p:cBhvr>
                                      <p:to>
                                        <p:strVal val="visible"/>
                                      </p:to>
                                    </p:set>
                                    <p:animEffect transition="in" filter="blinds(horizontal)">
                                      <p:cBhvr>
                                        <p:cTn id="12" dur="500"/>
                                        <p:tgtEl>
                                          <p:spTgt spid="274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3299">
                                            <p:txEl>
                                              <p:pRg st="2" end="2"/>
                                            </p:txEl>
                                          </p:spTgt>
                                        </p:tgtEl>
                                        <p:attrNameLst>
                                          <p:attrName>style.visibility</p:attrName>
                                        </p:attrNameLst>
                                      </p:cBhvr>
                                      <p:to>
                                        <p:strVal val="visible"/>
                                      </p:to>
                                    </p:set>
                                    <p:animEffect transition="in" filter="blinds(horizontal)">
                                      <p:cBhvr>
                                        <p:cTn id="17" dur="500"/>
                                        <p:tgtEl>
                                          <p:spTgt spid="274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3299">
                                            <p:txEl>
                                              <p:pRg st="3" end="3"/>
                                            </p:txEl>
                                          </p:spTgt>
                                        </p:tgtEl>
                                        <p:attrNameLst>
                                          <p:attrName>style.visibility</p:attrName>
                                        </p:attrNameLst>
                                      </p:cBhvr>
                                      <p:to>
                                        <p:strVal val="visible"/>
                                      </p:to>
                                    </p:set>
                                    <p:animEffect transition="in" filter="blinds(horizontal)">
                                      <p:cBhvr>
                                        <p:cTn id="22" dur="500"/>
                                        <p:tgtEl>
                                          <p:spTgt spid="274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329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FC508C15-D7FC-0555-F7CE-8774CE792DB0}"/>
              </a:ext>
            </a:extLst>
          </p:cNvPr>
          <p:cNvSpPr>
            <a:spLocks noGrp="1" noChangeArrowheads="1"/>
          </p:cNvSpPr>
          <p:nvPr>
            <p:ph type="title"/>
          </p:nvPr>
        </p:nvSpPr>
        <p:spPr/>
        <p:txBody>
          <a:bodyPr anchor="ctr">
            <a:normAutofit/>
          </a:bodyPr>
          <a:lstStyle/>
          <a:p>
            <a:r>
              <a:rPr lang="zh-CN" altLang="en-US">
                <a:latin typeface="Times New Roman" panose="02020603050405020304" pitchFamily="18" charset="0"/>
              </a:rPr>
              <a:t>记号</a:t>
            </a:r>
          </a:p>
        </p:txBody>
      </p:sp>
      <p:sp>
        <p:nvSpPr>
          <p:cNvPr id="4" name="日期占位符 3">
            <a:extLst>
              <a:ext uri="{FF2B5EF4-FFF2-40B4-BE49-F238E27FC236}">
                <a16:creationId xmlns:a16="http://schemas.microsoft.com/office/drawing/2014/main" id="{06C8AEAC-76C5-E5C6-141B-CF140D51572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F81A189-4F32-44FA-9572-A3CD01A167B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6018" name="灯片编号占位符 5">
            <a:extLst>
              <a:ext uri="{FF2B5EF4-FFF2-40B4-BE49-F238E27FC236}">
                <a16:creationId xmlns:a16="http://schemas.microsoft.com/office/drawing/2014/main" id="{7B0E70C5-7AA6-9E5F-A160-421DA68E1F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40BE7BF-D939-49EF-89A7-9E14E4CD8F06}" type="slidenum">
              <a:rPr lang="en-US" altLang="zh-CN">
                <a:latin typeface="Arial" panose="020B0604020202020204" pitchFamily="34" charset="0"/>
              </a:rPr>
              <a:pPr/>
              <a:t>63</a:t>
            </a:fld>
            <a:endParaRPr lang="en-US" altLang="zh-CN">
              <a:latin typeface="Arial" panose="020B0604020202020204" pitchFamily="34" charset="0"/>
            </a:endParaRPr>
          </a:p>
        </p:txBody>
      </p:sp>
      <p:sp>
        <p:nvSpPr>
          <p:cNvPr id="2744323" name="Rectangle 3">
            <a:extLst>
              <a:ext uri="{FF2B5EF4-FFF2-40B4-BE49-F238E27FC236}">
                <a16:creationId xmlns:a16="http://schemas.microsoft.com/office/drawing/2014/main" id="{C67803A8-BC3F-901D-F071-5F1CD7EA83EF}"/>
              </a:ext>
            </a:extLst>
          </p:cNvPr>
          <p:cNvSpPr>
            <a:spLocks noGrp="1" noChangeArrowheads="1"/>
          </p:cNvSpPr>
          <p:nvPr>
            <p:ph type="body" sz="quarter" idx="13"/>
          </p:nvPr>
        </p:nvSpPr>
        <p:spPr/>
        <p:txBody>
          <a:bodyPr>
            <a:normAutofit lnSpcReduction="10000"/>
          </a:bodyPr>
          <a:lstStyle/>
          <a:p>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：在基本块出口处的可用表达式集合。</a:t>
            </a:r>
          </a:p>
          <a:p>
            <a:r>
              <a:rPr lang="en-US" altLang="zh-CN">
                <a:latin typeface="Times New Roman" panose="02020603050405020304" pitchFamily="18" charset="0"/>
              </a:rPr>
              <a:t>in[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：在基本块入口处的可用表达式集合。</a:t>
            </a:r>
          </a:p>
          <a:p>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：基本块</a:t>
            </a:r>
            <a:r>
              <a:rPr lang="en-US" altLang="zh-CN" i="1">
                <a:latin typeface="Times New Roman" panose="02020603050405020304" pitchFamily="18" charset="0"/>
              </a:rPr>
              <a:t>B</a:t>
            </a:r>
            <a:r>
              <a:rPr lang="zh-CN" altLang="en-US">
                <a:latin typeface="Times New Roman" panose="02020603050405020304" pitchFamily="18" charset="0"/>
              </a:rPr>
              <a:t>生成的可用表达式的集合。</a:t>
            </a:r>
          </a:p>
          <a:p>
            <a:r>
              <a:rPr lang="en-US" altLang="zh-CN">
                <a:latin typeface="Times New Roman" panose="02020603050405020304" pitchFamily="18" charset="0"/>
              </a:rPr>
              <a:t>e_kill[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：基本块</a:t>
            </a:r>
            <a:r>
              <a:rPr lang="en-US" altLang="zh-CN" i="1">
                <a:latin typeface="Times New Roman" panose="02020603050405020304" pitchFamily="18" charset="0"/>
              </a:rPr>
              <a:t>B</a:t>
            </a:r>
            <a:r>
              <a:rPr lang="zh-CN" altLang="en-US">
                <a:latin typeface="Times New Roman" panose="02020603050405020304" pitchFamily="18" charset="0"/>
              </a:rPr>
              <a:t>注销的可用表达式的集合。</a:t>
            </a:r>
          </a:p>
          <a:p>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a:latin typeface="Times New Roman" panose="02020603050405020304" pitchFamily="18" charset="0"/>
              </a:rPr>
              <a:t>e_kill[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的值可以直接从流图计算出来，因此在数据流方程中，可以将</a:t>
            </a:r>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a:latin typeface="Times New Roman" panose="02020603050405020304" pitchFamily="18" charset="0"/>
              </a:rPr>
              <a:t>e_kill[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当作已知量看待。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323">
                                            <p:txEl>
                                              <p:pRg st="0" end="0"/>
                                            </p:txEl>
                                          </p:spTgt>
                                        </p:tgtEl>
                                        <p:attrNameLst>
                                          <p:attrName>style.visibility</p:attrName>
                                        </p:attrNameLst>
                                      </p:cBhvr>
                                      <p:to>
                                        <p:strVal val="visible"/>
                                      </p:to>
                                    </p:set>
                                    <p:animEffect transition="in" filter="blinds(horizontal)">
                                      <p:cBhvr>
                                        <p:cTn id="7" dur="500"/>
                                        <p:tgtEl>
                                          <p:spTgt spid="274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4323">
                                            <p:txEl>
                                              <p:pRg st="1" end="1"/>
                                            </p:txEl>
                                          </p:spTgt>
                                        </p:tgtEl>
                                        <p:attrNameLst>
                                          <p:attrName>style.visibility</p:attrName>
                                        </p:attrNameLst>
                                      </p:cBhvr>
                                      <p:to>
                                        <p:strVal val="visible"/>
                                      </p:to>
                                    </p:set>
                                    <p:animEffect transition="in" filter="blinds(horizontal)">
                                      <p:cBhvr>
                                        <p:cTn id="12" dur="500"/>
                                        <p:tgtEl>
                                          <p:spTgt spid="2744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4323">
                                            <p:txEl>
                                              <p:pRg st="2" end="2"/>
                                            </p:txEl>
                                          </p:spTgt>
                                        </p:tgtEl>
                                        <p:attrNameLst>
                                          <p:attrName>style.visibility</p:attrName>
                                        </p:attrNameLst>
                                      </p:cBhvr>
                                      <p:to>
                                        <p:strVal val="visible"/>
                                      </p:to>
                                    </p:set>
                                    <p:animEffect transition="in" filter="blinds(horizontal)">
                                      <p:cBhvr>
                                        <p:cTn id="17" dur="500"/>
                                        <p:tgtEl>
                                          <p:spTgt spid="2744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4323">
                                            <p:txEl>
                                              <p:pRg st="3" end="3"/>
                                            </p:txEl>
                                          </p:spTgt>
                                        </p:tgtEl>
                                        <p:attrNameLst>
                                          <p:attrName>style.visibility</p:attrName>
                                        </p:attrNameLst>
                                      </p:cBhvr>
                                      <p:to>
                                        <p:strVal val="visible"/>
                                      </p:to>
                                    </p:set>
                                    <p:animEffect transition="in" filter="blinds(horizontal)">
                                      <p:cBhvr>
                                        <p:cTn id="22" dur="500"/>
                                        <p:tgtEl>
                                          <p:spTgt spid="2744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44323">
                                            <p:txEl>
                                              <p:pRg st="4" end="4"/>
                                            </p:txEl>
                                          </p:spTgt>
                                        </p:tgtEl>
                                        <p:attrNameLst>
                                          <p:attrName>style.visibility</p:attrName>
                                        </p:attrNameLst>
                                      </p:cBhvr>
                                      <p:to>
                                        <p:strVal val="visible"/>
                                      </p:to>
                                    </p:set>
                                    <p:animEffect transition="in" filter="blinds(horizontal)">
                                      <p:cBhvr>
                                        <p:cTn id="27" dur="500"/>
                                        <p:tgtEl>
                                          <p:spTgt spid="274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2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FAE97F77-76B4-6709-1A56-783ABC78C4ED}"/>
              </a:ext>
            </a:extLst>
          </p:cNvPr>
          <p:cNvSpPr>
            <a:spLocks noGrp="1" noChangeArrowheads="1"/>
          </p:cNvSpPr>
          <p:nvPr>
            <p:ph type="title"/>
          </p:nvPr>
        </p:nvSpPr>
        <p:spPr/>
        <p:txBody>
          <a:bodyPr anchor="ctr"/>
          <a:lstStyle/>
          <a:p>
            <a:r>
              <a:rPr lang="en-US" altLang="zh-CN">
                <a:latin typeface="Times New Roman" panose="02020603050405020304" pitchFamily="18" charset="0"/>
                <a:ea typeface="楷体_GB2312" pitchFamily="49" charset="-122"/>
              </a:rPr>
              <a:t>e_</a:t>
            </a:r>
            <a:r>
              <a:rPr lang="en-US" altLang="zh-CN">
                <a:latin typeface="Times New Roman" panose="02020603050405020304" pitchFamily="18" charset="0"/>
              </a:rPr>
              <a:t>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的计算</a:t>
            </a:r>
          </a:p>
        </p:txBody>
      </p:sp>
      <p:sp>
        <p:nvSpPr>
          <p:cNvPr id="4" name="日期占位符 3">
            <a:extLst>
              <a:ext uri="{FF2B5EF4-FFF2-40B4-BE49-F238E27FC236}">
                <a16:creationId xmlns:a16="http://schemas.microsoft.com/office/drawing/2014/main" id="{142AE1CE-BA17-C3AD-ECB4-A0BE3C7A8AD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C7BC14E-241F-49A6-B9F6-CC99BEA6045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7042" name="灯片编号占位符 5">
            <a:extLst>
              <a:ext uri="{FF2B5EF4-FFF2-40B4-BE49-F238E27FC236}">
                <a16:creationId xmlns:a16="http://schemas.microsoft.com/office/drawing/2014/main" id="{732361FD-1721-37B9-FE93-6C8EE0D5558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787AAF6-7EDE-40B4-9A01-B2B95FD5D234}" type="slidenum">
              <a:rPr lang="en-US" altLang="zh-CN">
                <a:latin typeface="Arial" panose="020B0604020202020204" pitchFamily="34" charset="0"/>
              </a:rPr>
              <a:pPr/>
              <a:t>64</a:t>
            </a:fld>
            <a:endParaRPr lang="en-US" altLang="zh-CN">
              <a:latin typeface="Arial" panose="020B0604020202020204" pitchFamily="34" charset="0"/>
            </a:endParaRPr>
          </a:p>
        </p:txBody>
      </p:sp>
      <p:sp>
        <p:nvSpPr>
          <p:cNvPr id="2745347" name="Rectangle 3">
            <a:extLst>
              <a:ext uri="{FF2B5EF4-FFF2-40B4-BE49-F238E27FC236}">
                <a16:creationId xmlns:a16="http://schemas.microsoft.com/office/drawing/2014/main" id="{9C0A75D3-A4B5-5A07-8072-C59A5AB832AF}"/>
              </a:ext>
            </a:extLst>
          </p:cNvPr>
          <p:cNvSpPr>
            <a:spLocks noGrp="1" noChangeArrowheads="1"/>
          </p:cNvSpPr>
          <p:nvPr>
            <p:ph type="body" sz="quarter" idx="13"/>
          </p:nvPr>
        </p:nvSpPr>
        <p:spPr/>
        <p:txBody>
          <a:bodyPr>
            <a:normAutofit lnSpcReduction="10000"/>
          </a:bodyPr>
          <a:lstStyle/>
          <a:p>
            <a:r>
              <a:rPr lang="zh-CN" altLang="en-US">
                <a:latin typeface="Times New Roman" panose="02020603050405020304" pitchFamily="18" charset="0"/>
              </a:rPr>
              <a:t>对于一个基本块</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的计算过程为：</a:t>
            </a:r>
          </a:p>
          <a:p>
            <a:r>
              <a:rPr lang="zh-CN" altLang="en-US">
                <a:latin typeface="Times New Roman" panose="02020603050405020304" pitchFamily="18" charset="0"/>
              </a:rPr>
              <a:t>初始设置：</a:t>
            </a:r>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空；</a:t>
            </a:r>
          </a:p>
          <a:p>
            <a:r>
              <a:rPr lang="zh-CN" altLang="en-US">
                <a:latin typeface="Times New Roman" panose="02020603050405020304" pitchFamily="18" charset="0"/>
              </a:rPr>
              <a:t>顺序扫描每个四元式：</a:t>
            </a:r>
          </a:p>
          <a:p>
            <a:pPr lvl="1"/>
            <a:r>
              <a:rPr lang="zh-CN" altLang="en-US">
                <a:latin typeface="Times New Roman" panose="02020603050405020304" pitchFamily="18" charset="0"/>
              </a:rPr>
              <a:t>对于四元式</a:t>
            </a:r>
            <a:r>
              <a:rPr lang="en-US" altLang="zh-CN">
                <a:latin typeface="Times New Roman" panose="02020603050405020304" pitchFamily="18" charset="0"/>
              </a:rPr>
              <a:t>op x y z</a:t>
            </a:r>
            <a:r>
              <a:rPr lang="zh-CN" altLang="en-US">
                <a:latin typeface="Times New Roman" panose="02020603050405020304" pitchFamily="18" charset="0"/>
              </a:rPr>
              <a:t>，把</a:t>
            </a:r>
            <a:r>
              <a:rPr lang="en-US" altLang="zh-CN">
                <a:latin typeface="Times New Roman" panose="02020603050405020304" pitchFamily="18" charset="0"/>
              </a:rPr>
              <a:t>x op y</a:t>
            </a:r>
            <a:r>
              <a:rPr lang="zh-CN" altLang="en-US">
                <a:latin typeface="Times New Roman" panose="02020603050405020304" pitchFamily="18" charset="0"/>
              </a:rPr>
              <a:t>加入</a:t>
            </a:r>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a:p>
            <a:pPr lvl="1"/>
            <a:r>
              <a:rPr lang="zh-CN" altLang="en-US">
                <a:latin typeface="Times New Roman" panose="02020603050405020304" pitchFamily="18" charset="0"/>
              </a:rPr>
              <a:t>从</a:t>
            </a:r>
            <a:r>
              <a:rPr lang="en-US" altLang="zh-CN">
                <a:latin typeface="Times New Roman" panose="02020603050405020304" pitchFamily="18" charset="0"/>
              </a:rPr>
              <a:t>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中删除和</a:t>
            </a:r>
            <a:r>
              <a:rPr lang="en-US" altLang="zh-CN">
                <a:latin typeface="Times New Roman" panose="02020603050405020304" pitchFamily="18" charset="0"/>
              </a:rPr>
              <a:t>z</a:t>
            </a:r>
            <a:r>
              <a:rPr lang="zh-CN" altLang="en-US">
                <a:latin typeface="Times New Roman" panose="02020603050405020304" pitchFamily="18" charset="0"/>
              </a:rPr>
              <a:t>相关的表达式。</a:t>
            </a:r>
          </a:p>
          <a:p>
            <a:r>
              <a:rPr lang="zh-CN" altLang="en-US">
                <a:latin typeface="Times New Roman" panose="02020603050405020304" pitchFamily="18" charset="0"/>
              </a:rPr>
              <a:t>最后的</a:t>
            </a:r>
            <a:r>
              <a:rPr lang="en-US" altLang="zh-CN">
                <a:latin typeface="Times New Roman" panose="02020603050405020304" pitchFamily="18" charset="0"/>
              </a:rPr>
              <a:t>e_gen[</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就是相应的集合。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5347">
                                            <p:txEl>
                                              <p:pRg st="0" end="0"/>
                                            </p:txEl>
                                          </p:spTgt>
                                        </p:tgtEl>
                                        <p:attrNameLst>
                                          <p:attrName>style.visibility</p:attrName>
                                        </p:attrNameLst>
                                      </p:cBhvr>
                                      <p:to>
                                        <p:strVal val="visible"/>
                                      </p:to>
                                    </p:set>
                                    <p:animEffect transition="in" filter="blinds(horizontal)">
                                      <p:cBhvr>
                                        <p:cTn id="7" dur="500"/>
                                        <p:tgtEl>
                                          <p:spTgt spid="274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5347">
                                            <p:txEl>
                                              <p:pRg st="1" end="1"/>
                                            </p:txEl>
                                          </p:spTgt>
                                        </p:tgtEl>
                                        <p:attrNameLst>
                                          <p:attrName>style.visibility</p:attrName>
                                        </p:attrNameLst>
                                      </p:cBhvr>
                                      <p:to>
                                        <p:strVal val="visible"/>
                                      </p:to>
                                    </p:set>
                                    <p:animEffect transition="in" filter="blinds(horizontal)">
                                      <p:cBhvr>
                                        <p:cTn id="12" dur="500"/>
                                        <p:tgtEl>
                                          <p:spTgt spid="274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5347">
                                            <p:txEl>
                                              <p:pRg st="2" end="2"/>
                                            </p:txEl>
                                          </p:spTgt>
                                        </p:tgtEl>
                                        <p:attrNameLst>
                                          <p:attrName>style.visibility</p:attrName>
                                        </p:attrNameLst>
                                      </p:cBhvr>
                                      <p:to>
                                        <p:strVal val="visible"/>
                                      </p:to>
                                    </p:set>
                                    <p:animEffect transition="in" filter="blinds(horizontal)">
                                      <p:cBhvr>
                                        <p:cTn id="17" dur="500"/>
                                        <p:tgtEl>
                                          <p:spTgt spid="274534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45347">
                                            <p:txEl>
                                              <p:pRg st="3" end="3"/>
                                            </p:txEl>
                                          </p:spTgt>
                                        </p:tgtEl>
                                        <p:attrNameLst>
                                          <p:attrName>style.visibility</p:attrName>
                                        </p:attrNameLst>
                                      </p:cBhvr>
                                      <p:to>
                                        <p:strVal val="visible"/>
                                      </p:to>
                                    </p:set>
                                    <p:animEffect transition="in" filter="blinds(horizontal)">
                                      <p:cBhvr>
                                        <p:cTn id="20" dur="500"/>
                                        <p:tgtEl>
                                          <p:spTgt spid="274534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45347">
                                            <p:txEl>
                                              <p:pRg st="4" end="4"/>
                                            </p:txEl>
                                          </p:spTgt>
                                        </p:tgtEl>
                                        <p:attrNameLst>
                                          <p:attrName>style.visibility</p:attrName>
                                        </p:attrNameLst>
                                      </p:cBhvr>
                                      <p:to>
                                        <p:strVal val="visible"/>
                                      </p:to>
                                    </p:set>
                                    <p:animEffect transition="in" filter="blinds(horizontal)">
                                      <p:cBhvr>
                                        <p:cTn id="23" dur="500"/>
                                        <p:tgtEl>
                                          <p:spTgt spid="27453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45347">
                                            <p:txEl>
                                              <p:pRg st="5" end="5"/>
                                            </p:txEl>
                                          </p:spTgt>
                                        </p:tgtEl>
                                        <p:attrNameLst>
                                          <p:attrName>style.visibility</p:attrName>
                                        </p:attrNameLst>
                                      </p:cBhvr>
                                      <p:to>
                                        <p:strVal val="visible"/>
                                      </p:to>
                                    </p:set>
                                    <p:animEffect transition="in" filter="blinds(horizontal)">
                                      <p:cBhvr>
                                        <p:cTn id="28" dur="500"/>
                                        <p:tgtEl>
                                          <p:spTgt spid="2745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4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740CB079-18C7-B52D-66B1-F434420E928F}"/>
              </a:ext>
            </a:extLst>
          </p:cNvPr>
          <p:cNvSpPr>
            <a:spLocks noGrp="1" noChangeArrowheads="1"/>
          </p:cNvSpPr>
          <p:nvPr>
            <p:ph type="title"/>
          </p:nvPr>
        </p:nvSpPr>
        <p:spPr/>
        <p:txBody>
          <a:bodyPr anchor="ctr"/>
          <a:lstStyle/>
          <a:p>
            <a:r>
              <a:rPr lang="en-US" altLang="zh-CN">
                <a:latin typeface="Times New Roman" panose="02020603050405020304" pitchFamily="18" charset="0"/>
                <a:ea typeface="楷体_GB2312" pitchFamily="49" charset="-122"/>
              </a:rPr>
              <a:t>e_</a:t>
            </a:r>
            <a:r>
              <a:rPr lang="en-US" altLang="zh-CN">
                <a:latin typeface="Times New Roman" panose="02020603050405020304" pitchFamily="18" charset="0"/>
              </a:rPr>
              <a:t>kill[B]</a:t>
            </a:r>
            <a:r>
              <a:rPr lang="zh-CN" altLang="en-US">
                <a:latin typeface="Times New Roman" panose="02020603050405020304" pitchFamily="18" charset="0"/>
              </a:rPr>
              <a:t>的计算</a:t>
            </a:r>
          </a:p>
        </p:txBody>
      </p:sp>
      <p:sp>
        <p:nvSpPr>
          <p:cNvPr id="4" name="日期占位符 3">
            <a:extLst>
              <a:ext uri="{FF2B5EF4-FFF2-40B4-BE49-F238E27FC236}">
                <a16:creationId xmlns:a16="http://schemas.microsoft.com/office/drawing/2014/main" id="{9FC68ED9-4A99-DDFD-07C8-0071C0E87B2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1616A36-7CEA-4F6B-AF57-F816D236776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8066" name="灯片编号占位符 5">
            <a:extLst>
              <a:ext uri="{FF2B5EF4-FFF2-40B4-BE49-F238E27FC236}">
                <a16:creationId xmlns:a16="http://schemas.microsoft.com/office/drawing/2014/main" id="{0A7B1871-7AED-9D1A-3F77-B850CF1AF71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0D37C97-84CC-4E6D-AACD-429694D64C64}" type="slidenum">
              <a:rPr lang="en-US" altLang="zh-CN">
                <a:latin typeface="Arial" panose="020B0604020202020204" pitchFamily="34" charset="0"/>
              </a:rPr>
              <a:pPr/>
              <a:t>65</a:t>
            </a:fld>
            <a:endParaRPr lang="en-US" altLang="zh-CN">
              <a:latin typeface="Arial" panose="020B0604020202020204" pitchFamily="34" charset="0"/>
            </a:endParaRPr>
          </a:p>
        </p:txBody>
      </p:sp>
      <p:sp>
        <p:nvSpPr>
          <p:cNvPr id="2746371" name="Rectangle 3">
            <a:extLst>
              <a:ext uri="{FF2B5EF4-FFF2-40B4-BE49-F238E27FC236}">
                <a16:creationId xmlns:a16="http://schemas.microsoft.com/office/drawing/2014/main" id="{A6B36201-B057-AD96-699B-ECC86582F9D4}"/>
              </a:ext>
            </a:extLst>
          </p:cNvPr>
          <p:cNvSpPr>
            <a:spLocks noGrp="1" noChangeArrowheads="1"/>
          </p:cNvSpPr>
          <p:nvPr>
            <p:ph type="body" sz="quarter" idx="13"/>
          </p:nvPr>
        </p:nvSpPr>
        <p:spPr/>
        <p:txBody>
          <a:bodyPr>
            <a:normAutofit lnSpcReduction="10000"/>
          </a:bodyPr>
          <a:lstStyle/>
          <a:p>
            <a:r>
              <a:rPr lang="zh-CN" altLang="en-US">
                <a:latin typeface="Times New Roman" panose="02020603050405020304" pitchFamily="18" charset="0"/>
              </a:rPr>
              <a:t>设流图的表达式全集为</a:t>
            </a:r>
            <a:r>
              <a:rPr lang="en-US" altLang="zh-CN">
                <a:latin typeface="Times New Roman" panose="02020603050405020304" pitchFamily="18" charset="0"/>
              </a:rPr>
              <a:t>E;</a:t>
            </a:r>
          </a:p>
          <a:p>
            <a:r>
              <a:rPr lang="zh-CN" altLang="en-US">
                <a:latin typeface="Times New Roman" panose="02020603050405020304" pitchFamily="18" charset="0"/>
              </a:rPr>
              <a:t>初始设置：</a:t>
            </a:r>
            <a:r>
              <a:rPr lang="en-US" altLang="zh-CN">
                <a:latin typeface="Times New Roman" panose="02020603050405020304" pitchFamily="18" charset="0"/>
              </a:rPr>
              <a:t>E</a:t>
            </a:r>
            <a:r>
              <a:rPr lang="en-US" altLang="zh-CN" baseline="-25000">
                <a:latin typeface="Times New Roman" panose="02020603050405020304" pitchFamily="18" charset="0"/>
              </a:rPr>
              <a:t>K</a:t>
            </a:r>
            <a:r>
              <a:rPr lang="en-US" altLang="zh-CN">
                <a:latin typeface="Times New Roman" panose="02020603050405020304" pitchFamily="18" charset="0"/>
              </a:rPr>
              <a:t> = </a:t>
            </a:r>
            <a:r>
              <a:rPr lang="zh-CN" altLang="en-US">
                <a:latin typeface="Times New Roman" panose="02020603050405020304" pitchFamily="18" charset="0"/>
              </a:rPr>
              <a:t>空；</a:t>
            </a:r>
          </a:p>
          <a:p>
            <a:r>
              <a:rPr lang="zh-CN" altLang="en-US">
                <a:latin typeface="Times New Roman" panose="02020603050405020304" pitchFamily="18" charset="0"/>
              </a:rPr>
              <a:t>顺序扫描基本块的每个四元式：</a:t>
            </a:r>
          </a:p>
          <a:p>
            <a:pPr lvl="1"/>
            <a:r>
              <a:rPr lang="zh-CN" altLang="en-US">
                <a:latin typeface="Times New Roman" panose="02020603050405020304" pitchFamily="18" charset="0"/>
              </a:rPr>
              <a:t>对于四元式</a:t>
            </a:r>
            <a:r>
              <a:rPr lang="en-US" altLang="zh-CN">
                <a:latin typeface="Times New Roman" panose="02020603050405020304" pitchFamily="18" charset="0"/>
              </a:rPr>
              <a:t>op x y z</a:t>
            </a:r>
            <a:r>
              <a:rPr lang="zh-CN" altLang="en-US">
                <a:latin typeface="Times New Roman" panose="02020603050405020304" pitchFamily="18" charset="0"/>
              </a:rPr>
              <a:t>，把表达式</a:t>
            </a:r>
            <a:r>
              <a:rPr lang="en-US" altLang="zh-CN">
                <a:latin typeface="Times New Roman" panose="02020603050405020304" pitchFamily="18" charset="0"/>
              </a:rPr>
              <a:t>x op y</a:t>
            </a:r>
            <a:r>
              <a:rPr lang="zh-CN" altLang="en-US">
                <a:latin typeface="Times New Roman" panose="02020603050405020304" pitchFamily="18" charset="0"/>
              </a:rPr>
              <a:t>从</a:t>
            </a:r>
            <a:r>
              <a:rPr lang="en-US" altLang="zh-CN">
                <a:latin typeface="Times New Roman" panose="02020603050405020304" pitchFamily="18" charset="0"/>
              </a:rPr>
              <a:t>E</a:t>
            </a:r>
            <a:r>
              <a:rPr lang="en-US" altLang="zh-CN" baseline="-25000">
                <a:latin typeface="Times New Roman" panose="02020603050405020304" pitchFamily="18" charset="0"/>
              </a:rPr>
              <a:t>K</a:t>
            </a:r>
            <a:r>
              <a:rPr lang="zh-CN" altLang="en-US">
                <a:latin typeface="Times New Roman" panose="02020603050405020304" pitchFamily="18" charset="0"/>
              </a:rPr>
              <a:t>中消除；</a:t>
            </a:r>
          </a:p>
          <a:p>
            <a:pPr lvl="1"/>
            <a:r>
              <a:rPr lang="zh-CN" altLang="en-US">
                <a:latin typeface="Times New Roman" panose="02020603050405020304" pitchFamily="18" charset="0"/>
              </a:rPr>
              <a:t>把</a:t>
            </a:r>
            <a:r>
              <a:rPr lang="en-US" altLang="zh-CN">
                <a:latin typeface="Times New Roman" panose="02020603050405020304" pitchFamily="18" charset="0"/>
              </a:rPr>
              <a:t>E</a:t>
            </a:r>
            <a:r>
              <a:rPr lang="zh-CN" altLang="en-US">
                <a:latin typeface="Times New Roman" panose="02020603050405020304" pitchFamily="18" charset="0"/>
              </a:rPr>
              <a:t>中所有和</a:t>
            </a:r>
            <a:r>
              <a:rPr lang="en-US" altLang="zh-CN">
                <a:latin typeface="Times New Roman" panose="02020603050405020304" pitchFamily="18" charset="0"/>
              </a:rPr>
              <a:t>z</a:t>
            </a:r>
            <a:r>
              <a:rPr lang="zh-CN" altLang="en-US">
                <a:latin typeface="Times New Roman" panose="02020603050405020304" pitchFamily="18" charset="0"/>
              </a:rPr>
              <a:t>相关的四元式加入到</a:t>
            </a:r>
            <a:r>
              <a:rPr lang="en-US" altLang="zh-CN">
                <a:latin typeface="Times New Roman" panose="02020603050405020304" pitchFamily="18" charset="0"/>
              </a:rPr>
              <a:t>E</a:t>
            </a:r>
            <a:r>
              <a:rPr lang="en-US" altLang="zh-CN" baseline="-25000">
                <a:latin typeface="Times New Roman" panose="02020603050405020304" pitchFamily="18" charset="0"/>
              </a:rPr>
              <a:t>K</a:t>
            </a:r>
            <a:r>
              <a:rPr lang="zh-CN" altLang="en-US">
                <a:latin typeface="Times New Roman" panose="02020603050405020304" pitchFamily="18" charset="0"/>
              </a:rPr>
              <a:t>中。</a:t>
            </a:r>
          </a:p>
          <a:p>
            <a:r>
              <a:rPr lang="zh-CN" altLang="en-US">
                <a:latin typeface="Times New Roman" panose="02020603050405020304" pitchFamily="18" charset="0"/>
              </a:rPr>
              <a:t>扫描完所有的四元式之后，</a:t>
            </a:r>
            <a:r>
              <a:rPr lang="en-US" altLang="zh-CN">
                <a:latin typeface="Times New Roman" panose="02020603050405020304" pitchFamily="18" charset="0"/>
              </a:rPr>
              <a:t>E</a:t>
            </a:r>
            <a:r>
              <a:rPr lang="en-US" altLang="zh-CN" baseline="-25000">
                <a:latin typeface="Times New Roman" panose="02020603050405020304" pitchFamily="18" charset="0"/>
              </a:rPr>
              <a:t>K</a:t>
            </a:r>
            <a:r>
              <a:rPr lang="zh-CN" altLang="en-US">
                <a:latin typeface="Times New Roman" panose="02020603050405020304" pitchFamily="18" charset="0"/>
              </a:rPr>
              <a:t>就是所求的</a:t>
            </a:r>
            <a:r>
              <a:rPr lang="en-US" altLang="zh-CN">
                <a:latin typeface="Times New Roman" panose="02020603050405020304" pitchFamily="18" charset="0"/>
              </a:rPr>
              <a:t>e_kill[</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6371">
                                            <p:txEl>
                                              <p:pRg st="0" end="0"/>
                                            </p:txEl>
                                          </p:spTgt>
                                        </p:tgtEl>
                                        <p:attrNameLst>
                                          <p:attrName>style.visibility</p:attrName>
                                        </p:attrNameLst>
                                      </p:cBhvr>
                                      <p:to>
                                        <p:strVal val="visible"/>
                                      </p:to>
                                    </p:set>
                                    <p:animEffect transition="in" filter="blinds(horizontal)">
                                      <p:cBhvr>
                                        <p:cTn id="7" dur="500"/>
                                        <p:tgtEl>
                                          <p:spTgt spid="274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6371">
                                            <p:txEl>
                                              <p:pRg st="1" end="1"/>
                                            </p:txEl>
                                          </p:spTgt>
                                        </p:tgtEl>
                                        <p:attrNameLst>
                                          <p:attrName>style.visibility</p:attrName>
                                        </p:attrNameLst>
                                      </p:cBhvr>
                                      <p:to>
                                        <p:strVal val="visible"/>
                                      </p:to>
                                    </p:set>
                                    <p:animEffect transition="in" filter="blinds(horizontal)">
                                      <p:cBhvr>
                                        <p:cTn id="12" dur="500"/>
                                        <p:tgtEl>
                                          <p:spTgt spid="274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6371">
                                            <p:txEl>
                                              <p:pRg st="2" end="2"/>
                                            </p:txEl>
                                          </p:spTgt>
                                        </p:tgtEl>
                                        <p:attrNameLst>
                                          <p:attrName>style.visibility</p:attrName>
                                        </p:attrNameLst>
                                      </p:cBhvr>
                                      <p:to>
                                        <p:strVal val="visible"/>
                                      </p:to>
                                    </p:set>
                                    <p:animEffect transition="in" filter="blinds(horizontal)">
                                      <p:cBhvr>
                                        <p:cTn id="17" dur="500"/>
                                        <p:tgtEl>
                                          <p:spTgt spid="274637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46371">
                                            <p:txEl>
                                              <p:pRg st="3" end="3"/>
                                            </p:txEl>
                                          </p:spTgt>
                                        </p:tgtEl>
                                        <p:attrNameLst>
                                          <p:attrName>style.visibility</p:attrName>
                                        </p:attrNameLst>
                                      </p:cBhvr>
                                      <p:to>
                                        <p:strVal val="visible"/>
                                      </p:to>
                                    </p:set>
                                    <p:animEffect transition="in" filter="blinds(horizontal)">
                                      <p:cBhvr>
                                        <p:cTn id="20" dur="500"/>
                                        <p:tgtEl>
                                          <p:spTgt spid="274637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46371">
                                            <p:txEl>
                                              <p:pRg st="4" end="4"/>
                                            </p:txEl>
                                          </p:spTgt>
                                        </p:tgtEl>
                                        <p:attrNameLst>
                                          <p:attrName>style.visibility</p:attrName>
                                        </p:attrNameLst>
                                      </p:cBhvr>
                                      <p:to>
                                        <p:strVal val="visible"/>
                                      </p:to>
                                    </p:set>
                                    <p:animEffect transition="in" filter="blinds(horizontal)">
                                      <p:cBhvr>
                                        <p:cTn id="23" dur="500"/>
                                        <p:tgtEl>
                                          <p:spTgt spid="27463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46371">
                                            <p:txEl>
                                              <p:pRg st="5" end="5"/>
                                            </p:txEl>
                                          </p:spTgt>
                                        </p:tgtEl>
                                        <p:attrNameLst>
                                          <p:attrName>style.visibility</p:attrName>
                                        </p:attrNameLst>
                                      </p:cBhvr>
                                      <p:to>
                                        <p:strVal val="visible"/>
                                      </p:to>
                                    </p:set>
                                    <p:animEffect transition="in" filter="blinds(horizontal)">
                                      <p:cBhvr>
                                        <p:cTn id="28" dur="500"/>
                                        <p:tgtEl>
                                          <p:spTgt spid="2746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6371"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D04EE9BD-E94F-6B78-CCCC-B1DB0E144082}"/>
              </a:ext>
            </a:extLst>
          </p:cNvPr>
          <p:cNvSpPr>
            <a:spLocks noGrp="1" noChangeArrowheads="1"/>
          </p:cNvSpPr>
          <p:nvPr>
            <p:ph type="title"/>
          </p:nvPr>
        </p:nvSpPr>
        <p:spPr/>
        <p:txBody>
          <a:bodyPr anchor="ctr"/>
          <a:lstStyle/>
          <a:p>
            <a:r>
              <a:rPr lang="zh-CN" altLang="en-US">
                <a:latin typeface="Times New Roman" panose="02020603050405020304" pitchFamily="18" charset="0"/>
              </a:rPr>
              <a:t>数据流方程</a:t>
            </a:r>
          </a:p>
        </p:txBody>
      </p:sp>
      <p:sp>
        <p:nvSpPr>
          <p:cNvPr id="19" name="日期占位符 3">
            <a:extLst>
              <a:ext uri="{FF2B5EF4-FFF2-40B4-BE49-F238E27FC236}">
                <a16:creationId xmlns:a16="http://schemas.microsoft.com/office/drawing/2014/main" id="{EAEEADA8-AA3E-2BC5-D028-E1409FF31A1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11E2DAD-26AC-4093-9550-98C6394E5BF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9090" name="灯片编号占位符 5">
            <a:extLst>
              <a:ext uri="{FF2B5EF4-FFF2-40B4-BE49-F238E27FC236}">
                <a16:creationId xmlns:a16="http://schemas.microsoft.com/office/drawing/2014/main" id="{5C4A4933-FBAC-12FE-8075-1A6595F870B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B41895F-2E44-453A-9831-A30CC4847763}" type="slidenum">
              <a:rPr lang="en-US" altLang="zh-CN">
                <a:latin typeface="Arial" panose="020B0604020202020204" pitchFamily="34" charset="0"/>
              </a:rPr>
              <a:pPr/>
              <a:t>66</a:t>
            </a:fld>
            <a:endParaRPr lang="en-US" altLang="zh-CN">
              <a:latin typeface="Arial" panose="020B0604020202020204" pitchFamily="34" charset="0"/>
            </a:endParaRPr>
          </a:p>
        </p:txBody>
      </p:sp>
      <p:sp>
        <p:nvSpPr>
          <p:cNvPr id="2747395" name="Rectangle 3">
            <a:extLst>
              <a:ext uri="{FF2B5EF4-FFF2-40B4-BE49-F238E27FC236}">
                <a16:creationId xmlns:a16="http://schemas.microsoft.com/office/drawing/2014/main" id="{D19D68B3-9C24-8764-F45C-741DE8CEC156}"/>
              </a:ext>
            </a:extLst>
          </p:cNvPr>
          <p:cNvSpPr>
            <a:spLocks noGrp="1" noChangeArrowheads="1"/>
          </p:cNvSpPr>
          <p:nvPr>
            <p:ph type="body" sz="quarter" idx="13"/>
          </p:nvPr>
        </p:nvSpPr>
        <p:spPr>
          <a:xfrm>
            <a:off x="985423" y="2102730"/>
            <a:ext cx="10253708" cy="4298066"/>
          </a:xfrm>
        </p:spPr>
        <p:txBody>
          <a:bodyPr>
            <a:normAutofit fontScale="77500" lnSpcReduction="20000"/>
          </a:bodyPr>
          <a:lstStyle/>
          <a:p>
            <a:pPr marL="609600" indent="-609600">
              <a:buSzPct val="85000"/>
              <a:buFont typeface="Wingdings" panose="05000000000000000000" pitchFamily="2" charset="2"/>
              <a:buAutoNum type="arabicPeriod"/>
            </a:pPr>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err="1">
                <a:latin typeface="Times New Roman" panose="02020603050405020304" pitchFamily="18" charset="0"/>
              </a:rPr>
              <a:t>e_gen</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err="1">
                <a:latin typeface="Times New Roman" panose="02020603050405020304" pitchFamily="18" charset="0"/>
              </a:rPr>
              <a:t>e_kill</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p>
          <a:p>
            <a:pPr marL="609600" indent="-609600">
              <a:buSzPct val="85000"/>
              <a:buFont typeface="Wingdings" panose="05000000000000000000" pitchFamily="2" charset="2"/>
              <a:buAutoNum type="arabicPeriod"/>
            </a:pPr>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dirty="0">
                <a:latin typeface="Times New Roman" panose="02020603050405020304" pitchFamily="18" charset="0"/>
              </a:rPr>
              <a:t>]= ∩out[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zh-CN" altLang="en-US" dirty="0">
                <a:latin typeface="Times New Roman" panose="02020603050405020304" pitchFamily="18" charset="0"/>
              </a:rPr>
              <a:t>是</a:t>
            </a:r>
            <a:r>
              <a:rPr lang="en-US" altLang="zh-CN" i="1" dirty="0">
                <a:latin typeface="Times New Roman" panose="02020603050405020304" pitchFamily="18" charset="0"/>
              </a:rPr>
              <a:t>B</a:t>
            </a:r>
            <a:r>
              <a:rPr lang="zh-CN" altLang="en-US" dirty="0">
                <a:latin typeface="Times New Roman" panose="02020603050405020304" pitchFamily="18" charset="0"/>
              </a:rPr>
              <a:t>的前驱。</a:t>
            </a:r>
          </a:p>
          <a:p>
            <a:pPr marL="609600" indent="-609600">
              <a:buSzPct val="85000"/>
              <a:buFont typeface="Wingdings" panose="05000000000000000000" pitchFamily="2" charset="2"/>
              <a:buAutoNum type="arabicPeriod"/>
            </a:pPr>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空集</a:t>
            </a:r>
          </a:p>
          <a:p>
            <a:pPr marL="609600" indent="-609600"/>
            <a:r>
              <a:rPr lang="zh-CN" altLang="en-US" sz="2400" dirty="0">
                <a:latin typeface="Times New Roman" panose="02020603050405020304" pitchFamily="18" charset="0"/>
              </a:rPr>
              <a:t>说明：</a:t>
            </a:r>
          </a:p>
          <a:p>
            <a:pPr marL="990600" lvl="1" indent="-533400"/>
            <a:r>
              <a:rPr lang="zh-CN" altLang="en-US" dirty="0">
                <a:latin typeface="Times New Roman" panose="02020603050405020304" pitchFamily="18" charset="0"/>
              </a:rPr>
              <a:t>在程序开始的时候，无可用表达式。</a:t>
            </a:r>
            <a:r>
              <a:rPr lang="en-US" altLang="zh-CN" dirty="0">
                <a:latin typeface="Times New Roman" panose="02020603050405020304" pitchFamily="18" charset="0"/>
              </a:rPr>
              <a:t>(3)</a:t>
            </a:r>
          </a:p>
          <a:p>
            <a:pPr marL="990600" lvl="1" indent="-533400"/>
            <a:r>
              <a:rPr lang="zh-CN" altLang="en-US" dirty="0">
                <a:latin typeface="Times New Roman" panose="02020603050405020304" pitchFamily="18" charset="0"/>
              </a:rPr>
              <a:t>一个表达式在某个基本块的入口点可用，必须要求它在所有前驱的出口点也可用。（</a:t>
            </a:r>
            <a:r>
              <a:rPr lang="en-US" altLang="zh-CN" dirty="0">
                <a:latin typeface="Times New Roman" panose="02020603050405020304" pitchFamily="18" charset="0"/>
              </a:rPr>
              <a:t>2</a:t>
            </a:r>
            <a:r>
              <a:rPr lang="zh-CN" altLang="en-US" dirty="0">
                <a:latin typeface="Times New Roman" panose="02020603050405020304" pitchFamily="18" charset="0"/>
              </a:rPr>
              <a:t>）</a:t>
            </a:r>
          </a:p>
          <a:p>
            <a:pPr marL="990600" lvl="1" indent="-533400"/>
            <a:r>
              <a:rPr lang="zh-CN" altLang="en-US" dirty="0">
                <a:latin typeface="Times New Roman" panose="02020603050405020304" pitchFamily="18" charset="0"/>
              </a:rPr>
              <a:t>一个表达式在某个基本块的出口点可用，或者该表达式是由它的产生的；或者该表达式在入口点可用，且没有被注销掉。（</a:t>
            </a:r>
            <a:r>
              <a:rPr lang="en-US" altLang="zh-CN" dirty="0">
                <a:latin typeface="Times New Roman" panose="02020603050405020304" pitchFamily="18" charset="0"/>
              </a:rPr>
              <a:t>1</a:t>
            </a:r>
            <a:r>
              <a:rPr lang="zh-CN" altLang="en-US" dirty="0">
                <a:latin typeface="Times New Roman" panose="02020603050405020304" pitchFamily="18" charset="0"/>
              </a:rPr>
              <a:t>）</a:t>
            </a:r>
          </a:p>
        </p:txBody>
      </p:sp>
      <p:sp>
        <p:nvSpPr>
          <p:cNvPr id="89093" name="Text Box 5">
            <a:extLst>
              <a:ext uri="{FF2B5EF4-FFF2-40B4-BE49-F238E27FC236}">
                <a16:creationId xmlns:a16="http://schemas.microsoft.com/office/drawing/2014/main" id="{314DBFA1-A234-352C-6940-47C72C10EEEE}"/>
              </a:ext>
            </a:extLst>
          </p:cNvPr>
          <p:cNvSpPr txBox="1">
            <a:spLocks noChangeArrowheads="1"/>
          </p:cNvSpPr>
          <p:nvPr/>
        </p:nvSpPr>
        <p:spPr bwMode="auto">
          <a:xfrm>
            <a:off x="7637755" y="157726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endParaRPr lang="zh-CN" altLang="zh-CN" sz="2400">
              <a:latin typeface="Times New Roman" panose="02020603050405020304" pitchFamily="18" charset="0"/>
              <a:ea typeface="宋体" panose="02010600030101010101" pitchFamily="2" charset="-122"/>
            </a:endParaRPr>
          </a:p>
        </p:txBody>
      </p:sp>
      <p:sp>
        <p:nvSpPr>
          <p:cNvPr id="89094" name="Text Box 6">
            <a:extLst>
              <a:ext uri="{FF2B5EF4-FFF2-40B4-BE49-F238E27FC236}">
                <a16:creationId xmlns:a16="http://schemas.microsoft.com/office/drawing/2014/main" id="{0DD934C9-BC60-0646-E1A2-AEEC2D3ADD1A}"/>
              </a:ext>
            </a:extLst>
          </p:cNvPr>
          <p:cNvSpPr txBox="1">
            <a:spLocks noChangeArrowheads="1"/>
          </p:cNvSpPr>
          <p:nvPr/>
        </p:nvSpPr>
        <p:spPr bwMode="auto">
          <a:xfrm>
            <a:off x="7713955" y="2415466"/>
            <a:ext cx="9144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endParaRPr lang="en-US" altLang="zh-CN" sz="2400">
              <a:latin typeface="Times New Roman" panose="02020603050405020304" pitchFamily="18" charset="0"/>
              <a:ea typeface="宋体" panose="02010600030101010101" pitchFamily="2" charset="-122"/>
            </a:endParaRPr>
          </a:p>
          <a:p>
            <a:pPr algn="ctr" eaLnBrk="0" hangingPunct="0">
              <a:spcBef>
                <a:spcPct val="50000"/>
              </a:spcBef>
            </a:pPr>
            <a:r>
              <a:rPr lang="en-US" altLang="zh-CN" sz="2400">
                <a:latin typeface="Times New Roman" panose="02020603050405020304" pitchFamily="18" charset="0"/>
                <a:ea typeface="宋体" panose="02010600030101010101" pitchFamily="2" charset="-122"/>
              </a:rPr>
              <a:t>B</a:t>
            </a:r>
          </a:p>
          <a:p>
            <a:pPr algn="ctr" eaLnBrk="0" hangingPunct="0">
              <a:spcBef>
                <a:spcPct val="50000"/>
              </a:spcBef>
            </a:pPr>
            <a:endParaRPr lang="en-US" altLang="zh-CN" sz="2400">
              <a:latin typeface="Times New Roman" panose="02020603050405020304" pitchFamily="18" charset="0"/>
              <a:ea typeface="宋体" panose="02010600030101010101" pitchFamily="2" charset="-122"/>
            </a:endParaRPr>
          </a:p>
        </p:txBody>
      </p:sp>
      <p:sp>
        <p:nvSpPr>
          <p:cNvPr id="89095" name="Text Box 7">
            <a:extLst>
              <a:ext uri="{FF2B5EF4-FFF2-40B4-BE49-F238E27FC236}">
                <a16:creationId xmlns:a16="http://schemas.microsoft.com/office/drawing/2014/main" id="{BBA4986A-4C21-CD6C-8F25-A24713EC722B}"/>
              </a:ext>
            </a:extLst>
          </p:cNvPr>
          <p:cNvSpPr txBox="1">
            <a:spLocks noChangeArrowheads="1"/>
          </p:cNvSpPr>
          <p:nvPr/>
        </p:nvSpPr>
        <p:spPr bwMode="auto">
          <a:xfrm>
            <a:off x="7561555" y="1120067"/>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en-US" altLang="zh-CN" sz="2400">
                <a:latin typeface="Times New Roman" panose="02020603050405020304" pitchFamily="18" charset="0"/>
                <a:ea typeface="宋体" panose="02010600030101010101" pitchFamily="2" charset="-122"/>
              </a:rPr>
              <a:t>p2</a:t>
            </a:r>
          </a:p>
        </p:txBody>
      </p:sp>
      <p:sp>
        <p:nvSpPr>
          <p:cNvPr id="89096" name="Text Box 8">
            <a:extLst>
              <a:ext uri="{FF2B5EF4-FFF2-40B4-BE49-F238E27FC236}">
                <a16:creationId xmlns:a16="http://schemas.microsoft.com/office/drawing/2014/main" id="{03750216-EA5A-A8AB-0DEE-DD282EB47EE1}"/>
              </a:ext>
            </a:extLst>
          </p:cNvPr>
          <p:cNvSpPr txBox="1">
            <a:spLocks noChangeArrowheads="1"/>
          </p:cNvSpPr>
          <p:nvPr/>
        </p:nvSpPr>
        <p:spPr bwMode="auto">
          <a:xfrm>
            <a:off x="6342355" y="1120067"/>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en-US" altLang="zh-CN" sz="2400">
                <a:latin typeface="Times New Roman" panose="02020603050405020304" pitchFamily="18" charset="0"/>
                <a:ea typeface="宋体" panose="02010600030101010101" pitchFamily="2" charset="-122"/>
              </a:rPr>
              <a:t>p1</a:t>
            </a:r>
          </a:p>
        </p:txBody>
      </p:sp>
      <p:sp>
        <p:nvSpPr>
          <p:cNvPr id="89097" name="Text Box 9">
            <a:extLst>
              <a:ext uri="{FF2B5EF4-FFF2-40B4-BE49-F238E27FC236}">
                <a16:creationId xmlns:a16="http://schemas.microsoft.com/office/drawing/2014/main" id="{7E5F1601-70D3-3B6A-6FFA-4332EA085C2E}"/>
              </a:ext>
            </a:extLst>
          </p:cNvPr>
          <p:cNvSpPr txBox="1">
            <a:spLocks noChangeArrowheads="1"/>
          </p:cNvSpPr>
          <p:nvPr/>
        </p:nvSpPr>
        <p:spPr bwMode="auto">
          <a:xfrm>
            <a:off x="8704555" y="1120067"/>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en-US" altLang="zh-CN" sz="2400">
                <a:latin typeface="Times New Roman" panose="02020603050405020304" pitchFamily="18" charset="0"/>
                <a:ea typeface="宋体" panose="02010600030101010101" pitchFamily="2" charset="-122"/>
              </a:rPr>
              <a:t>p3</a:t>
            </a:r>
          </a:p>
        </p:txBody>
      </p:sp>
      <p:sp>
        <p:nvSpPr>
          <p:cNvPr id="89098" name="Line 10">
            <a:extLst>
              <a:ext uri="{FF2B5EF4-FFF2-40B4-BE49-F238E27FC236}">
                <a16:creationId xmlns:a16="http://schemas.microsoft.com/office/drawing/2014/main" id="{64981EA8-5560-E023-0370-009C2E51AFAD}"/>
              </a:ext>
            </a:extLst>
          </p:cNvPr>
          <p:cNvSpPr>
            <a:spLocks noChangeShapeType="1"/>
          </p:cNvSpPr>
          <p:nvPr/>
        </p:nvSpPr>
        <p:spPr bwMode="auto">
          <a:xfrm>
            <a:off x="6875755" y="1577266"/>
            <a:ext cx="1066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9099" name="Line 11">
            <a:extLst>
              <a:ext uri="{FF2B5EF4-FFF2-40B4-BE49-F238E27FC236}">
                <a16:creationId xmlns:a16="http://schemas.microsoft.com/office/drawing/2014/main" id="{02C6D593-8B7E-3C6B-0380-663146FA8698}"/>
              </a:ext>
            </a:extLst>
          </p:cNvPr>
          <p:cNvSpPr>
            <a:spLocks noChangeShapeType="1"/>
          </p:cNvSpPr>
          <p:nvPr/>
        </p:nvSpPr>
        <p:spPr bwMode="auto">
          <a:xfrm>
            <a:off x="8018755" y="1577266"/>
            <a:ext cx="76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9100" name="Line 12">
            <a:extLst>
              <a:ext uri="{FF2B5EF4-FFF2-40B4-BE49-F238E27FC236}">
                <a16:creationId xmlns:a16="http://schemas.microsoft.com/office/drawing/2014/main" id="{35C5FD8B-C12C-3B0A-5728-7EAC2170870C}"/>
              </a:ext>
            </a:extLst>
          </p:cNvPr>
          <p:cNvSpPr>
            <a:spLocks noChangeShapeType="1"/>
          </p:cNvSpPr>
          <p:nvPr/>
        </p:nvSpPr>
        <p:spPr bwMode="auto">
          <a:xfrm flipH="1">
            <a:off x="8323555" y="1577266"/>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9101" name="Text Box 13">
            <a:extLst>
              <a:ext uri="{FF2B5EF4-FFF2-40B4-BE49-F238E27FC236}">
                <a16:creationId xmlns:a16="http://schemas.microsoft.com/office/drawing/2014/main" id="{C165C276-85E8-D355-E904-0931C96B3717}"/>
              </a:ext>
            </a:extLst>
          </p:cNvPr>
          <p:cNvSpPr txBox="1">
            <a:spLocks noChangeArrowheads="1"/>
          </p:cNvSpPr>
          <p:nvPr/>
        </p:nvSpPr>
        <p:spPr bwMode="auto">
          <a:xfrm>
            <a:off x="8704555" y="2186866"/>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in</a:t>
            </a:r>
          </a:p>
        </p:txBody>
      </p:sp>
      <p:sp>
        <p:nvSpPr>
          <p:cNvPr id="89102" name="Text Box 14">
            <a:extLst>
              <a:ext uri="{FF2B5EF4-FFF2-40B4-BE49-F238E27FC236}">
                <a16:creationId xmlns:a16="http://schemas.microsoft.com/office/drawing/2014/main" id="{E37EC3EA-91F1-E7F1-DE85-5C91E9637F73}"/>
              </a:ext>
            </a:extLst>
          </p:cNvPr>
          <p:cNvSpPr txBox="1">
            <a:spLocks noChangeArrowheads="1"/>
          </p:cNvSpPr>
          <p:nvPr/>
        </p:nvSpPr>
        <p:spPr bwMode="auto">
          <a:xfrm>
            <a:off x="8223544" y="4109329"/>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out</a:t>
            </a:r>
          </a:p>
        </p:txBody>
      </p:sp>
      <p:sp>
        <p:nvSpPr>
          <p:cNvPr id="89103" name="Line 15">
            <a:extLst>
              <a:ext uri="{FF2B5EF4-FFF2-40B4-BE49-F238E27FC236}">
                <a16:creationId xmlns:a16="http://schemas.microsoft.com/office/drawing/2014/main" id="{0097913C-C4AC-894F-23CD-25B67EB9FE15}"/>
              </a:ext>
            </a:extLst>
          </p:cNvPr>
          <p:cNvSpPr>
            <a:spLocks noChangeShapeType="1"/>
          </p:cNvSpPr>
          <p:nvPr/>
        </p:nvSpPr>
        <p:spPr bwMode="auto">
          <a:xfrm flipH="1">
            <a:off x="8780755" y="2491666"/>
            <a:ext cx="1524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9104" name="Line 16">
            <a:extLst>
              <a:ext uri="{FF2B5EF4-FFF2-40B4-BE49-F238E27FC236}">
                <a16:creationId xmlns:a16="http://schemas.microsoft.com/office/drawing/2014/main" id="{5AD0FE83-D279-05D6-1610-20FBA7962FA5}"/>
              </a:ext>
            </a:extLst>
          </p:cNvPr>
          <p:cNvSpPr>
            <a:spLocks noChangeShapeType="1"/>
          </p:cNvSpPr>
          <p:nvPr/>
        </p:nvSpPr>
        <p:spPr bwMode="auto">
          <a:xfrm>
            <a:off x="7431380" y="2525005"/>
            <a:ext cx="922338" cy="135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9105" name="Text Box 17">
            <a:extLst>
              <a:ext uri="{FF2B5EF4-FFF2-40B4-BE49-F238E27FC236}">
                <a16:creationId xmlns:a16="http://schemas.microsoft.com/office/drawing/2014/main" id="{A6A10D70-DCED-0240-7F77-EA12E5491115}"/>
              </a:ext>
            </a:extLst>
          </p:cNvPr>
          <p:cNvSpPr txBox="1">
            <a:spLocks noChangeArrowheads="1"/>
          </p:cNvSpPr>
          <p:nvPr/>
        </p:nvSpPr>
        <p:spPr bwMode="auto">
          <a:xfrm>
            <a:off x="6926555" y="2093204"/>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gen</a:t>
            </a:r>
          </a:p>
        </p:txBody>
      </p:sp>
      <p:sp>
        <p:nvSpPr>
          <p:cNvPr id="89106" name="Text Box 18">
            <a:extLst>
              <a:ext uri="{FF2B5EF4-FFF2-40B4-BE49-F238E27FC236}">
                <a16:creationId xmlns:a16="http://schemas.microsoft.com/office/drawing/2014/main" id="{54EEA9B3-8D63-F577-03C0-FE162E33040E}"/>
              </a:ext>
            </a:extLst>
          </p:cNvPr>
          <p:cNvSpPr txBox="1">
            <a:spLocks noChangeArrowheads="1"/>
          </p:cNvSpPr>
          <p:nvPr/>
        </p:nvSpPr>
        <p:spPr bwMode="auto">
          <a:xfrm>
            <a:off x="8890293" y="2948866"/>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-kill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7395">
                                            <p:txEl>
                                              <p:pRg st="0" end="0"/>
                                            </p:txEl>
                                          </p:spTgt>
                                        </p:tgtEl>
                                        <p:attrNameLst>
                                          <p:attrName>style.visibility</p:attrName>
                                        </p:attrNameLst>
                                      </p:cBhvr>
                                      <p:to>
                                        <p:strVal val="visible"/>
                                      </p:to>
                                    </p:set>
                                    <p:animEffect transition="in" filter="blinds(horizontal)">
                                      <p:cBhvr>
                                        <p:cTn id="7" dur="500"/>
                                        <p:tgtEl>
                                          <p:spTgt spid="274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7395">
                                            <p:txEl>
                                              <p:pRg st="1" end="1"/>
                                            </p:txEl>
                                          </p:spTgt>
                                        </p:tgtEl>
                                        <p:attrNameLst>
                                          <p:attrName>style.visibility</p:attrName>
                                        </p:attrNameLst>
                                      </p:cBhvr>
                                      <p:to>
                                        <p:strVal val="visible"/>
                                      </p:to>
                                    </p:set>
                                    <p:animEffect transition="in" filter="blinds(horizontal)">
                                      <p:cBhvr>
                                        <p:cTn id="12" dur="500"/>
                                        <p:tgtEl>
                                          <p:spTgt spid="274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7395">
                                            <p:txEl>
                                              <p:pRg st="2" end="2"/>
                                            </p:txEl>
                                          </p:spTgt>
                                        </p:tgtEl>
                                        <p:attrNameLst>
                                          <p:attrName>style.visibility</p:attrName>
                                        </p:attrNameLst>
                                      </p:cBhvr>
                                      <p:to>
                                        <p:strVal val="visible"/>
                                      </p:to>
                                    </p:set>
                                    <p:animEffect transition="in" filter="blinds(horizontal)">
                                      <p:cBhvr>
                                        <p:cTn id="17" dur="500"/>
                                        <p:tgtEl>
                                          <p:spTgt spid="274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7395">
                                            <p:txEl>
                                              <p:pRg st="3" end="3"/>
                                            </p:txEl>
                                          </p:spTgt>
                                        </p:tgtEl>
                                        <p:attrNameLst>
                                          <p:attrName>style.visibility</p:attrName>
                                        </p:attrNameLst>
                                      </p:cBhvr>
                                      <p:to>
                                        <p:strVal val="visible"/>
                                      </p:to>
                                    </p:set>
                                    <p:animEffect transition="in" filter="blinds(horizontal)">
                                      <p:cBhvr>
                                        <p:cTn id="22" dur="500"/>
                                        <p:tgtEl>
                                          <p:spTgt spid="274739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47395">
                                            <p:txEl>
                                              <p:pRg st="4" end="4"/>
                                            </p:txEl>
                                          </p:spTgt>
                                        </p:tgtEl>
                                        <p:attrNameLst>
                                          <p:attrName>style.visibility</p:attrName>
                                        </p:attrNameLst>
                                      </p:cBhvr>
                                      <p:to>
                                        <p:strVal val="visible"/>
                                      </p:to>
                                    </p:set>
                                    <p:animEffect transition="in" filter="blinds(horizontal)">
                                      <p:cBhvr>
                                        <p:cTn id="25" dur="500"/>
                                        <p:tgtEl>
                                          <p:spTgt spid="274739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47395">
                                            <p:txEl>
                                              <p:pRg st="5" end="5"/>
                                            </p:txEl>
                                          </p:spTgt>
                                        </p:tgtEl>
                                        <p:attrNameLst>
                                          <p:attrName>style.visibility</p:attrName>
                                        </p:attrNameLst>
                                      </p:cBhvr>
                                      <p:to>
                                        <p:strVal val="visible"/>
                                      </p:to>
                                    </p:set>
                                    <p:animEffect transition="in" filter="blinds(horizontal)">
                                      <p:cBhvr>
                                        <p:cTn id="28" dur="500"/>
                                        <p:tgtEl>
                                          <p:spTgt spid="274739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47395">
                                            <p:txEl>
                                              <p:pRg st="6" end="6"/>
                                            </p:txEl>
                                          </p:spTgt>
                                        </p:tgtEl>
                                        <p:attrNameLst>
                                          <p:attrName>style.visibility</p:attrName>
                                        </p:attrNameLst>
                                      </p:cBhvr>
                                      <p:to>
                                        <p:strVal val="visible"/>
                                      </p:to>
                                    </p:set>
                                    <p:animEffect transition="in" filter="blinds(horizontal)">
                                      <p:cBhvr>
                                        <p:cTn id="31" dur="500"/>
                                        <p:tgtEl>
                                          <p:spTgt spid="2747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739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213E2137-EBA5-E9EB-E5B5-220FAFD61F2F}"/>
              </a:ext>
            </a:extLst>
          </p:cNvPr>
          <p:cNvSpPr>
            <a:spLocks noGrp="1" noChangeArrowheads="1"/>
          </p:cNvSpPr>
          <p:nvPr>
            <p:ph type="title"/>
          </p:nvPr>
        </p:nvSpPr>
        <p:spPr/>
        <p:txBody>
          <a:bodyPr anchor="ctr"/>
          <a:lstStyle/>
          <a:p>
            <a:r>
              <a:rPr lang="zh-CN" altLang="en-US">
                <a:latin typeface="Times New Roman" panose="02020603050405020304" pitchFamily="18" charset="0"/>
              </a:rPr>
              <a:t>方程求解算法</a:t>
            </a:r>
          </a:p>
        </p:txBody>
      </p:sp>
      <p:sp>
        <p:nvSpPr>
          <p:cNvPr id="4" name="日期占位符 3">
            <a:extLst>
              <a:ext uri="{FF2B5EF4-FFF2-40B4-BE49-F238E27FC236}">
                <a16:creationId xmlns:a16="http://schemas.microsoft.com/office/drawing/2014/main" id="{ABA476C5-0BC8-6CF3-8B5A-F60B6AFFFDC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EB78575-88A6-4F83-BC3C-3E2637372AB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0114" name="灯片编号占位符 5">
            <a:extLst>
              <a:ext uri="{FF2B5EF4-FFF2-40B4-BE49-F238E27FC236}">
                <a16:creationId xmlns:a16="http://schemas.microsoft.com/office/drawing/2014/main" id="{AFE9AC1F-2E03-B6C2-9E3F-7904BD105EA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BB09D6D-EC0D-48AC-AC7F-3F910ADC8D44}" type="slidenum">
              <a:rPr lang="en-US" altLang="zh-CN">
                <a:latin typeface="Arial" panose="020B0604020202020204" pitchFamily="34" charset="0"/>
              </a:rPr>
              <a:pPr/>
              <a:t>67</a:t>
            </a:fld>
            <a:endParaRPr lang="en-US" altLang="zh-CN">
              <a:latin typeface="Arial" panose="020B0604020202020204" pitchFamily="34" charset="0"/>
            </a:endParaRPr>
          </a:p>
        </p:txBody>
      </p:sp>
      <p:sp>
        <p:nvSpPr>
          <p:cNvPr id="2748419" name="Rectangle 3">
            <a:extLst>
              <a:ext uri="{FF2B5EF4-FFF2-40B4-BE49-F238E27FC236}">
                <a16:creationId xmlns:a16="http://schemas.microsoft.com/office/drawing/2014/main" id="{918380F8-152D-F8A6-537E-5C0F850AD2A3}"/>
              </a:ext>
            </a:extLst>
          </p:cNvPr>
          <p:cNvSpPr>
            <a:spLocks noGrp="1" noChangeArrowheads="1"/>
          </p:cNvSpPr>
          <p:nvPr>
            <p:ph type="body" sz="quarter" idx="13"/>
          </p:nvPr>
        </p:nvSpPr>
        <p:spPr/>
        <p:txBody>
          <a:bodyPr>
            <a:normAutofit fontScale="92500" lnSpcReduction="20000"/>
          </a:bodyPr>
          <a:lstStyle/>
          <a:p>
            <a:r>
              <a:rPr lang="zh-CN" altLang="en-US" sz="3600" dirty="0">
                <a:solidFill>
                  <a:srgbClr val="FF0000"/>
                </a:solidFill>
                <a:latin typeface="Times New Roman" panose="02020603050405020304" pitchFamily="18" charset="0"/>
              </a:rPr>
              <a:t>迭代算法</a:t>
            </a:r>
          </a:p>
          <a:p>
            <a:r>
              <a:rPr lang="zh-CN" altLang="en-US" sz="2400" dirty="0">
                <a:latin typeface="Times New Roman" panose="02020603050405020304" pitchFamily="18" charset="0"/>
              </a:rPr>
              <a:t>初始化：</a:t>
            </a:r>
            <a:r>
              <a:rPr lang="en-US" altLang="zh-CN" sz="2400" dirty="0">
                <a:latin typeface="Times New Roman" panose="02020603050405020304" pitchFamily="18" charset="0"/>
              </a:rPr>
              <a:t>in[</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空</a:t>
            </a:r>
            <a:r>
              <a:rPr lang="en-US" altLang="zh-CN" sz="2400" dirty="0">
                <a:latin typeface="Times New Roman" panose="02020603050405020304" pitchFamily="18" charset="0"/>
              </a:rPr>
              <a:t>; out[</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e_gen</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];out[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]=U-</a:t>
            </a:r>
            <a:r>
              <a:rPr lang="en-US" altLang="zh-CN" sz="2400" dirty="0" err="1">
                <a:latin typeface="Times New Roman" panose="02020603050405020304" pitchFamily="18" charset="0"/>
              </a:rPr>
              <a:t>e_kill</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&gt;=2)</a:t>
            </a:r>
          </a:p>
          <a:p>
            <a:r>
              <a:rPr lang="zh-CN" altLang="en-US" sz="2400" dirty="0">
                <a:latin typeface="Times New Roman" panose="02020603050405020304" pitchFamily="18" charset="0"/>
              </a:rPr>
              <a:t>重复执行下列算法直到</a:t>
            </a:r>
            <a:r>
              <a:rPr lang="en-US" altLang="zh-CN" sz="2400" dirty="0">
                <a:latin typeface="Times New Roman" panose="02020603050405020304" pitchFamily="18" charset="0"/>
              </a:rPr>
              <a:t>out</a:t>
            </a:r>
            <a:r>
              <a:rPr lang="zh-CN" altLang="en-US" sz="2400" dirty="0">
                <a:latin typeface="Times New Roman" panose="02020603050405020304" pitchFamily="18" charset="0"/>
              </a:rPr>
              <a:t>稳定</a:t>
            </a:r>
            <a:r>
              <a:rPr lang="en-US" altLang="zh-CN" sz="2400" dirty="0">
                <a:latin typeface="Times New Roman" panose="02020603050405020304" pitchFamily="18" charset="0"/>
              </a:rPr>
              <a:t>:</a:t>
            </a:r>
          </a:p>
          <a:p>
            <a:pPr>
              <a:buFont typeface="Wingdings" panose="05000000000000000000" pitchFamily="2" charset="2"/>
              <a:buNone/>
            </a:pPr>
            <a:r>
              <a:rPr lang="en-US" altLang="zh-CN" sz="2400" dirty="0">
                <a:latin typeface="Times New Roman" panose="02020603050405020304" pitchFamily="18" charset="0"/>
              </a:rPr>
              <a:t>for</a:t>
            </a:r>
            <a:r>
              <a:rPr lang="zh-CN" altLang="en-US"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=2;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&lt;=n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p>
          <a:p>
            <a:pPr lvl="1">
              <a:buFont typeface="Wingdings" panose="05000000000000000000" pitchFamily="2" charset="2"/>
              <a:buNone/>
            </a:pPr>
            <a:r>
              <a:rPr lang="en-US" altLang="zh-CN" dirty="0">
                <a:latin typeface="Times New Roman" panose="02020603050405020304" pitchFamily="18" charset="0"/>
              </a:rPr>
              <a:t>in[</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∩out[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zh-CN" altLang="en-US" dirty="0">
                <a:latin typeface="Times New Roman" panose="02020603050405020304" pitchFamily="18" charset="0"/>
              </a:rPr>
              <a:t>是</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zh-CN" altLang="en-US" dirty="0">
                <a:latin typeface="Times New Roman" panose="02020603050405020304" pitchFamily="18" charset="0"/>
              </a:rPr>
              <a:t>的前驱；</a:t>
            </a:r>
          </a:p>
          <a:p>
            <a:pPr lvl="1">
              <a:buFont typeface="Wingdings" panose="05000000000000000000" pitchFamily="2" charset="2"/>
              <a:buNone/>
            </a:pPr>
            <a:r>
              <a:rPr lang="en-US" altLang="zh-CN" dirty="0">
                <a:latin typeface="Times New Roman" panose="02020603050405020304" pitchFamily="18" charset="0"/>
              </a:rPr>
              <a:t>out[</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dirty="0" err="1">
                <a:latin typeface="Times New Roman" panose="02020603050405020304" pitchFamily="18" charset="0"/>
              </a:rPr>
              <a:t>e_gen</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∪(in[</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dirty="0" err="1">
                <a:latin typeface="Times New Roman" panose="02020603050405020304" pitchFamily="18" charset="0"/>
              </a:rPr>
              <a:t>e_kill</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p>
          <a:p>
            <a:pPr>
              <a:buFont typeface="Wingdings" panose="05000000000000000000" pitchFamily="2" charset="2"/>
              <a:buNone/>
            </a:pPr>
            <a:r>
              <a:rPr lang="en-US" altLang="zh-CN"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8419">
                                            <p:txEl>
                                              <p:pRg st="0" end="0"/>
                                            </p:txEl>
                                          </p:spTgt>
                                        </p:tgtEl>
                                        <p:attrNameLst>
                                          <p:attrName>style.visibility</p:attrName>
                                        </p:attrNameLst>
                                      </p:cBhvr>
                                      <p:to>
                                        <p:strVal val="visible"/>
                                      </p:to>
                                    </p:set>
                                    <p:animEffect transition="in" filter="blinds(horizontal)">
                                      <p:cBhvr>
                                        <p:cTn id="7" dur="500"/>
                                        <p:tgtEl>
                                          <p:spTgt spid="274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8419">
                                            <p:txEl>
                                              <p:pRg st="1" end="1"/>
                                            </p:txEl>
                                          </p:spTgt>
                                        </p:tgtEl>
                                        <p:attrNameLst>
                                          <p:attrName>style.visibility</p:attrName>
                                        </p:attrNameLst>
                                      </p:cBhvr>
                                      <p:to>
                                        <p:strVal val="visible"/>
                                      </p:to>
                                    </p:set>
                                    <p:animEffect transition="in" filter="blinds(horizontal)">
                                      <p:cBhvr>
                                        <p:cTn id="12" dur="500"/>
                                        <p:tgtEl>
                                          <p:spTgt spid="274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8419">
                                            <p:txEl>
                                              <p:pRg st="2" end="2"/>
                                            </p:txEl>
                                          </p:spTgt>
                                        </p:tgtEl>
                                        <p:attrNameLst>
                                          <p:attrName>style.visibility</p:attrName>
                                        </p:attrNameLst>
                                      </p:cBhvr>
                                      <p:to>
                                        <p:strVal val="visible"/>
                                      </p:to>
                                    </p:set>
                                    <p:animEffect transition="in" filter="blinds(horizontal)">
                                      <p:cBhvr>
                                        <p:cTn id="17" dur="500"/>
                                        <p:tgtEl>
                                          <p:spTgt spid="274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8419">
                                            <p:txEl>
                                              <p:pRg st="3" end="3"/>
                                            </p:txEl>
                                          </p:spTgt>
                                        </p:tgtEl>
                                        <p:attrNameLst>
                                          <p:attrName>style.visibility</p:attrName>
                                        </p:attrNameLst>
                                      </p:cBhvr>
                                      <p:to>
                                        <p:strVal val="visible"/>
                                      </p:to>
                                    </p:set>
                                    <p:animEffect transition="in" filter="blinds(horizontal)">
                                      <p:cBhvr>
                                        <p:cTn id="22" dur="500"/>
                                        <p:tgtEl>
                                          <p:spTgt spid="27484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48419">
                                            <p:txEl>
                                              <p:pRg st="4" end="4"/>
                                            </p:txEl>
                                          </p:spTgt>
                                        </p:tgtEl>
                                        <p:attrNameLst>
                                          <p:attrName>style.visibility</p:attrName>
                                        </p:attrNameLst>
                                      </p:cBhvr>
                                      <p:to>
                                        <p:strVal val="visible"/>
                                      </p:to>
                                    </p:set>
                                    <p:animEffect transition="in" filter="blinds(horizontal)">
                                      <p:cBhvr>
                                        <p:cTn id="25" dur="500"/>
                                        <p:tgtEl>
                                          <p:spTgt spid="27484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48419">
                                            <p:txEl>
                                              <p:pRg st="5" end="5"/>
                                            </p:txEl>
                                          </p:spTgt>
                                        </p:tgtEl>
                                        <p:attrNameLst>
                                          <p:attrName>style.visibility</p:attrName>
                                        </p:attrNameLst>
                                      </p:cBhvr>
                                      <p:to>
                                        <p:strVal val="visible"/>
                                      </p:to>
                                    </p:set>
                                    <p:animEffect transition="in" filter="blinds(horizontal)">
                                      <p:cBhvr>
                                        <p:cTn id="28" dur="500"/>
                                        <p:tgtEl>
                                          <p:spTgt spid="27484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48419">
                                            <p:txEl>
                                              <p:pRg st="6" end="6"/>
                                            </p:txEl>
                                          </p:spTgt>
                                        </p:tgtEl>
                                        <p:attrNameLst>
                                          <p:attrName>style.visibility</p:attrName>
                                        </p:attrNameLst>
                                      </p:cBhvr>
                                      <p:to>
                                        <p:strVal val="visible"/>
                                      </p:to>
                                    </p:set>
                                    <p:animEffect transition="in" filter="blinds(horizontal)">
                                      <p:cBhvr>
                                        <p:cTn id="33" dur="500"/>
                                        <p:tgtEl>
                                          <p:spTgt spid="2748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841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396412D9-0E00-21E7-6697-0405C099D199}"/>
              </a:ext>
            </a:extLst>
          </p:cNvPr>
          <p:cNvSpPr>
            <a:spLocks noGrp="1" noChangeArrowheads="1"/>
          </p:cNvSpPr>
          <p:nvPr>
            <p:ph type="title"/>
          </p:nvPr>
        </p:nvSpPr>
        <p:spPr/>
        <p:txBody>
          <a:bodyPr anchor="ctr"/>
          <a:lstStyle/>
          <a:p>
            <a:r>
              <a:rPr lang="zh-CN" altLang="en-US">
                <a:latin typeface="Times New Roman" panose="02020603050405020304" pitchFamily="18" charset="0"/>
              </a:rPr>
              <a:t>算法说明</a:t>
            </a:r>
          </a:p>
        </p:txBody>
      </p:sp>
      <p:sp>
        <p:nvSpPr>
          <p:cNvPr id="4" name="日期占位符 3">
            <a:extLst>
              <a:ext uri="{FF2B5EF4-FFF2-40B4-BE49-F238E27FC236}">
                <a16:creationId xmlns:a16="http://schemas.microsoft.com/office/drawing/2014/main" id="{CB8982AD-9322-19B4-2182-C84DA74FC31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1CB60B6-A050-4A8F-837A-F5225D729D4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1138" name="灯片编号占位符 5">
            <a:extLst>
              <a:ext uri="{FF2B5EF4-FFF2-40B4-BE49-F238E27FC236}">
                <a16:creationId xmlns:a16="http://schemas.microsoft.com/office/drawing/2014/main" id="{1B3C6BF9-111D-347C-F745-22C7AF47588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353DFB7-6881-43E3-8637-BE47B9FD9644}" type="slidenum">
              <a:rPr lang="en-US" altLang="zh-CN">
                <a:latin typeface="Arial" panose="020B0604020202020204" pitchFamily="34" charset="0"/>
              </a:rPr>
              <a:pPr/>
              <a:t>68</a:t>
            </a:fld>
            <a:endParaRPr lang="en-US" altLang="zh-CN">
              <a:latin typeface="Arial" panose="020B0604020202020204" pitchFamily="34" charset="0"/>
            </a:endParaRPr>
          </a:p>
        </p:txBody>
      </p:sp>
      <p:sp>
        <p:nvSpPr>
          <p:cNvPr id="2749443" name="Rectangle 3">
            <a:extLst>
              <a:ext uri="{FF2B5EF4-FFF2-40B4-BE49-F238E27FC236}">
                <a16:creationId xmlns:a16="http://schemas.microsoft.com/office/drawing/2014/main" id="{B06F880D-B684-D78A-7C8A-E3948539393A}"/>
              </a:ext>
            </a:extLst>
          </p:cNvPr>
          <p:cNvSpPr>
            <a:spLocks noGrp="1" noChangeArrowheads="1"/>
          </p:cNvSpPr>
          <p:nvPr>
            <p:ph type="body" sz="quarter" idx="13"/>
          </p:nvPr>
        </p:nvSpPr>
        <p:spPr/>
        <p:txBody>
          <a:bodyPr/>
          <a:lstStyle/>
          <a:p>
            <a:r>
              <a:rPr lang="zh-CN" altLang="en-US">
                <a:latin typeface="Times New Roman" panose="02020603050405020304" pitchFamily="18" charset="0"/>
              </a:rPr>
              <a:t>初始化值和前面的两个算法不同。</a:t>
            </a:r>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i="1" baseline="-25000">
                <a:latin typeface="Times New Roman" panose="02020603050405020304" pitchFamily="18" charset="0"/>
              </a:rPr>
              <a:t>i</a:t>
            </a:r>
            <a:r>
              <a:rPr lang="en-US" altLang="zh-CN">
                <a:latin typeface="Times New Roman" panose="02020603050405020304" pitchFamily="18" charset="0"/>
              </a:rPr>
              <a:t>]</a:t>
            </a:r>
            <a:r>
              <a:rPr lang="zh-CN" altLang="en-US">
                <a:latin typeface="Times New Roman" panose="02020603050405020304" pitchFamily="18" charset="0"/>
              </a:rPr>
              <a:t>的初值大于实际的值。</a:t>
            </a:r>
          </a:p>
          <a:p>
            <a:r>
              <a:rPr lang="zh-CN" altLang="en-US">
                <a:latin typeface="Times New Roman" panose="02020603050405020304" pitchFamily="18" charset="0"/>
              </a:rPr>
              <a:t>在迭代的过程种，</a:t>
            </a:r>
            <a:r>
              <a:rPr lang="en-US" altLang="zh-CN">
                <a:latin typeface="Times New Roman" panose="02020603050405020304" pitchFamily="18" charset="0"/>
              </a:rPr>
              <a:t>out[</a:t>
            </a:r>
            <a:r>
              <a:rPr lang="en-US" altLang="zh-CN" i="1">
                <a:latin typeface="Times New Roman" panose="02020603050405020304" pitchFamily="18" charset="0"/>
              </a:rPr>
              <a:t>B</a:t>
            </a:r>
            <a:r>
              <a:rPr lang="en-US" altLang="zh-CN" i="1" baseline="-25000">
                <a:latin typeface="Times New Roman" panose="02020603050405020304" pitchFamily="18" charset="0"/>
              </a:rPr>
              <a:t>i</a:t>
            </a:r>
            <a:r>
              <a:rPr lang="en-US" altLang="zh-CN">
                <a:latin typeface="Times New Roman" panose="02020603050405020304" pitchFamily="18" charset="0"/>
              </a:rPr>
              <a:t>]</a:t>
            </a:r>
            <a:r>
              <a:rPr lang="zh-CN" altLang="en-US">
                <a:latin typeface="Times New Roman" panose="02020603050405020304" pitchFamily="18" charset="0"/>
              </a:rPr>
              <a:t>的值逐渐缩小直到稳定。</a:t>
            </a:r>
          </a:p>
          <a:p>
            <a:r>
              <a:rPr lang="en-US" altLang="zh-CN">
                <a:latin typeface="Times New Roman" panose="02020603050405020304" pitchFamily="18" charset="0"/>
              </a:rPr>
              <a:t>U</a:t>
            </a:r>
            <a:r>
              <a:rPr lang="zh-CN" altLang="en-US">
                <a:latin typeface="Times New Roman" panose="02020603050405020304" pitchFamily="18" charset="0"/>
              </a:rPr>
              <a:t>表示四元式的全集，就是四元式序列中所有表达式</a:t>
            </a:r>
            <a:r>
              <a:rPr lang="en-US" altLang="zh-CN">
                <a:latin typeface="Times New Roman" panose="02020603050405020304" pitchFamily="18" charset="0"/>
              </a:rPr>
              <a:t>x op y</a:t>
            </a:r>
            <a:r>
              <a:rPr lang="zh-CN" altLang="en-US">
                <a:latin typeface="Times New Roman" panose="02020603050405020304" pitchFamily="18" charset="0"/>
              </a:rPr>
              <a:t>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9443">
                                            <p:txEl>
                                              <p:pRg st="0" end="0"/>
                                            </p:txEl>
                                          </p:spTgt>
                                        </p:tgtEl>
                                        <p:attrNameLst>
                                          <p:attrName>style.visibility</p:attrName>
                                        </p:attrNameLst>
                                      </p:cBhvr>
                                      <p:to>
                                        <p:strVal val="visible"/>
                                      </p:to>
                                    </p:set>
                                    <p:animEffect transition="in" filter="blinds(horizontal)">
                                      <p:cBhvr>
                                        <p:cTn id="7" dur="500"/>
                                        <p:tgtEl>
                                          <p:spTgt spid="2749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9443">
                                            <p:txEl>
                                              <p:pRg st="1" end="1"/>
                                            </p:txEl>
                                          </p:spTgt>
                                        </p:tgtEl>
                                        <p:attrNameLst>
                                          <p:attrName>style.visibility</p:attrName>
                                        </p:attrNameLst>
                                      </p:cBhvr>
                                      <p:to>
                                        <p:strVal val="visible"/>
                                      </p:to>
                                    </p:set>
                                    <p:animEffect transition="in" filter="blinds(horizontal)">
                                      <p:cBhvr>
                                        <p:cTn id="12" dur="500"/>
                                        <p:tgtEl>
                                          <p:spTgt spid="274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9443">
                                            <p:txEl>
                                              <p:pRg st="2" end="2"/>
                                            </p:txEl>
                                          </p:spTgt>
                                        </p:tgtEl>
                                        <p:attrNameLst>
                                          <p:attrName>style.visibility</p:attrName>
                                        </p:attrNameLst>
                                      </p:cBhvr>
                                      <p:to>
                                        <p:strVal val="visible"/>
                                      </p:to>
                                    </p:set>
                                    <p:animEffect transition="in" filter="blinds(horizontal)">
                                      <p:cBhvr>
                                        <p:cTn id="17" dur="500"/>
                                        <p:tgtEl>
                                          <p:spTgt spid="274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944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16EBE57C-FCBB-4C47-95A2-10E68181C701}"/>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10.4 </a:t>
            </a:r>
            <a:r>
              <a:rPr lang="zh-CN" altLang="en-US" dirty="0">
                <a:latin typeface="Times New Roman" panose="02020603050405020304" pitchFamily="18" charset="0"/>
              </a:rPr>
              <a:t>局部优化</a:t>
            </a:r>
          </a:p>
        </p:txBody>
      </p:sp>
      <p:sp>
        <p:nvSpPr>
          <p:cNvPr id="4" name="日期占位符 3">
            <a:extLst>
              <a:ext uri="{FF2B5EF4-FFF2-40B4-BE49-F238E27FC236}">
                <a16:creationId xmlns:a16="http://schemas.microsoft.com/office/drawing/2014/main" id="{3FDE6C03-C278-C8DE-CFBC-75594C11B58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29EA382-0466-4D07-AF70-D8BC10A32F2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2162" name="灯片编号占位符 5">
            <a:extLst>
              <a:ext uri="{FF2B5EF4-FFF2-40B4-BE49-F238E27FC236}">
                <a16:creationId xmlns:a16="http://schemas.microsoft.com/office/drawing/2014/main" id="{A722463A-BB34-AA40-1D54-5C8F6B4947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182EB9E-93EF-488A-8B7E-0EE04A84DAD6}" type="slidenum">
              <a:rPr lang="en-US" altLang="zh-CN">
                <a:latin typeface="Arial" panose="020B0604020202020204" pitchFamily="34" charset="0"/>
              </a:rPr>
              <a:pPr/>
              <a:t>69</a:t>
            </a:fld>
            <a:endParaRPr lang="en-US" altLang="zh-CN">
              <a:latin typeface="Arial" panose="020B0604020202020204" pitchFamily="34" charset="0"/>
            </a:endParaRPr>
          </a:p>
        </p:txBody>
      </p:sp>
      <p:sp>
        <p:nvSpPr>
          <p:cNvPr id="2750467" name="Rectangle 3">
            <a:extLst>
              <a:ext uri="{FF2B5EF4-FFF2-40B4-BE49-F238E27FC236}">
                <a16:creationId xmlns:a16="http://schemas.microsoft.com/office/drawing/2014/main" id="{5407B7F8-D1C9-9FBB-3E22-4D7C56387AE9}"/>
              </a:ext>
            </a:extLst>
          </p:cNvPr>
          <p:cNvSpPr>
            <a:spLocks noGrp="1" noChangeArrowheads="1"/>
          </p:cNvSpPr>
          <p:nvPr>
            <p:ph type="body" sz="quarter" idx="13"/>
          </p:nvPr>
        </p:nvSpPr>
        <p:spPr/>
        <p:txBody>
          <a:bodyPr>
            <a:normAutofit fontScale="92500"/>
          </a:bodyPr>
          <a:lstStyle/>
          <a:p>
            <a:pPr>
              <a:spcBef>
                <a:spcPct val="0"/>
              </a:spcBef>
            </a:pPr>
            <a:r>
              <a:rPr lang="zh-CN" altLang="en-US">
                <a:latin typeface="Times New Roman" panose="02020603050405020304" pitchFamily="18" charset="0"/>
              </a:rPr>
              <a:t>基本块的功能实际上就是计算一组表达式，这些表达式是在基本块出口活跃的变量的值。如果两个基本块计算一组同样的表达式，则称它们是等价的。 </a:t>
            </a:r>
          </a:p>
          <a:p>
            <a:pPr>
              <a:spcBef>
                <a:spcPct val="0"/>
              </a:spcBef>
            </a:pPr>
            <a:r>
              <a:rPr lang="zh-CN" altLang="en-US">
                <a:latin typeface="Times New Roman" panose="02020603050405020304" pitchFamily="18" charset="0"/>
              </a:rPr>
              <a:t>可以对基本块应用很多变换而不改变它所计算的表达式集合，许多这样的变换对改进最终由某基本块生成的代码的质量很有用。 </a:t>
            </a:r>
          </a:p>
          <a:p>
            <a:pPr>
              <a:spcBef>
                <a:spcPct val="0"/>
              </a:spcBef>
            </a:pPr>
            <a:r>
              <a:rPr lang="zh-CN" altLang="en-US">
                <a:latin typeface="Times New Roman" panose="02020603050405020304" pitchFamily="18" charset="0"/>
              </a:rPr>
              <a:t>利用基本块的</a:t>
            </a:r>
            <a:r>
              <a:rPr lang="en-US" altLang="zh-CN">
                <a:latin typeface="Times New Roman" panose="02020603050405020304" pitchFamily="18" charset="0"/>
              </a:rPr>
              <a:t>dag</a:t>
            </a:r>
            <a:r>
              <a:rPr lang="zh-CN" altLang="en-US">
                <a:latin typeface="Times New Roman" panose="02020603050405020304" pitchFamily="18" charset="0"/>
              </a:rPr>
              <a:t>表示可以实现一些常用的对基本块的变换。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0467">
                                            <p:txEl>
                                              <p:pRg st="0" end="0"/>
                                            </p:txEl>
                                          </p:spTgt>
                                        </p:tgtEl>
                                        <p:attrNameLst>
                                          <p:attrName>style.visibility</p:attrName>
                                        </p:attrNameLst>
                                      </p:cBhvr>
                                      <p:to>
                                        <p:strVal val="visible"/>
                                      </p:to>
                                    </p:set>
                                    <p:animEffect transition="in" filter="blinds(horizontal)">
                                      <p:cBhvr>
                                        <p:cTn id="7" dur="500"/>
                                        <p:tgtEl>
                                          <p:spTgt spid="275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0467">
                                            <p:txEl>
                                              <p:pRg st="1" end="1"/>
                                            </p:txEl>
                                          </p:spTgt>
                                        </p:tgtEl>
                                        <p:attrNameLst>
                                          <p:attrName>style.visibility</p:attrName>
                                        </p:attrNameLst>
                                      </p:cBhvr>
                                      <p:to>
                                        <p:strVal val="visible"/>
                                      </p:to>
                                    </p:set>
                                    <p:animEffect transition="in" filter="blinds(horizontal)">
                                      <p:cBhvr>
                                        <p:cTn id="12" dur="500"/>
                                        <p:tgtEl>
                                          <p:spTgt spid="275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0467">
                                            <p:txEl>
                                              <p:pRg st="2" end="2"/>
                                            </p:txEl>
                                          </p:spTgt>
                                        </p:tgtEl>
                                        <p:attrNameLst>
                                          <p:attrName>style.visibility</p:attrName>
                                        </p:attrNameLst>
                                      </p:cBhvr>
                                      <p:to>
                                        <p:strVal val="visible"/>
                                      </p:to>
                                    </p:set>
                                    <p:animEffect transition="in" filter="blinds(horizontal)">
                                      <p:cBhvr>
                                        <p:cTn id="17" dur="500"/>
                                        <p:tgtEl>
                                          <p:spTgt spid="275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04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B8C5ABB3-242C-30C9-CD5A-87D2A60DC326}"/>
              </a:ext>
            </a:extLst>
          </p:cNvPr>
          <p:cNvSpPr>
            <a:spLocks noGrp="1" noChangeArrowheads="1"/>
          </p:cNvSpPr>
          <p:nvPr>
            <p:ph type="title"/>
          </p:nvPr>
        </p:nvSpPr>
        <p:spPr/>
        <p:txBody>
          <a:bodyPr anchor="ctr"/>
          <a:lstStyle/>
          <a:p>
            <a:r>
              <a:rPr lang="zh-CN" altLang="en-US">
                <a:latin typeface="Times New Roman" panose="02020603050405020304" pitchFamily="18" charset="0"/>
              </a:rPr>
              <a:t>程序例子</a:t>
            </a:r>
          </a:p>
        </p:txBody>
      </p:sp>
      <p:sp>
        <p:nvSpPr>
          <p:cNvPr id="4" name="日期占位符 3">
            <a:extLst>
              <a:ext uri="{FF2B5EF4-FFF2-40B4-BE49-F238E27FC236}">
                <a16:creationId xmlns:a16="http://schemas.microsoft.com/office/drawing/2014/main" id="{81E96957-1E20-4F73-0CED-C2F70A500D6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FEA3EA3-CB59-4706-94EC-C09A93E9AF6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266" name="灯片编号占位符 5">
            <a:extLst>
              <a:ext uri="{FF2B5EF4-FFF2-40B4-BE49-F238E27FC236}">
                <a16:creationId xmlns:a16="http://schemas.microsoft.com/office/drawing/2014/main" id="{5F390F21-F57C-26C9-BE55-75B0AA33304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7D6328A-FC5E-42EB-A6F4-7C64B889C37F}" type="slidenum">
              <a:rPr lang="en-US" altLang="zh-CN">
                <a:latin typeface="Arial" panose="020B0604020202020204" pitchFamily="34" charset="0"/>
              </a:rPr>
              <a:pPr/>
              <a:t>7</a:t>
            </a:fld>
            <a:endParaRPr lang="en-US" altLang="zh-CN">
              <a:latin typeface="Arial" panose="020B0604020202020204" pitchFamily="34" charset="0"/>
            </a:endParaRPr>
          </a:p>
        </p:txBody>
      </p:sp>
      <p:sp>
        <p:nvSpPr>
          <p:cNvPr id="11268" name="Rectangle 3">
            <a:extLst>
              <a:ext uri="{FF2B5EF4-FFF2-40B4-BE49-F238E27FC236}">
                <a16:creationId xmlns:a16="http://schemas.microsoft.com/office/drawing/2014/main" id="{517C3FF1-85CB-4F46-E2D2-5AA6622256DD}"/>
              </a:ext>
            </a:extLst>
          </p:cNvPr>
          <p:cNvSpPr>
            <a:spLocks noGrp="1" noChangeArrowheads="1"/>
          </p:cNvSpPr>
          <p:nvPr>
            <p:ph type="body" sz="quarter" idx="13"/>
          </p:nvPr>
        </p:nvSpPr>
        <p:spPr>
          <a:xfrm>
            <a:off x="1064596" y="1443017"/>
            <a:ext cx="9783916" cy="4673697"/>
          </a:xfrm>
        </p:spPr>
        <p:txBody>
          <a:bodyPr>
            <a:normAutofit/>
          </a:bodyPr>
          <a:lstStyle/>
          <a:p>
            <a:pPr>
              <a:lnSpc>
                <a:spcPct val="100000"/>
              </a:lnSpc>
              <a:buFont typeface="Wingdings" panose="05000000000000000000" pitchFamily="2" charset="2"/>
              <a:buNone/>
            </a:pPr>
            <a:r>
              <a:rPr lang="zh-CN" altLang="en-US" dirty="0">
                <a:solidFill>
                  <a:srgbClr val="FF0000"/>
                </a:solidFill>
                <a:latin typeface="Times New Roman" panose="02020603050405020304" pitchFamily="18" charset="0"/>
              </a:rPr>
              <a:t>本节所用的例子</a:t>
            </a:r>
          </a:p>
          <a:p>
            <a:pPr>
              <a:lnSpc>
                <a:spcPct val="10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m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1; j = n; v = a[n];		(9)  j := j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1 </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while (1) {				(10) t</a:t>
            </a:r>
            <a:r>
              <a:rPr lang="en-US" altLang="zh-CN" sz="2400" baseline="-30000" dirty="0">
                <a:latin typeface="Times New Roman" panose="02020603050405020304" pitchFamily="18" charset="0"/>
                <a:ea typeface="宋体" panose="02010600030101010101" pitchFamily="2" charset="-122"/>
              </a:rPr>
              <a:t>4</a:t>
            </a:r>
            <a:r>
              <a:rPr lang="en-US" altLang="zh-CN" sz="2400" dirty="0">
                <a:latin typeface="Times New Roman" panose="02020603050405020304" pitchFamily="18" charset="0"/>
                <a:ea typeface="宋体" panose="02010600030101010101" pitchFamily="2" charset="-122"/>
              </a:rPr>
              <a:t> := 4 * j </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do </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+1; while(a[</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]&lt;v);	         	(11) t</a:t>
            </a:r>
            <a:r>
              <a:rPr lang="en-US" altLang="zh-CN" sz="2400" baseline="-30000" dirty="0">
                <a:latin typeface="Times New Roman" panose="02020603050405020304" pitchFamily="18" charset="0"/>
                <a:ea typeface="宋体" panose="02010600030101010101" pitchFamily="2" charset="-122"/>
              </a:rPr>
              <a:t>5</a:t>
            </a:r>
            <a:r>
              <a:rPr lang="en-US" altLang="zh-CN" sz="2400" dirty="0">
                <a:latin typeface="Times New Roman" panose="02020603050405020304" pitchFamily="18" charset="0"/>
                <a:ea typeface="宋体" panose="02010600030101010101" pitchFamily="2" charset="-122"/>
              </a:rPr>
              <a:t> := a[t</a:t>
            </a:r>
            <a:r>
              <a:rPr lang="en-US" altLang="zh-CN" sz="2400" baseline="-30000" dirty="0">
                <a:latin typeface="Times New Roman" panose="02020603050405020304" pitchFamily="18" charset="0"/>
                <a:ea typeface="宋体" panose="02010600030101010101" pitchFamily="2" charset="-122"/>
              </a:rPr>
              <a:t>4</a:t>
            </a:r>
            <a:r>
              <a:rPr lang="en-US" altLang="zh-CN" sz="2400" dirty="0">
                <a:latin typeface="Times New Roman" panose="02020603050405020304" pitchFamily="18" charset="0"/>
                <a:ea typeface="宋体" panose="02010600030101010101" pitchFamily="2" charset="-122"/>
              </a:rPr>
              <a:t>]	 </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do j =j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1;while (a[j]&gt;v);           	(12)if t</a:t>
            </a:r>
            <a:r>
              <a:rPr lang="en-US" altLang="zh-CN" sz="2400" baseline="-30000" dirty="0">
                <a:latin typeface="Times New Roman" panose="02020603050405020304" pitchFamily="18" charset="0"/>
                <a:ea typeface="宋体" panose="02010600030101010101" pitchFamily="2" charset="-122"/>
              </a:rPr>
              <a:t>5</a:t>
            </a:r>
            <a:r>
              <a:rPr lang="en-US" altLang="zh-CN" sz="2400" dirty="0">
                <a:latin typeface="Times New Roman" panose="02020603050405020304" pitchFamily="18" charset="0"/>
                <a:ea typeface="宋体" panose="02010600030101010101" pitchFamily="2" charset="-122"/>
              </a:rPr>
              <a:t>&gt;v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(9) </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if (</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&gt;= j) break;		         	(13)if </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&gt;=j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(23) </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x=a[</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]=a[j]; a[j]=x;	         	(14) t</a:t>
            </a:r>
            <a:r>
              <a:rPr lang="en-US" altLang="zh-CN" sz="2400" baseline="-30000" dirty="0">
                <a:latin typeface="Times New Roman" panose="02020603050405020304" pitchFamily="18" charset="0"/>
                <a:ea typeface="宋体" panose="02010600030101010101" pitchFamily="2" charset="-122"/>
              </a:rPr>
              <a:t>6</a:t>
            </a:r>
            <a:r>
              <a:rPr lang="en-US" altLang="zh-CN" sz="2400" dirty="0">
                <a:latin typeface="Times New Roman" panose="02020603050405020304" pitchFamily="18" charset="0"/>
                <a:ea typeface="宋体" panose="02010600030101010101" pitchFamily="2" charset="-122"/>
              </a:rPr>
              <a:t>:=4 * </a:t>
            </a:r>
            <a:r>
              <a:rPr lang="en-US" altLang="zh-CN" sz="2400" dirty="0" err="1">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(15) x := a[t</a:t>
            </a:r>
            <a:r>
              <a:rPr lang="en-US" altLang="zh-CN" sz="2400" baseline="-30000" dirty="0">
                <a:latin typeface="Times New Roman" panose="02020603050405020304" pitchFamily="18" charset="0"/>
                <a:ea typeface="宋体" panose="02010600030101010101" pitchFamily="2" charset="-122"/>
              </a:rPr>
              <a:t>6</a:t>
            </a:r>
            <a:r>
              <a:rPr lang="en-US" altLang="zh-CN" sz="2400" dirty="0">
                <a:latin typeface="Times New Roman" panose="02020603050405020304" pitchFamily="18" charset="0"/>
                <a:ea typeface="宋体" panose="02010600030101010101" pitchFamily="2" charset="-122"/>
              </a:rPr>
              <a:t>]</a:t>
            </a:r>
          </a:p>
          <a:p>
            <a:pPr>
              <a:lnSpc>
                <a:spcPct val="10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x=a[</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]=a[n]; a[n]=x;            	 .  .  .</a:t>
            </a:r>
            <a:r>
              <a:rPr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04BC43D0-DDE3-4BB9-B454-729234D7DE3F}"/>
              </a:ext>
            </a:extLst>
          </p:cNvPr>
          <p:cNvSpPr>
            <a:spLocks noGrp="1" noChangeArrowheads="1"/>
          </p:cNvSpPr>
          <p:nvPr>
            <p:ph type="title"/>
          </p:nvPr>
        </p:nvSpPr>
        <p:spPr/>
        <p:txBody>
          <a:bodyPr anchor="ctr"/>
          <a:lstStyle/>
          <a:p>
            <a:r>
              <a:rPr lang="en-US" altLang="zh-CN">
                <a:latin typeface="Times New Roman" panose="02020603050405020304" pitchFamily="18" charset="0"/>
              </a:rPr>
              <a:t>10.4.1 </a:t>
            </a:r>
            <a:r>
              <a:rPr lang="zh-CN" altLang="en-US">
                <a:latin typeface="Times New Roman" panose="02020603050405020304" pitchFamily="18" charset="0"/>
              </a:rPr>
              <a:t>基本块的</a:t>
            </a:r>
            <a:r>
              <a:rPr lang="en-US" altLang="zh-CN">
                <a:latin typeface="Times New Roman" panose="02020603050405020304" pitchFamily="18" charset="0"/>
              </a:rPr>
              <a:t>dag</a:t>
            </a:r>
            <a:r>
              <a:rPr lang="zh-CN" altLang="en-US">
                <a:latin typeface="Times New Roman" panose="02020603050405020304" pitchFamily="18" charset="0"/>
              </a:rPr>
              <a:t>表示 </a:t>
            </a:r>
          </a:p>
        </p:txBody>
      </p:sp>
      <p:sp>
        <p:nvSpPr>
          <p:cNvPr id="4" name="日期占位符 3">
            <a:extLst>
              <a:ext uri="{FF2B5EF4-FFF2-40B4-BE49-F238E27FC236}">
                <a16:creationId xmlns:a16="http://schemas.microsoft.com/office/drawing/2014/main" id="{DCFDAFC3-CABA-6D6D-A496-F2272A8C184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2B68A12-13D3-4FED-83AF-BD8029DF14E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3186" name="灯片编号占位符 5">
            <a:extLst>
              <a:ext uri="{FF2B5EF4-FFF2-40B4-BE49-F238E27FC236}">
                <a16:creationId xmlns:a16="http://schemas.microsoft.com/office/drawing/2014/main" id="{B4863CCA-807D-7219-081E-25C6B2B72A0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F19DD6C-5BEA-423D-9E16-E318F9536267}" type="slidenum">
              <a:rPr lang="en-US" altLang="zh-CN">
                <a:latin typeface="Arial" panose="020B0604020202020204" pitchFamily="34" charset="0"/>
              </a:rPr>
              <a:pPr/>
              <a:t>70</a:t>
            </a:fld>
            <a:endParaRPr lang="en-US" altLang="zh-CN">
              <a:latin typeface="Arial" panose="020B0604020202020204" pitchFamily="34" charset="0"/>
            </a:endParaRPr>
          </a:p>
        </p:txBody>
      </p:sp>
      <p:sp>
        <p:nvSpPr>
          <p:cNvPr id="2751491" name="Rectangle 3">
            <a:extLst>
              <a:ext uri="{FF2B5EF4-FFF2-40B4-BE49-F238E27FC236}">
                <a16:creationId xmlns:a16="http://schemas.microsoft.com/office/drawing/2014/main" id="{FBB018C3-C463-FA85-74ED-C0DC73ACC1ED}"/>
              </a:ext>
            </a:extLst>
          </p:cNvPr>
          <p:cNvSpPr>
            <a:spLocks noGrp="1" noChangeArrowheads="1"/>
          </p:cNvSpPr>
          <p:nvPr>
            <p:ph type="body" sz="quarter" idx="13"/>
          </p:nvPr>
        </p:nvSpPr>
        <p:spPr>
          <a:xfrm>
            <a:off x="1064596" y="1443018"/>
            <a:ext cx="9783916" cy="4576042"/>
          </a:xfrm>
        </p:spPr>
        <p:txBody>
          <a:bodyPr>
            <a:normAutofit fontScale="92500"/>
          </a:bodyPr>
          <a:lstStyle/>
          <a:p>
            <a:r>
              <a:rPr lang="en-US" altLang="zh-CN" dirty="0" err="1">
                <a:latin typeface="Times New Roman" panose="02020603050405020304" pitchFamily="18" charset="0"/>
              </a:rPr>
              <a:t>dag</a:t>
            </a:r>
            <a:r>
              <a:rPr lang="zh-CN" altLang="en-US" dirty="0">
                <a:latin typeface="Times New Roman" panose="02020603050405020304" pitchFamily="18" charset="0"/>
              </a:rPr>
              <a:t>的构造方法</a:t>
            </a:r>
          </a:p>
          <a:p>
            <a:pPr lvl="1">
              <a:buFont typeface="Wingdings" panose="05000000000000000000" pitchFamily="2" charset="2"/>
              <a:buNone/>
            </a:pPr>
            <a:r>
              <a:rPr lang="zh-CN" altLang="en-US" dirty="0">
                <a:latin typeface="Times New Roman" panose="02020603050405020304" pitchFamily="18" charset="0"/>
              </a:rPr>
              <a:t>⑴ 基本块中出现的每个变量都有一个</a:t>
            </a:r>
            <a:r>
              <a:rPr lang="en-US" altLang="zh-CN" dirty="0" err="1">
                <a:latin typeface="Times New Roman" panose="02020603050405020304" pitchFamily="18" charset="0"/>
              </a:rPr>
              <a:t>dag</a:t>
            </a:r>
            <a:r>
              <a:rPr lang="zh-CN" altLang="en-US" dirty="0">
                <a:latin typeface="Times New Roman" panose="02020603050405020304" pitchFamily="18" charset="0"/>
              </a:rPr>
              <a:t>节点表示其初始值。</a:t>
            </a:r>
          </a:p>
          <a:p>
            <a:pPr lvl="1">
              <a:buFont typeface="Wingdings" panose="05000000000000000000" pitchFamily="2" charset="2"/>
              <a:buNone/>
            </a:pPr>
            <a:r>
              <a:rPr lang="zh-CN" altLang="en-US" dirty="0">
                <a:latin typeface="Times New Roman" panose="02020603050405020304" pitchFamily="18" charset="0"/>
              </a:rPr>
              <a:t>⑵ 基本块中的每个语句</a:t>
            </a:r>
            <a:r>
              <a:rPr lang="en-US" altLang="zh-CN" i="1" dirty="0">
                <a:latin typeface="Times New Roman" panose="02020603050405020304" pitchFamily="18" charset="0"/>
              </a:rPr>
              <a:t>s</a:t>
            </a:r>
            <a:r>
              <a:rPr lang="zh-CN" altLang="en-US" dirty="0">
                <a:latin typeface="Times New Roman" panose="02020603050405020304" pitchFamily="18" charset="0"/>
              </a:rPr>
              <a:t>都有一个</a:t>
            </a:r>
            <a:r>
              <a:rPr lang="en-US" altLang="zh-CN" dirty="0" err="1">
                <a:latin typeface="Times New Roman" panose="02020603050405020304" pitchFamily="18" charset="0"/>
              </a:rPr>
              <a:t>dag</a:t>
            </a:r>
            <a:r>
              <a:rPr lang="zh-CN" altLang="en-US" dirty="0">
                <a:latin typeface="Times New Roman" panose="02020603050405020304" pitchFamily="18" charset="0"/>
              </a:rPr>
              <a:t>节点</a:t>
            </a:r>
            <a:r>
              <a:rPr lang="en-US" altLang="zh-CN" i="1" dirty="0">
                <a:latin typeface="Times New Roman" panose="02020603050405020304" pitchFamily="18" charset="0"/>
              </a:rPr>
              <a:t>n</a:t>
            </a:r>
            <a:r>
              <a:rPr lang="zh-CN" altLang="en-US" dirty="0">
                <a:latin typeface="Times New Roman" panose="02020603050405020304" pitchFamily="18" charset="0"/>
              </a:rPr>
              <a:t>与之相关联。</a:t>
            </a:r>
            <a:r>
              <a:rPr lang="en-US" altLang="zh-CN" i="1" dirty="0">
                <a:latin typeface="Times New Roman" panose="02020603050405020304" pitchFamily="18" charset="0"/>
              </a:rPr>
              <a:t>n</a:t>
            </a:r>
            <a:r>
              <a:rPr lang="zh-CN" altLang="en-US" dirty="0">
                <a:latin typeface="Times New Roman" panose="02020603050405020304" pitchFamily="18" charset="0"/>
              </a:rPr>
              <a:t>的子节点是那些在</a:t>
            </a:r>
            <a:r>
              <a:rPr lang="en-US" altLang="zh-CN" i="1" dirty="0">
                <a:latin typeface="Times New Roman" panose="02020603050405020304" pitchFamily="18" charset="0"/>
              </a:rPr>
              <a:t>s</a:t>
            </a:r>
            <a:r>
              <a:rPr lang="zh-CN" altLang="en-US" dirty="0">
                <a:latin typeface="Times New Roman" panose="02020603050405020304" pitchFamily="18" charset="0"/>
              </a:rPr>
              <a:t>之前、最后一次对</a:t>
            </a:r>
            <a:r>
              <a:rPr lang="en-US" altLang="zh-CN" i="1" dirty="0">
                <a:latin typeface="Times New Roman" panose="02020603050405020304" pitchFamily="18" charset="0"/>
              </a:rPr>
              <a:t>s</a:t>
            </a:r>
            <a:r>
              <a:rPr lang="zh-CN" altLang="en-US" dirty="0">
                <a:latin typeface="Times New Roman" panose="02020603050405020304" pitchFamily="18" charset="0"/>
              </a:rPr>
              <a:t>中用到的运算对象进行定义的语句所对应的节点。</a:t>
            </a:r>
          </a:p>
          <a:p>
            <a:pPr lvl="1">
              <a:buFont typeface="Wingdings" panose="05000000000000000000" pitchFamily="2" charset="2"/>
              <a:buNone/>
            </a:pPr>
            <a:r>
              <a:rPr lang="zh-CN" altLang="en-US" dirty="0">
                <a:latin typeface="Times New Roman" panose="02020603050405020304" pitchFamily="18" charset="0"/>
              </a:rPr>
              <a:t>⑶ 节点</a:t>
            </a:r>
            <a:r>
              <a:rPr lang="en-US" altLang="zh-CN" i="1" dirty="0">
                <a:latin typeface="Times New Roman" panose="02020603050405020304" pitchFamily="18" charset="0"/>
              </a:rPr>
              <a:t>n</a:t>
            </a:r>
            <a:r>
              <a:rPr lang="zh-CN" altLang="en-US" dirty="0">
                <a:latin typeface="Times New Roman" panose="02020603050405020304" pitchFamily="18" charset="0"/>
              </a:rPr>
              <a:t>由</a:t>
            </a:r>
            <a:r>
              <a:rPr lang="en-US" altLang="zh-CN" i="1" dirty="0">
                <a:latin typeface="Times New Roman" panose="02020603050405020304" pitchFamily="18" charset="0"/>
              </a:rPr>
              <a:t>s</a:t>
            </a:r>
            <a:r>
              <a:rPr lang="zh-CN" altLang="en-US" dirty="0">
                <a:latin typeface="Times New Roman" panose="02020603050405020304" pitchFamily="18" charset="0"/>
              </a:rPr>
              <a:t>中用到的运算符来标记，节点</a:t>
            </a:r>
            <a:r>
              <a:rPr lang="en-US" altLang="zh-CN" i="1" dirty="0">
                <a:latin typeface="Times New Roman" panose="02020603050405020304" pitchFamily="18" charset="0"/>
              </a:rPr>
              <a:t>n</a:t>
            </a:r>
            <a:r>
              <a:rPr lang="zh-CN" altLang="en-US" dirty="0">
                <a:latin typeface="Times New Roman" panose="02020603050405020304" pitchFamily="18" charset="0"/>
              </a:rPr>
              <a:t>还附加了一组变量，这些变量在基本块中都是由</a:t>
            </a:r>
            <a:r>
              <a:rPr lang="en-US" altLang="zh-CN" i="1" dirty="0">
                <a:latin typeface="Times New Roman" panose="02020603050405020304" pitchFamily="18" charset="0"/>
              </a:rPr>
              <a:t>s</a:t>
            </a:r>
            <a:r>
              <a:rPr lang="zh-CN" altLang="en-US" dirty="0">
                <a:latin typeface="Times New Roman" panose="02020603050405020304" pitchFamily="18" charset="0"/>
              </a:rPr>
              <a:t>最后定义的。</a:t>
            </a:r>
          </a:p>
          <a:p>
            <a:pPr lvl="1">
              <a:buFont typeface="Wingdings" panose="05000000000000000000" pitchFamily="2" charset="2"/>
              <a:buNone/>
            </a:pPr>
            <a:r>
              <a:rPr lang="zh-CN" altLang="en-US" dirty="0">
                <a:latin typeface="Times New Roman" panose="02020603050405020304" pitchFamily="18" charset="0"/>
              </a:rPr>
              <a:t>⑷ 如果有的话，还要记下那些其值在块的出口是活跃的节点，它们是输出节点。流图的另一个基本块以后可能会用到这些变量的值。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1491">
                                            <p:txEl>
                                              <p:pRg st="0" end="0"/>
                                            </p:txEl>
                                          </p:spTgt>
                                        </p:tgtEl>
                                        <p:attrNameLst>
                                          <p:attrName>style.visibility</p:attrName>
                                        </p:attrNameLst>
                                      </p:cBhvr>
                                      <p:to>
                                        <p:strVal val="visible"/>
                                      </p:to>
                                    </p:set>
                                    <p:animEffect transition="in" filter="blinds(horizontal)">
                                      <p:cBhvr>
                                        <p:cTn id="7" dur="500"/>
                                        <p:tgtEl>
                                          <p:spTgt spid="275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1491">
                                            <p:txEl>
                                              <p:pRg st="1" end="1"/>
                                            </p:txEl>
                                          </p:spTgt>
                                        </p:tgtEl>
                                        <p:attrNameLst>
                                          <p:attrName>style.visibility</p:attrName>
                                        </p:attrNameLst>
                                      </p:cBhvr>
                                      <p:to>
                                        <p:strVal val="visible"/>
                                      </p:to>
                                    </p:set>
                                    <p:animEffect transition="in" filter="blinds(horizontal)">
                                      <p:cBhvr>
                                        <p:cTn id="12" dur="500"/>
                                        <p:tgtEl>
                                          <p:spTgt spid="275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1491">
                                            <p:txEl>
                                              <p:pRg st="2" end="2"/>
                                            </p:txEl>
                                          </p:spTgt>
                                        </p:tgtEl>
                                        <p:attrNameLst>
                                          <p:attrName>style.visibility</p:attrName>
                                        </p:attrNameLst>
                                      </p:cBhvr>
                                      <p:to>
                                        <p:strVal val="visible"/>
                                      </p:to>
                                    </p:set>
                                    <p:animEffect transition="in" filter="blinds(horizontal)">
                                      <p:cBhvr>
                                        <p:cTn id="17" dur="500"/>
                                        <p:tgtEl>
                                          <p:spTgt spid="275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1491">
                                            <p:txEl>
                                              <p:pRg st="3" end="3"/>
                                            </p:txEl>
                                          </p:spTgt>
                                        </p:tgtEl>
                                        <p:attrNameLst>
                                          <p:attrName>style.visibility</p:attrName>
                                        </p:attrNameLst>
                                      </p:cBhvr>
                                      <p:to>
                                        <p:strVal val="visible"/>
                                      </p:to>
                                    </p:set>
                                    <p:animEffect transition="in" filter="blinds(horizontal)">
                                      <p:cBhvr>
                                        <p:cTn id="22" dur="500"/>
                                        <p:tgtEl>
                                          <p:spTgt spid="275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51491">
                                            <p:txEl>
                                              <p:pRg st="4" end="4"/>
                                            </p:txEl>
                                          </p:spTgt>
                                        </p:tgtEl>
                                        <p:attrNameLst>
                                          <p:attrName>style.visibility</p:attrName>
                                        </p:attrNameLst>
                                      </p:cBhvr>
                                      <p:to>
                                        <p:strVal val="visible"/>
                                      </p:to>
                                    </p:set>
                                    <p:animEffect transition="in" filter="blinds(horizontal)">
                                      <p:cBhvr>
                                        <p:cTn id="27" dur="500"/>
                                        <p:tgtEl>
                                          <p:spTgt spid="275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1491"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676092EC-9176-7C40-90F4-5CB0AFE72011}"/>
              </a:ext>
            </a:extLst>
          </p:cNvPr>
          <p:cNvSpPr>
            <a:spLocks noGrp="1" noChangeArrowheads="1"/>
          </p:cNvSpPr>
          <p:nvPr>
            <p:ph type="title"/>
          </p:nvPr>
        </p:nvSpPr>
        <p:spPr/>
        <p:txBody>
          <a:bodyPr anchor="ctr"/>
          <a:lstStyle/>
          <a:p>
            <a:r>
              <a:rPr lang="zh-CN" altLang="en-US">
                <a:latin typeface="Times New Roman" panose="02020603050405020304" pitchFamily="18" charset="0"/>
              </a:rPr>
              <a:t>利用</a:t>
            </a:r>
            <a:r>
              <a:rPr lang="en-US" altLang="zh-CN">
                <a:latin typeface="Times New Roman" panose="02020603050405020304" pitchFamily="18" charset="0"/>
              </a:rPr>
              <a:t>dag</a:t>
            </a:r>
            <a:r>
              <a:rPr lang="zh-CN" altLang="en-US">
                <a:latin typeface="Times New Roman" panose="02020603050405020304" pitchFamily="18" charset="0"/>
              </a:rPr>
              <a:t>进行的基本块变换</a:t>
            </a:r>
          </a:p>
        </p:txBody>
      </p:sp>
      <p:sp>
        <p:nvSpPr>
          <p:cNvPr id="4" name="日期占位符 3">
            <a:extLst>
              <a:ext uri="{FF2B5EF4-FFF2-40B4-BE49-F238E27FC236}">
                <a16:creationId xmlns:a16="http://schemas.microsoft.com/office/drawing/2014/main" id="{F3B35A12-D75D-6A57-859E-DA0F82D294B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4A9CCEC-CE95-4FC1-827F-355F2D927C5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4210" name="灯片编号占位符 5">
            <a:extLst>
              <a:ext uri="{FF2B5EF4-FFF2-40B4-BE49-F238E27FC236}">
                <a16:creationId xmlns:a16="http://schemas.microsoft.com/office/drawing/2014/main" id="{9C7178C8-1625-74B0-EC68-D34F5A7785B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34605EF-627E-4114-971D-787F02C9AE94}" type="slidenum">
              <a:rPr lang="en-US" altLang="zh-CN">
                <a:latin typeface="Arial" panose="020B0604020202020204" pitchFamily="34" charset="0"/>
              </a:rPr>
              <a:pPr/>
              <a:t>71</a:t>
            </a:fld>
            <a:endParaRPr lang="en-US" altLang="zh-CN">
              <a:latin typeface="Arial" panose="020B0604020202020204" pitchFamily="34" charset="0"/>
            </a:endParaRPr>
          </a:p>
        </p:txBody>
      </p:sp>
      <p:sp>
        <p:nvSpPr>
          <p:cNvPr id="2752515" name="Rectangle 3">
            <a:extLst>
              <a:ext uri="{FF2B5EF4-FFF2-40B4-BE49-F238E27FC236}">
                <a16:creationId xmlns:a16="http://schemas.microsoft.com/office/drawing/2014/main" id="{20E75A58-0DB9-D0C5-60BD-D06F9A24DD55}"/>
              </a:ext>
            </a:extLst>
          </p:cNvPr>
          <p:cNvSpPr>
            <a:spLocks noGrp="1" noChangeArrowheads="1"/>
          </p:cNvSpPr>
          <p:nvPr>
            <p:ph type="body" sz="quarter" idx="13"/>
          </p:nvPr>
        </p:nvSpPr>
        <p:spPr/>
        <p:txBody>
          <a:bodyPr>
            <a:normAutofit lnSpcReduction="10000"/>
          </a:bodyPr>
          <a:lstStyle/>
          <a:p>
            <a:pPr>
              <a:buFont typeface="Wingdings" panose="05000000000000000000" pitchFamily="2" charset="2"/>
              <a:buNone/>
            </a:pPr>
            <a:r>
              <a:rPr lang="en-US" altLang="zh-CN">
                <a:latin typeface="楷体_GB2312" pitchFamily="49" charset="-122"/>
              </a:rPr>
              <a:t>⑴ </a:t>
            </a:r>
            <a:r>
              <a:rPr lang="zh-CN" altLang="en-US">
                <a:latin typeface="楷体_GB2312" pitchFamily="49" charset="-122"/>
              </a:rPr>
              <a:t>局部公共子表达式删除。</a:t>
            </a:r>
          </a:p>
          <a:p>
            <a:pPr>
              <a:buFont typeface="Wingdings" panose="05000000000000000000" pitchFamily="2" charset="2"/>
              <a:buNone/>
            </a:pPr>
            <a:r>
              <a:rPr lang="zh-CN" altLang="en-US">
                <a:latin typeface="楷体_GB2312" pitchFamily="49" charset="-122"/>
              </a:rPr>
              <a:t>⑵ 无用代码删除。</a:t>
            </a:r>
          </a:p>
          <a:p>
            <a:pPr>
              <a:buFont typeface="Wingdings" panose="05000000000000000000" pitchFamily="2" charset="2"/>
              <a:buNone/>
            </a:pPr>
            <a:r>
              <a:rPr lang="zh-CN" altLang="en-US">
                <a:latin typeface="楷体_GB2312" pitchFamily="49" charset="-122"/>
              </a:rPr>
              <a:t>⑶ 交换两个独立的相邻语句的次序，以便减少某个临时值需要保存在寄存器中的时间。</a:t>
            </a:r>
          </a:p>
          <a:p>
            <a:pPr>
              <a:buFont typeface="Wingdings" panose="05000000000000000000" pitchFamily="2" charset="2"/>
              <a:buNone/>
            </a:pPr>
            <a:r>
              <a:rPr lang="zh-CN" altLang="en-US">
                <a:latin typeface="楷体_GB2312" pitchFamily="49" charset="-122"/>
              </a:rPr>
              <a:t>⑷ 使用代数规则重新排列三地址码的运算对象的顺序，以便简化计算过程。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2515">
                                            <p:txEl>
                                              <p:pRg st="0" end="0"/>
                                            </p:txEl>
                                          </p:spTgt>
                                        </p:tgtEl>
                                        <p:attrNameLst>
                                          <p:attrName>style.visibility</p:attrName>
                                        </p:attrNameLst>
                                      </p:cBhvr>
                                      <p:to>
                                        <p:strVal val="visible"/>
                                      </p:to>
                                    </p:set>
                                    <p:animEffect transition="in" filter="blinds(horizontal)">
                                      <p:cBhvr>
                                        <p:cTn id="7" dur="500"/>
                                        <p:tgtEl>
                                          <p:spTgt spid="275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2515">
                                            <p:txEl>
                                              <p:pRg st="1" end="1"/>
                                            </p:txEl>
                                          </p:spTgt>
                                        </p:tgtEl>
                                        <p:attrNameLst>
                                          <p:attrName>style.visibility</p:attrName>
                                        </p:attrNameLst>
                                      </p:cBhvr>
                                      <p:to>
                                        <p:strVal val="visible"/>
                                      </p:to>
                                    </p:set>
                                    <p:animEffect transition="in" filter="blinds(horizontal)">
                                      <p:cBhvr>
                                        <p:cTn id="12" dur="500"/>
                                        <p:tgtEl>
                                          <p:spTgt spid="275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2515">
                                            <p:txEl>
                                              <p:pRg st="2" end="2"/>
                                            </p:txEl>
                                          </p:spTgt>
                                        </p:tgtEl>
                                        <p:attrNameLst>
                                          <p:attrName>style.visibility</p:attrName>
                                        </p:attrNameLst>
                                      </p:cBhvr>
                                      <p:to>
                                        <p:strVal val="visible"/>
                                      </p:to>
                                    </p:set>
                                    <p:animEffect transition="in" filter="blinds(horizontal)">
                                      <p:cBhvr>
                                        <p:cTn id="17" dur="500"/>
                                        <p:tgtEl>
                                          <p:spTgt spid="2752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2515">
                                            <p:txEl>
                                              <p:pRg st="3" end="3"/>
                                            </p:txEl>
                                          </p:spTgt>
                                        </p:tgtEl>
                                        <p:attrNameLst>
                                          <p:attrName>style.visibility</p:attrName>
                                        </p:attrNameLst>
                                      </p:cBhvr>
                                      <p:to>
                                        <p:strVal val="visible"/>
                                      </p:to>
                                    </p:set>
                                    <p:animEffect transition="in" filter="blinds(horizontal)">
                                      <p:cBhvr>
                                        <p:cTn id="22" dur="500"/>
                                        <p:tgtEl>
                                          <p:spTgt spid="2752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251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A2688C2B-B944-8E10-6C9A-303D58620E7B}"/>
              </a:ext>
            </a:extLst>
          </p:cNvPr>
          <p:cNvSpPr>
            <a:spLocks noGrp="1" noChangeArrowheads="1"/>
          </p:cNvSpPr>
          <p:nvPr>
            <p:ph type="title"/>
          </p:nvPr>
        </p:nvSpPr>
        <p:spPr/>
        <p:txBody>
          <a:bodyPr anchor="ctr"/>
          <a:lstStyle/>
          <a:p>
            <a:r>
              <a:rPr lang="en-US" altLang="zh-CN">
                <a:latin typeface="Times New Roman" panose="02020603050405020304" pitchFamily="18" charset="0"/>
              </a:rPr>
              <a:t>10.4.2 </a:t>
            </a:r>
            <a:r>
              <a:rPr lang="zh-CN" altLang="en-US"/>
              <a:t>局部公共子表达式删除 </a:t>
            </a:r>
          </a:p>
        </p:txBody>
      </p:sp>
      <p:sp>
        <p:nvSpPr>
          <p:cNvPr id="7" name="日期占位符 3">
            <a:extLst>
              <a:ext uri="{FF2B5EF4-FFF2-40B4-BE49-F238E27FC236}">
                <a16:creationId xmlns:a16="http://schemas.microsoft.com/office/drawing/2014/main" id="{EC836830-7B49-92AD-4060-4A6D13D14E7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B54167A-E912-4866-835F-6CAB19D3E60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5234" name="灯片编号占位符 5">
            <a:extLst>
              <a:ext uri="{FF2B5EF4-FFF2-40B4-BE49-F238E27FC236}">
                <a16:creationId xmlns:a16="http://schemas.microsoft.com/office/drawing/2014/main" id="{8563EF21-6624-1062-B0BE-B7E3188FA50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655E928-F59C-4FBC-84FD-20F7953FE702}" type="slidenum">
              <a:rPr lang="en-US" altLang="zh-CN">
                <a:latin typeface="Arial" panose="020B0604020202020204" pitchFamily="34" charset="0"/>
              </a:rPr>
              <a:pPr/>
              <a:t>72</a:t>
            </a:fld>
            <a:endParaRPr lang="en-US" altLang="zh-CN">
              <a:latin typeface="Arial" panose="020B0604020202020204" pitchFamily="34" charset="0"/>
            </a:endParaRPr>
          </a:p>
        </p:txBody>
      </p:sp>
      <p:sp>
        <p:nvSpPr>
          <p:cNvPr id="95236" name="Rectangle 3">
            <a:extLst>
              <a:ext uri="{FF2B5EF4-FFF2-40B4-BE49-F238E27FC236}">
                <a16:creationId xmlns:a16="http://schemas.microsoft.com/office/drawing/2014/main" id="{52C078BA-E6DC-64F8-261F-9773256FC2D8}"/>
              </a:ext>
            </a:extLst>
          </p:cNvPr>
          <p:cNvSpPr>
            <a:spLocks noGrp="1" noChangeArrowheads="1"/>
          </p:cNvSpPr>
          <p:nvPr>
            <p:ph type="body" sz="quarter" idx="13"/>
          </p:nvPr>
        </p:nvSpPr>
        <p:spPr/>
        <p:txBody>
          <a:bodyPr>
            <a:noAutofit/>
          </a:bodyPr>
          <a:lstStyle/>
          <a:p>
            <a:pPr>
              <a:spcBef>
                <a:spcPct val="0"/>
              </a:spcBef>
            </a:pPr>
            <a:r>
              <a:rPr lang="zh-CN" altLang="en-US" sz="2000" dirty="0">
                <a:latin typeface="Times New Roman" panose="02020603050405020304" pitchFamily="18" charset="0"/>
              </a:rPr>
              <a:t>例</a:t>
            </a:r>
            <a:r>
              <a:rPr lang="en-US" altLang="zh-CN" sz="2000" dirty="0">
                <a:latin typeface="Times New Roman" panose="02020603050405020304" pitchFamily="18" charset="0"/>
              </a:rPr>
              <a:t>10.12</a:t>
            </a:r>
          </a:p>
          <a:p>
            <a:pPr lvl="1">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a := b+c</a:t>
            </a:r>
          </a:p>
          <a:p>
            <a:pPr lvl="1">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b := a-d</a:t>
            </a:r>
          </a:p>
          <a:p>
            <a:pPr lvl="1">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c := b+c</a:t>
            </a:r>
          </a:p>
          <a:p>
            <a:pPr lvl="1">
              <a:buFont typeface="Wingdings" panose="05000000000000000000" pitchFamily="2" charset="2"/>
              <a:buNone/>
            </a:pPr>
            <a:r>
              <a:rPr lang="pt-BR" altLang="zh-CN" sz="2000" dirty="0">
                <a:latin typeface="Times New Roman" panose="02020603050405020304" pitchFamily="18" charset="0"/>
                <a:ea typeface="宋体" panose="02010600030101010101" pitchFamily="2" charset="-122"/>
              </a:rPr>
              <a:t>d := a-d             (10.8)</a:t>
            </a:r>
          </a:p>
          <a:p>
            <a:r>
              <a:rPr lang="zh-CN" altLang="pt-BR" sz="2000" dirty="0">
                <a:latin typeface="Times New Roman" panose="02020603050405020304" pitchFamily="18" charset="0"/>
              </a:rPr>
              <a:t>如果</a:t>
            </a:r>
            <a:r>
              <a:rPr lang="en-US" altLang="zh-CN" sz="2000" dirty="0">
                <a:latin typeface="Times New Roman" panose="02020603050405020304" pitchFamily="18" charset="0"/>
              </a:rPr>
              <a:t>b</a:t>
            </a:r>
            <a:r>
              <a:rPr lang="zh-CN" altLang="en-US" sz="2000" dirty="0">
                <a:latin typeface="Times New Roman" panose="02020603050405020304" pitchFamily="18" charset="0"/>
              </a:rPr>
              <a:t>在出口处不是活跃的：</a:t>
            </a:r>
          </a:p>
          <a:p>
            <a:pPr lvl="1">
              <a:buFont typeface="Wingdings" panose="05000000000000000000" pitchFamily="2" charset="2"/>
              <a:buNone/>
            </a:pPr>
            <a:r>
              <a:rPr lang="en-US" altLang="zh-CN" sz="2000" dirty="0">
                <a:solidFill>
                  <a:srgbClr val="FF0000"/>
                </a:solidFill>
                <a:latin typeface="Times New Roman" panose="02020603050405020304" pitchFamily="18" charset="0"/>
              </a:rPr>
              <a:t>a := </a:t>
            </a:r>
            <a:r>
              <a:rPr lang="en-US" altLang="zh-CN" sz="2000" dirty="0" err="1">
                <a:solidFill>
                  <a:srgbClr val="FF0000"/>
                </a:solidFill>
                <a:latin typeface="Times New Roman" panose="02020603050405020304" pitchFamily="18" charset="0"/>
              </a:rPr>
              <a:t>b+c</a:t>
            </a:r>
            <a:endParaRPr lang="en-US" altLang="zh-CN" sz="2000" dirty="0">
              <a:solidFill>
                <a:srgbClr val="FF0000"/>
              </a:solidFill>
              <a:latin typeface="Times New Roman" panose="02020603050405020304" pitchFamily="18" charset="0"/>
            </a:endParaRPr>
          </a:p>
          <a:p>
            <a:pPr lvl="1">
              <a:buFont typeface="Wingdings" panose="05000000000000000000" pitchFamily="2" charset="2"/>
              <a:buNone/>
            </a:pPr>
            <a:r>
              <a:rPr lang="en-US" altLang="zh-CN" sz="2000" dirty="0">
                <a:solidFill>
                  <a:srgbClr val="FF0000"/>
                </a:solidFill>
                <a:latin typeface="Times New Roman" panose="02020603050405020304" pitchFamily="18" charset="0"/>
              </a:rPr>
              <a:t>d := a-d</a:t>
            </a:r>
          </a:p>
          <a:p>
            <a:pPr lvl="1">
              <a:buFont typeface="Wingdings" panose="05000000000000000000" pitchFamily="2" charset="2"/>
              <a:buNone/>
            </a:pPr>
            <a:r>
              <a:rPr lang="en-US" altLang="zh-CN" sz="2000" dirty="0">
                <a:solidFill>
                  <a:srgbClr val="FF0000"/>
                </a:solidFill>
                <a:latin typeface="Times New Roman" panose="02020603050405020304" pitchFamily="18" charset="0"/>
              </a:rPr>
              <a:t>c := </a:t>
            </a:r>
            <a:r>
              <a:rPr lang="en-US" altLang="zh-CN" sz="2000" dirty="0" err="1">
                <a:solidFill>
                  <a:srgbClr val="FF0000"/>
                </a:solidFill>
                <a:latin typeface="Times New Roman" panose="02020603050405020304" pitchFamily="18" charset="0"/>
              </a:rPr>
              <a:t>d+c</a:t>
            </a:r>
            <a:r>
              <a:rPr lang="en-US" altLang="zh-CN" sz="2000" dirty="0">
                <a:latin typeface="Times New Roman" panose="02020603050405020304" pitchFamily="18" charset="0"/>
              </a:rPr>
              <a:t> </a:t>
            </a:r>
            <a:endParaRPr lang="pt-BR" altLang="zh-CN" sz="2000" dirty="0">
              <a:latin typeface="Times New Roman" panose="02020603050405020304" pitchFamily="18" charset="0"/>
            </a:endParaRPr>
          </a:p>
        </p:txBody>
      </p:sp>
      <p:sp>
        <p:nvSpPr>
          <p:cNvPr id="95237" name="Rectangle 4">
            <a:extLst>
              <a:ext uri="{FF2B5EF4-FFF2-40B4-BE49-F238E27FC236}">
                <a16:creationId xmlns:a16="http://schemas.microsoft.com/office/drawing/2014/main" id="{9BEECBC6-C834-1C1D-E363-4EC9C1234FF6}"/>
              </a:ext>
            </a:extLst>
          </p:cNvPr>
          <p:cNvSpPr>
            <a:spLocks noChangeArrowheads="1"/>
          </p:cNvSpPr>
          <p:nvPr/>
        </p:nvSpPr>
        <p:spPr bwMode="auto">
          <a:xfrm>
            <a:off x="1524001" y="23266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95238" name="Object 5">
            <a:extLst>
              <a:ext uri="{FF2B5EF4-FFF2-40B4-BE49-F238E27FC236}">
                <a16:creationId xmlns:a16="http://schemas.microsoft.com/office/drawing/2014/main" id="{24B49F55-4EE8-B5D5-3D4F-0D7D744BED71}"/>
              </a:ext>
            </a:extLst>
          </p:cNvPr>
          <p:cNvGraphicFramePr>
            <a:graphicFrameLocks/>
          </p:cNvGraphicFramePr>
          <p:nvPr/>
        </p:nvGraphicFramePr>
        <p:xfrm>
          <a:off x="6310314" y="1162051"/>
          <a:ext cx="4249737" cy="3794125"/>
        </p:xfrm>
        <a:graphic>
          <a:graphicData uri="http://schemas.openxmlformats.org/presentationml/2006/ole">
            <mc:AlternateContent xmlns:mc="http://schemas.openxmlformats.org/markup-compatibility/2006">
              <mc:Choice xmlns:v="urn:schemas-microsoft-com:vml" Requires="v">
                <p:oleObj spid="_x0000_s6191" r:id="rId3" imgW="2355480" imgH="2097720" progId="Visio.Drawing.11">
                  <p:embed/>
                </p:oleObj>
              </mc:Choice>
              <mc:Fallback>
                <p:oleObj r:id="rId3" imgW="2355480" imgH="2097720" progId="Visio.Drawing.11">
                  <p:embed/>
                  <p:pic>
                    <p:nvPicPr>
                      <p:cNvPr id="95238" name="Object 5">
                        <a:extLst>
                          <a:ext uri="{FF2B5EF4-FFF2-40B4-BE49-F238E27FC236}">
                            <a16:creationId xmlns:a16="http://schemas.microsoft.com/office/drawing/2014/main" id="{24B49F55-4EE8-B5D5-3D4F-0D7D744BED7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314" y="1162051"/>
                        <a:ext cx="4249737"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39" name="Rectangle 6">
            <a:extLst>
              <a:ext uri="{FF2B5EF4-FFF2-40B4-BE49-F238E27FC236}">
                <a16:creationId xmlns:a16="http://schemas.microsoft.com/office/drawing/2014/main" id="{01070A73-24A6-D63B-55DF-083FBB125FAE}"/>
              </a:ext>
            </a:extLst>
          </p:cNvPr>
          <p:cNvSpPr>
            <a:spLocks noChangeArrowheads="1"/>
          </p:cNvSpPr>
          <p:nvPr/>
        </p:nvSpPr>
        <p:spPr bwMode="auto">
          <a:xfrm>
            <a:off x="6821488" y="5132388"/>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dirty="0">
                <a:latin typeface="Times New Roman" panose="02020603050405020304" pitchFamily="18" charset="0"/>
                <a:ea typeface="微软雅黑" panose="020B0503020204020204" pitchFamily="34" charset="-122"/>
              </a:rPr>
              <a:t>图</a:t>
            </a:r>
            <a:r>
              <a:rPr lang="en-US" altLang="zh-CN" sz="2400" dirty="0">
                <a:latin typeface="Times New Roman" panose="02020603050405020304" pitchFamily="18" charset="0"/>
                <a:ea typeface="微软雅黑" panose="020B0503020204020204" pitchFamily="34" charset="-122"/>
              </a:rPr>
              <a:t>10.13 </a:t>
            </a:r>
            <a:r>
              <a:rPr lang="zh-CN" altLang="en-US" sz="2400" dirty="0">
                <a:latin typeface="Times New Roman" panose="02020603050405020304" pitchFamily="18" charset="0"/>
                <a:ea typeface="微软雅黑" panose="020B0503020204020204" pitchFamily="34" charset="-122"/>
              </a:rPr>
              <a:t>基本块</a:t>
            </a:r>
            <a:r>
              <a:rPr lang="en-US" altLang="zh-CN" sz="2400" dirty="0">
                <a:latin typeface="Times New Roman" panose="02020603050405020304" pitchFamily="18" charset="0"/>
                <a:ea typeface="微软雅黑" panose="020B0503020204020204" pitchFamily="34" charset="-122"/>
              </a:rPr>
              <a:t>(10.8)</a:t>
            </a:r>
            <a:r>
              <a:rPr lang="zh-CN" altLang="en-US" sz="2400" dirty="0">
                <a:latin typeface="Times New Roman" panose="02020603050405020304" pitchFamily="18" charset="0"/>
                <a:ea typeface="微软雅黑" panose="020B0503020204020204" pitchFamily="34" charset="-122"/>
              </a:rPr>
              <a:t>的</a:t>
            </a:r>
            <a:r>
              <a:rPr lang="en-US" altLang="zh-CN" sz="2400" dirty="0" err="1">
                <a:latin typeface="Times New Roman" panose="02020603050405020304" pitchFamily="18" charset="0"/>
                <a:ea typeface="微软雅黑" panose="020B0503020204020204" pitchFamily="34" charset="-122"/>
              </a:rPr>
              <a:t>dag</a:t>
            </a:r>
            <a:endParaRPr lang="en-US" altLang="zh-CN" sz="2400" dirty="0">
              <a:latin typeface="Times New Roman" panose="02020603050405020304" pitchFamily="18" charset="0"/>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AB0D8DB5-B3BA-10A1-30E4-2AD6C0379422}"/>
              </a:ext>
            </a:extLst>
          </p:cNvPr>
          <p:cNvSpPr>
            <a:spLocks noGrp="1" noChangeArrowheads="1"/>
          </p:cNvSpPr>
          <p:nvPr>
            <p:ph type="title"/>
          </p:nvPr>
        </p:nvSpPr>
        <p:spPr/>
        <p:txBody>
          <a:bodyPr anchor="ctr"/>
          <a:lstStyle/>
          <a:p>
            <a:r>
              <a:rPr lang="en-US" altLang="zh-CN">
                <a:latin typeface="Times New Roman" panose="02020603050405020304" pitchFamily="18" charset="0"/>
              </a:rPr>
              <a:t>10.4.3 </a:t>
            </a:r>
            <a:r>
              <a:rPr lang="zh-CN" altLang="en-US">
                <a:latin typeface="Times New Roman" panose="02020603050405020304" pitchFamily="18" charset="0"/>
              </a:rPr>
              <a:t>无用代码删除 </a:t>
            </a:r>
          </a:p>
        </p:txBody>
      </p:sp>
      <p:sp>
        <p:nvSpPr>
          <p:cNvPr id="7" name="日期占位符 3">
            <a:extLst>
              <a:ext uri="{FF2B5EF4-FFF2-40B4-BE49-F238E27FC236}">
                <a16:creationId xmlns:a16="http://schemas.microsoft.com/office/drawing/2014/main" id="{D88D408C-6FB2-D7A5-E308-AC8309F220BC}"/>
              </a:ext>
            </a:extLst>
          </p:cNvPr>
          <p:cNvSpPr>
            <a:spLocks noGrp="1"/>
          </p:cNvSpPr>
          <p:nvPr>
            <p:ph type="dt" sz="half" idx="10"/>
          </p:nvPr>
        </p:nvSpPr>
        <p:spPr bwMode="auto">
          <a:xfrm>
            <a:off x="0" y="6492875"/>
            <a:ext cx="2743200" cy="365125"/>
          </a:xfrm>
          <a:ln>
            <a:miter lim="800000"/>
          </a:ln>
        </p:spPr>
        <p:txBody>
          <a:bodyPr vert="horz" wrap="square" lIns="91440" tIns="45720" rIns="91440" bIns="45720" numCol="1" rtlCol="0" anchor="t" anchorCtr="0" compatLnSpc="1"/>
          <a:lstStyle/>
          <a:p>
            <a:pPr>
              <a:buClrTx/>
              <a:buFontTx/>
              <a:buNone/>
              <a:defRPr/>
            </a:pPr>
            <a:fld id="{8A493480-F256-4CCC-9195-9A9E1D178F88}"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96258" name="灯片编号占位符 5">
            <a:extLst>
              <a:ext uri="{FF2B5EF4-FFF2-40B4-BE49-F238E27FC236}">
                <a16:creationId xmlns:a16="http://schemas.microsoft.com/office/drawing/2014/main" id="{A39F2242-C27A-4E05-B3D5-6A88476DBA3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B3639E5-E681-4CED-8B80-7DAFFC3E5DB7}" type="slidenum">
              <a:rPr lang="en-US" altLang="zh-CN">
                <a:latin typeface="Arial" panose="020B0604020202020204" pitchFamily="34" charset="0"/>
              </a:rPr>
              <a:pPr/>
              <a:t>73</a:t>
            </a:fld>
            <a:endParaRPr lang="en-US" altLang="zh-CN">
              <a:latin typeface="Arial" panose="020B0604020202020204" pitchFamily="34" charset="0"/>
            </a:endParaRPr>
          </a:p>
        </p:txBody>
      </p:sp>
      <p:sp>
        <p:nvSpPr>
          <p:cNvPr id="96260" name="Rectangle 3">
            <a:extLst>
              <a:ext uri="{FF2B5EF4-FFF2-40B4-BE49-F238E27FC236}">
                <a16:creationId xmlns:a16="http://schemas.microsoft.com/office/drawing/2014/main" id="{E2BA9F51-300C-F01E-CAA5-7832628E2BA5}"/>
              </a:ext>
            </a:extLst>
          </p:cNvPr>
          <p:cNvSpPr>
            <a:spLocks noGrp="1" noChangeArrowheads="1"/>
          </p:cNvSpPr>
          <p:nvPr>
            <p:ph type="body" sz="quarter" idx="13"/>
          </p:nvPr>
        </p:nvSpPr>
        <p:spPr>
          <a:xfrm>
            <a:off x="1204042" y="1004648"/>
            <a:ext cx="9783916" cy="4123276"/>
          </a:xfrm>
        </p:spPr>
        <p:txBody>
          <a:bodyPr>
            <a:noAutofit/>
          </a:bodyPr>
          <a:lstStyle/>
          <a:p>
            <a:pPr>
              <a:lnSpc>
                <a:spcPct val="170000"/>
              </a:lnSpc>
              <a:spcBef>
                <a:spcPct val="0"/>
              </a:spcBef>
            </a:pPr>
            <a:r>
              <a:rPr lang="zh-CN" altLang="en-US" sz="2200" dirty="0">
                <a:latin typeface="Times New Roman" panose="02020603050405020304" pitchFamily="18" charset="0"/>
              </a:rPr>
              <a:t>在</a:t>
            </a:r>
            <a:r>
              <a:rPr lang="en-US" altLang="zh-CN" sz="2200" dirty="0" err="1">
                <a:latin typeface="Times New Roman" panose="02020603050405020304" pitchFamily="18" charset="0"/>
              </a:rPr>
              <a:t>dag</a:t>
            </a:r>
            <a:r>
              <a:rPr lang="zh-CN" altLang="en-US" sz="2200" dirty="0">
                <a:latin typeface="Times New Roman" panose="02020603050405020304" pitchFamily="18" charset="0"/>
              </a:rPr>
              <a:t>上删除无用代码的方法很简单：</a:t>
            </a:r>
            <a:r>
              <a:rPr lang="zh-CN" altLang="en-US" sz="2200" dirty="0">
                <a:solidFill>
                  <a:schemeClr val="hlink"/>
                </a:solidFill>
                <a:latin typeface="Times New Roman" panose="02020603050405020304" pitchFamily="18" charset="0"/>
              </a:rPr>
              <a:t>只要从</a:t>
            </a:r>
            <a:r>
              <a:rPr lang="en-US" altLang="zh-CN" sz="2200" dirty="0" err="1">
                <a:solidFill>
                  <a:schemeClr val="hlink"/>
                </a:solidFill>
                <a:latin typeface="Times New Roman" panose="02020603050405020304" pitchFamily="18" charset="0"/>
              </a:rPr>
              <a:t>dag</a:t>
            </a:r>
            <a:r>
              <a:rPr lang="zh-CN" altLang="en-US" sz="2200" dirty="0">
                <a:solidFill>
                  <a:schemeClr val="hlink"/>
                </a:solidFill>
                <a:latin typeface="Times New Roman" panose="02020603050405020304" pitchFamily="18" charset="0"/>
              </a:rPr>
              <a:t>上删除所有没有附加活跃变量的根节点</a:t>
            </a:r>
            <a:r>
              <a:rPr lang="en-US" altLang="zh-CN" sz="2200" dirty="0">
                <a:latin typeface="Times New Roman" panose="02020603050405020304" pitchFamily="18" charset="0"/>
              </a:rPr>
              <a:t>(</a:t>
            </a:r>
            <a:r>
              <a:rPr lang="zh-CN" altLang="en-US" sz="2200" dirty="0">
                <a:latin typeface="Times New Roman" panose="02020603050405020304" pitchFamily="18" charset="0"/>
              </a:rPr>
              <a:t>即没有父节点的节点</a:t>
            </a:r>
            <a:r>
              <a:rPr lang="en-US" altLang="zh-CN" sz="2200" dirty="0">
                <a:latin typeface="Times New Roman" panose="02020603050405020304" pitchFamily="18" charset="0"/>
              </a:rPr>
              <a:t>)</a:t>
            </a:r>
            <a:r>
              <a:rPr lang="zh-CN" altLang="en-US" sz="2200" dirty="0">
                <a:latin typeface="Times New Roman" panose="02020603050405020304" pitchFamily="18" charset="0"/>
              </a:rPr>
              <a:t>即可。重复进行这样的处理即可从</a:t>
            </a:r>
            <a:r>
              <a:rPr lang="en-US" altLang="zh-CN" sz="2200" dirty="0" err="1">
                <a:latin typeface="Times New Roman" panose="02020603050405020304" pitchFamily="18" charset="0"/>
              </a:rPr>
              <a:t>dag</a:t>
            </a:r>
            <a:r>
              <a:rPr lang="zh-CN" altLang="en-US" sz="2200" dirty="0">
                <a:latin typeface="Times New Roman" panose="02020603050405020304" pitchFamily="18" charset="0"/>
              </a:rPr>
              <a:t>中删除所有与无用代码相对应的节点。</a:t>
            </a:r>
          </a:p>
          <a:p>
            <a:pPr lvl="3">
              <a:lnSpc>
                <a:spcPct val="170000"/>
              </a:lnSpc>
              <a:spcBef>
                <a:spcPct val="0"/>
              </a:spcBef>
              <a:buFont typeface="Wingdings" panose="05000000000000000000" pitchFamily="2" charset="2"/>
              <a:buNone/>
            </a:pPr>
            <a:r>
              <a:rPr lang="pt-BR" altLang="zh-CN" sz="2200" dirty="0">
                <a:latin typeface="Times New Roman" panose="02020603050405020304" pitchFamily="18" charset="0"/>
              </a:rPr>
              <a:t>a := b+c</a:t>
            </a:r>
          </a:p>
          <a:p>
            <a:pPr lvl="3">
              <a:lnSpc>
                <a:spcPct val="170000"/>
              </a:lnSpc>
              <a:spcBef>
                <a:spcPct val="0"/>
              </a:spcBef>
              <a:buFont typeface="Wingdings" panose="05000000000000000000" pitchFamily="2" charset="2"/>
              <a:buNone/>
            </a:pPr>
            <a:r>
              <a:rPr lang="pt-BR" altLang="zh-CN" sz="2200" dirty="0">
                <a:latin typeface="Times New Roman" panose="02020603050405020304" pitchFamily="18" charset="0"/>
              </a:rPr>
              <a:t>b := b-d</a:t>
            </a:r>
          </a:p>
          <a:p>
            <a:pPr lvl="3">
              <a:lnSpc>
                <a:spcPct val="170000"/>
              </a:lnSpc>
              <a:spcBef>
                <a:spcPct val="0"/>
              </a:spcBef>
              <a:buFont typeface="Wingdings" panose="05000000000000000000" pitchFamily="2" charset="2"/>
              <a:buNone/>
            </a:pPr>
            <a:r>
              <a:rPr lang="pt-BR" altLang="zh-CN" sz="2200" dirty="0">
                <a:latin typeface="Times New Roman" panose="02020603050405020304" pitchFamily="18" charset="0"/>
              </a:rPr>
              <a:t>c := c+d</a:t>
            </a:r>
          </a:p>
          <a:p>
            <a:pPr lvl="3">
              <a:lnSpc>
                <a:spcPct val="170000"/>
              </a:lnSpc>
              <a:spcBef>
                <a:spcPct val="0"/>
              </a:spcBef>
              <a:buFont typeface="Wingdings" panose="05000000000000000000" pitchFamily="2" charset="2"/>
              <a:buNone/>
            </a:pPr>
            <a:r>
              <a:rPr lang="pt-BR" altLang="zh-CN" sz="2200" dirty="0">
                <a:latin typeface="Times New Roman" panose="02020603050405020304" pitchFamily="18" charset="0"/>
              </a:rPr>
              <a:t>e := b+c </a:t>
            </a:r>
          </a:p>
          <a:p>
            <a:pPr>
              <a:lnSpc>
                <a:spcPct val="170000"/>
              </a:lnSpc>
              <a:spcBef>
                <a:spcPct val="0"/>
              </a:spcBef>
              <a:buFont typeface="Wingdings" panose="05000000000000000000" pitchFamily="2" charset="2"/>
              <a:buNone/>
            </a:pPr>
            <a:endParaRPr lang="zh-CN" altLang="en-US" sz="2200" dirty="0">
              <a:latin typeface="Times New Roman" panose="02020603050405020304" pitchFamily="18" charset="0"/>
            </a:endParaRPr>
          </a:p>
        </p:txBody>
      </p:sp>
      <p:sp>
        <p:nvSpPr>
          <p:cNvPr id="96261" name="Rectangle 4">
            <a:extLst>
              <a:ext uri="{FF2B5EF4-FFF2-40B4-BE49-F238E27FC236}">
                <a16:creationId xmlns:a16="http://schemas.microsoft.com/office/drawing/2014/main" id="{4528D8DE-FDD3-D13F-8CA2-5626DAFCD0B2}"/>
              </a:ext>
            </a:extLst>
          </p:cNvPr>
          <p:cNvSpPr>
            <a:spLocks noChangeArrowheads="1"/>
          </p:cNvSpPr>
          <p:nvPr/>
        </p:nvSpPr>
        <p:spPr bwMode="auto">
          <a:xfrm>
            <a:off x="1524001" y="2504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96262" name="Object 5">
            <a:extLst>
              <a:ext uri="{FF2B5EF4-FFF2-40B4-BE49-F238E27FC236}">
                <a16:creationId xmlns:a16="http://schemas.microsoft.com/office/drawing/2014/main" id="{885082F0-ECEB-DF8B-3AAB-A28A48568393}"/>
              </a:ext>
            </a:extLst>
          </p:cNvPr>
          <p:cNvGraphicFramePr>
            <a:graphicFrameLocks/>
          </p:cNvGraphicFramePr>
          <p:nvPr>
            <p:extLst>
              <p:ext uri="{D42A27DB-BD31-4B8C-83A1-F6EECF244321}">
                <p14:modId xmlns:p14="http://schemas.microsoft.com/office/powerpoint/2010/main" val="917317735"/>
              </p:ext>
            </p:extLst>
          </p:nvPr>
        </p:nvGraphicFramePr>
        <p:xfrm>
          <a:off x="6240463" y="2096131"/>
          <a:ext cx="4248150" cy="2809875"/>
        </p:xfrm>
        <a:graphic>
          <a:graphicData uri="http://schemas.openxmlformats.org/presentationml/2006/ole">
            <mc:AlternateContent xmlns:mc="http://schemas.openxmlformats.org/markup-compatibility/2006">
              <mc:Choice xmlns:v="urn:schemas-microsoft-com:vml" Requires="v">
                <p:oleObj spid="_x0000_s7215" r:id="rId3" imgW="2431800" imgH="1604160" progId="Visio.Drawing.11">
                  <p:embed/>
                </p:oleObj>
              </mc:Choice>
              <mc:Fallback>
                <p:oleObj r:id="rId3" imgW="2431800" imgH="1604160" progId="Visio.Drawing.11">
                  <p:embed/>
                  <p:pic>
                    <p:nvPicPr>
                      <p:cNvPr id="96262" name="Object 5">
                        <a:extLst>
                          <a:ext uri="{FF2B5EF4-FFF2-40B4-BE49-F238E27FC236}">
                            <a16:creationId xmlns:a16="http://schemas.microsoft.com/office/drawing/2014/main" id="{885082F0-ECEB-DF8B-3AAB-A28A4856839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96131"/>
                        <a:ext cx="42481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63" name="Rectangle 6">
            <a:extLst>
              <a:ext uri="{FF2B5EF4-FFF2-40B4-BE49-F238E27FC236}">
                <a16:creationId xmlns:a16="http://schemas.microsoft.com/office/drawing/2014/main" id="{EA1C91AE-D897-DFC7-968C-65A8BF94960D}"/>
              </a:ext>
            </a:extLst>
          </p:cNvPr>
          <p:cNvSpPr>
            <a:spLocks noChangeArrowheads="1"/>
          </p:cNvSpPr>
          <p:nvPr/>
        </p:nvSpPr>
        <p:spPr bwMode="auto">
          <a:xfrm>
            <a:off x="6554494" y="4903774"/>
            <a:ext cx="3639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dirty="0">
                <a:latin typeface="Times New Roman" panose="02020603050405020304" pitchFamily="18" charset="0"/>
                <a:ea typeface="楷体_GB2312" pitchFamily="49" charset="-122"/>
              </a:rPr>
              <a:t>图</a:t>
            </a:r>
            <a:r>
              <a:rPr lang="en-US" altLang="zh-CN" sz="2400" dirty="0">
                <a:latin typeface="Times New Roman" panose="02020603050405020304" pitchFamily="18" charset="0"/>
                <a:ea typeface="楷体_GB2312" pitchFamily="49" charset="-122"/>
              </a:rPr>
              <a:t>10.14</a:t>
            </a:r>
            <a:r>
              <a:rPr lang="zh-CN" altLang="en-US" sz="2400" dirty="0">
                <a:latin typeface="Times New Roman" panose="02020603050405020304" pitchFamily="18" charset="0"/>
                <a:ea typeface="楷体_GB2312" pitchFamily="49" charset="-122"/>
              </a:rPr>
              <a:t>基本块</a:t>
            </a:r>
            <a:r>
              <a:rPr lang="en-US" altLang="zh-CN" sz="2400" dirty="0">
                <a:latin typeface="Times New Roman" panose="02020603050405020304" pitchFamily="18" charset="0"/>
                <a:ea typeface="楷体_GB2312" pitchFamily="49" charset="-122"/>
              </a:rPr>
              <a:t>(10.9)</a:t>
            </a:r>
            <a:r>
              <a:rPr lang="zh-CN" altLang="en-US" sz="2400" dirty="0">
                <a:latin typeface="Times New Roman" panose="02020603050405020304" pitchFamily="18" charset="0"/>
                <a:ea typeface="楷体_GB2312" pitchFamily="49" charset="-122"/>
              </a:rPr>
              <a:t>的</a:t>
            </a:r>
            <a:r>
              <a:rPr lang="en-US" altLang="zh-CN" sz="2400" dirty="0" err="1">
                <a:latin typeface="Times New Roman" panose="02020603050405020304" pitchFamily="18" charset="0"/>
                <a:ea typeface="楷体_GB2312" pitchFamily="49" charset="-122"/>
              </a:rPr>
              <a:t>dag</a:t>
            </a:r>
            <a:endParaRPr lang="en-US" altLang="zh-CN" sz="2400" dirty="0">
              <a:latin typeface="Times New Roman" panose="02020603050405020304" pitchFamily="18" charset="0"/>
              <a:ea typeface="楷体_GB2312" pitchFamily="49" charset="-122"/>
            </a:endParaRPr>
          </a:p>
        </p:txBody>
      </p:sp>
      <p:sp>
        <p:nvSpPr>
          <p:cNvPr id="10" name="文本框 9">
            <a:extLst>
              <a:ext uri="{FF2B5EF4-FFF2-40B4-BE49-F238E27FC236}">
                <a16:creationId xmlns:a16="http://schemas.microsoft.com/office/drawing/2014/main" id="{B087617C-92AC-CBAC-0F3D-9E342E4A89B7}"/>
              </a:ext>
            </a:extLst>
          </p:cNvPr>
          <p:cNvSpPr txBox="1"/>
          <p:nvPr/>
        </p:nvSpPr>
        <p:spPr>
          <a:xfrm>
            <a:off x="1204042" y="5384280"/>
            <a:ext cx="9783916" cy="1166473"/>
          </a:xfrm>
          <a:prstGeom prst="rect">
            <a:avLst/>
          </a:prstGeom>
          <a:noFill/>
        </p:spPr>
        <p:txBody>
          <a:bodyPr wrap="square">
            <a:spAutoFit/>
          </a:bodyPr>
          <a:lstStyle/>
          <a:p>
            <a:pPr marL="228600" indent="-228600">
              <a:lnSpc>
                <a:spcPct val="170000"/>
              </a:lnSpc>
              <a:spcBef>
                <a:spcPct val="0"/>
              </a:spcBef>
              <a:buFont typeface="Wingdings" panose="05000000000000000000" pitchFamily="2" charset="2"/>
              <a:buChar char="p"/>
            </a:pPr>
            <a:r>
              <a:rPr lang="zh-CN" altLang="en-US" sz="2200" dirty="0">
                <a:latin typeface="Times New Roman" panose="02020603050405020304" pitchFamily="18" charset="0"/>
                <a:ea typeface="微软雅黑" panose="020B0503020204020204" pitchFamily="34" charset="-122"/>
              </a:rPr>
              <a:t>图</a:t>
            </a:r>
            <a:r>
              <a:rPr lang="en-US" altLang="zh-CN" sz="2200" dirty="0">
                <a:latin typeface="Times New Roman" panose="02020603050405020304" pitchFamily="18" charset="0"/>
                <a:ea typeface="微软雅黑" panose="020B0503020204020204" pitchFamily="34" charset="-122"/>
              </a:rPr>
              <a:t>10.14</a:t>
            </a:r>
            <a:r>
              <a:rPr lang="zh-CN" altLang="en-US" sz="2200" dirty="0">
                <a:latin typeface="Times New Roman" panose="02020603050405020304" pitchFamily="18" charset="0"/>
                <a:ea typeface="微软雅黑" panose="020B0503020204020204" pitchFamily="34" charset="-122"/>
              </a:rPr>
              <a:t>中的</a:t>
            </a:r>
            <a:r>
              <a:rPr lang="en-US" altLang="zh-CN" sz="2200" dirty="0">
                <a:latin typeface="Times New Roman" panose="02020603050405020304" pitchFamily="18" charset="0"/>
                <a:ea typeface="微软雅黑" panose="020B0503020204020204" pitchFamily="34" charset="-122"/>
              </a:rPr>
              <a:t>a</a:t>
            </a:r>
            <a:r>
              <a:rPr lang="zh-CN" altLang="en-US" sz="2200" dirty="0">
                <a:latin typeface="Times New Roman" panose="02020603050405020304" pitchFamily="18" charset="0"/>
                <a:ea typeface="微软雅黑" panose="020B0503020204020204" pitchFamily="34" charset="-122"/>
              </a:rPr>
              <a:t>和</a:t>
            </a:r>
            <a:r>
              <a:rPr lang="en-US" altLang="zh-CN" sz="2200" dirty="0">
                <a:latin typeface="Times New Roman" panose="02020603050405020304" pitchFamily="18" charset="0"/>
                <a:ea typeface="微软雅黑" panose="020B0503020204020204" pitchFamily="34" charset="-122"/>
              </a:rPr>
              <a:t>b</a:t>
            </a:r>
            <a:r>
              <a:rPr lang="zh-CN" altLang="en-US" sz="2200" dirty="0">
                <a:latin typeface="Times New Roman" panose="02020603050405020304" pitchFamily="18" charset="0"/>
                <a:ea typeface="微软雅黑" panose="020B0503020204020204" pitchFamily="34" charset="-122"/>
              </a:rPr>
              <a:t>是活跃变量，而</a:t>
            </a:r>
            <a:r>
              <a:rPr lang="en-US" altLang="zh-CN" sz="2200" dirty="0">
                <a:latin typeface="Times New Roman" panose="02020603050405020304" pitchFamily="18" charset="0"/>
                <a:ea typeface="微软雅黑" panose="020B0503020204020204" pitchFamily="34" charset="-122"/>
              </a:rPr>
              <a:t>c</a:t>
            </a:r>
            <a:r>
              <a:rPr lang="zh-CN" altLang="en-US" sz="2200" dirty="0">
                <a:latin typeface="Times New Roman" panose="02020603050405020304" pitchFamily="18" charset="0"/>
                <a:ea typeface="微软雅黑" panose="020B0503020204020204" pitchFamily="34" charset="-122"/>
              </a:rPr>
              <a:t>和</a:t>
            </a:r>
            <a:r>
              <a:rPr lang="en-US" altLang="zh-CN" sz="2200" dirty="0">
                <a:latin typeface="Times New Roman" panose="02020603050405020304" pitchFamily="18" charset="0"/>
                <a:ea typeface="微软雅黑" panose="020B0503020204020204" pitchFamily="34" charset="-122"/>
              </a:rPr>
              <a:t>e</a:t>
            </a:r>
            <a:r>
              <a:rPr lang="zh-CN" altLang="en-US" sz="2200" dirty="0">
                <a:latin typeface="Times New Roman" panose="02020603050405020304" pitchFamily="18" charset="0"/>
                <a:ea typeface="微软雅黑" panose="020B0503020204020204" pitchFamily="34" charset="-122"/>
              </a:rPr>
              <a:t>不是，我们可以立即删除标记为</a:t>
            </a:r>
            <a:r>
              <a:rPr lang="en-US" altLang="zh-CN" sz="2200" dirty="0">
                <a:latin typeface="Times New Roman" panose="02020603050405020304" pitchFamily="18" charset="0"/>
                <a:ea typeface="微软雅黑" panose="020B0503020204020204" pitchFamily="34" charset="-122"/>
              </a:rPr>
              <a:t>e</a:t>
            </a:r>
            <a:r>
              <a:rPr lang="zh-CN" altLang="en-US" sz="2200" dirty="0">
                <a:latin typeface="Times New Roman" panose="02020603050405020304" pitchFamily="18" charset="0"/>
                <a:ea typeface="微软雅黑" panose="020B0503020204020204" pitchFamily="34" charset="-122"/>
              </a:rPr>
              <a:t>的根节点。随后，标记为</a:t>
            </a:r>
            <a:r>
              <a:rPr lang="en-US" altLang="zh-CN" sz="2200" dirty="0">
                <a:latin typeface="Times New Roman" panose="02020603050405020304" pitchFamily="18" charset="0"/>
                <a:ea typeface="微软雅黑" panose="020B0503020204020204" pitchFamily="34" charset="-122"/>
              </a:rPr>
              <a:t>c</a:t>
            </a:r>
            <a:r>
              <a:rPr lang="zh-CN" altLang="en-US" sz="2200" dirty="0">
                <a:latin typeface="Times New Roman" panose="02020603050405020304" pitchFamily="18" charset="0"/>
                <a:ea typeface="微软雅黑" panose="020B0503020204020204" pitchFamily="34" charset="-122"/>
              </a:rPr>
              <a:t>的节点变成了根节点，下一步也可以被删除。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4CC01F4E-79ED-DE6A-10AD-963424155D55}"/>
              </a:ext>
            </a:extLst>
          </p:cNvPr>
          <p:cNvSpPr>
            <a:spLocks noGrp="1" noChangeArrowheads="1"/>
          </p:cNvSpPr>
          <p:nvPr>
            <p:ph type="title"/>
          </p:nvPr>
        </p:nvSpPr>
        <p:spPr/>
        <p:txBody>
          <a:bodyPr anchor="ctr"/>
          <a:lstStyle/>
          <a:p>
            <a:r>
              <a:rPr lang="en-US" altLang="zh-CN">
                <a:latin typeface="Times New Roman" panose="02020603050405020304" pitchFamily="18" charset="0"/>
              </a:rPr>
              <a:t>10.4.4</a:t>
            </a:r>
            <a:r>
              <a:rPr lang="zh-CN" altLang="en-US">
                <a:latin typeface="Times New Roman" panose="02020603050405020304" pitchFamily="18" charset="0"/>
              </a:rPr>
              <a:t>代数恒等式的使用 </a:t>
            </a:r>
          </a:p>
        </p:txBody>
      </p:sp>
      <p:sp>
        <p:nvSpPr>
          <p:cNvPr id="4" name="日期占位符 3">
            <a:extLst>
              <a:ext uri="{FF2B5EF4-FFF2-40B4-BE49-F238E27FC236}">
                <a16:creationId xmlns:a16="http://schemas.microsoft.com/office/drawing/2014/main" id="{CC7EA4AF-5D77-765A-A413-F63C47DCEB8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BDB9390-F42C-4C43-A29F-342750F236D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7282" name="灯片编号占位符 5">
            <a:extLst>
              <a:ext uri="{FF2B5EF4-FFF2-40B4-BE49-F238E27FC236}">
                <a16:creationId xmlns:a16="http://schemas.microsoft.com/office/drawing/2014/main" id="{6B602E7B-771F-60C2-9417-8FE55E381C4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FC75731-E7B0-4371-9E13-46C028FF5330}" type="slidenum">
              <a:rPr lang="en-US" altLang="zh-CN">
                <a:latin typeface="Arial" panose="020B0604020202020204" pitchFamily="34" charset="0"/>
              </a:rPr>
              <a:pPr/>
              <a:t>74</a:t>
            </a:fld>
            <a:endParaRPr lang="en-US" altLang="zh-CN">
              <a:latin typeface="Arial" panose="020B0604020202020204" pitchFamily="34" charset="0"/>
            </a:endParaRPr>
          </a:p>
        </p:txBody>
      </p:sp>
      <p:sp>
        <p:nvSpPr>
          <p:cNvPr id="97284" name="Rectangle 3">
            <a:extLst>
              <a:ext uri="{FF2B5EF4-FFF2-40B4-BE49-F238E27FC236}">
                <a16:creationId xmlns:a16="http://schemas.microsoft.com/office/drawing/2014/main" id="{7A4AE9D0-38D5-A333-9687-0ACBFBF5CFF0}"/>
              </a:ext>
            </a:extLst>
          </p:cNvPr>
          <p:cNvSpPr>
            <a:spLocks noGrp="1" noChangeArrowheads="1"/>
          </p:cNvSpPr>
          <p:nvPr>
            <p:ph type="body" sz="quarter" idx="13"/>
          </p:nvPr>
        </p:nvSpPr>
        <p:spPr/>
        <p:txBody>
          <a:bodyPr>
            <a:normAutofit lnSpcReduction="10000"/>
          </a:bodyPr>
          <a:lstStyle/>
          <a:p>
            <a:r>
              <a:rPr lang="zh-CN" altLang="en-US">
                <a:latin typeface="Times New Roman" panose="02020603050405020304" pitchFamily="18" charset="0"/>
              </a:rPr>
              <a:t>代数恒等式代表基本块上另一类重要的优化方法，下面是一些常见的代数恒等式：</a:t>
            </a:r>
          </a:p>
          <a:p>
            <a:r>
              <a:rPr lang="en-US" altLang="zh-CN">
                <a:latin typeface="Times New Roman" panose="02020603050405020304" pitchFamily="18" charset="0"/>
              </a:rPr>
              <a:t>x+0 = 0+x = x      x–0 = x       x*1 = 1*x = x        x/1 = x</a:t>
            </a:r>
          </a:p>
          <a:p>
            <a:r>
              <a:rPr lang="zh-CN" altLang="en-US">
                <a:latin typeface="Times New Roman" panose="02020603050405020304" pitchFamily="18" charset="0"/>
              </a:rPr>
              <a:t>另外一类代数优化是局部强度削弱，即用较快的运算符取代较慢的运算符，例如：</a:t>
            </a:r>
          </a:p>
          <a:p>
            <a:r>
              <a:rPr lang="en-US" altLang="zh-CN">
                <a:latin typeface="Times New Roman" panose="02020603050405020304" pitchFamily="18" charset="0"/>
              </a:rPr>
              <a:t>x**2 = x*x       2.0*x = x+x       x/2 = x*0.5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C27BEAD2-ED60-BA0F-55D2-64B32C9287AE}"/>
              </a:ext>
            </a:extLst>
          </p:cNvPr>
          <p:cNvSpPr>
            <a:spLocks noGrp="1" noChangeArrowheads="1"/>
          </p:cNvSpPr>
          <p:nvPr>
            <p:ph type="title"/>
          </p:nvPr>
        </p:nvSpPr>
        <p:spPr/>
        <p:txBody>
          <a:bodyPr anchor="ctr"/>
          <a:lstStyle/>
          <a:p>
            <a:r>
              <a:rPr lang="en-US" altLang="zh-CN">
                <a:latin typeface="Times New Roman" panose="02020603050405020304" pitchFamily="18" charset="0"/>
              </a:rPr>
              <a:t>10.4.4</a:t>
            </a:r>
            <a:r>
              <a:rPr lang="zh-CN" altLang="en-US">
                <a:latin typeface="Times New Roman" panose="02020603050405020304" pitchFamily="18" charset="0"/>
              </a:rPr>
              <a:t>代数恒等式的使用 </a:t>
            </a:r>
          </a:p>
        </p:txBody>
      </p:sp>
      <p:sp>
        <p:nvSpPr>
          <p:cNvPr id="4" name="日期占位符 3">
            <a:extLst>
              <a:ext uri="{FF2B5EF4-FFF2-40B4-BE49-F238E27FC236}">
                <a16:creationId xmlns:a16="http://schemas.microsoft.com/office/drawing/2014/main" id="{D8AF5564-886C-8D97-3B2A-8435AA4EAF7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B1058EF-0B7D-43B3-9122-597ADDE818E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8306" name="灯片编号占位符 5">
            <a:extLst>
              <a:ext uri="{FF2B5EF4-FFF2-40B4-BE49-F238E27FC236}">
                <a16:creationId xmlns:a16="http://schemas.microsoft.com/office/drawing/2014/main" id="{2C2E1882-0B06-A84F-4F39-5261FBD796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6DCC4E5-46A2-4DC7-8424-B777131397E4}" type="slidenum">
              <a:rPr lang="en-US" altLang="zh-CN">
                <a:latin typeface="Arial" panose="020B0604020202020204" pitchFamily="34" charset="0"/>
              </a:rPr>
              <a:pPr/>
              <a:t>75</a:t>
            </a:fld>
            <a:endParaRPr lang="en-US" altLang="zh-CN">
              <a:latin typeface="Arial" panose="020B0604020202020204" pitchFamily="34" charset="0"/>
            </a:endParaRPr>
          </a:p>
        </p:txBody>
      </p:sp>
      <p:sp>
        <p:nvSpPr>
          <p:cNvPr id="98308" name="Rectangle 3">
            <a:extLst>
              <a:ext uri="{FF2B5EF4-FFF2-40B4-BE49-F238E27FC236}">
                <a16:creationId xmlns:a16="http://schemas.microsoft.com/office/drawing/2014/main" id="{401D5D48-CCDD-FCCF-18B7-9F2C1E3B5BAF}"/>
              </a:ext>
            </a:extLst>
          </p:cNvPr>
          <p:cNvSpPr>
            <a:spLocks noGrp="1" noChangeArrowheads="1"/>
          </p:cNvSpPr>
          <p:nvPr>
            <p:ph type="body" sz="quarter" idx="13"/>
          </p:nvPr>
        </p:nvSpPr>
        <p:spPr/>
        <p:txBody>
          <a:bodyPr/>
          <a:lstStyle/>
          <a:p>
            <a:r>
              <a:rPr lang="zh-CN" altLang="en-US">
                <a:latin typeface="Times New Roman" panose="02020603050405020304" pitchFamily="18" charset="0"/>
              </a:rPr>
              <a:t>第三类相关的优化技术是常量合并。即在编译时对常量表达式进行计算，并利用它们的值取代常量表达式。例如，表达式</a:t>
            </a:r>
            <a:r>
              <a:rPr lang="en-US" altLang="zh-CN">
                <a:latin typeface="Times New Roman" panose="02020603050405020304" pitchFamily="18" charset="0"/>
              </a:rPr>
              <a:t>2*3.14</a:t>
            </a:r>
            <a:r>
              <a:rPr lang="zh-CN" altLang="en-US">
                <a:latin typeface="Times New Roman" panose="02020603050405020304" pitchFamily="18" charset="0"/>
              </a:rPr>
              <a:t>可以替换为</a:t>
            </a:r>
            <a:r>
              <a:rPr lang="en-US" altLang="zh-CN">
                <a:latin typeface="Times New Roman" panose="02020603050405020304" pitchFamily="18" charset="0"/>
              </a:rPr>
              <a:t>6.28</a:t>
            </a:r>
            <a:r>
              <a:rPr lang="zh-CN" altLang="en-US">
                <a:latin typeface="Times New Roman" panose="02020603050405020304" pitchFamily="18" charset="0"/>
              </a:rPr>
              <a:t>。</a:t>
            </a:r>
          </a:p>
          <a:p>
            <a:r>
              <a:rPr lang="en-US" altLang="zh-CN">
                <a:latin typeface="Times New Roman" panose="02020603050405020304" pitchFamily="18" charset="0"/>
              </a:rPr>
              <a:t>dag</a:t>
            </a:r>
            <a:r>
              <a:rPr lang="zh-CN" altLang="en-US">
                <a:latin typeface="Times New Roman" panose="02020603050405020304" pitchFamily="18" charset="0"/>
              </a:rPr>
              <a:t>构造过程可以帮助我们应用上述和更多其它的通用代数变换，比如交换律和结合律。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a:extLst>
              <a:ext uri="{FF2B5EF4-FFF2-40B4-BE49-F238E27FC236}">
                <a16:creationId xmlns:a16="http://schemas.microsoft.com/office/drawing/2014/main" id="{2BAB2C11-8C43-EB82-9F04-B19D3571B1CB}"/>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10.4.5 </a:t>
            </a:r>
            <a:r>
              <a:rPr lang="zh-CN" altLang="en-US" dirty="0">
                <a:latin typeface="Times New Roman" panose="02020603050405020304" pitchFamily="18" charset="0"/>
              </a:rPr>
              <a:t>数组引用的</a:t>
            </a:r>
            <a:r>
              <a:rPr lang="en-US" altLang="zh-CN" dirty="0" err="1">
                <a:latin typeface="Times New Roman" panose="02020603050405020304" pitchFamily="18" charset="0"/>
              </a:rPr>
              <a:t>dag</a:t>
            </a:r>
            <a:r>
              <a:rPr lang="zh-CN" altLang="en-US" dirty="0">
                <a:latin typeface="Times New Roman" panose="02020603050405020304" pitchFamily="18" charset="0"/>
              </a:rPr>
              <a:t>表示 </a:t>
            </a:r>
          </a:p>
        </p:txBody>
      </p:sp>
      <p:sp>
        <p:nvSpPr>
          <p:cNvPr id="4" name="日期占位符 3">
            <a:extLst>
              <a:ext uri="{FF2B5EF4-FFF2-40B4-BE49-F238E27FC236}">
                <a16:creationId xmlns:a16="http://schemas.microsoft.com/office/drawing/2014/main" id="{50BFE00D-695B-FB57-E567-7A25C7D8389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3A6969E-5A89-42D3-A49E-CAEDA34CF41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9330" name="灯片编号占位符 5">
            <a:extLst>
              <a:ext uri="{FF2B5EF4-FFF2-40B4-BE49-F238E27FC236}">
                <a16:creationId xmlns:a16="http://schemas.microsoft.com/office/drawing/2014/main" id="{A018D240-3AC5-0869-9AB1-D4D22A6790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DABD9E0-6D85-4598-A043-216F3D78D7A3}" type="slidenum">
              <a:rPr lang="en-US" altLang="zh-CN">
                <a:latin typeface="Arial" panose="020B0604020202020204" pitchFamily="34" charset="0"/>
              </a:rPr>
              <a:pPr/>
              <a:t>76</a:t>
            </a:fld>
            <a:endParaRPr lang="en-US" altLang="zh-CN">
              <a:latin typeface="Arial" panose="020B0604020202020204" pitchFamily="34" charset="0"/>
            </a:endParaRPr>
          </a:p>
        </p:txBody>
      </p:sp>
      <p:sp>
        <p:nvSpPr>
          <p:cNvPr id="99332" name="Rectangle 3">
            <a:extLst>
              <a:ext uri="{FF2B5EF4-FFF2-40B4-BE49-F238E27FC236}">
                <a16:creationId xmlns:a16="http://schemas.microsoft.com/office/drawing/2014/main" id="{115A43CF-8886-B75F-897C-995377286BD8}"/>
              </a:ext>
            </a:extLst>
          </p:cNvPr>
          <p:cNvSpPr>
            <a:spLocks noGrp="1" noChangeArrowheads="1"/>
          </p:cNvSpPr>
          <p:nvPr>
            <p:ph type="body" sz="quarter" idx="13"/>
          </p:nvPr>
        </p:nvSpPr>
        <p:spPr>
          <a:xfrm>
            <a:off x="1064596" y="1443018"/>
            <a:ext cx="9783916" cy="4806862"/>
          </a:xfrm>
        </p:spPr>
        <p:txBody>
          <a:bodyPr>
            <a:normAutofit fontScale="92500"/>
          </a:bodyPr>
          <a:lstStyle/>
          <a:p>
            <a:r>
              <a:rPr lang="zh-CN" altLang="en-US" dirty="0">
                <a:latin typeface="Times New Roman" panose="02020603050405020304" pitchFamily="18" charset="0"/>
              </a:rPr>
              <a:t>在</a:t>
            </a:r>
            <a:r>
              <a:rPr lang="en-US" altLang="zh-CN" dirty="0" err="1">
                <a:latin typeface="Times New Roman" panose="02020603050405020304" pitchFamily="18" charset="0"/>
              </a:rPr>
              <a:t>dag</a:t>
            </a:r>
            <a:r>
              <a:rPr lang="zh-CN" altLang="en-US" dirty="0">
                <a:latin typeface="Times New Roman" panose="02020603050405020304" pitchFamily="18" charset="0"/>
              </a:rPr>
              <a:t>中表示数组访问的正确方法为：</a:t>
            </a:r>
          </a:p>
          <a:p>
            <a:pPr lvl="1"/>
            <a:r>
              <a:rPr lang="zh-CN" altLang="en-US" dirty="0">
                <a:latin typeface="Times New Roman" panose="02020603050405020304" pitchFamily="18" charset="0"/>
              </a:rPr>
              <a:t>将数组元素赋给其他变量的运算</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x = a[</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用一个新创建的运算符为</a:t>
            </a:r>
            <a:r>
              <a:rPr lang="en-US" altLang="zh-CN" dirty="0">
                <a:latin typeface="Times New Roman" panose="02020603050405020304" pitchFamily="18" charset="0"/>
              </a:rPr>
              <a:t>=[]</a:t>
            </a:r>
            <a:r>
              <a:rPr lang="zh-CN" altLang="en-US" dirty="0">
                <a:latin typeface="Times New Roman" panose="02020603050405020304" pitchFamily="18" charset="0"/>
              </a:rPr>
              <a:t>的节点表示。该节点的左右子节点分别代表数组初始值</a:t>
            </a:r>
            <a:r>
              <a:rPr lang="en-US" altLang="zh-CN" dirty="0">
                <a:latin typeface="Times New Roman" panose="02020603050405020304" pitchFamily="18" charset="0"/>
              </a:rPr>
              <a:t>(</a:t>
            </a:r>
            <a:r>
              <a:rPr lang="zh-CN" altLang="en-US" dirty="0">
                <a:latin typeface="Times New Roman" panose="02020603050405020304" pitchFamily="18" charset="0"/>
              </a:rPr>
              <a:t>本例中为</a:t>
            </a:r>
            <a:r>
              <a:rPr lang="en-US" altLang="zh-CN" dirty="0">
                <a:latin typeface="Times New Roman" panose="02020603050405020304" pitchFamily="18" charset="0"/>
              </a:rPr>
              <a:t>a0)</a:t>
            </a:r>
            <a:r>
              <a:rPr lang="zh-CN" altLang="en-US" dirty="0">
                <a:latin typeface="Times New Roman" panose="02020603050405020304" pitchFamily="18" charset="0"/>
              </a:rPr>
              <a:t>和下标</a:t>
            </a:r>
            <a:r>
              <a:rPr lang="en-US" altLang="zh-CN" dirty="0" err="1">
                <a:latin typeface="Times New Roman" panose="02020603050405020304" pitchFamily="18" charset="0"/>
              </a:rPr>
              <a:t>i</a:t>
            </a:r>
            <a:r>
              <a:rPr lang="zh-CN" altLang="en-US" dirty="0">
                <a:latin typeface="Times New Roman" panose="02020603050405020304" pitchFamily="18" charset="0"/>
              </a:rPr>
              <a:t>。变量</a:t>
            </a:r>
            <a:r>
              <a:rPr lang="en-US" altLang="zh-CN" dirty="0">
                <a:latin typeface="Times New Roman" panose="02020603050405020304" pitchFamily="18" charset="0"/>
              </a:rPr>
              <a:t>x</a:t>
            </a:r>
            <a:r>
              <a:rPr lang="zh-CN" altLang="en-US" dirty="0">
                <a:latin typeface="Times New Roman" panose="02020603050405020304" pitchFamily="18" charset="0"/>
              </a:rPr>
              <a:t>则是该节点的附加标记之一。</a:t>
            </a:r>
          </a:p>
          <a:p>
            <a:pPr lvl="1"/>
            <a:r>
              <a:rPr lang="zh-CN" altLang="en-US" dirty="0">
                <a:latin typeface="Times New Roman" panose="02020603050405020304" pitchFamily="18" charset="0"/>
              </a:rPr>
              <a:t>对数组元素的赋值</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a[j]=y)</a:t>
            </a:r>
            <a:r>
              <a:rPr lang="zh-CN" altLang="en-US" dirty="0">
                <a:latin typeface="Times New Roman" panose="02020603050405020304" pitchFamily="18" charset="0"/>
              </a:rPr>
              <a:t>则用一个新创建的运算符为</a:t>
            </a:r>
            <a:r>
              <a:rPr lang="en-US" altLang="zh-CN" dirty="0">
                <a:latin typeface="Times New Roman" panose="02020603050405020304" pitchFamily="18" charset="0"/>
              </a:rPr>
              <a:t>[]=</a:t>
            </a:r>
            <a:r>
              <a:rPr lang="zh-CN" altLang="en-US" dirty="0">
                <a:latin typeface="Times New Roman" panose="02020603050405020304" pitchFamily="18" charset="0"/>
              </a:rPr>
              <a:t>的节点来表示。该节点的三个子节点分别表示</a:t>
            </a:r>
            <a:r>
              <a:rPr lang="en-US" altLang="zh-CN" dirty="0">
                <a:latin typeface="Times New Roman" panose="02020603050405020304" pitchFamily="18" charset="0"/>
              </a:rPr>
              <a:t>a0</a:t>
            </a:r>
            <a:r>
              <a:rPr lang="zh-CN" altLang="en-US" dirty="0">
                <a:latin typeface="Times New Roman" panose="02020603050405020304" pitchFamily="18" charset="0"/>
              </a:rPr>
              <a:t>、</a:t>
            </a:r>
            <a:r>
              <a:rPr lang="en-US" altLang="zh-CN" dirty="0">
                <a:latin typeface="Times New Roman" panose="02020603050405020304" pitchFamily="18" charset="0"/>
              </a:rPr>
              <a:t>j</a:t>
            </a:r>
            <a:r>
              <a:rPr lang="zh-CN" altLang="en-US" dirty="0">
                <a:latin typeface="Times New Roman" panose="02020603050405020304" pitchFamily="18" charset="0"/>
              </a:rPr>
              <a:t>和</a:t>
            </a:r>
            <a:r>
              <a:rPr lang="en-US" altLang="zh-CN" dirty="0">
                <a:latin typeface="Times New Roman" panose="02020603050405020304" pitchFamily="18" charset="0"/>
              </a:rPr>
              <a:t>y</a:t>
            </a:r>
            <a:r>
              <a:rPr lang="zh-CN" altLang="en-US" dirty="0">
                <a:latin typeface="Times New Roman" panose="02020603050405020304" pitchFamily="18" charset="0"/>
              </a:rPr>
              <a:t>。该节点不带任何附加标记。这是因为该节点的创建注销了所有当前已经创建的、其值依赖于</a:t>
            </a:r>
            <a:r>
              <a:rPr lang="en-US" altLang="zh-CN" dirty="0">
                <a:latin typeface="Times New Roman" panose="02020603050405020304" pitchFamily="18" charset="0"/>
              </a:rPr>
              <a:t>a0</a:t>
            </a:r>
            <a:r>
              <a:rPr lang="zh-CN" altLang="en-US" dirty="0">
                <a:latin typeface="Times New Roman" panose="02020603050405020304" pitchFamily="18" charset="0"/>
              </a:rPr>
              <a:t>的节点，而一个被注销的节点不可能再获得任何标记。也就是说，它不可能成为一个公共子表达式。</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A42EDCF4-0A14-D061-BD43-199BF82B9BDB}"/>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10.4.5 </a:t>
            </a:r>
            <a:r>
              <a:rPr lang="zh-CN" altLang="en-US" dirty="0">
                <a:latin typeface="Times New Roman" panose="02020603050405020304" pitchFamily="18" charset="0"/>
              </a:rPr>
              <a:t>数组引用的</a:t>
            </a:r>
            <a:r>
              <a:rPr lang="en-US" altLang="zh-CN" dirty="0" err="1">
                <a:latin typeface="Times New Roman" panose="02020603050405020304" pitchFamily="18" charset="0"/>
              </a:rPr>
              <a:t>dag</a:t>
            </a:r>
            <a:r>
              <a:rPr lang="zh-CN" altLang="en-US" dirty="0">
                <a:latin typeface="Times New Roman" panose="02020603050405020304" pitchFamily="18" charset="0"/>
              </a:rPr>
              <a:t>表示 </a:t>
            </a:r>
          </a:p>
        </p:txBody>
      </p:sp>
      <p:sp>
        <p:nvSpPr>
          <p:cNvPr id="7" name="日期占位符 3">
            <a:extLst>
              <a:ext uri="{FF2B5EF4-FFF2-40B4-BE49-F238E27FC236}">
                <a16:creationId xmlns:a16="http://schemas.microsoft.com/office/drawing/2014/main" id="{6114050D-01DF-C566-A951-E9B99384F2C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9B1DAB0-58CA-4647-8B31-BFEECDBF2FE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0354" name="灯片编号占位符 5">
            <a:extLst>
              <a:ext uri="{FF2B5EF4-FFF2-40B4-BE49-F238E27FC236}">
                <a16:creationId xmlns:a16="http://schemas.microsoft.com/office/drawing/2014/main" id="{0A685373-0235-19E5-1790-9B829D5DBC8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B9E24B3-38EB-453B-865E-708369D8E4FB}" type="slidenum">
              <a:rPr lang="en-US" altLang="zh-CN">
                <a:latin typeface="Arial" panose="020B0604020202020204" pitchFamily="34" charset="0"/>
              </a:rPr>
              <a:pPr/>
              <a:t>77</a:t>
            </a:fld>
            <a:endParaRPr lang="en-US" altLang="zh-CN">
              <a:latin typeface="Arial" panose="020B0604020202020204" pitchFamily="34" charset="0"/>
            </a:endParaRPr>
          </a:p>
        </p:txBody>
      </p:sp>
      <p:sp>
        <p:nvSpPr>
          <p:cNvPr id="100356" name="Rectangle 3">
            <a:extLst>
              <a:ext uri="{FF2B5EF4-FFF2-40B4-BE49-F238E27FC236}">
                <a16:creationId xmlns:a16="http://schemas.microsoft.com/office/drawing/2014/main" id="{69FC96DC-915E-4696-E0E1-522B396F8003}"/>
              </a:ext>
            </a:extLst>
          </p:cNvPr>
          <p:cNvSpPr>
            <a:spLocks noGrp="1" noChangeArrowheads="1"/>
          </p:cNvSpPr>
          <p:nvPr>
            <p:ph type="body" sz="quarter" idx="13"/>
          </p:nvPr>
        </p:nvSpPr>
        <p:spPr/>
        <p:txBody>
          <a:bodyPr/>
          <a:lstStyle/>
          <a:p>
            <a:r>
              <a:rPr lang="zh-CN" altLang="en-US">
                <a:latin typeface="Times New Roman" panose="02020603050405020304" pitchFamily="18" charset="0"/>
              </a:rPr>
              <a:t>例</a:t>
            </a:r>
            <a:r>
              <a:rPr lang="en-US" altLang="zh-CN">
                <a:latin typeface="Times New Roman" panose="02020603050405020304" pitchFamily="18" charset="0"/>
              </a:rPr>
              <a:t>10.14 </a:t>
            </a:r>
            <a:r>
              <a:rPr lang="zh-CN" altLang="en-US">
                <a:latin typeface="Times New Roman" panose="02020603050405020304" pitchFamily="18" charset="0"/>
              </a:rPr>
              <a:t>基本块</a:t>
            </a:r>
          </a:p>
          <a:p>
            <a:pPr lvl="2">
              <a:buFont typeface="Wingdings" panose="05000000000000000000" pitchFamily="2" charset="2"/>
              <a:buNone/>
            </a:pPr>
            <a:r>
              <a:rPr lang="en-US" altLang="zh-CN" sz="2800">
                <a:latin typeface="Times New Roman" panose="02020603050405020304" pitchFamily="18" charset="0"/>
              </a:rPr>
              <a:t>x = a[i]</a:t>
            </a:r>
          </a:p>
          <a:p>
            <a:pPr lvl="2">
              <a:buFont typeface="Wingdings" panose="05000000000000000000" pitchFamily="2" charset="2"/>
              <a:buNone/>
            </a:pPr>
            <a:r>
              <a:rPr lang="en-US" altLang="zh-CN" sz="2800">
                <a:latin typeface="Times New Roman" panose="02020603050405020304" pitchFamily="18" charset="0"/>
              </a:rPr>
              <a:t>a[j] = y</a:t>
            </a:r>
          </a:p>
          <a:p>
            <a:pPr lvl="2">
              <a:buFont typeface="Wingdings" panose="05000000000000000000" pitchFamily="2" charset="2"/>
              <a:buNone/>
            </a:pPr>
            <a:r>
              <a:rPr lang="en-US" altLang="zh-CN" sz="2800">
                <a:latin typeface="Times New Roman" panose="02020603050405020304" pitchFamily="18" charset="0"/>
              </a:rPr>
              <a:t>z = a[i]</a:t>
            </a:r>
          </a:p>
          <a:p>
            <a:pPr>
              <a:buFont typeface="Wingdings" panose="05000000000000000000" pitchFamily="2" charset="2"/>
              <a:buNone/>
            </a:pPr>
            <a:r>
              <a:rPr lang="zh-CN" altLang="en-US">
                <a:latin typeface="Times New Roman" panose="02020603050405020304" pitchFamily="18" charset="0"/>
              </a:rPr>
              <a:t>的</a:t>
            </a:r>
            <a:r>
              <a:rPr lang="en-US" altLang="zh-CN">
                <a:latin typeface="Times New Roman" panose="02020603050405020304" pitchFamily="18" charset="0"/>
              </a:rPr>
              <a:t>dag</a:t>
            </a:r>
            <a:r>
              <a:rPr lang="zh-CN" altLang="en-US">
                <a:latin typeface="Times New Roman" panose="02020603050405020304" pitchFamily="18" charset="0"/>
              </a:rPr>
              <a:t>如图</a:t>
            </a:r>
            <a:r>
              <a:rPr lang="en-US" altLang="zh-CN">
                <a:latin typeface="Times New Roman" panose="02020603050405020304" pitchFamily="18" charset="0"/>
              </a:rPr>
              <a:t>10.15</a:t>
            </a:r>
            <a:r>
              <a:rPr lang="zh-CN" altLang="en-US">
                <a:latin typeface="Times New Roman" panose="02020603050405020304" pitchFamily="18" charset="0"/>
              </a:rPr>
              <a:t>所示。</a:t>
            </a:r>
          </a:p>
        </p:txBody>
      </p:sp>
      <p:sp>
        <p:nvSpPr>
          <p:cNvPr id="100357" name="Rectangle 4">
            <a:extLst>
              <a:ext uri="{FF2B5EF4-FFF2-40B4-BE49-F238E27FC236}">
                <a16:creationId xmlns:a16="http://schemas.microsoft.com/office/drawing/2014/main" id="{C7B46392-D344-FE88-552F-01245E8A322F}"/>
              </a:ext>
            </a:extLst>
          </p:cNvPr>
          <p:cNvSpPr>
            <a:spLocks noChangeArrowheads="1"/>
          </p:cNvSpPr>
          <p:nvPr/>
        </p:nvSpPr>
        <p:spPr bwMode="auto">
          <a:xfrm>
            <a:off x="1524001" y="24933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0358" name="Object 5">
            <a:extLst>
              <a:ext uri="{FF2B5EF4-FFF2-40B4-BE49-F238E27FC236}">
                <a16:creationId xmlns:a16="http://schemas.microsoft.com/office/drawing/2014/main" id="{D8101ECC-2AC8-CB84-61B4-62A35B3B7A50}"/>
              </a:ext>
            </a:extLst>
          </p:cNvPr>
          <p:cNvGraphicFramePr>
            <a:graphicFrameLocks/>
          </p:cNvGraphicFramePr>
          <p:nvPr/>
        </p:nvGraphicFramePr>
        <p:xfrm>
          <a:off x="5508626" y="1341439"/>
          <a:ext cx="4835525" cy="2630487"/>
        </p:xfrm>
        <a:graphic>
          <a:graphicData uri="http://schemas.openxmlformats.org/presentationml/2006/ole">
            <mc:AlternateContent xmlns:mc="http://schemas.openxmlformats.org/markup-compatibility/2006">
              <mc:Choice xmlns:v="urn:schemas-microsoft-com:vml" Requires="v">
                <p:oleObj spid="_x0000_s8239" r:id="rId3" imgW="3013920" imgH="1636560" progId="Visio.Drawing.11">
                  <p:embed/>
                </p:oleObj>
              </mc:Choice>
              <mc:Fallback>
                <p:oleObj r:id="rId3" imgW="3013920" imgH="1636560" progId="Visio.Drawing.11">
                  <p:embed/>
                  <p:pic>
                    <p:nvPicPr>
                      <p:cNvPr id="100358" name="Object 5">
                        <a:extLst>
                          <a:ext uri="{FF2B5EF4-FFF2-40B4-BE49-F238E27FC236}">
                            <a16:creationId xmlns:a16="http://schemas.microsoft.com/office/drawing/2014/main" id="{D8101ECC-2AC8-CB84-61B4-62A35B3B7A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6" y="1341439"/>
                        <a:ext cx="4835525"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59" name="Rectangle 6">
            <a:extLst>
              <a:ext uri="{FF2B5EF4-FFF2-40B4-BE49-F238E27FC236}">
                <a16:creationId xmlns:a16="http://schemas.microsoft.com/office/drawing/2014/main" id="{E0BB7B96-C283-F4C5-8E7F-DF3744934A80}"/>
              </a:ext>
            </a:extLst>
          </p:cNvPr>
          <p:cNvSpPr>
            <a:spLocks noChangeArrowheads="1"/>
          </p:cNvSpPr>
          <p:nvPr/>
        </p:nvSpPr>
        <p:spPr bwMode="auto">
          <a:xfrm>
            <a:off x="6087359" y="4090407"/>
            <a:ext cx="3724096"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120000"/>
              </a:lnSpc>
            </a:pPr>
            <a:r>
              <a:rPr lang="zh-CN" altLang="en-US" sz="2400" dirty="0">
                <a:latin typeface="Times New Roman" panose="02020603050405020304" pitchFamily="18" charset="0"/>
                <a:ea typeface="楷体_GB2312" pitchFamily="49" charset="-122"/>
              </a:rPr>
              <a:t>图</a:t>
            </a:r>
            <a:r>
              <a:rPr lang="en-US" altLang="zh-CN" sz="2400" dirty="0">
                <a:latin typeface="Times New Roman" panose="02020603050405020304" pitchFamily="18" charset="0"/>
                <a:ea typeface="楷体_GB2312" pitchFamily="49" charset="-122"/>
              </a:rPr>
              <a:t>10.15 </a:t>
            </a:r>
            <a:r>
              <a:rPr lang="zh-CN" altLang="en-US" sz="2400" dirty="0">
                <a:latin typeface="Times New Roman" panose="02020603050405020304" pitchFamily="18" charset="0"/>
                <a:ea typeface="楷体_GB2312" pitchFamily="49" charset="-122"/>
              </a:rPr>
              <a:t>将数组元素赋值给</a:t>
            </a:r>
          </a:p>
          <a:p>
            <a:pPr algn="ctr">
              <a:lnSpc>
                <a:spcPct val="120000"/>
              </a:lnSpc>
            </a:pPr>
            <a:r>
              <a:rPr lang="zh-CN" altLang="en-US" sz="2400" dirty="0">
                <a:latin typeface="Times New Roman" panose="02020603050405020304" pitchFamily="18" charset="0"/>
                <a:ea typeface="楷体_GB2312" pitchFamily="49" charset="-122"/>
              </a:rPr>
              <a:t>其他变量的语句序列的</a:t>
            </a:r>
            <a:r>
              <a:rPr lang="en-US" altLang="zh-CN" sz="2400" dirty="0" err="1">
                <a:latin typeface="Times New Roman" panose="02020603050405020304" pitchFamily="18" charset="0"/>
                <a:ea typeface="楷体_GB2312" pitchFamily="49" charset="-122"/>
              </a:rPr>
              <a:t>dag</a:t>
            </a:r>
            <a:endParaRPr lang="en-US" altLang="zh-CN" sz="2400" dirty="0">
              <a:latin typeface="Times New Roman" panose="02020603050405020304" pitchFamily="18" charset="0"/>
              <a:ea typeface="楷体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a:extLst>
              <a:ext uri="{FF2B5EF4-FFF2-40B4-BE49-F238E27FC236}">
                <a16:creationId xmlns:a16="http://schemas.microsoft.com/office/drawing/2014/main" id="{2054A05C-34D2-381D-B78D-B4979ABDAEB9}"/>
              </a:ext>
            </a:extLst>
          </p:cNvPr>
          <p:cNvSpPr>
            <a:spLocks noGrp="1" noChangeArrowheads="1"/>
          </p:cNvSpPr>
          <p:nvPr>
            <p:ph type="title"/>
          </p:nvPr>
        </p:nvSpPr>
        <p:spPr/>
        <p:txBody>
          <a:bodyPr anchor="ctr"/>
          <a:lstStyle/>
          <a:p>
            <a:r>
              <a:rPr lang="en-US" altLang="zh-CN">
                <a:latin typeface="Times New Roman" panose="02020603050405020304" pitchFamily="18" charset="0"/>
              </a:rPr>
              <a:t>10.4.6 </a:t>
            </a:r>
            <a:r>
              <a:rPr lang="zh-CN" altLang="en-US">
                <a:latin typeface="Times New Roman" panose="02020603050405020304" pitchFamily="18" charset="0"/>
              </a:rPr>
              <a:t>指针赋值和过程调用的</a:t>
            </a:r>
            <a:r>
              <a:rPr lang="en-US" altLang="zh-CN">
                <a:latin typeface="Times New Roman" panose="02020603050405020304" pitchFamily="18" charset="0"/>
              </a:rPr>
              <a:t>dag</a:t>
            </a:r>
            <a:r>
              <a:rPr lang="zh-CN" altLang="en-US">
                <a:latin typeface="Times New Roman" panose="02020603050405020304" pitchFamily="18" charset="0"/>
              </a:rPr>
              <a:t>表示 </a:t>
            </a:r>
          </a:p>
        </p:txBody>
      </p:sp>
      <p:sp>
        <p:nvSpPr>
          <p:cNvPr id="4" name="日期占位符 3">
            <a:extLst>
              <a:ext uri="{FF2B5EF4-FFF2-40B4-BE49-F238E27FC236}">
                <a16:creationId xmlns:a16="http://schemas.microsoft.com/office/drawing/2014/main" id="{4B8AED6F-A3DC-1CCF-B7A0-E56FB27DBEF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2FED181-E49F-4307-8A05-7D0C65AAE22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1378" name="灯片编号占位符 5">
            <a:extLst>
              <a:ext uri="{FF2B5EF4-FFF2-40B4-BE49-F238E27FC236}">
                <a16:creationId xmlns:a16="http://schemas.microsoft.com/office/drawing/2014/main" id="{C0A645F6-4D37-6659-8011-FC949AC8B6F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27B25F6-B78D-487B-8864-01E30B609637}" type="slidenum">
              <a:rPr lang="en-US" altLang="zh-CN">
                <a:latin typeface="Arial" panose="020B0604020202020204" pitchFamily="34" charset="0"/>
              </a:rPr>
              <a:pPr/>
              <a:t>78</a:t>
            </a:fld>
            <a:endParaRPr lang="en-US" altLang="zh-CN">
              <a:latin typeface="Arial" panose="020B0604020202020204" pitchFamily="34" charset="0"/>
            </a:endParaRPr>
          </a:p>
        </p:txBody>
      </p:sp>
      <p:sp>
        <p:nvSpPr>
          <p:cNvPr id="101380" name="Rectangle 3">
            <a:extLst>
              <a:ext uri="{FF2B5EF4-FFF2-40B4-BE49-F238E27FC236}">
                <a16:creationId xmlns:a16="http://schemas.microsoft.com/office/drawing/2014/main" id="{9005E4E1-771A-18F0-E585-DB910DD3994A}"/>
              </a:ext>
            </a:extLst>
          </p:cNvPr>
          <p:cNvSpPr>
            <a:spLocks noGrp="1" noChangeArrowheads="1"/>
          </p:cNvSpPr>
          <p:nvPr>
            <p:ph type="body" sz="quarter" idx="13"/>
          </p:nvPr>
        </p:nvSpPr>
        <p:spPr>
          <a:xfrm>
            <a:off x="1064596" y="1443017"/>
            <a:ext cx="9783916" cy="4505022"/>
          </a:xfrm>
        </p:spPr>
        <p:txBody>
          <a:bodyPr>
            <a:normAutofit fontScale="85000" lnSpcReduction="10000"/>
          </a:bodyPr>
          <a:lstStyle/>
          <a:p>
            <a:r>
              <a:rPr lang="zh-CN" altLang="en-US" dirty="0">
                <a:latin typeface="Times New Roman" panose="02020603050405020304" pitchFamily="18" charset="0"/>
              </a:rPr>
              <a:t>当像语句</a:t>
            </a:r>
            <a:r>
              <a:rPr lang="en-US" altLang="zh-CN" dirty="0">
                <a:latin typeface="Times New Roman" panose="02020603050405020304" pitchFamily="18" charset="0"/>
              </a:rPr>
              <a:t>x=*p</a:t>
            </a:r>
            <a:r>
              <a:rPr lang="zh-CN" altLang="en-US" dirty="0">
                <a:latin typeface="Times New Roman" panose="02020603050405020304" pitchFamily="18" charset="0"/>
              </a:rPr>
              <a:t>或*</a:t>
            </a:r>
            <a:r>
              <a:rPr lang="en-US" altLang="zh-CN" dirty="0">
                <a:latin typeface="Times New Roman" panose="02020603050405020304" pitchFamily="18" charset="0"/>
              </a:rPr>
              <a:t>q=y</a:t>
            </a:r>
            <a:r>
              <a:rPr lang="zh-CN" altLang="en-US" dirty="0">
                <a:latin typeface="Times New Roman" panose="02020603050405020304" pitchFamily="18" charset="0"/>
              </a:rPr>
              <a:t>那样通过指针进行间接赋值时，并不知道</a:t>
            </a:r>
            <a:r>
              <a:rPr lang="en-US" altLang="zh-CN" dirty="0">
                <a:latin typeface="Times New Roman" panose="02020603050405020304" pitchFamily="18" charset="0"/>
              </a:rPr>
              <a:t>p</a:t>
            </a:r>
            <a:r>
              <a:rPr lang="zh-CN" altLang="en-US" dirty="0">
                <a:latin typeface="Times New Roman" panose="02020603050405020304" pitchFamily="18" charset="0"/>
              </a:rPr>
              <a:t>和</a:t>
            </a:r>
            <a:r>
              <a:rPr lang="en-US" altLang="zh-CN" dirty="0">
                <a:latin typeface="Times New Roman" panose="02020603050405020304" pitchFamily="18" charset="0"/>
              </a:rPr>
              <a:t>q</a:t>
            </a:r>
            <a:r>
              <a:rPr lang="zh-CN" altLang="en-US" dirty="0">
                <a:latin typeface="Times New Roman" panose="02020603050405020304" pitchFamily="18" charset="0"/>
              </a:rPr>
              <a:t>指向哪里。</a:t>
            </a:r>
          </a:p>
          <a:p>
            <a:r>
              <a:rPr lang="en-US" altLang="zh-CN" dirty="0">
                <a:latin typeface="Times New Roman" panose="02020603050405020304" pitchFamily="18" charset="0"/>
              </a:rPr>
              <a:t>x=*p</a:t>
            </a:r>
            <a:r>
              <a:rPr lang="zh-CN" altLang="en-US" dirty="0">
                <a:latin typeface="Times New Roman" panose="02020603050405020304" pitchFamily="18" charset="0"/>
              </a:rPr>
              <a:t>可能是对任意某个变量的引用，而*</a:t>
            </a:r>
            <a:r>
              <a:rPr lang="en-US" altLang="zh-CN" dirty="0">
                <a:latin typeface="Times New Roman" panose="02020603050405020304" pitchFamily="18" charset="0"/>
              </a:rPr>
              <a:t>q=y</a:t>
            </a:r>
            <a:r>
              <a:rPr lang="zh-CN" altLang="en-US" dirty="0">
                <a:latin typeface="Times New Roman" panose="02020603050405020304" pitchFamily="18" charset="0"/>
              </a:rPr>
              <a:t>则可能是对任意某个变量的赋值。因而，运算符</a:t>
            </a:r>
            <a:r>
              <a:rPr lang="en-US" altLang="zh-CN" dirty="0">
                <a:latin typeface="Times New Roman" panose="02020603050405020304" pitchFamily="18" charset="0"/>
              </a:rPr>
              <a:t>=*</a:t>
            </a:r>
            <a:r>
              <a:rPr lang="zh-CN" altLang="en-US" dirty="0">
                <a:latin typeface="Times New Roman" panose="02020603050405020304" pitchFamily="18" charset="0"/>
              </a:rPr>
              <a:t>必须把当前所有带有附加标识符的节点当作其参数。但这么做将会影响无用代码的删除。更为严重的是，*</a:t>
            </a:r>
            <a:r>
              <a:rPr lang="en-US" altLang="zh-CN" dirty="0">
                <a:latin typeface="Times New Roman" panose="02020603050405020304" pitchFamily="18" charset="0"/>
              </a:rPr>
              <a:t>=</a:t>
            </a:r>
            <a:r>
              <a:rPr lang="zh-CN" altLang="en-US" dirty="0">
                <a:latin typeface="Times New Roman" panose="02020603050405020304" pitchFamily="18" charset="0"/>
              </a:rPr>
              <a:t>运算符将把所有迄今为止构造出来的</a:t>
            </a:r>
            <a:r>
              <a:rPr lang="en-US" altLang="zh-CN" dirty="0" err="1">
                <a:latin typeface="Times New Roman" panose="02020603050405020304" pitchFamily="18" charset="0"/>
              </a:rPr>
              <a:t>dag</a:t>
            </a:r>
            <a:r>
              <a:rPr lang="zh-CN" altLang="en-US" dirty="0">
                <a:latin typeface="Times New Roman" panose="02020603050405020304" pitchFamily="18" charset="0"/>
              </a:rPr>
              <a:t>中的其他节点全部注销。</a:t>
            </a:r>
          </a:p>
          <a:p>
            <a:r>
              <a:rPr lang="zh-CN" altLang="en-US" dirty="0">
                <a:latin typeface="Times New Roman" panose="02020603050405020304" pitchFamily="18" charset="0"/>
              </a:rPr>
              <a:t>可以进行一些全局指针分析，以便把一个指针在代码中某个位置上可能指向的变量限制在一个较小的的子集内。</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a:extLst>
              <a:ext uri="{FF2B5EF4-FFF2-40B4-BE49-F238E27FC236}">
                <a16:creationId xmlns:a16="http://schemas.microsoft.com/office/drawing/2014/main" id="{BBCCDDED-09CC-4749-0230-5A705107FFF5}"/>
              </a:ext>
            </a:extLst>
          </p:cNvPr>
          <p:cNvSpPr>
            <a:spLocks noGrp="1" noChangeArrowheads="1"/>
          </p:cNvSpPr>
          <p:nvPr>
            <p:ph type="title"/>
          </p:nvPr>
        </p:nvSpPr>
        <p:spPr/>
        <p:txBody>
          <a:bodyPr anchor="ctr"/>
          <a:lstStyle/>
          <a:p>
            <a:r>
              <a:rPr lang="en-US" altLang="zh-CN">
                <a:latin typeface="Times New Roman" panose="02020603050405020304" pitchFamily="18" charset="0"/>
              </a:rPr>
              <a:t>10.4.7 </a:t>
            </a:r>
            <a:r>
              <a:rPr lang="zh-CN" altLang="en-US">
                <a:latin typeface="Times New Roman" panose="02020603050405020304" pitchFamily="18" charset="0"/>
              </a:rPr>
              <a:t>从</a:t>
            </a:r>
            <a:r>
              <a:rPr lang="en-US" altLang="zh-CN">
                <a:latin typeface="Times New Roman" panose="02020603050405020304" pitchFamily="18" charset="0"/>
              </a:rPr>
              <a:t>dag</a:t>
            </a:r>
            <a:r>
              <a:rPr lang="zh-CN" altLang="en-US">
                <a:latin typeface="Times New Roman" panose="02020603050405020304" pitchFamily="18" charset="0"/>
              </a:rPr>
              <a:t>到基本块的重组 </a:t>
            </a:r>
          </a:p>
        </p:txBody>
      </p:sp>
      <p:sp>
        <p:nvSpPr>
          <p:cNvPr id="4" name="日期占位符 3">
            <a:extLst>
              <a:ext uri="{FF2B5EF4-FFF2-40B4-BE49-F238E27FC236}">
                <a16:creationId xmlns:a16="http://schemas.microsoft.com/office/drawing/2014/main" id="{47EDA9E9-C2C8-CD9A-F05C-CC3B1DEBDF8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C7FD8C0-C0C2-4E39-87EF-3870353CBEC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2402" name="灯片编号占位符 5">
            <a:extLst>
              <a:ext uri="{FF2B5EF4-FFF2-40B4-BE49-F238E27FC236}">
                <a16:creationId xmlns:a16="http://schemas.microsoft.com/office/drawing/2014/main" id="{1AB27805-8502-9D53-6DFB-29C02C6D8FA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F0454A6-17D4-4256-8DF6-F4861AD096C5}" type="slidenum">
              <a:rPr lang="en-US" altLang="zh-CN">
                <a:latin typeface="Arial" panose="020B0604020202020204" pitchFamily="34" charset="0"/>
              </a:rPr>
              <a:pPr/>
              <a:t>79</a:t>
            </a:fld>
            <a:endParaRPr lang="en-US" altLang="zh-CN">
              <a:latin typeface="Arial" panose="020B0604020202020204" pitchFamily="34" charset="0"/>
            </a:endParaRPr>
          </a:p>
        </p:txBody>
      </p:sp>
      <p:sp>
        <p:nvSpPr>
          <p:cNvPr id="102404" name="Rectangle 3">
            <a:extLst>
              <a:ext uri="{FF2B5EF4-FFF2-40B4-BE49-F238E27FC236}">
                <a16:creationId xmlns:a16="http://schemas.microsoft.com/office/drawing/2014/main" id="{A03C629B-C42E-4C8A-50E1-3C136007341A}"/>
              </a:ext>
            </a:extLst>
          </p:cNvPr>
          <p:cNvSpPr>
            <a:spLocks noGrp="1" noChangeArrowheads="1"/>
          </p:cNvSpPr>
          <p:nvPr>
            <p:ph type="body" sz="quarter" idx="13"/>
          </p:nvPr>
        </p:nvSpPr>
        <p:spPr/>
        <p:txBody>
          <a:bodyPr>
            <a:normAutofit fontScale="92500" lnSpcReduction="10000"/>
          </a:bodyPr>
          <a:lstStyle/>
          <a:p>
            <a:r>
              <a:rPr lang="zh-CN" altLang="en-US">
                <a:latin typeface="Times New Roman" panose="02020603050405020304" pitchFamily="18" charset="0"/>
              </a:rPr>
              <a:t>对每个具有一个或多个附加变量的节点，构造一个三地址码来计算其中某个变量的值。</a:t>
            </a:r>
            <a:r>
              <a:rPr lang="zh-CN" altLang="en-US">
                <a:solidFill>
                  <a:schemeClr val="hlink"/>
                </a:solidFill>
                <a:latin typeface="Times New Roman" panose="02020603050405020304" pitchFamily="18" charset="0"/>
              </a:rPr>
              <a:t>尽量把计算得到的结果赋给一个在基本块出口处活跃的变量，</a:t>
            </a:r>
            <a:r>
              <a:rPr lang="zh-CN" altLang="en-US">
                <a:latin typeface="Times New Roman" panose="02020603050405020304" pitchFamily="18" charset="0"/>
              </a:rPr>
              <a:t>如果没有全局活跃变量的信息，则假设程序的所有变量在基本块的出口处都是活跃的</a:t>
            </a:r>
            <a:r>
              <a:rPr lang="en-US" altLang="zh-CN">
                <a:latin typeface="Times New Roman" panose="02020603050405020304" pitchFamily="18" charset="0"/>
              </a:rPr>
              <a:t>(</a:t>
            </a:r>
            <a:r>
              <a:rPr lang="zh-CN" altLang="en-US">
                <a:latin typeface="Times New Roman" panose="02020603050405020304" pitchFamily="18" charset="0"/>
              </a:rPr>
              <a:t>临时变量除外</a:t>
            </a:r>
            <a:r>
              <a:rPr lang="en-US" altLang="zh-CN">
                <a:latin typeface="Times New Roman" panose="02020603050405020304" pitchFamily="18" charset="0"/>
              </a:rPr>
              <a:t>)</a:t>
            </a:r>
            <a:r>
              <a:rPr lang="zh-CN" altLang="en-US">
                <a:latin typeface="Times New Roman" panose="02020603050405020304" pitchFamily="18" charset="0"/>
              </a:rPr>
              <a:t>。</a:t>
            </a:r>
          </a:p>
          <a:p>
            <a:r>
              <a:rPr lang="zh-CN" altLang="en-US">
                <a:latin typeface="Times New Roman" panose="02020603050405020304" pitchFamily="18" charset="0"/>
              </a:rPr>
              <a:t>如果节点具有多个附加的活跃变量，则必须引入复制语句，以便为每一个变量都赋予正确的值。当然，通过全局优化技术可以消除这些复制语句。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29935898-8B09-F279-ABBD-0704C05C88CA}"/>
              </a:ext>
            </a:extLst>
          </p:cNvPr>
          <p:cNvSpPr>
            <a:spLocks noGrp="1" noChangeArrowheads="1"/>
          </p:cNvSpPr>
          <p:nvPr>
            <p:ph type="title"/>
          </p:nvPr>
        </p:nvSpPr>
        <p:spPr/>
        <p:txBody>
          <a:bodyPr anchor="ctr">
            <a:normAutofit/>
          </a:bodyPr>
          <a:lstStyle/>
          <a:p>
            <a:r>
              <a:rPr lang="zh-CN" altLang="en-US">
                <a:latin typeface="Times New Roman" panose="02020603050405020304" pitchFamily="18" charset="0"/>
              </a:rPr>
              <a:t>流图</a:t>
            </a:r>
          </a:p>
        </p:txBody>
      </p:sp>
      <p:sp>
        <p:nvSpPr>
          <p:cNvPr id="24" name="日期占位符 3">
            <a:extLst>
              <a:ext uri="{FF2B5EF4-FFF2-40B4-BE49-F238E27FC236}">
                <a16:creationId xmlns:a16="http://schemas.microsoft.com/office/drawing/2014/main" id="{D3F50269-9833-4EC2-385D-E78D644C09D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8B9444A-F3DE-4F15-9FEF-BDFB4E1C963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314" name="灯片编号占位符 5">
            <a:extLst>
              <a:ext uri="{FF2B5EF4-FFF2-40B4-BE49-F238E27FC236}">
                <a16:creationId xmlns:a16="http://schemas.microsoft.com/office/drawing/2014/main" id="{C1F1C1A9-2214-19A2-0D72-0BC959E2EC6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DDFAC01-3EFB-4256-9FCA-7CB4D68250CF}" type="slidenum">
              <a:rPr lang="en-US" altLang="zh-CN">
                <a:latin typeface="Arial" panose="020B0604020202020204" pitchFamily="34" charset="0"/>
              </a:rPr>
              <a:pPr/>
              <a:t>8</a:t>
            </a:fld>
            <a:endParaRPr lang="en-US" altLang="zh-CN">
              <a:latin typeface="Arial" panose="020B0604020202020204" pitchFamily="34" charset="0"/>
            </a:endParaRPr>
          </a:p>
        </p:txBody>
      </p:sp>
      <p:grpSp>
        <p:nvGrpSpPr>
          <p:cNvPr id="13316" name="Group 3">
            <a:extLst>
              <a:ext uri="{FF2B5EF4-FFF2-40B4-BE49-F238E27FC236}">
                <a16:creationId xmlns:a16="http://schemas.microsoft.com/office/drawing/2014/main" id="{2BB85FDA-3414-FE77-59F0-5AC029D43681}"/>
              </a:ext>
            </a:extLst>
          </p:cNvPr>
          <p:cNvGrpSpPr>
            <a:grpSpLocks/>
          </p:cNvGrpSpPr>
          <p:nvPr/>
        </p:nvGrpSpPr>
        <p:grpSpPr bwMode="auto">
          <a:xfrm>
            <a:off x="1828801" y="363539"/>
            <a:ext cx="8151813" cy="5945187"/>
            <a:chOff x="192" y="528"/>
            <a:chExt cx="5135" cy="3745"/>
          </a:xfrm>
        </p:grpSpPr>
        <p:sp>
          <p:nvSpPr>
            <p:cNvPr id="13317" name="Rectangle 4">
              <a:extLst>
                <a:ext uri="{FF2B5EF4-FFF2-40B4-BE49-F238E27FC236}">
                  <a16:creationId xmlns:a16="http://schemas.microsoft.com/office/drawing/2014/main" id="{54DEE4CA-044A-0445-47F0-8DCBEC63EA5D}"/>
                </a:ext>
              </a:extLst>
            </p:cNvPr>
            <p:cNvSpPr>
              <a:spLocks noChangeArrowheads="1"/>
            </p:cNvSpPr>
            <p:nvPr/>
          </p:nvSpPr>
          <p:spPr bwMode="auto">
            <a:xfrm>
              <a:off x="2028" y="543"/>
              <a:ext cx="1423" cy="683"/>
            </a:xfrm>
            <a:prstGeom prst="rect">
              <a:avLst/>
            </a:prstGeom>
            <a:solidFill>
              <a:srgbClr val="FFFFFF"/>
            </a:solidFill>
            <a:ln w="25400">
              <a:solidFill>
                <a:schemeClr val="tx1"/>
              </a:solidFill>
              <a:miter lim="800000"/>
              <a:headEnd/>
              <a:tailEnd/>
            </a:ln>
          </p:spPr>
          <p:txBody>
            <a:bodyPr tIns="0" bIns="0"/>
            <a:lstStyle/>
            <a:p>
              <a:pPr algn="just" eaLnBrk="0" hangingPunct="0">
                <a:lnSpc>
                  <a:spcPct val="70000"/>
                </a:lnSpc>
              </a:pP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m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1</a:t>
              </a: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j := n</a:t>
              </a: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 4 </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n</a:t>
              </a: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v := a[t</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p>
          </p:txBody>
        </p:sp>
        <p:sp>
          <p:nvSpPr>
            <p:cNvPr id="13318" name="Rectangle 5">
              <a:extLst>
                <a:ext uri="{FF2B5EF4-FFF2-40B4-BE49-F238E27FC236}">
                  <a16:creationId xmlns:a16="http://schemas.microsoft.com/office/drawing/2014/main" id="{B824FE4B-FD69-BA13-6DF8-C6433AB394E2}"/>
                </a:ext>
              </a:extLst>
            </p:cNvPr>
            <p:cNvSpPr>
              <a:spLocks noChangeArrowheads="1"/>
            </p:cNvSpPr>
            <p:nvPr/>
          </p:nvSpPr>
          <p:spPr bwMode="auto">
            <a:xfrm>
              <a:off x="2025" y="149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70000"/>
                </a:lnSpc>
              </a:pP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+ 1</a:t>
              </a: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 4 </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a:t>
              </a:r>
              <a:endParaRPr lang="en-US" altLang="zh-CN" sz="2400" b="1" dirty="0">
                <a:latin typeface="Times New Roman" panose="02020603050405020304" pitchFamily="18" charset="0"/>
                <a:ea typeface="宋体" panose="02010600030101010101" pitchFamily="2" charset="-122"/>
              </a:endParaRP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t</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 a[t</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p>
            <a:p>
              <a:pPr algn="just" eaLnBrk="0" hangingPunct="0">
                <a:lnSpc>
                  <a:spcPct val="70000"/>
                </a:lnSpc>
              </a:pPr>
              <a:r>
                <a:rPr lang="en-US" altLang="zh-CN" sz="2400" b="1" dirty="0">
                  <a:latin typeface="Times New Roman" panose="02020603050405020304" pitchFamily="18" charset="0"/>
                  <a:ea typeface="宋体" panose="02010600030101010101" pitchFamily="2" charset="-122"/>
                </a:rPr>
                <a:t>if t</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&lt; v </a:t>
              </a:r>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p>
          </p:txBody>
        </p:sp>
        <p:sp>
          <p:nvSpPr>
            <p:cNvPr id="13319" name="Rectangle 6">
              <a:extLst>
                <a:ext uri="{FF2B5EF4-FFF2-40B4-BE49-F238E27FC236}">
                  <a16:creationId xmlns:a16="http://schemas.microsoft.com/office/drawing/2014/main" id="{A4909A0F-7F05-AA36-1CA6-BAE590902D72}"/>
                </a:ext>
              </a:extLst>
            </p:cNvPr>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endParaRPr lang="en-US" altLang="zh-CN" sz="2400" b="1">
                <a:latin typeface="Times New Roman" panose="02020603050405020304" pitchFamily="18" charset="0"/>
                <a:ea typeface="宋体" panose="02010600030101010101" pitchFamily="2" charset="-122"/>
              </a:endParaRPr>
            </a:p>
          </p:txBody>
        </p:sp>
        <p:sp>
          <p:nvSpPr>
            <p:cNvPr id="13320" name="Rectangle 7">
              <a:extLst>
                <a:ext uri="{FF2B5EF4-FFF2-40B4-BE49-F238E27FC236}">
                  <a16:creationId xmlns:a16="http://schemas.microsoft.com/office/drawing/2014/main" id="{77799052-EE3A-A20A-5AA1-F41033EF55AB}"/>
                </a:ext>
              </a:extLst>
            </p:cNvPr>
            <p:cNvSpPr>
              <a:spLocks noChangeArrowheads="1"/>
            </p:cNvSpPr>
            <p:nvPr/>
          </p:nvSpPr>
          <p:spPr bwMode="auto">
            <a:xfrm>
              <a:off x="3427" y="142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3321" name="Rectangle 8">
              <a:extLst>
                <a:ext uri="{FF2B5EF4-FFF2-40B4-BE49-F238E27FC236}">
                  <a16:creationId xmlns:a16="http://schemas.microsoft.com/office/drawing/2014/main" id="{12A3C686-ED1A-BEF1-FE7F-83A938C4D4D8}"/>
                </a:ext>
              </a:extLst>
            </p:cNvPr>
            <p:cNvSpPr>
              <a:spLocks noChangeArrowheads="1"/>
            </p:cNvSpPr>
            <p:nvPr/>
          </p:nvSpPr>
          <p:spPr bwMode="auto">
            <a:xfrm>
              <a:off x="2040" y="246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70000"/>
                </a:lnSpc>
              </a:pPr>
              <a:r>
                <a:rPr lang="en-US" altLang="zh-CN" sz="2400" b="1">
                  <a:latin typeface="Times New Roman" panose="02020603050405020304" pitchFamily="18" charset="0"/>
                  <a:ea typeface="宋体" panose="02010600030101010101" pitchFamily="2" charset="-122"/>
                </a:rPr>
                <a:t>j := j </a:t>
              </a:r>
              <a:r>
                <a:rPr lang="en-US" altLang="zh-CN" sz="2400" b="1">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1</a:t>
              </a:r>
            </a:p>
            <a:p>
              <a:pPr algn="just" eaLnBrk="0" hangingPunct="0">
                <a:lnSpc>
                  <a:spcPct val="70000"/>
                </a:lnSpc>
              </a:pPr>
              <a:r>
                <a:rPr lang="en-US" altLang="zh-CN" sz="2400" b="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 := 4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 j</a:t>
              </a:r>
            </a:p>
            <a:p>
              <a:pPr algn="just" eaLnBrk="0" hangingPunct="0">
                <a:lnSpc>
                  <a:spcPct val="70000"/>
                </a:lnSpc>
              </a:pPr>
              <a:r>
                <a:rPr lang="en-US" altLang="zh-CN" sz="2400" b="1">
                  <a:latin typeface="Times New Roman" panose="02020603050405020304" pitchFamily="18" charset="0"/>
                  <a:ea typeface="宋体" panose="02010600030101010101" pitchFamily="2" charset="-122"/>
                </a:rPr>
                <a:t>t</a:t>
              </a:r>
              <a:r>
                <a:rPr lang="en-US" altLang="zh-CN" sz="2400" b="1" baseline="-25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 a[t</a:t>
              </a:r>
              <a:r>
                <a:rPr lang="en-US" altLang="zh-CN" sz="2400" b="1" baseline="-25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a:t>
              </a:r>
            </a:p>
            <a:p>
              <a:pPr algn="just" eaLnBrk="0" hangingPunct="0">
                <a:lnSpc>
                  <a:spcPct val="70000"/>
                </a:lnSpc>
              </a:pPr>
              <a:r>
                <a:rPr lang="en-US" altLang="zh-CN" sz="2400" b="1">
                  <a:latin typeface="Times New Roman" panose="02020603050405020304" pitchFamily="18" charset="0"/>
                  <a:ea typeface="宋体" panose="02010600030101010101" pitchFamily="2" charset="-122"/>
                </a:rPr>
                <a:t>if t</a:t>
              </a:r>
              <a:r>
                <a:rPr lang="en-US" altLang="zh-CN" sz="2400" b="1" baseline="-25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&gt; v goto </a:t>
              </a:r>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3</a:t>
              </a:r>
            </a:p>
          </p:txBody>
        </p:sp>
        <p:sp>
          <p:nvSpPr>
            <p:cNvPr id="13322" name="Line 9">
              <a:extLst>
                <a:ext uri="{FF2B5EF4-FFF2-40B4-BE49-F238E27FC236}">
                  <a16:creationId xmlns:a16="http://schemas.microsoft.com/office/drawing/2014/main" id="{9BE0DC69-0DC0-8F13-FB8D-087905F4949F}"/>
                </a:ext>
              </a:extLst>
            </p:cNvPr>
            <p:cNvSpPr>
              <a:spLocks noChangeShapeType="1"/>
            </p:cNvSpPr>
            <p:nvPr/>
          </p:nvSpPr>
          <p:spPr bwMode="auto">
            <a:xfrm>
              <a:off x="2727" y="1233"/>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23" name="Line 10">
              <a:extLst>
                <a:ext uri="{FF2B5EF4-FFF2-40B4-BE49-F238E27FC236}">
                  <a16:creationId xmlns:a16="http://schemas.microsoft.com/office/drawing/2014/main" id="{BD97B799-886A-0CD7-9876-29EBBC640EFA}"/>
                </a:ext>
              </a:extLst>
            </p:cNvPr>
            <p:cNvSpPr>
              <a:spLocks noChangeShapeType="1"/>
            </p:cNvSpPr>
            <p:nvPr/>
          </p:nvSpPr>
          <p:spPr bwMode="auto">
            <a:xfrm>
              <a:off x="2713" y="219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24" name="Rectangle 11">
              <a:extLst>
                <a:ext uri="{FF2B5EF4-FFF2-40B4-BE49-F238E27FC236}">
                  <a16:creationId xmlns:a16="http://schemas.microsoft.com/office/drawing/2014/main" id="{25BAF3A7-C77D-E3DA-F0AF-4A051CF9D45D}"/>
                </a:ext>
              </a:extLst>
            </p:cNvPr>
            <p:cNvSpPr>
              <a:spLocks noChangeArrowheads="1"/>
            </p:cNvSpPr>
            <p:nvPr/>
          </p:nvSpPr>
          <p:spPr bwMode="auto">
            <a:xfrm>
              <a:off x="2040" y="3440"/>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eaLnBrk="0" hangingPunct="0">
                <a:lnSpc>
                  <a:spcPct val="96000"/>
                </a:lnSpc>
              </a:pPr>
              <a:r>
                <a:rPr lang="en-US" altLang="zh-CN" sz="2400" b="1">
                  <a:latin typeface="Times New Roman" panose="02020603050405020304" pitchFamily="18" charset="0"/>
                  <a:ea typeface="宋体" panose="02010600030101010101" pitchFamily="2" charset="-122"/>
                </a:rPr>
                <a:t>if i &gt;= j goto </a:t>
              </a:r>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6</a:t>
              </a:r>
            </a:p>
          </p:txBody>
        </p:sp>
        <p:sp>
          <p:nvSpPr>
            <p:cNvPr id="13325" name="Line 12">
              <a:extLst>
                <a:ext uri="{FF2B5EF4-FFF2-40B4-BE49-F238E27FC236}">
                  <a16:creationId xmlns:a16="http://schemas.microsoft.com/office/drawing/2014/main" id="{7B998FFD-0954-09C7-F06B-50E5C5673DD3}"/>
                </a:ext>
              </a:extLst>
            </p:cNvPr>
            <p:cNvSpPr>
              <a:spLocks noChangeShapeType="1"/>
            </p:cNvSpPr>
            <p:nvPr/>
          </p:nvSpPr>
          <p:spPr bwMode="auto">
            <a:xfrm>
              <a:off x="2713" y="3163"/>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26" name="Rectangle 13">
              <a:extLst>
                <a:ext uri="{FF2B5EF4-FFF2-40B4-BE49-F238E27FC236}">
                  <a16:creationId xmlns:a16="http://schemas.microsoft.com/office/drawing/2014/main" id="{E969D653-AB7D-88AE-AD69-CD00E2AF4E58}"/>
                </a:ext>
              </a:extLst>
            </p:cNvPr>
            <p:cNvSpPr>
              <a:spLocks noChangeArrowheads="1"/>
            </p:cNvSpPr>
            <p:nvPr/>
          </p:nvSpPr>
          <p:spPr bwMode="auto">
            <a:xfrm>
              <a:off x="624" y="398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endParaRPr lang="zh-CN" altLang="zh-CN" sz="1000" baseline="-25000">
                <a:latin typeface="Times New Roman" panose="02020603050405020304" pitchFamily="18" charset="0"/>
                <a:ea typeface="宋体" panose="02010600030101010101" pitchFamily="2" charset="-122"/>
              </a:endParaRPr>
            </a:p>
          </p:txBody>
        </p:sp>
        <p:sp>
          <p:nvSpPr>
            <p:cNvPr id="13327" name="Rectangle 14">
              <a:extLst>
                <a:ext uri="{FF2B5EF4-FFF2-40B4-BE49-F238E27FC236}">
                  <a16:creationId xmlns:a16="http://schemas.microsoft.com/office/drawing/2014/main" id="{CAB2A94F-88D1-62AE-70F3-173FACCE9779}"/>
                </a:ext>
              </a:extLst>
            </p:cNvPr>
            <p:cNvSpPr>
              <a:spLocks noChangeArrowheads="1"/>
            </p:cNvSpPr>
            <p:nvPr/>
          </p:nvSpPr>
          <p:spPr bwMode="auto">
            <a:xfrm>
              <a:off x="3493" y="3360"/>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3328" name="Rectangle 15">
              <a:extLst>
                <a:ext uri="{FF2B5EF4-FFF2-40B4-BE49-F238E27FC236}">
                  <a16:creationId xmlns:a16="http://schemas.microsoft.com/office/drawing/2014/main" id="{9BF2AFBF-F21A-6A7F-572F-D9202015568C}"/>
                </a:ext>
              </a:extLst>
            </p:cNvPr>
            <p:cNvSpPr>
              <a:spLocks noChangeArrowheads="1"/>
            </p:cNvSpPr>
            <p:nvPr/>
          </p:nvSpPr>
          <p:spPr bwMode="auto">
            <a:xfrm>
              <a:off x="3452" y="238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3329" name="Rectangle 16">
              <a:extLst>
                <a:ext uri="{FF2B5EF4-FFF2-40B4-BE49-F238E27FC236}">
                  <a16:creationId xmlns:a16="http://schemas.microsoft.com/office/drawing/2014/main" id="{16F77655-15C3-78CC-FFC0-B8D538F31567}"/>
                </a:ext>
              </a:extLst>
            </p:cNvPr>
            <p:cNvSpPr>
              <a:spLocks noChangeArrowheads="1"/>
            </p:cNvSpPr>
            <p:nvPr/>
          </p:nvSpPr>
          <p:spPr bwMode="auto">
            <a:xfrm>
              <a:off x="192" y="384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3330" name="Rectangle 17">
              <a:extLst>
                <a:ext uri="{FF2B5EF4-FFF2-40B4-BE49-F238E27FC236}">
                  <a16:creationId xmlns:a16="http://schemas.microsoft.com/office/drawing/2014/main" id="{0A041B54-AA9D-AA89-2BF8-1C6459AC176D}"/>
                </a:ext>
              </a:extLst>
            </p:cNvPr>
            <p:cNvSpPr>
              <a:spLocks noChangeArrowheads="1"/>
            </p:cNvSpPr>
            <p:nvPr/>
          </p:nvSpPr>
          <p:spPr bwMode="auto">
            <a:xfrm>
              <a:off x="3312" y="3984"/>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endParaRPr lang="zh-CN" altLang="zh-CN" sz="1000" baseline="-25000">
                <a:latin typeface="Times New Roman" panose="02020603050405020304" pitchFamily="18" charset="0"/>
                <a:ea typeface="宋体" panose="02010600030101010101" pitchFamily="2" charset="-122"/>
              </a:endParaRPr>
            </a:p>
          </p:txBody>
        </p:sp>
        <p:sp>
          <p:nvSpPr>
            <p:cNvPr id="13331" name="Line 18">
              <a:extLst>
                <a:ext uri="{FF2B5EF4-FFF2-40B4-BE49-F238E27FC236}">
                  <a16:creationId xmlns:a16="http://schemas.microsoft.com/office/drawing/2014/main" id="{3039466C-FB64-C541-3254-D6060D9967FD}"/>
                </a:ext>
              </a:extLst>
            </p:cNvPr>
            <p:cNvSpPr>
              <a:spLocks noChangeShapeType="1"/>
            </p:cNvSpPr>
            <p:nvPr/>
          </p:nvSpPr>
          <p:spPr bwMode="auto">
            <a:xfrm flipH="1">
              <a:off x="1296" y="3696"/>
              <a:ext cx="1263"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32" name="Line 19">
              <a:extLst>
                <a:ext uri="{FF2B5EF4-FFF2-40B4-BE49-F238E27FC236}">
                  <a16:creationId xmlns:a16="http://schemas.microsoft.com/office/drawing/2014/main" id="{C6C71A06-E26B-584E-60FA-760164EE1B47}"/>
                </a:ext>
              </a:extLst>
            </p:cNvPr>
            <p:cNvSpPr>
              <a:spLocks noChangeShapeType="1"/>
            </p:cNvSpPr>
            <p:nvPr/>
          </p:nvSpPr>
          <p:spPr bwMode="auto">
            <a:xfrm>
              <a:off x="2880" y="3696"/>
              <a:ext cx="1250"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33" name="Rectangle 20">
              <a:extLst>
                <a:ext uri="{FF2B5EF4-FFF2-40B4-BE49-F238E27FC236}">
                  <a16:creationId xmlns:a16="http://schemas.microsoft.com/office/drawing/2014/main" id="{F4E60E09-0312-0FB0-D83D-5C7873DD0493}"/>
                </a:ext>
              </a:extLst>
            </p:cNvPr>
            <p:cNvSpPr>
              <a:spLocks noChangeArrowheads="1"/>
            </p:cNvSpPr>
            <p:nvPr/>
          </p:nvSpPr>
          <p:spPr bwMode="auto">
            <a:xfrm>
              <a:off x="4800" y="3888"/>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just" eaLnBrk="0" hangingPunct="0"/>
              <a:r>
                <a:rPr lang="en-US" altLang="zh-CN" sz="2400" b="1" i="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3334" name="Freeform 21">
              <a:extLst>
                <a:ext uri="{FF2B5EF4-FFF2-40B4-BE49-F238E27FC236}">
                  <a16:creationId xmlns:a16="http://schemas.microsoft.com/office/drawing/2014/main" id="{4D2351DE-2D72-0A84-7B0D-DA0D6537A174}"/>
                </a:ext>
              </a:extLst>
            </p:cNvPr>
            <p:cNvSpPr>
              <a:spLocks noChangeArrowheads="1"/>
            </p:cNvSpPr>
            <p:nvPr/>
          </p:nvSpPr>
          <p:spPr bwMode="auto">
            <a:xfrm>
              <a:off x="1447" y="1366"/>
              <a:ext cx="645" cy="952"/>
            </a:xfrm>
            <a:custGeom>
              <a:avLst/>
              <a:gdLst>
                <a:gd name="T0" fmla="*/ 722 w 722"/>
                <a:gd name="T1" fmla="*/ 1251 h 1447"/>
                <a:gd name="T2" fmla="*/ 392 w 722"/>
                <a:gd name="T3" fmla="*/ 1447 h 1447"/>
                <a:gd name="T4" fmla="*/ 138 w 722"/>
                <a:gd name="T5" fmla="*/ 1251 h 1447"/>
                <a:gd name="T6" fmla="*/ 3 w 722"/>
                <a:gd name="T7" fmla="*/ 697 h 1447"/>
                <a:gd name="T8" fmla="*/ 153 w 722"/>
                <a:gd name="T9" fmla="*/ 157 h 1447"/>
                <a:gd name="T10" fmla="*/ 423 w 722"/>
                <a:gd name="T11" fmla="*/ 7 h 1447"/>
                <a:gd name="T12" fmla="*/ 662 w 722"/>
                <a:gd name="T13" fmla="*/ 201 h 1447"/>
              </a:gdLst>
              <a:ahLst/>
              <a:cxnLst>
                <a:cxn ang="0">
                  <a:pos x="T0" y="T1"/>
                </a:cxn>
                <a:cxn ang="0">
                  <a:pos x="T2" y="T3"/>
                </a:cxn>
                <a:cxn ang="0">
                  <a:pos x="T4" y="T5"/>
                </a:cxn>
                <a:cxn ang="0">
                  <a:pos x="T6" y="T7"/>
                </a:cxn>
                <a:cxn ang="0">
                  <a:pos x="T8" y="T9"/>
                </a:cxn>
                <a:cxn ang="0">
                  <a:pos x="T10" y="T11"/>
                </a:cxn>
                <a:cxn ang="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35" name="Freeform 22">
              <a:extLst>
                <a:ext uri="{FF2B5EF4-FFF2-40B4-BE49-F238E27FC236}">
                  <a16:creationId xmlns:a16="http://schemas.microsoft.com/office/drawing/2014/main" id="{F19374D3-2266-2940-BA7C-BD7B802C5F77}"/>
                </a:ext>
              </a:extLst>
            </p:cNvPr>
            <p:cNvSpPr>
              <a:spLocks noChangeArrowheads="1"/>
            </p:cNvSpPr>
            <p:nvPr/>
          </p:nvSpPr>
          <p:spPr bwMode="auto">
            <a:xfrm>
              <a:off x="1485" y="2333"/>
              <a:ext cx="634" cy="950"/>
            </a:xfrm>
            <a:custGeom>
              <a:avLst/>
              <a:gdLst>
                <a:gd name="T0" fmla="*/ 722 w 722"/>
                <a:gd name="T1" fmla="*/ 1251 h 1447"/>
                <a:gd name="T2" fmla="*/ 392 w 722"/>
                <a:gd name="T3" fmla="*/ 1447 h 1447"/>
                <a:gd name="T4" fmla="*/ 138 w 722"/>
                <a:gd name="T5" fmla="*/ 1251 h 1447"/>
                <a:gd name="T6" fmla="*/ 3 w 722"/>
                <a:gd name="T7" fmla="*/ 697 h 1447"/>
                <a:gd name="T8" fmla="*/ 153 w 722"/>
                <a:gd name="T9" fmla="*/ 157 h 1447"/>
                <a:gd name="T10" fmla="*/ 423 w 722"/>
                <a:gd name="T11" fmla="*/ 7 h 1447"/>
                <a:gd name="T12" fmla="*/ 662 w 722"/>
                <a:gd name="T13" fmla="*/ 201 h 1447"/>
              </a:gdLst>
              <a:ahLst/>
              <a:cxnLst>
                <a:cxn ang="0">
                  <a:pos x="T0" y="T1"/>
                </a:cxn>
                <a:cxn ang="0">
                  <a:pos x="T2" y="T3"/>
                </a:cxn>
                <a:cxn ang="0">
                  <a:pos x="T4" y="T5"/>
                </a:cxn>
                <a:cxn ang="0">
                  <a:pos x="T6" y="T7"/>
                </a:cxn>
                <a:cxn ang="0">
                  <a:pos x="T8" y="T9"/>
                </a:cxn>
                <a:cxn ang="0">
                  <a:pos x="T10" y="T11"/>
                </a:cxn>
                <a:cxn ang="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36" name="Freeform 23">
              <a:extLst>
                <a:ext uri="{FF2B5EF4-FFF2-40B4-BE49-F238E27FC236}">
                  <a16:creationId xmlns:a16="http://schemas.microsoft.com/office/drawing/2014/main" id="{25E5B51D-83FB-695B-4320-F814B5164D4C}"/>
                </a:ext>
              </a:extLst>
            </p:cNvPr>
            <p:cNvSpPr>
              <a:spLocks noChangeArrowheads="1"/>
            </p:cNvSpPr>
            <p:nvPr/>
          </p:nvSpPr>
          <p:spPr bwMode="auto">
            <a:xfrm>
              <a:off x="476" y="1137"/>
              <a:ext cx="1803" cy="3136"/>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FA1FD11B-99EE-9F12-AF12-6ADD804ECB4F}"/>
              </a:ext>
            </a:extLst>
          </p:cNvPr>
          <p:cNvSpPr>
            <a:spLocks noGrp="1" noChangeArrowheads="1"/>
          </p:cNvSpPr>
          <p:nvPr>
            <p:ph type="title"/>
          </p:nvPr>
        </p:nvSpPr>
        <p:spPr/>
        <p:txBody>
          <a:bodyPr anchor="ctr"/>
          <a:lstStyle/>
          <a:p>
            <a:r>
              <a:rPr lang="en-US" altLang="zh-CN">
                <a:latin typeface="Times New Roman" panose="02020603050405020304" pitchFamily="18" charset="0"/>
              </a:rPr>
              <a:t>10.4.7 </a:t>
            </a:r>
            <a:r>
              <a:rPr lang="zh-CN" altLang="en-US">
                <a:latin typeface="Times New Roman" panose="02020603050405020304" pitchFamily="18" charset="0"/>
              </a:rPr>
              <a:t>从</a:t>
            </a:r>
            <a:r>
              <a:rPr lang="en-US" altLang="zh-CN">
                <a:latin typeface="Times New Roman" panose="02020603050405020304" pitchFamily="18" charset="0"/>
              </a:rPr>
              <a:t>dag</a:t>
            </a:r>
            <a:r>
              <a:rPr lang="zh-CN" altLang="en-US">
                <a:latin typeface="Times New Roman" panose="02020603050405020304" pitchFamily="18" charset="0"/>
              </a:rPr>
              <a:t>到基本块的重组 </a:t>
            </a:r>
          </a:p>
        </p:txBody>
      </p:sp>
      <p:sp>
        <p:nvSpPr>
          <p:cNvPr id="4" name="日期占位符 3">
            <a:extLst>
              <a:ext uri="{FF2B5EF4-FFF2-40B4-BE49-F238E27FC236}">
                <a16:creationId xmlns:a16="http://schemas.microsoft.com/office/drawing/2014/main" id="{208EF751-A1AF-A49D-7F23-852C41C5E01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723E3E1-F6C5-47CA-8CB0-FF04DA8A58F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3426" name="灯片编号占位符 5">
            <a:extLst>
              <a:ext uri="{FF2B5EF4-FFF2-40B4-BE49-F238E27FC236}">
                <a16:creationId xmlns:a16="http://schemas.microsoft.com/office/drawing/2014/main" id="{EF0C3710-E037-3675-D7A1-1B263A3897E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E0E929D-D879-4532-B1A4-14F017934CC9}" type="slidenum">
              <a:rPr lang="en-US" altLang="zh-CN">
                <a:latin typeface="Arial" panose="020B0604020202020204" pitchFamily="34" charset="0"/>
              </a:rPr>
              <a:pPr/>
              <a:t>80</a:t>
            </a:fld>
            <a:endParaRPr lang="en-US" altLang="zh-CN">
              <a:latin typeface="Arial" panose="020B0604020202020204" pitchFamily="34" charset="0"/>
            </a:endParaRPr>
          </a:p>
        </p:txBody>
      </p:sp>
      <p:sp>
        <p:nvSpPr>
          <p:cNvPr id="2760707" name="Rectangle 3">
            <a:extLst>
              <a:ext uri="{FF2B5EF4-FFF2-40B4-BE49-F238E27FC236}">
                <a16:creationId xmlns:a16="http://schemas.microsoft.com/office/drawing/2014/main" id="{126FB658-33F1-CFE0-9CDA-45C1F8154459}"/>
              </a:ext>
            </a:extLst>
          </p:cNvPr>
          <p:cNvSpPr>
            <a:spLocks noGrp="1" noChangeArrowheads="1"/>
          </p:cNvSpPr>
          <p:nvPr>
            <p:ph type="body" sz="quarter" idx="13"/>
          </p:nvPr>
        </p:nvSpPr>
        <p:spPr/>
        <p:txBody>
          <a:bodyPr>
            <a:normAutofit fontScale="92500" lnSpcReduction="10000"/>
          </a:bodyPr>
          <a:lstStyle/>
          <a:p>
            <a:pPr>
              <a:spcBef>
                <a:spcPct val="45000"/>
              </a:spcBef>
            </a:pPr>
            <a:r>
              <a:rPr lang="zh-CN" altLang="en-US" dirty="0">
                <a:latin typeface="Times New Roman" panose="02020603050405020304" pitchFamily="18" charset="0"/>
              </a:rPr>
              <a:t>当从</a:t>
            </a:r>
            <a:r>
              <a:rPr lang="en-US" altLang="zh-CN" dirty="0" err="1">
                <a:latin typeface="Times New Roman" panose="02020603050405020304" pitchFamily="18" charset="0"/>
              </a:rPr>
              <a:t>dag</a:t>
            </a:r>
            <a:r>
              <a:rPr lang="zh-CN" altLang="en-US" dirty="0">
                <a:latin typeface="Times New Roman" panose="02020603050405020304" pitchFamily="18" charset="0"/>
              </a:rPr>
              <a:t>重构基本块时，不仅要关心用哪些变量来存放</a:t>
            </a:r>
            <a:r>
              <a:rPr lang="en-US" altLang="zh-CN" dirty="0" err="1">
                <a:latin typeface="Times New Roman" panose="02020603050405020304" pitchFamily="18" charset="0"/>
              </a:rPr>
              <a:t>dag</a:t>
            </a:r>
            <a:r>
              <a:rPr lang="zh-CN" altLang="en-US" dirty="0">
                <a:latin typeface="Times New Roman" panose="02020603050405020304" pitchFamily="18" charset="0"/>
              </a:rPr>
              <a:t>中节点的值，还要关心计算不同节点值的语句顺序。下面是应遵循的规则：</a:t>
            </a:r>
          </a:p>
          <a:p>
            <a:pPr lvl="1">
              <a:spcBef>
                <a:spcPct val="45000"/>
              </a:spcBef>
              <a:buFont typeface="Wingdings" panose="05000000000000000000" pitchFamily="2" charset="2"/>
              <a:buNone/>
            </a:pPr>
            <a:r>
              <a:rPr lang="zh-CN" altLang="en-US" sz="2600" dirty="0">
                <a:latin typeface="Times New Roman" panose="02020603050405020304" pitchFamily="18" charset="0"/>
              </a:rPr>
              <a:t>⑴ 语句的顺序必须遵守</a:t>
            </a:r>
            <a:r>
              <a:rPr lang="en-US" altLang="zh-CN" sz="2600" dirty="0" err="1">
                <a:latin typeface="Times New Roman" panose="02020603050405020304" pitchFamily="18" charset="0"/>
              </a:rPr>
              <a:t>dag</a:t>
            </a:r>
            <a:r>
              <a:rPr lang="zh-CN" altLang="en-US" sz="2600" dirty="0">
                <a:latin typeface="Times New Roman" panose="02020603050405020304" pitchFamily="18" charset="0"/>
              </a:rPr>
              <a:t>中节点的顺序。也就是说，只有在计算出某个节点的各个子节点的值之后，才能计算该节点的值。</a:t>
            </a:r>
          </a:p>
          <a:p>
            <a:pPr lvl="1">
              <a:spcBef>
                <a:spcPct val="45000"/>
              </a:spcBef>
              <a:buFont typeface="Wingdings" panose="05000000000000000000" pitchFamily="2" charset="2"/>
              <a:buNone/>
            </a:pPr>
            <a:r>
              <a:rPr lang="zh-CN" altLang="en-US" sz="2600" dirty="0">
                <a:latin typeface="Times New Roman" panose="02020603050405020304" pitchFamily="18" charset="0"/>
              </a:rPr>
              <a:t>⑵ 对数组的赋值必须跟在所有</a:t>
            </a:r>
            <a:r>
              <a:rPr lang="en-US" altLang="zh-CN" sz="2600" dirty="0">
                <a:latin typeface="Times New Roman" panose="02020603050405020304" pitchFamily="18" charset="0"/>
              </a:rPr>
              <a:t>(</a:t>
            </a:r>
            <a:r>
              <a:rPr lang="zh-CN" altLang="en-US" sz="2600" dirty="0">
                <a:latin typeface="Times New Roman" panose="02020603050405020304" pitchFamily="18" charset="0"/>
              </a:rPr>
              <a:t>按照原基本块中的语句顺序</a:t>
            </a:r>
            <a:r>
              <a:rPr lang="en-US" altLang="zh-CN" sz="2600" dirty="0">
                <a:latin typeface="Times New Roman" panose="02020603050405020304" pitchFamily="18" charset="0"/>
              </a:rPr>
              <a:t>)</a:t>
            </a:r>
            <a:r>
              <a:rPr lang="zh-CN" altLang="en-US" sz="2600" dirty="0">
                <a:latin typeface="Times New Roman" panose="02020603050405020304" pitchFamily="18" charset="0"/>
              </a:rPr>
              <a:t>在它之前的对同一数组的赋值或引用之后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0707">
                                            <p:txEl>
                                              <p:pRg st="0" end="0"/>
                                            </p:txEl>
                                          </p:spTgt>
                                        </p:tgtEl>
                                        <p:attrNameLst>
                                          <p:attrName>style.visibility</p:attrName>
                                        </p:attrNameLst>
                                      </p:cBhvr>
                                      <p:to>
                                        <p:strVal val="visible"/>
                                      </p:to>
                                    </p:set>
                                    <p:animEffect transition="in" filter="blinds(horizontal)">
                                      <p:cBhvr>
                                        <p:cTn id="7" dur="500"/>
                                        <p:tgtEl>
                                          <p:spTgt spid="276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0707">
                                            <p:txEl>
                                              <p:pRg st="1" end="1"/>
                                            </p:txEl>
                                          </p:spTgt>
                                        </p:tgtEl>
                                        <p:attrNameLst>
                                          <p:attrName>style.visibility</p:attrName>
                                        </p:attrNameLst>
                                      </p:cBhvr>
                                      <p:to>
                                        <p:strVal val="visible"/>
                                      </p:to>
                                    </p:set>
                                    <p:animEffect transition="in" filter="blinds(horizontal)">
                                      <p:cBhvr>
                                        <p:cTn id="12" dur="500"/>
                                        <p:tgtEl>
                                          <p:spTgt spid="2760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0707">
                                            <p:txEl>
                                              <p:pRg st="2" end="2"/>
                                            </p:txEl>
                                          </p:spTgt>
                                        </p:tgtEl>
                                        <p:attrNameLst>
                                          <p:attrName>style.visibility</p:attrName>
                                        </p:attrNameLst>
                                      </p:cBhvr>
                                      <p:to>
                                        <p:strVal val="visible"/>
                                      </p:to>
                                    </p:set>
                                    <p:animEffect transition="in" filter="blinds(horizontal)">
                                      <p:cBhvr>
                                        <p:cTn id="17" dur="500"/>
                                        <p:tgtEl>
                                          <p:spTgt spid="276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0707" grpId="0" build="p" bldLvl="2"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2">
            <a:extLst>
              <a:ext uri="{FF2B5EF4-FFF2-40B4-BE49-F238E27FC236}">
                <a16:creationId xmlns:a16="http://schemas.microsoft.com/office/drawing/2014/main" id="{D0E55B59-56EF-A0BB-971A-7D1D9416BAFB}"/>
              </a:ext>
            </a:extLst>
          </p:cNvPr>
          <p:cNvSpPr>
            <a:spLocks noGrp="1" noChangeArrowheads="1"/>
          </p:cNvSpPr>
          <p:nvPr>
            <p:ph type="title"/>
          </p:nvPr>
        </p:nvSpPr>
        <p:spPr/>
        <p:txBody>
          <a:bodyPr anchor="ctr"/>
          <a:lstStyle/>
          <a:p>
            <a:r>
              <a:rPr lang="en-US" altLang="zh-CN">
                <a:latin typeface="Times New Roman" panose="02020603050405020304" pitchFamily="18" charset="0"/>
              </a:rPr>
              <a:t>10.4.7 </a:t>
            </a:r>
            <a:r>
              <a:rPr lang="zh-CN" altLang="en-US">
                <a:latin typeface="Times New Roman" panose="02020603050405020304" pitchFamily="18" charset="0"/>
              </a:rPr>
              <a:t>从</a:t>
            </a:r>
            <a:r>
              <a:rPr lang="en-US" altLang="zh-CN">
                <a:latin typeface="Times New Roman" panose="02020603050405020304" pitchFamily="18" charset="0"/>
              </a:rPr>
              <a:t>dag</a:t>
            </a:r>
            <a:r>
              <a:rPr lang="zh-CN" altLang="en-US">
                <a:latin typeface="Times New Roman" panose="02020603050405020304" pitchFamily="18" charset="0"/>
              </a:rPr>
              <a:t>到基本块的重组 </a:t>
            </a:r>
          </a:p>
        </p:txBody>
      </p:sp>
      <p:sp>
        <p:nvSpPr>
          <p:cNvPr id="4" name="日期占位符 3">
            <a:extLst>
              <a:ext uri="{FF2B5EF4-FFF2-40B4-BE49-F238E27FC236}">
                <a16:creationId xmlns:a16="http://schemas.microsoft.com/office/drawing/2014/main" id="{DE6C4498-8360-B5B5-7BD6-F37926C9B88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A98DDBA-56D2-48D9-80EA-E47E2AAD37C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4450" name="灯片编号占位符 5">
            <a:extLst>
              <a:ext uri="{FF2B5EF4-FFF2-40B4-BE49-F238E27FC236}">
                <a16:creationId xmlns:a16="http://schemas.microsoft.com/office/drawing/2014/main" id="{EC91E561-00A5-B871-963F-DEF522C60A1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A4CD5EF-FDFC-4C37-9357-520550428095}" type="slidenum">
              <a:rPr lang="en-US" altLang="zh-CN">
                <a:latin typeface="Arial" panose="020B0604020202020204" pitchFamily="34" charset="0"/>
              </a:rPr>
              <a:pPr/>
              <a:t>81</a:t>
            </a:fld>
            <a:endParaRPr lang="en-US" altLang="zh-CN">
              <a:latin typeface="Arial" panose="020B0604020202020204" pitchFamily="34" charset="0"/>
            </a:endParaRPr>
          </a:p>
        </p:txBody>
      </p:sp>
      <p:sp>
        <p:nvSpPr>
          <p:cNvPr id="2888707" name="Rectangle 3">
            <a:extLst>
              <a:ext uri="{FF2B5EF4-FFF2-40B4-BE49-F238E27FC236}">
                <a16:creationId xmlns:a16="http://schemas.microsoft.com/office/drawing/2014/main" id="{20A921DC-E7B2-0C81-C137-FAB860382C4E}"/>
              </a:ext>
            </a:extLst>
          </p:cNvPr>
          <p:cNvSpPr>
            <a:spLocks noGrp="1" noChangeArrowheads="1"/>
          </p:cNvSpPr>
          <p:nvPr>
            <p:ph type="body" sz="quarter" idx="13"/>
          </p:nvPr>
        </p:nvSpPr>
        <p:spPr>
          <a:xfrm>
            <a:off x="1064596" y="1376039"/>
            <a:ext cx="9783916" cy="4429957"/>
          </a:xfrm>
        </p:spPr>
        <p:txBody>
          <a:bodyPr>
            <a:normAutofit fontScale="92500"/>
          </a:bodyPr>
          <a:lstStyle/>
          <a:p>
            <a:pPr lvl="1">
              <a:buFont typeface="Wingdings" panose="05000000000000000000" pitchFamily="2" charset="2"/>
              <a:buNone/>
            </a:pPr>
            <a:r>
              <a:rPr lang="en-US" altLang="zh-CN" sz="2600" dirty="0">
                <a:latin typeface="Times New Roman" panose="02020603050405020304" pitchFamily="18" charset="0"/>
              </a:rPr>
              <a:t>⑶ </a:t>
            </a:r>
            <a:r>
              <a:rPr lang="zh-CN" altLang="en-US" sz="2600" dirty="0">
                <a:latin typeface="Times New Roman" panose="02020603050405020304" pitchFamily="18" charset="0"/>
              </a:rPr>
              <a:t>对数组元素的引用必须跟在所有</a:t>
            </a:r>
            <a:r>
              <a:rPr lang="en-US" altLang="zh-CN" sz="2600" dirty="0">
                <a:latin typeface="Times New Roman" panose="02020603050405020304" pitchFamily="18" charset="0"/>
              </a:rPr>
              <a:t>(</a:t>
            </a:r>
            <a:r>
              <a:rPr lang="zh-CN" altLang="en-US" sz="2600" dirty="0">
                <a:latin typeface="Times New Roman" panose="02020603050405020304" pitchFamily="18" charset="0"/>
              </a:rPr>
              <a:t>在原基本块中</a:t>
            </a:r>
            <a:r>
              <a:rPr lang="en-US" altLang="zh-CN" sz="2600" dirty="0">
                <a:latin typeface="Times New Roman" panose="02020603050405020304" pitchFamily="18" charset="0"/>
              </a:rPr>
              <a:t>)</a:t>
            </a:r>
            <a:r>
              <a:rPr lang="zh-CN" altLang="en-US" sz="2600" dirty="0">
                <a:latin typeface="Times New Roman" panose="02020603050405020304" pitchFamily="18" charset="0"/>
              </a:rPr>
              <a:t>在它之前的对同一数组的赋值语句之后。对同一数组的两次引用可以交换顺序，前提是交换时它们都没有越过某个对同一数组的赋值运算。</a:t>
            </a:r>
          </a:p>
          <a:p>
            <a:pPr lvl="1">
              <a:buFont typeface="Wingdings" panose="05000000000000000000" pitchFamily="2" charset="2"/>
              <a:buNone/>
            </a:pPr>
            <a:r>
              <a:rPr lang="zh-CN" altLang="en-US" sz="2600" dirty="0">
                <a:latin typeface="Times New Roman" panose="02020603050405020304" pitchFamily="18" charset="0"/>
              </a:rPr>
              <a:t>⑷ 对某个变量的引用必须跟在所有</a:t>
            </a:r>
            <a:r>
              <a:rPr lang="en-US" altLang="zh-CN" sz="2600" dirty="0">
                <a:latin typeface="Times New Roman" panose="02020603050405020304" pitchFamily="18" charset="0"/>
              </a:rPr>
              <a:t>(</a:t>
            </a:r>
            <a:r>
              <a:rPr lang="zh-CN" altLang="en-US" sz="2600" dirty="0">
                <a:latin typeface="Times New Roman" panose="02020603050405020304" pitchFamily="18" charset="0"/>
              </a:rPr>
              <a:t>在原基本块中</a:t>
            </a:r>
            <a:r>
              <a:rPr lang="en-US" altLang="zh-CN" sz="2600" dirty="0">
                <a:latin typeface="Times New Roman" panose="02020603050405020304" pitchFamily="18" charset="0"/>
              </a:rPr>
              <a:t>)</a:t>
            </a:r>
            <a:r>
              <a:rPr lang="zh-CN" altLang="en-US" sz="2600" dirty="0">
                <a:latin typeface="Times New Roman" panose="02020603050405020304" pitchFamily="18" charset="0"/>
              </a:rPr>
              <a:t>在它之前的过程调用或指针赋值运算之后。</a:t>
            </a:r>
          </a:p>
          <a:p>
            <a:pPr lvl="1">
              <a:buFont typeface="Wingdings" panose="05000000000000000000" pitchFamily="2" charset="2"/>
              <a:buNone/>
            </a:pPr>
            <a:r>
              <a:rPr lang="zh-CN" altLang="en-US" sz="2600" dirty="0">
                <a:latin typeface="Times New Roman" panose="02020603050405020304" pitchFamily="18" charset="0"/>
              </a:rPr>
              <a:t>⑸ 任何过程调用或指针赋值都必须跟在所有</a:t>
            </a:r>
            <a:r>
              <a:rPr lang="en-US" altLang="zh-CN" sz="2600" dirty="0">
                <a:latin typeface="Times New Roman" panose="02020603050405020304" pitchFamily="18" charset="0"/>
              </a:rPr>
              <a:t>(</a:t>
            </a:r>
            <a:r>
              <a:rPr lang="zh-CN" altLang="en-US" sz="2600" dirty="0">
                <a:latin typeface="Times New Roman" panose="02020603050405020304" pitchFamily="18" charset="0"/>
              </a:rPr>
              <a:t>在原基本块中</a:t>
            </a:r>
            <a:r>
              <a:rPr lang="en-US" altLang="zh-CN" sz="2600" dirty="0">
                <a:latin typeface="Times New Roman" panose="02020603050405020304" pitchFamily="18" charset="0"/>
              </a:rPr>
              <a:t>)</a:t>
            </a:r>
            <a:r>
              <a:rPr lang="zh-CN" altLang="en-US" sz="2600" dirty="0">
                <a:latin typeface="Times New Roman" panose="02020603050405020304" pitchFamily="18" charset="0"/>
              </a:rPr>
              <a:t>在它之前的对任何变量的引用之后。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8707">
                                            <p:txEl>
                                              <p:pRg st="0" end="0"/>
                                            </p:txEl>
                                          </p:spTgt>
                                        </p:tgtEl>
                                        <p:attrNameLst>
                                          <p:attrName>style.visibility</p:attrName>
                                        </p:attrNameLst>
                                      </p:cBhvr>
                                      <p:to>
                                        <p:strVal val="visible"/>
                                      </p:to>
                                    </p:set>
                                    <p:animEffect transition="in" filter="blinds(horizontal)">
                                      <p:cBhvr>
                                        <p:cTn id="7" dur="500"/>
                                        <p:tgtEl>
                                          <p:spTgt spid="2888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8707">
                                            <p:txEl>
                                              <p:pRg st="1" end="1"/>
                                            </p:txEl>
                                          </p:spTgt>
                                        </p:tgtEl>
                                        <p:attrNameLst>
                                          <p:attrName>style.visibility</p:attrName>
                                        </p:attrNameLst>
                                      </p:cBhvr>
                                      <p:to>
                                        <p:strVal val="visible"/>
                                      </p:to>
                                    </p:set>
                                    <p:animEffect transition="in" filter="blinds(horizontal)">
                                      <p:cBhvr>
                                        <p:cTn id="12" dur="500"/>
                                        <p:tgtEl>
                                          <p:spTgt spid="2888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8707">
                                            <p:txEl>
                                              <p:pRg st="2" end="2"/>
                                            </p:txEl>
                                          </p:spTgt>
                                        </p:tgtEl>
                                        <p:attrNameLst>
                                          <p:attrName>style.visibility</p:attrName>
                                        </p:attrNameLst>
                                      </p:cBhvr>
                                      <p:to>
                                        <p:strVal val="visible"/>
                                      </p:to>
                                    </p:set>
                                    <p:animEffect transition="in" filter="blinds(horizontal)">
                                      <p:cBhvr>
                                        <p:cTn id="17" dur="500"/>
                                        <p:tgtEl>
                                          <p:spTgt spid="2888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707"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126FF9B7-C4B8-70E1-8AE6-AD97FC48EE53}"/>
              </a:ext>
            </a:extLst>
          </p:cNvPr>
          <p:cNvSpPr>
            <a:spLocks noGrp="1" noChangeArrowheads="1"/>
          </p:cNvSpPr>
          <p:nvPr>
            <p:ph type="title"/>
          </p:nvPr>
        </p:nvSpPr>
        <p:spPr/>
        <p:txBody>
          <a:bodyPr anchor="ctr"/>
          <a:lstStyle/>
          <a:p>
            <a:r>
              <a:rPr lang="en-US" altLang="zh-CN">
                <a:latin typeface="Times New Roman" panose="02020603050405020304" pitchFamily="18" charset="0"/>
              </a:rPr>
              <a:t>10.5 </a:t>
            </a:r>
            <a:r>
              <a:rPr lang="zh-CN" altLang="en-US">
                <a:latin typeface="Times New Roman" panose="02020603050405020304" pitchFamily="18" charset="0"/>
              </a:rPr>
              <a:t>循环优化</a:t>
            </a:r>
          </a:p>
        </p:txBody>
      </p:sp>
      <p:sp>
        <p:nvSpPr>
          <p:cNvPr id="4" name="日期占位符 3">
            <a:extLst>
              <a:ext uri="{FF2B5EF4-FFF2-40B4-BE49-F238E27FC236}">
                <a16:creationId xmlns:a16="http://schemas.microsoft.com/office/drawing/2014/main" id="{DF075288-A4A9-B473-16A4-33E0BF34A5C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678BC85-A073-47CB-AF6B-36D2A9F6A38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5474" name="灯片编号占位符 5">
            <a:extLst>
              <a:ext uri="{FF2B5EF4-FFF2-40B4-BE49-F238E27FC236}">
                <a16:creationId xmlns:a16="http://schemas.microsoft.com/office/drawing/2014/main" id="{786EFE2B-D318-78C0-57E5-DBE571AB87B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8FB5135-4640-4541-A54A-4A2D2E6107E8}" type="slidenum">
              <a:rPr lang="en-US" altLang="zh-CN">
                <a:latin typeface="Arial" panose="020B0604020202020204" pitchFamily="34" charset="0"/>
              </a:rPr>
              <a:pPr/>
              <a:t>82</a:t>
            </a:fld>
            <a:endParaRPr lang="en-US" altLang="zh-CN">
              <a:latin typeface="Arial" panose="020B0604020202020204" pitchFamily="34" charset="0"/>
            </a:endParaRPr>
          </a:p>
        </p:txBody>
      </p:sp>
      <p:sp>
        <p:nvSpPr>
          <p:cNvPr id="2761731" name="Rectangle 3">
            <a:extLst>
              <a:ext uri="{FF2B5EF4-FFF2-40B4-BE49-F238E27FC236}">
                <a16:creationId xmlns:a16="http://schemas.microsoft.com/office/drawing/2014/main" id="{54578DC2-BFE1-087A-A583-D152121C8812}"/>
              </a:ext>
            </a:extLst>
          </p:cNvPr>
          <p:cNvSpPr>
            <a:spLocks noGrp="1" noChangeArrowheads="1"/>
          </p:cNvSpPr>
          <p:nvPr>
            <p:ph type="body" sz="quarter" idx="13"/>
          </p:nvPr>
        </p:nvSpPr>
        <p:spPr/>
        <p:txBody>
          <a:bodyPr/>
          <a:lstStyle/>
          <a:p>
            <a:r>
              <a:rPr lang="zh-CN" altLang="en-US"/>
              <a:t>循环不变计算的检测</a:t>
            </a:r>
          </a:p>
          <a:p>
            <a:r>
              <a:rPr lang="zh-CN" altLang="en-US">
                <a:latin typeface="Times New Roman" panose="02020603050405020304" pitchFamily="18" charset="0"/>
              </a:rPr>
              <a:t>代码外提</a:t>
            </a:r>
          </a:p>
          <a:p>
            <a:r>
              <a:rPr lang="zh-CN" altLang="en-US"/>
              <a:t>归纳变量删除和强度削弱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1731">
                                            <p:txEl>
                                              <p:pRg st="0" end="0"/>
                                            </p:txEl>
                                          </p:spTgt>
                                        </p:tgtEl>
                                        <p:attrNameLst>
                                          <p:attrName>style.visibility</p:attrName>
                                        </p:attrNameLst>
                                      </p:cBhvr>
                                      <p:to>
                                        <p:strVal val="visible"/>
                                      </p:to>
                                    </p:set>
                                    <p:animEffect transition="in" filter="blinds(horizontal)">
                                      <p:cBhvr>
                                        <p:cTn id="7" dur="500"/>
                                        <p:tgtEl>
                                          <p:spTgt spid="276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1731">
                                            <p:txEl>
                                              <p:pRg st="1" end="1"/>
                                            </p:txEl>
                                          </p:spTgt>
                                        </p:tgtEl>
                                        <p:attrNameLst>
                                          <p:attrName>style.visibility</p:attrName>
                                        </p:attrNameLst>
                                      </p:cBhvr>
                                      <p:to>
                                        <p:strVal val="visible"/>
                                      </p:to>
                                    </p:set>
                                    <p:animEffect transition="in" filter="blinds(horizontal)">
                                      <p:cBhvr>
                                        <p:cTn id="12" dur="500"/>
                                        <p:tgtEl>
                                          <p:spTgt spid="276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1731">
                                            <p:txEl>
                                              <p:pRg st="2" end="2"/>
                                            </p:txEl>
                                          </p:spTgt>
                                        </p:tgtEl>
                                        <p:attrNameLst>
                                          <p:attrName>style.visibility</p:attrName>
                                        </p:attrNameLst>
                                      </p:cBhvr>
                                      <p:to>
                                        <p:strVal val="visible"/>
                                      </p:to>
                                    </p:set>
                                    <p:animEffect transition="in" filter="blinds(horizontal)">
                                      <p:cBhvr>
                                        <p:cTn id="17" dur="500"/>
                                        <p:tgtEl>
                                          <p:spTgt spid="2761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1"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4391F164-8AC6-B5EA-6D91-43D7FD39019A}"/>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10.5.1</a:t>
            </a:r>
            <a:r>
              <a:rPr lang="zh-CN" altLang="en-US" dirty="0"/>
              <a:t>循环不变计算的检测 </a:t>
            </a:r>
          </a:p>
        </p:txBody>
      </p:sp>
      <p:sp>
        <p:nvSpPr>
          <p:cNvPr id="4" name="日期占位符 3">
            <a:extLst>
              <a:ext uri="{FF2B5EF4-FFF2-40B4-BE49-F238E27FC236}">
                <a16:creationId xmlns:a16="http://schemas.microsoft.com/office/drawing/2014/main" id="{5F32CEBE-BF23-D662-BB52-BA1D54E2F1D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801433A-356C-49E2-8F31-4FA67F9EE69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6498" name="灯片编号占位符 5">
            <a:extLst>
              <a:ext uri="{FF2B5EF4-FFF2-40B4-BE49-F238E27FC236}">
                <a16:creationId xmlns:a16="http://schemas.microsoft.com/office/drawing/2014/main" id="{30712AD6-EF1E-DDEA-6FDB-35A2A1BBDA9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206432E-AB99-49AA-8C3C-260D8189856E}" type="slidenum">
              <a:rPr lang="en-US" altLang="zh-CN">
                <a:latin typeface="Arial" panose="020B0604020202020204" pitchFamily="34" charset="0"/>
              </a:rPr>
              <a:pPr/>
              <a:t>83</a:t>
            </a:fld>
            <a:endParaRPr lang="en-US" altLang="zh-CN">
              <a:latin typeface="Arial" panose="020B0604020202020204" pitchFamily="34" charset="0"/>
            </a:endParaRPr>
          </a:p>
        </p:txBody>
      </p:sp>
      <p:sp>
        <p:nvSpPr>
          <p:cNvPr id="2762755" name="Rectangle 3">
            <a:extLst>
              <a:ext uri="{FF2B5EF4-FFF2-40B4-BE49-F238E27FC236}">
                <a16:creationId xmlns:a16="http://schemas.microsoft.com/office/drawing/2014/main" id="{DFF6E662-3DAB-4FEA-296F-89A6E1D7CEA3}"/>
              </a:ext>
            </a:extLst>
          </p:cNvPr>
          <p:cNvSpPr>
            <a:spLocks noGrp="1" noChangeArrowheads="1"/>
          </p:cNvSpPr>
          <p:nvPr>
            <p:ph type="body" sz="quarter" idx="13"/>
          </p:nvPr>
        </p:nvSpPr>
        <p:spPr>
          <a:xfrm>
            <a:off x="1064596" y="1443017"/>
            <a:ext cx="9783916" cy="4718085"/>
          </a:xfrm>
        </p:spPr>
        <p:txBody>
          <a:bodyPr>
            <a:normAutofit fontScale="92500" lnSpcReduction="10000"/>
          </a:bodyPr>
          <a:lstStyle/>
          <a:p>
            <a:pPr marL="0" indent="0">
              <a:lnSpc>
                <a:spcPct val="135000"/>
              </a:lnSpc>
              <a:buFont typeface="Wingdings" panose="05000000000000000000" pitchFamily="2" charset="2"/>
              <a:buNone/>
            </a:pPr>
            <a:r>
              <a:rPr lang="zh-CN" altLang="en-US" sz="2400" b="1" dirty="0">
                <a:solidFill>
                  <a:schemeClr val="accent1"/>
                </a:solidFill>
                <a:latin typeface="Times New Roman" panose="02020603050405020304" pitchFamily="18" charset="0"/>
              </a:rPr>
              <a:t>算法</a:t>
            </a:r>
            <a:r>
              <a:rPr lang="en-US" altLang="zh-CN" sz="2400" b="1" dirty="0">
                <a:solidFill>
                  <a:schemeClr val="accent1"/>
                </a:solidFill>
                <a:latin typeface="Times New Roman" panose="02020603050405020304" pitchFamily="18" charset="0"/>
              </a:rPr>
              <a:t>10.7 </a:t>
            </a:r>
            <a:r>
              <a:rPr lang="zh-CN" altLang="en-US" sz="2400" b="1" dirty="0">
                <a:solidFill>
                  <a:schemeClr val="accent1"/>
                </a:solidFill>
                <a:latin typeface="Times New Roman" panose="02020603050405020304" pitchFamily="18" charset="0"/>
              </a:rPr>
              <a:t>循环不变计算检测</a:t>
            </a:r>
          </a:p>
          <a:p>
            <a:pPr>
              <a:lnSpc>
                <a:spcPct val="135000"/>
              </a:lnSpc>
            </a:pPr>
            <a:r>
              <a:rPr lang="zh-CN" altLang="en-US" sz="2000" dirty="0">
                <a:latin typeface="Times New Roman" panose="02020603050405020304" pitchFamily="18" charset="0"/>
              </a:rPr>
              <a:t>输入：由一组基本块构成的循环</a:t>
            </a:r>
            <a:r>
              <a:rPr lang="en-US" altLang="zh-CN" sz="2000" i="1" dirty="0">
                <a:latin typeface="Times New Roman" panose="02020603050405020304" pitchFamily="18" charset="0"/>
              </a:rPr>
              <a:t>L</a:t>
            </a:r>
            <a:r>
              <a:rPr lang="zh-CN" altLang="en-US" sz="2000" dirty="0">
                <a:latin typeface="Times New Roman" panose="02020603050405020304" pitchFamily="18" charset="0"/>
              </a:rPr>
              <a:t>，每个基本块包括一系列的三地址码，且每个三地址码的</a:t>
            </a:r>
            <a:r>
              <a:rPr lang="en-US" altLang="zh-CN" sz="2000" dirty="0" err="1">
                <a:latin typeface="Times New Roman" panose="02020603050405020304" pitchFamily="18" charset="0"/>
              </a:rPr>
              <a:t>ud</a:t>
            </a:r>
            <a:r>
              <a:rPr lang="en-US" altLang="zh-CN" sz="2000" dirty="0">
                <a:latin typeface="Times New Roman" panose="02020603050405020304" pitchFamily="18" charset="0"/>
              </a:rPr>
              <a:t>-</a:t>
            </a:r>
            <a:r>
              <a:rPr lang="zh-CN" altLang="en-US" sz="2000" dirty="0">
                <a:latin typeface="Times New Roman" panose="02020603050405020304" pitchFamily="18" charset="0"/>
              </a:rPr>
              <a:t>链均可用；</a:t>
            </a:r>
          </a:p>
          <a:p>
            <a:pPr>
              <a:lnSpc>
                <a:spcPct val="135000"/>
              </a:lnSpc>
            </a:pPr>
            <a:r>
              <a:rPr lang="zh-CN" altLang="en-US" sz="2000" dirty="0">
                <a:latin typeface="Times New Roman" panose="02020603050405020304" pitchFamily="18" charset="0"/>
              </a:rPr>
              <a:t>输出：从控制进入循环</a:t>
            </a:r>
            <a:r>
              <a:rPr lang="en-US" altLang="zh-CN" sz="2000" i="1" dirty="0">
                <a:latin typeface="Times New Roman" panose="02020603050405020304" pitchFamily="18" charset="0"/>
              </a:rPr>
              <a:t>L</a:t>
            </a:r>
            <a:r>
              <a:rPr lang="zh-CN" altLang="en-US" sz="2000" dirty="0">
                <a:latin typeface="Times New Roman" panose="02020603050405020304" pitchFamily="18" charset="0"/>
              </a:rPr>
              <a:t>一直到离开</a:t>
            </a:r>
            <a:r>
              <a:rPr lang="en-US" altLang="zh-CN" sz="2000" i="1" dirty="0">
                <a:latin typeface="Times New Roman" panose="02020603050405020304" pitchFamily="18" charset="0"/>
              </a:rPr>
              <a:t>L</a:t>
            </a:r>
            <a:r>
              <a:rPr lang="zh-CN" altLang="en-US" sz="2000" dirty="0">
                <a:latin typeface="Times New Roman" panose="02020603050405020304" pitchFamily="18" charset="0"/>
              </a:rPr>
              <a:t>，每次都计算同样值的三地址码；</a:t>
            </a:r>
          </a:p>
          <a:p>
            <a:pPr algn="just">
              <a:lnSpc>
                <a:spcPct val="135000"/>
              </a:lnSpc>
            </a:pPr>
            <a:r>
              <a:rPr lang="zh-CN" altLang="en-US" sz="2000" dirty="0">
                <a:latin typeface="Times New Roman" panose="02020603050405020304" pitchFamily="18" charset="0"/>
              </a:rPr>
              <a:t>步骤：</a:t>
            </a:r>
          </a:p>
          <a:p>
            <a:pPr marL="800100" lvl="1" indent="-342900">
              <a:lnSpc>
                <a:spcPct val="135000"/>
              </a:lnSpc>
              <a:buFont typeface="+mj-lt"/>
              <a:buAutoNum type="arabicPeriod"/>
            </a:pPr>
            <a:r>
              <a:rPr lang="zh-CN" altLang="en-US" sz="1900" dirty="0">
                <a:latin typeface="Times New Roman" panose="02020603050405020304" pitchFamily="18" charset="0"/>
              </a:rPr>
              <a:t>将如下语句标记为“不变”：它们的运算对象或者是常数，或者它们的所有到达</a:t>
            </a:r>
            <a:r>
              <a:rPr lang="en-US" altLang="zh-CN" sz="1900" dirty="0">
                <a:latin typeface="Times New Roman" panose="02020603050405020304" pitchFamily="18" charset="0"/>
              </a:rPr>
              <a:t>-</a:t>
            </a:r>
            <a:r>
              <a:rPr lang="zh-CN" altLang="en-US" sz="1900" dirty="0">
                <a:latin typeface="Times New Roman" panose="02020603050405020304" pitchFamily="18" charset="0"/>
              </a:rPr>
              <a:t>定义都在循环</a:t>
            </a:r>
            <a:r>
              <a:rPr lang="en-US" altLang="zh-CN" sz="1900" i="1" dirty="0">
                <a:latin typeface="Times New Roman" panose="02020603050405020304" pitchFamily="18" charset="0"/>
              </a:rPr>
              <a:t>L</a:t>
            </a:r>
            <a:r>
              <a:rPr lang="zh-CN" altLang="en-US" sz="1900" dirty="0">
                <a:latin typeface="Times New Roman" panose="02020603050405020304" pitchFamily="18" charset="0"/>
              </a:rPr>
              <a:t>的外面。</a:t>
            </a:r>
          </a:p>
          <a:p>
            <a:pPr marL="800100" lvl="1" indent="-342900">
              <a:lnSpc>
                <a:spcPct val="135000"/>
              </a:lnSpc>
              <a:buFont typeface="+mj-lt"/>
              <a:buAutoNum type="arabicPeriod"/>
            </a:pPr>
            <a:r>
              <a:rPr lang="zh-CN" altLang="en-US" sz="1900" dirty="0">
                <a:latin typeface="Times New Roman" panose="02020603050405020304" pitchFamily="18" charset="0"/>
              </a:rPr>
              <a:t>重复步骤</a:t>
            </a:r>
            <a:r>
              <a:rPr lang="en-US" altLang="zh-CN" sz="1900" dirty="0">
                <a:latin typeface="Times New Roman" panose="02020603050405020304" pitchFamily="18" charset="0"/>
              </a:rPr>
              <a:t>(3),</a:t>
            </a:r>
            <a:r>
              <a:rPr lang="zh-CN" altLang="en-US" sz="1900" dirty="0">
                <a:latin typeface="Times New Roman" panose="02020603050405020304" pitchFamily="18" charset="0"/>
              </a:rPr>
              <a:t>直到某次重复没有新的语句可标记为“不变”为止</a:t>
            </a:r>
          </a:p>
          <a:p>
            <a:pPr marL="800100" lvl="1" indent="-342900">
              <a:lnSpc>
                <a:spcPct val="135000"/>
              </a:lnSpc>
              <a:buFont typeface="+mj-lt"/>
              <a:buAutoNum type="arabicPeriod"/>
            </a:pPr>
            <a:r>
              <a:rPr lang="zh-CN" altLang="en-US" sz="1900" dirty="0">
                <a:latin typeface="Times New Roman" panose="02020603050405020304" pitchFamily="18" charset="0"/>
              </a:rPr>
              <a:t>将如下语句标记为“不变”：它们先前没有被标记，而且它们的所有运算对象或者是常数，或者其到达定义都在循环</a:t>
            </a:r>
            <a:r>
              <a:rPr lang="en-US" altLang="zh-CN" sz="1900" i="1" dirty="0">
                <a:latin typeface="Times New Roman" panose="02020603050405020304" pitchFamily="18" charset="0"/>
              </a:rPr>
              <a:t>L</a:t>
            </a:r>
            <a:r>
              <a:rPr lang="zh-CN" altLang="en-US" sz="1900" dirty="0">
                <a:latin typeface="Times New Roman" panose="02020603050405020304" pitchFamily="18" charset="0"/>
              </a:rPr>
              <a:t>之外，或者只有一个到达定义，这个定义是循环</a:t>
            </a:r>
            <a:r>
              <a:rPr lang="en-US" altLang="zh-CN" sz="1900" i="1" dirty="0">
                <a:latin typeface="Times New Roman" panose="02020603050405020304" pitchFamily="18" charset="0"/>
              </a:rPr>
              <a:t>L</a:t>
            </a:r>
            <a:r>
              <a:rPr lang="zh-CN" altLang="en-US" sz="1900" dirty="0">
                <a:latin typeface="Times New Roman" panose="02020603050405020304" pitchFamily="18" charset="0"/>
              </a:rPr>
              <a:t>中已标记为“不变”的语句。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2755">
                                            <p:txEl>
                                              <p:pRg st="0" end="0"/>
                                            </p:txEl>
                                          </p:spTgt>
                                        </p:tgtEl>
                                        <p:attrNameLst>
                                          <p:attrName>style.visibility</p:attrName>
                                        </p:attrNameLst>
                                      </p:cBhvr>
                                      <p:to>
                                        <p:strVal val="visible"/>
                                      </p:to>
                                    </p:set>
                                    <p:animEffect transition="in" filter="blinds(horizontal)">
                                      <p:cBhvr>
                                        <p:cTn id="7" dur="500"/>
                                        <p:tgtEl>
                                          <p:spTgt spid="276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2755">
                                            <p:txEl>
                                              <p:pRg st="1" end="1"/>
                                            </p:txEl>
                                          </p:spTgt>
                                        </p:tgtEl>
                                        <p:attrNameLst>
                                          <p:attrName>style.visibility</p:attrName>
                                        </p:attrNameLst>
                                      </p:cBhvr>
                                      <p:to>
                                        <p:strVal val="visible"/>
                                      </p:to>
                                    </p:set>
                                    <p:animEffect transition="in" filter="blinds(horizontal)">
                                      <p:cBhvr>
                                        <p:cTn id="12" dur="500"/>
                                        <p:tgtEl>
                                          <p:spTgt spid="276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2755">
                                            <p:txEl>
                                              <p:pRg st="2" end="2"/>
                                            </p:txEl>
                                          </p:spTgt>
                                        </p:tgtEl>
                                        <p:attrNameLst>
                                          <p:attrName>style.visibility</p:attrName>
                                        </p:attrNameLst>
                                      </p:cBhvr>
                                      <p:to>
                                        <p:strVal val="visible"/>
                                      </p:to>
                                    </p:set>
                                    <p:animEffect transition="in" filter="blinds(horizontal)">
                                      <p:cBhvr>
                                        <p:cTn id="17" dur="500"/>
                                        <p:tgtEl>
                                          <p:spTgt spid="276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2755">
                                            <p:txEl>
                                              <p:pRg st="3" end="3"/>
                                            </p:txEl>
                                          </p:spTgt>
                                        </p:tgtEl>
                                        <p:attrNameLst>
                                          <p:attrName>style.visibility</p:attrName>
                                        </p:attrNameLst>
                                      </p:cBhvr>
                                      <p:to>
                                        <p:strVal val="visible"/>
                                      </p:to>
                                    </p:set>
                                    <p:animEffect transition="in" filter="blinds(horizontal)">
                                      <p:cBhvr>
                                        <p:cTn id="22" dur="500"/>
                                        <p:tgtEl>
                                          <p:spTgt spid="276275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62755">
                                            <p:txEl>
                                              <p:pRg st="4" end="4"/>
                                            </p:txEl>
                                          </p:spTgt>
                                        </p:tgtEl>
                                        <p:attrNameLst>
                                          <p:attrName>style.visibility</p:attrName>
                                        </p:attrNameLst>
                                      </p:cBhvr>
                                      <p:to>
                                        <p:strVal val="visible"/>
                                      </p:to>
                                    </p:set>
                                    <p:animEffect transition="in" filter="blinds(horizontal)">
                                      <p:cBhvr>
                                        <p:cTn id="25" dur="500"/>
                                        <p:tgtEl>
                                          <p:spTgt spid="276275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2755">
                                            <p:txEl>
                                              <p:pRg st="5" end="5"/>
                                            </p:txEl>
                                          </p:spTgt>
                                        </p:tgtEl>
                                        <p:attrNameLst>
                                          <p:attrName>style.visibility</p:attrName>
                                        </p:attrNameLst>
                                      </p:cBhvr>
                                      <p:to>
                                        <p:strVal val="visible"/>
                                      </p:to>
                                    </p:set>
                                    <p:animEffect transition="in" filter="blinds(horizontal)">
                                      <p:cBhvr>
                                        <p:cTn id="28" dur="500"/>
                                        <p:tgtEl>
                                          <p:spTgt spid="276275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62755">
                                            <p:txEl>
                                              <p:pRg st="6" end="6"/>
                                            </p:txEl>
                                          </p:spTgt>
                                        </p:tgtEl>
                                        <p:attrNameLst>
                                          <p:attrName>style.visibility</p:attrName>
                                        </p:attrNameLst>
                                      </p:cBhvr>
                                      <p:to>
                                        <p:strVal val="visible"/>
                                      </p:to>
                                    </p:set>
                                    <p:animEffect transition="in" filter="blinds(horizontal)">
                                      <p:cBhvr>
                                        <p:cTn id="31" dur="500"/>
                                        <p:tgtEl>
                                          <p:spTgt spid="2762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275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31AAE0FF-7304-7D70-3A31-2875706E8EC5}"/>
              </a:ext>
            </a:extLst>
          </p:cNvPr>
          <p:cNvSpPr>
            <a:spLocks noGrp="1" noChangeArrowheads="1"/>
          </p:cNvSpPr>
          <p:nvPr>
            <p:ph type="title"/>
          </p:nvPr>
        </p:nvSpPr>
        <p:spPr/>
        <p:txBody>
          <a:bodyPr anchor="ctr"/>
          <a:lstStyle/>
          <a:p>
            <a:r>
              <a:rPr lang="en-US" altLang="zh-CN" sz="4000">
                <a:latin typeface="Times New Roman" panose="02020603050405020304" pitchFamily="18" charset="0"/>
              </a:rPr>
              <a:t>10.5.2 </a:t>
            </a:r>
            <a:r>
              <a:rPr lang="zh-CN" altLang="en-US" sz="4000">
                <a:latin typeface="Times New Roman" panose="02020603050405020304" pitchFamily="18" charset="0"/>
              </a:rPr>
              <a:t>代码外提</a:t>
            </a:r>
          </a:p>
        </p:txBody>
      </p:sp>
      <p:sp>
        <p:nvSpPr>
          <p:cNvPr id="4" name="日期占位符 3">
            <a:extLst>
              <a:ext uri="{FF2B5EF4-FFF2-40B4-BE49-F238E27FC236}">
                <a16:creationId xmlns:a16="http://schemas.microsoft.com/office/drawing/2014/main" id="{D93C1914-F787-52B1-5F35-0AB98CA4B56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F825DC5-20B1-4CE4-B86C-688900557C8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7522" name="灯片编号占位符 5">
            <a:extLst>
              <a:ext uri="{FF2B5EF4-FFF2-40B4-BE49-F238E27FC236}">
                <a16:creationId xmlns:a16="http://schemas.microsoft.com/office/drawing/2014/main" id="{FFE93294-F5F9-BF4E-9612-E262C02D196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3067216-0A0C-468A-81BC-A88082A2B05F}" type="slidenum">
              <a:rPr lang="en-US" altLang="zh-CN">
                <a:latin typeface="Arial" panose="020B0604020202020204" pitchFamily="34" charset="0"/>
              </a:rPr>
              <a:pPr/>
              <a:t>84</a:t>
            </a:fld>
            <a:endParaRPr lang="en-US" altLang="zh-CN">
              <a:latin typeface="Arial" panose="020B0604020202020204" pitchFamily="34" charset="0"/>
            </a:endParaRPr>
          </a:p>
        </p:txBody>
      </p:sp>
      <p:sp>
        <p:nvSpPr>
          <p:cNvPr id="107524" name="Rectangle 3">
            <a:extLst>
              <a:ext uri="{FF2B5EF4-FFF2-40B4-BE49-F238E27FC236}">
                <a16:creationId xmlns:a16="http://schemas.microsoft.com/office/drawing/2014/main" id="{973EF8E1-D863-C620-54C4-16AF6EAEE165}"/>
              </a:ext>
            </a:extLst>
          </p:cNvPr>
          <p:cNvSpPr>
            <a:spLocks noGrp="1" noChangeArrowheads="1"/>
          </p:cNvSpPr>
          <p:nvPr>
            <p:ph type="body" sz="quarter" idx="13"/>
          </p:nvPr>
        </p:nvSpPr>
        <p:spPr/>
        <p:txBody>
          <a:bodyPr>
            <a:normAutofit lnSpcReduction="10000"/>
          </a:bodyPr>
          <a:lstStyle/>
          <a:p>
            <a:r>
              <a:rPr lang="zh-CN" altLang="en-US">
                <a:latin typeface="Times New Roman" panose="02020603050405020304" pitchFamily="18" charset="0"/>
              </a:rPr>
              <a:t>将语句</a:t>
            </a:r>
            <a:r>
              <a:rPr lang="en-US" altLang="zh-CN" i="1">
                <a:latin typeface="Times New Roman" panose="02020603050405020304" pitchFamily="18" charset="0"/>
              </a:rPr>
              <a:t>s</a:t>
            </a:r>
            <a:r>
              <a:rPr lang="zh-CN" altLang="en-US">
                <a:latin typeface="Times New Roman" panose="02020603050405020304" pitchFamily="18" charset="0"/>
              </a:rPr>
              <a:t>：</a:t>
            </a:r>
            <a:r>
              <a:rPr lang="en-US" altLang="zh-CN">
                <a:latin typeface="Times New Roman" panose="02020603050405020304" pitchFamily="18" charset="0"/>
              </a:rPr>
              <a:t>x:= y+z</a:t>
            </a:r>
            <a:r>
              <a:rPr lang="zh-CN" altLang="en-US">
                <a:latin typeface="Times New Roman" panose="02020603050405020304" pitchFamily="18" charset="0"/>
              </a:rPr>
              <a:t>外提的条件：</a:t>
            </a:r>
          </a:p>
          <a:p>
            <a:pPr lvl="1">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．含有语句</a:t>
            </a:r>
            <a:r>
              <a:rPr lang="en-US" altLang="zh-CN" i="1">
                <a:latin typeface="Times New Roman" panose="02020603050405020304" pitchFamily="18" charset="0"/>
              </a:rPr>
              <a:t>s</a:t>
            </a:r>
            <a:r>
              <a:rPr lang="zh-CN" altLang="en-US">
                <a:latin typeface="Times New Roman" panose="02020603050405020304" pitchFamily="18" charset="0"/>
              </a:rPr>
              <a:t>的块是循环中所有出口节点的支配节点，出口节点指的是其后继节点不在循环中的节点</a:t>
            </a:r>
          </a:p>
          <a:p>
            <a:pPr lvl="1">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．循环中没有其它语句对</a:t>
            </a:r>
            <a:r>
              <a:rPr lang="en-US" altLang="zh-CN">
                <a:latin typeface="Times New Roman" panose="02020603050405020304" pitchFamily="18" charset="0"/>
              </a:rPr>
              <a:t>x</a:t>
            </a:r>
            <a:r>
              <a:rPr lang="zh-CN" altLang="en-US">
                <a:latin typeface="Times New Roman" panose="02020603050405020304" pitchFamily="18" charset="0"/>
              </a:rPr>
              <a:t>赋值。如果</a:t>
            </a:r>
            <a:r>
              <a:rPr lang="en-US" altLang="zh-CN">
                <a:latin typeface="Times New Roman" panose="02020603050405020304" pitchFamily="18" charset="0"/>
              </a:rPr>
              <a:t>x</a:t>
            </a:r>
            <a:r>
              <a:rPr lang="zh-CN" altLang="en-US">
                <a:latin typeface="Times New Roman" panose="02020603050405020304" pitchFamily="18" charset="0"/>
              </a:rPr>
              <a:t>是只赋值一次的临时变量，该条件肯定满足，因此不必检查。</a:t>
            </a:r>
          </a:p>
          <a:p>
            <a:pPr lvl="1">
              <a:buFont typeface="Wingdings" panose="05000000000000000000" pitchFamily="2" charset="2"/>
              <a:buNone/>
            </a:pPr>
            <a:r>
              <a:rPr lang="en-US" altLang="zh-CN">
                <a:latin typeface="Times New Roman" panose="02020603050405020304" pitchFamily="18" charset="0"/>
              </a:rPr>
              <a:t>3</a:t>
            </a:r>
            <a:r>
              <a:rPr lang="zh-CN" altLang="en-US">
                <a:latin typeface="Times New Roman" panose="02020603050405020304" pitchFamily="18" charset="0"/>
              </a:rPr>
              <a:t>．循环中</a:t>
            </a:r>
            <a:r>
              <a:rPr lang="en-US" altLang="zh-CN">
                <a:latin typeface="Times New Roman" panose="02020603050405020304" pitchFamily="18" charset="0"/>
              </a:rPr>
              <a:t>x</a:t>
            </a:r>
            <a:r>
              <a:rPr lang="zh-CN" altLang="en-US">
                <a:latin typeface="Times New Roman" panose="02020603050405020304" pitchFamily="18" charset="0"/>
              </a:rPr>
              <a:t>的引用仅由</a:t>
            </a:r>
            <a:r>
              <a:rPr lang="en-US" altLang="zh-CN" i="1">
                <a:latin typeface="Times New Roman" panose="02020603050405020304" pitchFamily="18" charset="0"/>
              </a:rPr>
              <a:t>s</a:t>
            </a:r>
            <a:r>
              <a:rPr lang="zh-CN" altLang="en-US">
                <a:latin typeface="Times New Roman" panose="02020603050405020304" pitchFamily="18" charset="0"/>
              </a:rPr>
              <a:t>到达，如果</a:t>
            </a:r>
            <a:r>
              <a:rPr lang="en-US" altLang="zh-CN">
                <a:latin typeface="Times New Roman" panose="02020603050405020304" pitchFamily="18" charset="0"/>
              </a:rPr>
              <a:t>x</a:t>
            </a:r>
            <a:r>
              <a:rPr lang="zh-CN" altLang="en-US">
                <a:latin typeface="Times New Roman" panose="02020603050405020304" pitchFamily="18" charset="0"/>
              </a:rPr>
              <a:t>是临时变量，该条件一般也可以满足。</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16361FA5-9F79-967E-CC01-9DDD4A88594B}"/>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10.5.2 </a:t>
            </a:r>
            <a:r>
              <a:rPr lang="zh-CN" altLang="en-US" dirty="0">
                <a:latin typeface="Times New Roman" panose="02020603050405020304" pitchFamily="18" charset="0"/>
              </a:rPr>
              <a:t>代码外提</a:t>
            </a:r>
          </a:p>
        </p:txBody>
      </p:sp>
      <p:sp>
        <p:nvSpPr>
          <p:cNvPr id="4" name="日期占位符 3">
            <a:extLst>
              <a:ext uri="{FF2B5EF4-FFF2-40B4-BE49-F238E27FC236}">
                <a16:creationId xmlns:a16="http://schemas.microsoft.com/office/drawing/2014/main" id="{96E50349-1093-FB0A-F806-947E8FF0D16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573753C-C018-4A29-8633-93E8EC3DEC2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8546" name="灯片编号占位符 5">
            <a:extLst>
              <a:ext uri="{FF2B5EF4-FFF2-40B4-BE49-F238E27FC236}">
                <a16:creationId xmlns:a16="http://schemas.microsoft.com/office/drawing/2014/main" id="{4192847D-B85B-1DBF-83A0-3F11232A86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C63CE4C-8D30-4A80-A25E-1B7BCE3CEA86}" type="slidenum">
              <a:rPr lang="en-US" altLang="zh-CN">
                <a:latin typeface="Arial" panose="020B0604020202020204" pitchFamily="34" charset="0"/>
              </a:rPr>
              <a:pPr/>
              <a:t>85</a:t>
            </a:fld>
            <a:endParaRPr lang="en-US" altLang="zh-CN">
              <a:latin typeface="Arial" panose="020B0604020202020204" pitchFamily="34" charset="0"/>
            </a:endParaRPr>
          </a:p>
        </p:txBody>
      </p:sp>
      <p:sp>
        <p:nvSpPr>
          <p:cNvPr id="2764803" name="Rectangle 3">
            <a:extLst>
              <a:ext uri="{FF2B5EF4-FFF2-40B4-BE49-F238E27FC236}">
                <a16:creationId xmlns:a16="http://schemas.microsoft.com/office/drawing/2014/main" id="{84A98E66-E205-C55D-EA1B-9207E69FE6E0}"/>
              </a:ext>
            </a:extLst>
          </p:cNvPr>
          <p:cNvSpPr>
            <a:spLocks noGrp="1" noChangeArrowheads="1"/>
          </p:cNvSpPr>
          <p:nvPr>
            <p:ph type="body" sz="quarter" idx="13"/>
          </p:nvPr>
        </p:nvSpPr>
        <p:spPr>
          <a:xfrm>
            <a:off x="1064596" y="1020933"/>
            <a:ext cx="9783916" cy="5529232"/>
          </a:xfrm>
        </p:spPr>
        <p:txBody>
          <a:bodyPr>
            <a:normAutofit fontScale="77500" lnSpcReduction="20000"/>
          </a:bodyPr>
          <a:lstStyle/>
          <a:p>
            <a:pPr marL="0" indent="0">
              <a:lnSpc>
                <a:spcPct val="145000"/>
              </a:lnSpc>
              <a:buNone/>
            </a:pPr>
            <a:r>
              <a:rPr lang="zh-CN" altLang="en-US" sz="3100" b="1" dirty="0">
                <a:solidFill>
                  <a:schemeClr val="accent1"/>
                </a:solidFill>
                <a:latin typeface="Times New Roman" panose="02020603050405020304" pitchFamily="18" charset="0"/>
              </a:rPr>
              <a:t>算法</a:t>
            </a:r>
            <a:r>
              <a:rPr lang="en-US" altLang="zh-CN" sz="3100" b="1" dirty="0">
                <a:solidFill>
                  <a:schemeClr val="accent1"/>
                </a:solidFill>
                <a:latin typeface="Times New Roman" panose="02020603050405020304" pitchFamily="18" charset="0"/>
              </a:rPr>
              <a:t>10.8     </a:t>
            </a:r>
            <a:r>
              <a:rPr lang="zh-CN" altLang="en-US" sz="3100" b="1" dirty="0">
                <a:solidFill>
                  <a:schemeClr val="accent1"/>
                </a:solidFill>
                <a:latin typeface="Times New Roman" panose="02020603050405020304" pitchFamily="18" charset="0"/>
              </a:rPr>
              <a:t>代码外提</a:t>
            </a:r>
          </a:p>
          <a:p>
            <a:pPr>
              <a:lnSpc>
                <a:spcPct val="145000"/>
              </a:lnSpc>
            </a:pPr>
            <a:r>
              <a:rPr lang="zh-CN" altLang="en-US" sz="2600" dirty="0">
                <a:latin typeface="Times New Roman" panose="02020603050405020304" pitchFamily="18" charset="0"/>
              </a:rPr>
              <a:t>输入：带有</a:t>
            </a:r>
            <a:r>
              <a:rPr lang="en-US" altLang="zh-CN" sz="2600" dirty="0" err="1">
                <a:latin typeface="Times New Roman" panose="02020603050405020304" pitchFamily="18" charset="0"/>
              </a:rPr>
              <a:t>ud</a:t>
            </a:r>
            <a:r>
              <a:rPr lang="en-US" altLang="zh-CN" sz="2600" dirty="0">
                <a:latin typeface="Times New Roman" panose="02020603050405020304" pitchFamily="18" charset="0"/>
              </a:rPr>
              <a:t>-</a:t>
            </a:r>
            <a:r>
              <a:rPr lang="zh-CN" altLang="en-US" sz="2600" dirty="0">
                <a:latin typeface="Times New Roman" panose="02020603050405020304" pitchFamily="18" charset="0"/>
              </a:rPr>
              <a:t>链和支配节点信息的循环</a:t>
            </a:r>
            <a:r>
              <a:rPr lang="en-US" altLang="zh-CN" sz="2600" i="1" dirty="0">
                <a:latin typeface="Times New Roman" panose="02020603050405020304" pitchFamily="18" charset="0"/>
              </a:rPr>
              <a:t>L</a:t>
            </a:r>
            <a:r>
              <a:rPr lang="zh-CN" altLang="en-US" sz="2600" dirty="0">
                <a:latin typeface="Times New Roman" panose="02020603050405020304" pitchFamily="18" charset="0"/>
              </a:rPr>
              <a:t>；</a:t>
            </a:r>
          </a:p>
          <a:p>
            <a:pPr>
              <a:lnSpc>
                <a:spcPct val="145000"/>
              </a:lnSpc>
            </a:pPr>
            <a:r>
              <a:rPr lang="zh-CN" altLang="en-US" sz="2600" dirty="0">
                <a:latin typeface="Times New Roman" panose="02020603050405020304" pitchFamily="18" charset="0"/>
              </a:rPr>
              <a:t>输出：循环的修正版本，增加了前置首节点，且</a:t>
            </a:r>
            <a:r>
              <a:rPr lang="en-US" altLang="zh-CN" sz="2600" dirty="0">
                <a:latin typeface="Times New Roman" panose="02020603050405020304" pitchFamily="18" charset="0"/>
              </a:rPr>
              <a:t>(</a:t>
            </a:r>
            <a:r>
              <a:rPr lang="zh-CN" altLang="en-US" sz="2600" dirty="0">
                <a:latin typeface="Times New Roman" panose="02020603050405020304" pitchFamily="18" charset="0"/>
              </a:rPr>
              <a:t>可能</a:t>
            </a:r>
            <a:r>
              <a:rPr lang="en-US" altLang="zh-CN" sz="2600" dirty="0">
                <a:latin typeface="Times New Roman" panose="02020603050405020304" pitchFamily="18" charset="0"/>
              </a:rPr>
              <a:t>)</a:t>
            </a:r>
            <a:r>
              <a:rPr lang="zh-CN" altLang="en-US" sz="2600" dirty="0">
                <a:latin typeface="Times New Roman" panose="02020603050405020304" pitchFamily="18" charset="0"/>
              </a:rPr>
              <a:t>有一些语句外提到前置首节点中；</a:t>
            </a:r>
          </a:p>
          <a:p>
            <a:pPr>
              <a:lnSpc>
                <a:spcPct val="145000"/>
              </a:lnSpc>
            </a:pPr>
            <a:r>
              <a:rPr lang="zh-CN" altLang="en-US" sz="2600" dirty="0">
                <a:latin typeface="Times New Roman" panose="02020603050405020304" pitchFamily="18" charset="0"/>
              </a:rPr>
              <a:t>步骤：</a:t>
            </a:r>
          </a:p>
          <a:p>
            <a:pPr marL="914400" lvl="1" indent="-457200">
              <a:lnSpc>
                <a:spcPct val="145000"/>
              </a:lnSpc>
              <a:buFont typeface="+mj-lt"/>
              <a:buAutoNum type="arabicPeriod"/>
            </a:pPr>
            <a:r>
              <a:rPr lang="zh-CN" altLang="en-US" sz="2300" dirty="0">
                <a:latin typeface="Times New Roman" panose="02020603050405020304" pitchFamily="18" charset="0"/>
              </a:rPr>
              <a:t>应用算法</a:t>
            </a:r>
            <a:r>
              <a:rPr lang="en-US" altLang="zh-CN" sz="2300" dirty="0">
                <a:latin typeface="Times New Roman" panose="02020603050405020304" pitchFamily="18" charset="0"/>
              </a:rPr>
              <a:t>10.7</a:t>
            </a:r>
            <a:r>
              <a:rPr lang="zh-CN" altLang="en-US" sz="2300" dirty="0">
                <a:latin typeface="Times New Roman" panose="02020603050405020304" pitchFamily="18" charset="0"/>
              </a:rPr>
              <a:t>寻找循环不变语句。</a:t>
            </a:r>
          </a:p>
          <a:p>
            <a:pPr marL="914400" lvl="1" indent="-457200">
              <a:lnSpc>
                <a:spcPct val="145000"/>
              </a:lnSpc>
              <a:buFont typeface="+mj-lt"/>
              <a:buAutoNum type="arabicPeriod"/>
            </a:pPr>
            <a:r>
              <a:rPr lang="zh-CN" altLang="en-US" sz="2300" dirty="0">
                <a:latin typeface="Times New Roman" panose="02020603050405020304" pitchFamily="18" charset="0"/>
              </a:rPr>
              <a:t>对</a:t>
            </a:r>
            <a:r>
              <a:rPr lang="en-US" altLang="zh-CN" sz="2300" dirty="0">
                <a:latin typeface="Times New Roman" panose="02020603050405020304" pitchFamily="18" charset="0"/>
              </a:rPr>
              <a:t>(1)</a:t>
            </a:r>
            <a:r>
              <a:rPr lang="zh-CN" altLang="en-US" sz="2300" dirty="0">
                <a:latin typeface="Times New Roman" panose="02020603050405020304" pitchFamily="18" charset="0"/>
              </a:rPr>
              <a:t>中找到的每个定义</a:t>
            </a:r>
            <a:r>
              <a:rPr lang="en-US" altLang="zh-CN" sz="2300" dirty="0">
                <a:latin typeface="Times New Roman" panose="02020603050405020304" pitchFamily="18" charset="0"/>
              </a:rPr>
              <a:t>x</a:t>
            </a:r>
            <a:r>
              <a:rPr lang="zh-CN" altLang="en-US" sz="2300" dirty="0">
                <a:latin typeface="Times New Roman" panose="02020603050405020304" pitchFamily="18" charset="0"/>
              </a:rPr>
              <a:t>的语句</a:t>
            </a:r>
            <a:r>
              <a:rPr lang="en-US" altLang="zh-CN" sz="2300" i="1" dirty="0">
                <a:latin typeface="Times New Roman" panose="02020603050405020304" pitchFamily="18" charset="0"/>
              </a:rPr>
              <a:t>s</a:t>
            </a:r>
            <a:r>
              <a:rPr lang="zh-CN" altLang="en-US" sz="2300" dirty="0">
                <a:latin typeface="Times New Roman" panose="02020603050405020304" pitchFamily="18" charset="0"/>
              </a:rPr>
              <a:t>，检查是否满足下列条件：</a:t>
            </a:r>
          </a:p>
          <a:p>
            <a:pPr marL="1257300" lvl="2" indent="-342900">
              <a:lnSpc>
                <a:spcPct val="145000"/>
              </a:lnSpc>
              <a:buFont typeface="+mj-lt"/>
              <a:buAutoNum type="alphaLcParenR"/>
            </a:pPr>
            <a:r>
              <a:rPr lang="en-US" altLang="zh-CN" sz="2100" i="1" dirty="0">
                <a:latin typeface="Times New Roman" panose="02020603050405020304" pitchFamily="18" charset="0"/>
              </a:rPr>
              <a:t>s</a:t>
            </a:r>
            <a:r>
              <a:rPr lang="zh-CN" altLang="en-US" sz="2100" dirty="0">
                <a:latin typeface="Times New Roman" panose="02020603050405020304" pitchFamily="18" charset="0"/>
              </a:rPr>
              <a:t>所在的块支配</a:t>
            </a:r>
            <a:r>
              <a:rPr lang="en-US" altLang="zh-CN" sz="2100" i="1" dirty="0">
                <a:latin typeface="Times New Roman" panose="02020603050405020304" pitchFamily="18" charset="0"/>
              </a:rPr>
              <a:t>L</a:t>
            </a:r>
            <a:r>
              <a:rPr lang="zh-CN" altLang="en-US" sz="2100" dirty="0">
                <a:latin typeface="Times New Roman" panose="02020603050405020304" pitchFamily="18" charset="0"/>
              </a:rPr>
              <a:t>的所有出口；</a:t>
            </a:r>
          </a:p>
          <a:p>
            <a:pPr marL="1257300" lvl="2" indent="-342900">
              <a:lnSpc>
                <a:spcPct val="145000"/>
              </a:lnSpc>
              <a:buFont typeface="+mj-lt"/>
              <a:buAutoNum type="alphaLcParenR"/>
            </a:pPr>
            <a:r>
              <a:rPr lang="en-US" altLang="zh-CN" sz="2100" dirty="0">
                <a:latin typeface="Times New Roman" panose="02020603050405020304" pitchFamily="18" charset="0"/>
              </a:rPr>
              <a:t>x</a:t>
            </a:r>
            <a:r>
              <a:rPr lang="zh-CN" altLang="en-US" sz="2100" dirty="0">
                <a:latin typeface="Times New Roman" panose="02020603050405020304" pitchFamily="18" charset="0"/>
              </a:rPr>
              <a:t>在</a:t>
            </a:r>
            <a:r>
              <a:rPr lang="en-US" altLang="zh-CN" sz="2100" i="1" dirty="0">
                <a:latin typeface="Times New Roman" panose="02020603050405020304" pitchFamily="18" charset="0"/>
              </a:rPr>
              <a:t>L</a:t>
            </a:r>
            <a:r>
              <a:rPr lang="zh-CN" altLang="en-US" sz="2100" dirty="0">
                <a:latin typeface="Times New Roman" panose="02020603050405020304" pitchFamily="18" charset="0"/>
              </a:rPr>
              <a:t>的其它地方没有被定义，而且</a:t>
            </a:r>
          </a:p>
          <a:p>
            <a:pPr marL="1257300" lvl="2" indent="-342900">
              <a:lnSpc>
                <a:spcPct val="145000"/>
              </a:lnSpc>
              <a:buFont typeface="+mj-lt"/>
              <a:buAutoNum type="alphaLcParenR"/>
            </a:pPr>
            <a:r>
              <a:rPr lang="en-US" altLang="zh-CN" sz="2100" i="1" dirty="0">
                <a:latin typeface="Times New Roman" panose="02020603050405020304" pitchFamily="18" charset="0"/>
              </a:rPr>
              <a:t>L</a:t>
            </a:r>
            <a:r>
              <a:rPr lang="zh-CN" altLang="en-US" sz="2100" dirty="0">
                <a:latin typeface="Times New Roman" panose="02020603050405020304" pitchFamily="18" charset="0"/>
              </a:rPr>
              <a:t>中所有</a:t>
            </a:r>
            <a:r>
              <a:rPr lang="en-US" altLang="zh-CN" sz="2100" dirty="0">
                <a:latin typeface="Times New Roman" panose="02020603050405020304" pitchFamily="18" charset="0"/>
              </a:rPr>
              <a:t>x</a:t>
            </a:r>
            <a:r>
              <a:rPr lang="zh-CN" altLang="en-US" sz="2100" dirty="0">
                <a:latin typeface="Times New Roman" panose="02020603050405020304" pitchFamily="18" charset="0"/>
              </a:rPr>
              <a:t>的引用只能由</a:t>
            </a:r>
            <a:r>
              <a:rPr lang="en-US" altLang="zh-CN" sz="2100" i="1" dirty="0">
                <a:latin typeface="Times New Roman" panose="02020603050405020304" pitchFamily="18" charset="0"/>
              </a:rPr>
              <a:t>s</a:t>
            </a:r>
            <a:r>
              <a:rPr lang="zh-CN" altLang="en-US" sz="2100" dirty="0">
                <a:latin typeface="Times New Roman" panose="02020603050405020304" pitchFamily="18" charset="0"/>
              </a:rPr>
              <a:t>中</a:t>
            </a:r>
            <a:r>
              <a:rPr lang="en-US" altLang="zh-CN" sz="2100" dirty="0">
                <a:latin typeface="Times New Roman" panose="02020603050405020304" pitchFamily="18" charset="0"/>
              </a:rPr>
              <a:t>x</a:t>
            </a:r>
            <a:r>
              <a:rPr lang="zh-CN" altLang="en-US" sz="2100" dirty="0">
                <a:latin typeface="Times New Roman" panose="02020603050405020304" pitchFamily="18" charset="0"/>
              </a:rPr>
              <a:t>的定义到达。</a:t>
            </a:r>
          </a:p>
          <a:p>
            <a:pPr marL="914400" lvl="1" indent="-457200">
              <a:lnSpc>
                <a:spcPct val="145000"/>
              </a:lnSpc>
              <a:buFont typeface="+mj-lt"/>
              <a:buAutoNum type="arabicPeriod"/>
            </a:pPr>
            <a:r>
              <a:rPr lang="zh-CN" altLang="en-US" sz="2300" dirty="0">
                <a:latin typeface="Times New Roman" panose="02020603050405020304" pitchFamily="18" charset="0"/>
              </a:rPr>
              <a:t>按算法</a:t>
            </a:r>
            <a:r>
              <a:rPr lang="en-US" altLang="zh-CN" sz="2300" dirty="0">
                <a:latin typeface="Times New Roman" panose="02020603050405020304" pitchFamily="18" charset="0"/>
              </a:rPr>
              <a:t>10.7</a:t>
            </a:r>
            <a:r>
              <a:rPr lang="zh-CN" altLang="en-US" sz="2300" dirty="0">
                <a:latin typeface="Times New Roman" panose="02020603050405020304" pitchFamily="18" charset="0"/>
              </a:rPr>
              <a:t>找出的次序，把</a:t>
            </a:r>
            <a:r>
              <a:rPr lang="en-US" altLang="zh-CN" sz="2300" dirty="0">
                <a:latin typeface="Times New Roman" panose="02020603050405020304" pitchFamily="18" charset="0"/>
              </a:rPr>
              <a:t>(1)</a:t>
            </a:r>
            <a:r>
              <a:rPr lang="zh-CN" altLang="en-US" sz="2300" dirty="0">
                <a:latin typeface="Times New Roman" panose="02020603050405020304" pitchFamily="18" charset="0"/>
              </a:rPr>
              <a:t>中找出的满足</a:t>
            </a:r>
            <a:r>
              <a:rPr lang="en-US" altLang="zh-CN" sz="2300" dirty="0">
                <a:latin typeface="Times New Roman" panose="02020603050405020304" pitchFamily="18" charset="0"/>
              </a:rPr>
              <a:t>(2)</a:t>
            </a:r>
            <a:r>
              <a:rPr lang="zh-CN" altLang="en-US" sz="2300" dirty="0">
                <a:latin typeface="Times New Roman" panose="02020603050405020304" pitchFamily="18" charset="0"/>
              </a:rPr>
              <a:t>中</a:t>
            </a:r>
            <a:r>
              <a:rPr lang="en-US" altLang="zh-CN" sz="2300" dirty="0">
                <a:latin typeface="Times New Roman" panose="02020603050405020304" pitchFamily="18" charset="0"/>
              </a:rPr>
              <a:t>3</a:t>
            </a:r>
            <a:r>
              <a:rPr lang="zh-CN" altLang="en-US" sz="2300" dirty="0">
                <a:latin typeface="Times New Roman" panose="02020603050405020304" pitchFamily="18" charset="0"/>
              </a:rPr>
              <a:t>个条件的每个语句移到新的前置首节点。但是，若</a:t>
            </a:r>
            <a:r>
              <a:rPr lang="en-US" altLang="zh-CN" sz="2300" i="1" dirty="0">
                <a:latin typeface="Times New Roman" panose="02020603050405020304" pitchFamily="18" charset="0"/>
              </a:rPr>
              <a:t>s</a:t>
            </a:r>
            <a:r>
              <a:rPr lang="zh-CN" altLang="en-US" sz="2300" dirty="0">
                <a:latin typeface="Times New Roman" panose="02020603050405020304" pitchFamily="18" charset="0"/>
              </a:rPr>
              <a:t>的运算对象在</a:t>
            </a:r>
            <a:r>
              <a:rPr lang="en-US" altLang="zh-CN" sz="2300" i="1" dirty="0">
                <a:latin typeface="Times New Roman" panose="02020603050405020304" pitchFamily="18" charset="0"/>
              </a:rPr>
              <a:t>L</a:t>
            </a:r>
            <a:r>
              <a:rPr lang="zh-CN" altLang="en-US" sz="2300" dirty="0">
                <a:latin typeface="Times New Roman" panose="02020603050405020304" pitchFamily="18" charset="0"/>
              </a:rPr>
              <a:t>中被定义</a:t>
            </a:r>
            <a:r>
              <a:rPr lang="en-US" altLang="zh-CN" sz="2300" dirty="0">
                <a:latin typeface="Times New Roman" panose="02020603050405020304" pitchFamily="18" charset="0"/>
              </a:rPr>
              <a:t>(</a:t>
            </a:r>
            <a:r>
              <a:rPr lang="zh-CN" altLang="en-US" sz="2300" dirty="0">
                <a:latin typeface="Times New Roman" panose="02020603050405020304" pitchFamily="18" charset="0"/>
              </a:rPr>
              <a:t>由算法</a:t>
            </a:r>
            <a:r>
              <a:rPr lang="en-US" altLang="zh-CN" sz="2300" dirty="0">
                <a:latin typeface="Times New Roman" panose="02020603050405020304" pitchFamily="18" charset="0"/>
              </a:rPr>
              <a:t>10.7</a:t>
            </a:r>
            <a:r>
              <a:rPr lang="zh-CN" altLang="en-US" sz="2300" dirty="0">
                <a:latin typeface="Times New Roman" panose="02020603050405020304" pitchFamily="18" charset="0"/>
              </a:rPr>
              <a:t>的</a:t>
            </a:r>
            <a:r>
              <a:rPr lang="en-US" altLang="zh-CN" sz="2300" dirty="0">
                <a:latin typeface="Times New Roman" panose="02020603050405020304" pitchFamily="18" charset="0"/>
              </a:rPr>
              <a:t>(3)</a:t>
            </a:r>
            <a:r>
              <a:rPr lang="zh-CN" altLang="en-US" sz="2300" dirty="0">
                <a:latin typeface="Times New Roman" panose="02020603050405020304" pitchFamily="18" charset="0"/>
              </a:rPr>
              <a:t>找出这种</a:t>
            </a:r>
            <a:r>
              <a:rPr lang="en-US" altLang="zh-CN" sz="2300" i="1" dirty="0">
                <a:latin typeface="Times New Roman" panose="02020603050405020304" pitchFamily="18" charset="0"/>
              </a:rPr>
              <a:t>s</a:t>
            </a:r>
            <a:r>
              <a:rPr lang="en-US" altLang="zh-CN" sz="2300" dirty="0">
                <a:latin typeface="Times New Roman" panose="02020603050405020304" pitchFamily="18" charset="0"/>
              </a:rPr>
              <a:t>)</a:t>
            </a:r>
            <a:r>
              <a:rPr lang="zh-CN" altLang="en-US" sz="2300" dirty="0">
                <a:latin typeface="Times New Roman" panose="02020603050405020304" pitchFamily="18" charset="0"/>
              </a:rPr>
              <a:t>，那么只有这些对象的定义语句外提到前置首节点后，才能外提</a:t>
            </a:r>
            <a:r>
              <a:rPr lang="en-US" altLang="zh-CN" sz="2300" i="1" dirty="0">
                <a:latin typeface="Times New Roman" panose="02020603050405020304" pitchFamily="18" charset="0"/>
              </a:rPr>
              <a:t>s</a:t>
            </a:r>
            <a:r>
              <a:rPr lang="zh-CN" altLang="en-US" sz="23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4803">
                                            <p:txEl>
                                              <p:pRg st="0" end="0"/>
                                            </p:txEl>
                                          </p:spTgt>
                                        </p:tgtEl>
                                        <p:attrNameLst>
                                          <p:attrName>style.visibility</p:attrName>
                                        </p:attrNameLst>
                                      </p:cBhvr>
                                      <p:to>
                                        <p:strVal val="visible"/>
                                      </p:to>
                                    </p:set>
                                    <p:animEffect transition="in" filter="blinds(horizontal)">
                                      <p:cBhvr>
                                        <p:cTn id="7" dur="500"/>
                                        <p:tgtEl>
                                          <p:spTgt spid="276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4803">
                                            <p:txEl>
                                              <p:pRg st="1" end="1"/>
                                            </p:txEl>
                                          </p:spTgt>
                                        </p:tgtEl>
                                        <p:attrNameLst>
                                          <p:attrName>style.visibility</p:attrName>
                                        </p:attrNameLst>
                                      </p:cBhvr>
                                      <p:to>
                                        <p:strVal val="visible"/>
                                      </p:to>
                                    </p:set>
                                    <p:animEffect transition="in" filter="blinds(horizontal)">
                                      <p:cBhvr>
                                        <p:cTn id="12" dur="500"/>
                                        <p:tgtEl>
                                          <p:spTgt spid="276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4803">
                                            <p:txEl>
                                              <p:pRg st="2" end="2"/>
                                            </p:txEl>
                                          </p:spTgt>
                                        </p:tgtEl>
                                        <p:attrNameLst>
                                          <p:attrName>style.visibility</p:attrName>
                                        </p:attrNameLst>
                                      </p:cBhvr>
                                      <p:to>
                                        <p:strVal val="visible"/>
                                      </p:to>
                                    </p:set>
                                    <p:animEffect transition="in" filter="blinds(horizontal)">
                                      <p:cBhvr>
                                        <p:cTn id="17" dur="500"/>
                                        <p:tgtEl>
                                          <p:spTgt spid="276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4803">
                                            <p:txEl>
                                              <p:pRg st="3" end="3"/>
                                            </p:txEl>
                                          </p:spTgt>
                                        </p:tgtEl>
                                        <p:attrNameLst>
                                          <p:attrName>style.visibility</p:attrName>
                                        </p:attrNameLst>
                                      </p:cBhvr>
                                      <p:to>
                                        <p:strVal val="visible"/>
                                      </p:to>
                                    </p:set>
                                    <p:animEffect transition="in" filter="blinds(horizontal)">
                                      <p:cBhvr>
                                        <p:cTn id="22" dur="500"/>
                                        <p:tgtEl>
                                          <p:spTgt spid="276480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64803">
                                            <p:txEl>
                                              <p:pRg st="4" end="4"/>
                                            </p:txEl>
                                          </p:spTgt>
                                        </p:tgtEl>
                                        <p:attrNameLst>
                                          <p:attrName>style.visibility</p:attrName>
                                        </p:attrNameLst>
                                      </p:cBhvr>
                                      <p:to>
                                        <p:strVal val="visible"/>
                                      </p:to>
                                    </p:set>
                                    <p:animEffect transition="in" filter="blinds(horizontal)">
                                      <p:cBhvr>
                                        <p:cTn id="25" dur="500"/>
                                        <p:tgtEl>
                                          <p:spTgt spid="276480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4803">
                                            <p:txEl>
                                              <p:pRg st="5" end="5"/>
                                            </p:txEl>
                                          </p:spTgt>
                                        </p:tgtEl>
                                        <p:attrNameLst>
                                          <p:attrName>style.visibility</p:attrName>
                                        </p:attrNameLst>
                                      </p:cBhvr>
                                      <p:to>
                                        <p:strVal val="visible"/>
                                      </p:to>
                                    </p:set>
                                    <p:animEffect transition="in" filter="blinds(horizontal)">
                                      <p:cBhvr>
                                        <p:cTn id="28" dur="500"/>
                                        <p:tgtEl>
                                          <p:spTgt spid="276480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64803">
                                            <p:txEl>
                                              <p:pRg st="6" end="6"/>
                                            </p:txEl>
                                          </p:spTgt>
                                        </p:tgtEl>
                                        <p:attrNameLst>
                                          <p:attrName>style.visibility</p:attrName>
                                        </p:attrNameLst>
                                      </p:cBhvr>
                                      <p:to>
                                        <p:strVal val="visible"/>
                                      </p:to>
                                    </p:set>
                                    <p:animEffect transition="in" filter="blinds(horizontal)">
                                      <p:cBhvr>
                                        <p:cTn id="31" dur="500"/>
                                        <p:tgtEl>
                                          <p:spTgt spid="276480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64803">
                                            <p:txEl>
                                              <p:pRg st="7" end="7"/>
                                            </p:txEl>
                                          </p:spTgt>
                                        </p:tgtEl>
                                        <p:attrNameLst>
                                          <p:attrName>style.visibility</p:attrName>
                                        </p:attrNameLst>
                                      </p:cBhvr>
                                      <p:to>
                                        <p:strVal val="visible"/>
                                      </p:to>
                                    </p:set>
                                    <p:animEffect transition="in" filter="blinds(horizontal)">
                                      <p:cBhvr>
                                        <p:cTn id="34" dur="500"/>
                                        <p:tgtEl>
                                          <p:spTgt spid="276480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64803">
                                            <p:txEl>
                                              <p:pRg st="8" end="8"/>
                                            </p:txEl>
                                          </p:spTgt>
                                        </p:tgtEl>
                                        <p:attrNameLst>
                                          <p:attrName>style.visibility</p:attrName>
                                        </p:attrNameLst>
                                      </p:cBhvr>
                                      <p:to>
                                        <p:strVal val="visible"/>
                                      </p:to>
                                    </p:set>
                                    <p:animEffect transition="in" filter="blinds(horizontal)">
                                      <p:cBhvr>
                                        <p:cTn id="37" dur="500"/>
                                        <p:tgtEl>
                                          <p:spTgt spid="276480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64803">
                                            <p:txEl>
                                              <p:pRg st="9" end="9"/>
                                            </p:txEl>
                                          </p:spTgt>
                                        </p:tgtEl>
                                        <p:attrNameLst>
                                          <p:attrName>style.visibility</p:attrName>
                                        </p:attrNameLst>
                                      </p:cBhvr>
                                      <p:to>
                                        <p:strVal val="visible"/>
                                      </p:to>
                                    </p:set>
                                    <p:animEffect transition="in" filter="blinds(horizontal)">
                                      <p:cBhvr>
                                        <p:cTn id="40" dur="500"/>
                                        <p:tgtEl>
                                          <p:spTgt spid="27648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0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a:extLst>
              <a:ext uri="{FF2B5EF4-FFF2-40B4-BE49-F238E27FC236}">
                <a16:creationId xmlns:a16="http://schemas.microsoft.com/office/drawing/2014/main" id="{CFF8013B-F9AA-745E-D2F2-414E9E336E78}"/>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10.5.3 </a:t>
            </a:r>
            <a:r>
              <a:rPr lang="zh-CN" altLang="en-US" dirty="0">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7E007F86-D76B-70BA-71B8-79940D90F6C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CD393B7-617E-4069-9C7B-F40E2F14549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9570" name="灯片编号占位符 5">
            <a:extLst>
              <a:ext uri="{FF2B5EF4-FFF2-40B4-BE49-F238E27FC236}">
                <a16:creationId xmlns:a16="http://schemas.microsoft.com/office/drawing/2014/main" id="{2E67372D-9FF0-D694-E0D0-5A33321D66B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255A9A8-F9A3-487D-BDAC-925E1CB7CCE9}" type="slidenum">
              <a:rPr lang="en-US" altLang="zh-CN">
                <a:latin typeface="Arial" panose="020B0604020202020204" pitchFamily="34" charset="0"/>
              </a:rPr>
              <a:pPr/>
              <a:t>86</a:t>
            </a:fld>
            <a:endParaRPr lang="en-US" altLang="zh-CN">
              <a:latin typeface="Arial" panose="020B0604020202020204" pitchFamily="34" charset="0"/>
            </a:endParaRPr>
          </a:p>
        </p:txBody>
      </p:sp>
      <p:sp>
        <p:nvSpPr>
          <p:cNvPr id="109572" name="Rectangle 3">
            <a:extLst>
              <a:ext uri="{FF2B5EF4-FFF2-40B4-BE49-F238E27FC236}">
                <a16:creationId xmlns:a16="http://schemas.microsoft.com/office/drawing/2014/main" id="{C16913C5-593A-FC84-56E3-08FA043E0E64}"/>
              </a:ext>
            </a:extLst>
          </p:cNvPr>
          <p:cNvSpPr>
            <a:spLocks noGrp="1" noChangeArrowheads="1"/>
          </p:cNvSpPr>
          <p:nvPr>
            <p:ph type="body" sz="quarter" idx="13"/>
          </p:nvPr>
        </p:nvSpPr>
        <p:spPr>
          <a:xfrm>
            <a:off x="1064596" y="1443017"/>
            <a:ext cx="9783916" cy="4673697"/>
          </a:xfrm>
        </p:spPr>
        <p:txBody>
          <a:bodyPr>
            <a:normAutofit fontScale="77500" lnSpcReduction="20000"/>
          </a:bodyPr>
          <a:lstStyle/>
          <a:p>
            <a:pPr marL="0" indent="0">
              <a:lnSpc>
                <a:spcPct val="160000"/>
              </a:lnSpc>
              <a:buNone/>
            </a:pPr>
            <a:r>
              <a:rPr lang="zh-CN" altLang="en-US" b="1" dirty="0">
                <a:solidFill>
                  <a:schemeClr val="accent1"/>
                </a:solidFill>
                <a:latin typeface="Times New Roman" panose="02020603050405020304" pitchFamily="18" charset="0"/>
              </a:rPr>
              <a:t>算法</a:t>
            </a:r>
            <a:r>
              <a:rPr lang="en-US" altLang="zh-CN" b="1" dirty="0">
                <a:solidFill>
                  <a:schemeClr val="accent1"/>
                </a:solidFill>
                <a:latin typeface="Times New Roman" panose="02020603050405020304" pitchFamily="18" charset="0"/>
              </a:rPr>
              <a:t>10.9    </a:t>
            </a:r>
            <a:r>
              <a:rPr lang="zh-CN" altLang="en-US" b="1" dirty="0">
                <a:solidFill>
                  <a:schemeClr val="accent1"/>
                </a:solidFill>
                <a:latin typeface="Times New Roman" panose="02020603050405020304" pitchFamily="18" charset="0"/>
              </a:rPr>
              <a:t>归纳变量检测</a:t>
            </a:r>
          </a:p>
          <a:p>
            <a:pPr>
              <a:lnSpc>
                <a:spcPct val="160000"/>
              </a:lnSpc>
            </a:pPr>
            <a:r>
              <a:rPr lang="zh-CN" altLang="en-US" dirty="0">
                <a:latin typeface="Times New Roman" panose="02020603050405020304" pitchFamily="18" charset="0"/>
              </a:rPr>
              <a:t>输入：带有到达定义信息和循环不变计算信息</a:t>
            </a:r>
            <a:r>
              <a:rPr lang="en-US" altLang="zh-CN" dirty="0">
                <a:latin typeface="Times New Roman" panose="02020603050405020304" pitchFamily="18" charset="0"/>
              </a:rPr>
              <a:t>(</a:t>
            </a:r>
            <a:r>
              <a:rPr lang="zh-CN" altLang="en-US" dirty="0">
                <a:latin typeface="Times New Roman" panose="02020603050405020304" pitchFamily="18" charset="0"/>
              </a:rPr>
              <a:t>由算法</a:t>
            </a:r>
            <a:r>
              <a:rPr lang="en-US" altLang="zh-CN" dirty="0">
                <a:latin typeface="Times New Roman" panose="02020603050405020304" pitchFamily="18" charset="0"/>
              </a:rPr>
              <a:t>10.7</a:t>
            </a:r>
            <a:r>
              <a:rPr lang="zh-CN" altLang="en-US" dirty="0">
                <a:latin typeface="Times New Roman" panose="02020603050405020304" pitchFamily="18" charset="0"/>
              </a:rPr>
              <a:t>得到</a:t>
            </a:r>
            <a:r>
              <a:rPr lang="en-US" altLang="zh-CN" dirty="0">
                <a:latin typeface="Times New Roman" panose="02020603050405020304" pitchFamily="18" charset="0"/>
              </a:rPr>
              <a:t>)</a:t>
            </a:r>
            <a:r>
              <a:rPr lang="zh-CN" altLang="en-US" dirty="0">
                <a:latin typeface="Times New Roman" panose="02020603050405020304" pitchFamily="18" charset="0"/>
              </a:rPr>
              <a:t>的循环</a:t>
            </a:r>
            <a:r>
              <a:rPr lang="en-US" altLang="zh-CN" i="1" dirty="0">
                <a:latin typeface="Times New Roman" panose="02020603050405020304" pitchFamily="18" charset="0"/>
              </a:rPr>
              <a:t>L</a:t>
            </a:r>
            <a:r>
              <a:rPr lang="zh-CN" altLang="en-US" dirty="0">
                <a:latin typeface="Times New Roman" panose="02020603050405020304" pitchFamily="18" charset="0"/>
              </a:rPr>
              <a:t>；</a:t>
            </a:r>
          </a:p>
          <a:p>
            <a:pPr>
              <a:lnSpc>
                <a:spcPct val="160000"/>
              </a:lnSpc>
            </a:pPr>
            <a:r>
              <a:rPr lang="zh-CN" altLang="en-US" dirty="0">
                <a:latin typeface="Times New Roman" panose="02020603050405020304" pitchFamily="18" charset="0"/>
              </a:rPr>
              <a:t>输出：一组归纳变量，以及与每个归纳变量</a:t>
            </a:r>
            <a:r>
              <a:rPr lang="en-US" altLang="zh-CN" dirty="0">
                <a:latin typeface="Times New Roman" panose="02020603050405020304" pitchFamily="18" charset="0"/>
              </a:rPr>
              <a:t>j</a:t>
            </a:r>
            <a:r>
              <a:rPr lang="zh-CN" altLang="en-US" dirty="0">
                <a:latin typeface="Times New Roman" panose="02020603050405020304" pitchFamily="18" charset="0"/>
              </a:rPr>
              <a:t>相关联的三元组</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zh-CN" altLang="en-US" dirty="0">
                <a:latin typeface="Times New Roman" panose="02020603050405020304" pitchFamily="18" charset="0"/>
              </a:rPr>
              <a:t>，其中</a:t>
            </a:r>
            <a:r>
              <a:rPr lang="en-US" altLang="zh-CN" dirty="0" err="1">
                <a:latin typeface="Times New Roman" panose="02020603050405020304" pitchFamily="18" charset="0"/>
              </a:rPr>
              <a:t>i</a:t>
            </a:r>
            <a:r>
              <a:rPr lang="zh-CN" altLang="en-US" dirty="0">
                <a:latin typeface="Times New Roman" panose="02020603050405020304" pitchFamily="18" charset="0"/>
              </a:rPr>
              <a:t>是基本归纳变量，</a:t>
            </a:r>
            <a:r>
              <a:rPr lang="en-US" altLang="zh-CN" i="1" dirty="0">
                <a:latin typeface="Times New Roman" panose="02020603050405020304" pitchFamily="18" charset="0"/>
              </a:rPr>
              <a:t>c</a:t>
            </a:r>
            <a:r>
              <a:rPr lang="zh-CN" altLang="en-US" dirty="0">
                <a:latin typeface="Times New Roman" panose="02020603050405020304" pitchFamily="18" charset="0"/>
              </a:rPr>
              <a:t>和</a:t>
            </a:r>
            <a:r>
              <a:rPr lang="en-US" altLang="zh-CN" i="1" dirty="0">
                <a:latin typeface="Times New Roman" panose="02020603050405020304" pitchFamily="18" charset="0"/>
              </a:rPr>
              <a:t>d</a:t>
            </a:r>
            <a:r>
              <a:rPr lang="zh-CN" altLang="en-US" dirty="0">
                <a:latin typeface="Times New Roman" panose="02020603050405020304" pitchFamily="18" charset="0"/>
              </a:rPr>
              <a:t>是常量，在</a:t>
            </a:r>
            <a:r>
              <a:rPr lang="en-US" altLang="zh-CN" dirty="0">
                <a:latin typeface="Times New Roman" panose="02020603050405020304" pitchFamily="18" charset="0"/>
              </a:rPr>
              <a:t>j</a:t>
            </a:r>
            <a:r>
              <a:rPr lang="zh-CN" altLang="en-US" dirty="0">
                <a:latin typeface="Times New Roman" panose="02020603050405020304" pitchFamily="18" charset="0"/>
              </a:rPr>
              <a:t>的定义点，</a:t>
            </a:r>
            <a:r>
              <a:rPr lang="en-US" altLang="zh-CN" dirty="0">
                <a:latin typeface="Times New Roman" panose="02020603050405020304" pitchFamily="18" charset="0"/>
              </a:rPr>
              <a:t>j</a:t>
            </a:r>
            <a:r>
              <a:rPr lang="zh-CN" altLang="en-US" dirty="0">
                <a:latin typeface="Times New Roman" panose="02020603050405020304" pitchFamily="18" charset="0"/>
              </a:rPr>
              <a:t>的值由</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i="1" dirty="0" err="1">
                <a:latin typeface="Times New Roman" panose="02020603050405020304" pitchFamily="18" charset="0"/>
              </a:rPr>
              <a:t>d</a:t>
            </a:r>
            <a:r>
              <a:rPr lang="zh-CN" altLang="en-US" dirty="0">
                <a:latin typeface="Times New Roman" panose="02020603050405020304" pitchFamily="18" charset="0"/>
              </a:rPr>
              <a:t>给出。称</a:t>
            </a:r>
            <a:r>
              <a:rPr lang="en-US" altLang="zh-CN" dirty="0">
                <a:latin typeface="Times New Roman" panose="02020603050405020304" pitchFamily="18" charset="0"/>
              </a:rPr>
              <a:t>j</a:t>
            </a:r>
            <a:r>
              <a:rPr lang="zh-CN" altLang="en-US" dirty="0">
                <a:latin typeface="Times New Roman" panose="02020603050405020304" pitchFamily="18" charset="0"/>
              </a:rPr>
              <a:t>属于</a:t>
            </a:r>
            <a:r>
              <a:rPr lang="en-US" altLang="zh-CN" dirty="0" err="1">
                <a:latin typeface="Times New Roman" panose="02020603050405020304" pitchFamily="18" charset="0"/>
              </a:rPr>
              <a:t>i</a:t>
            </a:r>
            <a:r>
              <a:rPr lang="zh-CN" altLang="en-US" dirty="0">
                <a:latin typeface="Times New Roman" panose="02020603050405020304" pitchFamily="18" charset="0"/>
              </a:rPr>
              <a:t>族，基本归纳变量</a:t>
            </a:r>
            <a:r>
              <a:rPr lang="en-US" altLang="zh-CN" dirty="0" err="1">
                <a:latin typeface="Times New Roman" panose="02020603050405020304" pitchFamily="18" charset="0"/>
              </a:rPr>
              <a:t>i</a:t>
            </a:r>
            <a:r>
              <a:rPr lang="zh-CN" altLang="en-US" dirty="0">
                <a:latin typeface="Times New Roman" panose="02020603050405020304" pitchFamily="18" charset="0"/>
              </a:rPr>
              <a:t>也属于它自己的族；</a:t>
            </a:r>
          </a:p>
          <a:p>
            <a:pPr>
              <a:lnSpc>
                <a:spcPct val="160000"/>
              </a:lnSpc>
            </a:pPr>
            <a:r>
              <a:rPr lang="zh-CN" altLang="en-US" dirty="0">
                <a:latin typeface="Times New Roman" panose="02020603050405020304" pitchFamily="18" charset="0"/>
              </a:rPr>
              <a:t>步骤：</a:t>
            </a:r>
          </a:p>
          <a:p>
            <a:pPr marL="914400" lvl="1" indent="-457200">
              <a:lnSpc>
                <a:spcPct val="160000"/>
              </a:lnSpc>
              <a:buFont typeface="+mj-lt"/>
              <a:buAutoNum type="arabicPeriod"/>
            </a:pPr>
            <a:r>
              <a:rPr lang="zh-CN" altLang="en-US" dirty="0">
                <a:latin typeface="Times New Roman" panose="02020603050405020304" pitchFamily="18" charset="0"/>
              </a:rPr>
              <a:t>在循环</a:t>
            </a:r>
            <a:r>
              <a:rPr lang="en-US" altLang="zh-CN" i="1" dirty="0">
                <a:latin typeface="Times New Roman" panose="02020603050405020304" pitchFamily="18" charset="0"/>
              </a:rPr>
              <a:t>L</a:t>
            </a:r>
            <a:r>
              <a:rPr lang="zh-CN" altLang="en-US" dirty="0">
                <a:latin typeface="Times New Roman" panose="02020603050405020304" pitchFamily="18" charset="0"/>
              </a:rPr>
              <a:t>中找出所有的基本归纳变量，此处需要用到循环不变计算的信息。与每个基本归纳变量</a:t>
            </a:r>
            <a:r>
              <a:rPr lang="en-US" altLang="zh-CN" dirty="0" err="1">
                <a:latin typeface="Times New Roman" panose="02020603050405020304" pitchFamily="18" charset="0"/>
              </a:rPr>
              <a:t>i</a:t>
            </a:r>
            <a:r>
              <a:rPr lang="zh-CN" altLang="en-US" dirty="0">
                <a:latin typeface="Times New Roman" panose="02020603050405020304" pitchFamily="18" charset="0"/>
              </a:rPr>
              <a:t>相关联的三元组为</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dirty="0">
                <a:latin typeface="Times New Roman" panose="02020603050405020304" pitchFamily="18" charset="0"/>
              </a:rPr>
              <a:t>, 1, 0)</a:t>
            </a:r>
            <a:r>
              <a:rPr lang="zh-CN" altLang="en-US" dirty="0">
                <a:latin typeface="Times New Roman" panose="02020603050405020304" pitchFamily="18" charset="0"/>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a:extLst>
              <a:ext uri="{FF2B5EF4-FFF2-40B4-BE49-F238E27FC236}">
                <a16:creationId xmlns:a16="http://schemas.microsoft.com/office/drawing/2014/main" id="{19148678-8DBE-28A6-679D-A63A8EF60657}"/>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10.5.3 </a:t>
            </a:r>
            <a:r>
              <a:rPr lang="zh-CN" altLang="en-US" dirty="0">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033C7FDD-7200-BD5E-F523-1B640DB38428}"/>
              </a:ext>
            </a:extLst>
          </p:cNvPr>
          <p:cNvSpPr>
            <a:spLocks noGrp="1"/>
          </p:cNvSpPr>
          <p:nvPr>
            <p:ph type="dt" sz="half" idx="10"/>
          </p:nvPr>
        </p:nvSpPr>
        <p:spPr bwMode="auto">
          <a:xfrm>
            <a:off x="0" y="6492875"/>
            <a:ext cx="2743200" cy="365125"/>
          </a:xfrm>
          <a:ln>
            <a:miter lim="800000"/>
          </a:ln>
        </p:spPr>
        <p:txBody>
          <a:bodyPr vert="horz" wrap="square" lIns="91440" tIns="45720" rIns="91440" bIns="45720" numCol="1" rtlCol="0" anchor="t" anchorCtr="0" compatLnSpc="1"/>
          <a:lstStyle/>
          <a:p>
            <a:pPr>
              <a:buClrTx/>
              <a:buFontTx/>
              <a:buNone/>
              <a:defRPr/>
            </a:pPr>
            <a:fld id="{53ED1435-892A-4C1C-9AC1-19EF0748073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0594" name="灯片编号占位符 5">
            <a:extLst>
              <a:ext uri="{FF2B5EF4-FFF2-40B4-BE49-F238E27FC236}">
                <a16:creationId xmlns:a16="http://schemas.microsoft.com/office/drawing/2014/main" id="{88542A87-9AB7-9700-C91C-B7243B72B4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F76E074-2FE5-4345-ACF3-1A95CFB3C5E4}" type="slidenum">
              <a:rPr lang="en-US" altLang="zh-CN">
                <a:latin typeface="Arial" panose="020B0604020202020204" pitchFamily="34" charset="0"/>
              </a:rPr>
              <a:pPr/>
              <a:t>87</a:t>
            </a:fld>
            <a:endParaRPr lang="en-US" altLang="zh-CN">
              <a:latin typeface="Arial" panose="020B0604020202020204" pitchFamily="34" charset="0"/>
            </a:endParaRPr>
          </a:p>
        </p:txBody>
      </p:sp>
      <p:sp>
        <p:nvSpPr>
          <p:cNvPr id="110596" name="Rectangle 3">
            <a:extLst>
              <a:ext uri="{FF2B5EF4-FFF2-40B4-BE49-F238E27FC236}">
                <a16:creationId xmlns:a16="http://schemas.microsoft.com/office/drawing/2014/main" id="{CF449F17-B602-9DE7-DE49-7BE96B013BE3}"/>
              </a:ext>
            </a:extLst>
          </p:cNvPr>
          <p:cNvSpPr>
            <a:spLocks noGrp="1" noChangeArrowheads="1"/>
          </p:cNvSpPr>
          <p:nvPr>
            <p:ph type="body" sz="quarter" idx="13"/>
          </p:nvPr>
        </p:nvSpPr>
        <p:spPr>
          <a:xfrm>
            <a:off x="1064595" y="941033"/>
            <a:ext cx="9988103" cy="5916967"/>
          </a:xfrm>
        </p:spPr>
        <p:txBody>
          <a:bodyPr>
            <a:normAutofit fontScale="85000" lnSpcReduction="10000"/>
          </a:bodyPr>
          <a:lstStyle/>
          <a:p>
            <a:pPr>
              <a:lnSpc>
                <a:spcPct val="160000"/>
              </a:lnSpc>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L</a:t>
            </a:r>
            <a:r>
              <a:rPr lang="zh-CN" altLang="en-US" sz="2400" dirty="0">
                <a:latin typeface="Times New Roman" panose="02020603050405020304" pitchFamily="18" charset="0"/>
              </a:rPr>
              <a:t>中寻找具有下列形式之一且只被赋值一次的变量</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p>
          <a:p>
            <a:pPr>
              <a:lnSpc>
                <a:spcPct val="160000"/>
              </a:lnSpc>
              <a:buFont typeface="Wingdings" panose="05000000000000000000" pitchFamily="2" charset="2"/>
              <a:buNone/>
            </a:pPr>
            <a:r>
              <a:rPr lang="en-US" altLang="zh-CN" sz="2400" dirty="0">
                <a:latin typeface="Times New Roman" panose="02020603050405020304" pitchFamily="18" charset="0"/>
              </a:rPr>
              <a:t>	k:</a:t>
            </a:r>
            <a:r>
              <a:rPr lang="zh-CN" altLang="en-US" sz="2400" dirty="0">
                <a:latin typeface="Times New Roman" panose="02020603050405020304" pitchFamily="18" charset="0"/>
              </a:rPr>
              <a:t>＝</a:t>
            </a:r>
            <a:r>
              <a:rPr lang="en-US" altLang="zh-CN" sz="2400" dirty="0">
                <a:latin typeface="Times New Roman" panose="02020603050405020304" pitchFamily="18" charset="0"/>
              </a:rPr>
              <a:t>j*</a:t>
            </a:r>
            <a:r>
              <a:rPr lang="en-US" altLang="zh-CN" sz="2400" i="1" dirty="0">
                <a:latin typeface="Times New Roman" panose="02020603050405020304" pitchFamily="18" charset="0"/>
              </a:rPr>
              <a:t>b</a:t>
            </a:r>
            <a:r>
              <a:rPr lang="zh-CN" altLang="en-US" sz="2400" dirty="0">
                <a:latin typeface="Times New Roman" panose="02020603050405020304" pitchFamily="18" charset="0"/>
              </a:rPr>
              <a:t>，    </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*j</a:t>
            </a:r>
            <a:r>
              <a:rPr lang="zh-CN" altLang="en-US" sz="2400" dirty="0">
                <a:latin typeface="Times New Roman" panose="02020603050405020304" pitchFamily="18" charset="0"/>
              </a:rPr>
              <a:t>，    </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dirty="0">
                <a:latin typeface="Times New Roman" panose="02020603050405020304" pitchFamily="18" charset="0"/>
              </a:rPr>
              <a:t>j/</a:t>
            </a:r>
            <a:r>
              <a:rPr lang="en-US" altLang="zh-CN" sz="2400" i="1" dirty="0">
                <a:latin typeface="Times New Roman" panose="02020603050405020304" pitchFamily="18" charset="0"/>
              </a:rPr>
              <a:t>b</a:t>
            </a:r>
            <a:r>
              <a:rPr lang="zh-CN" altLang="en-US" sz="2400" dirty="0">
                <a:latin typeface="Times New Roman" panose="02020603050405020304" pitchFamily="18" charset="0"/>
              </a:rPr>
              <a:t>，    </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dirty="0" err="1">
                <a:latin typeface="Times New Roman" panose="02020603050405020304" pitchFamily="18" charset="0"/>
              </a:rPr>
              <a:t>j±</a:t>
            </a:r>
            <a:r>
              <a:rPr lang="en-US" altLang="zh-CN" sz="2400" i="1" dirty="0" err="1">
                <a:latin typeface="Times New Roman" panose="02020603050405020304" pitchFamily="18" charset="0"/>
              </a:rPr>
              <a:t>b</a:t>
            </a:r>
            <a:r>
              <a:rPr lang="zh-CN" altLang="en-US" sz="2400" dirty="0">
                <a:latin typeface="Times New Roman" panose="02020603050405020304" pitchFamily="18" charset="0"/>
              </a:rPr>
              <a:t>，    </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±j</a:t>
            </a:r>
            <a:endParaRPr lang="en-US" altLang="zh-CN" sz="2400" dirty="0">
              <a:latin typeface="Times New Roman" panose="02020603050405020304" pitchFamily="18" charset="0"/>
            </a:endParaRPr>
          </a:p>
          <a:p>
            <a:pPr>
              <a:lnSpc>
                <a:spcPct val="16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其中，</a:t>
            </a:r>
            <a:r>
              <a:rPr lang="en-US" altLang="zh-CN" sz="2400" i="1" dirty="0">
                <a:latin typeface="Times New Roman" panose="02020603050405020304" pitchFamily="18" charset="0"/>
              </a:rPr>
              <a:t>b</a:t>
            </a:r>
            <a:r>
              <a:rPr lang="zh-CN" altLang="en-US" sz="2400" dirty="0">
                <a:latin typeface="Times New Roman" panose="02020603050405020304" pitchFamily="18" charset="0"/>
              </a:rPr>
              <a:t>是常数，</a:t>
            </a:r>
            <a:r>
              <a:rPr lang="en-US" altLang="zh-CN" sz="2400" dirty="0">
                <a:latin typeface="Times New Roman" panose="02020603050405020304" pitchFamily="18" charset="0"/>
              </a:rPr>
              <a:t>j</a:t>
            </a:r>
            <a:r>
              <a:rPr lang="zh-CN" altLang="en-US" sz="2400" dirty="0">
                <a:latin typeface="Times New Roman" panose="02020603050405020304" pitchFamily="18" charset="0"/>
              </a:rPr>
              <a:t>是基本的或非基本的归纳变量。</a:t>
            </a:r>
          </a:p>
          <a:p>
            <a:pPr lvl="1">
              <a:lnSpc>
                <a:spcPct val="160000"/>
              </a:lnSpc>
              <a:buFont typeface="Wingdings" panose="05000000000000000000" pitchFamily="2" charset="2"/>
              <a:buNone/>
            </a:pPr>
            <a:r>
              <a:rPr lang="zh-CN" altLang="en-US" dirty="0">
                <a:latin typeface="Times New Roman" panose="02020603050405020304" pitchFamily="18" charset="0"/>
              </a:rPr>
              <a:t>⑴如果</a:t>
            </a:r>
            <a:r>
              <a:rPr lang="en-US" altLang="zh-CN" dirty="0">
                <a:latin typeface="Times New Roman" panose="02020603050405020304" pitchFamily="18" charset="0"/>
              </a:rPr>
              <a:t>j</a:t>
            </a:r>
            <a:r>
              <a:rPr lang="zh-CN" altLang="en-US" dirty="0">
                <a:latin typeface="Times New Roman" panose="02020603050405020304" pitchFamily="18" charset="0"/>
              </a:rPr>
              <a:t>是基本归纳变量，则</a:t>
            </a:r>
            <a:r>
              <a:rPr lang="en-US" altLang="zh-CN" dirty="0">
                <a:latin typeface="Times New Roman" panose="02020603050405020304" pitchFamily="18" charset="0"/>
              </a:rPr>
              <a:t>k</a:t>
            </a:r>
            <a:r>
              <a:rPr lang="zh-CN" altLang="en-US" dirty="0">
                <a:latin typeface="Times New Roman" panose="02020603050405020304" pitchFamily="18" charset="0"/>
              </a:rPr>
              <a:t>在</a:t>
            </a:r>
            <a:r>
              <a:rPr lang="en-US" altLang="zh-CN" dirty="0">
                <a:latin typeface="Times New Roman" panose="02020603050405020304" pitchFamily="18" charset="0"/>
              </a:rPr>
              <a:t>j</a:t>
            </a:r>
            <a:r>
              <a:rPr lang="zh-CN" altLang="en-US" dirty="0">
                <a:latin typeface="Times New Roman" panose="02020603050405020304" pitchFamily="18" charset="0"/>
              </a:rPr>
              <a:t>族中。</a:t>
            </a:r>
            <a:r>
              <a:rPr lang="en-US" altLang="zh-CN" dirty="0">
                <a:latin typeface="Times New Roman" panose="02020603050405020304" pitchFamily="18" charset="0"/>
              </a:rPr>
              <a:t>k</a:t>
            </a:r>
            <a:r>
              <a:rPr lang="zh-CN" altLang="en-US" dirty="0">
                <a:latin typeface="Times New Roman" panose="02020603050405020304" pitchFamily="18" charset="0"/>
              </a:rPr>
              <a:t>的三元组依赖于定义它的语句。例如，如果</a:t>
            </a:r>
            <a:r>
              <a:rPr lang="en-US" altLang="zh-CN" dirty="0">
                <a:latin typeface="Times New Roman" panose="02020603050405020304" pitchFamily="18" charset="0"/>
              </a:rPr>
              <a:t>k</a:t>
            </a:r>
            <a:r>
              <a:rPr lang="zh-CN" altLang="en-US" dirty="0">
                <a:latin typeface="Times New Roman" panose="02020603050405020304" pitchFamily="18" charset="0"/>
              </a:rPr>
              <a:t>是由</a:t>
            </a:r>
            <a:r>
              <a:rPr lang="en-US" altLang="zh-CN" dirty="0">
                <a:latin typeface="Times New Roman" panose="02020603050405020304" pitchFamily="18" charset="0"/>
              </a:rPr>
              <a:t>k:</a:t>
            </a:r>
            <a:r>
              <a:rPr lang="zh-CN" altLang="en-US" dirty="0">
                <a:latin typeface="Times New Roman" panose="02020603050405020304" pitchFamily="18" charset="0"/>
              </a:rPr>
              <a:t>＝</a:t>
            </a:r>
            <a:r>
              <a:rPr lang="en-US" altLang="zh-CN" dirty="0">
                <a:latin typeface="Times New Roman" panose="02020603050405020304" pitchFamily="18" charset="0"/>
              </a:rPr>
              <a:t>j*</a:t>
            </a:r>
            <a:r>
              <a:rPr lang="en-US" altLang="zh-CN" i="1" dirty="0">
                <a:latin typeface="Times New Roman" panose="02020603050405020304" pitchFamily="18" charset="0"/>
              </a:rPr>
              <a:t>b</a:t>
            </a:r>
            <a:r>
              <a:rPr lang="zh-CN" altLang="en-US" dirty="0">
                <a:latin typeface="Times New Roman" panose="02020603050405020304" pitchFamily="18" charset="0"/>
              </a:rPr>
              <a:t>定义的，则</a:t>
            </a:r>
            <a:r>
              <a:rPr lang="en-US" altLang="zh-CN" dirty="0">
                <a:latin typeface="Times New Roman" panose="02020603050405020304" pitchFamily="18" charset="0"/>
              </a:rPr>
              <a:t>k</a:t>
            </a:r>
            <a:r>
              <a:rPr lang="zh-CN" altLang="en-US" dirty="0">
                <a:latin typeface="Times New Roman" panose="02020603050405020304" pitchFamily="18" charset="0"/>
              </a:rPr>
              <a:t>的三元组为</a:t>
            </a:r>
            <a:r>
              <a:rPr lang="en-US" altLang="zh-CN" dirty="0">
                <a:latin typeface="Times New Roman" panose="02020603050405020304" pitchFamily="18" charset="0"/>
              </a:rPr>
              <a:t>(j, </a:t>
            </a:r>
            <a:r>
              <a:rPr lang="en-US" altLang="zh-CN" i="1" dirty="0">
                <a:latin typeface="Times New Roman" panose="02020603050405020304" pitchFamily="18" charset="0"/>
              </a:rPr>
              <a:t>b</a:t>
            </a:r>
            <a:r>
              <a:rPr lang="en-US" altLang="zh-CN" dirty="0">
                <a:latin typeface="Times New Roman" panose="02020603050405020304" pitchFamily="18" charset="0"/>
              </a:rPr>
              <a:t>, 0)</a:t>
            </a:r>
            <a:r>
              <a:rPr lang="zh-CN" altLang="en-US" dirty="0">
                <a:latin typeface="Times New Roman" panose="02020603050405020304" pitchFamily="18" charset="0"/>
              </a:rPr>
              <a:t>。类似地可以定义其他情况的三元组。</a:t>
            </a:r>
          </a:p>
          <a:p>
            <a:pPr lvl="1">
              <a:lnSpc>
                <a:spcPct val="160000"/>
              </a:lnSpc>
              <a:buFont typeface="Wingdings" panose="05000000000000000000" pitchFamily="2" charset="2"/>
              <a:buNone/>
            </a:pPr>
            <a:r>
              <a:rPr lang="zh-CN" altLang="en-US" dirty="0">
                <a:latin typeface="Times New Roman" panose="02020603050405020304" pitchFamily="18" charset="0"/>
              </a:rPr>
              <a:t>⑵如果</a:t>
            </a:r>
            <a:r>
              <a:rPr lang="en-US" altLang="zh-CN" dirty="0">
                <a:latin typeface="Times New Roman" panose="02020603050405020304" pitchFamily="18" charset="0"/>
              </a:rPr>
              <a:t>j</a:t>
            </a:r>
            <a:r>
              <a:rPr lang="zh-CN" altLang="en-US" dirty="0">
                <a:latin typeface="Times New Roman" panose="02020603050405020304" pitchFamily="18" charset="0"/>
              </a:rPr>
              <a:t>不是基本归纳变量，假设</a:t>
            </a:r>
            <a:r>
              <a:rPr lang="en-US" altLang="zh-CN" dirty="0">
                <a:latin typeface="Times New Roman" panose="02020603050405020304" pitchFamily="18" charset="0"/>
              </a:rPr>
              <a:t>j</a:t>
            </a:r>
            <a:r>
              <a:rPr lang="zh-CN" altLang="en-US" dirty="0">
                <a:latin typeface="Times New Roman" panose="02020603050405020304" pitchFamily="18" charset="0"/>
              </a:rPr>
              <a:t>属于</a:t>
            </a:r>
            <a:r>
              <a:rPr lang="en-US" altLang="zh-CN" dirty="0" err="1">
                <a:latin typeface="Times New Roman" panose="02020603050405020304" pitchFamily="18" charset="0"/>
              </a:rPr>
              <a:t>i</a:t>
            </a:r>
            <a:r>
              <a:rPr lang="zh-CN" altLang="en-US" dirty="0">
                <a:latin typeface="Times New Roman" panose="02020603050405020304" pitchFamily="18" charset="0"/>
              </a:rPr>
              <a:t>族，则</a:t>
            </a:r>
            <a:r>
              <a:rPr lang="en-US" altLang="zh-CN" dirty="0">
                <a:latin typeface="Times New Roman" panose="02020603050405020304" pitchFamily="18" charset="0"/>
              </a:rPr>
              <a:t>j</a:t>
            </a:r>
            <a:r>
              <a:rPr lang="zh-CN" altLang="en-US" dirty="0">
                <a:latin typeface="Times New Roman" panose="02020603050405020304" pitchFamily="18" charset="0"/>
              </a:rPr>
              <a:t>还要满足如下要求：</a:t>
            </a:r>
          </a:p>
          <a:p>
            <a:pPr marL="914400" lvl="2" indent="0">
              <a:lnSpc>
                <a:spcPct val="160000"/>
              </a:lnSpc>
              <a:buNone/>
            </a:pPr>
            <a:r>
              <a:rPr lang="en-US" altLang="zh-CN" dirty="0">
                <a:latin typeface="Times New Roman" panose="02020603050405020304" pitchFamily="18" charset="0"/>
              </a:rPr>
              <a:t>a) </a:t>
            </a:r>
            <a:r>
              <a:rPr lang="zh-CN" altLang="en-US" dirty="0">
                <a:latin typeface="Times New Roman" panose="02020603050405020304" pitchFamily="18" charset="0"/>
              </a:rPr>
              <a:t>在循环</a:t>
            </a:r>
            <a:r>
              <a:rPr lang="en-US" altLang="zh-CN" i="1" dirty="0">
                <a:latin typeface="Times New Roman" panose="02020603050405020304" pitchFamily="18" charset="0"/>
              </a:rPr>
              <a:t>L</a:t>
            </a:r>
            <a:r>
              <a:rPr lang="zh-CN" altLang="en-US" dirty="0">
                <a:latin typeface="Times New Roman" panose="02020603050405020304" pitchFamily="18" charset="0"/>
              </a:rPr>
              <a:t>中对</a:t>
            </a:r>
            <a:r>
              <a:rPr lang="en-US" altLang="zh-CN" dirty="0">
                <a:latin typeface="Times New Roman" panose="02020603050405020304" pitchFamily="18" charset="0"/>
              </a:rPr>
              <a:t>j</a:t>
            </a:r>
            <a:r>
              <a:rPr lang="zh-CN" altLang="en-US" dirty="0">
                <a:latin typeface="Times New Roman" panose="02020603050405020304" pitchFamily="18" charset="0"/>
              </a:rPr>
              <a:t>的唯一赋值和对</a:t>
            </a:r>
            <a:r>
              <a:rPr lang="en-US" altLang="zh-CN" dirty="0">
                <a:latin typeface="Times New Roman" panose="02020603050405020304" pitchFamily="18" charset="0"/>
              </a:rPr>
              <a:t>k</a:t>
            </a:r>
            <a:r>
              <a:rPr lang="zh-CN" altLang="en-US" dirty="0">
                <a:latin typeface="Times New Roman" panose="02020603050405020304" pitchFamily="18" charset="0"/>
              </a:rPr>
              <a:t>的赋值之间没有对</a:t>
            </a:r>
            <a:r>
              <a:rPr lang="en-US" altLang="zh-CN" dirty="0" err="1">
                <a:latin typeface="Times New Roman" panose="02020603050405020304" pitchFamily="18" charset="0"/>
              </a:rPr>
              <a:t>i</a:t>
            </a:r>
            <a:r>
              <a:rPr lang="zh-CN" altLang="en-US" dirty="0">
                <a:latin typeface="Times New Roman" panose="02020603050405020304" pitchFamily="18" charset="0"/>
              </a:rPr>
              <a:t>的赋值。</a:t>
            </a:r>
          </a:p>
          <a:p>
            <a:pPr marL="914400" lvl="2" indent="0">
              <a:lnSpc>
                <a:spcPct val="160000"/>
              </a:lnSpc>
              <a:buNone/>
            </a:pPr>
            <a:r>
              <a:rPr lang="en-US" altLang="zh-CN" dirty="0">
                <a:latin typeface="Times New Roman" panose="02020603050405020304" pitchFamily="18" charset="0"/>
              </a:rPr>
              <a:t>b) </a:t>
            </a:r>
            <a:r>
              <a:rPr lang="zh-CN" altLang="en-US" dirty="0">
                <a:latin typeface="Times New Roman" panose="02020603050405020304" pitchFamily="18" charset="0"/>
              </a:rPr>
              <a:t>循环</a:t>
            </a:r>
            <a:r>
              <a:rPr lang="en-US" altLang="zh-CN" i="1" dirty="0">
                <a:latin typeface="Times New Roman" panose="02020603050405020304" pitchFamily="18" charset="0"/>
              </a:rPr>
              <a:t>L</a:t>
            </a:r>
            <a:r>
              <a:rPr lang="zh-CN" altLang="en-US" dirty="0">
                <a:latin typeface="Times New Roman" panose="02020603050405020304" pitchFamily="18" charset="0"/>
              </a:rPr>
              <a:t>外没有</a:t>
            </a:r>
            <a:r>
              <a:rPr lang="en-US" altLang="zh-CN" dirty="0">
                <a:latin typeface="Times New Roman" panose="02020603050405020304" pitchFamily="18" charset="0"/>
              </a:rPr>
              <a:t>j</a:t>
            </a:r>
            <a:r>
              <a:rPr lang="zh-CN" altLang="en-US" dirty="0">
                <a:latin typeface="Times New Roman" panose="02020603050405020304" pitchFamily="18" charset="0"/>
              </a:rPr>
              <a:t>的定义可到达</a:t>
            </a:r>
            <a:r>
              <a:rPr lang="en-US" altLang="zh-CN" dirty="0">
                <a:latin typeface="Times New Roman" panose="02020603050405020304" pitchFamily="18" charset="0"/>
              </a:rPr>
              <a:t>k</a:t>
            </a:r>
            <a:r>
              <a:rPr lang="zh-CN" altLang="en-US" dirty="0">
                <a:latin typeface="Times New Roman" panose="02020603050405020304" pitchFamily="18" charset="0"/>
              </a:rPr>
              <a:t>。</a:t>
            </a:r>
          </a:p>
          <a:p>
            <a:pPr lvl="1">
              <a:lnSpc>
                <a:spcPct val="160000"/>
              </a:lnSpc>
              <a:buFont typeface="Wingdings" panose="05000000000000000000" pitchFamily="2" charset="2"/>
              <a:buNone/>
            </a:pPr>
            <a:r>
              <a:rPr lang="zh-CN" altLang="en-US" dirty="0">
                <a:latin typeface="Times New Roman" panose="02020603050405020304" pitchFamily="18" charset="0"/>
              </a:rPr>
              <a:t>    此时利用</a:t>
            </a:r>
            <a:r>
              <a:rPr lang="en-US" altLang="zh-CN" dirty="0">
                <a:latin typeface="Times New Roman" panose="02020603050405020304" pitchFamily="18" charset="0"/>
              </a:rPr>
              <a:t>j</a:t>
            </a:r>
            <a:r>
              <a:rPr lang="zh-CN" altLang="en-US" dirty="0">
                <a:latin typeface="Times New Roman" panose="02020603050405020304" pitchFamily="18" charset="0"/>
              </a:rPr>
              <a:t>的三元组</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zh-CN" altLang="en-US" dirty="0">
                <a:latin typeface="Times New Roman" panose="02020603050405020304" pitchFamily="18" charset="0"/>
              </a:rPr>
              <a:t>和定义</a:t>
            </a:r>
            <a:r>
              <a:rPr lang="en-US" altLang="zh-CN" dirty="0">
                <a:latin typeface="Times New Roman" panose="02020603050405020304" pitchFamily="18" charset="0"/>
              </a:rPr>
              <a:t>k</a:t>
            </a:r>
            <a:r>
              <a:rPr lang="zh-CN" altLang="en-US" dirty="0">
                <a:latin typeface="Times New Roman" panose="02020603050405020304" pitchFamily="18" charset="0"/>
              </a:rPr>
              <a:t>的语句即可计算</a:t>
            </a:r>
            <a:r>
              <a:rPr lang="en-US" altLang="zh-CN" dirty="0">
                <a:latin typeface="Times New Roman" panose="02020603050405020304" pitchFamily="18" charset="0"/>
              </a:rPr>
              <a:t>k</a:t>
            </a:r>
            <a:r>
              <a:rPr lang="zh-CN" altLang="en-US" dirty="0">
                <a:latin typeface="Times New Roman" panose="02020603050405020304" pitchFamily="18" charset="0"/>
              </a:rPr>
              <a:t>的三元组。例如，定义</a:t>
            </a:r>
            <a:r>
              <a:rPr lang="en-US" altLang="zh-CN" dirty="0">
                <a:latin typeface="Times New Roman" panose="02020603050405020304" pitchFamily="18" charset="0"/>
              </a:rPr>
              <a:t>k:</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*j</a:t>
            </a:r>
            <a:r>
              <a:rPr lang="zh-CN" altLang="en-US" dirty="0">
                <a:latin typeface="Times New Roman" panose="02020603050405020304" pitchFamily="18" charset="0"/>
              </a:rPr>
              <a:t>导致</a:t>
            </a:r>
            <a:r>
              <a:rPr lang="en-US" altLang="zh-CN" dirty="0">
                <a:latin typeface="Times New Roman" panose="02020603050405020304" pitchFamily="18" charset="0"/>
              </a:rPr>
              <a:t>k</a:t>
            </a:r>
            <a:r>
              <a:rPr lang="zh-CN" altLang="en-US" dirty="0">
                <a:latin typeface="Times New Roman" panose="02020603050405020304" pitchFamily="18" charset="0"/>
              </a:rPr>
              <a:t>的三元组为</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zh-CN" altLang="en-US" dirty="0">
                <a:latin typeface="Times New Roman" panose="02020603050405020304" pitchFamily="18" charset="0"/>
              </a:rPr>
              <a:t>。注意，</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和</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zh-CN" altLang="en-US" dirty="0">
                <a:latin typeface="Times New Roman" panose="02020603050405020304" pitchFamily="18" charset="0"/>
              </a:rPr>
              <a:t>可以在分析过程中完成计算，因为</a:t>
            </a:r>
            <a:r>
              <a:rPr lang="en-US" altLang="zh-CN" i="1"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和</a:t>
            </a:r>
            <a:r>
              <a:rPr lang="en-US" altLang="zh-CN" i="1" dirty="0">
                <a:latin typeface="Times New Roman" panose="02020603050405020304" pitchFamily="18" charset="0"/>
              </a:rPr>
              <a:t>d</a:t>
            </a:r>
            <a:r>
              <a:rPr lang="zh-CN" altLang="en-US" dirty="0">
                <a:latin typeface="Times New Roman" panose="02020603050405020304" pitchFamily="18" charset="0"/>
              </a:rPr>
              <a:t>都是常数。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63F146BE-AA8D-06CA-67C1-6D188194988C}"/>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10.5.3 </a:t>
            </a:r>
            <a:r>
              <a:rPr lang="zh-CN" altLang="en-US" dirty="0">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D4BFCCE3-6068-F42B-1774-3BBDBDE1482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CAFB896-B4F3-44DD-80AD-3470DABAF17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1618" name="灯片编号占位符 5">
            <a:extLst>
              <a:ext uri="{FF2B5EF4-FFF2-40B4-BE49-F238E27FC236}">
                <a16:creationId xmlns:a16="http://schemas.microsoft.com/office/drawing/2014/main" id="{B9F2F1AA-B131-E043-9D80-69394809678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8C3FF5B-DC7A-47BF-B397-0148BFF91DAC}" type="slidenum">
              <a:rPr lang="en-US" altLang="zh-CN">
                <a:latin typeface="Arial" panose="020B0604020202020204" pitchFamily="34" charset="0"/>
              </a:rPr>
              <a:pPr/>
              <a:t>88</a:t>
            </a:fld>
            <a:endParaRPr lang="en-US" altLang="zh-CN">
              <a:latin typeface="Arial" panose="020B0604020202020204" pitchFamily="34" charset="0"/>
            </a:endParaRPr>
          </a:p>
        </p:txBody>
      </p:sp>
      <p:sp>
        <p:nvSpPr>
          <p:cNvPr id="111620" name="Rectangle 3">
            <a:extLst>
              <a:ext uri="{FF2B5EF4-FFF2-40B4-BE49-F238E27FC236}">
                <a16:creationId xmlns:a16="http://schemas.microsoft.com/office/drawing/2014/main" id="{0B7DA91C-C42C-371A-AA4B-056AD539BAAF}"/>
              </a:ext>
            </a:extLst>
          </p:cNvPr>
          <p:cNvSpPr>
            <a:spLocks noGrp="1" noChangeArrowheads="1"/>
          </p:cNvSpPr>
          <p:nvPr>
            <p:ph type="body" sz="quarter" idx="13"/>
          </p:nvPr>
        </p:nvSpPr>
        <p:spPr/>
        <p:txBody>
          <a:bodyPr>
            <a:normAutofit fontScale="92500"/>
          </a:bodyPr>
          <a:lstStyle/>
          <a:p>
            <a:pPr>
              <a:buFont typeface="Wingdings" panose="05000000000000000000" pitchFamily="2" charset="2"/>
              <a:buNone/>
            </a:pPr>
            <a:r>
              <a:rPr lang="zh-CN" altLang="en-US" b="1" dirty="0">
                <a:solidFill>
                  <a:schemeClr val="accent1"/>
                </a:solidFill>
                <a:latin typeface="Times New Roman" panose="02020603050405020304" pitchFamily="18" charset="0"/>
              </a:rPr>
              <a:t>算法</a:t>
            </a:r>
            <a:r>
              <a:rPr lang="en-US" altLang="zh-CN" b="1" dirty="0">
                <a:solidFill>
                  <a:schemeClr val="accent1"/>
                </a:solidFill>
                <a:latin typeface="Times New Roman" panose="02020603050405020304" pitchFamily="18" charset="0"/>
              </a:rPr>
              <a:t>10.10     </a:t>
            </a:r>
            <a:r>
              <a:rPr lang="zh-CN" altLang="en-US" b="1" dirty="0">
                <a:solidFill>
                  <a:schemeClr val="accent1"/>
                </a:solidFill>
                <a:latin typeface="Times New Roman" panose="02020603050405020304" pitchFamily="18" charset="0"/>
              </a:rPr>
              <a:t>用于归纳变量的强度削弱。</a:t>
            </a:r>
          </a:p>
          <a:p>
            <a:r>
              <a:rPr lang="zh-CN" altLang="en-US" sz="2400" dirty="0">
                <a:latin typeface="Times New Roman" panose="02020603050405020304" pitchFamily="18" charset="0"/>
              </a:rPr>
              <a:t>输入：循环</a:t>
            </a:r>
            <a:r>
              <a:rPr lang="en-US" altLang="zh-CN" sz="2400" i="1" dirty="0">
                <a:latin typeface="Times New Roman" panose="02020603050405020304" pitchFamily="18" charset="0"/>
              </a:rPr>
              <a:t>L</a:t>
            </a:r>
            <a:r>
              <a:rPr lang="zh-CN" altLang="en-US" sz="2400" dirty="0">
                <a:latin typeface="Times New Roman" panose="02020603050405020304" pitchFamily="18" charset="0"/>
              </a:rPr>
              <a:t>，附带有到达定义信息和由算法</a:t>
            </a:r>
            <a:r>
              <a:rPr lang="en-US" altLang="zh-CN" sz="2400" dirty="0">
                <a:latin typeface="Times New Roman" panose="02020603050405020304" pitchFamily="18" charset="0"/>
              </a:rPr>
              <a:t>10.9</a:t>
            </a:r>
            <a:r>
              <a:rPr lang="zh-CN" altLang="en-US" sz="2400" dirty="0">
                <a:latin typeface="Times New Roman" panose="02020603050405020304" pitchFamily="18" charset="0"/>
              </a:rPr>
              <a:t>算出的归纳变量族；</a:t>
            </a:r>
          </a:p>
          <a:p>
            <a:r>
              <a:rPr lang="zh-CN" altLang="en-US" sz="2400" dirty="0">
                <a:latin typeface="Times New Roman" panose="02020603050405020304" pitchFamily="18" charset="0"/>
              </a:rPr>
              <a:t>输出：修正后的循环；</a:t>
            </a:r>
          </a:p>
          <a:p>
            <a:r>
              <a:rPr lang="zh-CN" altLang="en-US" sz="2400" dirty="0">
                <a:latin typeface="Times New Roman" panose="02020603050405020304" pitchFamily="18" charset="0"/>
              </a:rPr>
              <a:t>步骤：依次考察每个基本归纳变量</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。对每个三元组为</a:t>
            </a:r>
            <a:r>
              <a:rPr lang="en-US" altLang="zh-CN"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i="1"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zh-CN" altLang="en-US" sz="2400" dirty="0">
                <a:latin typeface="Times New Roman" panose="02020603050405020304" pitchFamily="18" charset="0"/>
              </a:rPr>
              <a:t>的</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族归纳变量</a:t>
            </a:r>
            <a:r>
              <a:rPr lang="en-US" altLang="zh-CN" sz="2400" dirty="0">
                <a:latin typeface="Times New Roman" panose="02020603050405020304" pitchFamily="18" charset="0"/>
              </a:rPr>
              <a:t>j</a:t>
            </a:r>
            <a:r>
              <a:rPr lang="zh-CN" altLang="en-US" sz="2400" dirty="0">
                <a:latin typeface="Times New Roman" panose="02020603050405020304" pitchFamily="18" charset="0"/>
              </a:rPr>
              <a:t>，执行如下步骤：</a:t>
            </a:r>
          </a:p>
          <a:p>
            <a:pPr marL="914400" lvl="1" indent="-457200">
              <a:buFont typeface="+mj-lt"/>
              <a:buAutoNum type="arabicPeriod"/>
            </a:pPr>
            <a:r>
              <a:rPr lang="zh-CN" altLang="en-US" sz="2000" dirty="0">
                <a:latin typeface="Times New Roman" panose="02020603050405020304" pitchFamily="18" charset="0"/>
              </a:rPr>
              <a:t>建立新变量</a:t>
            </a:r>
            <a:r>
              <a:rPr lang="en-US" altLang="zh-CN" sz="2000" dirty="0">
                <a:latin typeface="Times New Roman" panose="02020603050405020304" pitchFamily="18" charset="0"/>
              </a:rPr>
              <a:t>s</a:t>
            </a:r>
            <a:r>
              <a:rPr lang="zh-CN" altLang="en-US" sz="2000" dirty="0">
                <a:latin typeface="Times New Roman" panose="02020603050405020304" pitchFamily="18" charset="0"/>
              </a:rPr>
              <a:t>，但如果变量</a:t>
            </a:r>
            <a:r>
              <a:rPr lang="en-US" altLang="zh-CN" sz="2000" dirty="0" err="1">
                <a:latin typeface="Times New Roman" panose="02020603050405020304" pitchFamily="18" charset="0"/>
              </a:rPr>
              <a:t>jl</a:t>
            </a:r>
            <a:r>
              <a:rPr lang="zh-CN" altLang="en-US" sz="2000" dirty="0">
                <a:latin typeface="Times New Roman" panose="02020603050405020304" pitchFamily="18" charset="0"/>
              </a:rPr>
              <a:t>和</a:t>
            </a:r>
            <a:r>
              <a:rPr lang="en-US" altLang="zh-CN" sz="2000" dirty="0">
                <a:latin typeface="Times New Roman" panose="02020603050405020304" pitchFamily="18" charset="0"/>
              </a:rPr>
              <a:t>j2</a:t>
            </a:r>
            <a:r>
              <a:rPr lang="zh-CN" altLang="en-US" sz="2000" dirty="0">
                <a:latin typeface="Times New Roman" panose="02020603050405020304" pitchFamily="18" charset="0"/>
              </a:rPr>
              <a:t>具有同样的三元组，则只为它们建立一个新变量。</a:t>
            </a:r>
          </a:p>
          <a:p>
            <a:pPr marL="914400" lvl="1" indent="-457200">
              <a:buFont typeface="+mj-lt"/>
              <a:buAutoNum type="arabicPeriod"/>
            </a:pPr>
            <a:r>
              <a:rPr lang="zh-CN" altLang="en-US" sz="2000" dirty="0">
                <a:latin typeface="Times New Roman" panose="02020603050405020304" pitchFamily="18" charset="0"/>
              </a:rPr>
              <a:t>用</a:t>
            </a:r>
            <a:r>
              <a:rPr lang="en-US" altLang="zh-CN" sz="2000" dirty="0">
                <a:latin typeface="Times New Roman" panose="02020603050405020304" pitchFamily="18" charset="0"/>
              </a:rPr>
              <a:t>j:</a:t>
            </a:r>
            <a:r>
              <a:rPr lang="zh-CN" altLang="en-US" sz="2000" dirty="0">
                <a:latin typeface="Times New Roman" panose="02020603050405020304" pitchFamily="18" charset="0"/>
              </a:rPr>
              <a:t>＝</a:t>
            </a:r>
            <a:r>
              <a:rPr lang="en-US" altLang="zh-CN" sz="2000" dirty="0">
                <a:latin typeface="Times New Roman" panose="02020603050405020304" pitchFamily="18" charset="0"/>
              </a:rPr>
              <a:t>s</a:t>
            </a:r>
            <a:r>
              <a:rPr lang="zh-CN" altLang="en-US" sz="2000" dirty="0">
                <a:latin typeface="Times New Roman" panose="02020603050405020304" pitchFamily="18" charset="0"/>
              </a:rPr>
              <a:t>代替对</a:t>
            </a:r>
            <a:r>
              <a:rPr lang="en-US" altLang="zh-CN" sz="2000" dirty="0">
                <a:latin typeface="Times New Roman" panose="02020603050405020304" pitchFamily="18" charset="0"/>
              </a:rPr>
              <a:t>j</a:t>
            </a:r>
            <a:r>
              <a:rPr lang="zh-CN" altLang="en-US" sz="2000" dirty="0">
                <a:latin typeface="Times New Roman" panose="02020603050405020304" pitchFamily="18" charset="0"/>
              </a:rPr>
              <a:t>的赋值。</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a:extLst>
              <a:ext uri="{FF2B5EF4-FFF2-40B4-BE49-F238E27FC236}">
                <a16:creationId xmlns:a16="http://schemas.microsoft.com/office/drawing/2014/main" id="{05B85438-8B8E-E34F-039E-F47C8308DDC0}"/>
              </a:ext>
            </a:extLst>
          </p:cNvPr>
          <p:cNvSpPr>
            <a:spLocks noGrp="1" noChangeArrowheads="1"/>
          </p:cNvSpPr>
          <p:nvPr>
            <p:ph type="title"/>
          </p:nvPr>
        </p:nvSpPr>
        <p:spPr/>
        <p:txBody>
          <a:bodyPr anchor="ctr"/>
          <a:lstStyle/>
          <a:p>
            <a:r>
              <a:rPr lang="en-US" altLang="zh-CN">
                <a:latin typeface="Times New Roman" panose="02020603050405020304" pitchFamily="18" charset="0"/>
              </a:rPr>
              <a:t>10.5.3 </a:t>
            </a:r>
            <a:r>
              <a:rPr lang="zh-CN" altLang="en-US">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995A8AAE-93DB-0D80-04BD-029B8AC60A8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FAEC16E-734E-4F50-AF8B-424792F7884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2642" name="灯片编号占位符 5">
            <a:extLst>
              <a:ext uri="{FF2B5EF4-FFF2-40B4-BE49-F238E27FC236}">
                <a16:creationId xmlns:a16="http://schemas.microsoft.com/office/drawing/2014/main" id="{D2BC8AF3-8110-57B8-E2CA-C8992D50D63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DE0BF5A-05ED-4C45-A90A-2B62FAA4AAD1}" type="slidenum">
              <a:rPr lang="en-US" altLang="zh-CN">
                <a:latin typeface="Arial" panose="020B0604020202020204" pitchFamily="34" charset="0"/>
              </a:rPr>
              <a:pPr/>
              <a:t>89</a:t>
            </a:fld>
            <a:endParaRPr lang="en-US" altLang="zh-CN">
              <a:latin typeface="Arial" panose="020B0604020202020204" pitchFamily="34" charset="0"/>
            </a:endParaRPr>
          </a:p>
        </p:txBody>
      </p:sp>
      <p:sp>
        <p:nvSpPr>
          <p:cNvPr id="112644" name="Rectangle 3">
            <a:extLst>
              <a:ext uri="{FF2B5EF4-FFF2-40B4-BE49-F238E27FC236}">
                <a16:creationId xmlns:a16="http://schemas.microsoft.com/office/drawing/2014/main" id="{3CBBC6D9-A49E-F294-64E5-B9DD162B043C}"/>
              </a:ext>
            </a:extLst>
          </p:cNvPr>
          <p:cNvSpPr>
            <a:spLocks noGrp="1" noChangeArrowheads="1"/>
          </p:cNvSpPr>
          <p:nvPr>
            <p:ph type="body" sz="quarter" idx="13"/>
          </p:nvPr>
        </p:nvSpPr>
        <p:spPr>
          <a:xfrm>
            <a:off x="1064596" y="1443018"/>
            <a:ext cx="9783916" cy="4291957"/>
          </a:xfrm>
        </p:spPr>
        <p:txBody>
          <a:bodyPr>
            <a:noAutofit/>
          </a:bodyPr>
          <a:lstStyle/>
          <a:p>
            <a:pPr>
              <a:buFont typeface="Wingdings" panose="05000000000000000000" pitchFamily="2" charset="2"/>
              <a:buNone/>
            </a:pPr>
            <a:r>
              <a:rPr lang="en-US" altLang="zh-CN" sz="1900" dirty="0">
                <a:latin typeface="Times New Roman" panose="02020603050405020304" pitchFamily="18" charset="0"/>
              </a:rPr>
              <a:t>3</a:t>
            </a:r>
            <a:r>
              <a:rPr lang="zh-CN" altLang="en-US" sz="1900" dirty="0">
                <a:latin typeface="Times New Roman" panose="02020603050405020304" pitchFamily="18" charset="0"/>
              </a:rPr>
              <a:t>．在</a:t>
            </a:r>
            <a:r>
              <a:rPr lang="en-US" altLang="zh-CN" sz="1900" i="1" dirty="0">
                <a:latin typeface="Times New Roman" panose="02020603050405020304" pitchFamily="18" charset="0"/>
              </a:rPr>
              <a:t>L</a:t>
            </a:r>
            <a:r>
              <a:rPr lang="zh-CN" altLang="en-US" sz="1900" dirty="0">
                <a:latin typeface="Times New Roman" panose="02020603050405020304" pitchFamily="18" charset="0"/>
              </a:rPr>
              <a:t>中紧跟在每个赋值语句</a:t>
            </a:r>
            <a:r>
              <a:rPr lang="en-US" altLang="zh-CN" sz="1900" dirty="0">
                <a:latin typeface="Times New Roman" panose="02020603050405020304" pitchFamily="18" charset="0"/>
              </a:rPr>
              <a:t>i:</a:t>
            </a:r>
            <a:r>
              <a:rPr lang="zh-CN" altLang="en-US" sz="1900" dirty="0">
                <a:latin typeface="Times New Roman" panose="02020603050405020304" pitchFamily="18" charset="0"/>
              </a:rPr>
              <a:t>＝</a:t>
            </a:r>
            <a:r>
              <a:rPr lang="en-US" altLang="zh-CN" sz="1900" dirty="0" err="1">
                <a:latin typeface="Times New Roman" panose="02020603050405020304" pitchFamily="18" charset="0"/>
              </a:rPr>
              <a:t>i+</a:t>
            </a:r>
            <a:r>
              <a:rPr lang="en-US" altLang="zh-CN" sz="1900" i="1" dirty="0" err="1">
                <a:latin typeface="Times New Roman" panose="02020603050405020304" pitchFamily="18" charset="0"/>
              </a:rPr>
              <a:t>n</a:t>
            </a:r>
            <a:r>
              <a:rPr lang="zh-CN" altLang="en-US" sz="1900" dirty="0">
                <a:latin typeface="Times New Roman" panose="02020603050405020304" pitchFamily="18" charset="0"/>
              </a:rPr>
              <a:t>之后</a:t>
            </a:r>
            <a:r>
              <a:rPr lang="en-US" altLang="zh-CN" sz="1900" dirty="0">
                <a:latin typeface="Times New Roman" panose="02020603050405020304" pitchFamily="18" charset="0"/>
              </a:rPr>
              <a:t>(</a:t>
            </a:r>
            <a:r>
              <a:rPr lang="en-US" altLang="zh-CN" sz="1900" i="1" dirty="0">
                <a:latin typeface="Times New Roman" panose="02020603050405020304" pitchFamily="18" charset="0"/>
              </a:rPr>
              <a:t>n</a:t>
            </a:r>
            <a:r>
              <a:rPr lang="zh-CN" altLang="en-US" sz="1900" dirty="0">
                <a:latin typeface="Times New Roman" panose="02020603050405020304" pitchFamily="18" charset="0"/>
              </a:rPr>
              <a:t>是常数</a:t>
            </a:r>
            <a:r>
              <a:rPr lang="en-US" altLang="zh-CN" sz="1900" dirty="0">
                <a:latin typeface="Times New Roman" panose="02020603050405020304" pitchFamily="18" charset="0"/>
              </a:rPr>
              <a:t>)</a:t>
            </a:r>
            <a:r>
              <a:rPr lang="zh-CN" altLang="en-US" sz="1900" dirty="0">
                <a:latin typeface="Times New Roman" panose="02020603050405020304" pitchFamily="18" charset="0"/>
              </a:rPr>
              <a:t>，添加上如下语句：</a:t>
            </a:r>
          </a:p>
          <a:p>
            <a:pPr>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s := s + </a:t>
            </a:r>
            <a:r>
              <a:rPr lang="en-US" altLang="zh-CN" sz="1900" i="1" dirty="0">
                <a:latin typeface="Times New Roman" panose="02020603050405020304" pitchFamily="18" charset="0"/>
              </a:rPr>
              <a:t>c</a:t>
            </a:r>
            <a:r>
              <a:rPr lang="en-US" altLang="zh-CN" sz="1900" dirty="0">
                <a:latin typeface="Times New Roman" panose="02020603050405020304" pitchFamily="18" charset="0"/>
              </a:rPr>
              <a:t>*</a:t>
            </a:r>
            <a:r>
              <a:rPr lang="en-US" altLang="zh-CN" sz="1900" i="1" dirty="0">
                <a:latin typeface="Times New Roman" panose="02020603050405020304" pitchFamily="18" charset="0"/>
              </a:rPr>
              <a:t>n</a:t>
            </a:r>
            <a:endParaRPr lang="en-US" altLang="zh-CN" sz="1900" dirty="0">
              <a:latin typeface="Times New Roman" panose="02020603050405020304" pitchFamily="18" charset="0"/>
            </a:endParaRPr>
          </a:p>
          <a:p>
            <a:pPr>
              <a:buFont typeface="Wingdings" panose="05000000000000000000" pitchFamily="2" charset="2"/>
              <a:buNone/>
            </a:pPr>
            <a:r>
              <a:rPr lang="en-US" altLang="zh-CN" sz="1900" dirty="0">
                <a:latin typeface="Times New Roman" panose="02020603050405020304" pitchFamily="18" charset="0"/>
              </a:rPr>
              <a:t>    </a:t>
            </a:r>
            <a:r>
              <a:rPr lang="zh-CN" altLang="en-US" sz="1900" dirty="0">
                <a:latin typeface="Times New Roman" panose="02020603050405020304" pitchFamily="18" charset="0"/>
              </a:rPr>
              <a:t>其中，表达式</a:t>
            </a:r>
            <a:r>
              <a:rPr lang="en-US" altLang="zh-CN" sz="1900" i="1" dirty="0">
                <a:latin typeface="Times New Roman" panose="02020603050405020304" pitchFamily="18" charset="0"/>
              </a:rPr>
              <a:t>c</a:t>
            </a:r>
            <a:r>
              <a:rPr lang="en-US" altLang="zh-CN" sz="1900" dirty="0">
                <a:latin typeface="Times New Roman" panose="02020603050405020304" pitchFamily="18" charset="0"/>
              </a:rPr>
              <a:t>*</a:t>
            </a:r>
            <a:r>
              <a:rPr lang="en-US" altLang="zh-CN" sz="1900" i="1" dirty="0">
                <a:latin typeface="Times New Roman" panose="02020603050405020304" pitchFamily="18" charset="0"/>
              </a:rPr>
              <a:t>n</a:t>
            </a:r>
            <a:r>
              <a:rPr lang="zh-CN" altLang="en-US" sz="1900" dirty="0">
                <a:latin typeface="Times New Roman" panose="02020603050405020304" pitchFamily="18" charset="0"/>
              </a:rPr>
              <a:t>的计算结果为一个常数，因为</a:t>
            </a:r>
            <a:r>
              <a:rPr lang="en-US" altLang="zh-CN" sz="1900" i="1" dirty="0">
                <a:latin typeface="Times New Roman" panose="02020603050405020304" pitchFamily="18" charset="0"/>
              </a:rPr>
              <a:t>c</a:t>
            </a:r>
            <a:r>
              <a:rPr lang="zh-CN" altLang="en-US" sz="1900" dirty="0">
                <a:latin typeface="Times New Roman" panose="02020603050405020304" pitchFamily="18" charset="0"/>
              </a:rPr>
              <a:t>和</a:t>
            </a:r>
            <a:r>
              <a:rPr lang="en-US" altLang="zh-CN" sz="1900" i="1" dirty="0">
                <a:latin typeface="Times New Roman" panose="02020603050405020304" pitchFamily="18" charset="0"/>
              </a:rPr>
              <a:t>n</a:t>
            </a:r>
            <a:r>
              <a:rPr lang="zh-CN" altLang="en-US" sz="1900" dirty="0">
                <a:latin typeface="Times New Roman" panose="02020603050405020304" pitchFamily="18" charset="0"/>
              </a:rPr>
              <a:t>都是常数。将</a:t>
            </a:r>
            <a:r>
              <a:rPr lang="en-US" altLang="zh-CN" sz="1900" dirty="0">
                <a:latin typeface="Times New Roman" panose="02020603050405020304" pitchFamily="18" charset="0"/>
              </a:rPr>
              <a:t>s</a:t>
            </a:r>
            <a:r>
              <a:rPr lang="zh-CN" altLang="en-US" sz="1900" dirty="0">
                <a:latin typeface="Times New Roman" panose="02020603050405020304" pitchFamily="18" charset="0"/>
              </a:rPr>
              <a:t>放入</a:t>
            </a:r>
            <a:r>
              <a:rPr lang="en-US" altLang="zh-CN" sz="1900" dirty="0" err="1">
                <a:latin typeface="Times New Roman" panose="02020603050405020304" pitchFamily="18" charset="0"/>
              </a:rPr>
              <a:t>i</a:t>
            </a:r>
            <a:r>
              <a:rPr lang="zh-CN" altLang="en-US" sz="1900" dirty="0">
                <a:latin typeface="Times New Roman" panose="02020603050405020304" pitchFamily="18" charset="0"/>
              </a:rPr>
              <a:t>族，其三元组为</a:t>
            </a:r>
            <a:r>
              <a:rPr lang="en-US" altLang="zh-CN" sz="1900" dirty="0">
                <a:latin typeface="Times New Roman" panose="02020603050405020304" pitchFamily="18" charset="0"/>
              </a:rPr>
              <a:t>(</a:t>
            </a:r>
            <a:r>
              <a:rPr lang="en-US" altLang="zh-CN" sz="1900" dirty="0" err="1">
                <a:latin typeface="Times New Roman" panose="02020603050405020304" pitchFamily="18" charset="0"/>
              </a:rPr>
              <a:t>i</a:t>
            </a:r>
            <a:r>
              <a:rPr lang="en-US" altLang="zh-CN" sz="1900" dirty="0">
                <a:latin typeface="Times New Roman" panose="02020603050405020304" pitchFamily="18" charset="0"/>
              </a:rPr>
              <a:t>, </a:t>
            </a:r>
            <a:r>
              <a:rPr lang="en-US" altLang="zh-CN" sz="1900" i="1" dirty="0">
                <a:latin typeface="Times New Roman" panose="02020603050405020304" pitchFamily="18" charset="0"/>
              </a:rPr>
              <a:t>c</a:t>
            </a:r>
            <a:r>
              <a:rPr lang="en-US" altLang="zh-CN" sz="1900" dirty="0">
                <a:latin typeface="Times New Roman" panose="02020603050405020304" pitchFamily="18" charset="0"/>
              </a:rPr>
              <a:t>, </a:t>
            </a:r>
            <a:r>
              <a:rPr lang="en-US" altLang="zh-CN" sz="1900" i="1" dirty="0">
                <a:latin typeface="Times New Roman" panose="02020603050405020304" pitchFamily="18" charset="0"/>
              </a:rPr>
              <a:t>d</a:t>
            </a:r>
            <a:r>
              <a:rPr lang="en-US" altLang="zh-CN" sz="1900" dirty="0">
                <a:latin typeface="Times New Roman" panose="02020603050405020304" pitchFamily="18" charset="0"/>
              </a:rPr>
              <a:t>)</a:t>
            </a:r>
            <a:r>
              <a:rPr lang="zh-CN" altLang="en-US" sz="1900" dirty="0">
                <a:latin typeface="Times New Roman" panose="02020603050405020304" pitchFamily="18" charset="0"/>
              </a:rPr>
              <a:t>。</a:t>
            </a:r>
          </a:p>
          <a:p>
            <a:pPr>
              <a:buFont typeface="Wingdings" panose="05000000000000000000" pitchFamily="2" charset="2"/>
              <a:buNone/>
            </a:pPr>
            <a:r>
              <a:rPr lang="en-US" altLang="zh-CN" sz="1900" dirty="0">
                <a:latin typeface="Times New Roman" panose="02020603050405020304" pitchFamily="18" charset="0"/>
              </a:rPr>
              <a:t>4</a:t>
            </a:r>
            <a:r>
              <a:rPr lang="zh-CN" altLang="en-US" sz="1900" dirty="0">
                <a:latin typeface="Times New Roman" panose="02020603050405020304" pitchFamily="18" charset="0"/>
              </a:rPr>
              <a:t>．必须保证在循环的入口处</a:t>
            </a:r>
            <a:r>
              <a:rPr lang="en-US" altLang="zh-CN" sz="1900" dirty="0">
                <a:latin typeface="Times New Roman" panose="02020603050405020304" pitchFamily="18" charset="0"/>
              </a:rPr>
              <a:t>s</a:t>
            </a:r>
            <a:r>
              <a:rPr lang="zh-CN" altLang="en-US" sz="1900" dirty="0">
                <a:latin typeface="Times New Roman" panose="02020603050405020304" pitchFamily="18" charset="0"/>
              </a:rPr>
              <a:t>的初值为</a:t>
            </a:r>
            <a:r>
              <a:rPr lang="en-US" altLang="zh-CN" sz="1900" i="1" dirty="0">
                <a:latin typeface="Times New Roman" panose="02020603050405020304" pitchFamily="18" charset="0"/>
              </a:rPr>
              <a:t>c</a:t>
            </a:r>
            <a:r>
              <a:rPr lang="en-US" altLang="zh-CN" sz="1900" dirty="0">
                <a:latin typeface="Times New Roman" panose="02020603050405020304" pitchFamily="18" charset="0"/>
              </a:rPr>
              <a:t>*</a:t>
            </a:r>
            <a:r>
              <a:rPr lang="en-US" altLang="zh-CN" sz="1900" dirty="0" err="1">
                <a:latin typeface="Times New Roman" panose="02020603050405020304" pitchFamily="18" charset="0"/>
              </a:rPr>
              <a:t>i+</a:t>
            </a:r>
            <a:r>
              <a:rPr lang="en-US" altLang="zh-CN" sz="1900" i="1" dirty="0" err="1">
                <a:latin typeface="Times New Roman" panose="02020603050405020304" pitchFamily="18" charset="0"/>
              </a:rPr>
              <a:t>d</a:t>
            </a:r>
            <a:r>
              <a:rPr lang="zh-CN" altLang="en-US" sz="1900" dirty="0">
                <a:latin typeface="Times New Roman" panose="02020603050405020304" pitchFamily="18" charset="0"/>
              </a:rPr>
              <a:t>，该初始化可以放在前置首节点的末尾，由下面两个语句组成：</a:t>
            </a:r>
          </a:p>
          <a:p>
            <a:pPr>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s :</a:t>
            </a:r>
            <a:r>
              <a:rPr lang="zh-CN" altLang="en-US" sz="1900" dirty="0">
                <a:latin typeface="Times New Roman" panose="02020603050405020304" pitchFamily="18" charset="0"/>
              </a:rPr>
              <a:t>＝ </a:t>
            </a:r>
            <a:r>
              <a:rPr lang="en-US" altLang="zh-CN" sz="1900" i="1" dirty="0">
                <a:latin typeface="Times New Roman" panose="02020603050405020304" pitchFamily="18" charset="0"/>
              </a:rPr>
              <a:t>c</a:t>
            </a:r>
            <a:r>
              <a:rPr lang="en-US" altLang="zh-CN" sz="1900" dirty="0">
                <a:latin typeface="Times New Roman" panose="02020603050405020304" pitchFamily="18" charset="0"/>
              </a:rPr>
              <a:t>*</a:t>
            </a:r>
            <a:r>
              <a:rPr lang="en-US" altLang="zh-CN" sz="1900" dirty="0" err="1">
                <a:latin typeface="Times New Roman" panose="02020603050405020304" pitchFamily="18" charset="0"/>
              </a:rPr>
              <a:t>i</a:t>
            </a:r>
            <a:r>
              <a:rPr lang="en-US" altLang="zh-CN" sz="1900" dirty="0">
                <a:latin typeface="Times New Roman" panose="02020603050405020304" pitchFamily="18" charset="0"/>
              </a:rPr>
              <a:t>      </a:t>
            </a:r>
            <a:r>
              <a:rPr lang="zh-CN" altLang="en-US" sz="1900" dirty="0">
                <a:latin typeface="Times New Roman" panose="02020603050405020304" pitchFamily="18" charset="0"/>
              </a:rPr>
              <a:t>／* 如果</a:t>
            </a:r>
            <a:r>
              <a:rPr lang="en-US" altLang="zh-CN" sz="1900" i="1" dirty="0">
                <a:latin typeface="Times New Roman" panose="02020603050405020304" pitchFamily="18" charset="0"/>
              </a:rPr>
              <a:t>c</a:t>
            </a:r>
            <a:r>
              <a:rPr lang="zh-CN" altLang="en-US" sz="1900" dirty="0">
                <a:latin typeface="Times New Roman" panose="02020603050405020304" pitchFamily="18" charset="0"/>
              </a:rPr>
              <a:t>为</a:t>
            </a:r>
            <a:r>
              <a:rPr lang="en-US" altLang="zh-CN" sz="1900" dirty="0">
                <a:latin typeface="Times New Roman" panose="02020603050405020304" pitchFamily="18" charset="0"/>
              </a:rPr>
              <a:t>1</a:t>
            </a:r>
            <a:r>
              <a:rPr lang="zh-CN" altLang="en-US" sz="1900" dirty="0">
                <a:latin typeface="Times New Roman" panose="02020603050405020304" pitchFamily="18" charset="0"/>
              </a:rPr>
              <a:t>，则为</a:t>
            </a:r>
            <a:r>
              <a:rPr lang="en-US" altLang="zh-CN" sz="1900" dirty="0">
                <a:latin typeface="Times New Roman" panose="02020603050405020304" pitchFamily="18" charset="0"/>
              </a:rPr>
              <a:t>s:=i *</a:t>
            </a:r>
            <a:r>
              <a:rPr lang="zh-CN" altLang="en-US" sz="1900" dirty="0">
                <a:latin typeface="Times New Roman" panose="02020603050405020304" pitchFamily="18" charset="0"/>
              </a:rPr>
              <a:t>／</a:t>
            </a:r>
          </a:p>
          <a:p>
            <a:pPr>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	s :</a:t>
            </a:r>
            <a:r>
              <a:rPr lang="zh-CN" altLang="en-US" sz="1900" dirty="0">
                <a:latin typeface="Times New Roman" panose="02020603050405020304" pitchFamily="18" charset="0"/>
              </a:rPr>
              <a:t>＝ </a:t>
            </a:r>
            <a:r>
              <a:rPr lang="en-US" altLang="zh-CN" sz="1900" dirty="0" err="1">
                <a:latin typeface="Times New Roman" panose="02020603050405020304" pitchFamily="18" charset="0"/>
              </a:rPr>
              <a:t>s+</a:t>
            </a:r>
            <a:r>
              <a:rPr lang="en-US" altLang="zh-CN" sz="1900" i="1" dirty="0" err="1">
                <a:latin typeface="Times New Roman" panose="02020603050405020304" pitchFamily="18" charset="0"/>
              </a:rPr>
              <a:t>d</a:t>
            </a:r>
            <a:r>
              <a:rPr lang="en-US" altLang="zh-CN" sz="1900" dirty="0">
                <a:latin typeface="Times New Roman" panose="02020603050405020304" pitchFamily="18" charset="0"/>
              </a:rPr>
              <a:t>      </a:t>
            </a:r>
            <a:r>
              <a:rPr lang="zh-CN" altLang="en-US" sz="1900" dirty="0">
                <a:latin typeface="Times New Roman" panose="02020603050405020304" pitchFamily="18" charset="0"/>
              </a:rPr>
              <a:t>／* 如果</a:t>
            </a:r>
            <a:r>
              <a:rPr lang="en-US" altLang="zh-CN" sz="1900" i="1" dirty="0">
                <a:latin typeface="Times New Roman" panose="02020603050405020304" pitchFamily="18" charset="0"/>
              </a:rPr>
              <a:t>d</a:t>
            </a:r>
            <a:r>
              <a:rPr lang="zh-CN" altLang="en-US" sz="1900" dirty="0">
                <a:latin typeface="Times New Roman" panose="02020603050405020304" pitchFamily="18" charset="0"/>
              </a:rPr>
              <a:t>为</a:t>
            </a:r>
            <a:r>
              <a:rPr lang="en-US" altLang="zh-CN" sz="1900" dirty="0">
                <a:latin typeface="Times New Roman" panose="02020603050405020304" pitchFamily="18" charset="0"/>
              </a:rPr>
              <a:t>0</a:t>
            </a:r>
            <a:r>
              <a:rPr lang="zh-CN" altLang="en-US" sz="1900" dirty="0">
                <a:latin typeface="Times New Roman" panose="02020603050405020304" pitchFamily="18" charset="0"/>
              </a:rPr>
              <a:t>则省略 *／</a:t>
            </a:r>
          </a:p>
          <a:p>
            <a:pPr>
              <a:buFont typeface="Wingdings" panose="05000000000000000000" pitchFamily="2" charset="2"/>
              <a:buNone/>
            </a:pPr>
            <a:r>
              <a:rPr lang="zh-CN" altLang="en-US" sz="1900" dirty="0">
                <a:latin typeface="Times New Roman" panose="02020603050405020304" pitchFamily="18" charset="0"/>
              </a:rPr>
              <a:t>注意，</a:t>
            </a:r>
            <a:r>
              <a:rPr lang="en-US" altLang="zh-CN" sz="1900" dirty="0">
                <a:latin typeface="Times New Roman" panose="02020603050405020304" pitchFamily="18" charset="0"/>
              </a:rPr>
              <a:t>s</a:t>
            </a:r>
            <a:r>
              <a:rPr lang="zh-CN" altLang="en-US" sz="1900" dirty="0">
                <a:latin typeface="Times New Roman" panose="02020603050405020304" pitchFamily="18" charset="0"/>
              </a:rPr>
              <a:t>是</a:t>
            </a:r>
            <a:r>
              <a:rPr lang="en-US" altLang="zh-CN" sz="1900" dirty="0" err="1">
                <a:latin typeface="Times New Roman" panose="02020603050405020304" pitchFamily="18" charset="0"/>
              </a:rPr>
              <a:t>i</a:t>
            </a:r>
            <a:r>
              <a:rPr lang="zh-CN" altLang="en-US" sz="1900" dirty="0">
                <a:latin typeface="Times New Roman" panose="02020603050405020304" pitchFamily="18" charset="0"/>
              </a:rPr>
              <a:t>族的归纳变量。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C58C497-6C00-CD5E-22D7-700D8C2B3A04}"/>
              </a:ext>
            </a:extLst>
          </p:cNvPr>
          <p:cNvSpPr>
            <a:spLocks noGrp="1" noChangeArrowheads="1"/>
          </p:cNvSpPr>
          <p:nvPr>
            <p:ph type="title"/>
          </p:nvPr>
        </p:nvSpPr>
        <p:spPr/>
        <p:txBody>
          <a:bodyPr anchor="ctr"/>
          <a:lstStyle/>
          <a:p>
            <a:r>
              <a:rPr lang="en-US" altLang="zh-CN">
                <a:latin typeface="Times New Roman" panose="02020603050405020304" pitchFamily="18" charset="0"/>
              </a:rPr>
              <a:t>10.1.1</a:t>
            </a:r>
            <a:r>
              <a:rPr lang="zh-CN" altLang="en-US">
                <a:latin typeface="Times New Roman" panose="02020603050405020304" pitchFamily="18" charset="0"/>
              </a:rPr>
              <a:t>公共子表达式删除</a:t>
            </a:r>
          </a:p>
        </p:txBody>
      </p:sp>
      <p:sp>
        <p:nvSpPr>
          <p:cNvPr id="5" name="日期占位符 3">
            <a:extLst>
              <a:ext uri="{FF2B5EF4-FFF2-40B4-BE49-F238E27FC236}">
                <a16:creationId xmlns:a16="http://schemas.microsoft.com/office/drawing/2014/main" id="{05BE6021-1224-601D-6F6A-1B84335970D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B4A763B-60E3-4D47-A78C-888857143FD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362" name="灯片编号占位符 5">
            <a:extLst>
              <a:ext uri="{FF2B5EF4-FFF2-40B4-BE49-F238E27FC236}">
                <a16:creationId xmlns:a16="http://schemas.microsoft.com/office/drawing/2014/main" id="{3BA8DAB2-FE25-C81C-9BC7-4A63422A5B2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F7188EE-7224-4A40-A28E-4FB9A8FCBC81}" type="slidenum">
              <a:rPr lang="en-US" altLang="zh-CN">
                <a:latin typeface="Arial" panose="020B0604020202020204" pitchFamily="34" charset="0"/>
              </a:rPr>
              <a:pPr/>
              <a:t>9</a:t>
            </a:fld>
            <a:endParaRPr lang="en-US" altLang="zh-CN">
              <a:latin typeface="Arial" panose="020B0604020202020204" pitchFamily="34" charset="0"/>
            </a:endParaRPr>
          </a:p>
        </p:txBody>
      </p:sp>
      <p:sp>
        <p:nvSpPr>
          <p:cNvPr id="15364" name="Rectangle 3">
            <a:extLst>
              <a:ext uri="{FF2B5EF4-FFF2-40B4-BE49-F238E27FC236}">
                <a16:creationId xmlns:a16="http://schemas.microsoft.com/office/drawing/2014/main" id="{B6874616-C26C-B815-0CB3-721FAA0F6BCF}"/>
              </a:ext>
            </a:extLst>
          </p:cNvPr>
          <p:cNvSpPr>
            <a:spLocks noGrp="1" noChangeArrowheads="1"/>
          </p:cNvSpPr>
          <p:nvPr>
            <p:ph type="body" sz="quarter" idx="13"/>
          </p:nvPr>
        </p:nvSpPr>
        <p:spPr/>
        <p:txBody>
          <a:bodyPr/>
          <a:lstStyle/>
          <a:p>
            <a:pPr>
              <a:spcBef>
                <a:spcPct val="10000"/>
              </a:spcBef>
              <a:buFont typeface="Wingdings" panose="05000000000000000000" pitchFamily="2" charset="2"/>
              <a:buNone/>
            </a:pPr>
            <a:r>
              <a:rPr lang="zh-CN" altLang="en-US" dirty="0">
                <a:solidFill>
                  <a:srgbClr val="FF0000"/>
                </a:solidFill>
                <a:latin typeface="Times New Roman" panose="02020603050405020304" pitchFamily="18" charset="0"/>
              </a:rPr>
              <a:t>局部公共子表达式</a:t>
            </a:r>
          </a:p>
          <a:p>
            <a:pPr>
              <a:spcBef>
                <a:spcPct val="10000"/>
              </a:spcBef>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B</a:t>
            </a:r>
            <a:r>
              <a:rPr lang="en-US" altLang="zh-CN" baseline="-25000" dirty="0">
                <a:latin typeface="Times New Roman" panose="02020603050405020304" pitchFamily="18" charset="0"/>
                <a:ea typeface="宋体" panose="02010600030101010101" pitchFamily="2" charset="-122"/>
              </a:rPr>
              <a:t>5</a:t>
            </a:r>
            <a:r>
              <a:rPr lang="en-US" altLang="zh-CN" dirty="0">
                <a:latin typeface="Times New Roman" panose="02020603050405020304" pitchFamily="18" charset="0"/>
                <a:ea typeface="宋体" panose="02010600030101010101" pitchFamily="2" charset="-122"/>
              </a:rPr>
              <a:t>   x=a[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]=a[j]; a[j]=x;</a:t>
            </a:r>
          </a:p>
        </p:txBody>
      </p:sp>
      <p:sp>
        <p:nvSpPr>
          <p:cNvPr id="15365" name="Rectangle 4">
            <a:extLst>
              <a:ext uri="{FF2B5EF4-FFF2-40B4-BE49-F238E27FC236}">
                <a16:creationId xmlns:a16="http://schemas.microsoft.com/office/drawing/2014/main" id="{AF11E545-0FB0-06B3-FB2B-7AD98655067F}"/>
              </a:ext>
            </a:extLst>
          </p:cNvPr>
          <p:cNvSpPr>
            <a:spLocks noChangeArrowheads="1"/>
          </p:cNvSpPr>
          <p:nvPr/>
        </p:nvSpPr>
        <p:spPr bwMode="auto">
          <a:xfrm>
            <a:off x="7068846" y="1656688"/>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x := a[t</a:t>
            </a:r>
            <a:r>
              <a:rPr lang="en-US" altLang="zh-CN" sz="2800" b="1" baseline="-25000">
                <a:latin typeface="Times New Roman" panose="02020603050405020304" pitchFamily="18" charset="0"/>
                <a:ea typeface="宋体" panose="02010600030101010101" pitchFamily="2" charset="-122"/>
              </a:rPr>
              <a:t>6</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i </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9</a:t>
            </a:r>
            <a:r>
              <a:rPr lang="en-US" altLang="zh-CN" sz="2800" b="1">
                <a:latin typeface="Times New Roman" panose="02020603050405020304" pitchFamily="18" charset="0"/>
                <a:ea typeface="宋体" panose="02010600030101010101" pitchFamily="2" charset="-122"/>
              </a:rPr>
              <a:t> := a[t</a:t>
            </a:r>
            <a:r>
              <a:rPr lang="en-US" altLang="zh-CN" sz="2800" b="1" baseline="-25000">
                <a:latin typeface="Times New Roman" panose="02020603050405020304" pitchFamily="18" charset="0"/>
                <a:ea typeface="宋体" panose="02010600030101010101" pitchFamily="2" charset="-122"/>
              </a:rPr>
              <a:t>8</a:t>
            </a:r>
            <a:r>
              <a:rPr lang="en-US" altLang="zh-CN" sz="2800" b="1">
                <a:latin typeface="Times New Roman" panose="02020603050405020304" pitchFamily="18" charset="0"/>
                <a:ea typeface="宋体" panose="02010600030101010101" pitchFamily="2" charset="-122"/>
              </a:rPr>
              <a:t>]</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7</a:t>
            </a:r>
            <a:r>
              <a:rPr lang="en-US" altLang="zh-CN" sz="2800" b="1">
                <a:latin typeface="Times New Roman" panose="02020603050405020304" pitchFamily="18" charset="0"/>
                <a:ea typeface="宋体" panose="02010600030101010101" pitchFamily="2" charset="-122"/>
              </a:rPr>
              <a:t>] := t</a:t>
            </a:r>
            <a:r>
              <a:rPr lang="en-US" altLang="zh-CN" sz="2800" b="1" baseline="-25000">
                <a:latin typeface="Times New Roman" panose="02020603050405020304" pitchFamily="18" charset="0"/>
                <a:ea typeface="宋体" panose="02010600030101010101" pitchFamily="2" charset="-122"/>
              </a:rPr>
              <a:t>9</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4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j</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a[t</a:t>
            </a:r>
            <a:r>
              <a:rPr lang="en-US" altLang="zh-CN" sz="2800" b="1" baseline="-25000">
                <a:latin typeface="Times New Roman" panose="02020603050405020304" pitchFamily="18" charset="0"/>
                <a:ea typeface="宋体" panose="02010600030101010101" pitchFamily="2" charset="-122"/>
              </a:rPr>
              <a:t>10</a:t>
            </a:r>
            <a:r>
              <a:rPr lang="en-US" altLang="zh-CN" sz="2800" b="1">
                <a:latin typeface="Times New Roman" panose="02020603050405020304" pitchFamily="18" charset="0"/>
                <a:ea typeface="宋体" panose="02010600030101010101" pitchFamily="2" charset="-122"/>
              </a:rPr>
              <a:t>] := x</a:t>
            </a:r>
          </a:p>
          <a:p>
            <a:pPr algn="just" eaLnBrk="0" hangingPunct="0">
              <a:lnSpc>
                <a:spcPct val="96000"/>
              </a:lnSpc>
            </a:pPr>
            <a:r>
              <a:rPr lang="en-US" altLang="zh-CN" sz="2800" b="1">
                <a:latin typeface="Times New Roman" panose="02020603050405020304" pitchFamily="18" charset="0"/>
                <a:ea typeface="宋体" panose="02010600030101010101" pitchFamily="2" charset="-122"/>
              </a:rPr>
              <a:t>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algn="just" eaLnBrk="0" hangingPunct="0">
              <a:lnSpc>
                <a:spcPct val="96000"/>
              </a:lnSpc>
            </a:pPr>
            <a:endParaRPr lang="en-US" altLang="zh-CN" sz="2800" b="1" baseline="-25000">
              <a:latin typeface="Times New Roman" panose="02020603050405020304" pitchFamily="18"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27AB044-E745-B25F-61C1-4031F54D7F7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21475DD-3DBD-4BFE-AF5A-7B66897C113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3666" name="灯片编号占位符 5">
            <a:extLst>
              <a:ext uri="{FF2B5EF4-FFF2-40B4-BE49-F238E27FC236}">
                <a16:creationId xmlns:a16="http://schemas.microsoft.com/office/drawing/2014/main" id="{BE8EA828-77EA-27AA-844A-2BFE387B2FB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01459E1-3A37-4D41-8E32-1B6529ADFFE0}" type="slidenum">
              <a:rPr lang="en-US" altLang="zh-CN">
                <a:latin typeface="Arial" panose="020B0604020202020204" pitchFamily="34" charset="0"/>
              </a:rPr>
              <a:pPr/>
              <a:t>90</a:t>
            </a:fld>
            <a:endParaRPr lang="en-US" altLang="zh-CN">
              <a:latin typeface="Arial" panose="020B0604020202020204" pitchFamily="34" charset="0"/>
            </a:endParaRPr>
          </a:p>
        </p:txBody>
      </p:sp>
      <p:sp>
        <p:nvSpPr>
          <p:cNvPr id="113667" name="Rectangle 2">
            <a:extLst>
              <a:ext uri="{FF2B5EF4-FFF2-40B4-BE49-F238E27FC236}">
                <a16:creationId xmlns:a16="http://schemas.microsoft.com/office/drawing/2014/main" id="{E43D75D1-601D-36DB-C9BC-4ACF2E425AC3}"/>
              </a:ext>
            </a:extLst>
          </p:cNvPr>
          <p:cNvSpPr>
            <a:spLocks noChangeArrowheads="1"/>
          </p:cNvSpPr>
          <p:nvPr/>
        </p:nvSpPr>
        <p:spPr bwMode="auto">
          <a:xfrm>
            <a:off x="1524001" y="10693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13668" name="Object 3">
            <a:extLst>
              <a:ext uri="{FF2B5EF4-FFF2-40B4-BE49-F238E27FC236}">
                <a16:creationId xmlns:a16="http://schemas.microsoft.com/office/drawing/2014/main" id="{F742EC5C-C53F-8933-A61C-C0E40668AE3D}"/>
              </a:ext>
            </a:extLst>
          </p:cNvPr>
          <p:cNvGraphicFramePr>
            <a:graphicFrameLocks/>
          </p:cNvGraphicFramePr>
          <p:nvPr/>
        </p:nvGraphicFramePr>
        <p:xfrm>
          <a:off x="2460625" y="44451"/>
          <a:ext cx="7164388" cy="6316663"/>
        </p:xfrm>
        <a:graphic>
          <a:graphicData uri="http://schemas.openxmlformats.org/presentationml/2006/ole">
            <mc:AlternateContent xmlns:mc="http://schemas.openxmlformats.org/markup-compatibility/2006">
              <mc:Choice xmlns:v="urn:schemas-microsoft-com:vml" Requires="v">
                <p:oleObj spid="_x0000_s9263" r:id="rId3" imgW="6339600" imgH="5580720" progId="Visio.Drawing.11">
                  <p:embed/>
                </p:oleObj>
              </mc:Choice>
              <mc:Fallback>
                <p:oleObj r:id="rId3" imgW="6339600" imgH="5580720" progId="Visio.Drawing.11">
                  <p:embed/>
                  <p:pic>
                    <p:nvPicPr>
                      <p:cNvPr id="113668" name="Object 3">
                        <a:extLst>
                          <a:ext uri="{FF2B5EF4-FFF2-40B4-BE49-F238E27FC236}">
                            <a16:creationId xmlns:a16="http://schemas.microsoft.com/office/drawing/2014/main" id="{F742EC5C-C53F-8933-A61C-C0E40668AE3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44451"/>
                        <a:ext cx="7164388" cy="631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3669" name="Rectangle 4">
            <a:extLst>
              <a:ext uri="{FF2B5EF4-FFF2-40B4-BE49-F238E27FC236}">
                <a16:creationId xmlns:a16="http://schemas.microsoft.com/office/drawing/2014/main" id="{0A72D82A-7D5C-F836-B75A-40F62F0B1240}"/>
              </a:ext>
            </a:extLst>
          </p:cNvPr>
          <p:cNvSpPr>
            <a:spLocks noChangeArrowheads="1"/>
          </p:cNvSpPr>
          <p:nvPr/>
        </p:nvSpPr>
        <p:spPr bwMode="auto">
          <a:xfrm>
            <a:off x="5048250" y="6284914"/>
            <a:ext cx="2097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b="1">
                <a:latin typeface="Times New Roman" panose="02020603050405020304" pitchFamily="18" charset="0"/>
                <a:ea typeface="楷体_GB2312" pitchFamily="49" charset="-122"/>
              </a:rPr>
              <a:t>图</a:t>
            </a:r>
            <a:r>
              <a:rPr lang="en-US" altLang="zh-CN" sz="2000" b="1">
                <a:latin typeface="Times New Roman" panose="02020603050405020304" pitchFamily="18" charset="0"/>
                <a:ea typeface="楷体_GB2312" pitchFamily="49" charset="-122"/>
              </a:rPr>
              <a:t>10.20 </a:t>
            </a:r>
            <a:r>
              <a:rPr lang="zh-CN" altLang="en-US" sz="2000" b="1">
                <a:latin typeface="Times New Roman" panose="02020603050405020304" pitchFamily="18" charset="0"/>
                <a:ea typeface="楷体_GB2312" pitchFamily="49" charset="-122"/>
              </a:rPr>
              <a:t>强度削弱</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a:extLst>
              <a:ext uri="{FF2B5EF4-FFF2-40B4-BE49-F238E27FC236}">
                <a16:creationId xmlns:a16="http://schemas.microsoft.com/office/drawing/2014/main" id="{93131EB5-80E2-5C13-C92B-C503F747C297}"/>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10.5.3 </a:t>
            </a:r>
            <a:r>
              <a:rPr lang="zh-CN" altLang="en-US" dirty="0">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D522403E-A893-C3E0-AF6C-CFEDA05AE84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CA79D17-7FA0-4405-B628-87B69EC2031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4690" name="灯片编号占位符 5">
            <a:extLst>
              <a:ext uri="{FF2B5EF4-FFF2-40B4-BE49-F238E27FC236}">
                <a16:creationId xmlns:a16="http://schemas.microsoft.com/office/drawing/2014/main" id="{C4100500-55D5-D331-0CA2-8C89971E557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B01838F-5252-4EC5-80BB-659775F8FC76}" type="slidenum">
              <a:rPr lang="en-US" altLang="zh-CN">
                <a:latin typeface="Arial" panose="020B0604020202020204" pitchFamily="34" charset="0"/>
              </a:rPr>
              <a:pPr/>
              <a:t>91</a:t>
            </a:fld>
            <a:endParaRPr lang="en-US" altLang="zh-CN">
              <a:latin typeface="Arial" panose="020B0604020202020204" pitchFamily="34" charset="0"/>
            </a:endParaRPr>
          </a:p>
        </p:txBody>
      </p:sp>
      <p:sp>
        <p:nvSpPr>
          <p:cNvPr id="114692" name="Rectangle 3">
            <a:extLst>
              <a:ext uri="{FF2B5EF4-FFF2-40B4-BE49-F238E27FC236}">
                <a16:creationId xmlns:a16="http://schemas.microsoft.com/office/drawing/2014/main" id="{1B1C00C9-4FAB-7FD3-8D6A-A7B174EB31B3}"/>
              </a:ext>
            </a:extLst>
          </p:cNvPr>
          <p:cNvSpPr>
            <a:spLocks noGrp="1" noChangeArrowheads="1"/>
          </p:cNvSpPr>
          <p:nvPr>
            <p:ph type="body" sz="quarter" idx="13"/>
          </p:nvPr>
        </p:nvSpPr>
        <p:spPr/>
        <p:txBody>
          <a:bodyPr/>
          <a:lstStyle/>
          <a:p>
            <a:pPr>
              <a:buFont typeface="Wingdings" panose="05000000000000000000" pitchFamily="2" charset="2"/>
              <a:buNone/>
            </a:pPr>
            <a:r>
              <a:rPr lang="zh-CN" altLang="en-US" b="1" dirty="0">
                <a:solidFill>
                  <a:schemeClr val="accent1"/>
                </a:solidFill>
                <a:latin typeface="Times New Roman" panose="02020603050405020304" pitchFamily="18" charset="0"/>
              </a:rPr>
              <a:t>算法</a:t>
            </a:r>
            <a:r>
              <a:rPr lang="en-US" altLang="zh-CN" b="1" dirty="0">
                <a:solidFill>
                  <a:schemeClr val="accent1"/>
                </a:solidFill>
                <a:latin typeface="Times New Roman" panose="02020603050405020304" pitchFamily="18" charset="0"/>
              </a:rPr>
              <a:t>10.11     </a:t>
            </a:r>
            <a:r>
              <a:rPr lang="zh-CN" altLang="en-US" b="1" dirty="0">
                <a:solidFill>
                  <a:schemeClr val="accent1"/>
                </a:solidFill>
                <a:latin typeface="Times New Roman" panose="02020603050405020304" pitchFamily="18" charset="0"/>
              </a:rPr>
              <a:t>归纳变量删除</a:t>
            </a:r>
          </a:p>
          <a:p>
            <a:r>
              <a:rPr lang="zh-CN" altLang="en-US" b="0" dirty="0">
                <a:latin typeface="Times New Roman" panose="02020603050405020304" pitchFamily="18" charset="0"/>
              </a:rPr>
              <a:t>输入：带有到达</a:t>
            </a:r>
            <a:r>
              <a:rPr lang="en-US" altLang="zh-CN" b="0" dirty="0">
                <a:latin typeface="Times New Roman" panose="02020603050405020304" pitchFamily="18" charset="0"/>
              </a:rPr>
              <a:t>-</a:t>
            </a:r>
            <a:r>
              <a:rPr lang="zh-CN" altLang="en-US" b="0" dirty="0">
                <a:latin typeface="Times New Roman" panose="02020603050405020304" pitchFamily="18" charset="0"/>
              </a:rPr>
              <a:t>定义信息、循环不变计算信息</a:t>
            </a:r>
            <a:r>
              <a:rPr lang="en-US" altLang="zh-CN" b="0" dirty="0">
                <a:latin typeface="Times New Roman" panose="02020603050405020304" pitchFamily="18" charset="0"/>
              </a:rPr>
              <a:t>(</a:t>
            </a:r>
            <a:r>
              <a:rPr lang="zh-CN" altLang="en-US" b="0" dirty="0">
                <a:latin typeface="Times New Roman" panose="02020603050405020304" pitchFamily="18" charset="0"/>
              </a:rPr>
              <a:t>利用算法</a:t>
            </a:r>
            <a:r>
              <a:rPr lang="en-US" altLang="zh-CN" b="0" dirty="0">
                <a:latin typeface="Times New Roman" panose="02020603050405020304" pitchFamily="18" charset="0"/>
              </a:rPr>
              <a:t>10.7</a:t>
            </a:r>
            <a:r>
              <a:rPr lang="zh-CN" altLang="en-US" b="0" dirty="0">
                <a:latin typeface="Times New Roman" panose="02020603050405020304" pitchFamily="18" charset="0"/>
              </a:rPr>
              <a:t>求得</a:t>
            </a:r>
            <a:r>
              <a:rPr lang="en-US" altLang="zh-CN" b="0" dirty="0">
                <a:latin typeface="Times New Roman" panose="02020603050405020304" pitchFamily="18" charset="0"/>
              </a:rPr>
              <a:t>)</a:t>
            </a:r>
            <a:r>
              <a:rPr lang="zh-CN" altLang="en-US" b="0" dirty="0">
                <a:latin typeface="Times New Roman" panose="02020603050405020304" pitchFamily="18" charset="0"/>
              </a:rPr>
              <a:t>和活跃变量信息的循环</a:t>
            </a:r>
            <a:r>
              <a:rPr lang="en-US" altLang="zh-CN" b="0" i="1" dirty="0">
                <a:latin typeface="Times New Roman" panose="02020603050405020304" pitchFamily="18" charset="0"/>
              </a:rPr>
              <a:t>L</a:t>
            </a:r>
            <a:r>
              <a:rPr lang="zh-CN" altLang="en-US" b="0" dirty="0">
                <a:latin typeface="Times New Roman" panose="02020603050405020304" pitchFamily="18" charset="0"/>
              </a:rPr>
              <a:t>；</a:t>
            </a:r>
          </a:p>
          <a:p>
            <a:r>
              <a:rPr lang="zh-CN" altLang="en-US" b="0" dirty="0">
                <a:latin typeface="Times New Roman" panose="02020603050405020304" pitchFamily="18" charset="0"/>
              </a:rPr>
              <a:t>输出：修正后的循环；</a:t>
            </a:r>
          </a:p>
          <a:p>
            <a:r>
              <a:rPr lang="zh-CN" altLang="en-US" b="0" dirty="0">
                <a:latin typeface="Times New Roman" panose="02020603050405020304" pitchFamily="18" charset="0"/>
              </a:rPr>
              <a:t>步骤：</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a:extLst>
              <a:ext uri="{FF2B5EF4-FFF2-40B4-BE49-F238E27FC236}">
                <a16:creationId xmlns:a16="http://schemas.microsoft.com/office/drawing/2014/main" id="{469CFFF5-73BE-DFCC-E5D4-E7EB76847F0C}"/>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10.5.3 </a:t>
            </a:r>
            <a:r>
              <a:rPr lang="zh-CN" altLang="en-US" dirty="0">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EB7E2A5B-2784-DF0E-422C-BF8D12132A5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AD83737-3463-4F29-9222-820B39F8087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5714" name="灯片编号占位符 5">
            <a:extLst>
              <a:ext uri="{FF2B5EF4-FFF2-40B4-BE49-F238E27FC236}">
                <a16:creationId xmlns:a16="http://schemas.microsoft.com/office/drawing/2014/main" id="{878FD2CA-06FD-77E3-2955-A113933F12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D9B3BA2-4836-40BC-B03E-F59442D15747}" type="slidenum">
              <a:rPr lang="en-US" altLang="zh-CN">
                <a:latin typeface="Arial" panose="020B0604020202020204" pitchFamily="34" charset="0"/>
              </a:rPr>
              <a:pPr/>
              <a:t>92</a:t>
            </a:fld>
            <a:endParaRPr lang="en-US" altLang="zh-CN">
              <a:latin typeface="Arial" panose="020B0604020202020204" pitchFamily="34" charset="0"/>
            </a:endParaRPr>
          </a:p>
        </p:txBody>
      </p:sp>
      <p:sp>
        <p:nvSpPr>
          <p:cNvPr id="115716" name="Rectangle 3">
            <a:extLst>
              <a:ext uri="{FF2B5EF4-FFF2-40B4-BE49-F238E27FC236}">
                <a16:creationId xmlns:a16="http://schemas.microsoft.com/office/drawing/2014/main" id="{236D46BF-678F-6289-0066-6660AAD9FD4E}"/>
              </a:ext>
            </a:extLst>
          </p:cNvPr>
          <p:cNvSpPr>
            <a:spLocks noGrp="1" noChangeArrowheads="1"/>
          </p:cNvSpPr>
          <p:nvPr>
            <p:ph type="body" sz="quarter" idx="13"/>
          </p:nvPr>
        </p:nvSpPr>
        <p:spPr>
          <a:xfrm>
            <a:off x="1064596" y="1443017"/>
            <a:ext cx="9783916" cy="4771351"/>
          </a:xfrm>
        </p:spPr>
        <p:txBody>
          <a:bodyPr>
            <a:normAutofit fontScale="70000" lnSpcReduction="20000"/>
          </a:bodyPr>
          <a:lstStyle/>
          <a:p>
            <a:pPr>
              <a:lnSpc>
                <a:spcPct val="170000"/>
              </a:lnSpc>
              <a:buFont typeface="Wingdings" panose="05000000000000000000" pitchFamily="2" charset="2"/>
              <a:buNone/>
            </a:pPr>
            <a:r>
              <a:rPr lang="en-US" altLang="zh-CN" dirty="0">
                <a:latin typeface="Times New Roman" panose="02020603050405020304" pitchFamily="18" charset="0"/>
              </a:rPr>
              <a:t>1</a:t>
            </a:r>
            <a:r>
              <a:rPr lang="zh-CN" altLang="en-US" dirty="0">
                <a:latin typeface="Times New Roman" panose="02020603050405020304" pitchFamily="18" charset="0"/>
              </a:rPr>
              <a:t>．考虑每个仅用于计算同族中其它归纳变量和条件分支的基本归纳变量</a:t>
            </a:r>
            <a:r>
              <a:rPr lang="en-US" altLang="zh-CN" dirty="0" err="1">
                <a:latin typeface="Times New Roman" panose="02020603050405020304" pitchFamily="18" charset="0"/>
              </a:rPr>
              <a:t>i</a:t>
            </a:r>
            <a:r>
              <a:rPr lang="zh-CN" altLang="en-US" dirty="0">
                <a:latin typeface="Times New Roman" panose="02020603050405020304" pitchFamily="18" charset="0"/>
              </a:rPr>
              <a:t>。取</a:t>
            </a:r>
            <a:r>
              <a:rPr lang="en-US" altLang="zh-CN" dirty="0" err="1">
                <a:latin typeface="Times New Roman" panose="02020603050405020304" pitchFamily="18" charset="0"/>
              </a:rPr>
              <a:t>i</a:t>
            </a:r>
            <a:r>
              <a:rPr lang="zh-CN" altLang="en-US" dirty="0">
                <a:latin typeface="Times New Roman" panose="02020603050405020304" pitchFamily="18" charset="0"/>
              </a:rPr>
              <a:t>族的某个</a:t>
            </a:r>
            <a:r>
              <a:rPr lang="en-US" altLang="zh-CN" dirty="0">
                <a:latin typeface="Times New Roman" panose="02020603050405020304" pitchFamily="18" charset="0"/>
              </a:rPr>
              <a:t>j</a:t>
            </a:r>
            <a:r>
              <a:rPr lang="zh-CN" altLang="en-US" dirty="0">
                <a:latin typeface="Times New Roman" panose="02020603050405020304" pitchFamily="18" charset="0"/>
              </a:rPr>
              <a:t>，优先取其三元组</a:t>
            </a:r>
            <a:r>
              <a:rPr lang="en-US" altLang="zh-CN" dirty="0">
                <a:latin typeface="Times New Roman" panose="02020603050405020304" pitchFamily="18" charset="0"/>
              </a:rPr>
              <a:t>(</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zh-CN" altLang="en-US" dirty="0">
                <a:latin typeface="Times New Roman" panose="02020603050405020304" pitchFamily="18" charset="0"/>
              </a:rPr>
              <a:t>中的</a:t>
            </a:r>
            <a:r>
              <a:rPr lang="en-US" altLang="zh-CN" i="1" dirty="0">
                <a:latin typeface="Times New Roman" panose="02020603050405020304" pitchFamily="18" charset="0"/>
              </a:rPr>
              <a:t>c</a:t>
            </a:r>
            <a:r>
              <a:rPr lang="zh-CN" altLang="en-US" dirty="0">
                <a:latin typeface="Times New Roman" panose="02020603050405020304" pitchFamily="18" charset="0"/>
              </a:rPr>
              <a:t>和</a:t>
            </a:r>
            <a:r>
              <a:rPr lang="en-US" altLang="zh-CN" i="1" dirty="0">
                <a:latin typeface="Times New Roman" panose="02020603050405020304" pitchFamily="18" charset="0"/>
              </a:rPr>
              <a:t>d</a:t>
            </a:r>
            <a:r>
              <a:rPr lang="zh-CN" altLang="en-US" dirty="0">
                <a:latin typeface="Times New Roman" panose="02020603050405020304" pitchFamily="18" charset="0"/>
              </a:rPr>
              <a:t>尽可能简单的</a:t>
            </a:r>
            <a:r>
              <a:rPr lang="en-US" altLang="zh-CN" dirty="0">
                <a:latin typeface="Times New Roman" panose="02020603050405020304" pitchFamily="18" charset="0"/>
              </a:rPr>
              <a:t>j(</a:t>
            </a:r>
            <a:r>
              <a:rPr lang="zh-CN" altLang="en-US" dirty="0">
                <a:latin typeface="Times New Roman" panose="02020603050405020304" pitchFamily="18" charset="0"/>
              </a:rPr>
              <a:t>即优先考虑</a:t>
            </a:r>
            <a:r>
              <a:rPr lang="en-US" altLang="zh-CN" i="1"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l</a:t>
            </a:r>
            <a:r>
              <a:rPr lang="zh-CN" altLang="en-US" dirty="0">
                <a:latin typeface="Times New Roman" panose="02020603050405020304" pitchFamily="18" charset="0"/>
              </a:rPr>
              <a:t>和</a:t>
            </a:r>
            <a:r>
              <a:rPr lang="en-US" altLang="zh-CN" i="1" dirty="0">
                <a:latin typeface="Times New Roman" panose="02020603050405020304" pitchFamily="18" charset="0"/>
              </a:rPr>
              <a:t>d</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的情况</a:t>
            </a:r>
            <a:r>
              <a:rPr lang="en-US" altLang="zh-CN" dirty="0">
                <a:latin typeface="Times New Roman" panose="02020603050405020304" pitchFamily="18" charset="0"/>
              </a:rPr>
              <a:t>)</a:t>
            </a:r>
            <a:r>
              <a:rPr lang="zh-CN" altLang="en-US" dirty="0">
                <a:latin typeface="Times New Roman" panose="02020603050405020304" pitchFamily="18" charset="0"/>
              </a:rPr>
              <a:t>，把每个包含</a:t>
            </a:r>
            <a:r>
              <a:rPr lang="en-US" altLang="zh-CN" dirty="0" err="1">
                <a:latin typeface="Times New Roman" panose="02020603050405020304" pitchFamily="18" charset="0"/>
              </a:rPr>
              <a:t>i</a:t>
            </a:r>
            <a:r>
              <a:rPr lang="zh-CN" altLang="en-US" dirty="0">
                <a:latin typeface="Times New Roman" panose="02020603050405020304" pitchFamily="18" charset="0"/>
              </a:rPr>
              <a:t>的测试语句改成用</a:t>
            </a:r>
            <a:r>
              <a:rPr lang="en-US" altLang="zh-CN" dirty="0">
                <a:latin typeface="Times New Roman" panose="02020603050405020304" pitchFamily="18" charset="0"/>
              </a:rPr>
              <a:t>j</a:t>
            </a:r>
            <a:r>
              <a:rPr lang="zh-CN" altLang="en-US" dirty="0">
                <a:latin typeface="Times New Roman" panose="02020603050405020304" pitchFamily="18" charset="0"/>
              </a:rPr>
              <a:t>代替</a:t>
            </a:r>
            <a:r>
              <a:rPr lang="en-US" altLang="zh-CN" dirty="0" err="1">
                <a:latin typeface="Times New Roman" panose="02020603050405020304" pitchFamily="18" charset="0"/>
              </a:rPr>
              <a:t>i</a:t>
            </a:r>
            <a:r>
              <a:rPr lang="zh-CN" altLang="en-US" dirty="0">
                <a:latin typeface="Times New Roman" panose="02020603050405020304" pitchFamily="18" charset="0"/>
              </a:rPr>
              <a:t>。假定下面的</a:t>
            </a:r>
            <a:r>
              <a:rPr lang="en-US" altLang="zh-CN" i="1" dirty="0">
                <a:latin typeface="Times New Roman" panose="02020603050405020304" pitchFamily="18" charset="0"/>
              </a:rPr>
              <a:t>c</a:t>
            </a:r>
            <a:r>
              <a:rPr lang="zh-CN" altLang="en-US" dirty="0">
                <a:latin typeface="Times New Roman" panose="02020603050405020304" pitchFamily="18" charset="0"/>
              </a:rPr>
              <a:t>是正的。用下面的语句来代替形如</a:t>
            </a:r>
            <a:r>
              <a:rPr lang="en-US" altLang="zh-CN" dirty="0">
                <a:latin typeface="Times New Roman" panose="02020603050405020304" pitchFamily="18" charset="0"/>
              </a:rPr>
              <a:t>if </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dirty="0" err="1">
                <a:latin typeface="Times New Roman" panose="02020603050405020304" pitchFamily="18" charset="0"/>
              </a:rPr>
              <a:t>relop</a:t>
            </a:r>
            <a:r>
              <a:rPr lang="en-US" altLang="zh-CN" dirty="0">
                <a:latin typeface="Times New Roman" panose="02020603050405020304" pitchFamily="18" charset="0"/>
              </a:rPr>
              <a:t> x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的测试语句，其中</a:t>
            </a:r>
            <a:r>
              <a:rPr lang="en-US" altLang="zh-CN" dirty="0">
                <a:latin typeface="Times New Roman" panose="02020603050405020304" pitchFamily="18" charset="0"/>
              </a:rPr>
              <a:t>x</a:t>
            </a:r>
            <a:r>
              <a:rPr lang="zh-CN" altLang="en-US" dirty="0">
                <a:latin typeface="Times New Roman" panose="02020603050405020304" pitchFamily="18" charset="0"/>
              </a:rPr>
              <a:t>不是归纳变量。</a:t>
            </a:r>
          </a:p>
          <a:p>
            <a:pPr>
              <a:lnSpc>
                <a:spcPct val="17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r:</a:t>
            </a:r>
            <a:r>
              <a:rPr lang="zh-CN" altLang="en-US"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*x         </a:t>
            </a:r>
            <a:r>
              <a:rPr lang="zh-CN" altLang="en-US" dirty="0">
                <a:latin typeface="Times New Roman" panose="02020603050405020304" pitchFamily="18" charset="0"/>
              </a:rPr>
              <a:t>／* 如果</a:t>
            </a:r>
            <a:r>
              <a:rPr lang="en-US" altLang="zh-CN" i="1" dirty="0">
                <a:latin typeface="Times New Roman" panose="02020603050405020304" pitchFamily="18" charset="0"/>
              </a:rPr>
              <a:t>c</a:t>
            </a:r>
            <a:r>
              <a:rPr lang="zh-CN" altLang="en-US" dirty="0">
                <a:latin typeface="Times New Roman" panose="02020603050405020304" pitchFamily="18" charset="0"/>
              </a:rPr>
              <a:t>等于</a:t>
            </a:r>
            <a:r>
              <a:rPr lang="en-US" altLang="zh-CN" dirty="0">
                <a:latin typeface="Times New Roman" panose="02020603050405020304" pitchFamily="18" charset="0"/>
              </a:rPr>
              <a:t>1</a:t>
            </a:r>
            <a:r>
              <a:rPr lang="zh-CN" altLang="en-US" dirty="0">
                <a:latin typeface="Times New Roman" panose="02020603050405020304" pitchFamily="18" charset="0"/>
              </a:rPr>
              <a:t>，则为</a:t>
            </a:r>
            <a:r>
              <a:rPr lang="en-US" altLang="zh-CN" dirty="0">
                <a:latin typeface="Times New Roman" panose="02020603050405020304" pitchFamily="18" charset="0"/>
              </a:rPr>
              <a:t>r:</a:t>
            </a:r>
            <a:r>
              <a:rPr lang="zh-CN" altLang="en-US" dirty="0">
                <a:latin typeface="Times New Roman" panose="02020603050405020304" pitchFamily="18" charset="0"/>
              </a:rPr>
              <a:t>＝</a:t>
            </a:r>
            <a:r>
              <a:rPr lang="en-US" altLang="zh-CN" dirty="0">
                <a:latin typeface="Times New Roman" panose="02020603050405020304" pitchFamily="18" charset="0"/>
              </a:rPr>
              <a:t>x *</a:t>
            </a:r>
            <a:r>
              <a:rPr lang="zh-CN" altLang="en-US" dirty="0">
                <a:latin typeface="Times New Roman" panose="02020603050405020304" pitchFamily="18" charset="0"/>
              </a:rPr>
              <a:t>／</a:t>
            </a:r>
          </a:p>
          <a:p>
            <a:pPr>
              <a:lnSpc>
                <a:spcPct val="17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r:</a:t>
            </a:r>
            <a:r>
              <a:rPr lang="zh-CN" altLang="en-US" dirty="0">
                <a:latin typeface="Times New Roman" panose="02020603050405020304" pitchFamily="18" charset="0"/>
              </a:rPr>
              <a:t>＝</a:t>
            </a:r>
            <a:r>
              <a:rPr lang="en-US" altLang="zh-CN" dirty="0" err="1">
                <a:latin typeface="Times New Roman" panose="02020603050405020304" pitchFamily="18" charset="0"/>
              </a:rPr>
              <a:t>r+</a:t>
            </a:r>
            <a:r>
              <a:rPr lang="en-US" altLang="zh-CN" i="1" dirty="0" err="1">
                <a:latin typeface="Times New Roman" panose="02020603050405020304" pitchFamily="18" charset="0"/>
              </a:rPr>
              <a:t>d</a:t>
            </a:r>
            <a:r>
              <a:rPr lang="en-US" altLang="zh-CN" dirty="0">
                <a:latin typeface="Times New Roman" panose="02020603050405020304" pitchFamily="18" charset="0"/>
              </a:rPr>
              <a:t>         </a:t>
            </a:r>
            <a:r>
              <a:rPr lang="zh-CN" altLang="en-US" dirty="0">
                <a:latin typeface="Times New Roman" panose="02020603050405020304" pitchFamily="18" charset="0"/>
              </a:rPr>
              <a:t>／* 如果</a:t>
            </a:r>
            <a:r>
              <a:rPr lang="en-US" altLang="zh-CN" i="1" dirty="0">
                <a:latin typeface="Times New Roman" panose="02020603050405020304" pitchFamily="18" charset="0"/>
              </a:rPr>
              <a:t>d</a:t>
            </a:r>
            <a:r>
              <a:rPr lang="zh-CN" altLang="en-US" dirty="0">
                <a:latin typeface="Times New Roman" panose="02020603050405020304" pitchFamily="18" charset="0"/>
              </a:rPr>
              <a:t>为</a:t>
            </a:r>
            <a:r>
              <a:rPr lang="en-US" altLang="zh-CN" dirty="0">
                <a:latin typeface="Times New Roman" panose="02020603050405020304" pitchFamily="18" charset="0"/>
              </a:rPr>
              <a:t>0</a:t>
            </a:r>
            <a:r>
              <a:rPr lang="zh-CN" altLang="en-US" dirty="0">
                <a:latin typeface="Times New Roman" panose="02020603050405020304" pitchFamily="18" charset="0"/>
              </a:rPr>
              <a:t>则省略 *／</a:t>
            </a:r>
          </a:p>
          <a:p>
            <a:pPr>
              <a:lnSpc>
                <a:spcPct val="17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if </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en-US" altLang="zh-CN" dirty="0" err="1">
                <a:latin typeface="Times New Roman" panose="02020603050405020304" pitchFamily="18" charset="0"/>
              </a:rPr>
              <a:t>relop</a:t>
            </a:r>
            <a:r>
              <a:rPr lang="en-US" altLang="zh-CN" dirty="0">
                <a:latin typeface="Times New Roman" panose="02020603050405020304" pitchFamily="18" charset="0"/>
              </a:rPr>
              <a:t> x </a:t>
            </a:r>
            <a:r>
              <a:rPr lang="en-US" altLang="zh-CN" dirty="0" err="1">
                <a:latin typeface="Times New Roman" panose="02020603050405020304" pitchFamily="18" charset="0"/>
              </a:rPr>
              <a:t>goto</a:t>
            </a:r>
            <a:r>
              <a:rPr lang="en-US" altLang="zh-CN" dirty="0">
                <a:latin typeface="Times New Roman" panose="02020603050405020304" pitchFamily="18" charset="0"/>
              </a:rPr>
              <a:t> B</a:t>
            </a:r>
          </a:p>
          <a:p>
            <a:pPr>
              <a:lnSpc>
                <a:spcPct val="170000"/>
              </a:lnSpc>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最后，因为被删除的归纳变量已经没有什么用处，所以从循环中删除所有对它们的赋值。</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a:extLst>
              <a:ext uri="{FF2B5EF4-FFF2-40B4-BE49-F238E27FC236}">
                <a16:creationId xmlns:a16="http://schemas.microsoft.com/office/drawing/2014/main" id="{B116E79C-92C7-A26C-E23E-4B717DB11964}"/>
              </a:ext>
            </a:extLst>
          </p:cNvPr>
          <p:cNvSpPr>
            <a:spLocks noGrp="1" noChangeArrowheads="1"/>
          </p:cNvSpPr>
          <p:nvPr>
            <p:ph type="title"/>
          </p:nvPr>
        </p:nvSpPr>
        <p:spPr/>
        <p:txBody>
          <a:bodyPr anchor="ctr"/>
          <a:lstStyle/>
          <a:p>
            <a:r>
              <a:rPr lang="en-US" altLang="zh-CN">
                <a:latin typeface="Times New Roman" panose="02020603050405020304" pitchFamily="18" charset="0"/>
              </a:rPr>
              <a:t>10.5.3 </a:t>
            </a:r>
            <a:r>
              <a:rPr lang="zh-CN" altLang="en-US">
                <a:latin typeface="Times New Roman" panose="02020603050405020304" pitchFamily="18" charset="0"/>
              </a:rPr>
              <a:t>归纳变量删除和强度削弱 </a:t>
            </a:r>
          </a:p>
        </p:txBody>
      </p:sp>
      <p:sp>
        <p:nvSpPr>
          <p:cNvPr id="4" name="日期占位符 3">
            <a:extLst>
              <a:ext uri="{FF2B5EF4-FFF2-40B4-BE49-F238E27FC236}">
                <a16:creationId xmlns:a16="http://schemas.microsoft.com/office/drawing/2014/main" id="{6F1027D2-2C89-FEFC-6621-B4981EB6D23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C35422C-7224-478F-89DF-7A848351D32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6738" name="灯片编号占位符 5">
            <a:extLst>
              <a:ext uri="{FF2B5EF4-FFF2-40B4-BE49-F238E27FC236}">
                <a16:creationId xmlns:a16="http://schemas.microsoft.com/office/drawing/2014/main" id="{C2A3B7A9-F3B0-4C5A-BDEB-5191B600926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97AFF58-307D-4F96-87A5-FCD3C9E1635C}" type="slidenum">
              <a:rPr lang="en-US" altLang="zh-CN">
                <a:latin typeface="Arial" panose="020B0604020202020204" pitchFamily="34" charset="0"/>
              </a:rPr>
              <a:pPr/>
              <a:t>93</a:t>
            </a:fld>
            <a:endParaRPr lang="en-US" altLang="zh-CN">
              <a:latin typeface="Arial" panose="020B0604020202020204" pitchFamily="34" charset="0"/>
            </a:endParaRPr>
          </a:p>
        </p:txBody>
      </p:sp>
      <p:sp>
        <p:nvSpPr>
          <p:cNvPr id="116740" name="Rectangle 3">
            <a:extLst>
              <a:ext uri="{FF2B5EF4-FFF2-40B4-BE49-F238E27FC236}">
                <a16:creationId xmlns:a16="http://schemas.microsoft.com/office/drawing/2014/main" id="{B3B9035E-BEBC-E76D-5521-11C03B879990}"/>
              </a:ext>
            </a:extLst>
          </p:cNvPr>
          <p:cNvSpPr>
            <a:spLocks noGrp="1" noChangeArrowheads="1"/>
          </p:cNvSpPr>
          <p:nvPr>
            <p:ph type="body" sz="quarter" idx="13"/>
          </p:nvPr>
        </p:nvSpPr>
        <p:spPr/>
        <p:txBody>
          <a:bodyPr>
            <a:normAutofit/>
          </a:bodyPr>
          <a:lstStyle/>
          <a:p>
            <a:pPr algn="just">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．再考虑由算法</a:t>
            </a:r>
            <a:r>
              <a:rPr lang="en-US" altLang="zh-CN" sz="2400" dirty="0">
                <a:latin typeface="Times New Roman" panose="02020603050405020304" pitchFamily="18" charset="0"/>
              </a:rPr>
              <a:t>10.10</a:t>
            </a:r>
            <a:r>
              <a:rPr lang="zh-CN" altLang="en-US" sz="2400" dirty="0">
                <a:latin typeface="Times New Roman" panose="02020603050405020304" pitchFamily="18" charset="0"/>
              </a:rPr>
              <a:t>为其引入语句</a:t>
            </a:r>
            <a:r>
              <a:rPr lang="en-US" altLang="zh-CN" sz="2400" dirty="0">
                <a:latin typeface="Times New Roman" panose="02020603050405020304" pitchFamily="18" charset="0"/>
              </a:rPr>
              <a:t>j:=s</a:t>
            </a:r>
            <a:r>
              <a:rPr lang="zh-CN" altLang="en-US" sz="2400" dirty="0">
                <a:latin typeface="Times New Roman" panose="02020603050405020304" pitchFamily="18" charset="0"/>
              </a:rPr>
              <a:t>的每个归纳变量</a:t>
            </a:r>
            <a:r>
              <a:rPr lang="en-US" altLang="zh-CN" sz="2400" dirty="0">
                <a:latin typeface="Times New Roman" panose="02020603050405020304" pitchFamily="18" charset="0"/>
              </a:rPr>
              <a:t>j</a:t>
            </a:r>
            <a:r>
              <a:rPr lang="zh-CN" altLang="en-US" sz="2400" dirty="0">
                <a:latin typeface="Times New Roman" panose="02020603050405020304" pitchFamily="18" charset="0"/>
              </a:rPr>
              <a:t>。首先检查在引入的</a:t>
            </a:r>
            <a:r>
              <a:rPr lang="en-US" altLang="zh-CN" sz="2400" dirty="0">
                <a:latin typeface="Times New Roman" panose="02020603050405020304" pitchFamily="18" charset="0"/>
              </a:rPr>
              <a:t>j:</a:t>
            </a:r>
            <a:r>
              <a:rPr lang="zh-CN" altLang="en-US" sz="2400" dirty="0">
                <a:latin typeface="Times New Roman" panose="02020603050405020304" pitchFamily="18" charset="0"/>
              </a:rPr>
              <a:t>＝</a:t>
            </a:r>
            <a:r>
              <a:rPr lang="en-US" altLang="zh-CN" sz="2400" dirty="0">
                <a:latin typeface="Times New Roman" panose="02020603050405020304" pitchFamily="18" charset="0"/>
              </a:rPr>
              <a:t>s</a:t>
            </a:r>
            <a:r>
              <a:rPr lang="zh-CN" altLang="en-US" sz="2400" dirty="0">
                <a:latin typeface="Times New Roman" panose="02020603050405020304" pitchFamily="18" charset="0"/>
              </a:rPr>
              <a:t>和任何</a:t>
            </a:r>
            <a:r>
              <a:rPr lang="en-US" altLang="zh-CN" sz="2400" dirty="0">
                <a:latin typeface="Times New Roman" panose="02020603050405020304" pitchFamily="18" charset="0"/>
              </a:rPr>
              <a:t>j</a:t>
            </a:r>
            <a:r>
              <a:rPr lang="zh-CN" altLang="en-US" sz="2400" dirty="0">
                <a:latin typeface="Times New Roman" panose="02020603050405020304" pitchFamily="18" charset="0"/>
              </a:rPr>
              <a:t>的引用之间有没有对</a:t>
            </a:r>
            <a:r>
              <a:rPr lang="en-US" altLang="zh-CN" sz="2400" dirty="0">
                <a:latin typeface="Times New Roman" panose="02020603050405020304" pitchFamily="18" charset="0"/>
              </a:rPr>
              <a:t>s</a:t>
            </a:r>
            <a:r>
              <a:rPr lang="zh-CN" altLang="en-US" sz="2400" dirty="0">
                <a:latin typeface="Times New Roman" panose="02020603050405020304" pitchFamily="18" charset="0"/>
              </a:rPr>
              <a:t>的赋值，应该是没有。一般情况下，</a:t>
            </a:r>
            <a:r>
              <a:rPr lang="en-US" altLang="zh-CN" sz="2400" dirty="0">
                <a:latin typeface="Times New Roman" panose="02020603050405020304" pitchFamily="18" charset="0"/>
              </a:rPr>
              <a:t>j</a:t>
            </a:r>
            <a:r>
              <a:rPr lang="zh-CN" altLang="en-US" sz="2400" dirty="0">
                <a:latin typeface="Times New Roman" panose="02020603050405020304" pitchFamily="18" charset="0"/>
              </a:rPr>
              <a:t>在定义它的块中被引用，这可以简化该检查；否则，需要用到达定义信息，并加上一些对图的分析来实现这种检查。然后用对</a:t>
            </a:r>
            <a:r>
              <a:rPr lang="en-US" altLang="zh-CN" sz="2400" dirty="0">
                <a:latin typeface="Times New Roman" panose="02020603050405020304" pitchFamily="18" charset="0"/>
              </a:rPr>
              <a:t>s</a:t>
            </a:r>
            <a:r>
              <a:rPr lang="zh-CN" altLang="en-US" sz="2400" dirty="0">
                <a:latin typeface="Times New Roman" panose="02020603050405020304" pitchFamily="18" charset="0"/>
              </a:rPr>
              <a:t>的引用代替所有对</a:t>
            </a:r>
            <a:r>
              <a:rPr lang="en-US" altLang="zh-CN" sz="2400" dirty="0">
                <a:latin typeface="Times New Roman" panose="02020603050405020304" pitchFamily="18" charset="0"/>
              </a:rPr>
              <a:t>j</a:t>
            </a:r>
            <a:r>
              <a:rPr lang="zh-CN" altLang="en-US" sz="2400" dirty="0">
                <a:latin typeface="Times New Roman" panose="02020603050405020304" pitchFamily="18" charset="0"/>
              </a:rPr>
              <a:t>的引用，并删除语句</a:t>
            </a:r>
            <a:r>
              <a:rPr lang="en-US" altLang="zh-CN" sz="2400" dirty="0">
                <a:latin typeface="Times New Roman" panose="02020603050405020304" pitchFamily="18" charset="0"/>
              </a:rPr>
              <a:t>j:</a:t>
            </a:r>
            <a:r>
              <a:rPr lang="zh-CN" altLang="en-US" sz="2400" dirty="0">
                <a:latin typeface="Times New Roman" panose="02020603050405020304" pitchFamily="18" charset="0"/>
              </a:rPr>
              <a:t>＝</a:t>
            </a:r>
            <a:r>
              <a:rPr lang="en-US" altLang="zh-CN" sz="2400" dirty="0">
                <a:latin typeface="Times New Roman" panose="02020603050405020304" pitchFamily="18" charset="0"/>
              </a:rPr>
              <a:t>s</a:t>
            </a:r>
            <a:r>
              <a:rPr lang="zh-CN" altLang="en-US" sz="2400" dirty="0">
                <a:latin typeface="Times New Roman" panose="02020603050405020304" pitchFamily="18"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92219EE2-E91E-CF8E-B21F-0A6274E3A53E}"/>
              </a:ext>
            </a:extLst>
          </p:cNvPr>
          <p:cNvSpPr>
            <a:spLocks noGrp="1" noChangeArrowheads="1"/>
          </p:cNvSpPr>
          <p:nvPr>
            <p:ph type="title"/>
          </p:nvPr>
        </p:nvSpPr>
        <p:spPr/>
        <p:txBody>
          <a:bodyPr anchor="ctr"/>
          <a:lstStyle/>
          <a:p>
            <a:r>
              <a:rPr lang="en-US" altLang="zh-CN">
                <a:latin typeface="Times New Roman" panose="02020603050405020304" pitchFamily="18" charset="0"/>
              </a:rPr>
              <a:t>10.6 </a:t>
            </a:r>
            <a:r>
              <a:rPr lang="zh-CN" altLang="en-US">
                <a:latin typeface="Times New Roman" panose="02020603050405020304" pitchFamily="18" charset="0"/>
              </a:rPr>
              <a:t>全局优化</a:t>
            </a:r>
          </a:p>
        </p:txBody>
      </p:sp>
      <p:sp>
        <p:nvSpPr>
          <p:cNvPr id="4" name="日期占位符 3">
            <a:extLst>
              <a:ext uri="{FF2B5EF4-FFF2-40B4-BE49-F238E27FC236}">
                <a16:creationId xmlns:a16="http://schemas.microsoft.com/office/drawing/2014/main" id="{9A5CE39D-BBB7-EF43-9B93-6D00CF96307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68A783F-0BA9-481B-AEE6-8857EFFB23D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7762" name="灯片编号占位符 5">
            <a:extLst>
              <a:ext uri="{FF2B5EF4-FFF2-40B4-BE49-F238E27FC236}">
                <a16:creationId xmlns:a16="http://schemas.microsoft.com/office/drawing/2014/main" id="{5666BD6E-8E29-9D54-87E7-DDAFC8B620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5CEAC84-461C-4BCF-9261-A5744BDC568E}" type="slidenum">
              <a:rPr lang="en-US" altLang="zh-CN">
                <a:latin typeface="Arial" panose="020B0604020202020204" pitchFamily="34" charset="0"/>
              </a:rPr>
              <a:pPr/>
              <a:t>94</a:t>
            </a:fld>
            <a:endParaRPr lang="en-US" altLang="zh-CN">
              <a:latin typeface="Arial" panose="020B0604020202020204" pitchFamily="34" charset="0"/>
            </a:endParaRPr>
          </a:p>
        </p:txBody>
      </p:sp>
      <p:sp>
        <p:nvSpPr>
          <p:cNvPr id="117764" name="Rectangle 3">
            <a:extLst>
              <a:ext uri="{FF2B5EF4-FFF2-40B4-BE49-F238E27FC236}">
                <a16:creationId xmlns:a16="http://schemas.microsoft.com/office/drawing/2014/main" id="{090CBC66-7940-8E4F-2F8F-11B436AEF8E2}"/>
              </a:ext>
            </a:extLst>
          </p:cNvPr>
          <p:cNvSpPr>
            <a:spLocks noGrp="1" noChangeArrowheads="1"/>
          </p:cNvSpPr>
          <p:nvPr>
            <p:ph type="body" sz="quarter" idx="13"/>
          </p:nvPr>
        </p:nvSpPr>
        <p:spPr/>
        <p:txBody>
          <a:bodyPr/>
          <a:lstStyle/>
          <a:p>
            <a:r>
              <a:rPr lang="zh-CN" altLang="en-US"/>
              <a:t>全局公共子表达式的删除</a:t>
            </a:r>
          </a:p>
          <a:p>
            <a:r>
              <a:rPr lang="zh-CN" altLang="en-US"/>
              <a:t>复制传播</a:t>
            </a:r>
          </a:p>
          <a:p>
            <a:endParaRPr lang="zh-CN" altLang="en-US"/>
          </a:p>
          <a:p>
            <a:endParaRPr lang="zh-CN" altLang="en-US"/>
          </a:p>
          <a:p>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2">
            <a:extLst>
              <a:ext uri="{FF2B5EF4-FFF2-40B4-BE49-F238E27FC236}">
                <a16:creationId xmlns:a16="http://schemas.microsoft.com/office/drawing/2014/main" id="{D8C8CB84-6337-2C33-DBA9-932CD1688CAF}"/>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10.6.1 </a:t>
            </a:r>
            <a:r>
              <a:rPr lang="zh-CN" altLang="en-US" dirty="0">
                <a:latin typeface="Times New Roman" panose="02020603050405020304" pitchFamily="18" charset="0"/>
              </a:rPr>
              <a:t>全局公共子表达式删除 </a:t>
            </a:r>
          </a:p>
        </p:txBody>
      </p:sp>
      <p:sp>
        <p:nvSpPr>
          <p:cNvPr id="4" name="日期占位符 3">
            <a:extLst>
              <a:ext uri="{FF2B5EF4-FFF2-40B4-BE49-F238E27FC236}">
                <a16:creationId xmlns:a16="http://schemas.microsoft.com/office/drawing/2014/main" id="{CFD2CF28-C3EA-1725-F8A8-4E569EF1B70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E0BFA88-C9F6-47AE-B926-B0FD0027337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8786" name="灯片编号占位符 5">
            <a:extLst>
              <a:ext uri="{FF2B5EF4-FFF2-40B4-BE49-F238E27FC236}">
                <a16:creationId xmlns:a16="http://schemas.microsoft.com/office/drawing/2014/main" id="{E425AA10-2D7A-BE75-7DF0-811B9FD2C75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DD7A454-1B76-4EF1-992D-25A2188ADA67}" type="slidenum">
              <a:rPr lang="en-US" altLang="zh-CN">
                <a:latin typeface="Arial" panose="020B0604020202020204" pitchFamily="34" charset="0"/>
              </a:rPr>
              <a:pPr/>
              <a:t>95</a:t>
            </a:fld>
            <a:endParaRPr lang="en-US" altLang="zh-CN">
              <a:latin typeface="Arial" panose="020B0604020202020204" pitchFamily="34" charset="0"/>
            </a:endParaRPr>
          </a:p>
        </p:txBody>
      </p:sp>
      <p:sp>
        <p:nvSpPr>
          <p:cNvPr id="2774019" name="Rectangle 3">
            <a:extLst>
              <a:ext uri="{FF2B5EF4-FFF2-40B4-BE49-F238E27FC236}">
                <a16:creationId xmlns:a16="http://schemas.microsoft.com/office/drawing/2014/main" id="{0C5DD6DD-E1DE-2CBE-54F8-13742F1D375B}"/>
              </a:ext>
            </a:extLst>
          </p:cNvPr>
          <p:cNvSpPr>
            <a:spLocks noGrp="1" noChangeArrowheads="1"/>
          </p:cNvSpPr>
          <p:nvPr>
            <p:ph type="body" sz="quarter" idx="13"/>
          </p:nvPr>
        </p:nvSpPr>
        <p:spPr>
          <a:xfrm>
            <a:off x="1064596" y="1225119"/>
            <a:ext cx="9783916" cy="5042516"/>
          </a:xfrm>
        </p:spPr>
        <p:txBody>
          <a:bodyPr>
            <a:normAutofit fontScale="77500" lnSpcReduction="20000"/>
          </a:bodyPr>
          <a:lstStyle/>
          <a:p>
            <a:pPr>
              <a:lnSpc>
                <a:spcPct val="145000"/>
              </a:lnSpc>
              <a:buFont typeface="Wingdings" panose="05000000000000000000" pitchFamily="2" charset="2"/>
              <a:buNone/>
            </a:pPr>
            <a:r>
              <a:rPr lang="zh-CN" altLang="en-US" sz="3200" b="1" dirty="0">
                <a:solidFill>
                  <a:schemeClr val="accent1"/>
                </a:solidFill>
                <a:latin typeface="Times New Roman" panose="02020603050405020304" pitchFamily="18" charset="0"/>
              </a:rPr>
              <a:t>算法</a:t>
            </a:r>
            <a:r>
              <a:rPr lang="en-US" altLang="zh-CN" sz="3200" b="1" dirty="0">
                <a:solidFill>
                  <a:schemeClr val="accent1"/>
                </a:solidFill>
                <a:latin typeface="Times New Roman" panose="02020603050405020304" pitchFamily="18" charset="0"/>
              </a:rPr>
              <a:t>10.12 </a:t>
            </a:r>
            <a:r>
              <a:rPr lang="zh-CN" altLang="en-US" sz="3200" b="1" dirty="0">
                <a:solidFill>
                  <a:schemeClr val="accent1"/>
                </a:solidFill>
                <a:latin typeface="Times New Roman" panose="02020603050405020304" pitchFamily="18" charset="0"/>
              </a:rPr>
              <a:t>全局公共子表达式删除</a:t>
            </a:r>
          </a:p>
          <a:p>
            <a:pPr>
              <a:lnSpc>
                <a:spcPct val="145000"/>
              </a:lnSpc>
            </a:pPr>
            <a:r>
              <a:rPr lang="zh-CN" altLang="en-US" sz="2400" dirty="0">
                <a:latin typeface="Times New Roman" panose="02020603050405020304" pitchFamily="18" charset="0"/>
              </a:rPr>
              <a:t>输入：带有可用表达式信息的流图；</a:t>
            </a:r>
          </a:p>
          <a:p>
            <a:pPr>
              <a:lnSpc>
                <a:spcPct val="145000"/>
              </a:lnSpc>
            </a:pPr>
            <a:r>
              <a:rPr lang="zh-CN" altLang="en-US" sz="2400" dirty="0">
                <a:latin typeface="Times New Roman" panose="02020603050405020304" pitchFamily="18" charset="0"/>
              </a:rPr>
              <a:t>输出：修正后的流图；</a:t>
            </a:r>
          </a:p>
          <a:p>
            <a:pPr>
              <a:lnSpc>
                <a:spcPct val="145000"/>
              </a:lnSpc>
            </a:pPr>
            <a:r>
              <a:rPr lang="zh-CN" altLang="en-US" sz="2400" dirty="0">
                <a:latin typeface="Times New Roman" panose="02020603050405020304" pitchFamily="18" charset="0"/>
              </a:rPr>
              <a:t>步骤：对每个形如</a:t>
            </a:r>
            <a:r>
              <a:rPr lang="en-US" altLang="zh-CN" sz="2400" dirty="0">
                <a:latin typeface="Times New Roman" panose="02020603050405020304" pitchFamily="18" charset="0"/>
              </a:rPr>
              <a:t>x:=y+z</a:t>
            </a:r>
            <a:r>
              <a:rPr lang="zh-CN" altLang="en-US" sz="2400" dirty="0">
                <a:latin typeface="Times New Roman" panose="02020603050405020304" pitchFamily="18" charset="0"/>
              </a:rPr>
              <a:t>的语句</a:t>
            </a:r>
            <a:r>
              <a:rPr lang="en-US" altLang="zh-CN" sz="2400" i="1" dirty="0">
                <a:latin typeface="Times New Roman" panose="02020603050405020304" pitchFamily="18" charset="0"/>
              </a:rPr>
              <a:t>s</a:t>
            </a:r>
            <a:r>
              <a:rPr lang="zh-CN" altLang="en-US" sz="2400" dirty="0">
                <a:latin typeface="Times New Roman" panose="02020603050405020304" pitchFamily="18" charset="0"/>
              </a:rPr>
              <a:t>，如果</a:t>
            </a:r>
            <a:r>
              <a:rPr lang="en-US" altLang="zh-CN" sz="2400" dirty="0" err="1">
                <a:latin typeface="Times New Roman" panose="02020603050405020304" pitchFamily="18" charset="0"/>
              </a:rPr>
              <a:t>y+z</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s</a:t>
            </a:r>
            <a:r>
              <a:rPr lang="zh-CN" altLang="en-US" sz="2400" dirty="0">
                <a:latin typeface="Times New Roman" panose="02020603050405020304" pitchFamily="18" charset="0"/>
              </a:rPr>
              <a:t>所在块的开始点是可用的，且该块中在语句</a:t>
            </a:r>
            <a:r>
              <a:rPr lang="en-US" altLang="zh-CN" sz="2400" i="1" dirty="0">
                <a:latin typeface="Times New Roman" panose="02020603050405020304" pitchFamily="18" charset="0"/>
              </a:rPr>
              <a:t>s</a:t>
            </a:r>
            <a:r>
              <a:rPr lang="zh-CN" altLang="en-US" sz="2400" dirty="0">
                <a:latin typeface="Times New Roman" panose="02020603050405020304" pitchFamily="18" charset="0"/>
              </a:rPr>
              <a:t>之前没有对</a:t>
            </a:r>
            <a:r>
              <a:rPr lang="en-US" altLang="zh-CN" sz="2400" dirty="0">
                <a:latin typeface="Times New Roman" panose="02020603050405020304" pitchFamily="18" charset="0"/>
              </a:rPr>
              <a:t>y</a:t>
            </a:r>
            <a:r>
              <a:rPr lang="zh-CN" altLang="en-US" sz="2400" dirty="0">
                <a:latin typeface="Times New Roman" panose="02020603050405020304" pitchFamily="18" charset="0"/>
              </a:rPr>
              <a:t>或</a:t>
            </a:r>
            <a:r>
              <a:rPr lang="en-US" altLang="zh-CN" sz="2400" dirty="0">
                <a:latin typeface="Times New Roman" panose="02020603050405020304" pitchFamily="18" charset="0"/>
              </a:rPr>
              <a:t>z</a:t>
            </a:r>
            <a:r>
              <a:rPr lang="zh-CN" altLang="en-US" sz="2400" dirty="0">
                <a:latin typeface="Times New Roman" panose="02020603050405020304" pitchFamily="18" charset="0"/>
              </a:rPr>
              <a:t>的定义，则执行下面的步骤：</a:t>
            </a:r>
          </a:p>
          <a:p>
            <a:pPr marL="914400" lvl="1" indent="-457200">
              <a:lnSpc>
                <a:spcPct val="145000"/>
              </a:lnSpc>
              <a:buFont typeface="+mj-lt"/>
              <a:buAutoNum type="arabicPeriod"/>
            </a:pPr>
            <a:r>
              <a:rPr lang="zh-CN" altLang="en-US" sz="2000" dirty="0">
                <a:latin typeface="Times New Roman" panose="02020603050405020304" pitchFamily="18" charset="0"/>
              </a:rPr>
              <a:t>为寻找到达</a:t>
            </a:r>
            <a:r>
              <a:rPr lang="en-US" altLang="zh-CN" sz="2000" i="1" dirty="0">
                <a:latin typeface="Times New Roman" panose="02020603050405020304" pitchFamily="18" charset="0"/>
              </a:rPr>
              <a:t>s</a:t>
            </a:r>
            <a:r>
              <a:rPr lang="zh-CN" altLang="en-US" sz="2000" dirty="0">
                <a:latin typeface="Times New Roman" panose="02020603050405020304" pitchFamily="18" charset="0"/>
              </a:rPr>
              <a:t>所在块的</a:t>
            </a:r>
            <a:r>
              <a:rPr lang="en-US" altLang="zh-CN" sz="2000" dirty="0" err="1">
                <a:latin typeface="Times New Roman" panose="02020603050405020304" pitchFamily="18" charset="0"/>
              </a:rPr>
              <a:t>y+z</a:t>
            </a:r>
            <a:r>
              <a:rPr lang="zh-CN" altLang="en-US" sz="2000" dirty="0">
                <a:latin typeface="Times New Roman" panose="02020603050405020304" pitchFamily="18" charset="0"/>
              </a:rPr>
              <a:t>的计算，只需沿流图的边从该块开始反向搜索，但不穿过任何计算</a:t>
            </a:r>
            <a:r>
              <a:rPr lang="en-US" altLang="zh-CN" sz="2000" dirty="0" err="1">
                <a:latin typeface="Times New Roman" panose="02020603050405020304" pitchFamily="18" charset="0"/>
              </a:rPr>
              <a:t>y+z</a:t>
            </a:r>
            <a:r>
              <a:rPr lang="zh-CN" altLang="en-US" sz="2000" dirty="0">
                <a:latin typeface="Times New Roman" panose="02020603050405020304" pitchFamily="18" charset="0"/>
              </a:rPr>
              <a:t>的块。在遇到的每个块中，对</a:t>
            </a:r>
            <a:r>
              <a:rPr lang="en-US" altLang="zh-CN" sz="2000" dirty="0" err="1">
                <a:latin typeface="Times New Roman" panose="02020603050405020304" pitchFamily="18" charset="0"/>
              </a:rPr>
              <a:t>y+z</a:t>
            </a:r>
            <a:r>
              <a:rPr lang="zh-CN" altLang="en-US" sz="2000" dirty="0">
                <a:latin typeface="Times New Roman" panose="02020603050405020304" pitchFamily="18" charset="0"/>
              </a:rPr>
              <a:t>的最后一次计算将是到达</a:t>
            </a:r>
            <a:r>
              <a:rPr lang="en-US" altLang="zh-CN" sz="2000" i="1" dirty="0">
                <a:latin typeface="Times New Roman" panose="02020603050405020304" pitchFamily="18" charset="0"/>
              </a:rPr>
              <a:t>s</a:t>
            </a:r>
            <a:r>
              <a:rPr lang="zh-CN" altLang="en-US" sz="2000" dirty="0">
                <a:latin typeface="Times New Roman" panose="02020603050405020304" pitchFamily="18" charset="0"/>
              </a:rPr>
              <a:t>的</a:t>
            </a:r>
            <a:r>
              <a:rPr lang="en-US" altLang="zh-CN" sz="2000" dirty="0" err="1">
                <a:latin typeface="Times New Roman" panose="02020603050405020304" pitchFamily="18" charset="0"/>
              </a:rPr>
              <a:t>y+z</a:t>
            </a:r>
            <a:r>
              <a:rPr lang="zh-CN" altLang="en-US" sz="2000" dirty="0">
                <a:latin typeface="Times New Roman" panose="02020603050405020304" pitchFamily="18" charset="0"/>
              </a:rPr>
              <a:t>的计算。</a:t>
            </a:r>
          </a:p>
          <a:p>
            <a:pPr marL="914400" lvl="1" indent="-457200">
              <a:lnSpc>
                <a:spcPct val="145000"/>
              </a:lnSpc>
              <a:buFont typeface="+mj-lt"/>
              <a:buAutoNum type="arabicPeriod"/>
            </a:pPr>
            <a:r>
              <a:rPr lang="zh-CN" altLang="en-US" sz="2000" dirty="0">
                <a:latin typeface="Times New Roman" panose="02020603050405020304" pitchFamily="18" charset="0"/>
              </a:rPr>
              <a:t>建立新变量</a:t>
            </a:r>
            <a:r>
              <a:rPr lang="en-US" altLang="zh-CN" sz="2000" dirty="0">
                <a:latin typeface="Times New Roman" panose="02020603050405020304" pitchFamily="18" charset="0"/>
              </a:rPr>
              <a:t>u</a:t>
            </a:r>
            <a:r>
              <a:rPr lang="zh-CN" altLang="en-US" sz="2000" dirty="0">
                <a:latin typeface="Times New Roman" panose="02020603050405020304" pitchFamily="18" charset="0"/>
              </a:rPr>
              <a:t>。</a:t>
            </a:r>
          </a:p>
          <a:p>
            <a:pPr marL="914400" lvl="1" indent="-457200">
              <a:lnSpc>
                <a:spcPct val="145000"/>
              </a:lnSpc>
              <a:buFont typeface="+mj-lt"/>
              <a:buAutoNum type="arabicPeriod"/>
            </a:pPr>
            <a:r>
              <a:rPr lang="zh-CN" altLang="en-US" sz="2000" dirty="0">
                <a:latin typeface="Times New Roman" panose="02020603050405020304" pitchFamily="18" charset="0"/>
              </a:rPr>
              <a:t>把</a:t>
            </a:r>
            <a:r>
              <a:rPr lang="en-US" altLang="zh-CN" sz="2000" dirty="0">
                <a:latin typeface="Times New Roman" panose="02020603050405020304" pitchFamily="18" charset="0"/>
              </a:rPr>
              <a:t>(1)</a:t>
            </a:r>
            <a:r>
              <a:rPr lang="zh-CN" altLang="en-US" sz="2000" dirty="0">
                <a:latin typeface="Times New Roman" panose="02020603050405020304" pitchFamily="18" charset="0"/>
              </a:rPr>
              <a:t>中找到的每个语句</a:t>
            </a:r>
            <a:r>
              <a:rPr lang="en-US" altLang="zh-CN" sz="2000" dirty="0">
                <a:latin typeface="Times New Roman" panose="02020603050405020304" pitchFamily="18" charset="0"/>
              </a:rPr>
              <a:t>w:=y+z</a:t>
            </a:r>
            <a:r>
              <a:rPr lang="zh-CN" altLang="en-US" sz="2000" dirty="0">
                <a:latin typeface="Times New Roman" panose="02020603050405020304" pitchFamily="18" charset="0"/>
              </a:rPr>
              <a:t>用如下语句代替：</a:t>
            </a:r>
          </a:p>
          <a:p>
            <a:pPr marL="457200" lvl="1" indent="0">
              <a:lnSpc>
                <a:spcPct val="145000"/>
              </a:lnSpc>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u := </a:t>
            </a:r>
            <a:r>
              <a:rPr lang="en-US" altLang="zh-CN" sz="2000" dirty="0" err="1">
                <a:latin typeface="Times New Roman" panose="02020603050405020304" pitchFamily="18" charset="0"/>
              </a:rPr>
              <a:t>y+z</a:t>
            </a:r>
            <a:endParaRPr lang="en-US" altLang="zh-CN" sz="2000" dirty="0">
              <a:latin typeface="Times New Roman" panose="02020603050405020304" pitchFamily="18" charset="0"/>
            </a:endParaRPr>
          </a:p>
          <a:p>
            <a:pPr marL="457200" lvl="1" indent="0">
              <a:lnSpc>
                <a:spcPct val="145000"/>
              </a:lnSpc>
              <a:buNone/>
            </a:pPr>
            <a:r>
              <a:rPr lang="en-US" altLang="zh-CN" sz="2000" dirty="0">
                <a:latin typeface="Times New Roman" panose="02020603050405020304" pitchFamily="18" charset="0"/>
              </a:rPr>
              <a:t>		w := u</a:t>
            </a:r>
          </a:p>
          <a:p>
            <a:pPr marL="914400" lvl="1" indent="-457200">
              <a:lnSpc>
                <a:spcPct val="145000"/>
              </a:lnSpc>
              <a:buFont typeface="+mj-lt"/>
              <a:buAutoNum type="arabicPeriod" startAt="4"/>
            </a:pPr>
            <a:r>
              <a:rPr lang="zh-CN" altLang="en-US" sz="2000" dirty="0">
                <a:latin typeface="Times New Roman" panose="02020603050405020304" pitchFamily="18" charset="0"/>
              </a:rPr>
              <a:t>用</a:t>
            </a:r>
            <a:r>
              <a:rPr lang="en-US" altLang="zh-CN" sz="2000" dirty="0">
                <a:latin typeface="Times New Roman" panose="02020603050405020304" pitchFamily="18" charset="0"/>
              </a:rPr>
              <a:t>x:=u</a:t>
            </a:r>
            <a:r>
              <a:rPr lang="zh-CN" altLang="en-US" sz="2000" dirty="0">
                <a:latin typeface="Times New Roman" panose="02020603050405020304" pitchFamily="18" charset="0"/>
              </a:rPr>
              <a:t>代替语句</a:t>
            </a:r>
            <a:r>
              <a:rPr lang="en-US" altLang="zh-CN" sz="2000" i="1" dirty="0">
                <a:latin typeface="Times New Roman" panose="02020603050405020304" pitchFamily="18" charset="0"/>
              </a:rPr>
              <a:t>s</a:t>
            </a:r>
            <a:r>
              <a:rPr lang="zh-CN" altLang="en-US" sz="20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4019">
                                            <p:txEl>
                                              <p:pRg st="0" end="0"/>
                                            </p:txEl>
                                          </p:spTgt>
                                        </p:tgtEl>
                                        <p:attrNameLst>
                                          <p:attrName>style.visibility</p:attrName>
                                        </p:attrNameLst>
                                      </p:cBhvr>
                                      <p:to>
                                        <p:strVal val="visible"/>
                                      </p:to>
                                    </p:set>
                                    <p:animEffect transition="in" filter="blinds(horizontal)">
                                      <p:cBhvr>
                                        <p:cTn id="7" dur="500"/>
                                        <p:tgtEl>
                                          <p:spTgt spid="277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4019">
                                            <p:txEl>
                                              <p:pRg st="1" end="1"/>
                                            </p:txEl>
                                          </p:spTgt>
                                        </p:tgtEl>
                                        <p:attrNameLst>
                                          <p:attrName>style.visibility</p:attrName>
                                        </p:attrNameLst>
                                      </p:cBhvr>
                                      <p:to>
                                        <p:strVal val="visible"/>
                                      </p:to>
                                    </p:set>
                                    <p:animEffect transition="in" filter="blinds(horizontal)">
                                      <p:cBhvr>
                                        <p:cTn id="12" dur="500"/>
                                        <p:tgtEl>
                                          <p:spTgt spid="277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4019">
                                            <p:txEl>
                                              <p:pRg st="2" end="2"/>
                                            </p:txEl>
                                          </p:spTgt>
                                        </p:tgtEl>
                                        <p:attrNameLst>
                                          <p:attrName>style.visibility</p:attrName>
                                        </p:attrNameLst>
                                      </p:cBhvr>
                                      <p:to>
                                        <p:strVal val="visible"/>
                                      </p:to>
                                    </p:set>
                                    <p:animEffect transition="in" filter="blinds(horizontal)">
                                      <p:cBhvr>
                                        <p:cTn id="17" dur="500"/>
                                        <p:tgtEl>
                                          <p:spTgt spid="2774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4019">
                                            <p:txEl>
                                              <p:pRg st="3" end="3"/>
                                            </p:txEl>
                                          </p:spTgt>
                                        </p:tgtEl>
                                        <p:attrNameLst>
                                          <p:attrName>style.visibility</p:attrName>
                                        </p:attrNameLst>
                                      </p:cBhvr>
                                      <p:to>
                                        <p:strVal val="visible"/>
                                      </p:to>
                                    </p:set>
                                    <p:animEffect transition="in" filter="blinds(horizontal)">
                                      <p:cBhvr>
                                        <p:cTn id="22" dur="500"/>
                                        <p:tgtEl>
                                          <p:spTgt spid="27740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74019">
                                            <p:txEl>
                                              <p:pRg st="4" end="4"/>
                                            </p:txEl>
                                          </p:spTgt>
                                        </p:tgtEl>
                                        <p:attrNameLst>
                                          <p:attrName>style.visibility</p:attrName>
                                        </p:attrNameLst>
                                      </p:cBhvr>
                                      <p:to>
                                        <p:strVal val="visible"/>
                                      </p:to>
                                    </p:set>
                                    <p:animEffect transition="in" filter="blinds(horizontal)">
                                      <p:cBhvr>
                                        <p:cTn id="25" dur="500"/>
                                        <p:tgtEl>
                                          <p:spTgt spid="27740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74019">
                                            <p:txEl>
                                              <p:pRg st="5" end="5"/>
                                            </p:txEl>
                                          </p:spTgt>
                                        </p:tgtEl>
                                        <p:attrNameLst>
                                          <p:attrName>style.visibility</p:attrName>
                                        </p:attrNameLst>
                                      </p:cBhvr>
                                      <p:to>
                                        <p:strVal val="visible"/>
                                      </p:to>
                                    </p:set>
                                    <p:animEffect transition="in" filter="blinds(horizontal)">
                                      <p:cBhvr>
                                        <p:cTn id="28" dur="500"/>
                                        <p:tgtEl>
                                          <p:spTgt spid="277401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74019">
                                            <p:txEl>
                                              <p:pRg st="6" end="6"/>
                                            </p:txEl>
                                          </p:spTgt>
                                        </p:tgtEl>
                                        <p:attrNameLst>
                                          <p:attrName>style.visibility</p:attrName>
                                        </p:attrNameLst>
                                      </p:cBhvr>
                                      <p:to>
                                        <p:strVal val="visible"/>
                                      </p:to>
                                    </p:set>
                                    <p:animEffect transition="in" filter="blinds(horizontal)">
                                      <p:cBhvr>
                                        <p:cTn id="31" dur="500"/>
                                        <p:tgtEl>
                                          <p:spTgt spid="277401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74019">
                                            <p:txEl>
                                              <p:pRg st="7" end="7"/>
                                            </p:txEl>
                                          </p:spTgt>
                                        </p:tgtEl>
                                        <p:attrNameLst>
                                          <p:attrName>style.visibility</p:attrName>
                                        </p:attrNameLst>
                                      </p:cBhvr>
                                      <p:to>
                                        <p:strVal val="visible"/>
                                      </p:to>
                                    </p:set>
                                    <p:animEffect transition="in" filter="blinds(horizontal)">
                                      <p:cBhvr>
                                        <p:cTn id="34" dur="500"/>
                                        <p:tgtEl>
                                          <p:spTgt spid="277401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74019">
                                            <p:txEl>
                                              <p:pRg st="8" end="8"/>
                                            </p:txEl>
                                          </p:spTgt>
                                        </p:tgtEl>
                                        <p:attrNameLst>
                                          <p:attrName>style.visibility</p:attrName>
                                        </p:attrNameLst>
                                      </p:cBhvr>
                                      <p:to>
                                        <p:strVal val="visible"/>
                                      </p:to>
                                    </p:set>
                                    <p:animEffect transition="in" filter="blinds(horizontal)">
                                      <p:cBhvr>
                                        <p:cTn id="37" dur="500"/>
                                        <p:tgtEl>
                                          <p:spTgt spid="2774019">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74019">
                                            <p:txEl>
                                              <p:pRg st="9" end="9"/>
                                            </p:txEl>
                                          </p:spTgt>
                                        </p:tgtEl>
                                        <p:attrNameLst>
                                          <p:attrName>style.visibility</p:attrName>
                                        </p:attrNameLst>
                                      </p:cBhvr>
                                      <p:to>
                                        <p:strVal val="visible"/>
                                      </p:to>
                                    </p:set>
                                    <p:animEffect transition="in" filter="blinds(horizontal)">
                                      <p:cBhvr>
                                        <p:cTn id="40" dur="500"/>
                                        <p:tgtEl>
                                          <p:spTgt spid="27740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4019"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2">
            <a:extLst>
              <a:ext uri="{FF2B5EF4-FFF2-40B4-BE49-F238E27FC236}">
                <a16:creationId xmlns:a16="http://schemas.microsoft.com/office/drawing/2014/main" id="{798524C5-BCEA-0337-FD47-B65960618CC8}"/>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10.6.2 </a:t>
            </a:r>
            <a:r>
              <a:rPr lang="zh-CN" altLang="en-US" dirty="0">
                <a:latin typeface="Times New Roman" panose="02020603050405020304" pitchFamily="18" charset="0"/>
              </a:rPr>
              <a:t>复制传播</a:t>
            </a:r>
          </a:p>
        </p:txBody>
      </p:sp>
      <p:sp>
        <p:nvSpPr>
          <p:cNvPr id="4" name="日期占位符 3">
            <a:extLst>
              <a:ext uri="{FF2B5EF4-FFF2-40B4-BE49-F238E27FC236}">
                <a16:creationId xmlns:a16="http://schemas.microsoft.com/office/drawing/2014/main" id="{9E2CAB3C-988C-1664-5A6F-AEE3F3B975E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A0CA701-9206-4573-8F23-840DEF35FC2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9810" name="灯片编号占位符 5">
            <a:extLst>
              <a:ext uri="{FF2B5EF4-FFF2-40B4-BE49-F238E27FC236}">
                <a16:creationId xmlns:a16="http://schemas.microsoft.com/office/drawing/2014/main" id="{B6C3B94A-6F49-BB88-97D6-484EB090B35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851DA2F-55E7-440D-BEDD-4436B7A4A0C1}" type="slidenum">
              <a:rPr lang="en-US" altLang="zh-CN">
                <a:latin typeface="Arial" panose="020B0604020202020204" pitchFamily="34" charset="0"/>
              </a:rPr>
              <a:pPr/>
              <a:t>96</a:t>
            </a:fld>
            <a:endParaRPr lang="en-US" altLang="zh-CN">
              <a:latin typeface="Arial" panose="020B0604020202020204" pitchFamily="34" charset="0"/>
            </a:endParaRPr>
          </a:p>
        </p:txBody>
      </p:sp>
      <p:sp>
        <p:nvSpPr>
          <p:cNvPr id="2775043" name="Rectangle 3">
            <a:extLst>
              <a:ext uri="{FF2B5EF4-FFF2-40B4-BE49-F238E27FC236}">
                <a16:creationId xmlns:a16="http://schemas.microsoft.com/office/drawing/2014/main" id="{D93186F2-A28C-820C-0392-5ED734B5DE93}"/>
              </a:ext>
            </a:extLst>
          </p:cNvPr>
          <p:cNvSpPr>
            <a:spLocks noGrp="1" noChangeArrowheads="1"/>
          </p:cNvSpPr>
          <p:nvPr>
            <p:ph type="body" sz="quarter" idx="13"/>
          </p:nvPr>
        </p:nvSpPr>
        <p:spPr/>
        <p:txBody>
          <a:bodyPr>
            <a:normAutofit fontScale="92500" lnSpcReduction="10000"/>
          </a:bodyPr>
          <a:lstStyle/>
          <a:p>
            <a:r>
              <a:rPr lang="zh-CN" altLang="en-US" b="0" dirty="0">
                <a:latin typeface="Times New Roman" panose="02020603050405020304" pitchFamily="18" charset="0"/>
              </a:rPr>
              <a:t>算法</a:t>
            </a:r>
            <a:r>
              <a:rPr lang="en-US" altLang="zh-CN" b="0" dirty="0">
                <a:latin typeface="Times New Roman" panose="02020603050405020304" pitchFamily="18" charset="0"/>
              </a:rPr>
              <a:t>10.12</a:t>
            </a:r>
            <a:r>
              <a:rPr lang="zh-CN" altLang="en-US" b="0" dirty="0">
                <a:latin typeface="Times New Roman" panose="02020603050405020304" pitchFamily="18" charset="0"/>
              </a:rPr>
              <a:t>、归纳变量删除算法和其它一些算法都会引入形如</a:t>
            </a:r>
            <a:r>
              <a:rPr lang="en-US" altLang="zh-CN" b="0" dirty="0">
                <a:latin typeface="Times New Roman" panose="02020603050405020304" pitchFamily="18" charset="0"/>
              </a:rPr>
              <a:t>x:</a:t>
            </a:r>
            <a:r>
              <a:rPr lang="zh-CN" altLang="en-US" b="0" dirty="0">
                <a:latin typeface="Times New Roman" panose="02020603050405020304" pitchFamily="18" charset="0"/>
              </a:rPr>
              <a:t>＝</a:t>
            </a:r>
            <a:r>
              <a:rPr lang="en-US" altLang="zh-CN" b="0" dirty="0">
                <a:latin typeface="Times New Roman" panose="02020603050405020304" pitchFamily="18" charset="0"/>
              </a:rPr>
              <a:t>y</a:t>
            </a:r>
            <a:r>
              <a:rPr lang="zh-CN" altLang="en-US" b="0" dirty="0">
                <a:latin typeface="Times New Roman" panose="02020603050405020304" pitchFamily="18" charset="0"/>
              </a:rPr>
              <a:t>的代码。</a:t>
            </a:r>
          </a:p>
          <a:p>
            <a:r>
              <a:rPr lang="zh-CN" altLang="en-US" b="0" dirty="0">
                <a:latin typeface="Times New Roman" panose="02020603050405020304" pitchFamily="18" charset="0"/>
              </a:rPr>
              <a:t>如果能找出复制代码</a:t>
            </a:r>
            <a:r>
              <a:rPr lang="en-US" altLang="zh-CN" b="0" i="1" dirty="0">
                <a:latin typeface="Times New Roman" panose="02020603050405020304" pitchFamily="18" charset="0"/>
              </a:rPr>
              <a:t>s</a:t>
            </a:r>
            <a:r>
              <a:rPr lang="zh-CN" altLang="en-US" b="0" dirty="0">
                <a:latin typeface="Times New Roman" panose="02020603050405020304" pitchFamily="18" charset="0"/>
              </a:rPr>
              <a:t>：</a:t>
            </a:r>
            <a:r>
              <a:rPr lang="en-US" altLang="zh-CN" b="0" dirty="0">
                <a:latin typeface="Times New Roman" panose="02020603050405020304" pitchFamily="18" charset="0"/>
              </a:rPr>
              <a:t>x:=y</a:t>
            </a:r>
            <a:r>
              <a:rPr lang="zh-CN" altLang="en-US" b="0" dirty="0">
                <a:latin typeface="Times New Roman" panose="02020603050405020304" pitchFamily="18" charset="0"/>
              </a:rPr>
              <a:t>中定义</a:t>
            </a:r>
            <a:r>
              <a:rPr lang="en-US" altLang="zh-CN" b="0" dirty="0">
                <a:latin typeface="Times New Roman" panose="02020603050405020304" pitchFamily="18" charset="0"/>
              </a:rPr>
              <a:t>x</a:t>
            </a:r>
            <a:r>
              <a:rPr lang="zh-CN" altLang="en-US" b="0" dirty="0">
                <a:latin typeface="Times New Roman" panose="02020603050405020304" pitchFamily="18" charset="0"/>
              </a:rPr>
              <a:t>的所有引用点，并用</a:t>
            </a:r>
            <a:r>
              <a:rPr lang="en-US" altLang="zh-CN" b="0" dirty="0">
                <a:latin typeface="Times New Roman" panose="02020603050405020304" pitchFamily="18" charset="0"/>
              </a:rPr>
              <a:t>y</a:t>
            </a:r>
            <a:r>
              <a:rPr lang="zh-CN" altLang="en-US" b="0" dirty="0">
                <a:latin typeface="Times New Roman" panose="02020603050405020304" pitchFamily="18" charset="0"/>
              </a:rPr>
              <a:t>代替</a:t>
            </a:r>
            <a:r>
              <a:rPr lang="en-US" altLang="zh-CN" b="0" dirty="0">
                <a:latin typeface="Times New Roman" panose="02020603050405020304" pitchFamily="18" charset="0"/>
              </a:rPr>
              <a:t>x</a:t>
            </a:r>
            <a:r>
              <a:rPr lang="zh-CN" altLang="en-US" b="0" dirty="0">
                <a:latin typeface="Times New Roman" panose="02020603050405020304" pitchFamily="18" charset="0"/>
              </a:rPr>
              <a:t>，则可以删除该复制语句。前提是</a:t>
            </a:r>
            <a:r>
              <a:rPr lang="en-US" altLang="zh-CN" b="0" dirty="0">
                <a:latin typeface="Times New Roman" panose="02020603050405020304" pitchFamily="18" charset="0"/>
              </a:rPr>
              <a:t>x</a:t>
            </a:r>
            <a:r>
              <a:rPr lang="zh-CN" altLang="en-US" b="0" dirty="0">
                <a:latin typeface="Times New Roman" panose="02020603050405020304" pitchFamily="18" charset="0"/>
              </a:rPr>
              <a:t>的每个引用</a:t>
            </a:r>
            <a:r>
              <a:rPr lang="en-US" altLang="zh-CN" b="0" i="1" dirty="0">
                <a:latin typeface="Times New Roman" panose="02020603050405020304" pitchFamily="18" charset="0"/>
              </a:rPr>
              <a:t>u</a:t>
            </a:r>
            <a:r>
              <a:rPr lang="zh-CN" altLang="en-US" b="0" dirty="0">
                <a:latin typeface="Times New Roman" panose="02020603050405020304" pitchFamily="18" charset="0"/>
              </a:rPr>
              <a:t>必须满足下列条件：</a:t>
            </a:r>
          </a:p>
          <a:p>
            <a:pPr lvl="1">
              <a:buFont typeface="Wingdings" panose="05000000000000000000" pitchFamily="2" charset="2"/>
              <a:buNone/>
            </a:pPr>
            <a:r>
              <a:rPr lang="en-US" altLang="zh-CN" b="0" dirty="0">
                <a:latin typeface="Times New Roman" panose="02020603050405020304" pitchFamily="18" charset="0"/>
              </a:rPr>
              <a:t>1</a:t>
            </a:r>
            <a:r>
              <a:rPr lang="zh-CN" altLang="en-US" b="0" dirty="0">
                <a:latin typeface="Times New Roman" panose="02020603050405020304" pitchFamily="18" charset="0"/>
              </a:rPr>
              <a:t>． </a:t>
            </a:r>
            <a:r>
              <a:rPr lang="en-US" altLang="zh-CN" b="0" i="1" dirty="0">
                <a:latin typeface="Times New Roman" panose="02020603050405020304" pitchFamily="18" charset="0"/>
              </a:rPr>
              <a:t>s</a:t>
            </a:r>
            <a:r>
              <a:rPr lang="zh-CN" altLang="en-US" b="0" dirty="0">
                <a:latin typeface="Times New Roman" panose="02020603050405020304" pitchFamily="18" charset="0"/>
              </a:rPr>
              <a:t>必须是到达</a:t>
            </a:r>
            <a:r>
              <a:rPr lang="en-US" altLang="zh-CN" b="0" i="1" dirty="0">
                <a:latin typeface="Times New Roman" panose="02020603050405020304" pitchFamily="18" charset="0"/>
              </a:rPr>
              <a:t>u</a:t>
            </a:r>
            <a:r>
              <a:rPr lang="zh-CN" altLang="en-US" b="0" dirty="0">
                <a:latin typeface="Times New Roman" panose="02020603050405020304" pitchFamily="18" charset="0"/>
              </a:rPr>
              <a:t>的</a:t>
            </a:r>
            <a:r>
              <a:rPr lang="en-US" altLang="zh-CN" b="0" dirty="0">
                <a:latin typeface="Times New Roman" panose="02020603050405020304" pitchFamily="18" charset="0"/>
              </a:rPr>
              <a:t>x</a:t>
            </a:r>
            <a:r>
              <a:rPr lang="zh-CN" altLang="en-US" b="0" dirty="0">
                <a:latin typeface="Times New Roman" panose="02020603050405020304" pitchFamily="18" charset="0"/>
              </a:rPr>
              <a:t>的唯一定义</a:t>
            </a:r>
            <a:r>
              <a:rPr lang="en-US" altLang="zh-CN" b="0" dirty="0">
                <a:latin typeface="Times New Roman" panose="02020603050405020304" pitchFamily="18" charset="0"/>
              </a:rPr>
              <a:t>(</a:t>
            </a:r>
            <a:r>
              <a:rPr lang="zh-CN" altLang="en-US" b="0" dirty="0">
                <a:latin typeface="Times New Roman" panose="02020603050405020304" pitchFamily="18" charset="0"/>
              </a:rPr>
              <a:t>即引用</a:t>
            </a:r>
            <a:r>
              <a:rPr lang="en-US" altLang="zh-CN" b="0" i="1" dirty="0">
                <a:latin typeface="Times New Roman" panose="02020603050405020304" pitchFamily="18" charset="0"/>
              </a:rPr>
              <a:t>u</a:t>
            </a:r>
            <a:r>
              <a:rPr lang="zh-CN" altLang="en-US" b="0" dirty="0">
                <a:latin typeface="Times New Roman" panose="02020603050405020304" pitchFamily="18" charset="0"/>
              </a:rPr>
              <a:t>的</a:t>
            </a:r>
            <a:r>
              <a:rPr lang="en-US" altLang="zh-CN" b="0" dirty="0" err="1">
                <a:latin typeface="Times New Roman" panose="02020603050405020304" pitchFamily="18" charset="0"/>
              </a:rPr>
              <a:t>ud</a:t>
            </a:r>
            <a:r>
              <a:rPr lang="en-US" altLang="zh-CN" b="0" dirty="0">
                <a:latin typeface="Times New Roman" panose="02020603050405020304" pitchFamily="18" charset="0"/>
              </a:rPr>
              <a:t>-</a:t>
            </a:r>
            <a:r>
              <a:rPr lang="zh-CN" altLang="en-US" b="0" dirty="0">
                <a:latin typeface="Times New Roman" panose="02020603050405020304" pitchFamily="18" charset="0"/>
              </a:rPr>
              <a:t>链只包含</a:t>
            </a:r>
            <a:r>
              <a:rPr lang="en-US" altLang="zh-CN" b="0" i="1" dirty="0">
                <a:latin typeface="Times New Roman" panose="02020603050405020304" pitchFamily="18" charset="0"/>
              </a:rPr>
              <a:t>s</a:t>
            </a:r>
            <a:r>
              <a:rPr lang="en-US" altLang="zh-CN" b="0" dirty="0">
                <a:latin typeface="Times New Roman" panose="02020603050405020304" pitchFamily="18" charset="0"/>
              </a:rPr>
              <a:t>)</a:t>
            </a:r>
            <a:r>
              <a:rPr lang="zh-CN" altLang="en-US" b="0" dirty="0">
                <a:latin typeface="Times New Roman" panose="02020603050405020304" pitchFamily="18" charset="0"/>
              </a:rPr>
              <a:t>。</a:t>
            </a:r>
          </a:p>
          <a:p>
            <a:pPr lvl="1">
              <a:buFont typeface="Wingdings" panose="05000000000000000000" pitchFamily="2" charset="2"/>
              <a:buNone/>
            </a:pPr>
            <a:r>
              <a:rPr lang="en-US" altLang="zh-CN" b="0" dirty="0">
                <a:latin typeface="Times New Roman" panose="02020603050405020304" pitchFamily="18" charset="0"/>
              </a:rPr>
              <a:t>2</a:t>
            </a:r>
            <a:r>
              <a:rPr lang="zh-CN" altLang="en-US" b="0" dirty="0">
                <a:latin typeface="Times New Roman" panose="02020603050405020304" pitchFamily="18" charset="0"/>
              </a:rPr>
              <a:t>．在从</a:t>
            </a:r>
            <a:r>
              <a:rPr lang="en-US" altLang="zh-CN" b="0" i="1" dirty="0">
                <a:latin typeface="Times New Roman" panose="02020603050405020304" pitchFamily="18" charset="0"/>
              </a:rPr>
              <a:t>s</a:t>
            </a:r>
            <a:r>
              <a:rPr lang="zh-CN" altLang="en-US" b="0" dirty="0">
                <a:latin typeface="Times New Roman" panose="02020603050405020304" pitchFamily="18" charset="0"/>
              </a:rPr>
              <a:t>到</a:t>
            </a:r>
            <a:r>
              <a:rPr lang="en-US" altLang="zh-CN" b="0" i="1" dirty="0">
                <a:latin typeface="Times New Roman" panose="02020603050405020304" pitchFamily="18" charset="0"/>
              </a:rPr>
              <a:t>u</a:t>
            </a:r>
            <a:r>
              <a:rPr lang="zh-CN" altLang="en-US" b="0" dirty="0">
                <a:latin typeface="Times New Roman" panose="02020603050405020304" pitchFamily="18" charset="0"/>
              </a:rPr>
              <a:t>的每条路径，包括穿过</a:t>
            </a:r>
            <a:r>
              <a:rPr lang="en-US" altLang="zh-CN" b="0" i="1" dirty="0">
                <a:latin typeface="Times New Roman" panose="02020603050405020304" pitchFamily="18" charset="0"/>
              </a:rPr>
              <a:t>u</a:t>
            </a:r>
            <a:r>
              <a:rPr lang="zh-CN" altLang="en-US" b="0" dirty="0">
                <a:latin typeface="Times New Roman" panose="02020603050405020304" pitchFamily="18" charset="0"/>
              </a:rPr>
              <a:t>若干次</a:t>
            </a:r>
            <a:r>
              <a:rPr lang="en-US" altLang="zh-CN" b="0" dirty="0">
                <a:latin typeface="Times New Roman" panose="02020603050405020304" pitchFamily="18" charset="0"/>
              </a:rPr>
              <a:t>(</a:t>
            </a:r>
            <a:r>
              <a:rPr lang="zh-CN" altLang="en-US" b="0" dirty="0">
                <a:latin typeface="Times New Roman" panose="02020603050405020304" pitchFamily="18" charset="0"/>
              </a:rPr>
              <a:t>但没有第二次穿过</a:t>
            </a:r>
            <a:r>
              <a:rPr lang="en-US" altLang="zh-CN" b="0" i="1" dirty="0">
                <a:latin typeface="Times New Roman" panose="02020603050405020304" pitchFamily="18" charset="0"/>
              </a:rPr>
              <a:t>s</a:t>
            </a:r>
            <a:r>
              <a:rPr lang="en-US" altLang="zh-CN" b="0" dirty="0">
                <a:latin typeface="Times New Roman" panose="02020603050405020304" pitchFamily="18" charset="0"/>
              </a:rPr>
              <a:t>)</a:t>
            </a:r>
            <a:r>
              <a:rPr lang="zh-CN" altLang="en-US" b="0" dirty="0">
                <a:latin typeface="Times New Roman" panose="02020603050405020304" pitchFamily="18" charset="0"/>
              </a:rPr>
              <a:t>的路径上，没有对</a:t>
            </a:r>
            <a:r>
              <a:rPr lang="en-US" altLang="zh-CN" b="0" dirty="0">
                <a:latin typeface="Times New Roman" panose="02020603050405020304" pitchFamily="18" charset="0"/>
              </a:rPr>
              <a:t>y</a:t>
            </a:r>
            <a:r>
              <a:rPr lang="zh-CN" altLang="en-US" b="0" dirty="0">
                <a:latin typeface="Times New Roman" panose="02020603050405020304" pitchFamily="18" charset="0"/>
              </a:rPr>
              <a:t>的赋值。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43">
                                            <p:txEl>
                                              <p:pRg st="0" end="0"/>
                                            </p:txEl>
                                          </p:spTgt>
                                        </p:tgtEl>
                                        <p:attrNameLst>
                                          <p:attrName>style.visibility</p:attrName>
                                        </p:attrNameLst>
                                      </p:cBhvr>
                                      <p:to>
                                        <p:strVal val="visible"/>
                                      </p:to>
                                    </p:set>
                                    <p:animEffect transition="in" filter="blinds(horizontal)">
                                      <p:cBhvr>
                                        <p:cTn id="7" dur="500"/>
                                        <p:tgtEl>
                                          <p:spTgt spid="277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043">
                                            <p:txEl>
                                              <p:pRg st="1" end="1"/>
                                            </p:txEl>
                                          </p:spTgt>
                                        </p:tgtEl>
                                        <p:attrNameLst>
                                          <p:attrName>style.visibility</p:attrName>
                                        </p:attrNameLst>
                                      </p:cBhvr>
                                      <p:to>
                                        <p:strVal val="visible"/>
                                      </p:to>
                                    </p:set>
                                    <p:animEffect transition="in" filter="blinds(horizontal)">
                                      <p:cBhvr>
                                        <p:cTn id="12" dur="500"/>
                                        <p:tgtEl>
                                          <p:spTgt spid="27750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775043">
                                            <p:txEl>
                                              <p:pRg st="2" end="2"/>
                                            </p:txEl>
                                          </p:spTgt>
                                        </p:tgtEl>
                                        <p:attrNameLst>
                                          <p:attrName>style.visibility</p:attrName>
                                        </p:attrNameLst>
                                      </p:cBhvr>
                                      <p:to>
                                        <p:strVal val="visible"/>
                                      </p:to>
                                    </p:set>
                                    <p:animEffect transition="in" filter="blinds(horizontal)">
                                      <p:cBhvr>
                                        <p:cTn id="15" dur="500"/>
                                        <p:tgtEl>
                                          <p:spTgt spid="277504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75043">
                                            <p:txEl>
                                              <p:pRg st="3" end="3"/>
                                            </p:txEl>
                                          </p:spTgt>
                                        </p:tgtEl>
                                        <p:attrNameLst>
                                          <p:attrName>style.visibility</p:attrName>
                                        </p:attrNameLst>
                                      </p:cBhvr>
                                      <p:to>
                                        <p:strVal val="visible"/>
                                      </p:to>
                                    </p:set>
                                    <p:animEffect transition="in" filter="blinds(horizontal)">
                                      <p:cBhvr>
                                        <p:cTn id="18" dur="500"/>
                                        <p:tgtEl>
                                          <p:spTgt spid="277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4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a:extLst>
              <a:ext uri="{FF2B5EF4-FFF2-40B4-BE49-F238E27FC236}">
                <a16:creationId xmlns:a16="http://schemas.microsoft.com/office/drawing/2014/main" id="{F8DE334C-7077-610B-DF78-5CC0417CDF3A}"/>
              </a:ext>
            </a:extLst>
          </p:cNvPr>
          <p:cNvSpPr>
            <a:spLocks noGrp="1" noChangeArrowheads="1"/>
          </p:cNvSpPr>
          <p:nvPr>
            <p:ph type="title"/>
          </p:nvPr>
        </p:nvSpPr>
        <p:spPr/>
        <p:txBody>
          <a:bodyPr anchor="ctr"/>
          <a:lstStyle/>
          <a:p>
            <a:r>
              <a:rPr lang="en-US" altLang="zh-CN" dirty="0">
                <a:latin typeface="Times New Roman" panose="02020603050405020304" pitchFamily="18" charset="0"/>
              </a:rPr>
              <a:t>10.6.2 </a:t>
            </a:r>
            <a:r>
              <a:rPr lang="zh-CN" altLang="en-US" dirty="0">
                <a:latin typeface="Times New Roman" panose="02020603050405020304" pitchFamily="18" charset="0"/>
              </a:rPr>
              <a:t>复制传播</a:t>
            </a:r>
          </a:p>
        </p:txBody>
      </p:sp>
      <p:sp>
        <p:nvSpPr>
          <p:cNvPr id="4" name="日期占位符 3">
            <a:extLst>
              <a:ext uri="{FF2B5EF4-FFF2-40B4-BE49-F238E27FC236}">
                <a16:creationId xmlns:a16="http://schemas.microsoft.com/office/drawing/2014/main" id="{A3C25E1E-9F6E-6493-1FAB-9DE4D1B7F26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3CDBDAF-E6B5-4EEF-97F7-8ED1A48FA1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0834" name="灯片编号占位符 5">
            <a:extLst>
              <a:ext uri="{FF2B5EF4-FFF2-40B4-BE49-F238E27FC236}">
                <a16:creationId xmlns:a16="http://schemas.microsoft.com/office/drawing/2014/main" id="{CCD1FD87-40D1-594D-9D7F-6159D5036C0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1DB6606-4461-4786-97CD-28BA9C842568}" type="slidenum">
              <a:rPr lang="en-US" altLang="zh-CN">
                <a:latin typeface="Arial" panose="020B0604020202020204" pitchFamily="34" charset="0"/>
              </a:rPr>
              <a:pPr/>
              <a:t>97</a:t>
            </a:fld>
            <a:endParaRPr lang="en-US" altLang="zh-CN">
              <a:latin typeface="Arial" panose="020B0604020202020204" pitchFamily="34" charset="0"/>
            </a:endParaRPr>
          </a:p>
        </p:txBody>
      </p:sp>
      <p:sp>
        <p:nvSpPr>
          <p:cNvPr id="2776067" name="Rectangle 3">
            <a:extLst>
              <a:ext uri="{FF2B5EF4-FFF2-40B4-BE49-F238E27FC236}">
                <a16:creationId xmlns:a16="http://schemas.microsoft.com/office/drawing/2014/main" id="{57CE2BB1-BEAE-BCC3-50A4-1162176ADCB7}"/>
              </a:ext>
            </a:extLst>
          </p:cNvPr>
          <p:cNvSpPr>
            <a:spLocks noGrp="1" noChangeArrowheads="1"/>
          </p:cNvSpPr>
          <p:nvPr>
            <p:ph type="body" sz="quarter" idx="13"/>
          </p:nvPr>
        </p:nvSpPr>
        <p:spPr>
          <a:xfrm>
            <a:off x="1064596" y="1145219"/>
            <a:ext cx="9783916" cy="5211131"/>
          </a:xfrm>
        </p:spPr>
        <p:txBody>
          <a:bodyPr>
            <a:normAutofit/>
          </a:bodyPr>
          <a:lstStyle/>
          <a:p>
            <a:pPr>
              <a:lnSpc>
                <a:spcPct val="125000"/>
              </a:lnSpc>
              <a:buFont typeface="Wingdings" panose="05000000000000000000" pitchFamily="2" charset="2"/>
              <a:buNone/>
            </a:pPr>
            <a:r>
              <a:rPr lang="zh-CN" altLang="en-US" sz="2400" b="1" dirty="0">
                <a:solidFill>
                  <a:schemeClr val="accent1"/>
                </a:solidFill>
                <a:latin typeface="Times New Roman" panose="02020603050405020304" pitchFamily="18" charset="0"/>
              </a:rPr>
              <a:t>算法</a:t>
            </a:r>
            <a:r>
              <a:rPr lang="en-US" altLang="zh-CN" sz="2400" b="1" dirty="0">
                <a:solidFill>
                  <a:schemeClr val="accent1"/>
                </a:solidFill>
                <a:latin typeface="Times New Roman" panose="02020603050405020304" pitchFamily="18" charset="0"/>
              </a:rPr>
              <a:t>10.13</a:t>
            </a:r>
            <a:r>
              <a:rPr lang="zh-CN" altLang="en-US" sz="2400" b="1" dirty="0">
                <a:solidFill>
                  <a:schemeClr val="accent1"/>
                </a:solidFill>
                <a:latin typeface="Times New Roman" panose="02020603050405020304" pitchFamily="18" charset="0"/>
              </a:rPr>
              <a:t>复制传播。</a:t>
            </a:r>
          </a:p>
          <a:p>
            <a:pPr>
              <a:lnSpc>
                <a:spcPct val="125000"/>
              </a:lnSpc>
            </a:pPr>
            <a:r>
              <a:rPr lang="zh-CN" altLang="en-US" sz="2400" dirty="0">
                <a:latin typeface="Times New Roman" panose="02020603050405020304" pitchFamily="18" charset="0"/>
              </a:rPr>
              <a:t>输入：流图</a:t>
            </a:r>
            <a:r>
              <a:rPr lang="en-US" altLang="zh-CN" sz="2400" dirty="0">
                <a:latin typeface="Times New Roman" panose="02020603050405020304" pitchFamily="18" charset="0"/>
              </a:rPr>
              <a:t>G</a:t>
            </a:r>
            <a:r>
              <a:rPr lang="zh-CN" altLang="en-US" sz="2400" dirty="0">
                <a:latin typeface="Times New Roman" panose="02020603050405020304" pitchFamily="18" charset="0"/>
              </a:rPr>
              <a:t>；到达每个块</a:t>
            </a:r>
            <a:r>
              <a:rPr lang="en-US" altLang="zh-CN" sz="2400" dirty="0">
                <a:latin typeface="Times New Roman" panose="02020603050405020304" pitchFamily="18" charset="0"/>
              </a:rPr>
              <a:t>B</a:t>
            </a:r>
            <a:r>
              <a:rPr lang="zh-CN" altLang="en-US" sz="2400" dirty="0">
                <a:latin typeface="Times New Roman" panose="02020603050405020304" pitchFamily="18" charset="0"/>
              </a:rPr>
              <a:t>的定义的</a:t>
            </a:r>
            <a:r>
              <a:rPr lang="en-US" altLang="zh-CN" sz="2400" dirty="0" err="1">
                <a:latin typeface="Times New Roman" panose="02020603050405020304" pitchFamily="18" charset="0"/>
              </a:rPr>
              <a:t>ud</a:t>
            </a:r>
            <a:r>
              <a:rPr lang="en-US" altLang="zh-CN" sz="2400" dirty="0">
                <a:latin typeface="Times New Roman" panose="02020603050405020304" pitchFamily="18" charset="0"/>
              </a:rPr>
              <a:t>-</a:t>
            </a:r>
            <a:r>
              <a:rPr lang="zh-CN" altLang="en-US" sz="2400" dirty="0">
                <a:latin typeface="Times New Roman" panose="02020603050405020304" pitchFamily="18" charset="0"/>
              </a:rPr>
              <a:t>链；</a:t>
            </a:r>
            <a:r>
              <a:rPr lang="en-US" altLang="zh-CN" sz="2400" dirty="0" err="1">
                <a:latin typeface="Times New Roman" panose="02020603050405020304" pitchFamily="18" charset="0"/>
              </a:rPr>
              <a:t>c_in</a:t>
            </a:r>
            <a:r>
              <a:rPr lang="en-US" altLang="zh-CN" sz="2400" dirty="0">
                <a:latin typeface="Times New Roman" panose="02020603050405020304" pitchFamily="18" charset="0"/>
              </a:rPr>
              <a:t>[B]</a:t>
            </a:r>
            <a:r>
              <a:rPr lang="zh-CN" altLang="en-US" sz="2400" dirty="0">
                <a:latin typeface="Times New Roman" panose="02020603050405020304" pitchFamily="18" charset="0"/>
              </a:rPr>
              <a:t>，即沿着每条路径到达块</a:t>
            </a:r>
            <a:r>
              <a:rPr lang="en-US" altLang="zh-CN" sz="2400" dirty="0">
                <a:latin typeface="Times New Roman" panose="02020603050405020304" pitchFamily="18" charset="0"/>
              </a:rPr>
              <a:t>B</a:t>
            </a:r>
            <a:r>
              <a:rPr lang="zh-CN" altLang="en-US" sz="2400" dirty="0">
                <a:latin typeface="Times New Roman" panose="02020603050405020304" pitchFamily="18" charset="0"/>
              </a:rPr>
              <a:t>的复制语句</a:t>
            </a:r>
            <a:r>
              <a:rPr lang="en-US" altLang="zh-CN" sz="2400" dirty="0">
                <a:latin typeface="Times New Roman" panose="02020603050405020304" pitchFamily="18" charset="0"/>
              </a:rPr>
              <a:t>x:=y</a:t>
            </a:r>
            <a:r>
              <a:rPr lang="zh-CN" altLang="en-US" sz="2400" dirty="0">
                <a:latin typeface="Times New Roman" panose="02020603050405020304" pitchFamily="18" charset="0"/>
              </a:rPr>
              <a:t>的集合，在这些路径上</a:t>
            </a:r>
            <a:r>
              <a:rPr lang="en-US" altLang="zh-CN" sz="2400" dirty="0">
                <a:latin typeface="Times New Roman" panose="02020603050405020304" pitchFamily="18" charset="0"/>
              </a:rPr>
              <a:t>x:</a:t>
            </a:r>
            <a:r>
              <a:rPr lang="zh-CN" altLang="en-US" sz="2400" dirty="0">
                <a:latin typeface="Times New Roman" panose="02020603050405020304" pitchFamily="18" charset="0"/>
              </a:rPr>
              <a:t>＝</a:t>
            </a:r>
            <a:r>
              <a:rPr lang="en-US" altLang="zh-CN" sz="2400" dirty="0">
                <a:latin typeface="Times New Roman" panose="02020603050405020304" pitchFamily="18" charset="0"/>
              </a:rPr>
              <a:t>y</a:t>
            </a:r>
            <a:r>
              <a:rPr lang="zh-CN" altLang="en-US" sz="2400" dirty="0">
                <a:latin typeface="Times New Roman" panose="02020603050405020304" pitchFamily="18" charset="0"/>
              </a:rPr>
              <a:t>的最后一次出现之后没有再对</a:t>
            </a:r>
            <a:r>
              <a:rPr lang="en-US" altLang="zh-CN" sz="2400" dirty="0">
                <a:latin typeface="Times New Roman" panose="02020603050405020304" pitchFamily="18" charset="0"/>
              </a:rPr>
              <a:t>x</a:t>
            </a:r>
            <a:r>
              <a:rPr lang="zh-CN" altLang="en-US" sz="2400" dirty="0">
                <a:latin typeface="Times New Roman" panose="02020603050405020304" pitchFamily="18" charset="0"/>
              </a:rPr>
              <a:t>或</a:t>
            </a:r>
            <a:r>
              <a:rPr lang="en-US" altLang="zh-CN" sz="2400" dirty="0">
                <a:latin typeface="Times New Roman" panose="02020603050405020304" pitchFamily="18" charset="0"/>
              </a:rPr>
              <a:t>y</a:t>
            </a:r>
            <a:r>
              <a:rPr lang="zh-CN" altLang="en-US" sz="2400" dirty="0">
                <a:latin typeface="Times New Roman" panose="02020603050405020304" pitchFamily="18" charset="0"/>
              </a:rPr>
              <a:t>进行赋值；每个定义的引用的</a:t>
            </a:r>
            <a:r>
              <a:rPr lang="en-US" altLang="zh-CN" sz="2400" dirty="0">
                <a:latin typeface="Times New Roman" panose="02020603050405020304" pitchFamily="18" charset="0"/>
              </a:rPr>
              <a:t>du-</a:t>
            </a:r>
            <a:r>
              <a:rPr lang="zh-CN" altLang="en-US" sz="2400" dirty="0">
                <a:latin typeface="Times New Roman" panose="02020603050405020304" pitchFamily="18" charset="0"/>
              </a:rPr>
              <a:t>链；</a:t>
            </a:r>
          </a:p>
          <a:p>
            <a:pPr>
              <a:lnSpc>
                <a:spcPct val="125000"/>
              </a:lnSpc>
            </a:pPr>
            <a:r>
              <a:rPr lang="zh-CN" altLang="en-US" sz="2400" dirty="0">
                <a:latin typeface="Times New Roman" panose="02020603050405020304" pitchFamily="18" charset="0"/>
              </a:rPr>
              <a:t>输出：修正后的流图；</a:t>
            </a:r>
          </a:p>
          <a:p>
            <a:pPr>
              <a:lnSpc>
                <a:spcPct val="125000"/>
              </a:lnSpc>
            </a:pPr>
            <a:r>
              <a:rPr lang="zh-CN" altLang="en-US" sz="2400" dirty="0">
                <a:latin typeface="Times New Roman" panose="02020603050405020304" pitchFamily="18" charset="0"/>
              </a:rPr>
              <a:t>步骤：对每个复制</a:t>
            </a:r>
            <a:r>
              <a:rPr lang="en-US" altLang="zh-CN" sz="2400" dirty="0">
                <a:latin typeface="Times New Roman" panose="02020603050405020304" pitchFamily="18" charset="0"/>
              </a:rPr>
              <a:t>s</a:t>
            </a:r>
            <a:r>
              <a:rPr lang="zh-CN" altLang="en-US" sz="2400" dirty="0">
                <a:latin typeface="Times New Roman" panose="02020603050405020304" pitchFamily="18" charset="0"/>
              </a:rPr>
              <a:t>：</a:t>
            </a:r>
            <a:r>
              <a:rPr lang="en-US" altLang="zh-CN" sz="2400" dirty="0">
                <a:latin typeface="Times New Roman" panose="02020603050405020304" pitchFamily="18" charset="0"/>
              </a:rPr>
              <a:t>x:=y</a:t>
            </a:r>
            <a:r>
              <a:rPr lang="zh-CN" altLang="en-US" sz="2400" dirty="0">
                <a:latin typeface="Times New Roman" panose="02020603050405020304" pitchFamily="18" charset="0"/>
              </a:rPr>
              <a:t>执行下列步骤：</a:t>
            </a:r>
          </a:p>
          <a:p>
            <a:pPr marL="914400" lvl="1" indent="-457200">
              <a:lnSpc>
                <a:spcPct val="125000"/>
              </a:lnSpc>
              <a:buFont typeface="+mj-lt"/>
              <a:buAutoNum type="arabicPeriod"/>
            </a:pPr>
            <a:r>
              <a:rPr lang="zh-CN" altLang="en-US" sz="2000" dirty="0">
                <a:latin typeface="Times New Roman" panose="02020603050405020304" pitchFamily="18" charset="0"/>
              </a:rPr>
              <a:t>确定由该</a:t>
            </a:r>
            <a:r>
              <a:rPr lang="en-US" altLang="zh-CN" sz="2000" dirty="0">
                <a:latin typeface="Times New Roman" panose="02020603050405020304" pitchFamily="18" charset="0"/>
              </a:rPr>
              <a:t>x</a:t>
            </a:r>
            <a:r>
              <a:rPr lang="zh-CN" altLang="en-US" sz="2000" dirty="0">
                <a:latin typeface="Times New Roman" panose="02020603050405020304" pitchFamily="18" charset="0"/>
              </a:rPr>
              <a:t>的定义所能到达的那些</a:t>
            </a:r>
            <a:r>
              <a:rPr lang="en-US" altLang="zh-CN" sz="2000" dirty="0">
                <a:latin typeface="Times New Roman" panose="02020603050405020304" pitchFamily="18" charset="0"/>
              </a:rPr>
              <a:t>x</a:t>
            </a:r>
            <a:r>
              <a:rPr lang="zh-CN" altLang="en-US" sz="2000" dirty="0">
                <a:latin typeface="Times New Roman" panose="02020603050405020304" pitchFamily="18" charset="0"/>
              </a:rPr>
              <a:t>的引用。</a:t>
            </a:r>
          </a:p>
          <a:p>
            <a:pPr marL="914400" lvl="1" indent="-457200">
              <a:lnSpc>
                <a:spcPct val="125000"/>
              </a:lnSpc>
              <a:spcBef>
                <a:spcPct val="10000"/>
              </a:spcBef>
              <a:buFont typeface="+mj-lt"/>
              <a:buAutoNum type="arabicPeriod"/>
            </a:pPr>
            <a:r>
              <a:rPr lang="zh-CN" altLang="en-US" sz="2000" dirty="0">
                <a:latin typeface="Times New Roman" panose="02020603050405020304" pitchFamily="18" charset="0"/>
              </a:rPr>
              <a:t>对</a:t>
            </a:r>
            <a:r>
              <a:rPr lang="en-US" altLang="zh-CN" sz="2000" dirty="0">
                <a:latin typeface="Times New Roman" panose="02020603050405020304" pitchFamily="18" charset="0"/>
              </a:rPr>
              <a:t>(1)</a:t>
            </a:r>
            <a:r>
              <a:rPr lang="zh-CN" altLang="en-US" sz="2000" dirty="0">
                <a:latin typeface="Times New Roman" panose="02020603050405020304" pitchFamily="18" charset="0"/>
              </a:rPr>
              <a:t>中找到的每个</a:t>
            </a:r>
            <a:r>
              <a:rPr lang="en-US" altLang="zh-CN" sz="2000" dirty="0">
                <a:latin typeface="Times New Roman" panose="02020603050405020304" pitchFamily="18" charset="0"/>
              </a:rPr>
              <a:t>x</a:t>
            </a:r>
            <a:r>
              <a:rPr lang="zh-CN" altLang="en-US" sz="2000" dirty="0">
                <a:latin typeface="Times New Roman" panose="02020603050405020304" pitchFamily="18" charset="0"/>
              </a:rPr>
              <a:t>的引用，确定</a:t>
            </a:r>
            <a:r>
              <a:rPr lang="en-US" altLang="zh-CN" sz="2000" dirty="0">
                <a:latin typeface="Times New Roman" panose="02020603050405020304" pitchFamily="18" charset="0"/>
              </a:rPr>
              <a:t>s</a:t>
            </a:r>
            <a:r>
              <a:rPr lang="zh-CN" altLang="en-US" sz="2000" dirty="0">
                <a:latin typeface="Times New Roman" panose="02020603050405020304" pitchFamily="18" charset="0"/>
              </a:rPr>
              <a:t>是否在</a:t>
            </a:r>
            <a:r>
              <a:rPr lang="en-US" altLang="zh-CN" sz="2000" dirty="0" err="1">
                <a:latin typeface="Times New Roman" panose="02020603050405020304" pitchFamily="18" charset="0"/>
              </a:rPr>
              <a:t>c_in</a:t>
            </a:r>
            <a:r>
              <a:rPr lang="en-US" altLang="zh-CN" sz="2000" dirty="0">
                <a:latin typeface="Times New Roman" panose="02020603050405020304" pitchFamily="18" charset="0"/>
              </a:rPr>
              <a:t>[B]</a:t>
            </a:r>
            <a:r>
              <a:rPr lang="zh-CN" altLang="en-US" sz="2000" dirty="0">
                <a:latin typeface="Times New Roman" panose="02020603050405020304" pitchFamily="18" charset="0"/>
              </a:rPr>
              <a:t>中，其中块</a:t>
            </a:r>
            <a:r>
              <a:rPr lang="en-US" altLang="zh-CN" sz="2000" dirty="0">
                <a:latin typeface="Times New Roman" panose="02020603050405020304" pitchFamily="18" charset="0"/>
              </a:rPr>
              <a:t>B</a:t>
            </a:r>
            <a:r>
              <a:rPr lang="zh-CN" altLang="en-US" sz="2000" dirty="0">
                <a:latin typeface="Times New Roman" panose="02020603050405020304" pitchFamily="18" charset="0"/>
              </a:rPr>
              <a:t>是含有</a:t>
            </a:r>
            <a:r>
              <a:rPr lang="en-US" altLang="zh-CN" sz="2000" dirty="0">
                <a:latin typeface="Times New Roman" panose="02020603050405020304" pitchFamily="18" charset="0"/>
              </a:rPr>
              <a:t>x</a:t>
            </a:r>
            <a:r>
              <a:rPr lang="zh-CN" altLang="en-US" sz="2000" dirty="0">
                <a:latin typeface="Times New Roman" panose="02020603050405020304" pitchFamily="18" charset="0"/>
              </a:rPr>
              <a:t>的本次引用的基本块，而且块</a:t>
            </a:r>
            <a:r>
              <a:rPr lang="en-US" altLang="zh-CN" sz="2000" dirty="0">
                <a:latin typeface="Times New Roman" panose="02020603050405020304" pitchFamily="18" charset="0"/>
              </a:rPr>
              <a:t>B</a:t>
            </a:r>
            <a:r>
              <a:rPr lang="zh-CN" altLang="en-US" sz="2000" dirty="0">
                <a:latin typeface="Times New Roman" panose="02020603050405020304" pitchFamily="18" charset="0"/>
              </a:rPr>
              <a:t>中该引用的前面没有</a:t>
            </a:r>
            <a:r>
              <a:rPr lang="en-US" altLang="zh-CN" sz="2000" dirty="0">
                <a:latin typeface="Times New Roman" panose="02020603050405020304" pitchFamily="18" charset="0"/>
              </a:rPr>
              <a:t>x</a:t>
            </a:r>
            <a:r>
              <a:rPr lang="zh-CN" altLang="en-US" sz="2000" dirty="0">
                <a:latin typeface="Times New Roman" panose="02020603050405020304" pitchFamily="18" charset="0"/>
              </a:rPr>
              <a:t>或</a:t>
            </a:r>
            <a:r>
              <a:rPr lang="en-US" altLang="zh-CN" sz="2000" dirty="0">
                <a:latin typeface="Times New Roman" panose="02020603050405020304" pitchFamily="18" charset="0"/>
              </a:rPr>
              <a:t>y</a:t>
            </a:r>
            <a:r>
              <a:rPr lang="zh-CN" altLang="en-US" sz="2000" dirty="0">
                <a:latin typeface="Times New Roman" panose="02020603050405020304" pitchFamily="18" charset="0"/>
              </a:rPr>
              <a:t>的定义。回想一下，如果</a:t>
            </a:r>
            <a:r>
              <a:rPr lang="en-US" altLang="zh-CN" sz="2000" dirty="0">
                <a:latin typeface="Times New Roman" panose="02020603050405020304" pitchFamily="18" charset="0"/>
              </a:rPr>
              <a:t>s</a:t>
            </a:r>
            <a:r>
              <a:rPr lang="zh-CN" altLang="en-US" sz="2000" dirty="0">
                <a:latin typeface="Times New Roman" panose="02020603050405020304" pitchFamily="18" charset="0"/>
              </a:rPr>
              <a:t>在</a:t>
            </a:r>
            <a:r>
              <a:rPr lang="en-US" altLang="zh-CN" sz="2000" dirty="0" err="1">
                <a:latin typeface="Times New Roman" panose="02020603050405020304" pitchFamily="18" charset="0"/>
              </a:rPr>
              <a:t>c_in</a:t>
            </a:r>
            <a:r>
              <a:rPr lang="en-US" altLang="zh-CN" sz="2000" dirty="0">
                <a:latin typeface="Times New Roman" panose="02020603050405020304" pitchFamily="18" charset="0"/>
              </a:rPr>
              <a:t>[B]</a:t>
            </a:r>
            <a:r>
              <a:rPr lang="zh-CN" altLang="en-US" sz="2000" dirty="0">
                <a:latin typeface="Times New Roman" panose="02020603050405020304" pitchFamily="18" charset="0"/>
              </a:rPr>
              <a:t>中，那么</a:t>
            </a:r>
            <a:r>
              <a:rPr lang="en-US" altLang="zh-CN" sz="2000" dirty="0">
                <a:latin typeface="Times New Roman" panose="02020603050405020304" pitchFamily="18" charset="0"/>
              </a:rPr>
              <a:t>s</a:t>
            </a:r>
            <a:r>
              <a:rPr lang="zh-CN" altLang="en-US" sz="2000" dirty="0">
                <a:latin typeface="Times New Roman" panose="02020603050405020304" pitchFamily="18" charset="0"/>
              </a:rPr>
              <a:t>是唯一的到达块</a:t>
            </a:r>
            <a:r>
              <a:rPr lang="en-US" altLang="zh-CN" sz="2000" dirty="0">
                <a:latin typeface="Times New Roman" panose="02020603050405020304" pitchFamily="18" charset="0"/>
              </a:rPr>
              <a:t>B</a:t>
            </a:r>
            <a:r>
              <a:rPr lang="zh-CN" altLang="en-US" sz="2000" dirty="0">
                <a:latin typeface="Times New Roman" panose="02020603050405020304" pitchFamily="18" charset="0"/>
              </a:rPr>
              <a:t>的</a:t>
            </a:r>
            <a:r>
              <a:rPr lang="en-US" altLang="zh-CN" sz="2000" dirty="0">
                <a:latin typeface="Times New Roman" panose="02020603050405020304" pitchFamily="18" charset="0"/>
              </a:rPr>
              <a:t>x</a:t>
            </a:r>
            <a:r>
              <a:rPr lang="zh-CN" altLang="en-US" sz="2000" dirty="0">
                <a:latin typeface="Times New Roman" panose="02020603050405020304" pitchFamily="18" charset="0"/>
              </a:rPr>
              <a:t>的定义。</a:t>
            </a:r>
          </a:p>
          <a:p>
            <a:pPr marL="914400" lvl="1" indent="-457200">
              <a:lnSpc>
                <a:spcPct val="125000"/>
              </a:lnSpc>
              <a:spcBef>
                <a:spcPct val="10000"/>
              </a:spcBef>
              <a:buFont typeface="+mj-lt"/>
              <a:buAutoNum type="arabicPeriod"/>
            </a:pPr>
            <a:r>
              <a:rPr lang="zh-CN" altLang="en-US" sz="2000" dirty="0">
                <a:latin typeface="Times New Roman" panose="02020603050405020304" pitchFamily="18" charset="0"/>
              </a:rPr>
              <a:t>如果</a:t>
            </a:r>
            <a:r>
              <a:rPr lang="en-US" altLang="zh-CN" sz="2000" dirty="0">
                <a:latin typeface="Times New Roman" panose="02020603050405020304" pitchFamily="18" charset="0"/>
              </a:rPr>
              <a:t>s</a:t>
            </a:r>
            <a:r>
              <a:rPr lang="zh-CN" altLang="en-US" sz="2000" dirty="0">
                <a:latin typeface="Times New Roman" panose="02020603050405020304" pitchFamily="18" charset="0"/>
              </a:rPr>
              <a:t>满足</a:t>
            </a:r>
            <a:r>
              <a:rPr lang="en-US" altLang="zh-CN" sz="2000" dirty="0">
                <a:latin typeface="Times New Roman" panose="02020603050405020304" pitchFamily="18" charset="0"/>
              </a:rPr>
              <a:t>(2)</a:t>
            </a:r>
            <a:r>
              <a:rPr lang="zh-CN" altLang="en-US" sz="2000" dirty="0">
                <a:latin typeface="Times New Roman" panose="02020603050405020304" pitchFamily="18" charset="0"/>
              </a:rPr>
              <a:t>中的条件，则删掉</a:t>
            </a:r>
            <a:r>
              <a:rPr lang="en-US" altLang="zh-CN" sz="2000" dirty="0">
                <a:latin typeface="Times New Roman" panose="02020603050405020304" pitchFamily="18" charset="0"/>
              </a:rPr>
              <a:t>s</a:t>
            </a:r>
            <a:r>
              <a:rPr lang="zh-CN" altLang="en-US" sz="2000" dirty="0">
                <a:latin typeface="Times New Roman" panose="02020603050405020304" pitchFamily="18" charset="0"/>
              </a:rPr>
              <a:t>，且把</a:t>
            </a:r>
            <a:r>
              <a:rPr lang="en-US" altLang="zh-CN" sz="2000" dirty="0">
                <a:latin typeface="Times New Roman" panose="02020603050405020304" pitchFamily="18" charset="0"/>
              </a:rPr>
              <a:t>(1)</a:t>
            </a:r>
            <a:r>
              <a:rPr lang="zh-CN" altLang="en-US" sz="2000" dirty="0">
                <a:latin typeface="Times New Roman" panose="02020603050405020304" pitchFamily="18" charset="0"/>
              </a:rPr>
              <a:t>中找出的所有</a:t>
            </a:r>
            <a:r>
              <a:rPr lang="en-US" altLang="zh-CN" sz="2000" dirty="0">
                <a:latin typeface="Times New Roman" panose="02020603050405020304" pitchFamily="18" charset="0"/>
              </a:rPr>
              <a:t>x</a:t>
            </a:r>
            <a:r>
              <a:rPr lang="zh-CN" altLang="en-US" sz="2000" dirty="0">
                <a:latin typeface="Times New Roman" panose="02020603050405020304" pitchFamily="18" charset="0"/>
              </a:rPr>
              <a:t>的引用用</a:t>
            </a:r>
            <a:r>
              <a:rPr lang="en-US" altLang="zh-CN" sz="2000" dirty="0">
                <a:latin typeface="Times New Roman" panose="02020603050405020304" pitchFamily="18" charset="0"/>
              </a:rPr>
              <a:t>y</a:t>
            </a:r>
            <a:r>
              <a:rPr lang="zh-CN" altLang="en-US" sz="2000" dirty="0">
                <a:latin typeface="Times New Roman" panose="02020603050405020304" pitchFamily="18" charset="0"/>
              </a:rPr>
              <a:t>来代替。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6067">
                                            <p:txEl>
                                              <p:pRg st="0" end="0"/>
                                            </p:txEl>
                                          </p:spTgt>
                                        </p:tgtEl>
                                        <p:attrNameLst>
                                          <p:attrName>style.visibility</p:attrName>
                                        </p:attrNameLst>
                                      </p:cBhvr>
                                      <p:to>
                                        <p:strVal val="visible"/>
                                      </p:to>
                                    </p:set>
                                    <p:animEffect transition="in" filter="blinds(horizontal)">
                                      <p:cBhvr>
                                        <p:cTn id="7" dur="500"/>
                                        <p:tgtEl>
                                          <p:spTgt spid="277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6067">
                                            <p:txEl>
                                              <p:pRg st="1" end="1"/>
                                            </p:txEl>
                                          </p:spTgt>
                                        </p:tgtEl>
                                        <p:attrNameLst>
                                          <p:attrName>style.visibility</p:attrName>
                                        </p:attrNameLst>
                                      </p:cBhvr>
                                      <p:to>
                                        <p:strVal val="visible"/>
                                      </p:to>
                                    </p:set>
                                    <p:animEffect transition="in" filter="blinds(horizontal)">
                                      <p:cBhvr>
                                        <p:cTn id="12" dur="500"/>
                                        <p:tgtEl>
                                          <p:spTgt spid="277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6067">
                                            <p:txEl>
                                              <p:pRg st="2" end="2"/>
                                            </p:txEl>
                                          </p:spTgt>
                                        </p:tgtEl>
                                        <p:attrNameLst>
                                          <p:attrName>style.visibility</p:attrName>
                                        </p:attrNameLst>
                                      </p:cBhvr>
                                      <p:to>
                                        <p:strVal val="visible"/>
                                      </p:to>
                                    </p:set>
                                    <p:animEffect transition="in" filter="blinds(horizontal)">
                                      <p:cBhvr>
                                        <p:cTn id="17" dur="500"/>
                                        <p:tgtEl>
                                          <p:spTgt spid="2776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6067">
                                            <p:txEl>
                                              <p:pRg st="3" end="3"/>
                                            </p:txEl>
                                          </p:spTgt>
                                        </p:tgtEl>
                                        <p:attrNameLst>
                                          <p:attrName>style.visibility</p:attrName>
                                        </p:attrNameLst>
                                      </p:cBhvr>
                                      <p:to>
                                        <p:strVal val="visible"/>
                                      </p:to>
                                    </p:set>
                                    <p:animEffect transition="in" filter="blinds(horizontal)">
                                      <p:cBhvr>
                                        <p:cTn id="22" dur="500"/>
                                        <p:tgtEl>
                                          <p:spTgt spid="277606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76067">
                                            <p:txEl>
                                              <p:pRg st="4" end="4"/>
                                            </p:txEl>
                                          </p:spTgt>
                                        </p:tgtEl>
                                        <p:attrNameLst>
                                          <p:attrName>style.visibility</p:attrName>
                                        </p:attrNameLst>
                                      </p:cBhvr>
                                      <p:to>
                                        <p:strVal val="visible"/>
                                      </p:to>
                                    </p:set>
                                    <p:animEffect transition="in" filter="blinds(horizontal)">
                                      <p:cBhvr>
                                        <p:cTn id="25" dur="500"/>
                                        <p:tgtEl>
                                          <p:spTgt spid="277606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76067">
                                            <p:txEl>
                                              <p:pRg st="5" end="5"/>
                                            </p:txEl>
                                          </p:spTgt>
                                        </p:tgtEl>
                                        <p:attrNameLst>
                                          <p:attrName>style.visibility</p:attrName>
                                        </p:attrNameLst>
                                      </p:cBhvr>
                                      <p:to>
                                        <p:strVal val="visible"/>
                                      </p:to>
                                    </p:set>
                                    <p:animEffect transition="in" filter="blinds(horizontal)">
                                      <p:cBhvr>
                                        <p:cTn id="28" dur="500"/>
                                        <p:tgtEl>
                                          <p:spTgt spid="2776067">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76067">
                                            <p:txEl>
                                              <p:pRg st="6" end="6"/>
                                            </p:txEl>
                                          </p:spTgt>
                                        </p:tgtEl>
                                        <p:attrNameLst>
                                          <p:attrName>style.visibility</p:attrName>
                                        </p:attrNameLst>
                                      </p:cBhvr>
                                      <p:to>
                                        <p:strVal val="visible"/>
                                      </p:to>
                                    </p:set>
                                    <p:animEffect transition="in" filter="blinds(horizontal)">
                                      <p:cBhvr>
                                        <p:cTn id="31" dur="500"/>
                                        <p:tgtEl>
                                          <p:spTgt spid="2776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67"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a:extLst>
              <a:ext uri="{FF2B5EF4-FFF2-40B4-BE49-F238E27FC236}">
                <a16:creationId xmlns:a16="http://schemas.microsoft.com/office/drawing/2014/main" id="{1E1046FC-F99A-4669-91E6-A64008ACC505}"/>
              </a:ext>
            </a:extLst>
          </p:cNvPr>
          <p:cNvSpPr>
            <a:spLocks noGrp="1" noChangeArrowheads="1"/>
          </p:cNvSpPr>
          <p:nvPr>
            <p:ph type="title"/>
          </p:nvPr>
        </p:nvSpPr>
        <p:spPr/>
        <p:txBody>
          <a:bodyPr anchor="ctr">
            <a:normAutofit/>
          </a:bodyPr>
          <a:lstStyle/>
          <a:p>
            <a:r>
              <a:rPr lang="zh-CN" altLang="en-US" sz="4000">
                <a:latin typeface="Times New Roman" panose="02020603050405020304" pitchFamily="18" charset="0"/>
              </a:rPr>
              <a:t>本章小结</a:t>
            </a:r>
          </a:p>
        </p:txBody>
      </p:sp>
      <p:sp>
        <p:nvSpPr>
          <p:cNvPr id="2777091" name="Rectangle 3">
            <a:extLst>
              <a:ext uri="{FF2B5EF4-FFF2-40B4-BE49-F238E27FC236}">
                <a16:creationId xmlns:a16="http://schemas.microsoft.com/office/drawing/2014/main" id="{64959F6A-8F23-26B2-EC7B-384B75680C62}"/>
              </a:ext>
            </a:extLst>
          </p:cNvPr>
          <p:cNvSpPr>
            <a:spLocks noGrp="1" noChangeArrowheads="1"/>
          </p:cNvSpPr>
          <p:nvPr>
            <p:ph idx="1"/>
          </p:nvPr>
        </p:nvSpPr>
        <p:spPr/>
        <p:txBody>
          <a:bodyPr>
            <a:normAutofit fontScale="70000" lnSpcReduction="20000"/>
          </a:bodyPr>
          <a:lstStyle/>
          <a:p>
            <a:pPr marL="609600" indent="-609600">
              <a:spcBef>
                <a:spcPct val="0"/>
              </a:spcBef>
            </a:pPr>
            <a:r>
              <a:rPr lang="zh-CN" altLang="en-US" sz="3000">
                <a:latin typeface="Times New Roman" panose="02020603050405020304" pitchFamily="18" charset="0"/>
              </a:rPr>
              <a:t>代码优化就是对程序进行等价变换，以提高目标程序的效率，通常只对中间代码进行优化。通常包括控制流分析、数据流分析和变换三部分。</a:t>
            </a:r>
          </a:p>
          <a:p>
            <a:pPr marL="609600" indent="-609600">
              <a:spcBef>
                <a:spcPct val="0"/>
              </a:spcBef>
            </a:pPr>
            <a:r>
              <a:rPr lang="zh-CN" altLang="en-US" sz="3000">
                <a:latin typeface="Times New Roman" panose="02020603050405020304" pitchFamily="18" charset="0"/>
              </a:rPr>
              <a:t>以程序的基本块为基础，基本块内的优化叫局部优化，跨基本块的优化为全局优化，循环优化是针对循环进行的优化，是全局优化的一部分。</a:t>
            </a:r>
          </a:p>
          <a:p>
            <a:pPr marL="609600" indent="-609600">
              <a:spcBef>
                <a:spcPct val="0"/>
              </a:spcBef>
            </a:pPr>
            <a:r>
              <a:rPr lang="zh-CN" altLang="en-US" sz="3000">
                <a:latin typeface="Times New Roman" panose="02020603050405020304" pitchFamily="18" charset="0"/>
              </a:rPr>
              <a:t>公共子表达式的删除、复制传播、无用代码删除、代码外提、强度削弱和归纳变量删除等都是一些常用的针对局部或者全局的代码优化方法。</a:t>
            </a:r>
          </a:p>
        </p:txBody>
      </p:sp>
      <p:sp>
        <p:nvSpPr>
          <p:cNvPr id="4" name="日期占位符 3">
            <a:extLst>
              <a:ext uri="{FF2B5EF4-FFF2-40B4-BE49-F238E27FC236}">
                <a16:creationId xmlns:a16="http://schemas.microsoft.com/office/drawing/2014/main" id="{CDD64E14-29E4-F9D8-89CB-2040CBA5A0F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86580E3-EA1B-4EED-8A9F-B0A2949CA53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1858" name="灯片编号占位符 5">
            <a:extLst>
              <a:ext uri="{FF2B5EF4-FFF2-40B4-BE49-F238E27FC236}">
                <a16:creationId xmlns:a16="http://schemas.microsoft.com/office/drawing/2014/main" id="{0B6F803D-FD1A-6200-5A52-8BBF88451E7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6430E86-E960-41F3-9C46-B7226CEBE605}" type="slidenum">
              <a:rPr lang="en-US" altLang="zh-CN">
                <a:latin typeface="Arial" panose="020B0604020202020204" pitchFamily="34" charset="0"/>
              </a:rPr>
              <a:pPr/>
              <a:t>98</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7091">
                                            <p:txEl>
                                              <p:pRg st="0" end="0"/>
                                            </p:txEl>
                                          </p:spTgt>
                                        </p:tgtEl>
                                        <p:attrNameLst>
                                          <p:attrName>style.visibility</p:attrName>
                                        </p:attrNameLst>
                                      </p:cBhvr>
                                      <p:to>
                                        <p:strVal val="visible"/>
                                      </p:to>
                                    </p:set>
                                    <p:animEffect transition="in" filter="blinds(horizontal)">
                                      <p:cBhvr>
                                        <p:cTn id="7" dur="500"/>
                                        <p:tgtEl>
                                          <p:spTgt spid="277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7091">
                                            <p:txEl>
                                              <p:pRg st="1" end="1"/>
                                            </p:txEl>
                                          </p:spTgt>
                                        </p:tgtEl>
                                        <p:attrNameLst>
                                          <p:attrName>style.visibility</p:attrName>
                                        </p:attrNameLst>
                                      </p:cBhvr>
                                      <p:to>
                                        <p:strVal val="visible"/>
                                      </p:to>
                                    </p:set>
                                    <p:animEffect transition="in" filter="blinds(horizontal)">
                                      <p:cBhvr>
                                        <p:cTn id="12" dur="500"/>
                                        <p:tgtEl>
                                          <p:spTgt spid="277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7091">
                                            <p:txEl>
                                              <p:pRg st="2" end="2"/>
                                            </p:txEl>
                                          </p:spTgt>
                                        </p:tgtEl>
                                        <p:attrNameLst>
                                          <p:attrName>style.visibility</p:attrName>
                                        </p:attrNameLst>
                                      </p:cBhvr>
                                      <p:to>
                                        <p:strVal val="visible"/>
                                      </p:to>
                                    </p:set>
                                    <p:animEffect transition="in" filter="blinds(horizontal)">
                                      <p:cBhvr>
                                        <p:cTn id="17" dur="500"/>
                                        <p:tgtEl>
                                          <p:spTgt spid="2777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7091"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3ADE4840-54AC-11D0-44A3-21F0063457B4}"/>
              </a:ext>
            </a:extLst>
          </p:cNvPr>
          <p:cNvSpPr>
            <a:spLocks noGrp="1" noChangeArrowheads="1"/>
          </p:cNvSpPr>
          <p:nvPr>
            <p:ph type="title"/>
          </p:nvPr>
        </p:nvSpPr>
        <p:spPr/>
        <p:txBody>
          <a:bodyPr anchor="ctr">
            <a:normAutofit/>
          </a:bodyPr>
          <a:lstStyle/>
          <a:p>
            <a:r>
              <a:rPr lang="zh-CN" altLang="en-US" sz="4000" dirty="0">
                <a:latin typeface="Times New Roman" panose="02020603050405020304" pitchFamily="18" charset="0"/>
              </a:rPr>
              <a:t>本章小结</a:t>
            </a:r>
          </a:p>
        </p:txBody>
      </p:sp>
      <p:sp>
        <p:nvSpPr>
          <p:cNvPr id="2890755" name="Rectangle 3">
            <a:extLst>
              <a:ext uri="{FF2B5EF4-FFF2-40B4-BE49-F238E27FC236}">
                <a16:creationId xmlns:a16="http://schemas.microsoft.com/office/drawing/2014/main" id="{B8A54039-B7EB-7331-AB57-C5F3F47990E8}"/>
              </a:ext>
            </a:extLst>
          </p:cNvPr>
          <p:cNvSpPr>
            <a:spLocks noGrp="1" noChangeArrowheads="1"/>
          </p:cNvSpPr>
          <p:nvPr>
            <p:ph idx="1"/>
          </p:nvPr>
        </p:nvSpPr>
        <p:spPr/>
        <p:txBody>
          <a:bodyPr>
            <a:normAutofit/>
          </a:bodyPr>
          <a:lstStyle/>
          <a:p>
            <a:pPr marL="609600" indent="-609600">
              <a:spcBef>
                <a:spcPct val="0"/>
              </a:spcBef>
            </a:pPr>
            <a:r>
              <a:rPr lang="zh-CN" altLang="en-US">
                <a:latin typeface="Times New Roman" panose="02020603050405020304" pitchFamily="18" charset="0"/>
              </a:rPr>
              <a:t>划分基本块、构造并分析表示程序控制流信息的流图是进行控制流分析的基础工作。在对循环的分析中，用到支配节点、回边、自然循环、前置首节点、流图的可约等重要概念。</a:t>
            </a:r>
          </a:p>
          <a:p>
            <a:pPr marL="609600" indent="-609600">
              <a:spcBef>
                <a:spcPct val="0"/>
              </a:spcBef>
            </a:pPr>
            <a:r>
              <a:rPr lang="zh-CN" altLang="en-US" dirty="0">
                <a:latin typeface="Times New Roman" panose="02020603050405020304" pitchFamily="18" charset="0"/>
              </a:rPr>
              <a:t>对程序中变量的定义和引用关系的分析称为数据流分析，用数据流方程表达变量的定义、引用等，具体进行到达</a:t>
            </a:r>
            <a:r>
              <a:rPr lang="en-US" altLang="zh-CN" dirty="0">
                <a:latin typeface="Times New Roman" panose="02020603050405020304" pitchFamily="18" charset="0"/>
              </a:rPr>
              <a:t>-</a:t>
            </a:r>
            <a:r>
              <a:rPr lang="zh-CN" altLang="en-US" dirty="0">
                <a:latin typeface="Times New Roman" panose="02020603050405020304" pitchFamily="18" charset="0"/>
              </a:rPr>
              <a:t>定义分析、定义</a:t>
            </a:r>
            <a:r>
              <a:rPr lang="en-US" altLang="zh-CN" dirty="0">
                <a:latin typeface="Times New Roman" panose="02020603050405020304" pitchFamily="18" charset="0"/>
              </a:rPr>
              <a:t>-</a:t>
            </a:r>
            <a:r>
              <a:rPr lang="zh-CN" altLang="en-US" dirty="0">
                <a:latin typeface="Times New Roman" panose="02020603050405020304" pitchFamily="18" charset="0"/>
              </a:rPr>
              <a:t>引用分析、可用表达式分析。</a:t>
            </a:r>
          </a:p>
        </p:txBody>
      </p:sp>
      <p:sp>
        <p:nvSpPr>
          <p:cNvPr id="4" name="日期占位符 3">
            <a:extLst>
              <a:ext uri="{FF2B5EF4-FFF2-40B4-BE49-F238E27FC236}">
                <a16:creationId xmlns:a16="http://schemas.microsoft.com/office/drawing/2014/main" id="{B8E4A85E-8DDB-BECC-F4E6-D142789AA04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27FD341-595A-404C-9C08-C8F0615769F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3906" name="灯片编号占位符 5">
            <a:extLst>
              <a:ext uri="{FF2B5EF4-FFF2-40B4-BE49-F238E27FC236}">
                <a16:creationId xmlns:a16="http://schemas.microsoft.com/office/drawing/2014/main" id="{A6D7E5F0-F8E1-1A7C-D63D-0205B8DEB6D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9EA93F2-42EB-44F7-A3F8-AECE25FBA400}" type="slidenum">
              <a:rPr lang="en-US" altLang="zh-CN">
                <a:latin typeface="Arial" panose="020B0604020202020204" pitchFamily="34" charset="0"/>
              </a:rPr>
              <a:pPr/>
              <a:t>99</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0755">
                                            <p:txEl>
                                              <p:pRg st="0" end="0"/>
                                            </p:txEl>
                                          </p:spTgt>
                                        </p:tgtEl>
                                        <p:attrNameLst>
                                          <p:attrName>style.visibility</p:attrName>
                                        </p:attrNameLst>
                                      </p:cBhvr>
                                      <p:to>
                                        <p:strVal val="visible"/>
                                      </p:to>
                                    </p:set>
                                    <p:animEffect transition="in" filter="blinds(horizontal)">
                                      <p:cBhvr>
                                        <p:cTn id="7" dur="500"/>
                                        <p:tgtEl>
                                          <p:spTgt spid="289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0755">
                                            <p:txEl>
                                              <p:pRg st="1" end="1"/>
                                            </p:txEl>
                                          </p:spTgt>
                                        </p:tgtEl>
                                        <p:attrNameLst>
                                          <p:attrName>style.visibility</p:attrName>
                                        </p:attrNameLst>
                                      </p:cBhvr>
                                      <p:to>
                                        <p:strVal val="visible"/>
                                      </p:to>
                                    </p:set>
                                    <p:animEffect transition="in" filter="blinds(horizontal)">
                                      <p:cBhvr>
                                        <p:cTn id="12" dur="500"/>
                                        <p:tgtEl>
                                          <p:spTgt spid="2890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075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11073</Words>
  <Application>Microsoft Office PowerPoint</Application>
  <PresentationFormat>宽屏</PresentationFormat>
  <Paragraphs>1050</Paragraphs>
  <Slides>99</Slides>
  <Notes>20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99</vt:i4>
      </vt:variant>
    </vt:vector>
  </HeadingPairs>
  <TitlesOfParts>
    <vt:vector size="110" baseType="lpstr">
      <vt:lpstr>等线</vt:lpstr>
      <vt:lpstr>楷体_GB2312</vt:lpstr>
      <vt:lpstr>宋体</vt:lpstr>
      <vt:lpstr>微软雅黑</vt:lpstr>
      <vt:lpstr>Arial</vt:lpstr>
      <vt:lpstr>Calibri</vt:lpstr>
      <vt:lpstr>Times New Roman</vt:lpstr>
      <vt:lpstr>Wingdings</vt:lpstr>
      <vt:lpstr>Office 主题​​</vt:lpstr>
      <vt:lpstr>Visio.Drawing.11</vt:lpstr>
      <vt:lpstr>MathType 7.0 Equation</vt:lpstr>
      <vt:lpstr>第十章 代码优化</vt:lpstr>
      <vt:lpstr>第10章 代码优化 </vt:lpstr>
      <vt:lpstr>第10章 代码优化</vt:lpstr>
      <vt:lpstr>代码优化程序的结构</vt:lpstr>
      <vt:lpstr>10.1 优化的种类</vt:lpstr>
      <vt:lpstr>程序例子</vt:lpstr>
      <vt:lpstr>程序例子</vt:lpstr>
      <vt:lpstr>流图</vt:lpstr>
      <vt:lpstr>10.1.1公共子表达式删除</vt:lpstr>
      <vt:lpstr>10.1.1公共子表达式删除</vt:lpstr>
      <vt:lpstr>10.1.1公共子表达式删除</vt:lpstr>
      <vt:lpstr>10.1.1公共子表达式删除</vt:lpstr>
      <vt:lpstr>10.1.1公共子表达式删除</vt:lpstr>
      <vt:lpstr>10.1.1公共子表达式删除</vt:lpstr>
      <vt:lpstr>10.1.1公共子表达式删除</vt:lpstr>
      <vt:lpstr>10.1.1公共子表达式删除</vt:lpstr>
      <vt:lpstr>10.1.1公共子表达式删除</vt:lpstr>
      <vt:lpstr>10.1.1公共子表达式删除</vt:lpstr>
      <vt:lpstr>10.1.2 复制传播</vt:lpstr>
      <vt:lpstr>10.1.2 复制传播</vt:lpstr>
      <vt:lpstr>10.1.3 无用代码删除</vt:lpstr>
      <vt:lpstr>10.1.3 无用代码删除</vt:lpstr>
      <vt:lpstr>10.1.4 代码外提</vt:lpstr>
      <vt:lpstr>10.1.5 强度削弱</vt:lpstr>
      <vt:lpstr>10.1.5 强度削弱</vt:lpstr>
      <vt:lpstr>10.1.5 归纳变量删除</vt:lpstr>
      <vt:lpstr>10.1.5 归纳变量删除</vt:lpstr>
      <vt:lpstr>10.2 控制流分析</vt:lpstr>
      <vt:lpstr>10.2.1 基本块</vt:lpstr>
      <vt:lpstr>基本块的划分算法</vt:lpstr>
      <vt:lpstr>10.2.2 流图</vt:lpstr>
      <vt:lpstr>10.2.3 循环</vt:lpstr>
      <vt:lpstr>支配节点集计算 </vt:lpstr>
      <vt:lpstr>例10.6</vt:lpstr>
      <vt:lpstr>循环 </vt:lpstr>
      <vt:lpstr>例10.6</vt:lpstr>
      <vt:lpstr>自然循环的构造 </vt:lpstr>
      <vt:lpstr>循环</vt:lpstr>
      <vt:lpstr>循环</vt:lpstr>
      <vt:lpstr>可归约流图</vt:lpstr>
      <vt:lpstr>10.3 数据流分析</vt:lpstr>
      <vt:lpstr>数据流分析的种类</vt:lpstr>
      <vt:lpstr>10.3.1 数据流方程的一般形式</vt:lpstr>
      <vt:lpstr>10.3.1 数据流方程的一般形式</vt:lpstr>
      <vt:lpstr>10.3.1 数据流方程的一般形式</vt:lpstr>
      <vt:lpstr>10.3.2 到达-定义分析</vt:lpstr>
      <vt:lpstr>10.3.2 到达-定义分析</vt:lpstr>
      <vt:lpstr>10.3.2 到达-定义分析</vt:lpstr>
      <vt:lpstr>到达定义数据流方程(记号)</vt:lpstr>
      <vt:lpstr>到达定义数据流方程(记号)</vt:lpstr>
      <vt:lpstr>到达定义数据流方程</vt:lpstr>
      <vt:lpstr>方程求解算法</vt:lpstr>
      <vt:lpstr>算法例子</vt:lpstr>
      <vt:lpstr>计算过程</vt:lpstr>
      <vt:lpstr>10.3.3 活跃变量分析</vt:lpstr>
      <vt:lpstr>记号</vt:lpstr>
      <vt:lpstr>活跃变量数据流方程</vt:lpstr>
      <vt:lpstr>活跃变量数据流方程求解</vt:lpstr>
      <vt:lpstr>活跃变量数据流方程例子</vt:lpstr>
      <vt:lpstr>迭代过程</vt:lpstr>
      <vt:lpstr>10.3.3 活跃变量分析</vt:lpstr>
      <vt:lpstr>10.3.4 可用表达式分析</vt:lpstr>
      <vt:lpstr>记号</vt:lpstr>
      <vt:lpstr>e_gen[B]的计算</vt:lpstr>
      <vt:lpstr>e_kill[B]的计算</vt:lpstr>
      <vt:lpstr>数据流方程</vt:lpstr>
      <vt:lpstr>方程求解算法</vt:lpstr>
      <vt:lpstr>算法说明</vt:lpstr>
      <vt:lpstr>10.4 局部优化</vt:lpstr>
      <vt:lpstr>10.4.1 基本块的dag表示 </vt:lpstr>
      <vt:lpstr>利用dag进行的基本块变换</vt:lpstr>
      <vt:lpstr>10.4.2 局部公共子表达式删除 </vt:lpstr>
      <vt:lpstr>10.4.3 无用代码删除 </vt:lpstr>
      <vt:lpstr>10.4.4代数恒等式的使用 </vt:lpstr>
      <vt:lpstr>10.4.4代数恒等式的使用 </vt:lpstr>
      <vt:lpstr>10.4.5 数组引用的dag表示 </vt:lpstr>
      <vt:lpstr>10.4.5 数组引用的dag表示 </vt:lpstr>
      <vt:lpstr>10.4.6 指针赋值和过程调用的dag表示 </vt:lpstr>
      <vt:lpstr>10.4.7 从dag到基本块的重组 </vt:lpstr>
      <vt:lpstr>10.4.7 从dag到基本块的重组 </vt:lpstr>
      <vt:lpstr>10.4.7 从dag到基本块的重组 </vt:lpstr>
      <vt:lpstr>10.5 循环优化</vt:lpstr>
      <vt:lpstr>10.5.1循环不变计算的检测 </vt:lpstr>
      <vt:lpstr>10.5.2 代码外提</vt:lpstr>
      <vt:lpstr>10.5.2 代码外提</vt:lpstr>
      <vt:lpstr>10.5.3 归纳变量删除和强度削弱 </vt:lpstr>
      <vt:lpstr>10.5.3 归纳变量删除和强度削弱 </vt:lpstr>
      <vt:lpstr>10.5.3 归纳变量删除和强度削弱 </vt:lpstr>
      <vt:lpstr>10.5.3 归纳变量删除和强度削弱 </vt:lpstr>
      <vt:lpstr>PowerPoint 演示文稿</vt:lpstr>
      <vt:lpstr>10.5.3 归纳变量删除和强度削弱 </vt:lpstr>
      <vt:lpstr>10.5.3 归纳变量删除和强度削弱 </vt:lpstr>
      <vt:lpstr>10.5.3 归纳变量删除和强度削弱 </vt:lpstr>
      <vt:lpstr>10.6 全局优化</vt:lpstr>
      <vt:lpstr>10.6.1 全局公共子表达式删除 </vt:lpstr>
      <vt:lpstr>10.6.2 复制传播</vt:lpstr>
      <vt:lpstr>10.6.2 复制传播</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56</cp:revision>
  <dcterms:created xsi:type="dcterms:W3CDTF">2022-01-05T10:21:38Z</dcterms:created>
  <dcterms:modified xsi:type="dcterms:W3CDTF">2022-07-13T08:03:56Z</dcterms:modified>
</cp:coreProperties>
</file>