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648" r:id="rId2"/>
    <p:sldId id="2498" r:id="rId3"/>
    <p:sldId id="2499" r:id="rId4"/>
    <p:sldId id="2501" r:id="rId5"/>
    <p:sldId id="2502" r:id="rId6"/>
    <p:sldId id="2503" r:id="rId7"/>
    <p:sldId id="2504" r:id="rId8"/>
    <p:sldId id="2505" r:id="rId9"/>
    <p:sldId id="2506" r:id="rId10"/>
    <p:sldId id="2507" r:id="rId11"/>
    <p:sldId id="2558" r:id="rId12"/>
    <p:sldId id="2508" r:id="rId13"/>
    <p:sldId id="2509" r:id="rId14"/>
    <p:sldId id="2510" r:id="rId15"/>
    <p:sldId id="2511" r:id="rId16"/>
    <p:sldId id="2512" r:id="rId17"/>
    <p:sldId id="2513" r:id="rId18"/>
    <p:sldId id="2514" r:id="rId19"/>
    <p:sldId id="2515" r:id="rId20"/>
    <p:sldId id="2516" r:id="rId21"/>
    <p:sldId id="2517" r:id="rId22"/>
    <p:sldId id="2518" r:id="rId23"/>
    <p:sldId id="2519" r:id="rId24"/>
    <p:sldId id="2520" r:id="rId25"/>
    <p:sldId id="2559" r:id="rId26"/>
    <p:sldId id="2521" r:id="rId27"/>
    <p:sldId id="2522" r:id="rId28"/>
    <p:sldId id="2523" r:id="rId29"/>
    <p:sldId id="2524" r:id="rId30"/>
    <p:sldId id="2525" r:id="rId31"/>
    <p:sldId id="2526" r:id="rId32"/>
    <p:sldId id="2527" r:id="rId33"/>
    <p:sldId id="2528" r:id="rId34"/>
    <p:sldId id="2529" r:id="rId35"/>
    <p:sldId id="2530" r:id="rId36"/>
    <p:sldId id="2531" r:id="rId37"/>
    <p:sldId id="2532" r:id="rId38"/>
    <p:sldId id="2560" r:id="rId39"/>
    <p:sldId id="2533" r:id="rId40"/>
    <p:sldId id="2561" r:id="rId41"/>
    <p:sldId id="2534" r:id="rId42"/>
    <p:sldId id="2535" r:id="rId43"/>
    <p:sldId id="2536" r:id="rId44"/>
    <p:sldId id="2575" r:id="rId45"/>
    <p:sldId id="2537" r:id="rId46"/>
    <p:sldId id="2576" r:id="rId47"/>
    <p:sldId id="2538" r:id="rId48"/>
    <p:sldId id="2539" r:id="rId49"/>
    <p:sldId id="2540" r:id="rId50"/>
    <p:sldId id="2541" r:id="rId51"/>
    <p:sldId id="2542" r:id="rId52"/>
    <p:sldId id="2543" r:id="rId53"/>
    <p:sldId id="2544" r:id="rId54"/>
    <p:sldId id="2545" r:id="rId55"/>
    <p:sldId id="2601" r:id="rId56"/>
    <p:sldId id="2546" r:id="rId57"/>
    <p:sldId id="2547" r:id="rId58"/>
    <p:sldId id="2649" r:id="rId59"/>
    <p:sldId id="265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2C2C"/>
    <a:srgbClr val="CD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9EF05C86-2B19-7016-116E-D59AB87D04B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4709856-58C0-4601-858C-486F92A5F689}" type="slidenum">
              <a:rPr lang="en-US" altLang="zh-CN" sz="1300"/>
              <a:pPr/>
              <a:t>6</a:t>
            </a:fld>
            <a:endParaRPr lang="en-US" altLang="zh-CN" sz="1300"/>
          </a:p>
        </p:txBody>
      </p:sp>
      <p:sp>
        <p:nvSpPr>
          <p:cNvPr id="10242" name="Rectangle 2">
            <a:extLst>
              <a:ext uri="{FF2B5EF4-FFF2-40B4-BE49-F238E27FC236}">
                <a16:creationId xmlns:a16="http://schemas.microsoft.com/office/drawing/2014/main" id="{44212374-498E-3A57-CB6E-5BD894AC6B96}"/>
              </a:ext>
            </a:extLst>
          </p:cNvPr>
          <p:cNvSpPr>
            <a:spLocks noChangeArrowheads="1" noTextEdit="1"/>
          </p:cNvSpPr>
          <p:nvPr>
            <p:ph type="sldImg" idx="4294967295"/>
          </p:nvPr>
        </p:nvSpPr>
        <p:spPr>
          <a:ln/>
        </p:spPr>
      </p:sp>
      <p:sp>
        <p:nvSpPr>
          <p:cNvPr id="10243" name="Rectangle 3">
            <a:extLst>
              <a:ext uri="{FF2B5EF4-FFF2-40B4-BE49-F238E27FC236}">
                <a16:creationId xmlns:a16="http://schemas.microsoft.com/office/drawing/2014/main" id="{58D29504-AE28-A250-4FDE-8CF550C172E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EBCA08-E37C-A059-B5AA-3EBFFEA8B7B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1B2DEE9-1F82-4200-8F67-B4DA79F94B6C}" type="slidenum">
              <a:rPr lang="en-US" altLang="zh-CN" sz="1300"/>
              <a:pPr/>
              <a:t>15</a:t>
            </a:fld>
            <a:endParaRPr lang="en-US" altLang="zh-CN" sz="1300"/>
          </a:p>
        </p:txBody>
      </p:sp>
      <p:sp>
        <p:nvSpPr>
          <p:cNvPr id="28674" name="Rectangle 2">
            <a:extLst>
              <a:ext uri="{FF2B5EF4-FFF2-40B4-BE49-F238E27FC236}">
                <a16:creationId xmlns:a16="http://schemas.microsoft.com/office/drawing/2014/main" id="{C6C96852-D835-0D01-8E0E-DC9C49B80247}"/>
              </a:ext>
            </a:extLst>
          </p:cNvPr>
          <p:cNvSpPr>
            <a:spLocks noChangeArrowheads="1" noTextEdit="1"/>
          </p:cNvSpPr>
          <p:nvPr>
            <p:ph type="sldImg" idx="4294967295"/>
          </p:nvPr>
        </p:nvSpPr>
        <p:spPr>
          <a:ln/>
        </p:spPr>
      </p:sp>
      <p:sp>
        <p:nvSpPr>
          <p:cNvPr id="28675" name="Rectangle 3">
            <a:extLst>
              <a:ext uri="{FF2B5EF4-FFF2-40B4-BE49-F238E27FC236}">
                <a16:creationId xmlns:a16="http://schemas.microsoft.com/office/drawing/2014/main" id="{0D12EF6F-22AB-DBCF-436C-A00B499B1D3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1C7D416C-E4CC-C032-40CF-8B6A907541B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5DB0D1F-B3D3-441E-A64F-1D10E230B22A}" type="slidenum">
              <a:rPr lang="en-US" altLang="zh-CN" sz="1300"/>
              <a:pPr/>
              <a:t>16</a:t>
            </a:fld>
            <a:endParaRPr lang="en-US" altLang="zh-CN" sz="1300"/>
          </a:p>
        </p:txBody>
      </p:sp>
      <p:sp>
        <p:nvSpPr>
          <p:cNvPr id="30722" name="Rectangle 2">
            <a:extLst>
              <a:ext uri="{FF2B5EF4-FFF2-40B4-BE49-F238E27FC236}">
                <a16:creationId xmlns:a16="http://schemas.microsoft.com/office/drawing/2014/main" id="{6A4B705C-1923-30DC-E195-25DBD5B2BBE7}"/>
              </a:ext>
            </a:extLst>
          </p:cNvPr>
          <p:cNvSpPr>
            <a:spLocks noChangeArrowheads="1" noTextEdit="1"/>
          </p:cNvSpPr>
          <p:nvPr>
            <p:ph type="sldImg" idx="4294967295"/>
          </p:nvPr>
        </p:nvSpPr>
        <p:spPr>
          <a:ln/>
        </p:spPr>
      </p:sp>
      <p:sp>
        <p:nvSpPr>
          <p:cNvPr id="30723" name="Rectangle 3">
            <a:extLst>
              <a:ext uri="{FF2B5EF4-FFF2-40B4-BE49-F238E27FC236}">
                <a16:creationId xmlns:a16="http://schemas.microsoft.com/office/drawing/2014/main" id="{EF26B045-D400-EEDF-CDAE-5B4183685911}"/>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3EF3587B-8D2D-58EE-6F6B-FEEB424F3AA0}"/>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AEABF67-D86C-41CD-8680-1A3325088056}" type="slidenum">
              <a:rPr lang="en-US" altLang="zh-CN" sz="1300"/>
              <a:pPr/>
              <a:t>17</a:t>
            </a:fld>
            <a:endParaRPr lang="en-US" altLang="zh-CN" sz="1300"/>
          </a:p>
        </p:txBody>
      </p:sp>
      <p:sp>
        <p:nvSpPr>
          <p:cNvPr id="32770" name="Rectangle 2">
            <a:extLst>
              <a:ext uri="{FF2B5EF4-FFF2-40B4-BE49-F238E27FC236}">
                <a16:creationId xmlns:a16="http://schemas.microsoft.com/office/drawing/2014/main" id="{9C9023B6-AF56-BF16-920D-07A6B6B1CA3D}"/>
              </a:ext>
            </a:extLst>
          </p:cNvPr>
          <p:cNvSpPr>
            <a:spLocks noChangeArrowheads="1" noTextEdit="1"/>
          </p:cNvSpPr>
          <p:nvPr>
            <p:ph type="sldImg" idx="4294967295"/>
          </p:nvPr>
        </p:nvSpPr>
        <p:spPr>
          <a:ln/>
        </p:spPr>
      </p:sp>
      <p:sp>
        <p:nvSpPr>
          <p:cNvPr id="32771" name="Rectangle 3">
            <a:extLst>
              <a:ext uri="{FF2B5EF4-FFF2-40B4-BE49-F238E27FC236}">
                <a16:creationId xmlns:a16="http://schemas.microsoft.com/office/drawing/2014/main" id="{6B81BF5D-4DC1-ABE0-2B73-2E12C0368D1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2EAF98CE-D0C9-BBDE-4B3F-09FB9AA3E8A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5C2A4BF-D8DC-4DCB-BACB-8CA4FE227314}" type="slidenum">
              <a:rPr lang="en-US" altLang="zh-CN" sz="1300"/>
              <a:pPr/>
              <a:t>18</a:t>
            </a:fld>
            <a:endParaRPr lang="en-US" altLang="zh-CN" sz="1300"/>
          </a:p>
        </p:txBody>
      </p:sp>
      <p:sp>
        <p:nvSpPr>
          <p:cNvPr id="34818" name="Rectangle 2">
            <a:extLst>
              <a:ext uri="{FF2B5EF4-FFF2-40B4-BE49-F238E27FC236}">
                <a16:creationId xmlns:a16="http://schemas.microsoft.com/office/drawing/2014/main" id="{282C5428-3EC4-D2AA-AC5F-A22A2EDEDAD8}"/>
              </a:ext>
            </a:extLst>
          </p:cNvPr>
          <p:cNvSpPr>
            <a:spLocks noChangeArrowheads="1" noTextEdit="1"/>
          </p:cNvSpPr>
          <p:nvPr>
            <p:ph type="sldImg" idx="4294967295"/>
          </p:nvPr>
        </p:nvSpPr>
        <p:spPr>
          <a:ln/>
        </p:spPr>
      </p:sp>
      <p:sp>
        <p:nvSpPr>
          <p:cNvPr id="34819" name="Rectangle 3">
            <a:extLst>
              <a:ext uri="{FF2B5EF4-FFF2-40B4-BE49-F238E27FC236}">
                <a16:creationId xmlns:a16="http://schemas.microsoft.com/office/drawing/2014/main" id="{F3DAFC79-BF7B-C583-0B30-DB667D61D84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FC43A84-B479-FB50-75B4-0FB2943BA83F}"/>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7978977-788F-4E71-9AB3-F9AA135B954A}" type="slidenum">
              <a:rPr lang="en-US" altLang="zh-CN" sz="1300"/>
              <a:pPr/>
              <a:t>19</a:t>
            </a:fld>
            <a:endParaRPr lang="en-US" altLang="zh-CN" sz="1300"/>
          </a:p>
        </p:txBody>
      </p:sp>
      <p:sp>
        <p:nvSpPr>
          <p:cNvPr id="36866" name="Rectangle 2">
            <a:extLst>
              <a:ext uri="{FF2B5EF4-FFF2-40B4-BE49-F238E27FC236}">
                <a16:creationId xmlns:a16="http://schemas.microsoft.com/office/drawing/2014/main" id="{4200499C-0C1D-FAC6-ED98-826DF3822799}"/>
              </a:ext>
            </a:extLst>
          </p:cNvPr>
          <p:cNvSpPr>
            <a:spLocks noChangeArrowheads="1" noTextEdit="1"/>
          </p:cNvSpPr>
          <p:nvPr>
            <p:ph type="sldImg" idx="4294967295"/>
          </p:nvPr>
        </p:nvSpPr>
        <p:spPr>
          <a:ln/>
        </p:spPr>
      </p:sp>
      <p:sp>
        <p:nvSpPr>
          <p:cNvPr id="36867" name="Rectangle 3">
            <a:extLst>
              <a:ext uri="{FF2B5EF4-FFF2-40B4-BE49-F238E27FC236}">
                <a16:creationId xmlns:a16="http://schemas.microsoft.com/office/drawing/2014/main" id="{FB7EF9F5-6955-1648-8777-F7BF00936B0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A5136F8-A47A-105F-C9D0-543A126857E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31A1DE8-AF63-4DBC-8D98-FB2C96A47B27}" type="slidenum">
              <a:rPr lang="en-US" altLang="zh-CN" sz="1300"/>
              <a:pPr/>
              <a:t>20</a:t>
            </a:fld>
            <a:endParaRPr lang="en-US" altLang="zh-CN" sz="1300"/>
          </a:p>
        </p:txBody>
      </p:sp>
      <p:sp>
        <p:nvSpPr>
          <p:cNvPr id="38914" name="Rectangle 2">
            <a:extLst>
              <a:ext uri="{FF2B5EF4-FFF2-40B4-BE49-F238E27FC236}">
                <a16:creationId xmlns:a16="http://schemas.microsoft.com/office/drawing/2014/main" id="{64B2E949-FC07-6283-3FEB-50335827A1D0}"/>
              </a:ext>
            </a:extLst>
          </p:cNvPr>
          <p:cNvSpPr>
            <a:spLocks noChangeArrowheads="1" noTextEdit="1"/>
          </p:cNvSpPr>
          <p:nvPr>
            <p:ph type="sldImg" idx="4294967295"/>
          </p:nvPr>
        </p:nvSpPr>
        <p:spPr>
          <a:ln/>
        </p:spPr>
      </p:sp>
      <p:sp>
        <p:nvSpPr>
          <p:cNvPr id="38915" name="Rectangle 3">
            <a:extLst>
              <a:ext uri="{FF2B5EF4-FFF2-40B4-BE49-F238E27FC236}">
                <a16:creationId xmlns:a16="http://schemas.microsoft.com/office/drawing/2014/main" id="{DB743ECA-5FCC-4A06-1819-AA69D20DA3D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F731AAD-3FBD-54DE-7864-A7178824F282}"/>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0DAF4F1-FC9A-4A7B-A8A9-5107246E8709}" type="slidenum">
              <a:rPr lang="en-US" altLang="zh-CN" sz="1300"/>
              <a:pPr/>
              <a:t>21</a:t>
            </a:fld>
            <a:endParaRPr lang="en-US" altLang="zh-CN" sz="1300"/>
          </a:p>
        </p:txBody>
      </p:sp>
      <p:sp>
        <p:nvSpPr>
          <p:cNvPr id="40962" name="Rectangle 2">
            <a:extLst>
              <a:ext uri="{FF2B5EF4-FFF2-40B4-BE49-F238E27FC236}">
                <a16:creationId xmlns:a16="http://schemas.microsoft.com/office/drawing/2014/main" id="{EFF068A2-B7F0-7D98-4CDB-373723A43ACA}"/>
              </a:ext>
            </a:extLst>
          </p:cNvPr>
          <p:cNvSpPr>
            <a:spLocks noChangeArrowheads="1" noTextEdit="1"/>
          </p:cNvSpPr>
          <p:nvPr>
            <p:ph type="sldImg" idx="4294967295"/>
          </p:nvPr>
        </p:nvSpPr>
        <p:spPr>
          <a:xfrm>
            <a:off x="992188" y="768350"/>
            <a:ext cx="5114925" cy="3836988"/>
          </a:xfrm>
          <a:ln/>
        </p:spPr>
      </p:sp>
      <p:sp>
        <p:nvSpPr>
          <p:cNvPr id="40963" name="Rectangle 3">
            <a:extLst>
              <a:ext uri="{FF2B5EF4-FFF2-40B4-BE49-F238E27FC236}">
                <a16:creationId xmlns:a16="http://schemas.microsoft.com/office/drawing/2014/main" id="{B342D233-B843-D87D-40D3-1D3951308E3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53C5547E-9DAE-AF96-B773-F3B53E8AF24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C92E3C1-7527-4CED-A0F3-6D6D6E66BD47}" type="slidenum">
              <a:rPr lang="en-US" altLang="zh-CN" sz="1300"/>
              <a:pPr/>
              <a:t>22</a:t>
            </a:fld>
            <a:endParaRPr lang="en-US" altLang="zh-CN" sz="1300"/>
          </a:p>
        </p:txBody>
      </p:sp>
      <p:sp>
        <p:nvSpPr>
          <p:cNvPr id="43010" name="Rectangle 2">
            <a:extLst>
              <a:ext uri="{FF2B5EF4-FFF2-40B4-BE49-F238E27FC236}">
                <a16:creationId xmlns:a16="http://schemas.microsoft.com/office/drawing/2014/main" id="{F29FB786-42CE-F388-9B64-F909428385AC}"/>
              </a:ext>
            </a:extLst>
          </p:cNvPr>
          <p:cNvSpPr>
            <a:spLocks noChangeArrowheads="1" noTextEdit="1"/>
          </p:cNvSpPr>
          <p:nvPr>
            <p:ph type="sldImg" idx="4294967295"/>
          </p:nvPr>
        </p:nvSpPr>
        <p:spPr>
          <a:xfrm>
            <a:off x="992188" y="768350"/>
            <a:ext cx="5114925" cy="3836988"/>
          </a:xfrm>
          <a:ln/>
        </p:spPr>
      </p:sp>
      <p:sp>
        <p:nvSpPr>
          <p:cNvPr id="43011" name="Rectangle 3">
            <a:extLst>
              <a:ext uri="{FF2B5EF4-FFF2-40B4-BE49-F238E27FC236}">
                <a16:creationId xmlns:a16="http://schemas.microsoft.com/office/drawing/2014/main" id="{BB23710E-EACB-3788-CD8A-13D86C84A24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70D99283-26F2-FD6A-E88F-DC5A6E88A7D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A6014F3F-7A50-491F-8D59-674F97C222B1}" type="slidenum">
              <a:rPr lang="en-US" altLang="zh-CN" sz="1300"/>
              <a:pPr/>
              <a:t>23</a:t>
            </a:fld>
            <a:endParaRPr lang="en-US" altLang="zh-CN" sz="1300"/>
          </a:p>
        </p:txBody>
      </p:sp>
      <p:sp>
        <p:nvSpPr>
          <p:cNvPr id="45058" name="Rectangle 2">
            <a:extLst>
              <a:ext uri="{FF2B5EF4-FFF2-40B4-BE49-F238E27FC236}">
                <a16:creationId xmlns:a16="http://schemas.microsoft.com/office/drawing/2014/main" id="{86814211-9B33-16CE-133B-63F3B9F70DA9}"/>
              </a:ext>
            </a:extLst>
          </p:cNvPr>
          <p:cNvSpPr>
            <a:spLocks noChangeArrowheads="1" noTextEdit="1"/>
          </p:cNvSpPr>
          <p:nvPr>
            <p:ph type="sldImg" idx="4294967295"/>
          </p:nvPr>
        </p:nvSpPr>
        <p:spPr>
          <a:ln/>
        </p:spPr>
      </p:sp>
      <p:sp>
        <p:nvSpPr>
          <p:cNvPr id="45059" name="Rectangle 3">
            <a:extLst>
              <a:ext uri="{FF2B5EF4-FFF2-40B4-BE49-F238E27FC236}">
                <a16:creationId xmlns:a16="http://schemas.microsoft.com/office/drawing/2014/main" id="{F4B19810-2178-045E-D683-6A00DFFB9A7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B3A0FC1F-13AA-E213-3A3A-500ECDD9D88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9AD0178-87E4-43B0-9549-BCBF70675DDC}" type="slidenum">
              <a:rPr lang="en-US" altLang="zh-CN" sz="1300"/>
              <a:pPr/>
              <a:t>24</a:t>
            </a:fld>
            <a:endParaRPr lang="en-US" altLang="zh-CN" sz="1300"/>
          </a:p>
        </p:txBody>
      </p:sp>
      <p:sp>
        <p:nvSpPr>
          <p:cNvPr id="47106" name="Rectangle 2">
            <a:extLst>
              <a:ext uri="{FF2B5EF4-FFF2-40B4-BE49-F238E27FC236}">
                <a16:creationId xmlns:a16="http://schemas.microsoft.com/office/drawing/2014/main" id="{49AC0A8C-C922-D7E5-BAEE-EB1376F09E41}"/>
              </a:ext>
            </a:extLst>
          </p:cNvPr>
          <p:cNvSpPr>
            <a:spLocks noChangeArrowheads="1" noTextEdit="1"/>
          </p:cNvSpPr>
          <p:nvPr>
            <p:ph type="sldImg" idx="4294967295"/>
          </p:nvPr>
        </p:nvSpPr>
        <p:spPr>
          <a:ln/>
        </p:spPr>
      </p:sp>
      <p:sp>
        <p:nvSpPr>
          <p:cNvPr id="47107" name="Rectangle 3">
            <a:extLst>
              <a:ext uri="{FF2B5EF4-FFF2-40B4-BE49-F238E27FC236}">
                <a16:creationId xmlns:a16="http://schemas.microsoft.com/office/drawing/2014/main" id="{026C9D12-BDD7-5223-25A1-D1C544D4E81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2A3DFA1D-B664-9539-4C1E-F2B40C8023C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6BCA988-B234-4111-BB2D-22C77CEC25EA}" type="slidenum">
              <a:rPr lang="en-US" altLang="zh-CN" sz="1300"/>
              <a:pPr/>
              <a:t>7</a:t>
            </a:fld>
            <a:endParaRPr lang="en-US" altLang="zh-CN" sz="1300"/>
          </a:p>
        </p:txBody>
      </p:sp>
      <p:sp>
        <p:nvSpPr>
          <p:cNvPr id="12290" name="Rectangle 2">
            <a:extLst>
              <a:ext uri="{FF2B5EF4-FFF2-40B4-BE49-F238E27FC236}">
                <a16:creationId xmlns:a16="http://schemas.microsoft.com/office/drawing/2014/main" id="{9A18BC07-20DE-AE45-6FEF-CB354509F2E8}"/>
              </a:ext>
            </a:extLst>
          </p:cNvPr>
          <p:cNvSpPr>
            <a:spLocks noChangeArrowheads="1" noTextEdit="1"/>
          </p:cNvSpPr>
          <p:nvPr>
            <p:ph type="sldImg" idx="4294967295"/>
          </p:nvPr>
        </p:nvSpPr>
        <p:spPr>
          <a:ln/>
        </p:spPr>
      </p:sp>
      <p:sp>
        <p:nvSpPr>
          <p:cNvPr id="12291" name="Rectangle 3">
            <a:extLst>
              <a:ext uri="{FF2B5EF4-FFF2-40B4-BE49-F238E27FC236}">
                <a16:creationId xmlns:a16="http://schemas.microsoft.com/office/drawing/2014/main" id="{1175F378-F0C8-BA94-0C49-EBA94780309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7E103B34-C9CC-209A-5A30-EA0F55B7C5BE}"/>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5F0034F-E9FC-4561-B816-54DCECB1A751}" type="slidenum">
              <a:rPr lang="en-US" altLang="zh-CN" sz="1300"/>
              <a:pPr/>
              <a:t>25</a:t>
            </a:fld>
            <a:endParaRPr lang="en-US" altLang="zh-CN" sz="1300"/>
          </a:p>
        </p:txBody>
      </p:sp>
      <p:sp>
        <p:nvSpPr>
          <p:cNvPr id="49154" name="Rectangle 2">
            <a:extLst>
              <a:ext uri="{FF2B5EF4-FFF2-40B4-BE49-F238E27FC236}">
                <a16:creationId xmlns:a16="http://schemas.microsoft.com/office/drawing/2014/main" id="{42115CC4-C223-3F8A-7A9E-28E9E96DFCA5}"/>
              </a:ext>
            </a:extLst>
          </p:cNvPr>
          <p:cNvSpPr>
            <a:spLocks noChangeArrowheads="1" noTextEdit="1"/>
          </p:cNvSpPr>
          <p:nvPr>
            <p:ph type="sldImg" idx="4294967295"/>
          </p:nvPr>
        </p:nvSpPr>
        <p:spPr>
          <a:xfrm>
            <a:off x="992188" y="768350"/>
            <a:ext cx="5114925" cy="3836988"/>
          </a:xfrm>
          <a:ln/>
        </p:spPr>
      </p:sp>
      <p:sp>
        <p:nvSpPr>
          <p:cNvPr id="49155" name="Rectangle 3">
            <a:extLst>
              <a:ext uri="{FF2B5EF4-FFF2-40B4-BE49-F238E27FC236}">
                <a16:creationId xmlns:a16="http://schemas.microsoft.com/office/drawing/2014/main" id="{0AA23581-E427-1D11-C26C-37B8C823D26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E97558FF-199A-182E-DEE7-C2ADA4A03AC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DFFF44EE-E8C9-4C7C-B4D4-46A45EAB6444}" type="slidenum">
              <a:rPr lang="en-US" altLang="zh-CN" sz="1300"/>
              <a:pPr/>
              <a:t>26</a:t>
            </a:fld>
            <a:endParaRPr lang="en-US" altLang="zh-CN" sz="1300"/>
          </a:p>
        </p:txBody>
      </p:sp>
      <p:sp>
        <p:nvSpPr>
          <p:cNvPr id="51202" name="Rectangle 2">
            <a:extLst>
              <a:ext uri="{FF2B5EF4-FFF2-40B4-BE49-F238E27FC236}">
                <a16:creationId xmlns:a16="http://schemas.microsoft.com/office/drawing/2014/main" id="{493E8805-7EA6-21E0-F87A-807E615FC61E}"/>
              </a:ext>
            </a:extLst>
          </p:cNvPr>
          <p:cNvSpPr>
            <a:spLocks noChangeArrowheads="1" noTextEdit="1"/>
          </p:cNvSpPr>
          <p:nvPr>
            <p:ph type="sldImg" idx="4294967295"/>
          </p:nvPr>
        </p:nvSpPr>
        <p:spPr>
          <a:xfrm>
            <a:off x="992188" y="768350"/>
            <a:ext cx="5114925" cy="3836988"/>
          </a:xfrm>
          <a:ln/>
        </p:spPr>
      </p:sp>
      <p:sp>
        <p:nvSpPr>
          <p:cNvPr id="51203" name="Rectangle 3">
            <a:extLst>
              <a:ext uri="{FF2B5EF4-FFF2-40B4-BE49-F238E27FC236}">
                <a16:creationId xmlns:a16="http://schemas.microsoft.com/office/drawing/2014/main" id="{4DEFDA32-7999-3B36-8148-05A338DC67C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3A4853CE-3632-BAE5-4552-09F3A192DF2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15CA0CE-6EA2-4867-B67A-F5CD1992DBE6}" type="slidenum">
              <a:rPr lang="en-US" altLang="zh-CN" sz="1300"/>
              <a:pPr/>
              <a:t>27</a:t>
            </a:fld>
            <a:endParaRPr lang="en-US" altLang="zh-CN" sz="1300"/>
          </a:p>
        </p:txBody>
      </p:sp>
      <p:sp>
        <p:nvSpPr>
          <p:cNvPr id="53250" name="Rectangle 2">
            <a:extLst>
              <a:ext uri="{FF2B5EF4-FFF2-40B4-BE49-F238E27FC236}">
                <a16:creationId xmlns:a16="http://schemas.microsoft.com/office/drawing/2014/main" id="{BD5C7B23-3C45-EB2C-5D56-A2B577CD7D12}"/>
              </a:ext>
            </a:extLst>
          </p:cNvPr>
          <p:cNvSpPr>
            <a:spLocks noChangeArrowheads="1" noTextEdit="1"/>
          </p:cNvSpPr>
          <p:nvPr>
            <p:ph type="sldImg" idx="4294967295"/>
          </p:nvPr>
        </p:nvSpPr>
        <p:spPr>
          <a:ln/>
        </p:spPr>
      </p:sp>
      <p:sp>
        <p:nvSpPr>
          <p:cNvPr id="53251" name="Rectangle 3">
            <a:extLst>
              <a:ext uri="{FF2B5EF4-FFF2-40B4-BE49-F238E27FC236}">
                <a16:creationId xmlns:a16="http://schemas.microsoft.com/office/drawing/2014/main" id="{624D66D0-4F2B-DD3D-C023-BECF52B8A40C}"/>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9743840B-AFAA-BA80-F69C-54C80EBB327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A6D12AD-F5FB-493A-B6E4-F047A91F55A4}" type="slidenum">
              <a:rPr lang="en-US" altLang="zh-CN" sz="1300"/>
              <a:pPr/>
              <a:t>28</a:t>
            </a:fld>
            <a:endParaRPr lang="en-US" altLang="zh-CN" sz="1300"/>
          </a:p>
        </p:txBody>
      </p:sp>
      <p:sp>
        <p:nvSpPr>
          <p:cNvPr id="55298" name="Rectangle 2">
            <a:extLst>
              <a:ext uri="{FF2B5EF4-FFF2-40B4-BE49-F238E27FC236}">
                <a16:creationId xmlns:a16="http://schemas.microsoft.com/office/drawing/2014/main" id="{1B4581EC-8572-8877-7486-BFE91E30EC92}"/>
              </a:ext>
            </a:extLst>
          </p:cNvPr>
          <p:cNvSpPr>
            <a:spLocks noChangeArrowheads="1" noTextEdit="1"/>
          </p:cNvSpPr>
          <p:nvPr>
            <p:ph type="sldImg" idx="4294967295"/>
          </p:nvPr>
        </p:nvSpPr>
        <p:spPr>
          <a:ln/>
        </p:spPr>
      </p:sp>
      <p:sp>
        <p:nvSpPr>
          <p:cNvPr id="55299" name="Rectangle 3">
            <a:extLst>
              <a:ext uri="{FF2B5EF4-FFF2-40B4-BE49-F238E27FC236}">
                <a16:creationId xmlns:a16="http://schemas.microsoft.com/office/drawing/2014/main" id="{0001BA4A-CA1F-84C6-592A-47CA69CC13C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7808E9E-BDAC-511D-C5C1-68357CBA91F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492FC7D1-BDFF-420E-8C89-EF5B5B74D628}" type="slidenum">
              <a:rPr lang="en-US" altLang="zh-CN" sz="1300"/>
              <a:pPr/>
              <a:t>29</a:t>
            </a:fld>
            <a:endParaRPr lang="en-US" altLang="zh-CN" sz="1300"/>
          </a:p>
        </p:txBody>
      </p:sp>
      <p:sp>
        <p:nvSpPr>
          <p:cNvPr id="57346" name="Rectangle 2">
            <a:extLst>
              <a:ext uri="{FF2B5EF4-FFF2-40B4-BE49-F238E27FC236}">
                <a16:creationId xmlns:a16="http://schemas.microsoft.com/office/drawing/2014/main" id="{E9D39FA5-9281-913D-4B6E-2B2B1AD5A1D7}"/>
              </a:ext>
            </a:extLst>
          </p:cNvPr>
          <p:cNvSpPr>
            <a:spLocks noChangeArrowheads="1" noTextEdit="1"/>
          </p:cNvSpPr>
          <p:nvPr>
            <p:ph type="sldImg" idx="4294967295"/>
          </p:nvPr>
        </p:nvSpPr>
        <p:spPr>
          <a:ln/>
        </p:spPr>
      </p:sp>
      <p:sp>
        <p:nvSpPr>
          <p:cNvPr id="57347" name="Rectangle 3">
            <a:extLst>
              <a:ext uri="{FF2B5EF4-FFF2-40B4-BE49-F238E27FC236}">
                <a16:creationId xmlns:a16="http://schemas.microsoft.com/office/drawing/2014/main" id="{DC558D45-1092-9D4A-6D08-2F63A653BAE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DF231F0B-08FA-A1E4-2B6D-E65EB95E1FF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C03269E-8440-4CEB-92AD-669FF5A38BC6}" type="slidenum">
              <a:rPr lang="en-US" altLang="zh-CN" sz="1300"/>
              <a:pPr/>
              <a:t>30</a:t>
            </a:fld>
            <a:endParaRPr lang="en-US" altLang="zh-CN" sz="1300"/>
          </a:p>
        </p:txBody>
      </p:sp>
      <p:sp>
        <p:nvSpPr>
          <p:cNvPr id="59394" name="Rectangle 2">
            <a:extLst>
              <a:ext uri="{FF2B5EF4-FFF2-40B4-BE49-F238E27FC236}">
                <a16:creationId xmlns:a16="http://schemas.microsoft.com/office/drawing/2014/main" id="{D3B9103E-31E1-3029-CE79-3C022B7FBCC6}"/>
              </a:ext>
            </a:extLst>
          </p:cNvPr>
          <p:cNvSpPr>
            <a:spLocks noChangeArrowheads="1" noTextEdit="1"/>
          </p:cNvSpPr>
          <p:nvPr>
            <p:ph type="sldImg" idx="4294967295"/>
          </p:nvPr>
        </p:nvSpPr>
        <p:spPr>
          <a:ln/>
        </p:spPr>
      </p:sp>
      <p:sp>
        <p:nvSpPr>
          <p:cNvPr id="59395" name="Rectangle 3">
            <a:extLst>
              <a:ext uri="{FF2B5EF4-FFF2-40B4-BE49-F238E27FC236}">
                <a16:creationId xmlns:a16="http://schemas.microsoft.com/office/drawing/2014/main" id="{B9E6FFA5-C578-C1F1-8239-E02E9C5F563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25DB781E-BEC6-BD5B-E8F1-2D0E7148108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89CF06D-38DB-4021-947B-52C6EB51968A}" type="slidenum">
              <a:rPr lang="en-US" altLang="zh-CN" sz="1300"/>
              <a:pPr/>
              <a:t>31</a:t>
            </a:fld>
            <a:endParaRPr lang="en-US" altLang="zh-CN" sz="1300"/>
          </a:p>
        </p:txBody>
      </p:sp>
      <p:sp>
        <p:nvSpPr>
          <p:cNvPr id="61442" name="Rectangle 2">
            <a:extLst>
              <a:ext uri="{FF2B5EF4-FFF2-40B4-BE49-F238E27FC236}">
                <a16:creationId xmlns:a16="http://schemas.microsoft.com/office/drawing/2014/main" id="{83070C58-F902-1B3C-FAFC-F1FB221D2ACD}"/>
              </a:ext>
            </a:extLst>
          </p:cNvPr>
          <p:cNvSpPr>
            <a:spLocks noChangeArrowheads="1" noTextEdit="1"/>
          </p:cNvSpPr>
          <p:nvPr>
            <p:ph type="sldImg" idx="4294967295"/>
          </p:nvPr>
        </p:nvSpPr>
        <p:spPr>
          <a:ln/>
        </p:spPr>
      </p:sp>
      <p:sp>
        <p:nvSpPr>
          <p:cNvPr id="61443" name="Rectangle 3">
            <a:extLst>
              <a:ext uri="{FF2B5EF4-FFF2-40B4-BE49-F238E27FC236}">
                <a16:creationId xmlns:a16="http://schemas.microsoft.com/office/drawing/2014/main" id="{5243CC20-022F-D99E-62D3-370F4F1F30B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564538B-A8E1-22A9-0874-2B74BB8D1B80}"/>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ADE972B-E977-4DAC-84AB-E48E5197E87D}" type="slidenum">
              <a:rPr lang="en-US" altLang="zh-CN" sz="1300"/>
              <a:pPr/>
              <a:t>32</a:t>
            </a:fld>
            <a:endParaRPr lang="en-US" altLang="zh-CN" sz="1300"/>
          </a:p>
        </p:txBody>
      </p:sp>
      <p:sp>
        <p:nvSpPr>
          <p:cNvPr id="63490" name="Rectangle 2">
            <a:extLst>
              <a:ext uri="{FF2B5EF4-FFF2-40B4-BE49-F238E27FC236}">
                <a16:creationId xmlns:a16="http://schemas.microsoft.com/office/drawing/2014/main" id="{FB2CEE47-F760-EA0F-2455-8AE8BF16FAB0}"/>
              </a:ext>
            </a:extLst>
          </p:cNvPr>
          <p:cNvSpPr>
            <a:spLocks noChangeArrowheads="1" noTextEdit="1"/>
          </p:cNvSpPr>
          <p:nvPr>
            <p:ph type="sldImg" idx="4294967295"/>
          </p:nvPr>
        </p:nvSpPr>
        <p:spPr>
          <a:ln/>
        </p:spPr>
      </p:sp>
      <p:sp>
        <p:nvSpPr>
          <p:cNvPr id="63491" name="Rectangle 3">
            <a:extLst>
              <a:ext uri="{FF2B5EF4-FFF2-40B4-BE49-F238E27FC236}">
                <a16:creationId xmlns:a16="http://schemas.microsoft.com/office/drawing/2014/main" id="{5E51E794-9627-031C-77DD-85694633FDA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0FA7CB3C-C7D9-1FBE-F9DF-C0DEC7AFA66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7061DDA-B8DB-474F-9623-642632763702}" type="slidenum">
              <a:rPr lang="en-US" altLang="zh-CN" sz="1300"/>
              <a:pPr/>
              <a:t>33</a:t>
            </a:fld>
            <a:endParaRPr lang="en-US" altLang="zh-CN" sz="1300"/>
          </a:p>
        </p:txBody>
      </p:sp>
      <p:sp>
        <p:nvSpPr>
          <p:cNvPr id="65538" name="Rectangle 2">
            <a:extLst>
              <a:ext uri="{FF2B5EF4-FFF2-40B4-BE49-F238E27FC236}">
                <a16:creationId xmlns:a16="http://schemas.microsoft.com/office/drawing/2014/main" id="{E6170935-8EE3-830A-A346-9F38FC0387A7}"/>
              </a:ext>
            </a:extLst>
          </p:cNvPr>
          <p:cNvSpPr>
            <a:spLocks noChangeArrowheads="1" noTextEdit="1"/>
          </p:cNvSpPr>
          <p:nvPr>
            <p:ph type="sldImg" idx="4294967295"/>
          </p:nvPr>
        </p:nvSpPr>
        <p:spPr>
          <a:ln/>
        </p:spPr>
      </p:sp>
      <p:sp>
        <p:nvSpPr>
          <p:cNvPr id="65539" name="Rectangle 3">
            <a:extLst>
              <a:ext uri="{FF2B5EF4-FFF2-40B4-BE49-F238E27FC236}">
                <a16:creationId xmlns:a16="http://schemas.microsoft.com/office/drawing/2014/main" id="{F0F11FA9-3816-24AC-8517-F675458AF0B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084B085E-8813-1F49-5E13-D02C44981CF7}"/>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23479B8-B2B1-4EB6-9BE6-479D2B9D3627}" type="slidenum">
              <a:rPr lang="en-US" altLang="zh-CN" sz="1300"/>
              <a:pPr/>
              <a:t>34</a:t>
            </a:fld>
            <a:endParaRPr lang="en-US" altLang="zh-CN" sz="1300"/>
          </a:p>
        </p:txBody>
      </p:sp>
      <p:sp>
        <p:nvSpPr>
          <p:cNvPr id="67586" name="Rectangle 2">
            <a:extLst>
              <a:ext uri="{FF2B5EF4-FFF2-40B4-BE49-F238E27FC236}">
                <a16:creationId xmlns:a16="http://schemas.microsoft.com/office/drawing/2014/main" id="{05C70A9B-B636-647A-FFA5-59E16AD7D391}"/>
              </a:ext>
            </a:extLst>
          </p:cNvPr>
          <p:cNvSpPr>
            <a:spLocks noChangeArrowheads="1" noTextEdit="1"/>
          </p:cNvSpPr>
          <p:nvPr>
            <p:ph type="sldImg" idx="4294967295"/>
          </p:nvPr>
        </p:nvSpPr>
        <p:spPr>
          <a:ln/>
        </p:spPr>
      </p:sp>
      <p:sp>
        <p:nvSpPr>
          <p:cNvPr id="67587" name="Rectangle 3">
            <a:extLst>
              <a:ext uri="{FF2B5EF4-FFF2-40B4-BE49-F238E27FC236}">
                <a16:creationId xmlns:a16="http://schemas.microsoft.com/office/drawing/2014/main" id="{866F98EC-A893-196A-F3BC-763BA3D0593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220ACA77-540F-44D0-8FF1-C1D4B3974B0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EF7DD16-57D1-4372-9581-CDDBA18721F6}" type="slidenum">
              <a:rPr lang="en-US" altLang="zh-CN" sz="1300"/>
              <a:pPr/>
              <a:t>8</a:t>
            </a:fld>
            <a:endParaRPr lang="en-US" altLang="zh-CN" sz="1300"/>
          </a:p>
        </p:txBody>
      </p:sp>
      <p:sp>
        <p:nvSpPr>
          <p:cNvPr id="14338" name="Rectangle 2">
            <a:extLst>
              <a:ext uri="{FF2B5EF4-FFF2-40B4-BE49-F238E27FC236}">
                <a16:creationId xmlns:a16="http://schemas.microsoft.com/office/drawing/2014/main" id="{B619F05E-5AC5-291C-E7A6-10EA40159F17}"/>
              </a:ext>
            </a:extLst>
          </p:cNvPr>
          <p:cNvSpPr>
            <a:spLocks noChangeArrowheads="1" noTextEdit="1"/>
          </p:cNvSpPr>
          <p:nvPr>
            <p:ph type="sldImg" idx="4294967295"/>
          </p:nvPr>
        </p:nvSpPr>
        <p:spPr>
          <a:ln/>
        </p:spPr>
      </p:sp>
      <p:sp>
        <p:nvSpPr>
          <p:cNvPr id="14339" name="Rectangle 3">
            <a:extLst>
              <a:ext uri="{FF2B5EF4-FFF2-40B4-BE49-F238E27FC236}">
                <a16:creationId xmlns:a16="http://schemas.microsoft.com/office/drawing/2014/main" id="{29664D2B-36C8-7ED9-1CB7-8131CC9CA18A}"/>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E95792C9-97B4-89B3-2219-937749B1ECC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2DAC45F6-16CD-4AE9-A9D4-A96CCECBCBDD}" type="slidenum">
              <a:rPr lang="en-US" altLang="zh-CN" sz="1300"/>
              <a:pPr/>
              <a:t>35</a:t>
            </a:fld>
            <a:endParaRPr lang="en-US" altLang="zh-CN" sz="1300"/>
          </a:p>
        </p:txBody>
      </p:sp>
      <p:sp>
        <p:nvSpPr>
          <p:cNvPr id="69634" name="Rectangle 2">
            <a:extLst>
              <a:ext uri="{FF2B5EF4-FFF2-40B4-BE49-F238E27FC236}">
                <a16:creationId xmlns:a16="http://schemas.microsoft.com/office/drawing/2014/main" id="{826DD4F0-D741-69E3-68DD-19C7B19910A6}"/>
              </a:ext>
            </a:extLst>
          </p:cNvPr>
          <p:cNvSpPr>
            <a:spLocks noChangeArrowheads="1" noTextEdit="1"/>
          </p:cNvSpPr>
          <p:nvPr>
            <p:ph type="sldImg" idx="4294967295"/>
          </p:nvPr>
        </p:nvSpPr>
        <p:spPr>
          <a:ln/>
        </p:spPr>
      </p:sp>
      <p:sp>
        <p:nvSpPr>
          <p:cNvPr id="69635" name="Rectangle 3">
            <a:extLst>
              <a:ext uri="{FF2B5EF4-FFF2-40B4-BE49-F238E27FC236}">
                <a16:creationId xmlns:a16="http://schemas.microsoft.com/office/drawing/2014/main" id="{F7446DC4-F500-55C6-2FCE-3AB7FE0C444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2EB85B6-E8AC-B73D-6337-44B33B6FDE9F}"/>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51784CB3-3367-4AB8-ABA8-316D09489617}" type="slidenum">
              <a:rPr lang="en-US" altLang="zh-CN" sz="1300"/>
              <a:pPr/>
              <a:t>36</a:t>
            </a:fld>
            <a:endParaRPr lang="en-US" altLang="zh-CN" sz="1300"/>
          </a:p>
        </p:txBody>
      </p:sp>
      <p:sp>
        <p:nvSpPr>
          <p:cNvPr id="71682" name="Rectangle 2">
            <a:extLst>
              <a:ext uri="{FF2B5EF4-FFF2-40B4-BE49-F238E27FC236}">
                <a16:creationId xmlns:a16="http://schemas.microsoft.com/office/drawing/2014/main" id="{7945B4D4-BE21-A06E-8EF4-8A9414741482}"/>
              </a:ext>
            </a:extLst>
          </p:cNvPr>
          <p:cNvSpPr>
            <a:spLocks noChangeArrowheads="1" noTextEdit="1"/>
          </p:cNvSpPr>
          <p:nvPr>
            <p:ph type="sldImg" idx="4294967295"/>
          </p:nvPr>
        </p:nvSpPr>
        <p:spPr>
          <a:ln/>
        </p:spPr>
      </p:sp>
      <p:sp>
        <p:nvSpPr>
          <p:cNvPr id="71683" name="Rectangle 3">
            <a:extLst>
              <a:ext uri="{FF2B5EF4-FFF2-40B4-BE49-F238E27FC236}">
                <a16:creationId xmlns:a16="http://schemas.microsoft.com/office/drawing/2014/main" id="{A6CDEB7B-1923-9689-A92E-A78A678A147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1EBA37BB-225A-2E56-141C-9E1495E8C32D}"/>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54EB8095-F8E4-40FC-8754-8A5295283F7B}" type="slidenum">
              <a:rPr lang="en-US" altLang="zh-CN" sz="1300"/>
              <a:pPr/>
              <a:t>37</a:t>
            </a:fld>
            <a:endParaRPr lang="en-US" altLang="zh-CN" sz="1300"/>
          </a:p>
        </p:txBody>
      </p:sp>
      <p:sp>
        <p:nvSpPr>
          <p:cNvPr id="73730" name="Rectangle 2">
            <a:extLst>
              <a:ext uri="{FF2B5EF4-FFF2-40B4-BE49-F238E27FC236}">
                <a16:creationId xmlns:a16="http://schemas.microsoft.com/office/drawing/2014/main" id="{696A3A23-6B8C-EF1E-67DC-C9F767860701}"/>
              </a:ext>
            </a:extLst>
          </p:cNvPr>
          <p:cNvSpPr>
            <a:spLocks noChangeArrowheads="1" noTextEdit="1"/>
          </p:cNvSpPr>
          <p:nvPr>
            <p:ph type="sldImg" idx="4294967295"/>
          </p:nvPr>
        </p:nvSpPr>
        <p:spPr>
          <a:ln/>
        </p:spPr>
      </p:sp>
      <p:sp>
        <p:nvSpPr>
          <p:cNvPr id="73731" name="Rectangle 3">
            <a:extLst>
              <a:ext uri="{FF2B5EF4-FFF2-40B4-BE49-F238E27FC236}">
                <a16:creationId xmlns:a16="http://schemas.microsoft.com/office/drawing/2014/main" id="{C0A5CA8A-BD35-F603-D211-AAF04F5FA4E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8C5F479-F3C2-09F5-DB9F-AEA730A4072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A6C4583-7F46-4D0A-98A4-E06A5BC3EBD4}" type="slidenum">
              <a:rPr lang="en-US" altLang="zh-CN" sz="1300"/>
              <a:pPr/>
              <a:t>38</a:t>
            </a:fld>
            <a:endParaRPr lang="en-US" altLang="zh-CN" sz="1300"/>
          </a:p>
        </p:txBody>
      </p:sp>
      <p:sp>
        <p:nvSpPr>
          <p:cNvPr id="75778" name="Rectangle 2">
            <a:extLst>
              <a:ext uri="{FF2B5EF4-FFF2-40B4-BE49-F238E27FC236}">
                <a16:creationId xmlns:a16="http://schemas.microsoft.com/office/drawing/2014/main" id="{DD2C87C0-A004-2DC1-EA97-5B1C6D79896A}"/>
              </a:ext>
            </a:extLst>
          </p:cNvPr>
          <p:cNvSpPr>
            <a:spLocks noChangeArrowheads="1" noTextEdit="1"/>
          </p:cNvSpPr>
          <p:nvPr>
            <p:ph type="sldImg" idx="4294967295"/>
          </p:nvPr>
        </p:nvSpPr>
        <p:spPr>
          <a:ln/>
        </p:spPr>
      </p:sp>
      <p:sp>
        <p:nvSpPr>
          <p:cNvPr id="75779" name="Rectangle 3">
            <a:extLst>
              <a:ext uri="{FF2B5EF4-FFF2-40B4-BE49-F238E27FC236}">
                <a16:creationId xmlns:a16="http://schemas.microsoft.com/office/drawing/2014/main" id="{70DA1381-B094-5832-F951-7A6BC61D9897}"/>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AE491A3-31C0-2DEB-09ED-DF0C0620096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253AA2B-C188-490E-B446-D2008C1E09FD}" type="slidenum">
              <a:rPr lang="en-US" altLang="zh-CN" sz="1300"/>
              <a:pPr/>
              <a:t>39</a:t>
            </a:fld>
            <a:endParaRPr lang="en-US" altLang="zh-CN" sz="1300"/>
          </a:p>
        </p:txBody>
      </p:sp>
      <p:sp>
        <p:nvSpPr>
          <p:cNvPr id="77826" name="Rectangle 2">
            <a:extLst>
              <a:ext uri="{FF2B5EF4-FFF2-40B4-BE49-F238E27FC236}">
                <a16:creationId xmlns:a16="http://schemas.microsoft.com/office/drawing/2014/main" id="{A551EDC9-620C-AECD-5A32-39518FE54987}"/>
              </a:ext>
            </a:extLst>
          </p:cNvPr>
          <p:cNvSpPr>
            <a:spLocks noChangeArrowheads="1" noTextEdit="1"/>
          </p:cNvSpPr>
          <p:nvPr>
            <p:ph type="sldImg" idx="4294967295"/>
          </p:nvPr>
        </p:nvSpPr>
        <p:spPr>
          <a:ln/>
        </p:spPr>
      </p:sp>
      <p:sp>
        <p:nvSpPr>
          <p:cNvPr id="77827" name="Rectangle 3">
            <a:extLst>
              <a:ext uri="{FF2B5EF4-FFF2-40B4-BE49-F238E27FC236}">
                <a16:creationId xmlns:a16="http://schemas.microsoft.com/office/drawing/2014/main" id="{58324970-EB82-B41A-9E92-5979EEED8AE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886C5631-6DBA-9581-0035-095B1F8F910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523411F3-4FB7-47AA-B435-3031EA1749C1}" type="slidenum">
              <a:rPr lang="en-US" altLang="zh-CN" sz="1300"/>
              <a:pPr/>
              <a:t>40</a:t>
            </a:fld>
            <a:endParaRPr lang="en-US" altLang="zh-CN" sz="1300"/>
          </a:p>
        </p:txBody>
      </p:sp>
      <p:sp>
        <p:nvSpPr>
          <p:cNvPr id="79874" name="Rectangle 2">
            <a:extLst>
              <a:ext uri="{FF2B5EF4-FFF2-40B4-BE49-F238E27FC236}">
                <a16:creationId xmlns:a16="http://schemas.microsoft.com/office/drawing/2014/main" id="{97F15D77-6F20-A948-E5AD-57E7EDC96DC7}"/>
              </a:ext>
            </a:extLst>
          </p:cNvPr>
          <p:cNvSpPr>
            <a:spLocks noChangeArrowheads="1" noTextEdit="1"/>
          </p:cNvSpPr>
          <p:nvPr>
            <p:ph type="sldImg" idx="4294967295"/>
          </p:nvPr>
        </p:nvSpPr>
        <p:spPr>
          <a:ln/>
        </p:spPr>
      </p:sp>
      <p:sp>
        <p:nvSpPr>
          <p:cNvPr id="79875" name="Rectangle 3">
            <a:extLst>
              <a:ext uri="{FF2B5EF4-FFF2-40B4-BE49-F238E27FC236}">
                <a16:creationId xmlns:a16="http://schemas.microsoft.com/office/drawing/2014/main" id="{57871D44-EFE1-7C17-67C2-D7D0DF49CF3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FBAF670A-3796-BAC4-FFCF-0982AEF41CC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A3FE9365-18C1-4DDE-AF0C-69E8B30893D1}" type="slidenum">
              <a:rPr lang="en-US" altLang="zh-CN" sz="1300"/>
              <a:pPr/>
              <a:t>41</a:t>
            </a:fld>
            <a:endParaRPr lang="en-US" altLang="zh-CN" sz="1300"/>
          </a:p>
        </p:txBody>
      </p:sp>
      <p:sp>
        <p:nvSpPr>
          <p:cNvPr id="81922" name="Rectangle 2">
            <a:extLst>
              <a:ext uri="{FF2B5EF4-FFF2-40B4-BE49-F238E27FC236}">
                <a16:creationId xmlns:a16="http://schemas.microsoft.com/office/drawing/2014/main" id="{BAE962C1-4DA0-2FCE-DF9E-A0AF77E986C9}"/>
              </a:ext>
            </a:extLst>
          </p:cNvPr>
          <p:cNvSpPr>
            <a:spLocks noChangeArrowheads="1" noTextEdit="1"/>
          </p:cNvSpPr>
          <p:nvPr>
            <p:ph type="sldImg" idx="4294967295"/>
          </p:nvPr>
        </p:nvSpPr>
        <p:spPr>
          <a:ln/>
        </p:spPr>
      </p:sp>
      <p:sp>
        <p:nvSpPr>
          <p:cNvPr id="81923" name="Rectangle 3">
            <a:extLst>
              <a:ext uri="{FF2B5EF4-FFF2-40B4-BE49-F238E27FC236}">
                <a16:creationId xmlns:a16="http://schemas.microsoft.com/office/drawing/2014/main" id="{F1645EF5-9CB3-C96A-0F88-F18207C94487}"/>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BE08B1AC-E4B0-63DD-629E-5FE600C4D765}"/>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E105EBC-88E2-4A55-A0DF-DD6068A7C8D3}" type="slidenum">
              <a:rPr lang="en-US" altLang="zh-CN" sz="1300"/>
              <a:pPr/>
              <a:t>42</a:t>
            </a:fld>
            <a:endParaRPr lang="en-US" altLang="zh-CN" sz="1300"/>
          </a:p>
        </p:txBody>
      </p:sp>
      <p:sp>
        <p:nvSpPr>
          <p:cNvPr id="83970" name="Rectangle 2">
            <a:extLst>
              <a:ext uri="{FF2B5EF4-FFF2-40B4-BE49-F238E27FC236}">
                <a16:creationId xmlns:a16="http://schemas.microsoft.com/office/drawing/2014/main" id="{4DE43D5E-5788-CF6F-9BD5-A3D2ED67DFC5}"/>
              </a:ext>
            </a:extLst>
          </p:cNvPr>
          <p:cNvSpPr>
            <a:spLocks noChangeArrowheads="1" noTextEdit="1"/>
          </p:cNvSpPr>
          <p:nvPr>
            <p:ph type="sldImg" idx="4294967295"/>
          </p:nvPr>
        </p:nvSpPr>
        <p:spPr>
          <a:ln/>
        </p:spPr>
      </p:sp>
      <p:sp>
        <p:nvSpPr>
          <p:cNvPr id="83971" name="Rectangle 3">
            <a:extLst>
              <a:ext uri="{FF2B5EF4-FFF2-40B4-BE49-F238E27FC236}">
                <a16:creationId xmlns:a16="http://schemas.microsoft.com/office/drawing/2014/main" id="{896C6B8B-AEC7-4B95-8AEE-A77EBB79A4A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00A3F910-D7A8-BBB0-2454-38D67CFFF66C}"/>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8C375457-4E8E-4940-B83E-374F1BC09844}" type="slidenum">
              <a:rPr lang="en-US" altLang="zh-CN" sz="1300"/>
              <a:pPr/>
              <a:t>43</a:t>
            </a:fld>
            <a:endParaRPr lang="en-US" altLang="zh-CN" sz="1300"/>
          </a:p>
        </p:txBody>
      </p:sp>
      <p:sp>
        <p:nvSpPr>
          <p:cNvPr id="86018" name="Rectangle 2">
            <a:extLst>
              <a:ext uri="{FF2B5EF4-FFF2-40B4-BE49-F238E27FC236}">
                <a16:creationId xmlns:a16="http://schemas.microsoft.com/office/drawing/2014/main" id="{FC989137-3894-9E53-6666-09669F6CCA14}"/>
              </a:ext>
            </a:extLst>
          </p:cNvPr>
          <p:cNvSpPr>
            <a:spLocks noChangeArrowheads="1" noTextEdit="1"/>
          </p:cNvSpPr>
          <p:nvPr>
            <p:ph type="sldImg" idx="4294967295"/>
          </p:nvPr>
        </p:nvSpPr>
        <p:spPr>
          <a:ln/>
        </p:spPr>
      </p:sp>
      <p:sp>
        <p:nvSpPr>
          <p:cNvPr id="86019" name="Rectangle 3">
            <a:extLst>
              <a:ext uri="{FF2B5EF4-FFF2-40B4-BE49-F238E27FC236}">
                <a16:creationId xmlns:a16="http://schemas.microsoft.com/office/drawing/2014/main" id="{FC095C70-7EA0-CB8F-0D37-E57CE53B6E3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9C32EC04-3D28-69AC-0669-036C67606901}"/>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599038A-E730-40CA-8EAC-8D3D31759520}" type="slidenum">
              <a:rPr lang="en-US" altLang="zh-CN" sz="1300"/>
              <a:pPr/>
              <a:t>44</a:t>
            </a:fld>
            <a:endParaRPr lang="en-US" altLang="zh-CN" sz="1300"/>
          </a:p>
        </p:txBody>
      </p:sp>
      <p:sp>
        <p:nvSpPr>
          <p:cNvPr id="88066" name="Rectangle 2">
            <a:extLst>
              <a:ext uri="{FF2B5EF4-FFF2-40B4-BE49-F238E27FC236}">
                <a16:creationId xmlns:a16="http://schemas.microsoft.com/office/drawing/2014/main" id="{CAC6C2AA-EF3B-5731-3DF5-B9E12B9B90F6}"/>
              </a:ext>
            </a:extLst>
          </p:cNvPr>
          <p:cNvSpPr>
            <a:spLocks noChangeArrowheads="1" noTextEdit="1"/>
          </p:cNvSpPr>
          <p:nvPr>
            <p:ph type="sldImg" idx="4294967295"/>
          </p:nvPr>
        </p:nvSpPr>
        <p:spPr>
          <a:ln/>
        </p:spPr>
      </p:sp>
      <p:sp>
        <p:nvSpPr>
          <p:cNvPr id="88067" name="Rectangle 3">
            <a:extLst>
              <a:ext uri="{FF2B5EF4-FFF2-40B4-BE49-F238E27FC236}">
                <a16:creationId xmlns:a16="http://schemas.microsoft.com/office/drawing/2014/main" id="{3E36FDA8-0F94-EAC4-3918-A3D5589CDD7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94D3881-1CA8-1912-5034-C22379E7A9F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B54A948-ADBF-4A1D-B9DF-B8F2BA24D4C3}" type="slidenum">
              <a:rPr lang="en-US" altLang="zh-CN" sz="1300"/>
              <a:pPr/>
              <a:t>9</a:t>
            </a:fld>
            <a:endParaRPr lang="en-US" altLang="zh-CN" sz="1300"/>
          </a:p>
        </p:txBody>
      </p:sp>
      <p:sp>
        <p:nvSpPr>
          <p:cNvPr id="16386" name="Rectangle 2">
            <a:extLst>
              <a:ext uri="{FF2B5EF4-FFF2-40B4-BE49-F238E27FC236}">
                <a16:creationId xmlns:a16="http://schemas.microsoft.com/office/drawing/2014/main" id="{AE421C5F-80A4-2AE0-3DCA-5A0D022A7BDA}"/>
              </a:ext>
            </a:extLst>
          </p:cNvPr>
          <p:cNvSpPr>
            <a:spLocks noChangeArrowheads="1" noTextEdit="1"/>
          </p:cNvSpPr>
          <p:nvPr>
            <p:ph type="sldImg" idx="4294967295"/>
          </p:nvPr>
        </p:nvSpPr>
        <p:spPr>
          <a:ln/>
        </p:spPr>
      </p:sp>
      <p:sp>
        <p:nvSpPr>
          <p:cNvPr id="16387" name="Rectangle 3">
            <a:extLst>
              <a:ext uri="{FF2B5EF4-FFF2-40B4-BE49-F238E27FC236}">
                <a16:creationId xmlns:a16="http://schemas.microsoft.com/office/drawing/2014/main" id="{3DED50FA-8462-2930-207C-4290A7A3A70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F578E07-665F-E986-EE85-DA560360CC1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66A44A1-3811-481B-BFB8-3BC5FEF71C44}" type="slidenum">
              <a:rPr lang="en-US" altLang="zh-CN" sz="1300"/>
              <a:pPr/>
              <a:t>45</a:t>
            </a:fld>
            <a:endParaRPr lang="en-US" altLang="zh-CN" sz="1300"/>
          </a:p>
        </p:txBody>
      </p:sp>
      <p:sp>
        <p:nvSpPr>
          <p:cNvPr id="90114" name="Rectangle 2">
            <a:extLst>
              <a:ext uri="{FF2B5EF4-FFF2-40B4-BE49-F238E27FC236}">
                <a16:creationId xmlns:a16="http://schemas.microsoft.com/office/drawing/2014/main" id="{256BD64D-D9D5-FE30-DD96-0397406E2E8D}"/>
              </a:ext>
            </a:extLst>
          </p:cNvPr>
          <p:cNvSpPr>
            <a:spLocks noChangeArrowheads="1" noTextEdit="1"/>
          </p:cNvSpPr>
          <p:nvPr>
            <p:ph type="sldImg" idx="4294967295"/>
          </p:nvPr>
        </p:nvSpPr>
        <p:spPr>
          <a:ln/>
        </p:spPr>
      </p:sp>
      <p:sp>
        <p:nvSpPr>
          <p:cNvPr id="90115" name="Rectangle 3">
            <a:extLst>
              <a:ext uri="{FF2B5EF4-FFF2-40B4-BE49-F238E27FC236}">
                <a16:creationId xmlns:a16="http://schemas.microsoft.com/office/drawing/2014/main" id="{BDA3BED7-C21F-136A-00A5-DBEF572AB81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D2F85334-BA6F-6A32-F378-60649E35E9D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CFE3C4F-B926-4832-973B-EF4DF5172E8A}" type="slidenum">
              <a:rPr lang="en-US" altLang="zh-CN" sz="1300"/>
              <a:pPr/>
              <a:t>46</a:t>
            </a:fld>
            <a:endParaRPr lang="en-US" altLang="zh-CN" sz="1300"/>
          </a:p>
        </p:txBody>
      </p:sp>
      <p:sp>
        <p:nvSpPr>
          <p:cNvPr id="92162" name="Rectangle 2">
            <a:extLst>
              <a:ext uri="{FF2B5EF4-FFF2-40B4-BE49-F238E27FC236}">
                <a16:creationId xmlns:a16="http://schemas.microsoft.com/office/drawing/2014/main" id="{7746500A-819C-B858-FF4E-22AFDE956DCD}"/>
              </a:ext>
            </a:extLst>
          </p:cNvPr>
          <p:cNvSpPr>
            <a:spLocks noChangeArrowheads="1" noTextEdit="1"/>
          </p:cNvSpPr>
          <p:nvPr>
            <p:ph type="sldImg" idx="4294967295"/>
          </p:nvPr>
        </p:nvSpPr>
        <p:spPr>
          <a:ln/>
        </p:spPr>
      </p:sp>
      <p:sp>
        <p:nvSpPr>
          <p:cNvPr id="92163" name="Rectangle 3">
            <a:extLst>
              <a:ext uri="{FF2B5EF4-FFF2-40B4-BE49-F238E27FC236}">
                <a16:creationId xmlns:a16="http://schemas.microsoft.com/office/drawing/2014/main" id="{59C45C04-D016-A8BF-304C-CD2D3DDE562F}"/>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7D968221-0D82-18BC-5B52-718FAB7A00EE}"/>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EBB77CA-D127-4582-99F9-1961CBD82835}" type="slidenum">
              <a:rPr lang="en-US" altLang="zh-CN" sz="1300"/>
              <a:pPr/>
              <a:t>47</a:t>
            </a:fld>
            <a:endParaRPr lang="en-US" altLang="zh-CN" sz="1300"/>
          </a:p>
        </p:txBody>
      </p:sp>
      <p:sp>
        <p:nvSpPr>
          <p:cNvPr id="94210" name="Rectangle 2">
            <a:extLst>
              <a:ext uri="{FF2B5EF4-FFF2-40B4-BE49-F238E27FC236}">
                <a16:creationId xmlns:a16="http://schemas.microsoft.com/office/drawing/2014/main" id="{6EE66809-4046-5D9E-EF3F-21EF1D47762C}"/>
              </a:ext>
            </a:extLst>
          </p:cNvPr>
          <p:cNvSpPr>
            <a:spLocks noChangeArrowheads="1" noTextEdit="1"/>
          </p:cNvSpPr>
          <p:nvPr>
            <p:ph type="sldImg" idx="4294967295"/>
          </p:nvPr>
        </p:nvSpPr>
        <p:spPr>
          <a:ln/>
        </p:spPr>
      </p:sp>
      <p:sp>
        <p:nvSpPr>
          <p:cNvPr id="94211" name="Rectangle 3">
            <a:extLst>
              <a:ext uri="{FF2B5EF4-FFF2-40B4-BE49-F238E27FC236}">
                <a16:creationId xmlns:a16="http://schemas.microsoft.com/office/drawing/2014/main" id="{1E60B5A9-CED7-AD5F-01DD-DA54A526B073}"/>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16A65817-59D3-99B7-D764-EA9B0124F82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E6DA17C3-E880-4B40-97BB-A985E792A520}" type="slidenum">
              <a:rPr lang="en-US" altLang="zh-CN" sz="1300"/>
              <a:pPr/>
              <a:t>48</a:t>
            </a:fld>
            <a:endParaRPr lang="en-US" altLang="zh-CN" sz="1300"/>
          </a:p>
        </p:txBody>
      </p:sp>
      <p:sp>
        <p:nvSpPr>
          <p:cNvPr id="96258" name="Rectangle 2">
            <a:extLst>
              <a:ext uri="{FF2B5EF4-FFF2-40B4-BE49-F238E27FC236}">
                <a16:creationId xmlns:a16="http://schemas.microsoft.com/office/drawing/2014/main" id="{5358FB9D-E679-C162-7EB0-972EFF31FF74}"/>
              </a:ext>
            </a:extLst>
          </p:cNvPr>
          <p:cNvSpPr>
            <a:spLocks noChangeArrowheads="1" noTextEdit="1"/>
          </p:cNvSpPr>
          <p:nvPr>
            <p:ph type="sldImg" idx="4294967295"/>
          </p:nvPr>
        </p:nvSpPr>
        <p:spPr>
          <a:xfrm>
            <a:off x="992188" y="768350"/>
            <a:ext cx="5114925" cy="3836988"/>
          </a:xfrm>
          <a:ln/>
        </p:spPr>
      </p:sp>
      <p:sp>
        <p:nvSpPr>
          <p:cNvPr id="96259" name="Rectangle 3">
            <a:extLst>
              <a:ext uri="{FF2B5EF4-FFF2-40B4-BE49-F238E27FC236}">
                <a16:creationId xmlns:a16="http://schemas.microsoft.com/office/drawing/2014/main" id="{2F42D562-E6C3-F1CA-916B-D6B965C8171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4ABE4ED1-F00D-C9D9-25C8-491483D90903}"/>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DB40D68B-8BB0-45F3-8BBF-FAC7A1B623DC}" type="slidenum">
              <a:rPr lang="en-US" altLang="zh-CN" sz="1300"/>
              <a:pPr/>
              <a:t>49</a:t>
            </a:fld>
            <a:endParaRPr lang="en-US" altLang="zh-CN" sz="1300"/>
          </a:p>
        </p:txBody>
      </p:sp>
      <p:sp>
        <p:nvSpPr>
          <p:cNvPr id="98306" name="Rectangle 2">
            <a:extLst>
              <a:ext uri="{FF2B5EF4-FFF2-40B4-BE49-F238E27FC236}">
                <a16:creationId xmlns:a16="http://schemas.microsoft.com/office/drawing/2014/main" id="{796E9BE9-1E13-D66F-1C79-2DC851A835C1}"/>
              </a:ext>
            </a:extLst>
          </p:cNvPr>
          <p:cNvSpPr>
            <a:spLocks noChangeArrowheads="1" noTextEdit="1"/>
          </p:cNvSpPr>
          <p:nvPr>
            <p:ph type="sldImg" idx="4294967295"/>
          </p:nvPr>
        </p:nvSpPr>
        <p:spPr>
          <a:ln/>
        </p:spPr>
      </p:sp>
      <p:sp>
        <p:nvSpPr>
          <p:cNvPr id="98307" name="Rectangle 3">
            <a:extLst>
              <a:ext uri="{FF2B5EF4-FFF2-40B4-BE49-F238E27FC236}">
                <a16:creationId xmlns:a16="http://schemas.microsoft.com/office/drawing/2014/main" id="{356D5235-92A2-4882-8601-EE24BBAE5CC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112516A3-B7EF-9F51-4AF5-4695CD37545F}"/>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13F8C122-BEB7-4F58-8FE9-A612A598CD9C}" type="slidenum">
              <a:rPr lang="en-US" altLang="zh-CN" sz="1300"/>
              <a:pPr/>
              <a:t>50</a:t>
            </a:fld>
            <a:endParaRPr lang="en-US" altLang="zh-CN" sz="1300"/>
          </a:p>
        </p:txBody>
      </p:sp>
      <p:sp>
        <p:nvSpPr>
          <p:cNvPr id="100354" name="Rectangle 2">
            <a:extLst>
              <a:ext uri="{FF2B5EF4-FFF2-40B4-BE49-F238E27FC236}">
                <a16:creationId xmlns:a16="http://schemas.microsoft.com/office/drawing/2014/main" id="{03053A43-4671-7555-C706-066C97826022}"/>
              </a:ext>
            </a:extLst>
          </p:cNvPr>
          <p:cNvSpPr>
            <a:spLocks noChangeArrowheads="1" noTextEdit="1"/>
          </p:cNvSpPr>
          <p:nvPr>
            <p:ph type="sldImg" idx="4294967295"/>
          </p:nvPr>
        </p:nvSpPr>
        <p:spPr>
          <a:ln/>
        </p:spPr>
      </p:sp>
      <p:sp>
        <p:nvSpPr>
          <p:cNvPr id="100355" name="Rectangle 3">
            <a:extLst>
              <a:ext uri="{FF2B5EF4-FFF2-40B4-BE49-F238E27FC236}">
                <a16:creationId xmlns:a16="http://schemas.microsoft.com/office/drawing/2014/main" id="{82E2C6E7-5771-E86B-9047-B0D6CC045E35}"/>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F02A01E3-ACB1-BB74-D226-91B3E3A1068A}"/>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F3C3112F-1C90-4078-852B-0429FA48C4CA}" type="slidenum">
              <a:rPr lang="en-US" altLang="zh-CN" sz="1300"/>
              <a:pPr/>
              <a:t>51</a:t>
            </a:fld>
            <a:endParaRPr lang="en-US" altLang="zh-CN" sz="1300"/>
          </a:p>
        </p:txBody>
      </p:sp>
      <p:sp>
        <p:nvSpPr>
          <p:cNvPr id="102402" name="Rectangle 2">
            <a:extLst>
              <a:ext uri="{FF2B5EF4-FFF2-40B4-BE49-F238E27FC236}">
                <a16:creationId xmlns:a16="http://schemas.microsoft.com/office/drawing/2014/main" id="{F1399C35-363C-9449-778D-2AB007D91CA9}"/>
              </a:ext>
            </a:extLst>
          </p:cNvPr>
          <p:cNvSpPr>
            <a:spLocks noChangeArrowheads="1" noTextEdit="1"/>
          </p:cNvSpPr>
          <p:nvPr>
            <p:ph type="sldImg" idx="4294967295"/>
          </p:nvPr>
        </p:nvSpPr>
        <p:spPr>
          <a:ln/>
        </p:spPr>
      </p:sp>
      <p:sp>
        <p:nvSpPr>
          <p:cNvPr id="102403" name="Rectangle 3">
            <a:extLst>
              <a:ext uri="{FF2B5EF4-FFF2-40B4-BE49-F238E27FC236}">
                <a16:creationId xmlns:a16="http://schemas.microsoft.com/office/drawing/2014/main" id="{374307DD-EF66-92D0-FF8A-E196CF9EFC1A}"/>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B3A3F32A-0CA9-95BC-2E5C-2DFDAFE85446}"/>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3DDA462-A165-40B9-BFC6-D35C878DA06E}" type="slidenum">
              <a:rPr lang="en-US" altLang="zh-CN" sz="1300"/>
              <a:pPr/>
              <a:t>52</a:t>
            </a:fld>
            <a:endParaRPr lang="en-US" altLang="zh-CN" sz="1300"/>
          </a:p>
        </p:txBody>
      </p:sp>
      <p:sp>
        <p:nvSpPr>
          <p:cNvPr id="104450" name="Rectangle 2">
            <a:extLst>
              <a:ext uri="{FF2B5EF4-FFF2-40B4-BE49-F238E27FC236}">
                <a16:creationId xmlns:a16="http://schemas.microsoft.com/office/drawing/2014/main" id="{F16E6151-E315-FB34-479E-52225BEA910F}"/>
              </a:ext>
            </a:extLst>
          </p:cNvPr>
          <p:cNvSpPr>
            <a:spLocks noChangeArrowheads="1" noTextEdit="1"/>
          </p:cNvSpPr>
          <p:nvPr>
            <p:ph type="sldImg" idx="4294967295"/>
          </p:nvPr>
        </p:nvSpPr>
        <p:spPr>
          <a:ln/>
        </p:spPr>
      </p:sp>
      <p:sp>
        <p:nvSpPr>
          <p:cNvPr id="104451" name="Rectangle 3">
            <a:extLst>
              <a:ext uri="{FF2B5EF4-FFF2-40B4-BE49-F238E27FC236}">
                <a16:creationId xmlns:a16="http://schemas.microsoft.com/office/drawing/2014/main" id="{C8112831-144E-11F2-342D-84479A0B639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2B6B196F-B7A4-2D55-769C-503EC2686CA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6841218E-EDD7-4A96-9ECC-C4B5428C9321}" type="slidenum">
              <a:rPr lang="en-US" altLang="zh-CN" sz="1300"/>
              <a:pPr/>
              <a:t>53</a:t>
            </a:fld>
            <a:endParaRPr lang="en-US" altLang="zh-CN" sz="1300"/>
          </a:p>
        </p:txBody>
      </p:sp>
      <p:sp>
        <p:nvSpPr>
          <p:cNvPr id="106498" name="Rectangle 2">
            <a:extLst>
              <a:ext uri="{FF2B5EF4-FFF2-40B4-BE49-F238E27FC236}">
                <a16:creationId xmlns:a16="http://schemas.microsoft.com/office/drawing/2014/main" id="{5D29F62A-0956-B5E2-80F5-084A2A068443}"/>
              </a:ext>
            </a:extLst>
          </p:cNvPr>
          <p:cNvSpPr>
            <a:spLocks noChangeArrowheads="1" noTextEdit="1"/>
          </p:cNvSpPr>
          <p:nvPr>
            <p:ph type="sldImg" idx="4294967295"/>
          </p:nvPr>
        </p:nvSpPr>
        <p:spPr>
          <a:ln/>
        </p:spPr>
      </p:sp>
      <p:sp>
        <p:nvSpPr>
          <p:cNvPr id="106499" name="Rectangle 3">
            <a:extLst>
              <a:ext uri="{FF2B5EF4-FFF2-40B4-BE49-F238E27FC236}">
                <a16:creationId xmlns:a16="http://schemas.microsoft.com/office/drawing/2014/main" id="{83510EAD-A3DA-3085-224B-0A3555CC3614}"/>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120195FA-A159-C79D-2956-132A6C118B9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3F68AFA4-9032-4342-AFA8-D3708B351008}" type="slidenum">
              <a:rPr lang="en-US" altLang="zh-CN" sz="1300"/>
              <a:pPr/>
              <a:t>54</a:t>
            </a:fld>
            <a:endParaRPr lang="en-US" altLang="zh-CN" sz="1300"/>
          </a:p>
        </p:txBody>
      </p:sp>
      <p:sp>
        <p:nvSpPr>
          <p:cNvPr id="108546" name="Rectangle 2">
            <a:extLst>
              <a:ext uri="{FF2B5EF4-FFF2-40B4-BE49-F238E27FC236}">
                <a16:creationId xmlns:a16="http://schemas.microsoft.com/office/drawing/2014/main" id="{D1CB1201-B3E7-2833-5B01-37A8F1895519}"/>
              </a:ext>
            </a:extLst>
          </p:cNvPr>
          <p:cNvSpPr>
            <a:spLocks noChangeArrowheads="1" noTextEdit="1"/>
          </p:cNvSpPr>
          <p:nvPr>
            <p:ph type="sldImg" idx="4294967295"/>
          </p:nvPr>
        </p:nvSpPr>
        <p:spPr>
          <a:ln/>
        </p:spPr>
      </p:sp>
      <p:sp>
        <p:nvSpPr>
          <p:cNvPr id="108547" name="Rectangle 3">
            <a:extLst>
              <a:ext uri="{FF2B5EF4-FFF2-40B4-BE49-F238E27FC236}">
                <a16:creationId xmlns:a16="http://schemas.microsoft.com/office/drawing/2014/main" id="{E20371AC-5F38-0E50-EB62-C1F2ABA7098E}"/>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AED3D71-E58F-04A4-F645-EE081A2F700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7F4C037-EEB6-4449-86B6-6585A02FA507}" type="slidenum">
              <a:rPr lang="en-US" altLang="zh-CN" sz="1300"/>
              <a:pPr/>
              <a:t>10</a:t>
            </a:fld>
            <a:endParaRPr lang="en-US" altLang="zh-CN" sz="1300"/>
          </a:p>
        </p:txBody>
      </p:sp>
      <p:sp>
        <p:nvSpPr>
          <p:cNvPr id="18434" name="Rectangle 2">
            <a:extLst>
              <a:ext uri="{FF2B5EF4-FFF2-40B4-BE49-F238E27FC236}">
                <a16:creationId xmlns:a16="http://schemas.microsoft.com/office/drawing/2014/main" id="{ECE8FECA-B0BF-48BB-421B-C20FF590716F}"/>
              </a:ext>
            </a:extLst>
          </p:cNvPr>
          <p:cNvSpPr>
            <a:spLocks noChangeArrowheads="1" noTextEdit="1"/>
          </p:cNvSpPr>
          <p:nvPr>
            <p:ph type="sldImg" idx="4294967295"/>
          </p:nvPr>
        </p:nvSpPr>
        <p:spPr>
          <a:xfrm>
            <a:off x="992188" y="768350"/>
            <a:ext cx="5114925" cy="3836988"/>
          </a:xfrm>
          <a:ln/>
        </p:spPr>
      </p:sp>
      <p:sp>
        <p:nvSpPr>
          <p:cNvPr id="18435" name="Rectangle 3">
            <a:extLst>
              <a:ext uri="{FF2B5EF4-FFF2-40B4-BE49-F238E27FC236}">
                <a16:creationId xmlns:a16="http://schemas.microsoft.com/office/drawing/2014/main" id="{FEF4B368-9424-9A0A-0047-7A1D9DDF8F88}"/>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1AB1004F-CE8B-30C8-AA69-EC4914417BA9}"/>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71115447-05F0-4518-8A87-1993F54CFD6A}" type="slidenum">
              <a:rPr lang="en-US" altLang="zh-CN" sz="1300"/>
              <a:pPr/>
              <a:t>55</a:t>
            </a:fld>
            <a:endParaRPr lang="en-US" altLang="zh-CN" sz="1300"/>
          </a:p>
        </p:txBody>
      </p:sp>
      <p:sp>
        <p:nvSpPr>
          <p:cNvPr id="110594" name="Rectangle 2">
            <a:extLst>
              <a:ext uri="{FF2B5EF4-FFF2-40B4-BE49-F238E27FC236}">
                <a16:creationId xmlns:a16="http://schemas.microsoft.com/office/drawing/2014/main" id="{FB9FEBE0-6DDD-B82A-69F6-D192DA584D81}"/>
              </a:ext>
            </a:extLst>
          </p:cNvPr>
          <p:cNvSpPr>
            <a:spLocks noChangeArrowheads="1" noTextEdit="1"/>
          </p:cNvSpPr>
          <p:nvPr>
            <p:ph type="sldImg" idx="4294967295"/>
          </p:nvPr>
        </p:nvSpPr>
        <p:spPr>
          <a:ln/>
        </p:spPr>
      </p:sp>
      <p:sp>
        <p:nvSpPr>
          <p:cNvPr id="110595" name="Rectangle 3">
            <a:extLst>
              <a:ext uri="{FF2B5EF4-FFF2-40B4-BE49-F238E27FC236}">
                <a16:creationId xmlns:a16="http://schemas.microsoft.com/office/drawing/2014/main" id="{3C5EBD06-B925-AC92-6C20-8845AE67169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D62BCCD0-B449-341D-3882-0AAD39967BB4}"/>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9B65C481-5F9B-4F50-AE2D-F3FB5FA7C720}" type="slidenum">
              <a:rPr lang="en-US" altLang="zh-CN" sz="1300"/>
              <a:pPr/>
              <a:t>56</a:t>
            </a:fld>
            <a:endParaRPr lang="en-US" altLang="zh-CN" sz="1300"/>
          </a:p>
        </p:txBody>
      </p:sp>
      <p:sp>
        <p:nvSpPr>
          <p:cNvPr id="112642" name="Rectangle 2">
            <a:extLst>
              <a:ext uri="{FF2B5EF4-FFF2-40B4-BE49-F238E27FC236}">
                <a16:creationId xmlns:a16="http://schemas.microsoft.com/office/drawing/2014/main" id="{3300953B-4C50-BE99-FE95-055BCAED6467}"/>
              </a:ext>
            </a:extLst>
          </p:cNvPr>
          <p:cNvSpPr>
            <a:spLocks noChangeArrowheads="1" noTextEdit="1"/>
          </p:cNvSpPr>
          <p:nvPr>
            <p:ph type="sldImg" idx="4294967295"/>
          </p:nvPr>
        </p:nvSpPr>
        <p:spPr>
          <a:ln/>
        </p:spPr>
      </p:sp>
      <p:sp>
        <p:nvSpPr>
          <p:cNvPr id="112643" name="Rectangle 3">
            <a:extLst>
              <a:ext uri="{FF2B5EF4-FFF2-40B4-BE49-F238E27FC236}">
                <a16:creationId xmlns:a16="http://schemas.microsoft.com/office/drawing/2014/main" id="{F0A4446D-D9F4-6005-9BB4-1F65B443B0EB}"/>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49CAEF75-2AA5-4C02-F869-5695D9631CD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B1A938C0-20FC-44B9-BFE6-EE65309BAF26}" type="slidenum">
              <a:rPr lang="en-US" altLang="zh-CN" sz="1300"/>
              <a:pPr/>
              <a:t>57</a:t>
            </a:fld>
            <a:endParaRPr lang="en-US" altLang="zh-CN" sz="1300"/>
          </a:p>
        </p:txBody>
      </p:sp>
      <p:sp>
        <p:nvSpPr>
          <p:cNvPr id="114690" name="Rectangle 2">
            <a:extLst>
              <a:ext uri="{FF2B5EF4-FFF2-40B4-BE49-F238E27FC236}">
                <a16:creationId xmlns:a16="http://schemas.microsoft.com/office/drawing/2014/main" id="{C71A94D7-E492-3F9B-FA96-6306296DF52A}"/>
              </a:ext>
            </a:extLst>
          </p:cNvPr>
          <p:cNvSpPr>
            <a:spLocks noChangeArrowheads="1" noTextEdit="1"/>
          </p:cNvSpPr>
          <p:nvPr>
            <p:ph type="sldImg" idx="4294967295"/>
          </p:nvPr>
        </p:nvSpPr>
        <p:spPr>
          <a:ln/>
        </p:spPr>
      </p:sp>
      <p:sp>
        <p:nvSpPr>
          <p:cNvPr id="114691" name="Rectangle 3">
            <a:extLst>
              <a:ext uri="{FF2B5EF4-FFF2-40B4-BE49-F238E27FC236}">
                <a16:creationId xmlns:a16="http://schemas.microsoft.com/office/drawing/2014/main" id="{64474733-866C-C24B-6F4D-AADE94FB83F6}"/>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623041">
            <a:extLst>
              <a:ext uri="{FF2B5EF4-FFF2-40B4-BE49-F238E27FC236}">
                <a16:creationId xmlns:a16="http://schemas.microsoft.com/office/drawing/2014/main" id="{F618356C-DC73-9645-2D29-075C2107A3EF}"/>
              </a:ext>
            </a:extLst>
          </p:cNvPr>
          <p:cNvSpPr>
            <a:spLocks noChangeArrowheads="1" noTextEdit="1"/>
          </p:cNvSpPr>
          <p:nvPr>
            <p:ph type="sldImg" idx="4294967295"/>
          </p:nvPr>
        </p:nvSpPr>
        <p:spPr>
          <a:xfrm>
            <a:off x="992188" y="768350"/>
            <a:ext cx="5114925" cy="3836988"/>
          </a:xfrm>
          <a:ln/>
        </p:spPr>
      </p:sp>
      <p:sp>
        <p:nvSpPr>
          <p:cNvPr id="116738" name="文本占位符 1623042">
            <a:extLst>
              <a:ext uri="{FF2B5EF4-FFF2-40B4-BE49-F238E27FC236}">
                <a16:creationId xmlns:a16="http://schemas.microsoft.com/office/drawing/2014/main" id="{A3EE9B78-75D3-9592-E9A1-BBEF7679BE4E}"/>
              </a:ext>
            </a:extLst>
          </p:cNvPr>
          <p:cNvSpPr>
            <a:spLocks noGrp="1" noChangeArrowheads="1"/>
          </p:cNvSpPr>
          <p:nvPr>
            <p:ph type="body" idx="4294967295"/>
          </p:nvPr>
        </p:nvSpPr>
        <p:spPr>
          <a:xfrm>
            <a:off x="709613" y="4860925"/>
            <a:ext cx="5680075" cy="4605338"/>
          </a:xfrm>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E8BA14B8-AD5E-6543-DDA4-A286C39B8ECF}"/>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CC3D66EF-D297-4AEF-8E1C-9F1A9BF2B03B}" type="slidenum">
              <a:rPr lang="en-US" altLang="zh-CN" sz="1300"/>
              <a:pPr/>
              <a:t>11</a:t>
            </a:fld>
            <a:endParaRPr lang="en-US" altLang="zh-CN" sz="1300"/>
          </a:p>
        </p:txBody>
      </p:sp>
      <p:sp>
        <p:nvSpPr>
          <p:cNvPr id="20482" name="Rectangle 2">
            <a:extLst>
              <a:ext uri="{FF2B5EF4-FFF2-40B4-BE49-F238E27FC236}">
                <a16:creationId xmlns:a16="http://schemas.microsoft.com/office/drawing/2014/main" id="{8ACCCB5D-56A1-8E4B-6179-3560D3369AE5}"/>
              </a:ext>
            </a:extLst>
          </p:cNvPr>
          <p:cNvSpPr>
            <a:spLocks noChangeArrowheads="1" noTextEdit="1"/>
          </p:cNvSpPr>
          <p:nvPr>
            <p:ph type="sldImg" idx="4294967295"/>
          </p:nvPr>
        </p:nvSpPr>
        <p:spPr>
          <a:xfrm>
            <a:off x="992188" y="768350"/>
            <a:ext cx="5114925" cy="3836988"/>
          </a:xfrm>
          <a:ln/>
        </p:spPr>
      </p:sp>
      <p:sp>
        <p:nvSpPr>
          <p:cNvPr id="20483" name="Rectangle 3">
            <a:extLst>
              <a:ext uri="{FF2B5EF4-FFF2-40B4-BE49-F238E27FC236}">
                <a16:creationId xmlns:a16="http://schemas.microsoft.com/office/drawing/2014/main" id="{73B386F1-7885-F751-665C-C8F81EFB99E2}"/>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A376DFE-6F3C-E336-C613-B283251AAD40}"/>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09E5CE19-FBC0-4386-AEF8-13375D21586F}" type="slidenum">
              <a:rPr lang="en-US" altLang="zh-CN" sz="1300"/>
              <a:pPr/>
              <a:t>12</a:t>
            </a:fld>
            <a:endParaRPr lang="en-US" altLang="zh-CN" sz="1300"/>
          </a:p>
        </p:txBody>
      </p:sp>
      <p:sp>
        <p:nvSpPr>
          <p:cNvPr id="22530" name="Rectangle 2">
            <a:extLst>
              <a:ext uri="{FF2B5EF4-FFF2-40B4-BE49-F238E27FC236}">
                <a16:creationId xmlns:a16="http://schemas.microsoft.com/office/drawing/2014/main" id="{ECD46A98-7E4D-0E6F-AA87-F0981F95E6B1}"/>
              </a:ext>
            </a:extLst>
          </p:cNvPr>
          <p:cNvSpPr>
            <a:spLocks noChangeArrowheads="1" noTextEdit="1"/>
          </p:cNvSpPr>
          <p:nvPr>
            <p:ph type="sldImg" idx="4294967295"/>
          </p:nvPr>
        </p:nvSpPr>
        <p:spPr>
          <a:xfrm>
            <a:off x="992188" y="768350"/>
            <a:ext cx="5114925" cy="3836988"/>
          </a:xfrm>
          <a:ln/>
        </p:spPr>
      </p:sp>
      <p:sp>
        <p:nvSpPr>
          <p:cNvPr id="22531" name="Rectangle 3">
            <a:extLst>
              <a:ext uri="{FF2B5EF4-FFF2-40B4-BE49-F238E27FC236}">
                <a16:creationId xmlns:a16="http://schemas.microsoft.com/office/drawing/2014/main" id="{8C4ECDF6-6EB0-22EF-F5CC-A2AAAA45D389}"/>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5E9C854A-B068-7340-7E79-A47E4A0CD72B}"/>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51843343-68EA-428C-A260-B7674CE9ABA9}" type="slidenum">
              <a:rPr lang="en-US" altLang="zh-CN" sz="1300"/>
              <a:pPr/>
              <a:t>13</a:t>
            </a:fld>
            <a:endParaRPr lang="en-US" altLang="zh-CN" sz="1300"/>
          </a:p>
        </p:txBody>
      </p:sp>
      <p:sp>
        <p:nvSpPr>
          <p:cNvPr id="24578" name="Rectangle 2">
            <a:extLst>
              <a:ext uri="{FF2B5EF4-FFF2-40B4-BE49-F238E27FC236}">
                <a16:creationId xmlns:a16="http://schemas.microsoft.com/office/drawing/2014/main" id="{57324203-7F11-E6F7-DF81-B5A7AAD04D05}"/>
              </a:ext>
            </a:extLst>
          </p:cNvPr>
          <p:cNvSpPr>
            <a:spLocks noChangeArrowheads="1" noTextEdit="1"/>
          </p:cNvSpPr>
          <p:nvPr>
            <p:ph type="sldImg" idx="4294967295"/>
          </p:nvPr>
        </p:nvSpPr>
        <p:spPr>
          <a:xfrm>
            <a:off x="992188" y="768350"/>
            <a:ext cx="5114925" cy="3836988"/>
          </a:xfrm>
          <a:ln/>
        </p:spPr>
      </p:sp>
      <p:sp>
        <p:nvSpPr>
          <p:cNvPr id="24579" name="Rectangle 3">
            <a:extLst>
              <a:ext uri="{FF2B5EF4-FFF2-40B4-BE49-F238E27FC236}">
                <a16:creationId xmlns:a16="http://schemas.microsoft.com/office/drawing/2014/main" id="{8CA98848-EF9A-6648-CC5A-3BDC2A457D8D}"/>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C87DE0D-6C99-5571-CBB5-1D3F61E4D118}"/>
              </a:ext>
            </a:extLst>
          </p:cNvPr>
          <p:cNvSpPr>
            <a:spLocks noGrp="1" noChangeArrowheads="1"/>
          </p:cNvSpPr>
          <p:nvPr>
            <p:ph type="sldNum" sz="quarter" idx="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600">
                <a:solidFill>
                  <a:schemeClr val="tx1"/>
                </a:solidFill>
                <a:latin typeface="Times New Roman" panose="02020603050405020304" pitchFamily="18" charset="0"/>
                <a:ea typeface="宋体" panose="02010600030101010101" pitchFamily="2" charset="-122"/>
              </a:defRPr>
            </a:lvl1pPr>
            <a:lvl2pPr defTabSz="990600">
              <a:defRPr sz="2600">
                <a:solidFill>
                  <a:schemeClr val="tx1"/>
                </a:solidFill>
                <a:latin typeface="Times New Roman" panose="02020603050405020304" pitchFamily="18" charset="0"/>
                <a:ea typeface="宋体" panose="02010600030101010101" pitchFamily="2" charset="-122"/>
              </a:defRPr>
            </a:lvl2pPr>
            <a:lvl3pPr defTabSz="990600">
              <a:defRPr sz="2600">
                <a:solidFill>
                  <a:schemeClr val="tx1"/>
                </a:solidFill>
                <a:latin typeface="Times New Roman" panose="02020603050405020304" pitchFamily="18" charset="0"/>
                <a:ea typeface="宋体" panose="02010600030101010101" pitchFamily="2" charset="-122"/>
              </a:defRPr>
            </a:lvl3pPr>
            <a:lvl4pPr defTabSz="990600">
              <a:defRPr sz="2600">
                <a:solidFill>
                  <a:schemeClr val="tx1"/>
                </a:solidFill>
                <a:latin typeface="Times New Roman" panose="02020603050405020304" pitchFamily="18" charset="0"/>
                <a:ea typeface="宋体" panose="02010600030101010101" pitchFamily="2" charset="-122"/>
              </a:defRPr>
            </a:lvl4pPr>
            <a:lvl5pPr defTabSz="990600">
              <a:defRPr sz="26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600">
                <a:solidFill>
                  <a:schemeClr val="tx1"/>
                </a:solidFill>
                <a:latin typeface="Times New Roman" panose="02020603050405020304" pitchFamily="18" charset="0"/>
                <a:ea typeface="宋体" panose="02010600030101010101" pitchFamily="2" charset="-122"/>
              </a:defRPr>
            </a:lvl9pPr>
          </a:lstStyle>
          <a:p>
            <a:fld id="{F0E08B8E-9ECC-4F28-BC14-D1046221522B}" type="slidenum">
              <a:rPr lang="en-US" altLang="zh-CN" sz="1300"/>
              <a:pPr/>
              <a:t>14</a:t>
            </a:fld>
            <a:endParaRPr lang="en-US" altLang="zh-CN" sz="1300"/>
          </a:p>
        </p:txBody>
      </p:sp>
      <p:sp>
        <p:nvSpPr>
          <p:cNvPr id="26626" name="Rectangle 2">
            <a:extLst>
              <a:ext uri="{FF2B5EF4-FFF2-40B4-BE49-F238E27FC236}">
                <a16:creationId xmlns:a16="http://schemas.microsoft.com/office/drawing/2014/main" id="{93E15FDA-DC3F-F3CA-7F51-E552F96D1258}"/>
              </a:ext>
            </a:extLst>
          </p:cNvPr>
          <p:cNvSpPr>
            <a:spLocks noChangeArrowheads="1" noTextEdit="1"/>
          </p:cNvSpPr>
          <p:nvPr>
            <p:ph type="sldImg" idx="4294967295"/>
          </p:nvPr>
        </p:nvSpPr>
        <p:spPr>
          <a:ln/>
        </p:spPr>
      </p:sp>
      <p:sp>
        <p:nvSpPr>
          <p:cNvPr id="26627" name="Rectangle 3">
            <a:extLst>
              <a:ext uri="{FF2B5EF4-FFF2-40B4-BE49-F238E27FC236}">
                <a16:creationId xmlns:a16="http://schemas.microsoft.com/office/drawing/2014/main" id="{753EF3C5-FC06-728F-BF4C-E6AA150CB130}"/>
              </a:ext>
            </a:extLst>
          </p:cNvPr>
          <p:cNvSpPr>
            <a:spLocks noGrp="1" noChangeArrowheads="1"/>
          </p:cNvSpPr>
          <p:nvPr>
            <p:ph type="body" idx="4294967295"/>
          </p:nvPr>
        </p:nvSpPr>
        <p:spPr>
          <a:ln/>
        </p:spPr>
        <p:txBody>
          <a:bodyPr/>
          <a:lstStyle/>
          <a:p>
            <a:pPr algn="just"/>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2022/7/13</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2022/7/13</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2022/7/13</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2022/7/13</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243146">
            <a:extLst>
              <a:ext uri="{FF2B5EF4-FFF2-40B4-BE49-F238E27FC236}">
                <a16:creationId xmlns:a16="http://schemas.microsoft.com/office/drawing/2014/main" id="{D36CC81E-6138-F9B0-F4A1-DAB089EABF43}"/>
              </a:ext>
            </a:extLst>
          </p:cNvPr>
          <p:cNvSpPr>
            <a:spLocks noGrp="1"/>
          </p:cNvSpPr>
          <p:nvPr>
            <p:ph type="dt" sz="half" idx="10"/>
          </p:nvPr>
        </p:nvSpPr>
        <p:spPr>
          <a:ln/>
        </p:spPr>
        <p:txBody>
          <a:bodyPr/>
          <a:lstStyle>
            <a:lvl1pPr>
              <a:defRPr/>
            </a:lvl1pPr>
          </a:lstStyle>
          <a:p>
            <a:fld id="{BB962C8B-B14F-4D97-AF65-F5344CB8AC3E}" type="datetimeFigureOut">
              <a:rPr lang="zh-CN" altLang="en-US"/>
              <a:pPr/>
              <a:t>2022/7/13</a:t>
            </a:fld>
            <a:endParaRPr lang="zh-CN" altLang="en-US"/>
          </a:p>
        </p:txBody>
      </p:sp>
      <p:sp>
        <p:nvSpPr>
          <p:cNvPr id="3" name="页脚占位符 1243147">
            <a:extLst>
              <a:ext uri="{FF2B5EF4-FFF2-40B4-BE49-F238E27FC236}">
                <a16:creationId xmlns:a16="http://schemas.microsoft.com/office/drawing/2014/main" id="{2AB859C0-A431-782B-833D-5D5CE5F4B0D1}"/>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1243148">
            <a:extLst>
              <a:ext uri="{FF2B5EF4-FFF2-40B4-BE49-F238E27FC236}">
                <a16:creationId xmlns:a16="http://schemas.microsoft.com/office/drawing/2014/main" id="{FF9B2BED-8FE9-DE2B-4A9E-2F1D4E75595A}"/>
              </a:ext>
            </a:extLst>
          </p:cNvPr>
          <p:cNvSpPr>
            <a:spLocks noGrp="1"/>
          </p:cNvSpPr>
          <p:nvPr>
            <p:ph type="sldNum" sz="quarter" idx="12"/>
          </p:nvPr>
        </p:nvSpPr>
        <p:spPr>
          <a:ln/>
        </p:spPr>
        <p:txBody>
          <a:bodyPr/>
          <a:lstStyle>
            <a:lvl1pPr>
              <a:defRPr/>
            </a:lvl1pPr>
          </a:lstStyle>
          <a:p>
            <a:fld id="{6D7874F9-3CD9-4CD8-9D94-93CEBB5263BE}" type="slidenum">
              <a:rPr lang="zh-CN" altLang="en-US"/>
              <a:pPr/>
              <a:t>‹#›</a:t>
            </a:fld>
            <a:endParaRPr lang="zh-CN" altLang="en-US">
              <a:latin typeface="Times New Roman" panose="02020603050405020304" pitchFamily="18" charset="0"/>
            </a:endParaRPr>
          </a:p>
        </p:txBody>
      </p:sp>
    </p:spTree>
    <p:extLst>
      <p:ext uri="{BB962C8B-B14F-4D97-AF65-F5344CB8AC3E}">
        <p14:creationId xmlns:p14="http://schemas.microsoft.com/office/powerpoint/2010/main" val="13442978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2022/7/13</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6.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A8261824-B150-6F9F-762C-EFB8518EF72A}"/>
              </a:ext>
            </a:extLst>
          </p:cNvPr>
          <p:cNvSpPr>
            <a:spLocks noGrp="1" noChangeArrowheads="1"/>
          </p:cNvSpPr>
          <p:nvPr>
            <p:ph type="title"/>
          </p:nvPr>
        </p:nvSpPr>
        <p:spPr/>
        <p:txBody>
          <a:bodyPr anchor="ctr"/>
          <a:lstStyle/>
          <a:p>
            <a:r>
              <a:rPr lang="zh-CN" altLang="en-US" sz="5400"/>
              <a:t>第</a:t>
            </a:r>
            <a:r>
              <a:rPr lang="en-US" altLang="zh-CN" sz="5400"/>
              <a:t>11</a:t>
            </a:r>
            <a:r>
              <a:rPr lang="zh-CN" altLang="en-US" sz="5400"/>
              <a:t>章 代码生成</a:t>
            </a:r>
          </a:p>
        </p:txBody>
      </p:sp>
      <p:sp>
        <p:nvSpPr>
          <p:cNvPr id="103438" name="Rectangle 14">
            <a:extLst>
              <a:ext uri="{FF2B5EF4-FFF2-40B4-BE49-F238E27FC236}">
                <a16:creationId xmlns:a16="http://schemas.microsoft.com/office/drawing/2014/main" id="{A983786E-8C99-681D-AAE2-8EA1CD6481FB}"/>
              </a:ext>
            </a:extLst>
          </p:cNvPr>
          <p:cNvSpPr>
            <a:spLocks noChangeArrowheads="1"/>
          </p:cNvSpPr>
          <p:nvPr/>
        </p:nvSpPr>
        <p:spPr bwMode="auto">
          <a:xfrm>
            <a:off x="1415218" y="4948700"/>
            <a:ext cx="8669814" cy="145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重点：</a:t>
            </a:r>
            <a:r>
              <a:rPr lang="zh-CN" altLang="en-US" sz="2400" b="1" dirty="0">
                <a:latin typeface="仿宋_GB2312" pitchFamily="49" charset="-122"/>
                <a:ea typeface="仿宋_GB2312" pitchFamily="49" charset="-122"/>
              </a:rPr>
              <a:t>代码生成器设计中的问题</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目标语言，一个简单的代码</a:t>
            </a: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生成器</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寄存器的分配和指派</a:t>
            </a:r>
            <a:endParaRPr lang="en-US" altLang="zh-CN" sz="2400" b="1" dirty="0">
              <a:latin typeface="仿宋_GB2312" pitchFamily="49" charset="-122"/>
              <a:ea typeface="仿宋_GB2312" pitchFamily="49" charset="-122"/>
            </a:endParaRPr>
          </a:p>
          <a:p>
            <a:pPr>
              <a:lnSpc>
                <a:spcPct val="90000"/>
              </a:lnSpc>
              <a:spcBef>
                <a:spcPct val="20000"/>
              </a:spcBef>
              <a:buClr>
                <a:schemeClr val="folHlink"/>
              </a:buClr>
              <a:buSzPct val="60000"/>
              <a:buFont typeface="Wingdings" panose="05000000000000000000" pitchFamily="2" charset="2"/>
              <a:buNone/>
            </a:pPr>
            <a:r>
              <a:rPr lang="zh-CN" altLang="en-US" sz="3200" b="1" dirty="0">
                <a:solidFill>
                  <a:srgbClr val="FF0000"/>
                </a:solidFill>
                <a:latin typeface="楷体_GB2312" pitchFamily="49" charset="-122"/>
                <a:ea typeface="楷体_GB2312" pitchFamily="49" charset="-122"/>
              </a:rPr>
              <a:t>难点：</a:t>
            </a:r>
            <a:r>
              <a:rPr lang="zh-CN" altLang="en-US" sz="2400" b="1" dirty="0">
                <a:latin typeface="仿宋_GB2312" pitchFamily="49" charset="-122"/>
                <a:ea typeface="仿宋_GB2312" pitchFamily="49" charset="-122"/>
              </a:rPr>
              <a:t>寄存器的分配和指派</a:t>
            </a:r>
            <a:endParaRPr lang="en-US" altLang="zh-CN" sz="2400" b="1"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xEl>
                                              <p:pRg st="0" end="0"/>
                                            </p:txEl>
                                          </p:spTgt>
                                        </p:tgtEl>
                                        <p:attrNameLst>
                                          <p:attrName>style.visibility</p:attrName>
                                        </p:attrNameLst>
                                      </p:cBhvr>
                                      <p:to>
                                        <p:strVal val="visible"/>
                                      </p:to>
                                    </p:set>
                                    <p:anim calcmode="lin" valueType="num">
                                      <p:cBhvr additive="base">
                                        <p:cTn id="7" dur="500" fill="hold"/>
                                        <p:tgtEl>
                                          <p:spTgt spid="103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8">
                                            <p:txEl>
                                              <p:pRg st="1" end="1"/>
                                            </p:txEl>
                                          </p:spTgt>
                                        </p:tgtEl>
                                        <p:attrNameLst>
                                          <p:attrName>style.visibility</p:attrName>
                                        </p:attrNameLst>
                                      </p:cBhvr>
                                      <p:to>
                                        <p:strVal val="visible"/>
                                      </p:to>
                                    </p:set>
                                    <p:anim calcmode="lin" valueType="num">
                                      <p:cBhvr additive="base">
                                        <p:cTn id="13" dur="500" fill="hold"/>
                                        <p:tgtEl>
                                          <p:spTgt spid="103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7FD1EF46-E12C-BC3E-A28E-9745D14FC48D}"/>
              </a:ext>
            </a:extLst>
          </p:cNvPr>
          <p:cNvSpPr>
            <a:spLocks noGrp="1" noChangeArrowheads="1"/>
          </p:cNvSpPr>
          <p:nvPr>
            <p:ph type="title"/>
          </p:nvPr>
        </p:nvSpPr>
        <p:spPr/>
        <p:txBody>
          <a:bodyPr anchor="ctr"/>
          <a:lstStyle/>
          <a:p>
            <a:r>
              <a:rPr lang="pt-BR" altLang="zh-CN">
                <a:latin typeface="Times New Roman" panose="02020603050405020304" pitchFamily="18" charset="0"/>
              </a:rPr>
              <a:t>11.1.4 </a:t>
            </a:r>
            <a:r>
              <a:rPr lang="zh-CN" altLang="pt-BR">
                <a:latin typeface="Times New Roman" panose="02020603050405020304" pitchFamily="18" charset="0"/>
              </a:rPr>
              <a:t>寄存器分配</a:t>
            </a:r>
            <a:endParaRPr lang="zh-CN" altLang="en-US">
              <a:latin typeface="Times New Roman" panose="02020603050405020304" pitchFamily="18" charset="0"/>
            </a:endParaRPr>
          </a:p>
        </p:txBody>
      </p:sp>
      <p:sp>
        <p:nvSpPr>
          <p:cNvPr id="4" name="日期占位符 3">
            <a:extLst>
              <a:ext uri="{FF2B5EF4-FFF2-40B4-BE49-F238E27FC236}">
                <a16:creationId xmlns:a16="http://schemas.microsoft.com/office/drawing/2014/main" id="{AA530F68-9695-F952-4027-80C16F11630F}"/>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732C1C1-F0DD-4E6B-98E7-31022F4F7CC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7410" name="灯片编号占位符 5">
            <a:extLst>
              <a:ext uri="{FF2B5EF4-FFF2-40B4-BE49-F238E27FC236}">
                <a16:creationId xmlns:a16="http://schemas.microsoft.com/office/drawing/2014/main" id="{29EDD8D1-14E9-EAB8-1DDE-F8FC98BE74C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9C365D7-B2D9-40EE-9D76-CFB4863CB132}" type="slidenum">
              <a:rPr lang="en-US" altLang="zh-CN">
                <a:latin typeface="Arial" panose="020B0604020202020204" pitchFamily="34" charset="0"/>
              </a:rPr>
              <a:pPr/>
              <a:t>10</a:t>
            </a:fld>
            <a:endParaRPr lang="en-US" altLang="zh-CN">
              <a:latin typeface="Arial" panose="020B0604020202020204" pitchFamily="34" charset="0"/>
            </a:endParaRPr>
          </a:p>
        </p:txBody>
      </p:sp>
      <p:sp>
        <p:nvSpPr>
          <p:cNvPr id="17412" name="Rectangle 3">
            <a:extLst>
              <a:ext uri="{FF2B5EF4-FFF2-40B4-BE49-F238E27FC236}">
                <a16:creationId xmlns:a16="http://schemas.microsoft.com/office/drawing/2014/main" id="{B0A50006-772F-079F-558B-008F12DF77B8}"/>
              </a:ext>
            </a:extLst>
          </p:cNvPr>
          <p:cNvSpPr>
            <a:spLocks noGrp="1" noChangeArrowheads="1"/>
          </p:cNvSpPr>
          <p:nvPr>
            <p:ph type="body" sz="quarter" idx="13"/>
          </p:nvPr>
        </p:nvSpPr>
        <p:spPr/>
        <p:txBody>
          <a:bodyPr/>
          <a:lstStyle/>
          <a:p>
            <a:r>
              <a:rPr lang="zh-CN" altLang="pt-BR">
                <a:latin typeface="Times New Roman" panose="02020603050405020304" pitchFamily="18" charset="0"/>
              </a:rPr>
              <a:t>将运算对象放在寄存器中的指令通常要比将运算对象放在内存中的指令快且短，因此，要想生成高质量的目标代码，必须充分使用目标机器的寄存器，寄存器的使用包括：</a:t>
            </a:r>
            <a:endParaRPr lang="zh-CN" altLang="en-US">
              <a:latin typeface="Times New Roman" panose="02020603050405020304" pitchFamily="18" charset="0"/>
            </a:endParaRPr>
          </a:p>
          <a:p>
            <a:pPr lvl="1"/>
            <a:r>
              <a:rPr lang="zh-CN" altLang="en-US">
                <a:solidFill>
                  <a:schemeClr val="hlink"/>
                </a:solidFill>
                <a:latin typeface="Times New Roman" panose="02020603050405020304" pitchFamily="18" charset="0"/>
              </a:rPr>
              <a:t>寄存器分配</a:t>
            </a:r>
            <a:r>
              <a:rPr lang="zh-CN" altLang="en-US">
                <a:latin typeface="Times New Roman" panose="02020603050405020304" pitchFamily="18" charset="0"/>
              </a:rPr>
              <a:t>：为程序的某一点选择驻留在寄存器的一组变量</a:t>
            </a:r>
          </a:p>
          <a:p>
            <a:pPr lvl="1"/>
            <a:r>
              <a:rPr lang="zh-CN" altLang="en-US">
                <a:solidFill>
                  <a:schemeClr val="hlink"/>
                </a:solidFill>
                <a:latin typeface="Times New Roman" panose="02020603050405020304" pitchFamily="18" charset="0"/>
              </a:rPr>
              <a:t>寄存器指派</a:t>
            </a:r>
            <a:r>
              <a:rPr lang="zh-CN" altLang="en-US">
                <a:latin typeface="Times New Roman" panose="02020603050405020304" pitchFamily="18" charset="0"/>
              </a:rPr>
              <a:t>：确定变量将要驻留的具体寄存器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DDC18F80-C9E1-C6C4-0244-8C3B7F1225BD}"/>
              </a:ext>
            </a:extLst>
          </p:cNvPr>
          <p:cNvSpPr>
            <a:spLocks noGrp="1" noChangeArrowheads="1"/>
          </p:cNvSpPr>
          <p:nvPr>
            <p:ph type="title"/>
          </p:nvPr>
        </p:nvSpPr>
        <p:spPr/>
        <p:txBody>
          <a:bodyPr anchor="ctr"/>
          <a:lstStyle/>
          <a:p>
            <a:r>
              <a:rPr lang="pt-BR" altLang="zh-CN">
                <a:latin typeface="Times New Roman" panose="02020603050405020304" pitchFamily="18" charset="0"/>
              </a:rPr>
              <a:t>11.1.4 </a:t>
            </a:r>
            <a:r>
              <a:rPr lang="zh-CN" altLang="pt-BR">
                <a:latin typeface="Times New Roman" panose="02020603050405020304" pitchFamily="18" charset="0"/>
              </a:rPr>
              <a:t>寄存器分配</a:t>
            </a:r>
            <a:endParaRPr lang="zh-CN" altLang="en-US">
              <a:latin typeface="Times New Roman" panose="02020603050405020304" pitchFamily="18" charset="0"/>
            </a:endParaRPr>
          </a:p>
        </p:txBody>
      </p:sp>
      <p:sp>
        <p:nvSpPr>
          <p:cNvPr id="4" name="日期占位符 3">
            <a:extLst>
              <a:ext uri="{FF2B5EF4-FFF2-40B4-BE49-F238E27FC236}">
                <a16:creationId xmlns:a16="http://schemas.microsoft.com/office/drawing/2014/main" id="{191777DC-2311-A6D4-8FD7-86B4EC99341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76C7B38-DCF2-4A38-9B1A-E985B0596B3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9458" name="灯片编号占位符 5">
            <a:extLst>
              <a:ext uri="{FF2B5EF4-FFF2-40B4-BE49-F238E27FC236}">
                <a16:creationId xmlns:a16="http://schemas.microsoft.com/office/drawing/2014/main" id="{9054DB94-7282-0108-FBFD-7B5CB69AED4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7C866FB-2FA8-4892-AFFB-51F6107358E5}" type="slidenum">
              <a:rPr lang="en-US" altLang="zh-CN">
                <a:latin typeface="Arial" panose="020B0604020202020204" pitchFamily="34" charset="0"/>
              </a:rPr>
              <a:pPr/>
              <a:t>11</a:t>
            </a:fld>
            <a:endParaRPr lang="en-US" altLang="zh-CN">
              <a:latin typeface="Arial" panose="020B0604020202020204" pitchFamily="34" charset="0"/>
            </a:endParaRPr>
          </a:p>
        </p:txBody>
      </p:sp>
      <p:sp>
        <p:nvSpPr>
          <p:cNvPr id="19460" name="Rectangle 3">
            <a:extLst>
              <a:ext uri="{FF2B5EF4-FFF2-40B4-BE49-F238E27FC236}">
                <a16:creationId xmlns:a16="http://schemas.microsoft.com/office/drawing/2014/main" id="{16FEECAE-9C1A-C386-3745-270CB2482B12}"/>
              </a:ext>
            </a:extLst>
          </p:cNvPr>
          <p:cNvSpPr>
            <a:spLocks noGrp="1" noChangeArrowheads="1"/>
          </p:cNvSpPr>
          <p:nvPr>
            <p:ph type="body" sz="quarter" idx="13"/>
          </p:nvPr>
        </p:nvSpPr>
        <p:spPr/>
        <p:txBody>
          <a:bodyPr/>
          <a:lstStyle/>
          <a:p>
            <a:r>
              <a:rPr lang="zh-CN" altLang="en-US">
                <a:solidFill>
                  <a:schemeClr val="hlink"/>
                </a:solidFill>
                <a:latin typeface="Times New Roman" panose="02020603050405020304" pitchFamily="18" charset="0"/>
              </a:rPr>
              <a:t>选择最优的寄存器指派方案是一个</a:t>
            </a:r>
            <a:r>
              <a:rPr lang="en-US" altLang="zh-CN">
                <a:solidFill>
                  <a:schemeClr val="hlink"/>
                </a:solidFill>
                <a:latin typeface="Times New Roman" panose="02020603050405020304" pitchFamily="18" charset="0"/>
              </a:rPr>
              <a:t>NP</a:t>
            </a:r>
            <a:r>
              <a:rPr lang="zh-CN" altLang="en-US">
                <a:solidFill>
                  <a:schemeClr val="hlink"/>
                </a:solidFill>
                <a:latin typeface="Times New Roman" panose="02020603050405020304" pitchFamily="18" charset="0"/>
              </a:rPr>
              <a:t>完全问题</a:t>
            </a:r>
            <a:r>
              <a:rPr lang="zh-CN" altLang="en-US">
                <a:latin typeface="Times New Roman" panose="02020603050405020304" pitchFamily="18" charset="0"/>
              </a:rPr>
              <a:t>，如果考虑到目标机器的硬件和</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a:latin typeface="Times New Roman" panose="02020603050405020304" pitchFamily="18" charset="0"/>
              </a:rPr>
              <a:t>)</a:t>
            </a:r>
            <a:r>
              <a:rPr lang="zh-CN" altLang="en-US">
                <a:latin typeface="Times New Roman" panose="02020603050405020304" pitchFamily="18" charset="0"/>
              </a:rPr>
              <a:t>操作系统对寄存器的使用约束，该问题还会进一步复杂。有关寄存器分配和指派的策略将在</a:t>
            </a:r>
            <a:r>
              <a:rPr lang="en-US" altLang="zh-CN">
                <a:latin typeface="Times New Roman" panose="02020603050405020304" pitchFamily="18" charset="0"/>
              </a:rPr>
              <a:t>11.5</a:t>
            </a:r>
            <a:r>
              <a:rPr lang="zh-CN" altLang="en-US">
                <a:latin typeface="Times New Roman" panose="02020603050405020304" pitchFamily="18" charset="0"/>
              </a:rPr>
              <a:t>节再进行详细讨论。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37B36809-F8CC-5080-620F-E145E1C670FB}"/>
              </a:ext>
            </a:extLst>
          </p:cNvPr>
          <p:cNvSpPr>
            <a:spLocks noGrp="1" noChangeArrowheads="1"/>
          </p:cNvSpPr>
          <p:nvPr>
            <p:ph type="title"/>
          </p:nvPr>
        </p:nvSpPr>
        <p:spPr/>
        <p:txBody>
          <a:bodyPr anchor="ctr"/>
          <a:lstStyle/>
          <a:p>
            <a:r>
              <a:rPr lang="en-US" altLang="zh-CN">
                <a:latin typeface="Times New Roman" panose="02020603050405020304" pitchFamily="18" charset="0"/>
              </a:rPr>
              <a:t>11.1.5 </a:t>
            </a:r>
            <a:r>
              <a:rPr lang="zh-CN" altLang="en-US">
                <a:latin typeface="Times New Roman" panose="02020603050405020304" pitchFamily="18" charset="0"/>
              </a:rPr>
              <a:t>计算顺序选择</a:t>
            </a:r>
          </a:p>
        </p:txBody>
      </p:sp>
      <p:sp>
        <p:nvSpPr>
          <p:cNvPr id="4" name="日期占位符 3">
            <a:extLst>
              <a:ext uri="{FF2B5EF4-FFF2-40B4-BE49-F238E27FC236}">
                <a16:creationId xmlns:a16="http://schemas.microsoft.com/office/drawing/2014/main" id="{9A9316A4-052E-80E2-D93B-FA8FEF4BC53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F10624C-CC94-4D62-963A-DDF568CBFB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1506" name="灯片编号占位符 5">
            <a:extLst>
              <a:ext uri="{FF2B5EF4-FFF2-40B4-BE49-F238E27FC236}">
                <a16:creationId xmlns:a16="http://schemas.microsoft.com/office/drawing/2014/main" id="{C03E51AE-B73B-0E63-4204-017A735A23D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4A3B503-0BB6-43D5-A92B-9C6381423822}" type="slidenum">
              <a:rPr lang="en-US" altLang="zh-CN">
                <a:latin typeface="Arial" panose="020B0604020202020204" pitchFamily="34" charset="0"/>
              </a:rPr>
              <a:pPr/>
              <a:t>12</a:t>
            </a:fld>
            <a:endParaRPr lang="en-US" altLang="zh-CN">
              <a:latin typeface="Arial" panose="020B0604020202020204" pitchFamily="34" charset="0"/>
            </a:endParaRPr>
          </a:p>
        </p:txBody>
      </p:sp>
      <p:sp>
        <p:nvSpPr>
          <p:cNvPr id="21508" name="Rectangle 3">
            <a:extLst>
              <a:ext uri="{FF2B5EF4-FFF2-40B4-BE49-F238E27FC236}">
                <a16:creationId xmlns:a16="http://schemas.microsoft.com/office/drawing/2014/main" id="{15002616-9EF8-6B59-A9D5-1CEE00AD329A}"/>
              </a:ext>
            </a:extLst>
          </p:cNvPr>
          <p:cNvSpPr>
            <a:spLocks noGrp="1" noChangeArrowheads="1"/>
          </p:cNvSpPr>
          <p:nvPr>
            <p:ph type="body" sz="quarter" idx="13"/>
          </p:nvPr>
        </p:nvSpPr>
        <p:spPr/>
        <p:txBody>
          <a:bodyPr/>
          <a:lstStyle/>
          <a:p>
            <a:r>
              <a:rPr lang="zh-CN" altLang="en-US">
                <a:latin typeface="Times New Roman" panose="02020603050405020304" pitchFamily="18" charset="0"/>
              </a:rPr>
              <a:t>计算执行的顺序同样会影响目标代码的效率。后面将会看到，某些计算顺序比其它顺序需要较少的寄存器来保存中间结果，因而其目标代码的效率也要高。</a:t>
            </a:r>
          </a:p>
          <a:p>
            <a:r>
              <a:rPr lang="zh-CN" altLang="en-US">
                <a:solidFill>
                  <a:schemeClr val="hlink"/>
                </a:solidFill>
                <a:latin typeface="Times New Roman" panose="02020603050405020304" pitchFamily="18" charset="0"/>
              </a:rPr>
              <a:t>选择最佳计算顺序也是一个</a:t>
            </a:r>
            <a:r>
              <a:rPr lang="en-US" altLang="zh-CN">
                <a:solidFill>
                  <a:schemeClr val="hlink"/>
                </a:solidFill>
                <a:latin typeface="Times New Roman" panose="02020603050405020304" pitchFamily="18" charset="0"/>
              </a:rPr>
              <a:t>NP</a:t>
            </a:r>
            <a:r>
              <a:rPr lang="zh-CN" altLang="en-US">
                <a:solidFill>
                  <a:schemeClr val="hlink"/>
                </a:solidFill>
                <a:latin typeface="Times New Roman" panose="02020603050405020304" pitchFamily="18" charset="0"/>
              </a:rPr>
              <a:t>完全问题</a:t>
            </a:r>
            <a:r>
              <a:rPr lang="zh-CN" altLang="en-US">
                <a:latin typeface="Times New Roman" panose="02020603050405020304" pitchFamily="18" charset="0"/>
              </a:rPr>
              <a:t>。为简单起见，只讨论如何按给定的三地址码的顺序生成目标代码。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330829F6-926D-5485-B227-F66A43F35E18}"/>
              </a:ext>
            </a:extLst>
          </p:cNvPr>
          <p:cNvSpPr>
            <a:spLocks noGrp="1" noChangeArrowheads="1"/>
          </p:cNvSpPr>
          <p:nvPr>
            <p:ph type="title"/>
          </p:nvPr>
        </p:nvSpPr>
        <p:spPr/>
        <p:txBody>
          <a:bodyPr anchor="ctr"/>
          <a:lstStyle/>
          <a:p>
            <a:r>
              <a:rPr lang="en-US" altLang="zh-CN">
                <a:latin typeface="Times New Roman" panose="02020603050405020304" pitchFamily="18" charset="0"/>
              </a:rPr>
              <a:t>11.2 </a:t>
            </a:r>
            <a:r>
              <a:rPr lang="zh-CN" altLang="en-US">
                <a:latin typeface="Times New Roman" panose="02020603050405020304" pitchFamily="18" charset="0"/>
              </a:rPr>
              <a:t>目标语言</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76192826-39F0-4943-529C-A3B31970858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5569FD4-1756-48A5-95FF-97BEE2D7050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3554" name="灯片编号占位符 5">
            <a:extLst>
              <a:ext uri="{FF2B5EF4-FFF2-40B4-BE49-F238E27FC236}">
                <a16:creationId xmlns:a16="http://schemas.microsoft.com/office/drawing/2014/main" id="{B9CD9A0B-6FA3-1154-FAFC-03F0B45059F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9ACB858-E810-4BDB-81E3-7DAC771004F8}" type="slidenum">
              <a:rPr lang="en-US" altLang="zh-CN">
                <a:latin typeface="Arial" panose="020B0604020202020204" pitchFamily="34" charset="0"/>
              </a:rPr>
              <a:pPr/>
              <a:t>13</a:t>
            </a:fld>
            <a:endParaRPr lang="en-US" altLang="zh-CN">
              <a:latin typeface="Arial" panose="020B0604020202020204" pitchFamily="34" charset="0"/>
            </a:endParaRPr>
          </a:p>
        </p:txBody>
      </p:sp>
      <p:sp>
        <p:nvSpPr>
          <p:cNvPr id="23556" name="Rectangle 3">
            <a:extLst>
              <a:ext uri="{FF2B5EF4-FFF2-40B4-BE49-F238E27FC236}">
                <a16:creationId xmlns:a16="http://schemas.microsoft.com/office/drawing/2014/main" id="{BF204782-F8C1-9FA7-0C0F-3239C4785697}"/>
              </a:ext>
            </a:extLst>
          </p:cNvPr>
          <p:cNvSpPr>
            <a:spLocks noGrp="1" noChangeArrowheads="1"/>
          </p:cNvSpPr>
          <p:nvPr>
            <p:ph type="body" sz="quarter" idx="13"/>
          </p:nvPr>
        </p:nvSpPr>
        <p:spPr/>
        <p:txBody>
          <a:bodyPr>
            <a:normAutofit fontScale="77500" lnSpcReduction="20000"/>
          </a:bodyPr>
          <a:lstStyle/>
          <a:p>
            <a:pPr>
              <a:buFont typeface="Wingdings" panose="05000000000000000000" pitchFamily="2" charset="2"/>
              <a:buNone/>
            </a:pPr>
            <a:r>
              <a:rPr lang="en-US" altLang="zh-CN" sz="3600">
                <a:latin typeface="Times New Roman" panose="02020603050405020304" pitchFamily="18" charset="0"/>
              </a:rPr>
              <a:t>11.2.1 </a:t>
            </a:r>
            <a:r>
              <a:rPr lang="zh-CN" altLang="en-US" sz="3600">
                <a:latin typeface="Times New Roman" panose="02020603050405020304" pitchFamily="18" charset="0"/>
              </a:rPr>
              <a:t>目标机模型</a:t>
            </a:r>
          </a:p>
          <a:p>
            <a:pPr>
              <a:buFont typeface="Wingdings" panose="05000000000000000000" pitchFamily="2" charset="2"/>
              <a:buNone/>
            </a:pPr>
            <a:r>
              <a:rPr lang="zh-CN" altLang="en-US">
                <a:latin typeface="Times New Roman" panose="02020603050405020304" pitchFamily="18" charset="0"/>
              </a:rPr>
              <a:t>选择可作为几种微机代表的寄存器机器</a:t>
            </a:r>
          </a:p>
          <a:p>
            <a:r>
              <a:rPr lang="zh-CN" altLang="en-US">
                <a:latin typeface="Times New Roman" panose="02020603050405020304" pitchFamily="18" charset="0"/>
              </a:rPr>
              <a:t>字节寻址，四字节组成一个字，具有</a:t>
            </a:r>
            <a:r>
              <a:rPr lang="en-US" altLang="zh-CN">
                <a:latin typeface="Times New Roman" panose="02020603050405020304" pitchFamily="18" charset="0"/>
              </a:rPr>
              <a:t>n</a:t>
            </a:r>
            <a:r>
              <a:rPr lang="zh-CN" altLang="en-US">
                <a:latin typeface="Times New Roman" panose="02020603050405020304" pitchFamily="18" charset="0"/>
              </a:rPr>
              <a:t>个通用寄存器</a:t>
            </a:r>
            <a:r>
              <a:rPr lang="en-US" altLang="zh-CN">
                <a:latin typeface="Times New Roman" panose="02020603050405020304" pitchFamily="18" charset="0"/>
              </a:rPr>
              <a:t>R</a:t>
            </a:r>
            <a:r>
              <a:rPr lang="en-US" altLang="zh-CN" baseline="-25000">
                <a:latin typeface="Times New Roman" panose="02020603050405020304" pitchFamily="18" charset="0"/>
              </a:rPr>
              <a:t>0</a:t>
            </a:r>
            <a:r>
              <a:rPr lang="en-US" altLang="zh-CN">
                <a:latin typeface="Times New Roman" panose="02020603050405020304" pitchFamily="18" charset="0"/>
              </a:rPr>
              <a:t>, R</a:t>
            </a:r>
            <a:r>
              <a:rPr lang="en-US" altLang="zh-CN" baseline="-25000">
                <a:latin typeface="Times New Roman" panose="02020603050405020304" pitchFamily="18" charset="0"/>
              </a:rPr>
              <a:t>1</a:t>
            </a:r>
            <a:r>
              <a:rPr lang="en-US" altLang="zh-CN">
                <a:latin typeface="Times New Roman" panose="02020603050405020304" pitchFamily="18" charset="0"/>
              </a:rPr>
              <a:t>,  …, R</a:t>
            </a:r>
            <a:r>
              <a:rPr lang="en-US" altLang="zh-CN" baseline="-25000">
                <a:latin typeface="Times New Roman" panose="02020603050405020304" pitchFamily="18" charset="0"/>
              </a:rPr>
              <a:t>n-1</a:t>
            </a:r>
            <a:r>
              <a:rPr lang="zh-CN" altLang="en-US">
                <a:latin typeface="Times New Roman" panose="02020603050405020304" pitchFamily="18" charset="0"/>
              </a:rPr>
              <a:t>。</a:t>
            </a:r>
          </a:p>
          <a:p>
            <a:r>
              <a:rPr lang="zh-CN" altLang="en-US">
                <a:solidFill>
                  <a:schemeClr val="hlink"/>
                </a:solidFill>
                <a:latin typeface="Times New Roman" panose="02020603050405020304" pitchFamily="18" charset="0"/>
              </a:rPr>
              <a:t>二地址指令： </a:t>
            </a:r>
            <a:r>
              <a:rPr lang="en-US" altLang="zh-CN">
                <a:solidFill>
                  <a:schemeClr val="hlink"/>
                </a:solidFill>
                <a:latin typeface="Times New Roman" panose="02020603050405020304" pitchFamily="18" charset="0"/>
              </a:rPr>
              <a:t>op	</a:t>
            </a:r>
            <a:r>
              <a:rPr lang="zh-CN" altLang="en-US">
                <a:solidFill>
                  <a:schemeClr val="hlink"/>
                </a:solidFill>
                <a:latin typeface="Times New Roman" panose="02020603050405020304" pitchFamily="18" charset="0"/>
              </a:rPr>
              <a:t>源，目的</a:t>
            </a:r>
          </a:p>
          <a:p>
            <a:pPr algn="just">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MOV	    {</a:t>
            </a:r>
            <a:r>
              <a:rPr lang="zh-CN" altLang="en-US">
                <a:latin typeface="Times New Roman" panose="02020603050405020304" pitchFamily="18" charset="0"/>
              </a:rPr>
              <a:t>将源移到目的中</a:t>
            </a:r>
            <a:r>
              <a:rPr lang="en-US" altLang="zh-CN">
                <a:latin typeface="Times New Roman" panose="02020603050405020304" pitchFamily="18" charset="0"/>
              </a:rPr>
              <a:t>}</a:t>
            </a:r>
          </a:p>
          <a:p>
            <a:pPr algn="just">
              <a:buFont typeface="Wingdings" panose="05000000000000000000" pitchFamily="2" charset="2"/>
              <a:buNone/>
            </a:pPr>
            <a:r>
              <a:rPr lang="en-US" altLang="zh-CN">
                <a:latin typeface="Times New Roman" panose="02020603050405020304" pitchFamily="18" charset="0"/>
              </a:rPr>
              <a:t>		ADD		    {</a:t>
            </a:r>
            <a:r>
              <a:rPr lang="zh-CN" altLang="en-US">
                <a:latin typeface="Times New Roman" panose="02020603050405020304" pitchFamily="18" charset="0"/>
              </a:rPr>
              <a:t>将源加到目的中</a:t>
            </a:r>
            <a:r>
              <a:rPr lang="en-US" altLang="zh-CN">
                <a:latin typeface="Times New Roman" panose="02020603050405020304" pitchFamily="18" charset="0"/>
              </a:rPr>
              <a:t>}</a:t>
            </a:r>
          </a:p>
          <a:p>
            <a:pPr algn="just">
              <a:buFont typeface="Wingdings" panose="05000000000000000000" pitchFamily="2" charset="2"/>
              <a:buNone/>
            </a:pPr>
            <a:r>
              <a:rPr lang="en-US" altLang="zh-CN">
                <a:latin typeface="Times New Roman" panose="02020603050405020304" pitchFamily="18" charset="0"/>
              </a:rPr>
              <a:t>		SUB		    {</a:t>
            </a:r>
            <a:r>
              <a:rPr lang="zh-CN" altLang="en-US">
                <a:latin typeface="Times New Roman" panose="02020603050405020304" pitchFamily="18" charset="0"/>
              </a:rPr>
              <a:t>在目的中减去源</a:t>
            </a:r>
            <a:r>
              <a:rPr lang="en-US" altLang="zh-CN">
                <a:latin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7E2DFFE2-FB54-528C-14A7-E95F3224CCD6}"/>
              </a:ext>
            </a:extLst>
          </p:cNvPr>
          <p:cNvSpPr>
            <a:spLocks noGrp="1" noChangeArrowheads="1"/>
          </p:cNvSpPr>
          <p:nvPr>
            <p:ph type="title"/>
          </p:nvPr>
        </p:nvSpPr>
        <p:spPr/>
        <p:txBody>
          <a:bodyPr anchor="ctr"/>
          <a:lstStyle/>
          <a:p>
            <a:r>
              <a:rPr lang="en-US" altLang="zh-CN">
                <a:latin typeface="Times New Roman" panose="02020603050405020304" pitchFamily="18" charset="0"/>
              </a:rPr>
              <a:t>11.2 </a:t>
            </a:r>
            <a:r>
              <a:rPr lang="zh-CN" altLang="en-US">
                <a:latin typeface="Times New Roman" panose="02020603050405020304" pitchFamily="18" charset="0"/>
              </a:rPr>
              <a:t>目标语言</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04EA4BC1-E684-F19F-9878-BB31CC959D1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564B96E-715A-40D3-A361-F9C3C7F8831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5602" name="灯片编号占位符 5">
            <a:extLst>
              <a:ext uri="{FF2B5EF4-FFF2-40B4-BE49-F238E27FC236}">
                <a16:creationId xmlns:a16="http://schemas.microsoft.com/office/drawing/2014/main" id="{640D49CC-7B83-7EA2-2384-5C60C4F716D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60321F5-E497-4BB5-B256-B5DB91048820}" type="slidenum">
              <a:rPr lang="en-US" altLang="zh-CN">
                <a:latin typeface="Arial" panose="020B0604020202020204" pitchFamily="34" charset="0"/>
              </a:rPr>
              <a:pPr/>
              <a:t>14</a:t>
            </a:fld>
            <a:endParaRPr lang="en-US" altLang="zh-CN">
              <a:latin typeface="Arial" panose="020B0604020202020204" pitchFamily="34" charset="0"/>
            </a:endParaRPr>
          </a:p>
        </p:txBody>
      </p:sp>
      <p:sp>
        <p:nvSpPr>
          <p:cNvPr id="25604" name="Rectangle 3">
            <a:extLst>
              <a:ext uri="{FF2B5EF4-FFF2-40B4-BE49-F238E27FC236}">
                <a16:creationId xmlns:a16="http://schemas.microsoft.com/office/drawing/2014/main" id="{4B8813E3-B4A1-E2B0-9D2C-645C358FD8D5}"/>
              </a:ext>
            </a:extLst>
          </p:cNvPr>
          <p:cNvSpPr>
            <a:spLocks noGrp="1" noChangeArrowheads="1"/>
          </p:cNvSpPr>
          <p:nvPr>
            <p:ph type="body" sz="quarter" idx="13"/>
          </p:nvPr>
        </p:nvSpPr>
        <p:spPr/>
        <p:txBody>
          <a:bodyPr>
            <a:normAutofit fontScale="77500" lnSpcReduction="20000"/>
          </a:bodyPr>
          <a:lstStyle/>
          <a:p>
            <a:pPr>
              <a:buFont typeface="Wingdings" panose="05000000000000000000" pitchFamily="2" charset="2"/>
              <a:buNone/>
            </a:pPr>
            <a:r>
              <a:rPr lang="zh-CN" altLang="en-US" dirty="0">
                <a:latin typeface="Times New Roman" panose="02020603050405020304" pitchFamily="18" charset="0"/>
              </a:rPr>
              <a:t>寻址模式和它们的汇编语言形式及相关开销</a:t>
            </a:r>
          </a:p>
          <a:p>
            <a:pPr>
              <a:buFont typeface="Wingdings" panose="05000000000000000000" pitchFamily="2" charset="2"/>
              <a:buNone/>
            </a:pPr>
            <a:r>
              <a:rPr lang="zh-CN" altLang="en-US" dirty="0">
                <a:latin typeface="Times New Roman" panose="02020603050405020304" pitchFamily="18" charset="0"/>
              </a:rPr>
              <a:t>寻址模式	 汇编形式   </a:t>
            </a:r>
            <a:r>
              <a:rPr lang="en-US" altLang="zh-CN" dirty="0">
                <a:latin typeface="Times New Roman" panose="02020603050405020304" pitchFamily="18" charset="0"/>
              </a:rPr>
              <a:t>	</a:t>
            </a:r>
            <a:r>
              <a:rPr lang="zh-CN" altLang="en-US" dirty="0">
                <a:latin typeface="Times New Roman" panose="02020603050405020304" pitchFamily="18" charset="0"/>
              </a:rPr>
              <a:t>地址     </a:t>
            </a:r>
            <a:r>
              <a:rPr lang="en-US" altLang="zh-CN" dirty="0">
                <a:latin typeface="Times New Roman" panose="02020603050405020304" pitchFamily="18" charset="0"/>
              </a:rPr>
              <a:t>			     </a:t>
            </a:r>
            <a:r>
              <a:rPr lang="zh-CN" altLang="en-US" dirty="0">
                <a:latin typeface="Times New Roman" panose="02020603050405020304" pitchFamily="18" charset="0"/>
              </a:rPr>
              <a:t>增加的开销</a:t>
            </a:r>
          </a:p>
          <a:p>
            <a:pPr>
              <a:spcBef>
                <a:spcPct val="50000"/>
              </a:spcBef>
              <a:buFont typeface="Wingdings" panose="05000000000000000000" pitchFamily="2" charset="2"/>
              <a:buNone/>
            </a:pPr>
            <a:r>
              <a:rPr lang="zh-CN" altLang="en-US" sz="2400" dirty="0">
                <a:latin typeface="Times New Roman" panose="02020603050405020304" pitchFamily="18" charset="0"/>
              </a:rPr>
              <a:t>绝对地址	    </a:t>
            </a:r>
            <a:r>
              <a:rPr lang="en-US" altLang="zh-CN" sz="2400" dirty="0">
                <a:latin typeface="Times New Roman" panose="02020603050405020304" pitchFamily="18" charset="0"/>
              </a:rPr>
              <a:t>M		   M 	                   		1</a:t>
            </a:r>
          </a:p>
          <a:p>
            <a:pPr>
              <a:buFont typeface="Wingdings" panose="05000000000000000000" pitchFamily="2" charset="2"/>
              <a:buNone/>
            </a:pPr>
            <a:r>
              <a:rPr lang="zh-CN" altLang="en-US" sz="2400" dirty="0">
                <a:latin typeface="Times New Roman" panose="02020603050405020304" pitchFamily="18" charset="0"/>
              </a:rPr>
              <a:t>寄存器	    </a:t>
            </a:r>
            <a:r>
              <a:rPr lang="en-US" altLang="zh-CN" sz="2400" dirty="0">
                <a:latin typeface="Times New Roman" panose="02020603050405020304" pitchFamily="18" charset="0"/>
              </a:rPr>
              <a:t>	    R		    R	                   		0</a:t>
            </a:r>
          </a:p>
          <a:p>
            <a:pPr>
              <a:buFont typeface="Wingdings" panose="05000000000000000000" pitchFamily="2" charset="2"/>
              <a:buNone/>
            </a:pPr>
            <a:r>
              <a:rPr lang="zh-CN" altLang="en-US" sz="2400" dirty="0">
                <a:latin typeface="Times New Roman" panose="02020603050405020304" pitchFamily="18" charset="0"/>
              </a:rPr>
              <a:t>下标		    </a:t>
            </a:r>
            <a:r>
              <a:rPr lang="en-US" altLang="zh-CN" sz="2400" i="1" dirty="0">
                <a:latin typeface="Times New Roman" panose="02020603050405020304" pitchFamily="18" charset="0"/>
              </a:rPr>
              <a:t>c</a:t>
            </a:r>
            <a:r>
              <a:rPr lang="en-US" altLang="zh-CN" sz="2400" dirty="0">
                <a:latin typeface="Times New Roman" panose="02020603050405020304" pitchFamily="18" charset="0"/>
              </a:rPr>
              <a:t>(R)		</a:t>
            </a:r>
            <a:r>
              <a:rPr lang="en-US" altLang="zh-CN" sz="2400" i="1" dirty="0">
                <a:latin typeface="Times New Roman" panose="02020603050405020304" pitchFamily="18" charset="0"/>
              </a:rPr>
              <a:t>c</a:t>
            </a:r>
            <a:r>
              <a:rPr lang="en-US" altLang="zh-CN" sz="2400" dirty="0">
                <a:latin typeface="Times New Roman" panose="02020603050405020304" pitchFamily="18" charset="0"/>
              </a:rPr>
              <a:t> + </a:t>
            </a:r>
            <a:r>
              <a:rPr lang="en-US" altLang="zh-CN" sz="2400" i="1" dirty="0">
                <a:latin typeface="Times New Roman" panose="02020603050405020304" pitchFamily="18" charset="0"/>
              </a:rPr>
              <a:t>contents</a:t>
            </a:r>
            <a:r>
              <a:rPr lang="en-US" altLang="zh-CN" sz="2400" dirty="0">
                <a:latin typeface="Times New Roman" panose="02020603050405020304" pitchFamily="18" charset="0"/>
              </a:rPr>
              <a:t>(R)   	    		1</a:t>
            </a:r>
          </a:p>
          <a:p>
            <a:pPr>
              <a:buFont typeface="Wingdings" panose="05000000000000000000" pitchFamily="2" charset="2"/>
              <a:buNone/>
            </a:pPr>
            <a:r>
              <a:rPr lang="zh-CN" altLang="en-US" sz="2400" dirty="0">
                <a:latin typeface="Times New Roman" panose="02020603050405020304" pitchFamily="18" charset="0"/>
              </a:rPr>
              <a:t>间址寄存器 </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dirty="0">
                <a:latin typeface="Times New Roman" panose="02020603050405020304" pitchFamily="18" charset="0"/>
              </a:rPr>
              <a:t>R		</a:t>
            </a:r>
            <a:r>
              <a:rPr lang="en-US" altLang="zh-CN" sz="2400" i="1" dirty="0">
                <a:latin typeface="Times New Roman" panose="02020603050405020304" pitchFamily="18" charset="0"/>
              </a:rPr>
              <a:t>contents</a:t>
            </a:r>
            <a:r>
              <a:rPr lang="en-US" altLang="zh-CN" sz="2400" dirty="0">
                <a:latin typeface="Times New Roman" panose="02020603050405020304" pitchFamily="18" charset="0"/>
              </a:rPr>
              <a:t>(R)                		0</a:t>
            </a:r>
          </a:p>
          <a:p>
            <a:pPr>
              <a:buFont typeface="Wingdings" panose="05000000000000000000" pitchFamily="2" charset="2"/>
              <a:buNone/>
            </a:pPr>
            <a:r>
              <a:rPr lang="zh-CN" altLang="en-US" sz="2400" dirty="0">
                <a:latin typeface="Times New Roman" panose="02020603050405020304" pitchFamily="18" charset="0"/>
              </a:rPr>
              <a:t>间址下标	   *</a:t>
            </a:r>
            <a:r>
              <a:rPr lang="en-US" altLang="zh-CN" sz="2400" i="1" dirty="0">
                <a:latin typeface="Times New Roman" panose="02020603050405020304" pitchFamily="18" charset="0"/>
              </a:rPr>
              <a:t>c</a:t>
            </a:r>
            <a:r>
              <a:rPr lang="en-US" altLang="zh-CN" sz="2400" dirty="0">
                <a:latin typeface="Times New Roman" panose="02020603050405020304" pitchFamily="18" charset="0"/>
              </a:rPr>
              <a:t>(R)   	               </a:t>
            </a:r>
            <a:r>
              <a:rPr lang="en-US" altLang="zh-CN" sz="2500" i="1" dirty="0">
                <a:latin typeface="Times New Roman" panose="02020603050405020304" pitchFamily="18" charset="0"/>
              </a:rPr>
              <a:t>contents(</a:t>
            </a:r>
            <a:r>
              <a:rPr lang="en-US" altLang="zh-CN" sz="2500" i="1" dirty="0" err="1">
                <a:latin typeface="Times New Roman" panose="02020603050405020304" pitchFamily="18" charset="0"/>
              </a:rPr>
              <a:t>c+contents</a:t>
            </a:r>
            <a:r>
              <a:rPr lang="en-US" altLang="zh-CN" sz="2500" i="1" dirty="0">
                <a:latin typeface="Times New Roman" panose="02020603050405020304" pitchFamily="18" charset="0"/>
              </a:rPr>
              <a:t>(R))                	</a:t>
            </a:r>
            <a:r>
              <a:rPr lang="en-US" altLang="zh-CN" sz="2400" dirty="0">
                <a:latin typeface="Times New Roman" panose="02020603050405020304" pitchFamily="18" charset="0"/>
              </a:rPr>
              <a:t>1 </a:t>
            </a:r>
          </a:p>
          <a:p>
            <a:pPr>
              <a:spcBef>
                <a:spcPct val="30000"/>
              </a:spcBef>
              <a:buFont typeface="Wingdings" panose="05000000000000000000" pitchFamily="2" charset="2"/>
              <a:buNone/>
            </a:pPr>
            <a:r>
              <a:rPr lang="zh-CN" altLang="en-US" sz="2400" dirty="0">
                <a:solidFill>
                  <a:srgbClr val="FF0000"/>
                </a:solidFill>
                <a:latin typeface="Times New Roman" panose="02020603050405020304" pitchFamily="18" charset="0"/>
              </a:rPr>
              <a:t>直接量	   </a:t>
            </a:r>
            <a:r>
              <a:rPr lang="en-US" altLang="zh-CN" sz="2400"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c		     c	                   		</a:t>
            </a:r>
            <a:r>
              <a:rPr lang="en-US" altLang="zh-CN" sz="2400" dirty="0">
                <a:solidFill>
                  <a:srgbClr val="FF0000"/>
                </a:solidFill>
                <a:latin typeface="Times New Roman" panose="02020603050405020304" pitchFamily="18" charset="0"/>
              </a:rPr>
              <a:t>1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F084B5AB-E7BF-8EE0-655C-B0AF36844ACE}"/>
              </a:ext>
            </a:extLst>
          </p:cNvPr>
          <p:cNvSpPr>
            <a:spLocks noGrp="1" noChangeArrowheads="1"/>
          </p:cNvSpPr>
          <p:nvPr>
            <p:ph type="title"/>
          </p:nvPr>
        </p:nvSpPr>
        <p:spPr/>
        <p:txBody>
          <a:bodyPr anchor="ctr"/>
          <a:lstStyle/>
          <a:p>
            <a:r>
              <a:rPr lang="en-US" altLang="zh-CN">
                <a:latin typeface="Times New Roman" panose="02020603050405020304" pitchFamily="18" charset="0"/>
              </a:rPr>
              <a:t>11.2 </a:t>
            </a:r>
            <a:r>
              <a:rPr lang="zh-CN" altLang="en-US">
                <a:latin typeface="Times New Roman" panose="02020603050405020304" pitchFamily="18" charset="0"/>
              </a:rPr>
              <a:t>目标语言</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D228A6AD-2E1D-540C-A56D-50FB585D136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9233139-F710-4079-9538-07C29E6958A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7650" name="灯片编号占位符 5">
            <a:extLst>
              <a:ext uri="{FF2B5EF4-FFF2-40B4-BE49-F238E27FC236}">
                <a16:creationId xmlns:a16="http://schemas.microsoft.com/office/drawing/2014/main" id="{418A9099-86A9-2881-0A81-7F39C7EE6F0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8C842D8-609D-419C-A30C-EA39C39EB90B}" type="slidenum">
              <a:rPr lang="en-US" altLang="zh-CN">
                <a:latin typeface="Arial" panose="020B0604020202020204" pitchFamily="34" charset="0"/>
              </a:rPr>
              <a:pPr/>
              <a:t>15</a:t>
            </a:fld>
            <a:endParaRPr lang="en-US" altLang="zh-CN">
              <a:latin typeface="Arial" panose="020B0604020202020204" pitchFamily="34" charset="0"/>
            </a:endParaRPr>
          </a:p>
        </p:txBody>
      </p:sp>
      <p:sp>
        <p:nvSpPr>
          <p:cNvPr id="27652" name="Rectangle 3">
            <a:extLst>
              <a:ext uri="{FF2B5EF4-FFF2-40B4-BE49-F238E27FC236}">
                <a16:creationId xmlns:a16="http://schemas.microsoft.com/office/drawing/2014/main" id="{A85006AA-2376-1145-0229-772A52B64AE3}"/>
              </a:ext>
            </a:extLst>
          </p:cNvPr>
          <p:cNvSpPr>
            <a:spLocks noGrp="1" noChangeArrowheads="1"/>
          </p:cNvSpPr>
          <p:nvPr>
            <p:ph type="body" sz="quarter" idx="13"/>
          </p:nvPr>
        </p:nvSpPr>
        <p:spPr/>
        <p:txBody>
          <a:bodyPr>
            <a:normAutofit fontScale="77500" lnSpcReduction="20000"/>
          </a:bodyPr>
          <a:lstStyle/>
          <a:p>
            <a:pPr>
              <a:buFont typeface="Wingdings" panose="05000000000000000000" pitchFamily="2" charset="2"/>
              <a:buNone/>
            </a:pPr>
            <a:r>
              <a:rPr lang="zh-CN" altLang="en-US" dirty="0">
                <a:latin typeface="Times New Roman" panose="02020603050405020304" pitchFamily="18" charset="0"/>
              </a:rPr>
              <a:t>指令实例</a:t>
            </a:r>
          </a:p>
          <a:p>
            <a:pPr>
              <a:buFont typeface="Wingdings" panose="05000000000000000000" pitchFamily="2" charset="2"/>
              <a:buNone/>
            </a:pPr>
            <a:r>
              <a:rPr lang="zh-CN" altLang="en-US" b="0" dirty="0">
                <a:latin typeface="Times New Roman" panose="02020603050405020304" pitchFamily="18" charset="0"/>
              </a:rPr>
              <a:t>	</a:t>
            </a:r>
            <a:r>
              <a:rPr lang="en-US" altLang="zh-CN" b="0" dirty="0">
                <a:latin typeface="Times New Roman" panose="02020603050405020304" pitchFamily="18" charset="0"/>
              </a:rPr>
              <a:t>MOV	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M</a:t>
            </a:r>
          </a:p>
          <a:p>
            <a:pPr>
              <a:buFont typeface="Wingdings" panose="05000000000000000000" pitchFamily="2" charset="2"/>
              <a:buNone/>
            </a:pPr>
            <a:r>
              <a:rPr lang="en-US" altLang="zh-CN" b="0" dirty="0">
                <a:latin typeface="Times New Roman" panose="02020603050405020304" pitchFamily="18" charset="0"/>
              </a:rPr>
              <a:t>	MOV	4(R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M</a:t>
            </a:r>
          </a:p>
          <a:p>
            <a:pPr>
              <a:buFont typeface="Wingdings" panose="05000000000000000000" pitchFamily="2" charset="2"/>
              <a:buNone/>
            </a:pPr>
            <a:r>
              <a:rPr lang="en-US" altLang="zh-CN" b="0" dirty="0">
                <a:latin typeface="Times New Roman" panose="02020603050405020304" pitchFamily="18" charset="0"/>
              </a:rPr>
              <a:t>	</a:t>
            </a:r>
            <a:r>
              <a:rPr lang="en-US" altLang="zh-CN" b="0" i="1" dirty="0">
                <a:solidFill>
                  <a:srgbClr val="FF0000"/>
                </a:solidFill>
                <a:latin typeface="Times New Roman" panose="02020603050405020304" pitchFamily="18" charset="0"/>
              </a:rPr>
              <a:t>contents</a:t>
            </a:r>
            <a:r>
              <a:rPr lang="en-US" altLang="zh-CN" b="0" dirty="0">
                <a:solidFill>
                  <a:srgbClr val="FF0000"/>
                </a:solidFill>
                <a:latin typeface="Times New Roman" panose="02020603050405020304" pitchFamily="18" charset="0"/>
              </a:rPr>
              <a:t>(4 + </a:t>
            </a:r>
            <a:r>
              <a:rPr lang="en-US" altLang="zh-CN" b="0" i="1" dirty="0">
                <a:solidFill>
                  <a:srgbClr val="FF0000"/>
                </a:solidFill>
                <a:latin typeface="Times New Roman" panose="02020603050405020304" pitchFamily="18" charset="0"/>
              </a:rPr>
              <a:t>contents</a:t>
            </a:r>
            <a:r>
              <a:rPr lang="en-US" altLang="zh-CN" b="0" dirty="0">
                <a:solidFill>
                  <a:srgbClr val="FF0000"/>
                </a:solidFill>
                <a:latin typeface="Times New Roman" panose="02020603050405020304" pitchFamily="18" charset="0"/>
              </a:rPr>
              <a:t>(R</a:t>
            </a:r>
            <a:r>
              <a:rPr lang="en-US" altLang="zh-CN" baseline="-25000" dirty="0">
                <a:solidFill>
                  <a:schemeClr val="hlink"/>
                </a:solidFill>
                <a:latin typeface="Times New Roman" panose="02020603050405020304" pitchFamily="18" charset="0"/>
              </a:rPr>
              <a:t>0</a:t>
            </a:r>
            <a:r>
              <a:rPr lang="en-US" altLang="zh-CN" b="0" dirty="0">
                <a:solidFill>
                  <a:srgbClr val="FF0000"/>
                </a:solidFill>
                <a:latin typeface="Times New Roman" panose="02020603050405020304" pitchFamily="18" charset="0"/>
              </a:rPr>
              <a:t>))</a:t>
            </a:r>
            <a:r>
              <a:rPr lang="en-US" altLang="zh-CN" b="0" dirty="0">
                <a:latin typeface="Times New Roman" panose="02020603050405020304" pitchFamily="18" charset="0"/>
              </a:rPr>
              <a:t> </a:t>
            </a:r>
          </a:p>
          <a:p>
            <a:pPr>
              <a:buFont typeface="Wingdings" panose="05000000000000000000" pitchFamily="2" charset="2"/>
              <a:buNone/>
            </a:pPr>
            <a:r>
              <a:rPr lang="en-US" altLang="zh-CN" b="0" dirty="0">
                <a:latin typeface="Times New Roman" panose="02020603050405020304" pitchFamily="18" charset="0"/>
              </a:rPr>
              <a:t>	MOV	*4(R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M</a:t>
            </a:r>
          </a:p>
          <a:p>
            <a:pPr>
              <a:buFont typeface="Wingdings" panose="05000000000000000000" pitchFamily="2" charset="2"/>
              <a:buNone/>
            </a:pPr>
            <a:r>
              <a:rPr lang="en-US" altLang="zh-CN" b="0" dirty="0">
                <a:latin typeface="Times New Roman" panose="02020603050405020304" pitchFamily="18" charset="0"/>
              </a:rPr>
              <a:t>	</a:t>
            </a:r>
            <a:r>
              <a:rPr lang="en-US" altLang="zh-CN" b="0" i="1" dirty="0">
                <a:solidFill>
                  <a:srgbClr val="FF0000"/>
                </a:solidFill>
                <a:latin typeface="Times New Roman" panose="02020603050405020304" pitchFamily="18" charset="0"/>
              </a:rPr>
              <a:t>contents</a:t>
            </a:r>
            <a:r>
              <a:rPr lang="en-US" altLang="zh-CN" b="0" dirty="0">
                <a:solidFill>
                  <a:srgbClr val="FF0000"/>
                </a:solidFill>
                <a:latin typeface="Times New Roman" panose="02020603050405020304" pitchFamily="18" charset="0"/>
              </a:rPr>
              <a:t>(</a:t>
            </a:r>
            <a:r>
              <a:rPr lang="en-US" altLang="zh-CN" b="0" i="1" dirty="0">
                <a:solidFill>
                  <a:srgbClr val="FF0000"/>
                </a:solidFill>
                <a:latin typeface="Times New Roman" panose="02020603050405020304" pitchFamily="18" charset="0"/>
              </a:rPr>
              <a:t>contents</a:t>
            </a:r>
            <a:r>
              <a:rPr lang="en-US" altLang="zh-CN" b="0" dirty="0">
                <a:solidFill>
                  <a:srgbClr val="FF0000"/>
                </a:solidFill>
                <a:latin typeface="Times New Roman" panose="02020603050405020304" pitchFamily="18" charset="0"/>
              </a:rPr>
              <a:t>(4+</a:t>
            </a:r>
            <a:r>
              <a:rPr lang="en-US" altLang="zh-CN" b="0" i="1" dirty="0">
                <a:solidFill>
                  <a:srgbClr val="FF0000"/>
                </a:solidFill>
                <a:latin typeface="Times New Roman" panose="02020603050405020304" pitchFamily="18" charset="0"/>
              </a:rPr>
              <a:t>contents</a:t>
            </a:r>
            <a:r>
              <a:rPr lang="en-US" altLang="zh-CN" b="0" dirty="0">
                <a:solidFill>
                  <a:srgbClr val="FF0000"/>
                </a:solidFill>
                <a:latin typeface="Times New Roman" panose="02020603050405020304" pitchFamily="18" charset="0"/>
              </a:rPr>
              <a:t>(R</a:t>
            </a:r>
            <a:r>
              <a:rPr lang="en-US" altLang="zh-CN" baseline="-25000" dirty="0">
                <a:solidFill>
                  <a:schemeClr val="hlink"/>
                </a:solidFill>
                <a:latin typeface="Times New Roman" panose="02020603050405020304" pitchFamily="18" charset="0"/>
              </a:rPr>
              <a:t>0</a:t>
            </a:r>
            <a:r>
              <a:rPr lang="en-US" altLang="zh-CN" b="0" dirty="0">
                <a:solidFill>
                  <a:srgbClr val="FF0000"/>
                </a:solidFill>
                <a:latin typeface="Times New Roman" panose="02020603050405020304" pitchFamily="18" charset="0"/>
              </a:rPr>
              <a:t>)))</a:t>
            </a:r>
          </a:p>
          <a:p>
            <a:pPr>
              <a:buFont typeface="Wingdings" panose="05000000000000000000" pitchFamily="2" charset="2"/>
              <a:buNone/>
            </a:pPr>
            <a:r>
              <a:rPr lang="en-US" altLang="zh-CN" b="0" dirty="0">
                <a:latin typeface="Times New Roman" panose="02020603050405020304" pitchFamily="18" charset="0"/>
              </a:rPr>
              <a:t>	MOV	#1,		R</a:t>
            </a:r>
            <a:r>
              <a:rPr lang="en-US" altLang="zh-CN" baseline="-25000" dirty="0">
                <a:latin typeface="Times New Roman" panose="02020603050405020304" pitchFamily="18" charset="0"/>
              </a:rPr>
              <a:t>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174C5469-1549-AA0F-7DE3-1A3F208D0C60}"/>
              </a:ext>
            </a:extLst>
          </p:cNvPr>
          <p:cNvSpPr>
            <a:spLocks noGrp="1" noChangeArrowheads="1"/>
          </p:cNvSpPr>
          <p:nvPr>
            <p:ph type="title"/>
          </p:nvPr>
        </p:nvSpPr>
        <p:spPr/>
        <p:txBody>
          <a:bodyPr anchor="ctr"/>
          <a:lstStyle/>
          <a:p>
            <a:r>
              <a:rPr lang="en-US" altLang="zh-CN">
                <a:latin typeface="Times New Roman" panose="02020603050405020304" pitchFamily="18" charset="0"/>
              </a:rPr>
              <a:t>11.2 </a:t>
            </a:r>
            <a:r>
              <a:rPr lang="zh-CN" altLang="en-US">
                <a:latin typeface="Times New Roman" panose="02020603050405020304" pitchFamily="18" charset="0"/>
              </a:rPr>
              <a:t>目标语言</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00827C05-9694-07D9-4F94-BFB82A0CF5C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AE1A5A6-DF9C-4EED-92F2-F80A4B4E4D6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29698" name="灯片编号占位符 5">
            <a:extLst>
              <a:ext uri="{FF2B5EF4-FFF2-40B4-BE49-F238E27FC236}">
                <a16:creationId xmlns:a16="http://schemas.microsoft.com/office/drawing/2014/main" id="{DA728D48-9F48-311E-E3B1-050894FD1A3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B2C9F74-805C-4470-9C09-8DDD445DDB46}" type="slidenum">
              <a:rPr lang="en-US" altLang="zh-CN">
                <a:latin typeface="Arial" panose="020B0604020202020204" pitchFamily="34" charset="0"/>
              </a:rPr>
              <a:pPr/>
              <a:t>16</a:t>
            </a:fld>
            <a:endParaRPr lang="en-US" altLang="zh-CN">
              <a:latin typeface="Arial" panose="020B0604020202020204" pitchFamily="34" charset="0"/>
            </a:endParaRPr>
          </a:p>
        </p:txBody>
      </p:sp>
      <p:sp>
        <p:nvSpPr>
          <p:cNvPr id="29700" name="Rectangle 3">
            <a:extLst>
              <a:ext uri="{FF2B5EF4-FFF2-40B4-BE49-F238E27FC236}">
                <a16:creationId xmlns:a16="http://schemas.microsoft.com/office/drawing/2014/main" id="{99411D9E-D700-7D85-AFC7-A964560D63EE}"/>
              </a:ext>
            </a:extLst>
          </p:cNvPr>
          <p:cNvSpPr>
            <a:spLocks noGrp="1" noChangeArrowheads="1"/>
          </p:cNvSpPr>
          <p:nvPr>
            <p:ph type="body" sz="quarter" idx="13"/>
          </p:nvPr>
        </p:nvSpPr>
        <p:spPr/>
        <p:txBody>
          <a:bodyPr>
            <a:normAutofit fontScale="77500" lnSpcReduction="20000"/>
          </a:bodyPr>
          <a:lstStyle/>
          <a:p>
            <a:pPr>
              <a:buFont typeface="Wingdings" panose="05000000000000000000" pitchFamily="2" charset="2"/>
              <a:buNone/>
            </a:pPr>
            <a:r>
              <a:rPr lang="en-US" altLang="zh-CN" sz="3600" dirty="0">
                <a:latin typeface="Times New Roman" panose="02020603050405020304" pitchFamily="18" charset="0"/>
              </a:rPr>
              <a:t>11.2.2 </a:t>
            </a:r>
            <a:r>
              <a:rPr lang="zh-CN" altLang="en-US" sz="3600" dirty="0">
                <a:latin typeface="Times New Roman" panose="02020603050405020304" pitchFamily="18" charset="0"/>
              </a:rPr>
              <a:t>程序和指令的开销</a:t>
            </a:r>
          </a:p>
          <a:p>
            <a:pPr>
              <a:buFont typeface="Wingdings" panose="05000000000000000000" pitchFamily="2" charset="2"/>
              <a:buNone/>
            </a:pPr>
            <a:r>
              <a:rPr lang="zh-CN" altLang="en-US" dirty="0">
                <a:latin typeface="Times New Roman" panose="02020603050405020304" pitchFamily="18" charset="0"/>
              </a:rPr>
              <a:t>	</a:t>
            </a:r>
            <a:r>
              <a:rPr lang="zh-CN" altLang="en-US" b="0" dirty="0">
                <a:latin typeface="Times New Roman" panose="02020603050405020304" pitchFamily="18" charset="0"/>
              </a:rPr>
              <a:t>指令开销</a:t>
            </a:r>
            <a:r>
              <a:rPr lang="en-US" altLang="zh-CN" b="0" dirty="0">
                <a:latin typeface="Times New Roman" panose="02020603050405020304" pitchFamily="18" charset="0"/>
              </a:rPr>
              <a:t>:= 1+</a:t>
            </a:r>
            <a:r>
              <a:rPr lang="zh-CN" altLang="en-US" b="0" dirty="0">
                <a:latin typeface="Times New Roman" panose="02020603050405020304" pitchFamily="18" charset="0"/>
              </a:rPr>
              <a:t>源和目的寻址模式的附加开销</a:t>
            </a:r>
          </a:p>
          <a:p>
            <a:pPr>
              <a:buFont typeface="Wingdings" panose="05000000000000000000" pitchFamily="2" charset="2"/>
              <a:buNone/>
            </a:pPr>
            <a:r>
              <a:rPr lang="zh-CN" altLang="en-US" b="0" dirty="0">
                <a:latin typeface="Times New Roman" panose="02020603050405020304" pitchFamily="18" charset="0"/>
              </a:rPr>
              <a:t>		指令				开销</a:t>
            </a:r>
          </a:p>
          <a:p>
            <a:pPr>
              <a:buFont typeface="Wingdings" panose="05000000000000000000" pitchFamily="2" charset="2"/>
              <a:buNone/>
            </a:pPr>
            <a:r>
              <a:rPr lang="zh-CN" altLang="en-US" b="0" dirty="0">
                <a:latin typeface="Times New Roman" panose="02020603050405020304" pitchFamily="18" charset="0"/>
              </a:rPr>
              <a:t>		</a:t>
            </a:r>
            <a:r>
              <a:rPr lang="en-US" altLang="zh-CN" b="0" dirty="0">
                <a:latin typeface="Times New Roman" panose="02020603050405020304" pitchFamily="18" charset="0"/>
              </a:rPr>
              <a:t>MOV R</a:t>
            </a:r>
            <a:r>
              <a:rPr lang="en-US" altLang="zh-CN" baseline="-25000" dirty="0">
                <a:latin typeface="Times New Roman" panose="02020603050405020304" pitchFamily="18" charset="0"/>
              </a:rPr>
              <a:t>0</a:t>
            </a:r>
            <a:r>
              <a:rPr lang="zh-CN" altLang="en-US" b="0" dirty="0">
                <a:latin typeface="Times New Roman" panose="02020603050405020304" pitchFamily="18" charset="0"/>
              </a:rPr>
              <a:t>，</a:t>
            </a:r>
            <a:r>
              <a:rPr lang="en-US" altLang="zh-CN" b="0" dirty="0">
                <a:latin typeface="Times New Roman" panose="02020603050405020304" pitchFamily="18" charset="0"/>
              </a:rPr>
              <a:t>R</a:t>
            </a:r>
            <a:r>
              <a:rPr lang="en-US" altLang="zh-CN" baseline="-25000" dirty="0">
                <a:latin typeface="Times New Roman" panose="02020603050405020304" pitchFamily="18" charset="0"/>
              </a:rPr>
              <a:t>1</a:t>
            </a:r>
            <a:r>
              <a:rPr lang="en-US" altLang="zh-CN" b="0" dirty="0">
                <a:latin typeface="Times New Roman" panose="02020603050405020304" pitchFamily="18" charset="0"/>
              </a:rPr>
              <a:t>		   	1</a:t>
            </a:r>
          </a:p>
          <a:p>
            <a:pPr>
              <a:buFont typeface="Wingdings" panose="05000000000000000000" pitchFamily="2" charset="2"/>
              <a:buNone/>
            </a:pPr>
            <a:r>
              <a:rPr lang="en-US" altLang="zh-CN" b="0" dirty="0">
                <a:latin typeface="Times New Roman" panose="02020603050405020304" pitchFamily="18" charset="0"/>
              </a:rPr>
              <a:t>		MOV R</a:t>
            </a:r>
            <a:r>
              <a:rPr lang="en-US" altLang="zh-CN" baseline="-25000" dirty="0">
                <a:latin typeface="Times New Roman" panose="02020603050405020304" pitchFamily="18" charset="0"/>
              </a:rPr>
              <a:t>5</a:t>
            </a:r>
            <a:r>
              <a:rPr lang="zh-CN" altLang="en-US" b="0" dirty="0">
                <a:latin typeface="Times New Roman" panose="02020603050405020304" pitchFamily="18" charset="0"/>
              </a:rPr>
              <a:t>，</a:t>
            </a:r>
            <a:r>
              <a:rPr lang="en-US" altLang="zh-CN" b="0" dirty="0">
                <a:latin typeface="Times New Roman" panose="02020603050405020304" pitchFamily="18" charset="0"/>
              </a:rPr>
              <a:t>M 		   	2</a:t>
            </a:r>
          </a:p>
          <a:p>
            <a:pPr>
              <a:buFont typeface="Wingdings" panose="05000000000000000000" pitchFamily="2" charset="2"/>
              <a:buNone/>
            </a:pPr>
            <a:r>
              <a:rPr lang="en-US" altLang="zh-CN" b="0" dirty="0">
                <a:latin typeface="Times New Roman" panose="02020603050405020304" pitchFamily="18" charset="0"/>
              </a:rPr>
              <a:t>		ADD #1</a:t>
            </a:r>
            <a:r>
              <a:rPr lang="zh-CN" altLang="en-US" b="0" dirty="0">
                <a:latin typeface="Times New Roman" panose="02020603050405020304" pitchFamily="18" charset="0"/>
              </a:rPr>
              <a:t>，</a:t>
            </a:r>
            <a:r>
              <a:rPr lang="en-US" altLang="zh-CN" b="0" dirty="0">
                <a:latin typeface="Times New Roman" panose="02020603050405020304" pitchFamily="18" charset="0"/>
              </a:rPr>
              <a:t>R</a:t>
            </a:r>
            <a:r>
              <a:rPr lang="en-US" altLang="zh-CN" baseline="-25000" dirty="0">
                <a:latin typeface="Times New Roman" panose="02020603050405020304" pitchFamily="18" charset="0"/>
              </a:rPr>
              <a:t>3</a:t>
            </a:r>
            <a:r>
              <a:rPr lang="en-US" altLang="zh-CN" b="0" dirty="0">
                <a:latin typeface="Times New Roman" panose="02020603050405020304" pitchFamily="18" charset="0"/>
              </a:rPr>
              <a:t>	   		2</a:t>
            </a:r>
          </a:p>
          <a:p>
            <a:pPr>
              <a:buFont typeface="Wingdings" panose="05000000000000000000" pitchFamily="2" charset="2"/>
              <a:buNone/>
            </a:pPr>
            <a:r>
              <a:rPr lang="en-US" altLang="zh-CN" b="0" dirty="0">
                <a:latin typeface="Times New Roman" panose="02020603050405020304" pitchFamily="18" charset="0"/>
              </a:rPr>
              <a:t>		SUB 4(R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*12(R</a:t>
            </a:r>
            <a:r>
              <a:rPr lang="en-US" altLang="zh-CN" baseline="-25000" dirty="0">
                <a:latin typeface="Times New Roman" panose="02020603050405020304" pitchFamily="18" charset="0"/>
              </a:rPr>
              <a:t>1</a:t>
            </a:r>
            <a:r>
              <a:rPr lang="en-US" altLang="zh-CN" b="0" dirty="0">
                <a:latin typeface="Times New Roman" panose="02020603050405020304" pitchFamily="18" charset="0"/>
              </a:rPr>
              <a:t>)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CF07F877-132C-813B-BBC8-ECD365B21BA5}"/>
              </a:ext>
            </a:extLst>
          </p:cNvPr>
          <p:cNvSpPr>
            <a:spLocks noGrp="1" noChangeArrowheads="1"/>
          </p:cNvSpPr>
          <p:nvPr>
            <p:ph type="title"/>
          </p:nvPr>
        </p:nvSpPr>
        <p:spPr/>
        <p:txBody>
          <a:bodyPr anchor="ctr"/>
          <a:lstStyle/>
          <a:p>
            <a:r>
              <a:rPr lang="zh-CN" altLang="en-US">
                <a:latin typeface="Times New Roman" panose="02020603050405020304" pitchFamily="18" charset="0"/>
              </a:rPr>
              <a:t>程序和指令的开销</a:t>
            </a:r>
          </a:p>
        </p:txBody>
      </p:sp>
      <p:sp>
        <p:nvSpPr>
          <p:cNvPr id="4" name="日期占位符 3">
            <a:extLst>
              <a:ext uri="{FF2B5EF4-FFF2-40B4-BE49-F238E27FC236}">
                <a16:creationId xmlns:a16="http://schemas.microsoft.com/office/drawing/2014/main" id="{A2F1E29F-E5FF-797A-075D-29C8068BFA5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69F9CEB-B758-4157-B858-98575222CC2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1746" name="灯片编号占位符 5">
            <a:extLst>
              <a:ext uri="{FF2B5EF4-FFF2-40B4-BE49-F238E27FC236}">
                <a16:creationId xmlns:a16="http://schemas.microsoft.com/office/drawing/2014/main" id="{652B7985-FE7F-7A27-A14A-5CF283EB0DB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8B2C011-DA19-4B11-97D9-78A0AE77B736}" type="slidenum">
              <a:rPr lang="en-US" altLang="zh-CN">
                <a:latin typeface="Arial" panose="020B0604020202020204" pitchFamily="34" charset="0"/>
              </a:rPr>
              <a:pPr/>
              <a:t>17</a:t>
            </a:fld>
            <a:endParaRPr lang="en-US" altLang="zh-CN">
              <a:latin typeface="Arial" panose="020B0604020202020204" pitchFamily="34" charset="0"/>
            </a:endParaRPr>
          </a:p>
        </p:txBody>
      </p:sp>
      <p:sp>
        <p:nvSpPr>
          <p:cNvPr id="31748" name="Rectangle 3">
            <a:extLst>
              <a:ext uri="{FF2B5EF4-FFF2-40B4-BE49-F238E27FC236}">
                <a16:creationId xmlns:a16="http://schemas.microsoft.com/office/drawing/2014/main" id="{6F089D79-16E4-EAB8-539F-4AECD45F4B58}"/>
              </a:ext>
            </a:extLst>
          </p:cNvPr>
          <p:cNvSpPr>
            <a:spLocks noGrp="1" noChangeArrowheads="1"/>
          </p:cNvSpPr>
          <p:nvPr>
            <p:ph type="body" sz="quarter" idx="13"/>
          </p:nvPr>
        </p:nvSpPr>
        <p:spPr/>
        <p:txBody>
          <a:bodyPr/>
          <a:lstStyle/>
          <a:p>
            <a:pPr>
              <a:buFont typeface="Wingdings" panose="05000000000000000000" pitchFamily="2" charset="2"/>
              <a:buNone/>
            </a:pPr>
            <a:r>
              <a:rPr lang="en-US" altLang="zh-CN" b="0">
                <a:latin typeface="Times New Roman" panose="02020603050405020304" pitchFamily="18" charset="0"/>
              </a:rPr>
              <a:t>a := b + c</a:t>
            </a:r>
            <a:r>
              <a:rPr lang="zh-CN" altLang="en-US" b="0">
                <a:latin typeface="Times New Roman" panose="02020603050405020304" pitchFamily="18" charset="0"/>
              </a:rPr>
              <a:t>，	</a:t>
            </a:r>
            <a:r>
              <a:rPr lang="en-US" altLang="zh-CN" b="0">
                <a:latin typeface="Times New Roman" panose="02020603050405020304" pitchFamily="18" charset="0"/>
              </a:rPr>
              <a:t>a</a:t>
            </a:r>
            <a:r>
              <a:rPr lang="zh-CN" altLang="en-US" b="0">
                <a:latin typeface="Times New Roman" panose="02020603050405020304" pitchFamily="18" charset="0"/>
              </a:rPr>
              <a:t>、</a:t>
            </a:r>
            <a:r>
              <a:rPr lang="en-US" altLang="zh-CN" b="0">
                <a:latin typeface="Times New Roman" panose="02020603050405020304" pitchFamily="18" charset="0"/>
              </a:rPr>
              <a:t>b</a:t>
            </a:r>
            <a:r>
              <a:rPr lang="zh-CN" altLang="en-US" b="0">
                <a:latin typeface="Times New Roman" panose="02020603050405020304" pitchFamily="18" charset="0"/>
              </a:rPr>
              <a:t>和</a:t>
            </a:r>
            <a:r>
              <a:rPr lang="en-US" altLang="zh-CN" b="0">
                <a:latin typeface="Times New Roman" panose="02020603050405020304" pitchFamily="18" charset="0"/>
              </a:rPr>
              <a:t>c</a:t>
            </a:r>
            <a:r>
              <a:rPr lang="zh-CN" altLang="en-US" b="0">
                <a:latin typeface="Times New Roman" panose="02020603050405020304" pitchFamily="18" charset="0"/>
              </a:rPr>
              <a:t>都静态分配内存单元</a:t>
            </a:r>
          </a:p>
          <a:p>
            <a:pPr>
              <a:buFont typeface="Wingdings" panose="05000000000000000000" pitchFamily="2" charset="2"/>
              <a:buNone/>
            </a:pPr>
            <a:endParaRPr lang="zh-CN" altLang="en-US" b="0">
              <a:latin typeface="Times New Roman" panose="02020603050405020304" pitchFamily="18" charset="0"/>
            </a:endParaRPr>
          </a:p>
          <a:p>
            <a:pPr>
              <a:buFont typeface="Wingdings" panose="05000000000000000000" pitchFamily="2" charset="2"/>
              <a:buNone/>
            </a:pPr>
            <a:r>
              <a:rPr lang="zh-CN" altLang="en-US" b="0">
                <a:latin typeface="Times New Roman" panose="02020603050405020304" pitchFamily="18" charset="0"/>
              </a:rPr>
              <a:t>	</a:t>
            </a:r>
            <a:r>
              <a:rPr lang="en-US" altLang="zh-CN" b="0">
                <a:latin typeface="Times New Roman" panose="02020603050405020304" pitchFamily="18" charset="0"/>
              </a:rPr>
              <a:t>MOV b, R</a:t>
            </a:r>
            <a:r>
              <a:rPr lang="en-US" altLang="zh-CN" baseline="-25000">
                <a:latin typeface="Times New Roman" panose="02020603050405020304" pitchFamily="18" charset="0"/>
              </a:rPr>
              <a:t>0</a:t>
            </a:r>
          </a:p>
          <a:p>
            <a:pPr>
              <a:buFont typeface="Wingdings" panose="05000000000000000000" pitchFamily="2" charset="2"/>
              <a:buNone/>
            </a:pPr>
            <a:r>
              <a:rPr lang="en-US" altLang="zh-CN" b="0">
                <a:latin typeface="Times New Roman" panose="02020603050405020304" pitchFamily="18" charset="0"/>
              </a:rPr>
              <a:t>	ADD c, R</a:t>
            </a:r>
            <a:r>
              <a:rPr lang="en-US" altLang="zh-CN" baseline="-25000">
                <a:latin typeface="Times New Roman" panose="02020603050405020304" pitchFamily="18" charset="0"/>
              </a:rPr>
              <a:t>0</a:t>
            </a:r>
            <a:r>
              <a:rPr lang="en-US" altLang="zh-CN" b="0">
                <a:latin typeface="Times New Roman" panose="02020603050405020304" pitchFamily="18" charset="0"/>
              </a:rPr>
              <a:t>			</a:t>
            </a:r>
            <a:r>
              <a:rPr lang="zh-CN" altLang="en-US" b="0">
                <a:latin typeface="Times New Roman" panose="02020603050405020304" pitchFamily="18" charset="0"/>
              </a:rPr>
              <a:t>开销</a:t>
            </a:r>
            <a:r>
              <a:rPr lang="en-US" altLang="zh-CN" b="0">
                <a:latin typeface="Times New Roman" panose="02020603050405020304" pitchFamily="18" charset="0"/>
              </a:rPr>
              <a:t>= 6</a:t>
            </a:r>
          </a:p>
          <a:p>
            <a:pPr>
              <a:buFont typeface="Wingdings" panose="05000000000000000000" pitchFamily="2" charset="2"/>
              <a:buNone/>
            </a:pPr>
            <a:r>
              <a:rPr lang="en-US" altLang="zh-CN" b="0">
                <a:latin typeface="Times New Roman" panose="02020603050405020304" pitchFamily="18" charset="0"/>
              </a:rPr>
              <a:t>	MOV R</a:t>
            </a:r>
            <a:r>
              <a:rPr lang="en-US" altLang="zh-CN" baseline="-25000">
                <a:latin typeface="Times New Roman" panose="02020603050405020304" pitchFamily="18" charset="0"/>
              </a:rPr>
              <a:t>0</a:t>
            </a:r>
            <a:r>
              <a:rPr lang="en-US" altLang="zh-CN" b="0">
                <a:latin typeface="Times New Roman" panose="02020603050405020304" pitchFamily="18" charset="0"/>
              </a:rPr>
              <a:t>, 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9A1A2640-0DE4-D99B-EBD6-5FCC68C9B54C}"/>
              </a:ext>
            </a:extLst>
          </p:cNvPr>
          <p:cNvSpPr>
            <a:spLocks noGrp="1" noChangeArrowheads="1"/>
          </p:cNvSpPr>
          <p:nvPr>
            <p:ph type="title"/>
          </p:nvPr>
        </p:nvSpPr>
        <p:spPr/>
        <p:txBody>
          <a:bodyPr anchor="ctr"/>
          <a:lstStyle/>
          <a:p>
            <a:r>
              <a:rPr lang="zh-CN" altLang="en-US" dirty="0">
                <a:latin typeface="Times New Roman" panose="02020603050405020304" pitchFamily="18" charset="0"/>
              </a:rPr>
              <a:t>程序和指令的开销</a:t>
            </a:r>
          </a:p>
        </p:txBody>
      </p:sp>
      <p:sp>
        <p:nvSpPr>
          <p:cNvPr id="4" name="日期占位符 3">
            <a:extLst>
              <a:ext uri="{FF2B5EF4-FFF2-40B4-BE49-F238E27FC236}">
                <a16:creationId xmlns:a16="http://schemas.microsoft.com/office/drawing/2014/main" id="{86986A24-54A6-09EE-E45A-9B75F41BEC0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EC2FD37-1696-4859-9C87-8855EB78E61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3794" name="灯片编号占位符 5">
            <a:extLst>
              <a:ext uri="{FF2B5EF4-FFF2-40B4-BE49-F238E27FC236}">
                <a16:creationId xmlns:a16="http://schemas.microsoft.com/office/drawing/2014/main" id="{6224827C-3463-76BD-CAD9-98B562CAA77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86337C1-4A72-45B9-AB9C-285B0A679A03}" type="slidenum">
              <a:rPr lang="en-US" altLang="zh-CN">
                <a:latin typeface="Arial" panose="020B0604020202020204" pitchFamily="34" charset="0"/>
              </a:rPr>
              <a:pPr/>
              <a:t>18</a:t>
            </a:fld>
            <a:endParaRPr lang="en-US" altLang="zh-CN">
              <a:latin typeface="Arial" panose="020B0604020202020204" pitchFamily="34" charset="0"/>
            </a:endParaRPr>
          </a:p>
        </p:txBody>
      </p:sp>
      <p:sp>
        <p:nvSpPr>
          <p:cNvPr id="33796" name="Rectangle 3">
            <a:extLst>
              <a:ext uri="{FF2B5EF4-FFF2-40B4-BE49-F238E27FC236}">
                <a16:creationId xmlns:a16="http://schemas.microsoft.com/office/drawing/2014/main" id="{0E424D9A-75BD-4072-EF50-818F0DC4CEF2}"/>
              </a:ext>
            </a:extLst>
          </p:cNvPr>
          <p:cNvSpPr>
            <a:spLocks noGrp="1" noChangeArrowheads="1"/>
          </p:cNvSpPr>
          <p:nvPr>
            <p:ph type="body" sz="quarter" idx="13"/>
          </p:nvPr>
        </p:nvSpPr>
        <p:spPr/>
        <p:txBody>
          <a:bodyPr>
            <a:normAutofit fontScale="70000" lnSpcReduction="20000"/>
          </a:bodyPr>
          <a:lstStyle/>
          <a:p>
            <a:pPr>
              <a:buFont typeface="Wingdings" panose="05000000000000000000" pitchFamily="2" charset="2"/>
              <a:buNone/>
            </a:pPr>
            <a:r>
              <a:rPr lang="en-US" altLang="zh-CN" b="0" dirty="0">
                <a:latin typeface="Times New Roman" panose="02020603050405020304" pitchFamily="18" charset="0"/>
              </a:rPr>
              <a:t>a := b + c</a:t>
            </a:r>
            <a:r>
              <a:rPr lang="zh-CN" altLang="en-US" b="0" dirty="0">
                <a:latin typeface="Times New Roman" panose="02020603050405020304" pitchFamily="18" charset="0"/>
              </a:rPr>
              <a:t>，	</a:t>
            </a:r>
            <a:r>
              <a:rPr lang="en-US" altLang="zh-CN" b="0" dirty="0">
                <a:latin typeface="Times New Roman" panose="02020603050405020304" pitchFamily="18" charset="0"/>
              </a:rPr>
              <a:t>a</a:t>
            </a:r>
            <a:r>
              <a:rPr lang="zh-CN" altLang="en-US" b="0" dirty="0">
                <a:latin typeface="Times New Roman" panose="02020603050405020304" pitchFamily="18" charset="0"/>
              </a:rPr>
              <a:t>、</a:t>
            </a:r>
            <a:r>
              <a:rPr lang="en-US" altLang="zh-CN" b="0" dirty="0">
                <a:latin typeface="Times New Roman" panose="02020603050405020304" pitchFamily="18" charset="0"/>
              </a:rPr>
              <a:t>b</a:t>
            </a:r>
            <a:r>
              <a:rPr lang="zh-CN" altLang="en-US" b="0" dirty="0">
                <a:latin typeface="Times New Roman" panose="02020603050405020304" pitchFamily="18" charset="0"/>
              </a:rPr>
              <a:t>和</a:t>
            </a:r>
            <a:r>
              <a:rPr lang="en-US" altLang="zh-CN" b="0" dirty="0">
                <a:latin typeface="Times New Roman" panose="02020603050405020304" pitchFamily="18" charset="0"/>
              </a:rPr>
              <a:t>c</a:t>
            </a:r>
            <a:r>
              <a:rPr lang="zh-CN" altLang="en-US" b="0" dirty="0">
                <a:latin typeface="Times New Roman" panose="02020603050405020304" pitchFamily="18" charset="0"/>
              </a:rPr>
              <a:t>都静态分配内存单元</a:t>
            </a:r>
          </a:p>
          <a:p>
            <a:pPr>
              <a:buFont typeface="Wingdings" panose="05000000000000000000" pitchFamily="2" charset="2"/>
              <a:buNone/>
            </a:pPr>
            <a:endParaRPr lang="zh-CN" altLang="en-US" b="0" dirty="0">
              <a:latin typeface="Times New Roman" panose="02020603050405020304" pitchFamily="18" charset="0"/>
            </a:endParaRPr>
          </a:p>
          <a:p>
            <a:pPr>
              <a:buFont typeface="Wingdings" panose="05000000000000000000" pitchFamily="2" charset="2"/>
              <a:buNone/>
            </a:pPr>
            <a:r>
              <a:rPr lang="zh-CN" altLang="en-US" b="0" dirty="0">
                <a:latin typeface="Times New Roman" panose="02020603050405020304" pitchFamily="18" charset="0"/>
              </a:rPr>
              <a:t>	</a:t>
            </a:r>
            <a:r>
              <a:rPr lang="en-US" altLang="zh-CN" b="0" dirty="0">
                <a:latin typeface="Times New Roman" panose="02020603050405020304" pitchFamily="18" charset="0"/>
              </a:rPr>
              <a:t>MOV b, R</a:t>
            </a:r>
            <a:r>
              <a:rPr lang="en-US" altLang="zh-CN" baseline="-25000" dirty="0">
                <a:latin typeface="Times New Roman" panose="02020603050405020304" pitchFamily="18" charset="0"/>
              </a:rPr>
              <a:t>0</a:t>
            </a:r>
          </a:p>
          <a:p>
            <a:pPr>
              <a:buFont typeface="Wingdings" panose="05000000000000000000" pitchFamily="2" charset="2"/>
              <a:buNone/>
            </a:pPr>
            <a:r>
              <a:rPr lang="en-US" altLang="zh-CN" b="0" dirty="0">
                <a:latin typeface="Times New Roman" panose="02020603050405020304" pitchFamily="18" charset="0"/>
              </a:rPr>
              <a:t>	ADD c, 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a:t>
            </a:r>
            <a:r>
              <a:rPr lang="zh-CN" altLang="en-US" b="0" dirty="0">
                <a:latin typeface="Times New Roman" panose="02020603050405020304" pitchFamily="18" charset="0"/>
              </a:rPr>
              <a:t>开销</a:t>
            </a:r>
            <a:r>
              <a:rPr lang="en-US" altLang="zh-CN" b="0" dirty="0">
                <a:latin typeface="Times New Roman" panose="02020603050405020304" pitchFamily="18" charset="0"/>
              </a:rPr>
              <a:t>= 6</a:t>
            </a:r>
          </a:p>
          <a:p>
            <a:pPr>
              <a:buFont typeface="Wingdings" panose="05000000000000000000" pitchFamily="2" charset="2"/>
              <a:buNone/>
            </a:pPr>
            <a:r>
              <a:rPr lang="en-US" altLang="zh-CN" b="0" dirty="0">
                <a:latin typeface="Times New Roman" panose="02020603050405020304" pitchFamily="18" charset="0"/>
              </a:rPr>
              <a:t>	MOV 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a</a:t>
            </a:r>
          </a:p>
          <a:p>
            <a:pPr>
              <a:buFont typeface="Wingdings" panose="05000000000000000000" pitchFamily="2" charset="2"/>
              <a:buNone/>
            </a:pPr>
            <a:endParaRPr lang="en-US" altLang="zh-CN" b="0" dirty="0">
              <a:latin typeface="Times New Roman" panose="02020603050405020304" pitchFamily="18" charset="0"/>
            </a:endParaRPr>
          </a:p>
          <a:p>
            <a:pPr algn="just">
              <a:buFont typeface="Wingdings" panose="05000000000000000000" pitchFamily="2" charset="2"/>
              <a:buNone/>
            </a:pPr>
            <a:r>
              <a:rPr lang="en-US" altLang="zh-CN" b="0" dirty="0">
                <a:latin typeface="Times New Roman" panose="02020603050405020304" pitchFamily="18" charset="0"/>
              </a:rPr>
              <a:t>	</a:t>
            </a:r>
            <a:r>
              <a:rPr lang="en-US" altLang="zh-CN" b="0" dirty="0">
                <a:solidFill>
                  <a:srgbClr val="FF0000"/>
                </a:solidFill>
                <a:latin typeface="Times New Roman" panose="02020603050405020304" pitchFamily="18" charset="0"/>
              </a:rPr>
              <a:t>MOV b, a</a:t>
            </a:r>
          </a:p>
          <a:p>
            <a:pPr>
              <a:buFont typeface="Wingdings" panose="05000000000000000000" pitchFamily="2" charset="2"/>
              <a:buNone/>
            </a:pPr>
            <a:r>
              <a:rPr lang="en-US" altLang="zh-CN" b="0" dirty="0">
                <a:solidFill>
                  <a:srgbClr val="FF0000"/>
                </a:solidFill>
                <a:latin typeface="Times New Roman" panose="02020603050405020304" pitchFamily="18" charset="0"/>
              </a:rPr>
              <a:t>	ADD c, a			</a:t>
            </a:r>
            <a:r>
              <a:rPr lang="zh-CN" altLang="en-US" b="0" dirty="0">
                <a:solidFill>
                  <a:srgbClr val="FF0000"/>
                </a:solidFill>
                <a:latin typeface="Times New Roman" panose="02020603050405020304" pitchFamily="18" charset="0"/>
              </a:rPr>
              <a:t>开销</a:t>
            </a:r>
            <a:r>
              <a:rPr lang="en-US" altLang="zh-CN" b="0" dirty="0">
                <a:solidFill>
                  <a:srgbClr val="FF0000"/>
                </a:solidFill>
                <a:latin typeface="Times New Roman" panose="02020603050405020304" pitchFamily="18" charset="0"/>
              </a:rPr>
              <a:t>= 6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413966DF-5246-4AE0-A48E-5B543FD9636D}"/>
              </a:ext>
            </a:extLst>
          </p:cNvPr>
          <p:cNvSpPr>
            <a:spLocks noGrp="1" noChangeArrowheads="1"/>
          </p:cNvSpPr>
          <p:nvPr>
            <p:ph type="title"/>
          </p:nvPr>
        </p:nvSpPr>
        <p:spPr/>
        <p:txBody>
          <a:bodyPr anchor="ctr"/>
          <a:lstStyle/>
          <a:p>
            <a:r>
              <a:rPr lang="zh-CN" altLang="en-US" dirty="0">
                <a:latin typeface="Times New Roman" panose="02020603050405020304" pitchFamily="18" charset="0"/>
              </a:rPr>
              <a:t>程序和指令的开销</a:t>
            </a:r>
          </a:p>
        </p:txBody>
      </p:sp>
      <p:sp>
        <p:nvSpPr>
          <p:cNvPr id="4" name="日期占位符 3">
            <a:extLst>
              <a:ext uri="{FF2B5EF4-FFF2-40B4-BE49-F238E27FC236}">
                <a16:creationId xmlns:a16="http://schemas.microsoft.com/office/drawing/2014/main" id="{6B0D4B54-24A7-7C1A-6778-F563763523A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AFC32EF7-C0C0-4129-B2E3-1623B160BF8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5842" name="灯片编号占位符 5">
            <a:extLst>
              <a:ext uri="{FF2B5EF4-FFF2-40B4-BE49-F238E27FC236}">
                <a16:creationId xmlns:a16="http://schemas.microsoft.com/office/drawing/2014/main" id="{1A17BB99-3FD1-8B5F-C6A7-9CDF971AC55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A7E6156-0F7C-461E-B65C-88685C456310}" type="slidenum">
              <a:rPr lang="en-US" altLang="zh-CN">
                <a:latin typeface="Arial" panose="020B0604020202020204" pitchFamily="34" charset="0"/>
              </a:rPr>
              <a:pPr/>
              <a:t>19</a:t>
            </a:fld>
            <a:endParaRPr lang="en-US" altLang="zh-CN">
              <a:latin typeface="Arial" panose="020B0604020202020204" pitchFamily="34" charset="0"/>
            </a:endParaRPr>
          </a:p>
        </p:txBody>
      </p:sp>
      <p:sp>
        <p:nvSpPr>
          <p:cNvPr id="35844" name="Rectangle 3">
            <a:extLst>
              <a:ext uri="{FF2B5EF4-FFF2-40B4-BE49-F238E27FC236}">
                <a16:creationId xmlns:a16="http://schemas.microsoft.com/office/drawing/2014/main" id="{BD254838-DB14-BEF8-BE64-7ADA59BA434A}"/>
              </a:ext>
            </a:extLst>
          </p:cNvPr>
          <p:cNvSpPr>
            <a:spLocks noGrp="1" noChangeArrowheads="1"/>
          </p:cNvSpPr>
          <p:nvPr>
            <p:ph type="body" sz="quarter" idx="13"/>
          </p:nvPr>
        </p:nvSpPr>
        <p:spPr/>
        <p:txBody>
          <a:bodyPr/>
          <a:lstStyle/>
          <a:p>
            <a:pPr>
              <a:buFont typeface="Wingdings" panose="05000000000000000000" pitchFamily="2" charset="2"/>
              <a:buNone/>
            </a:pPr>
            <a:r>
              <a:rPr lang="en-US" altLang="zh-CN" b="0">
                <a:latin typeface="Times New Roman" panose="02020603050405020304" pitchFamily="18" charset="0"/>
              </a:rPr>
              <a:t>a := b + c</a:t>
            </a:r>
            <a:r>
              <a:rPr lang="zh-CN" altLang="en-US" b="0">
                <a:latin typeface="Times New Roman" panose="02020603050405020304" pitchFamily="18" charset="0"/>
              </a:rPr>
              <a:t>，	</a:t>
            </a:r>
            <a:r>
              <a:rPr lang="en-US" altLang="zh-CN" b="0">
                <a:latin typeface="Times New Roman" panose="02020603050405020304" pitchFamily="18" charset="0"/>
              </a:rPr>
              <a:t>a</a:t>
            </a:r>
            <a:r>
              <a:rPr lang="zh-CN" altLang="en-US" b="0">
                <a:latin typeface="Times New Roman" panose="02020603050405020304" pitchFamily="18" charset="0"/>
              </a:rPr>
              <a:t>、</a:t>
            </a:r>
            <a:r>
              <a:rPr lang="en-US" altLang="zh-CN" b="0">
                <a:latin typeface="Times New Roman" panose="02020603050405020304" pitchFamily="18" charset="0"/>
              </a:rPr>
              <a:t>b</a:t>
            </a:r>
            <a:r>
              <a:rPr lang="zh-CN" altLang="en-US" b="0">
                <a:latin typeface="Times New Roman" panose="02020603050405020304" pitchFamily="18" charset="0"/>
              </a:rPr>
              <a:t>和</a:t>
            </a:r>
            <a:r>
              <a:rPr lang="en-US" altLang="zh-CN" b="0">
                <a:latin typeface="Times New Roman" panose="02020603050405020304" pitchFamily="18" charset="0"/>
              </a:rPr>
              <a:t>c</a:t>
            </a:r>
            <a:r>
              <a:rPr lang="zh-CN" altLang="en-US" b="0">
                <a:latin typeface="Times New Roman" panose="02020603050405020304" pitchFamily="18" charset="0"/>
              </a:rPr>
              <a:t>都静态分配内存单元</a:t>
            </a:r>
          </a:p>
          <a:p>
            <a:pPr>
              <a:buFont typeface="Wingdings" panose="05000000000000000000" pitchFamily="2" charset="2"/>
              <a:buNone/>
            </a:pPr>
            <a:r>
              <a:rPr lang="zh-CN" altLang="en-US" b="0">
                <a:latin typeface="Times New Roman" panose="02020603050405020304" pitchFamily="18" charset="0"/>
              </a:rPr>
              <a:t>若</a:t>
            </a:r>
            <a:r>
              <a:rPr lang="en-US" altLang="zh-CN" b="0">
                <a:latin typeface="Times New Roman" panose="02020603050405020304" pitchFamily="18" charset="0"/>
              </a:rPr>
              <a:t>R</a:t>
            </a:r>
            <a:r>
              <a:rPr lang="en-US" altLang="zh-CN" baseline="-25000">
                <a:latin typeface="Times New Roman" panose="02020603050405020304" pitchFamily="18" charset="0"/>
              </a:rPr>
              <a:t>0</a:t>
            </a:r>
            <a:r>
              <a:rPr lang="zh-CN" altLang="en-US" b="0">
                <a:latin typeface="Times New Roman" panose="02020603050405020304" pitchFamily="18" charset="0"/>
              </a:rPr>
              <a:t>，</a:t>
            </a:r>
            <a:r>
              <a:rPr lang="en-US" altLang="zh-CN" b="0">
                <a:latin typeface="Times New Roman" panose="02020603050405020304" pitchFamily="18" charset="0"/>
              </a:rPr>
              <a:t>R</a:t>
            </a:r>
            <a:r>
              <a:rPr lang="en-US" altLang="zh-CN" baseline="-25000">
                <a:latin typeface="Times New Roman" panose="02020603050405020304" pitchFamily="18" charset="0"/>
              </a:rPr>
              <a:t>1</a:t>
            </a:r>
            <a:r>
              <a:rPr lang="zh-CN" altLang="en-US" b="0">
                <a:latin typeface="Times New Roman" panose="02020603050405020304" pitchFamily="18" charset="0"/>
              </a:rPr>
              <a:t>和</a:t>
            </a:r>
            <a:r>
              <a:rPr lang="en-US" altLang="zh-CN" b="0">
                <a:latin typeface="Times New Roman" panose="02020603050405020304" pitchFamily="18" charset="0"/>
              </a:rPr>
              <a:t>R</a:t>
            </a:r>
            <a:r>
              <a:rPr lang="en-US" altLang="zh-CN" baseline="-25000">
                <a:latin typeface="Times New Roman" panose="02020603050405020304" pitchFamily="18" charset="0"/>
              </a:rPr>
              <a:t>2</a:t>
            </a:r>
            <a:r>
              <a:rPr lang="zh-CN" altLang="en-US" b="0">
                <a:latin typeface="Times New Roman" panose="02020603050405020304" pitchFamily="18" charset="0"/>
              </a:rPr>
              <a:t>分别含</a:t>
            </a:r>
            <a:r>
              <a:rPr lang="en-US" altLang="zh-CN" b="0">
                <a:latin typeface="Times New Roman" panose="02020603050405020304" pitchFamily="18" charset="0"/>
              </a:rPr>
              <a:t>a</a:t>
            </a:r>
            <a:r>
              <a:rPr lang="zh-CN" altLang="en-US" b="0">
                <a:latin typeface="Times New Roman" panose="02020603050405020304" pitchFamily="18" charset="0"/>
              </a:rPr>
              <a:t>，</a:t>
            </a:r>
            <a:r>
              <a:rPr lang="en-US" altLang="zh-CN" b="0">
                <a:latin typeface="Times New Roman" panose="02020603050405020304" pitchFamily="18" charset="0"/>
              </a:rPr>
              <a:t>b</a:t>
            </a:r>
            <a:r>
              <a:rPr lang="zh-CN" altLang="en-US" b="0">
                <a:latin typeface="Times New Roman" panose="02020603050405020304" pitchFamily="18" charset="0"/>
              </a:rPr>
              <a:t>和</a:t>
            </a:r>
            <a:r>
              <a:rPr lang="en-US" altLang="zh-CN" b="0">
                <a:latin typeface="Times New Roman" panose="02020603050405020304" pitchFamily="18" charset="0"/>
              </a:rPr>
              <a:t>c</a:t>
            </a:r>
            <a:r>
              <a:rPr lang="zh-CN" altLang="en-US" b="0">
                <a:latin typeface="Times New Roman" panose="02020603050405020304" pitchFamily="18" charset="0"/>
              </a:rPr>
              <a:t>的地址，则</a:t>
            </a:r>
          </a:p>
          <a:p>
            <a:pPr>
              <a:buFont typeface="Wingdings" panose="05000000000000000000" pitchFamily="2" charset="2"/>
              <a:buNone/>
            </a:pPr>
            <a:r>
              <a:rPr lang="zh-CN" altLang="en-US" b="0">
                <a:latin typeface="Times New Roman" panose="02020603050405020304" pitchFamily="18" charset="0"/>
              </a:rPr>
              <a:t>	</a:t>
            </a:r>
            <a:r>
              <a:rPr lang="en-US" altLang="zh-CN" b="0">
                <a:latin typeface="Times New Roman" panose="02020603050405020304" pitchFamily="18" charset="0"/>
              </a:rPr>
              <a:t>MOV *R</a:t>
            </a:r>
            <a:r>
              <a:rPr lang="en-US" altLang="zh-CN" baseline="-25000">
                <a:latin typeface="Times New Roman" panose="02020603050405020304" pitchFamily="18" charset="0"/>
              </a:rPr>
              <a:t>1</a:t>
            </a:r>
            <a:r>
              <a:rPr lang="en-US" altLang="zh-CN" b="0">
                <a:latin typeface="Times New Roman" panose="02020603050405020304" pitchFamily="18" charset="0"/>
              </a:rPr>
              <a:t>, *R</a:t>
            </a:r>
            <a:r>
              <a:rPr lang="en-US" altLang="zh-CN" baseline="-25000">
                <a:latin typeface="Times New Roman" panose="02020603050405020304" pitchFamily="18" charset="0"/>
              </a:rPr>
              <a:t>0</a:t>
            </a:r>
          </a:p>
          <a:p>
            <a:pPr>
              <a:buFont typeface="Wingdings" panose="05000000000000000000" pitchFamily="2" charset="2"/>
              <a:buNone/>
            </a:pPr>
            <a:r>
              <a:rPr lang="en-US" altLang="zh-CN" b="0">
                <a:latin typeface="Times New Roman" panose="02020603050405020304" pitchFamily="18" charset="0"/>
              </a:rPr>
              <a:t>	ADD *R</a:t>
            </a:r>
            <a:r>
              <a:rPr lang="en-US" altLang="zh-CN" baseline="-25000">
                <a:latin typeface="Times New Roman" panose="02020603050405020304" pitchFamily="18" charset="0"/>
              </a:rPr>
              <a:t>2</a:t>
            </a:r>
            <a:r>
              <a:rPr lang="en-US" altLang="zh-CN" b="0">
                <a:latin typeface="Times New Roman" panose="02020603050405020304" pitchFamily="18" charset="0"/>
              </a:rPr>
              <a:t>, *R</a:t>
            </a:r>
            <a:r>
              <a:rPr lang="en-US" altLang="zh-CN" baseline="-25000">
                <a:latin typeface="Times New Roman" panose="02020603050405020304" pitchFamily="18" charset="0"/>
              </a:rPr>
              <a:t>0</a:t>
            </a:r>
            <a:r>
              <a:rPr lang="en-US" altLang="zh-CN" b="0">
                <a:latin typeface="Times New Roman" panose="02020603050405020304" pitchFamily="18" charset="0"/>
              </a:rPr>
              <a:t>		</a:t>
            </a:r>
            <a:r>
              <a:rPr lang="zh-CN" altLang="en-US" b="0">
                <a:latin typeface="Times New Roman" panose="02020603050405020304" pitchFamily="18" charset="0"/>
              </a:rPr>
              <a:t>开销</a:t>
            </a:r>
            <a:r>
              <a:rPr lang="en-US" altLang="zh-CN" b="0">
                <a:latin typeface="Times New Roman" panose="02020603050405020304" pitchFamily="18" charset="0"/>
              </a:rPr>
              <a:t>=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82174801-4987-BD0F-3EE5-086828D3B5BA}"/>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11</a:t>
            </a:r>
            <a:r>
              <a:rPr lang="zh-CN" altLang="en-US">
                <a:latin typeface="Times New Roman" panose="02020603050405020304" pitchFamily="18" charset="0"/>
              </a:rPr>
              <a:t>章</a:t>
            </a:r>
            <a:r>
              <a:rPr lang="zh-CN" altLang="en-US">
                <a:ea typeface="宋体" panose="02010600030101010101" pitchFamily="2" charset="-122"/>
              </a:rPr>
              <a:t> </a:t>
            </a:r>
            <a:r>
              <a:rPr lang="zh-CN" altLang="en-US"/>
              <a:t>代码生成 </a:t>
            </a:r>
          </a:p>
        </p:txBody>
      </p:sp>
      <p:sp>
        <p:nvSpPr>
          <p:cNvPr id="2779139" name="Rectangle 3">
            <a:extLst>
              <a:ext uri="{FF2B5EF4-FFF2-40B4-BE49-F238E27FC236}">
                <a16:creationId xmlns:a16="http://schemas.microsoft.com/office/drawing/2014/main" id="{E66195A1-BA6D-79DA-4334-34409819F821}"/>
              </a:ext>
            </a:extLst>
          </p:cNvPr>
          <p:cNvSpPr>
            <a:spLocks noGrp="1" noChangeArrowheads="1"/>
          </p:cNvSpPr>
          <p:nvPr>
            <p:ph idx="1"/>
          </p:nvPr>
        </p:nvSpPr>
        <p:spPr/>
        <p:txBody>
          <a:bodyPr>
            <a:normAutofit fontScale="85000" lnSpcReduction="20000"/>
          </a:bodyPr>
          <a:lstStyle/>
          <a:p>
            <a:pPr marL="533400" indent="-533400">
              <a:spcBef>
                <a:spcPct val="60000"/>
              </a:spcBef>
              <a:buNone/>
            </a:pPr>
            <a:r>
              <a:rPr lang="en-US" altLang="zh-CN" dirty="0">
                <a:latin typeface="Times New Roman" panose="02020603050405020304" pitchFamily="18" charset="0"/>
              </a:rPr>
              <a:t>11.1 </a:t>
            </a:r>
            <a:r>
              <a:rPr lang="zh-CN" altLang="en-US" dirty="0">
                <a:latin typeface="Times New Roman" panose="02020603050405020304" pitchFamily="18" charset="0"/>
              </a:rPr>
              <a:t>代码生成器设计中的问题</a:t>
            </a:r>
          </a:p>
          <a:p>
            <a:pPr marL="533400" indent="-533400">
              <a:spcBef>
                <a:spcPct val="60000"/>
              </a:spcBef>
              <a:buNone/>
            </a:pPr>
            <a:r>
              <a:rPr lang="en-US" altLang="zh-CN" dirty="0">
                <a:latin typeface="Times New Roman" panose="02020603050405020304" pitchFamily="18" charset="0"/>
              </a:rPr>
              <a:t>11.2 </a:t>
            </a:r>
            <a:r>
              <a:rPr lang="zh-CN" altLang="en-US" dirty="0">
                <a:latin typeface="Times New Roman" panose="02020603050405020304" pitchFamily="18" charset="0"/>
              </a:rPr>
              <a:t>目标语言</a:t>
            </a:r>
          </a:p>
          <a:p>
            <a:pPr marL="533400" indent="-533400">
              <a:spcBef>
                <a:spcPct val="60000"/>
              </a:spcBef>
              <a:buNone/>
            </a:pPr>
            <a:r>
              <a:rPr lang="en-US" altLang="zh-CN" dirty="0">
                <a:latin typeface="Times New Roman" panose="02020603050405020304" pitchFamily="18" charset="0"/>
              </a:rPr>
              <a:t>11.3 </a:t>
            </a:r>
            <a:r>
              <a:rPr lang="zh-CN" altLang="en-US" dirty="0">
                <a:latin typeface="Times New Roman" panose="02020603050405020304" pitchFamily="18" charset="0"/>
              </a:rPr>
              <a:t>一个简单的代码生成器</a:t>
            </a:r>
          </a:p>
          <a:p>
            <a:pPr marL="533400" indent="-533400">
              <a:spcBef>
                <a:spcPct val="60000"/>
              </a:spcBef>
              <a:buNone/>
            </a:pPr>
            <a:r>
              <a:rPr lang="en-US" altLang="zh-CN" dirty="0">
                <a:latin typeface="Times New Roman" panose="02020603050405020304" pitchFamily="18" charset="0"/>
              </a:rPr>
              <a:t>11.4 </a:t>
            </a:r>
            <a:r>
              <a:rPr lang="zh-CN" altLang="en-US" dirty="0">
                <a:latin typeface="Times New Roman" panose="02020603050405020304" pitchFamily="18" charset="0"/>
              </a:rPr>
              <a:t>窥孔优化</a:t>
            </a:r>
          </a:p>
          <a:p>
            <a:pPr marL="533400" indent="-533400">
              <a:spcBef>
                <a:spcPct val="60000"/>
              </a:spcBef>
              <a:buNone/>
            </a:pPr>
            <a:r>
              <a:rPr lang="en-US" altLang="zh-CN" dirty="0">
                <a:latin typeface="Times New Roman" panose="02020603050405020304" pitchFamily="18" charset="0"/>
              </a:rPr>
              <a:t>11.5 </a:t>
            </a:r>
            <a:r>
              <a:rPr lang="zh-CN" altLang="en-US" dirty="0">
                <a:latin typeface="Times New Roman" panose="02020603050405020304" pitchFamily="18" charset="0"/>
              </a:rPr>
              <a:t>寄存器分配与指派</a:t>
            </a:r>
          </a:p>
          <a:p>
            <a:pPr marL="533400" indent="-533400">
              <a:spcBef>
                <a:spcPct val="60000"/>
              </a:spcBef>
              <a:buNone/>
            </a:pPr>
            <a:r>
              <a:rPr lang="en-US" altLang="zh-CN" dirty="0">
                <a:latin typeface="Times New Roman" panose="02020603050405020304" pitchFamily="18" charset="0"/>
              </a:rPr>
              <a:t>11.6 </a:t>
            </a:r>
            <a:r>
              <a:rPr lang="zh-CN" altLang="en-US" dirty="0">
                <a:latin typeface="Times New Roman" panose="02020603050405020304" pitchFamily="18" charset="0"/>
              </a:rPr>
              <a:t>本章小结</a:t>
            </a:r>
          </a:p>
        </p:txBody>
      </p:sp>
      <p:sp>
        <p:nvSpPr>
          <p:cNvPr id="4" name="日期占位符 3">
            <a:extLst>
              <a:ext uri="{FF2B5EF4-FFF2-40B4-BE49-F238E27FC236}">
                <a16:creationId xmlns:a16="http://schemas.microsoft.com/office/drawing/2014/main" id="{44AF102F-E1B4-406D-DF44-51475BA162F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A16D6D9-D1C5-4BB8-A37B-A37749085F1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122" name="灯片编号占位符 5">
            <a:extLst>
              <a:ext uri="{FF2B5EF4-FFF2-40B4-BE49-F238E27FC236}">
                <a16:creationId xmlns:a16="http://schemas.microsoft.com/office/drawing/2014/main" id="{0884125D-E450-E3AC-D731-99338A5BA7F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DE15EE1-D265-4691-9A50-C917A2C09B15}" type="slidenum">
              <a:rPr lang="en-US" altLang="zh-CN">
                <a:latin typeface="Arial" panose="020B0604020202020204" pitchFamily="34" charset="0"/>
              </a:rPr>
              <a:pPr/>
              <a:t>2</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9139">
                                            <p:txEl>
                                              <p:pRg st="0" end="0"/>
                                            </p:txEl>
                                          </p:spTgt>
                                        </p:tgtEl>
                                        <p:attrNameLst>
                                          <p:attrName>style.visibility</p:attrName>
                                        </p:attrNameLst>
                                      </p:cBhvr>
                                      <p:to>
                                        <p:strVal val="visible"/>
                                      </p:to>
                                    </p:set>
                                    <p:animEffect transition="in" filter="blinds(horizontal)">
                                      <p:cBhvr>
                                        <p:cTn id="7" dur="500"/>
                                        <p:tgtEl>
                                          <p:spTgt spid="277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9139">
                                            <p:txEl>
                                              <p:pRg st="1" end="1"/>
                                            </p:txEl>
                                          </p:spTgt>
                                        </p:tgtEl>
                                        <p:attrNameLst>
                                          <p:attrName>style.visibility</p:attrName>
                                        </p:attrNameLst>
                                      </p:cBhvr>
                                      <p:to>
                                        <p:strVal val="visible"/>
                                      </p:to>
                                    </p:set>
                                    <p:animEffect transition="in" filter="blinds(horizontal)">
                                      <p:cBhvr>
                                        <p:cTn id="12" dur="500"/>
                                        <p:tgtEl>
                                          <p:spTgt spid="277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9139">
                                            <p:txEl>
                                              <p:pRg st="2" end="2"/>
                                            </p:txEl>
                                          </p:spTgt>
                                        </p:tgtEl>
                                        <p:attrNameLst>
                                          <p:attrName>style.visibility</p:attrName>
                                        </p:attrNameLst>
                                      </p:cBhvr>
                                      <p:to>
                                        <p:strVal val="visible"/>
                                      </p:to>
                                    </p:set>
                                    <p:animEffect transition="in" filter="blinds(horizontal)">
                                      <p:cBhvr>
                                        <p:cTn id="17" dur="500"/>
                                        <p:tgtEl>
                                          <p:spTgt spid="277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9139">
                                            <p:txEl>
                                              <p:pRg st="3" end="3"/>
                                            </p:txEl>
                                          </p:spTgt>
                                        </p:tgtEl>
                                        <p:attrNameLst>
                                          <p:attrName>style.visibility</p:attrName>
                                        </p:attrNameLst>
                                      </p:cBhvr>
                                      <p:to>
                                        <p:strVal val="visible"/>
                                      </p:to>
                                    </p:set>
                                    <p:animEffect transition="in" filter="blinds(horizontal)">
                                      <p:cBhvr>
                                        <p:cTn id="22" dur="500"/>
                                        <p:tgtEl>
                                          <p:spTgt spid="2779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79139">
                                            <p:txEl>
                                              <p:pRg st="4" end="4"/>
                                            </p:txEl>
                                          </p:spTgt>
                                        </p:tgtEl>
                                        <p:attrNameLst>
                                          <p:attrName>style.visibility</p:attrName>
                                        </p:attrNameLst>
                                      </p:cBhvr>
                                      <p:to>
                                        <p:strVal val="visible"/>
                                      </p:to>
                                    </p:set>
                                    <p:animEffect transition="in" filter="blinds(horizontal)">
                                      <p:cBhvr>
                                        <p:cTn id="27" dur="500"/>
                                        <p:tgtEl>
                                          <p:spTgt spid="27791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79139">
                                            <p:txEl>
                                              <p:pRg st="5" end="5"/>
                                            </p:txEl>
                                          </p:spTgt>
                                        </p:tgtEl>
                                        <p:attrNameLst>
                                          <p:attrName>style.visibility</p:attrName>
                                        </p:attrNameLst>
                                      </p:cBhvr>
                                      <p:to>
                                        <p:strVal val="visible"/>
                                      </p:to>
                                    </p:set>
                                    <p:animEffect transition="in" filter="blinds(horizontal)">
                                      <p:cBhvr>
                                        <p:cTn id="32" dur="500"/>
                                        <p:tgtEl>
                                          <p:spTgt spid="2779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91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94DF41BC-4A8B-0BF5-386F-633F78B0F5B5}"/>
              </a:ext>
            </a:extLst>
          </p:cNvPr>
          <p:cNvSpPr>
            <a:spLocks noGrp="1" noChangeArrowheads="1"/>
          </p:cNvSpPr>
          <p:nvPr>
            <p:ph type="title"/>
          </p:nvPr>
        </p:nvSpPr>
        <p:spPr/>
        <p:txBody>
          <a:bodyPr anchor="ctr"/>
          <a:lstStyle/>
          <a:p>
            <a:r>
              <a:rPr lang="zh-CN" altLang="en-US">
                <a:latin typeface="Times New Roman" panose="02020603050405020304" pitchFamily="18" charset="0"/>
              </a:rPr>
              <a:t>程序和指令的开销</a:t>
            </a:r>
            <a:r>
              <a:rPr lang="zh-CN" altLang="en-US">
                <a:solidFill>
                  <a:schemeClr val="folHlink"/>
                </a:solidFill>
                <a:latin typeface="Times New Roman" panose="02020603050405020304" pitchFamily="18" charset="0"/>
                <a:ea typeface="楷体_GB2312" pitchFamily="49" charset="-122"/>
              </a:rPr>
              <a:t>  </a:t>
            </a:r>
          </a:p>
        </p:txBody>
      </p:sp>
      <p:sp>
        <p:nvSpPr>
          <p:cNvPr id="4" name="日期占位符 3">
            <a:extLst>
              <a:ext uri="{FF2B5EF4-FFF2-40B4-BE49-F238E27FC236}">
                <a16:creationId xmlns:a16="http://schemas.microsoft.com/office/drawing/2014/main" id="{B9E6AF83-995F-AB60-B7CC-A9588BBF4259}"/>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9BBA8E0-EFBF-4648-927F-A5DB6D902EF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7890" name="灯片编号占位符 5">
            <a:extLst>
              <a:ext uri="{FF2B5EF4-FFF2-40B4-BE49-F238E27FC236}">
                <a16:creationId xmlns:a16="http://schemas.microsoft.com/office/drawing/2014/main" id="{51C7C651-C611-29C7-6B90-F8E4759BBDC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DD08ADB-1BC5-47D4-BDF4-BD2D204C5218}" type="slidenum">
              <a:rPr lang="en-US" altLang="zh-CN">
                <a:latin typeface="Arial" panose="020B0604020202020204" pitchFamily="34" charset="0"/>
              </a:rPr>
              <a:pPr/>
              <a:t>20</a:t>
            </a:fld>
            <a:endParaRPr lang="en-US" altLang="zh-CN">
              <a:latin typeface="Arial" panose="020B0604020202020204" pitchFamily="34" charset="0"/>
            </a:endParaRPr>
          </a:p>
        </p:txBody>
      </p:sp>
      <p:sp>
        <p:nvSpPr>
          <p:cNvPr id="37892" name="Rectangle 3">
            <a:extLst>
              <a:ext uri="{FF2B5EF4-FFF2-40B4-BE49-F238E27FC236}">
                <a16:creationId xmlns:a16="http://schemas.microsoft.com/office/drawing/2014/main" id="{0D6A6031-1FA6-F96C-BC2E-2A8FBF51839B}"/>
              </a:ext>
            </a:extLst>
          </p:cNvPr>
          <p:cNvSpPr>
            <a:spLocks noGrp="1" noChangeArrowheads="1"/>
          </p:cNvSpPr>
          <p:nvPr>
            <p:ph type="body" sz="quarter" idx="13"/>
          </p:nvPr>
        </p:nvSpPr>
        <p:spPr>
          <a:xfrm>
            <a:off x="1064596" y="1443018"/>
            <a:ext cx="9783916" cy="4318590"/>
          </a:xfrm>
        </p:spPr>
        <p:txBody>
          <a:bodyPr>
            <a:normAutofit fontScale="85000" lnSpcReduction="20000"/>
          </a:bodyPr>
          <a:lstStyle/>
          <a:p>
            <a:pPr>
              <a:buFont typeface="Wingdings" panose="05000000000000000000" pitchFamily="2" charset="2"/>
              <a:buNone/>
            </a:pPr>
            <a:r>
              <a:rPr lang="en-US" altLang="zh-CN" b="0" dirty="0">
                <a:latin typeface="Times New Roman" panose="02020603050405020304" pitchFamily="18" charset="0"/>
              </a:rPr>
              <a:t>a := b + c</a:t>
            </a:r>
            <a:r>
              <a:rPr lang="zh-CN" altLang="en-US" b="0" dirty="0">
                <a:latin typeface="Times New Roman" panose="02020603050405020304" pitchFamily="18" charset="0"/>
              </a:rPr>
              <a:t>，	</a:t>
            </a:r>
            <a:r>
              <a:rPr lang="en-US" altLang="zh-CN" b="0" dirty="0">
                <a:latin typeface="Times New Roman" panose="02020603050405020304" pitchFamily="18" charset="0"/>
              </a:rPr>
              <a:t>a</a:t>
            </a:r>
            <a:r>
              <a:rPr lang="zh-CN" altLang="en-US" b="0" dirty="0">
                <a:latin typeface="Times New Roman" panose="02020603050405020304" pitchFamily="18" charset="0"/>
              </a:rPr>
              <a:t>、</a:t>
            </a:r>
            <a:r>
              <a:rPr lang="en-US" altLang="zh-CN" b="0" dirty="0">
                <a:latin typeface="Times New Roman" panose="02020603050405020304" pitchFamily="18" charset="0"/>
              </a:rPr>
              <a:t>b</a:t>
            </a:r>
            <a:r>
              <a:rPr lang="zh-CN" altLang="en-US" b="0" dirty="0">
                <a:latin typeface="Times New Roman" panose="02020603050405020304" pitchFamily="18" charset="0"/>
              </a:rPr>
              <a:t>和</a:t>
            </a:r>
            <a:r>
              <a:rPr lang="en-US" altLang="zh-CN" b="0" dirty="0">
                <a:latin typeface="Times New Roman" panose="02020603050405020304" pitchFamily="18" charset="0"/>
              </a:rPr>
              <a:t>c</a:t>
            </a:r>
            <a:r>
              <a:rPr lang="zh-CN" altLang="en-US" b="0" dirty="0">
                <a:latin typeface="Times New Roman" panose="02020603050405020304" pitchFamily="18" charset="0"/>
              </a:rPr>
              <a:t>都静态分配内存单元</a:t>
            </a:r>
          </a:p>
          <a:p>
            <a:pPr>
              <a:buFont typeface="Wingdings" panose="05000000000000000000" pitchFamily="2" charset="2"/>
              <a:buNone/>
            </a:pPr>
            <a:r>
              <a:rPr lang="zh-CN" altLang="en-US" b="0" dirty="0">
                <a:latin typeface="Times New Roman" panose="02020603050405020304" pitchFamily="18" charset="0"/>
              </a:rPr>
              <a:t>若</a:t>
            </a:r>
            <a:r>
              <a:rPr lang="en-US" altLang="zh-CN" b="0" dirty="0">
                <a:latin typeface="Times New Roman" panose="02020603050405020304" pitchFamily="18" charset="0"/>
              </a:rPr>
              <a:t>R</a:t>
            </a:r>
            <a:r>
              <a:rPr lang="en-US" altLang="zh-CN" baseline="-25000" dirty="0">
                <a:latin typeface="Times New Roman" panose="02020603050405020304" pitchFamily="18" charset="0"/>
              </a:rPr>
              <a:t>0</a:t>
            </a:r>
            <a:r>
              <a:rPr lang="zh-CN" altLang="en-US" b="0" dirty="0">
                <a:latin typeface="Times New Roman" panose="02020603050405020304" pitchFamily="18" charset="0"/>
              </a:rPr>
              <a:t>，</a:t>
            </a:r>
            <a:r>
              <a:rPr lang="en-US" altLang="zh-CN" b="0" dirty="0">
                <a:latin typeface="Times New Roman" panose="02020603050405020304" pitchFamily="18" charset="0"/>
              </a:rPr>
              <a:t>R</a:t>
            </a:r>
            <a:r>
              <a:rPr lang="en-US" altLang="zh-CN" baseline="-25000" dirty="0">
                <a:latin typeface="Times New Roman" panose="02020603050405020304" pitchFamily="18" charset="0"/>
              </a:rPr>
              <a:t>1</a:t>
            </a:r>
            <a:r>
              <a:rPr lang="zh-CN" altLang="en-US" b="0" dirty="0">
                <a:latin typeface="Times New Roman" panose="02020603050405020304" pitchFamily="18" charset="0"/>
              </a:rPr>
              <a:t>和</a:t>
            </a:r>
            <a:r>
              <a:rPr lang="en-US" altLang="zh-CN" b="0" dirty="0">
                <a:latin typeface="Times New Roman" panose="02020603050405020304" pitchFamily="18" charset="0"/>
              </a:rPr>
              <a:t>R</a:t>
            </a:r>
            <a:r>
              <a:rPr lang="en-US" altLang="zh-CN" baseline="-25000" dirty="0">
                <a:latin typeface="Times New Roman" panose="02020603050405020304" pitchFamily="18" charset="0"/>
              </a:rPr>
              <a:t>2</a:t>
            </a:r>
            <a:r>
              <a:rPr lang="zh-CN" altLang="en-US" b="0" dirty="0">
                <a:latin typeface="Times New Roman" panose="02020603050405020304" pitchFamily="18" charset="0"/>
              </a:rPr>
              <a:t>分别含</a:t>
            </a:r>
            <a:r>
              <a:rPr lang="en-US" altLang="zh-CN" b="0" dirty="0">
                <a:latin typeface="Times New Roman" panose="02020603050405020304" pitchFamily="18" charset="0"/>
              </a:rPr>
              <a:t>a</a:t>
            </a:r>
            <a:r>
              <a:rPr lang="zh-CN" altLang="en-US" b="0" dirty="0">
                <a:latin typeface="Times New Roman" panose="02020603050405020304" pitchFamily="18" charset="0"/>
              </a:rPr>
              <a:t>，</a:t>
            </a:r>
            <a:r>
              <a:rPr lang="en-US" altLang="zh-CN" b="0" dirty="0">
                <a:latin typeface="Times New Roman" panose="02020603050405020304" pitchFamily="18" charset="0"/>
              </a:rPr>
              <a:t>b</a:t>
            </a:r>
            <a:r>
              <a:rPr lang="zh-CN" altLang="en-US" b="0" dirty="0">
                <a:latin typeface="Times New Roman" panose="02020603050405020304" pitchFamily="18" charset="0"/>
              </a:rPr>
              <a:t>和</a:t>
            </a:r>
            <a:r>
              <a:rPr lang="en-US" altLang="zh-CN" b="0" dirty="0">
                <a:latin typeface="Times New Roman" panose="02020603050405020304" pitchFamily="18" charset="0"/>
              </a:rPr>
              <a:t>c</a:t>
            </a:r>
            <a:r>
              <a:rPr lang="zh-CN" altLang="en-US" b="0" dirty="0">
                <a:latin typeface="Times New Roman" panose="02020603050405020304" pitchFamily="18" charset="0"/>
              </a:rPr>
              <a:t>的地址，则</a:t>
            </a:r>
          </a:p>
          <a:p>
            <a:pPr>
              <a:buFont typeface="Wingdings" panose="05000000000000000000" pitchFamily="2" charset="2"/>
              <a:buNone/>
            </a:pPr>
            <a:r>
              <a:rPr lang="zh-CN" altLang="en-US" b="0" dirty="0">
                <a:latin typeface="Times New Roman" panose="02020603050405020304" pitchFamily="18" charset="0"/>
              </a:rPr>
              <a:t>	</a:t>
            </a:r>
            <a:r>
              <a:rPr lang="en-US" altLang="zh-CN" b="0" dirty="0">
                <a:latin typeface="Times New Roman" panose="02020603050405020304" pitchFamily="18" charset="0"/>
              </a:rPr>
              <a:t>MOV *R</a:t>
            </a:r>
            <a:r>
              <a:rPr lang="en-US" altLang="zh-CN" baseline="-25000" dirty="0">
                <a:latin typeface="Times New Roman" panose="02020603050405020304" pitchFamily="18" charset="0"/>
              </a:rPr>
              <a:t>1</a:t>
            </a:r>
            <a:r>
              <a:rPr lang="en-US" altLang="zh-CN" b="0" dirty="0">
                <a:latin typeface="Times New Roman" panose="02020603050405020304" pitchFamily="18" charset="0"/>
              </a:rPr>
              <a:t>, *R</a:t>
            </a:r>
            <a:r>
              <a:rPr lang="en-US" altLang="zh-CN" baseline="-25000" dirty="0">
                <a:latin typeface="Times New Roman" panose="02020603050405020304" pitchFamily="18" charset="0"/>
              </a:rPr>
              <a:t>0</a:t>
            </a:r>
          </a:p>
          <a:p>
            <a:pPr>
              <a:buFont typeface="Wingdings" panose="05000000000000000000" pitchFamily="2" charset="2"/>
              <a:buNone/>
            </a:pPr>
            <a:r>
              <a:rPr lang="en-US" altLang="zh-CN" b="0" dirty="0">
                <a:latin typeface="Times New Roman" panose="02020603050405020304" pitchFamily="18" charset="0"/>
              </a:rPr>
              <a:t>	ADD *R</a:t>
            </a:r>
            <a:r>
              <a:rPr lang="en-US" altLang="zh-CN" baseline="-25000" dirty="0">
                <a:latin typeface="Times New Roman" panose="02020603050405020304" pitchFamily="18" charset="0"/>
              </a:rPr>
              <a:t>2</a:t>
            </a:r>
            <a:r>
              <a:rPr lang="en-US" altLang="zh-CN" b="0" dirty="0">
                <a:latin typeface="Times New Roman" panose="02020603050405020304" pitchFamily="18" charset="0"/>
              </a:rPr>
              <a:t>, *R</a:t>
            </a:r>
            <a:r>
              <a:rPr lang="en-US" altLang="zh-CN" baseline="-25000" dirty="0">
                <a:latin typeface="Times New Roman" panose="02020603050405020304" pitchFamily="18" charset="0"/>
              </a:rPr>
              <a:t>0</a:t>
            </a:r>
            <a:r>
              <a:rPr lang="en-US" altLang="zh-CN" b="0" dirty="0">
                <a:latin typeface="Times New Roman" panose="02020603050405020304" pitchFamily="18" charset="0"/>
              </a:rPr>
              <a:t>		</a:t>
            </a:r>
            <a:r>
              <a:rPr lang="zh-CN" altLang="en-US" b="0" dirty="0">
                <a:latin typeface="Times New Roman" panose="02020603050405020304" pitchFamily="18" charset="0"/>
              </a:rPr>
              <a:t>开销</a:t>
            </a:r>
            <a:r>
              <a:rPr lang="en-US" altLang="zh-CN" b="0" dirty="0">
                <a:latin typeface="Times New Roman" panose="02020603050405020304" pitchFamily="18" charset="0"/>
              </a:rPr>
              <a:t>= 2</a:t>
            </a:r>
          </a:p>
          <a:p>
            <a:pPr>
              <a:buFont typeface="Wingdings" panose="05000000000000000000" pitchFamily="2" charset="2"/>
              <a:buNone/>
            </a:pPr>
            <a:r>
              <a:rPr lang="zh-CN" altLang="en-US" b="0" dirty="0">
                <a:latin typeface="Times New Roman" panose="02020603050405020304" pitchFamily="18" charset="0"/>
              </a:rPr>
              <a:t>若</a:t>
            </a:r>
            <a:r>
              <a:rPr lang="en-US" altLang="zh-CN" b="0" dirty="0">
                <a:latin typeface="Times New Roman" panose="02020603050405020304" pitchFamily="18" charset="0"/>
              </a:rPr>
              <a:t>R</a:t>
            </a:r>
            <a:r>
              <a:rPr lang="en-US" altLang="zh-CN" baseline="-25000" dirty="0">
                <a:latin typeface="Times New Roman" panose="02020603050405020304" pitchFamily="18" charset="0"/>
              </a:rPr>
              <a:t>1</a:t>
            </a:r>
            <a:r>
              <a:rPr lang="zh-CN" altLang="en-US" b="0" dirty="0">
                <a:latin typeface="Times New Roman" panose="02020603050405020304" pitchFamily="18" charset="0"/>
              </a:rPr>
              <a:t>和</a:t>
            </a:r>
            <a:r>
              <a:rPr lang="en-US" altLang="zh-CN" b="0" dirty="0">
                <a:latin typeface="Times New Roman" panose="02020603050405020304" pitchFamily="18" charset="0"/>
              </a:rPr>
              <a:t>R</a:t>
            </a:r>
            <a:r>
              <a:rPr lang="en-US" altLang="zh-CN" baseline="-25000" dirty="0">
                <a:latin typeface="Times New Roman" panose="02020603050405020304" pitchFamily="18" charset="0"/>
              </a:rPr>
              <a:t>2</a:t>
            </a:r>
            <a:r>
              <a:rPr lang="zh-CN" altLang="en-US" b="0" dirty="0">
                <a:latin typeface="Times New Roman" panose="02020603050405020304" pitchFamily="18" charset="0"/>
              </a:rPr>
              <a:t>分别含</a:t>
            </a:r>
            <a:r>
              <a:rPr lang="en-US" altLang="zh-CN" b="0" dirty="0">
                <a:latin typeface="Times New Roman" panose="02020603050405020304" pitchFamily="18" charset="0"/>
              </a:rPr>
              <a:t>b</a:t>
            </a:r>
            <a:r>
              <a:rPr lang="zh-CN" altLang="en-US" b="0" dirty="0">
                <a:latin typeface="Times New Roman" panose="02020603050405020304" pitchFamily="18" charset="0"/>
              </a:rPr>
              <a:t>和</a:t>
            </a:r>
            <a:r>
              <a:rPr lang="en-US" altLang="zh-CN" b="0" dirty="0">
                <a:latin typeface="Times New Roman" panose="02020603050405020304" pitchFamily="18" charset="0"/>
              </a:rPr>
              <a:t>c</a:t>
            </a:r>
            <a:r>
              <a:rPr lang="zh-CN" altLang="en-US" b="0" dirty="0">
                <a:latin typeface="Times New Roman" panose="02020603050405020304" pitchFamily="18" charset="0"/>
              </a:rPr>
              <a:t>的值，并且</a:t>
            </a:r>
            <a:r>
              <a:rPr lang="en-US" altLang="zh-CN" b="0" dirty="0">
                <a:latin typeface="Times New Roman" panose="02020603050405020304" pitchFamily="18" charset="0"/>
              </a:rPr>
              <a:t>b</a:t>
            </a:r>
            <a:r>
              <a:rPr lang="zh-CN" altLang="en-US" b="0" dirty="0">
                <a:latin typeface="Times New Roman" panose="02020603050405020304" pitchFamily="18" charset="0"/>
              </a:rPr>
              <a:t>的值在这个赋值后不再需要，则</a:t>
            </a:r>
          </a:p>
          <a:p>
            <a:pPr>
              <a:buFont typeface="Wingdings" panose="05000000000000000000" pitchFamily="2" charset="2"/>
              <a:buNone/>
            </a:pPr>
            <a:r>
              <a:rPr lang="zh-CN" altLang="en-US" b="0" dirty="0">
                <a:latin typeface="Times New Roman" panose="02020603050405020304" pitchFamily="18" charset="0"/>
              </a:rPr>
              <a:t>	</a:t>
            </a:r>
            <a:r>
              <a:rPr lang="en-US" altLang="zh-CN" b="0" dirty="0">
                <a:latin typeface="Times New Roman" panose="02020603050405020304" pitchFamily="18" charset="0"/>
              </a:rPr>
              <a:t>ADD R</a:t>
            </a:r>
            <a:r>
              <a:rPr lang="en-US" altLang="zh-CN" baseline="-25000" dirty="0">
                <a:latin typeface="Times New Roman" panose="02020603050405020304" pitchFamily="18" charset="0"/>
              </a:rPr>
              <a:t>2</a:t>
            </a:r>
            <a:r>
              <a:rPr lang="en-US" altLang="zh-CN" b="0" dirty="0">
                <a:latin typeface="Times New Roman" panose="02020603050405020304" pitchFamily="18" charset="0"/>
              </a:rPr>
              <a:t>, R</a:t>
            </a:r>
            <a:r>
              <a:rPr lang="en-US" altLang="zh-CN" baseline="-25000" dirty="0">
                <a:latin typeface="Times New Roman" panose="02020603050405020304" pitchFamily="18" charset="0"/>
              </a:rPr>
              <a:t>1</a:t>
            </a:r>
          </a:p>
          <a:p>
            <a:pPr>
              <a:buFont typeface="Wingdings" panose="05000000000000000000" pitchFamily="2" charset="2"/>
              <a:buNone/>
            </a:pPr>
            <a:r>
              <a:rPr lang="en-US" altLang="zh-CN" b="0" dirty="0">
                <a:latin typeface="Times New Roman" panose="02020603050405020304" pitchFamily="18" charset="0"/>
              </a:rPr>
              <a:t>	MOV R</a:t>
            </a:r>
            <a:r>
              <a:rPr lang="en-US" altLang="zh-CN" baseline="-25000" dirty="0">
                <a:latin typeface="Times New Roman" panose="02020603050405020304" pitchFamily="18" charset="0"/>
              </a:rPr>
              <a:t>1</a:t>
            </a:r>
            <a:r>
              <a:rPr lang="en-US" altLang="zh-CN" b="0" dirty="0">
                <a:latin typeface="Times New Roman" panose="02020603050405020304" pitchFamily="18" charset="0"/>
              </a:rPr>
              <a:t>, a			</a:t>
            </a:r>
            <a:r>
              <a:rPr lang="zh-CN" altLang="en-US" b="0" dirty="0">
                <a:latin typeface="Times New Roman" panose="02020603050405020304" pitchFamily="18" charset="0"/>
              </a:rPr>
              <a:t>开销</a:t>
            </a:r>
            <a:r>
              <a:rPr lang="en-US" altLang="zh-CN" b="0" dirty="0">
                <a:latin typeface="Times New Roman" panose="02020603050405020304" pitchFamily="18" charset="0"/>
              </a:rPr>
              <a:t>= 3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5CA21F0C-ECCF-F5AE-75FA-4EAB3E1AB01D}"/>
              </a:ext>
            </a:extLst>
          </p:cNvPr>
          <p:cNvSpPr>
            <a:spLocks noGrp="1" noChangeArrowheads="1"/>
          </p:cNvSpPr>
          <p:nvPr>
            <p:ph type="title"/>
          </p:nvPr>
        </p:nvSpPr>
        <p:spPr/>
        <p:txBody>
          <a:bodyPr anchor="ctr"/>
          <a:lstStyle/>
          <a:p>
            <a:r>
              <a:rPr lang="en-US" altLang="zh-CN">
                <a:latin typeface="Times New Roman" panose="02020603050405020304" pitchFamily="18" charset="0"/>
              </a:rPr>
              <a:t>11.2.3 </a:t>
            </a:r>
            <a:r>
              <a:rPr lang="zh-CN" altLang="en-US">
                <a:latin typeface="Times New Roman" panose="02020603050405020304" pitchFamily="18" charset="0"/>
              </a:rPr>
              <a:t>变量的运行时刻地址 </a:t>
            </a:r>
          </a:p>
        </p:txBody>
      </p:sp>
      <p:sp>
        <p:nvSpPr>
          <p:cNvPr id="4" name="日期占位符 3">
            <a:extLst>
              <a:ext uri="{FF2B5EF4-FFF2-40B4-BE49-F238E27FC236}">
                <a16:creationId xmlns:a16="http://schemas.microsoft.com/office/drawing/2014/main" id="{D77529D1-1EF7-625D-199F-9F78B0182BA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61FDB7E-F77F-4EB7-82D3-B1E193FBD2C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39938" name="灯片编号占位符 5">
            <a:extLst>
              <a:ext uri="{FF2B5EF4-FFF2-40B4-BE49-F238E27FC236}">
                <a16:creationId xmlns:a16="http://schemas.microsoft.com/office/drawing/2014/main" id="{04C3CFD8-168A-C952-5941-735B15D2BB4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D005B6B-08C0-403C-B357-C2758ADE09BE}" type="slidenum">
              <a:rPr lang="en-US" altLang="zh-CN">
                <a:latin typeface="Arial" panose="020B0604020202020204" pitchFamily="34" charset="0"/>
              </a:rPr>
              <a:pPr/>
              <a:t>21</a:t>
            </a:fld>
            <a:endParaRPr lang="en-US" altLang="zh-CN">
              <a:latin typeface="Arial" panose="020B0604020202020204" pitchFamily="34" charset="0"/>
            </a:endParaRPr>
          </a:p>
        </p:txBody>
      </p:sp>
      <p:sp>
        <p:nvSpPr>
          <p:cNvPr id="2812931" name="Rectangle 3">
            <a:extLst>
              <a:ext uri="{FF2B5EF4-FFF2-40B4-BE49-F238E27FC236}">
                <a16:creationId xmlns:a16="http://schemas.microsoft.com/office/drawing/2014/main" id="{D0DE63B1-265F-247A-29A3-3FBBEFD62663}"/>
              </a:ext>
            </a:extLst>
          </p:cNvPr>
          <p:cNvSpPr>
            <a:spLocks noGrp="1" noChangeArrowheads="1"/>
          </p:cNvSpPr>
          <p:nvPr>
            <p:ph type="body" sz="quarter" idx="13"/>
          </p:nvPr>
        </p:nvSpPr>
        <p:spPr/>
        <p:txBody>
          <a:bodyPr>
            <a:normAutofit fontScale="92500"/>
          </a:bodyPr>
          <a:lstStyle/>
          <a:p>
            <a:r>
              <a:rPr lang="zh-CN" altLang="en-US">
                <a:solidFill>
                  <a:schemeClr val="hlink"/>
                </a:solidFill>
                <a:latin typeface="Times New Roman" panose="02020603050405020304" pitchFamily="18" charset="0"/>
              </a:rPr>
              <a:t>存储分配策略以及过程的活动记录中局部数据的布局</a:t>
            </a:r>
            <a:r>
              <a:rPr lang="zh-CN" altLang="en-US">
                <a:latin typeface="Times New Roman" panose="02020603050405020304" pitchFamily="18" charset="0"/>
              </a:rPr>
              <a:t>决定了如何访问变量所对应的内存位置</a:t>
            </a:r>
          </a:p>
          <a:p>
            <a:r>
              <a:rPr lang="zh-CN" altLang="en-US">
                <a:latin typeface="Times New Roman" panose="02020603050405020304" pitchFamily="18" charset="0"/>
              </a:rPr>
              <a:t>前面假设三地址码中的变量实际上是一个指向符号表表项的指针，在代码生成阶段，变量必须被替换为运行时的内存地址</a:t>
            </a:r>
          </a:p>
          <a:p>
            <a:r>
              <a:rPr lang="zh-CN" altLang="en-US">
                <a:latin typeface="Times New Roman" panose="02020603050405020304" pitchFamily="18" charset="0"/>
              </a:rPr>
              <a:t>例</a:t>
            </a:r>
            <a:r>
              <a:rPr lang="en-US" altLang="zh-CN">
                <a:latin typeface="Times New Roman" panose="02020603050405020304" pitchFamily="18" charset="0"/>
              </a:rPr>
              <a:t>11.1 </a:t>
            </a:r>
            <a:r>
              <a:rPr lang="zh-CN" altLang="en-US">
                <a:latin typeface="Times New Roman" panose="02020603050405020304" pitchFamily="18" charset="0"/>
              </a:rPr>
              <a:t>考虑三地址码</a:t>
            </a:r>
            <a:r>
              <a:rPr lang="en-US" altLang="zh-CN">
                <a:latin typeface="Times New Roman" panose="02020603050405020304" pitchFamily="18" charset="0"/>
              </a:rPr>
              <a:t>x:=0</a:t>
            </a:r>
            <a:r>
              <a:rPr lang="zh-CN" altLang="en-US">
                <a:latin typeface="Times New Roman" panose="02020603050405020304" pitchFamily="18" charset="0"/>
              </a:rPr>
              <a:t>，假设处理完过程的声明部分之后，</a:t>
            </a:r>
            <a:r>
              <a:rPr lang="en-US" altLang="zh-CN">
                <a:latin typeface="Times New Roman" panose="02020603050405020304" pitchFamily="18" charset="0"/>
              </a:rPr>
              <a:t>x</a:t>
            </a:r>
            <a:r>
              <a:rPr lang="zh-CN" altLang="en-US">
                <a:latin typeface="Times New Roman" panose="02020603050405020304" pitchFamily="18" charset="0"/>
              </a:rPr>
              <a:t>在符号表中的相对地址为</a:t>
            </a:r>
            <a:r>
              <a:rPr lang="en-US" altLang="zh-CN">
                <a:latin typeface="Times New Roman" panose="02020603050405020304" pitchFamily="18" charset="0"/>
              </a:rPr>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2931">
                                            <p:txEl>
                                              <p:pRg st="0" end="0"/>
                                            </p:txEl>
                                          </p:spTgt>
                                        </p:tgtEl>
                                        <p:attrNameLst>
                                          <p:attrName>style.visibility</p:attrName>
                                        </p:attrNameLst>
                                      </p:cBhvr>
                                      <p:to>
                                        <p:strVal val="visible"/>
                                      </p:to>
                                    </p:set>
                                    <p:animEffect transition="in" filter="blinds(horizontal)">
                                      <p:cBhvr>
                                        <p:cTn id="7" dur="500"/>
                                        <p:tgtEl>
                                          <p:spTgt spid="281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2931">
                                            <p:txEl>
                                              <p:pRg st="1" end="1"/>
                                            </p:txEl>
                                          </p:spTgt>
                                        </p:tgtEl>
                                        <p:attrNameLst>
                                          <p:attrName>style.visibility</p:attrName>
                                        </p:attrNameLst>
                                      </p:cBhvr>
                                      <p:to>
                                        <p:strVal val="visible"/>
                                      </p:to>
                                    </p:set>
                                    <p:animEffect transition="in" filter="blinds(horizontal)">
                                      <p:cBhvr>
                                        <p:cTn id="12" dur="500"/>
                                        <p:tgtEl>
                                          <p:spTgt spid="281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2931">
                                            <p:txEl>
                                              <p:pRg st="2" end="2"/>
                                            </p:txEl>
                                          </p:spTgt>
                                        </p:tgtEl>
                                        <p:attrNameLst>
                                          <p:attrName>style.visibility</p:attrName>
                                        </p:attrNameLst>
                                      </p:cBhvr>
                                      <p:to>
                                        <p:strVal val="visible"/>
                                      </p:to>
                                    </p:set>
                                    <p:animEffect transition="in" filter="blinds(horizontal)">
                                      <p:cBhvr>
                                        <p:cTn id="17" dur="500"/>
                                        <p:tgtEl>
                                          <p:spTgt spid="2812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29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C2C0D841-F199-024E-6E82-14C7C7C5C6A6}"/>
              </a:ext>
            </a:extLst>
          </p:cNvPr>
          <p:cNvSpPr>
            <a:spLocks noGrp="1" noChangeArrowheads="1"/>
          </p:cNvSpPr>
          <p:nvPr>
            <p:ph type="title"/>
          </p:nvPr>
        </p:nvSpPr>
        <p:spPr/>
        <p:txBody>
          <a:bodyPr anchor="ctr"/>
          <a:lstStyle/>
          <a:p>
            <a:r>
              <a:rPr lang="en-US" altLang="zh-CN">
                <a:latin typeface="Times New Roman" panose="02020603050405020304" pitchFamily="18" charset="0"/>
              </a:rPr>
              <a:t>11.2.3 </a:t>
            </a:r>
            <a:r>
              <a:rPr lang="zh-CN" altLang="en-US">
                <a:latin typeface="Times New Roman" panose="02020603050405020304" pitchFamily="18" charset="0"/>
              </a:rPr>
              <a:t>变量的运行时刻地址 </a:t>
            </a:r>
          </a:p>
        </p:txBody>
      </p:sp>
      <p:sp>
        <p:nvSpPr>
          <p:cNvPr id="4" name="日期占位符 3">
            <a:extLst>
              <a:ext uri="{FF2B5EF4-FFF2-40B4-BE49-F238E27FC236}">
                <a16:creationId xmlns:a16="http://schemas.microsoft.com/office/drawing/2014/main" id="{086BD173-714D-CE53-2E80-628D6FE631B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2DA9B13-D5BB-4654-8F4B-D21C675410A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1986" name="灯片编号占位符 5">
            <a:extLst>
              <a:ext uri="{FF2B5EF4-FFF2-40B4-BE49-F238E27FC236}">
                <a16:creationId xmlns:a16="http://schemas.microsoft.com/office/drawing/2014/main" id="{9C17573D-F7C8-520A-7E0E-4A47F289C71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C11AAD2-6BF7-42D9-8733-DF28E77C1542}" type="slidenum">
              <a:rPr lang="en-US" altLang="zh-CN">
                <a:latin typeface="Arial" panose="020B0604020202020204" pitchFamily="34" charset="0"/>
              </a:rPr>
              <a:pPr/>
              <a:t>22</a:t>
            </a:fld>
            <a:endParaRPr lang="en-US" altLang="zh-CN">
              <a:latin typeface="Arial" panose="020B0604020202020204" pitchFamily="34" charset="0"/>
            </a:endParaRPr>
          </a:p>
        </p:txBody>
      </p:sp>
      <p:sp>
        <p:nvSpPr>
          <p:cNvPr id="2814979" name="Rectangle 3">
            <a:extLst>
              <a:ext uri="{FF2B5EF4-FFF2-40B4-BE49-F238E27FC236}">
                <a16:creationId xmlns:a16="http://schemas.microsoft.com/office/drawing/2014/main" id="{40EB4BB1-368D-731B-BFAB-E8879B18E9CC}"/>
              </a:ext>
            </a:extLst>
          </p:cNvPr>
          <p:cNvSpPr>
            <a:spLocks noGrp="1" noChangeArrowheads="1"/>
          </p:cNvSpPr>
          <p:nvPr>
            <p:ph type="body" sz="quarter" idx="13"/>
          </p:nvPr>
        </p:nvSpPr>
        <p:spPr/>
        <p:txBody>
          <a:bodyPr>
            <a:normAutofit fontScale="92500" lnSpcReduction="10000"/>
          </a:bodyPr>
          <a:lstStyle/>
          <a:p>
            <a:r>
              <a:rPr lang="zh-CN" altLang="en-US">
                <a:latin typeface="Times New Roman" panose="02020603050405020304" pitchFamily="18" charset="0"/>
              </a:rPr>
              <a:t>如果</a:t>
            </a:r>
            <a:r>
              <a:rPr lang="en-US" altLang="zh-CN">
                <a:latin typeface="Times New Roman" panose="02020603050405020304" pitchFamily="18" charset="0"/>
              </a:rPr>
              <a:t>x</a:t>
            </a:r>
            <a:r>
              <a:rPr lang="zh-CN" altLang="en-US">
                <a:latin typeface="Times New Roman" panose="02020603050405020304" pitchFamily="18" charset="0"/>
              </a:rPr>
              <a:t>被分配在一个地址从</a:t>
            </a:r>
            <a:r>
              <a:rPr lang="en-US" altLang="zh-CN">
                <a:latin typeface="Times New Roman" panose="02020603050405020304" pitchFamily="18" charset="0"/>
              </a:rPr>
              <a:t>static</a:t>
            </a:r>
            <a:r>
              <a:rPr lang="zh-CN" altLang="en-US">
                <a:latin typeface="Times New Roman" panose="02020603050405020304" pitchFamily="18" charset="0"/>
              </a:rPr>
              <a:t>开始的静态内存区域中，则</a:t>
            </a:r>
            <a:r>
              <a:rPr lang="en-US" altLang="zh-CN">
                <a:latin typeface="Times New Roman" panose="02020603050405020304" pitchFamily="18" charset="0"/>
              </a:rPr>
              <a:t>x</a:t>
            </a:r>
            <a:r>
              <a:rPr lang="zh-CN" altLang="en-US">
                <a:latin typeface="Times New Roman" panose="02020603050405020304" pitchFamily="18" charset="0"/>
              </a:rPr>
              <a:t>的运行时刻地址为</a:t>
            </a:r>
            <a:r>
              <a:rPr lang="en-US" altLang="zh-CN">
                <a:latin typeface="Times New Roman" panose="02020603050405020304" pitchFamily="18" charset="0"/>
              </a:rPr>
              <a:t>static+12</a:t>
            </a:r>
            <a:r>
              <a:rPr lang="zh-CN" altLang="en-US">
                <a:latin typeface="Times New Roman" panose="02020603050405020304" pitchFamily="18" charset="0"/>
              </a:rPr>
              <a:t>。如果静态区从地址</a:t>
            </a:r>
            <a:r>
              <a:rPr lang="en-US" altLang="zh-CN">
                <a:latin typeface="Times New Roman" panose="02020603050405020304" pitchFamily="18" charset="0"/>
              </a:rPr>
              <a:t>100</a:t>
            </a:r>
            <a:r>
              <a:rPr lang="zh-CN" altLang="en-US">
                <a:latin typeface="Times New Roman" panose="02020603050405020304" pitchFamily="18" charset="0"/>
              </a:rPr>
              <a:t>开始， </a:t>
            </a:r>
            <a:r>
              <a:rPr lang="en-US" altLang="zh-CN">
                <a:latin typeface="Times New Roman" panose="02020603050405020304" pitchFamily="18" charset="0"/>
              </a:rPr>
              <a:t>x:=0</a:t>
            </a:r>
            <a:r>
              <a:rPr lang="zh-CN" altLang="en-US">
                <a:latin typeface="Times New Roman" panose="02020603050405020304" pitchFamily="18" charset="0"/>
              </a:rPr>
              <a:t>的目标代码为：</a:t>
            </a:r>
          </a:p>
          <a:p>
            <a:pPr lvl="1">
              <a:buFont typeface="Wingdings" panose="05000000000000000000" pitchFamily="2" charset="2"/>
              <a:buNone/>
            </a:pPr>
            <a:r>
              <a:rPr lang="en-US" altLang="zh-CN">
                <a:solidFill>
                  <a:schemeClr val="hlink"/>
                </a:solidFill>
                <a:latin typeface="Times New Roman" panose="02020603050405020304" pitchFamily="18" charset="0"/>
              </a:rPr>
              <a:t>MOV #0, 112</a:t>
            </a:r>
            <a:r>
              <a:rPr lang="zh-CN" altLang="en-US">
                <a:latin typeface="Times New Roman" panose="02020603050405020304" pitchFamily="18" charset="0"/>
              </a:rPr>
              <a:t>。</a:t>
            </a:r>
          </a:p>
          <a:p>
            <a:r>
              <a:rPr lang="zh-CN" altLang="en-US">
                <a:latin typeface="Times New Roman" panose="02020603050405020304" pitchFamily="18" charset="0"/>
              </a:rPr>
              <a:t>如果采用栈式存储分配策略，则只有等到运行时刻才能知道一个过程的活动记录位置。此时， </a:t>
            </a:r>
            <a:r>
              <a:rPr lang="en-US" altLang="zh-CN">
                <a:latin typeface="Times New Roman" panose="02020603050405020304" pitchFamily="18" charset="0"/>
              </a:rPr>
              <a:t>x:=0</a:t>
            </a:r>
            <a:r>
              <a:rPr lang="zh-CN" altLang="en-US">
                <a:latin typeface="Times New Roman" panose="02020603050405020304" pitchFamily="18" charset="0"/>
              </a:rPr>
              <a:t>的目标代码为：</a:t>
            </a:r>
          </a:p>
          <a:p>
            <a:pPr lvl="1">
              <a:buFont typeface="Wingdings" panose="05000000000000000000" pitchFamily="2" charset="2"/>
              <a:buNone/>
            </a:pPr>
            <a:r>
              <a:rPr lang="en-US" altLang="zh-CN">
                <a:solidFill>
                  <a:schemeClr val="hlink"/>
                </a:solidFill>
                <a:latin typeface="Times New Roman" panose="02020603050405020304" pitchFamily="18" charset="0"/>
              </a:rPr>
              <a:t>MOV #0, 12(SP)</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4979">
                                            <p:txEl>
                                              <p:pRg st="0" end="0"/>
                                            </p:txEl>
                                          </p:spTgt>
                                        </p:tgtEl>
                                        <p:attrNameLst>
                                          <p:attrName>style.visibility</p:attrName>
                                        </p:attrNameLst>
                                      </p:cBhvr>
                                      <p:to>
                                        <p:strVal val="visible"/>
                                      </p:to>
                                    </p:set>
                                    <p:animEffect transition="in" filter="blinds(horizontal)">
                                      <p:cBhvr>
                                        <p:cTn id="7" dur="500"/>
                                        <p:tgtEl>
                                          <p:spTgt spid="28149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14979">
                                            <p:txEl>
                                              <p:pRg st="1" end="1"/>
                                            </p:txEl>
                                          </p:spTgt>
                                        </p:tgtEl>
                                        <p:attrNameLst>
                                          <p:attrName>style.visibility</p:attrName>
                                        </p:attrNameLst>
                                      </p:cBhvr>
                                      <p:to>
                                        <p:strVal val="visible"/>
                                      </p:to>
                                    </p:set>
                                    <p:animEffect transition="in" filter="blinds(horizontal)">
                                      <p:cBhvr>
                                        <p:cTn id="10" dur="500"/>
                                        <p:tgtEl>
                                          <p:spTgt spid="28149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814979">
                                            <p:txEl>
                                              <p:pRg st="2" end="2"/>
                                            </p:txEl>
                                          </p:spTgt>
                                        </p:tgtEl>
                                        <p:attrNameLst>
                                          <p:attrName>style.visibility</p:attrName>
                                        </p:attrNameLst>
                                      </p:cBhvr>
                                      <p:to>
                                        <p:strVal val="visible"/>
                                      </p:to>
                                    </p:set>
                                    <p:animEffect transition="in" filter="blinds(horizontal)">
                                      <p:cBhvr>
                                        <p:cTn id="15" dur="500"/>
                                        <p:tgtEl>
                                          <p:spTgt spid="28149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14979">
                                            <p:txEl>
                                              <p:pRg st="3" end="3"/>
                                            </p:txEl>
                                          </p:spTgt>
                                        </p:tgtEl>
                                        <p:attrNameLst>
                                          <p:attrName>style.visibility</p:attrName>
                                        </p:attrNameLst>
                                      </p:cBhvr>
                                      <p:to>
                                        <p:strVal val="visible"/>
                                      </p:to>
                                    </p:set>
                                    <p:animEffect transition="in" filter="blinds(horizontal)">
                                      <p:cBhvr>
                                        <p:cTn id="18" dur="500"/>
                                        <p:tgtEl>
                                          <p:spTgt spid="2814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497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BD04394A-EE79-2ABC-18C2-A4B41D47990B}"/>
              </a:ext>
            </a:extLst>
          </p:cNvPr>
          <p:cNvSpPr>
            <a:spLocks noGrp="1" noChangeArrowheads="1"/>
          </p:cNvSpPr>
          <p:nvPr>
            <p:ph type="title"/>
          </p:nvPr>
        </p:nvSpPr>
        <p:spPr/>
        <p:txBody>
          <a:bodyPr anchor="ctr"/>
          <a:lstStyle/>
          <a:p>
            <a:r>
              <a:rPr lang="en-US" altLang="zh-CN">
                <a:latin typeface="Times New Roman" panose="02020603050405020304" pitchFamily="18" charset="0"/>
              </a:rPr>
              <a:t>11.3 </a:t>
            </a:r>
            <a:r>
              <a:rPr lang="zh-CN" altLang="en-US">
                <a:latin typeface="Times New Roman" panose="02020603050405020304" pitchFamily="18" charset="0"/>
              </a:rPr>
              <a:t>一个简单的代码生成器</a:t>
            </a:r>
          </a:p>
        </p:txBody>
      </p:sp>
      <p:sp>
        <p:nvSpPr>
          <p:cNvPr id="4" name="日期占位符 3">
            <a:extLst>
              <a:ext uri="{FF2B5EF4-FFF2-40B4-BE49-F238E27FC236}">
                <a16:creationId xmlns:a16="http://schemas.microsoft.com/office/drawing/2014/main" id="{4450FED9-9EC3-0D7B-E442-3109A4BDF6E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5833FD4-A1ED-4ECB-88C9-249E479046F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4034" name="灯片编号占位符 5">
            <a:extLst>
              <a:ext uri="{FF2B5EF4-FFF2-40B4-BE49-F238E27FC236}">
                <a16:creationId xmlns:a16="http://schemas.microsoft.com/office/drawing/2014/main" id="{E81BBB57-FB77-8B91-8B50-C13BD6A52B8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17A3863-8B21-49BB-BEDA-805270B6E215}" type="slidenum">
              <a:rPr lang="en-US" altLang="zh-CN">
                <a:latin typeface="Arial" panose="020B0604020202020204" pitchFamily="34" charset="0"/>
              </a:rPr>
              <a:pPr/>
              <a:t>23</a:t>
            </a:fld>
            <a:endParaRPr lang="en-US" altLang="zh-CN">
              <a:latin typeface="Arial" panose="020B0604020202020204" pitchFamily="34" charset="0"/>
            </a:endParaRPr>
          </a:p>
        </p:txBody>
      </p:sp>
      <p:sp>
        <p:nvSpPr>
          <p:cNvPr id="2817027" name="Rectangle 3">
            <a:extLst>
              <a:ext uri="{FF2B5EF4-FFF2-40B4-BE49-F238E27FC236}">
                <a16:creationId xmlns:a16="http://schemas.microsoft.com/office/drawing/2014/main" id="{5026A144-FECE-D376-DF6A-F446658B7665}"/>
              </a:ext>
            </a:extLst>
          </p:cNvPr>
          <p:cNvSpPr>
            <a:spLocks noGrp="1" noChangeArrowheads="1"/>
          </p:cNvSpPr>
          <p:nvPr>
            <p:ph type="body" sz="quarter" idx="13"/>
          </p:nvPr>
        </p:nvSpPr>
        <p:spPr>
          <a:xfrm>
            <a:off x="1064596" y="1443017"/>
            <a:ext cx="9783916" cy="4389611"/>
          </a:xfrm>
        </p:spPr>
        <p:txBody>
          <a:bodyPr>
            <a:normAutofit/>
          </a:bodyPr>
          <a:lstStyle/>
          <a:p>
            <a:pPr algn="just">
              <a:spcBef>
                <a:spcPct val="0"/>
              </a:spcBef>
            </a:pPr>
            <a:r>
              <a:rPr lang="zh-CN" altLang="en-US" dirty="0">
                <a:latin typeface="楷体_GB2312" pitchFamily="49" charset="-122"/>
              </a:rPr>
              <a:t>依次考虑基本块的每个语句，为其产生代码</a:t>
            </a:r>
          </a:p>
          <a:p>
            <a:pPr algn="just">
              <a:spcBef>
                <a:spcPct val="0"/>
              </a:spcBef>
            </a:pPr>
            <a:r>
              <a:rPr lang="zh-CN" altLang="en-US" dirty="0">
                <a:latin typeface="楷体_GB2312" pitchFamily="49" charset="-122"/>
              </a:rPr>
              <a:t>假定三地址语句的每种算符都有对应的目标机器算符</a:t>
            </a:r>
          </a:p>
          <a:p>
            <a:pPr algn="just">
              <a:spcBef>
                <a:spcPct val="0"/>
              </a:spcBef>
            </a:pPr>
            <a:r>
              <a:rPr lang="zh-CN" altLang="en-US" dirty="0">
                <a:latin typeface="楷体_GB2312" pitchFamily="49" charset="-122"/>
              </a:rPr>
              <a:t>假定计算结果留在寄存器中尽可能长的时间</a:t>
            </a:r>
            <a:r>
              <a:rPr lang="en-US" altLang="zh-CN" dirty="0">
                <a:latin typeface="楷体_GB2312" pitchFamily="49" charset="-122"/>
              </a:rPr>
              <a:t>,</a:t>
            </a:r>
          </a:p>
          <a:p>
            <a:pPr algn="just">
              <a:spcBef>
                <a:spcPct val="0"/>
              </a:spcBef>
              <a:buFont typeface="Wingdings" panose="05000000000000000000" pitchFamily="2" charset="2"/>
              <a:buNone/>
            </a:pPr>
            <a:r>
              <a:rPr lang="en-US" altLang="zh-CN" dirty="0">
                <a:latin typeface="楷体_GB2312" pitchFamily="49" charset="-122"/>
              </a:rPr>
              <a:t>	</a:t>
            </a:r>
            <a:r>
              <a:rPr lang="zh-CN" altLang="en-US" dirty="0">
                <a:latin typeface="楷体_GB2312" pitchFamily="49" charset="-122"/>
              </a:rPr>
              <a:t>除非：</a:t>
            </a:r>
          </a:p>
          <a:p>
            <a:pPr lvl="1" algn="just">
              <a:spcBef>
                <a:spcPct val="0"/>
              </a:spcBef>
            </a:pPr>
            <a:r>
              <a:rPr lang="zh-CN" altLang="en-US" dirty="0">
                <a:latin typeface="楷体_GB2312" pitchFamily="49" charset="-122"/>
              </a:rPr>
              <a:t>该寄存器要用于其它计算，或者</a:t>
            </a:r>
          </a:p>
          <a:p>
            <a:pPr lvl="1" algn="just">
              <a:spcBef>
                <a:spcPct val="0"/>
              </a:spcBef>
            </a:pPr>
            <a:r>
              <a:rPr lang="zh-CN" altLang="en-US" dirty="0">
                <a:latin typeface="楷体_GB2312" pitchFamily="49" charset="-122"/>
              </a:rPr>
              <a:t>到达基本块末尾</a:t>
            </a:r>
          </a:p>
          <a:p>
            <a:pPr algn="just">
              <a:spcBef>
                <a:spcPct val="0"/>
              </a:spcBef>
            </a:pPr>
            <a:r>
              <a:rPr lang="zh-CN" altLang="en-US" dirty="0">
                <a:latin typeface="楷体_GB2312" pitchFamily="49" charset="-122"/>
              </a:rPr>
              <a:t>后续的目标代码也要尽可能地引用保存在寄存器中的变量值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7027">
                                            <p:txEl>
                                              <p:pRg st="0" end="0"/>
                                            </p:txEl>
                                          </p:spTgt>
                                        </p:tgtEl>
                                        <p:attrNameLst>
                                          <p:attrName>style.visibility</p:attrName>
                                        </p:attrNameLst>
                                      </p:cBhvr>
                                      <p:to>
                                        <p:strVal val="visible"/>
                                      </p:to>
                                    </p:set>
                                    <p:animEffect transition="in" filter="blinds(horizontal)">
                                      <p:cBhvr>
                                        <p:cTn id="7" dur="500"/>
                                        <p:tgtEl>
                                          <p:spTgt spid="281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7027">
                                            <p:txEl>
                                              <p:pRg st="1" end="1"/>
                                            </p:txEl>
                                          </p:spTgt>
                                        </p:tgtEl>
                                        <p:attrNameLst>
                                          <p:attrName>style.visibility</p:attrName>
                                        </p:attrNameLst>
                                      </p:cBhvr>
                                      <p:to>
                                        <p:strVal val="visible"/>
                                      </p:to>
                                    </p:set>
                                    <p:animEffect transition="in" filter="blinds(horizontal)">
                                      <p:cBhvr>
                                        <p:cTn id="12" dur="500"/>
                                        <p:tgtEl>
                                          <p:spTgt spid="2817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7027">
                                            <p:txEl>
                                              <p:pRg st="2" end="2"/>
                                            </p:txEl>
                                          </p:spTgt>
                                        </p:tgtEl>
                                        <p:attrNameLst>
                                          <p:attrName>style.visibility</p:attrName>
                                        </p:attrNameLst>
                                      </p:cBhvr>
                                      <p:to>
                                        <p:strVal val="visible"/>
                                      </p:to>
                                    </p:set>
                                    <p:animEffect transition="in" filter="blinds(horizontal)">
                                      <p:cBhvr>
                                        <p:cTn id="17" dur="500"/>
                                        <p:tgtEl>
                                          <p:spTgt spid="2817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7027">
                                            <p:txEl>
                                              <p:pRg st="3" end="3"/>
                                            </p:txEl>
                                          </p:spTgt>
                                        </p:tgtEl>
                                        <p:attrNameLst>
                                          <p:attrName>style.visibility</p:attrName>
                                        </p:attrNameLst>
                                      </p:cBhvr>
                                      <p:to>
                                        <p:strVal val="visible"/>
                                      </p:to>
                                    </p:set>
                                    <p:animEffect transition="in" filter="blinds(horizontal)">
                                      <p:cBhvr>
                                        <p:cTn id="22" dur="500"/>
                                        <p:tgtEl>
                                          <p:spTgt spid="281702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17027">
                                            <p:txEl>
                                              <p:pRg st="4" end="4"/>
                                            </p:txEl>
                                          </p:spTgt>
                                        </p:tgtEl>
                                        <p:attrNameLst>
                                          <p:attrName>style.visibility</p:attrName>
                                        </p:attrNameLst>
                                      </p:cBhvr>
                                      <p:to>
                                        <p:strVal val="visible"/>
                                      </p:to>
                                    </p:set>
                                    <p:animEffect transition="in" filter="blinds(horizontal)">
                                      <p:cBhvr>
                                        <p:cTn id="25" dur="500"/>
                                        <p:tgtEl>
                                          <p:spTgt spid="281702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17027">
                                            <p:txEl>
                                              <p:pRg st="5" end="5"/>
                                            </p:txEl>
                                          </p:spTgt>
                                        </p:tgtEl>
                                        <p:attrNameLst>
                                          <p:attrName>style.visibility</p:attrName>
                                        </p:attrNameLst>
                                      </p:cBhvr>
                                      <p:to>
                                        <p:strVal val="visible"/>
                                      </p:to>
                                    </p:set>
                                    <p:animEffect transition="in" filter="blinds(horizontal)">
                                      <p:cBhvr>
                                        <p:cTn id="28" dur="500"/>
                                        <p:tgtEl>
                                          <p:spTgt spid="281702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17027">
                                            <p:txEl>
                                              <p:pRg st="6" end="6"/>
                                            </p:txEl>
                                          </p:spTgt>
                                        </p:tgtEl>
                                        <p:attrNameLst>
                                          <p:attrName>style.visibility</p:attrName>
                                        </p:attrNameLst>
                                      </p:cBhvr>
                                      <p:to>
                                        <p:strVal val="visible"/>
                                      </p:to>
                                    </p:set>
                                    <p:animEffect transition="in" filter="blinds(horizontal)">
                                      <p:cBhvr>
                                        <p:cTn id="33" dur="500"/>
                                        <p:tgtEl>
                                          <p:spTgt spid="2817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70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43F652C4-4BB7-D09E-2C8C-BEA2864EDC52}"/>
              </a:ext>
            </a:extLst>
          </p:cNvPr>
          <p:cNvSpPr>
            <a:spLocks noGrp="1" noChangeArrowheads="1"/>
          </p:cNvSpPr>
          <p:nvPr>
            <p:ph type="title"/>
          </p:nvPr>
        </p:nvSpPr>
        <p:spPr/>
        <p:txBody>
          <a:bodyPr anchor="ctr"/>
          <a:lstStyle/>
          <a:p>
            <a:r>
              <a:rPr lang="en-US" altLang="zh-CN">
                <a:latin typeface="Times New Roman" panose="02020603050405020304" pitchFamily="18" charset="0"/>
              </a:rPr>
              <a:t>11.3.1 </a:t>
            </a:r>
            <a:r>
              <a:rPr lang="zh-CN" altLang="en-US"/>
              <a:t>后续引用信息 </a:t>
            </a:r>
          </a:p>
        </p:txBody>
      </p:sp>
      <p:sp>
        <p:nvSpPr>
          <p:cNvPr id="4" name="日期占位符 3">
            <a:extLst>
              <a:ext uri="{FF2B5EF4-FFF2-40B4-BE49-F238E27FC236}">
                <a16:creationId xmlns:a16="http://schemas.microsoft.com/office/drawing/2014/main" id="{F60DD01A-E425-846B-6872-2A70391DFE2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4CF2A2B-CC81-4F34-B084-42974F3FB36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6082" name="灯片编号占位符 5">
            <a:extLst>
              <a:ext uri="{FF2B5EF4-FFF2-40B4-BE49-F238E27FC236}">
                <a16:creationId xmlns:a16="http://schemas.microsoft.com/office/drawing/2014/main" id="{4FE8E0B0-65A1-1E77-F55A-F261E2713D8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AE21CF0-7AF4-4FCF-A09F-16E241BDDC63}" type="slidenum">
              <a:rPr lang="en-US" altLang="zh-CN">
                <a:latin typeface="Arial" panose="020B0604020202020204" pitchFamily="34" charset="0"/>
              </a:rPr>
              <a:pPr/>
              <a:t>24</a:t>
            </a:fld>
            <a:endParaRPr lang="en-US" altLang="zh-CN">
              <a:latin typeface="Arial" panose="020B0604020202020204" pitchFamily="34" charset="0"/>
            </a:endParaRPr>
          </a:p>
        </p:txBody>
      </p:sp>
      <p:sp>
        <p:nvSpPr>
          <p:cNvPr id="2819075" name="Rectangle 3">
            <a:extLst>
              <a:ext uri="{FF2B5EF4-FFF2-40B4-BE49-F238E27FC236}">
                <a16:creationId xmlns:a16="http://schemas.microsoft.com/office/drawing/2014/main" id="{A7F99B2E-5E04-FAF2-FB1A-76A1D7DCF53F}"/>
              </a:ext>
            </a:extLst>
          </p:cNvPr>
          <p:cNvSpPr>
            <a:spLocks noGrp="1" noChangeArrowheads="1"/>
          </p:cNvSpPr>
          <p:nvPr>
            <p:ph type="body" sz="quarter" idx="13"/>
          </p:nvPr>
        </p:nvSpPr>
        <p:spPr/>
        <p:txBody>
          <a:bodyPr>
            <a:normAutofit/>
          </a:bodyPr>
          <a:lstStyle/>
          <a:p>
            <a:pPr algn="just">
              <a:spcBef>
                <a:spcPct val="0"/>
              </a:spcBef>
            </a:pPr>
            <a:r>
              <a:rPr lang="zh-CN" altLang="en-US" sz="2600" dirty="0">
                <a:latin typeface="Times New Roman" panose="02020603050405020304" pitchFamily="18" charset="0"/>
              </a:rPr>
              <a:t>为了在代码生成过程中能充分合理地使用寄存器，应把基本块中还会再被引用的变量的值尽量保留在寄存器中，而把基本块内不会再被引用的变量所占用的寄存器及早释放。为此，对于每个形如</a:t>
            </a:r>
            <a:r>
              <a:rPr lang="en-US" altLang="zh-CN" sz="2600" dirty="0">
                <a:latin typeface="Times New Roman" panose="02020603050405020304" pitchFamily="18" charset="0"/>
              </a:rPr>
              <a:t>a:=b op c</a:t>
            </a:r>
            <a:r>
              <a:rPr lang="zh-CN" altLang="en-US" sz="2600" dirty="0">
                <a:latin typeface="Times New Roman" panose="02020603050405020304" pitchFamily="18" charset="0"/>
              </a:rPr>
              <a:t>的三地址码，需要知道变量</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和</a:t>
            </a:r>
            <a:r>
              <a:rPr lang="en-US" altLang="zh-CN" sz="2600" dirty="0">
                <a:latin typeface="Times New Roman" panose="02020603050405020304" pitchFamily="18" charset="0"/>
              </a:rPr>
              <a:t>c</a:t>
            </a:r>
            <a:r>
              <a:rPr lang="zh-CN" altLang="en-US" sz="2600" dirty="0">
                <a:latin typeface="Times New Roman" panose="02020603050405020304" pitchFamily="18" charset="0"/>
              </a:rPr>
              <a:t>在基本块内是否还会再被引用以及会在哪里被引用，这些信息称为</a:t>
            </a:r>
            <a:r>
              <a:rPr lang="zh-CN" altLang="en-US" sz="2600" dirty="0">
                <a:solidFill>
                  <a:srgbClr val="FF0000"/>
                </a:solidFill>
                <a:latin typeface="Times New Roman" panose="02020603050405020304" pitchFamily="18" charset="0"/>
              </a:rPr>
              <a:t>后续引用信息</a:t>
            </a:r>
            <a:r>
              <a:rPr lang="zh-CN" altLang="en-US" sz="26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9075">
                                            <p:txEl>
                                              <p:pRg st="0" end="0"/>
                                            </p:txEl>
                                          </p:spTgt>
                                        </p:tgtEl>
                                        <p:attrNameLst>
                                          <p:attrName>style.visibility</p:attrName>
                                        </p:attrNameLst>
                                      </p:cBhvr>
                                      <p:to>
                                        <p:strVal val="visible"/>
                                      </p:to>
                                    </p:set>
                                    <p:animEffect transition="in" filter="blinds(horizontal)">
                                      <p:cBhvr>
                                        <p:cTn id="7" dur="500"/>
                                        <p:tgtEl>
                                          <p:spTgt spid="281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90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482F24ED-EA8A-0215-9BE7-BECB90B9A63D}"/>
              </a:ext>
            </a:extLst>
          </p:cNvPr>
          <p:cNvSpPr>
            <a:spLocks noGrp="1" noChangeArrowheads="1"/>
          </p:cNvSpPr>
          <p:nvPr>
            <p:ph type="title"/>
          </p:nvPr>
        </p:nvSpPr>
        <p:spPr/>
        <p:txBody>
          <a:bodyPr anchor="ctr"/>
          <a:lstStyle/>
          <a:p>
            <a:r>
              <a:rPr lang="en-US" altLang="zh-CN">
                <a:latin typeface="Times New Roman" panose="02020603050405020304" pitchFamily="18" charset="0"/>
              </a:rPr>
              <a:t>11.3.1 </a:t>
            </a:r>
            <a:r>
              <a:rPr lang="zh-CN" altLang="en-US"/>
              <a:t>后续引用信息 </a:t>
            </a:r>
          </a:p>
        </p:txBody>
      </p:sp>
      <p:sp>
        <p:nvSpPr>
          <p:cNvPr id="4" name="日期占位符 3">
            <a:extLst>
              <a:ext uri="{FF2B5EF4-FFF2-40B4-BE49-F238E27FC236}">
                <a16:creationId xmlns:a16="http://schemas.microsoft.com/office/drawing/2014/main" id="{22A3F621-0C63-F39F-5235-4BC4F9D9E4C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53A9061-44A1-4293-8260-453DF8EB11F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48130" name="灯片编号占位符 5">
            <a:extLst>
              <a:ext uri="{FF2B5EF4-FFF2-40B4-BE49-F238E27FC236}">
                <a16:creationId xmlns:a16="http://schemas.microsoft.com/office/drawing/2014/main" id="{5CF4F9B4-AB79-CE21-F44A-44B00C6E9EF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EBB73B6-7326-41B6-BE73-0882F03261D8}" type="slidenum">
              <a:rPr lang="en-US" altLang="zh-CN">
                <a:latin typeface="Arial" panose="020B0604020202020204" pitchFamily="34" charset="0"/>
              </a:rPr>
              <a:pPr/>
              <a:t>25</a:t>
            </a:fld>
            <a:endParaRPr lang="en-US" altLang="zh-CN">
              <a:latin typeface="Arial" panose="020B0604020202020204" pitchFamily="34" charset="0"/>
            </a:endParaRPr>
          </a:p>
        </p:txBody>
      </p:sp>
      <p:sp>
        <p:nvSpPr>
          <p:cNvPr id="2896899" name="Rectangle 3">
            <a:extLst>
              <a:ext uri="{FF2B5EF4-FFF2-40B4-BE49-F238E27FC236}">
                <a16:creationId xmlns:a16="http://schemas.microsoft.com/office/drawing/2014/main" id="{5D201F6D-3716-D591-33E9-1D18F300206D}"/>
              </a:ext>
            </a:extLst>
          </p:cNvPr>
          <p:cNvSpPr>
            <a:spLocks noGrp="1" noChangeArrowheads="1"/>
          </p:cNvSpPr>
          <p:nvPr>
            <p:ph type="body" sz="quarter" idx="13"/>
          </p:nvPr>
        </p:nvSpPr>
        <p:spPr/>
        <p:txBody>
          <a:bodyPr/>
          <a:lstStyle/>
          <a:p>
            <a:pPr algn="just">
              <a:spcBef>
                <a:spcPct val="0"/>
              </a:spcBef>
            </a:pPr>
            <a:r>
              <a:rPr lang="zh-CN" altLang="en-US" dirty="0">
                <a:latin typeface="Times New Roman" panose="02020603050405020304" pitchFamily="18" charset="0"/>
              </a:rPr>
              <a:t>如果在一个基本块中，语句</a:t>
            </a:r>
            <a:r>
              <a:rPr lang="en-US" altLang="zh-CN" dirty="0" err="1">
                <a:latin typeface="Times New Roman" panose="02020603050405020304" pitchFamily="18" charset="0"/>
              </a:rPr>
              <a:t>i</a:t>
            </a:r>
            <a:r>
              <a:rPr lang="zh-CN" altLang="en-US" dirty="0">
                <a:latin typeface="Times New Roman" panose="02020603050405020304" pitchFamily="18" charset="0"/>
              </a:rPr>
              <a:t>定义了</a:t>
            </a:r>
            <a:r>
              <a:rPr lang="en-US" altLang="zh-CN" dirty="0">
                <a:latin typeface="Times New Roman" panose="02020603050405020304" pitchFamily="18" charset="0"/>
              </a:rPr>
              <a:t>x</a:t>
            </a:r>
            <a:r>
              <a:rPr lang="zh-CN" altLang="en-US" dirty="0">
                <a:latin typeface="Times New Roman" panose="02020603050405020304" pitchFamily="18" charset="0"/>
              </a:rPr>
              <a:t>，语句</a:t>
            </a:r>
            <a:r>
              <a:rPr lang="en-US" altLang="zh-CN" dirty="0">
                <a:latin typeface="Times New Roman" panose="02020603050405020304" pitchFamily="18" charset="0"/>
              </a:rPr>
              <a:t>j</a:t>
            </a:r>
            <a:r>
              <a:rPr lang="zh-CN" altLang="en-US" dirty="0">
                <a:latin typeface="Times New Roman" panose="02020603050405020304" pitchFamily="18" charset="0"/>
              </a:rPr>
              <a:t>要引用</a:t>
            </a:r>
            <a:r>
              <a:rPr lang="en-US" altLang="zh-CN" dirty="0">
                <a:latin typeface="Times New Roman" panose="02020603050405020304" pitchFamily="18" charset="0"/>
              </a:rPr>
              <a:t>x</a:t>
            </a:r>
            <a:r>
              <a:rPr lang="zh-CN" altLang="en-US" dirty="0">
                <a:latin typeface="Times New Roman" panose="02020603050405020304" pitchFamily="18" charset="0"/>
              </a:rPr>
              <a:t>的值，且从</a:t>
            </a:r>
            <a:r>
              <a:rPr lang="en-US" altLang="zh-CN" dirty="0" err="1">
                <a:latin typeface="Times New Roman" panose="02020603050405020304" pitchFamily="18" charset="0"/>
              </a:rPr>
              <a:t>i</a:t>
            </a:r>
            <a:r>
              <a:rPr lang="zh-CN" altLang="en-US" dirty="0">
                <a:latin typeface="Times New Roman" panose="02020603050405020304" pitchFamily="18" charset="0"/>
              </a:rPr>
              <a:t>到</a:t>
            </a:r>
            <a:r>
              <a:rPr lang="en-US" altLang="zh-CN" dirty="0">
                <a:latin typeface="Times New Roman" panose="02020603050405020304" pitchFamily="18" charset="0"/>
              </a:rPr>
              <a:t>j</a:t>
            </a:r>
            <a:r>
              <a:rPr lang="zh-CN" altLang="en-US" dirty="0">
                <a:latin typeface="Times New Roman" panose="02020603050405020304" pitchFamily="18" charset="0"/>
              </a:rPr>
              <a:t>之间没有</a:t>
            </a:r>
            <a:r>
              <a:rPr lang="en-US" altLang="zh-CN" dirty="0">
                <a:latin typeface="Times New Roman" panose="02020603050405020304" pitchFamily="18" charset="0"/>
              </a:rPr>
              <a:t>x</a:t>
            </a:r>
            <a:r>
              <a:rPr lang="zh-CN" altLang="en-US" dirty="0">
                <a:latin typeface="Times New Roman" panose="02020603050405020304" pitchFamily="18" charset="0"/>
              </a:rPr>
              <a:t>的其它定义，则称</a:t>
            </a:r>
            <a:r>
              <a:rPr lang="en-US" altLang="zh-CN" dirty="0" err="1">
                <a:latin typeface="Times New Roman" panose="02020603050405020304" pitchFamily="18" charset="0"/>
              </a:rPr>
              <a:t>i</a:t>
            </a:r>
            <a:r>
              <a:rPr lang="zh-CN" altLang="en-US" dirty="0">
                <a:latin typeface="Times New Roman" panose="02020603050405020304" pitchFamily="18" charset="0"/>
              </a:rPr>
              <a:t>中</a:t>
            </a:r>
            <a:r>
              <a:rPr lang="en-US" altLang="zh-CN" dirty="0">
                <a:latin typeface="Times New Roman" panose="02020603050405020304" pitchFamily="18" charset="0"/>
              </a:rPr>
              <a:t>x</a:t>
            </a:r>
            <a:r>
              <a:rPr lang="zh-CN" altLang="en-US" dirty="0">
                <a:latin typeface="Times New Roman" panose="02020603050405020304" pitchFamily="18" charset="0"/>
              </a:rPr>
              <a:t>的定义能够</a:t>
            </a:r>
            <a:r>
              <a:rPr lang="zh-CN" altLang="en-US" dirty="0">
                <a:solidFill>
                  <a:srgbClr val="FF0000"/>
                </a:solidFill>
                <a:latin typeface="Times New Roman" panose="02020603050405020304" pitchFamily="18" charset="0"/>
              </a:rPr>
              <a:t>到达</a:t>
            </a:r>
            <a:r>
              <a:rPr lang="en-US" altLang="zh-CN" dirty="0">
                <a:latin typeface="Times New Roman" panose="02020603050405020304" pitchFamily="18" charset="0"/>
              </a:rPr>
              <a:t>j</a:t>
            </a:r>
            <a:r>
              <a:rPr lang="zh-CN" altLang="en-US" dirty="0">
                <a:latin typeface="Times New Roman" panose="02020603050405020304" pitchFamily="18" charset="0"/>
              </a:rPr>
              <a:t>。从</a:t>
            </a:r>
            <a:r>
              <a:rPr lang="en-US" altLang="zh-CN" dirty="0" err="1">
                <a:latin typeface="Times New Roman" panose="02020603050405020304" pitchFamily="18" charset="0"/>
              </a:rPr>
              <a:t>i</a:t>
            </a:r>
            <a:r>
              <a:rPr lang="zh-CN" altLang="en-US" dirty="0">
                <a:latin typeface="Times New Roman" panose="02020603050405020304" pitchFamily="18" charset="0"/>
              </a:rPr>
              <a:t>所能到达的每一个</a:t>
            </a:r>
            <a:r>
              <a:rPr lang="en-US" altLang="zh-CN" dirty="0">
                <a:latin typeface="Times New Roman" panose="02020603050405020304" pitchFamily="18" charset="0"/>
              </a:rPr>
              <a:t>x</a:t>
            </a:r>
            <a:r>
              <a:rPr lang="zh-CN" altLang="en-US" dirty="0">
                <a:latin typeface="Times New Roman" panose="02020603050405020304" pitchFamily="18" charset="0"/>
              </a:rPr>
              <a:t>的引用点都称为</a:t>
            </a:r>
            <a:r>
              <a:rPr lang="en-US" altLang="zh-CN" dirty="0" err="1">
                <a:latin typeface="Times New Roman" panose="02020603050405020304" pitchFamily="18" charset="0"/>
              </a:rPr>
              <a:t>i</a:t>
            </a:r>
            <a:r>
              <a:rPr lang="zh-CN" altLang="en-US" dirty="0">
                <a:latin typeface="Times New Roman" panose="02020603050405020304" pitchFamily="18" charset="0"/>
              </a:rPr>
              <a:t>点定义的变量</a:t>
            </a:r>
            <a:r>
              <a:rPr lang="en-US" altLang="zh-CN" dirty="0">
                <a:latin typeface="Times New Roman" panose="02020603050405020304" pitchFamily="18" charset="0"/>
              </a:rPr>
              <a:t>x</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后续引用信息</a:t>
            </a:r>
            <a:r>
              <a:rPr lang="zh-CN" altLang="en-US" dirty="0">
                <a:latin typeface="Times New Roman" panose="02020603050405020304" pitchFamily="18" charset="0"/>
              </a:rPr>
              <a:t>，所有这样的</a:t>
            </a:r>
            <a:r>
              <a:rPr lang="en-US" altLang="zh-CN" dirty="0">
                <a:latin typeface="Times New Roman" panose="02020603050405020304" pitchFamily="18" charset="0"/>
              </a:rPr>
              <a:t>j</a:t>
            </a:r>
            <a:r>
              <a:rPr lang="zh-CN" altLang="en-US" dirty="0">
                <a:latin typeface="Times New Roman" panose="02020603050405020304" pitchFamily="18" charset="0"/>
              </a:rPr>
              <a:t>所组成的引用链则称为变量</a:t>
            </a:r>
            <a:r>
              <a:rPr lang="en-US" altLang="zh-CN" dirty="0">
                <a:latin typeface="Times New Roman" panose="02020603050405020304" pitchFamily="18" charset="0"/>
              </a:rPr>
              <a:t>x</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后续引用信息链</a:t>
            </a:r>
            <a:r>
              <a:rPr lang="zh-CN" altLang="en-US"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6899">
                                            <p:txEl>
                                              <p:pRg st="0" end="0"/>
                                            </p:txEl>
                                          </p:spTgt>
                                        </p:tgtEl>
                                        <p:attrNameLst>
                                          <p:attrName>style.visibility</p:attrName>
                                        </p:attrNameLst>
                                      </p:cBhvr>
                                      <p:to>
                                        <p:strVal val="visible"/>
                                      </p:to>
                                    </p:set>
                                    <p:animEffect transition="in" filter="blinds(horizontal)">
                                      <p:cBhvr>
                                        <p:cTn id="7" dur="500"/>
                                        <p:tgtEl>
                                          <p:spTgt spid="2896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689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9B4489D7-5716-39A8-DCEC-F9B5B31499F2}"/>
              </a:ext>
            </a:extLst>
          </p:cNvPr>
          <p:cNvSpPr>
            <a:spLocks noGrp="1" noChangeArrowheads="1"/>
          </p:cNvSpPr>
          <p:nvPr>
            <p:ph type="title"/>
          </p:nvPr>
        </p:nvSpPr>
        <p:spPr/>
        <p:txBody>
          <a:bodyPr anchor="ctr"/>
          <a:lstStyle/>
          <a:p>
            <a:r>
              <a:rPr lang="zh-CN" altLang="en-US" dirty="0"/>
              <a:t>后续引用信息的计算 </a:t>
            </a:r>
          </a:p>
        </p:txBody>
      </p:sp>
      <p:sp>
        <p:nvSpPr>
          <p:cNvPr id="4" name="日期占位符 3">
            <a:extLst>
              <a:ext uri="{FF2B5EF4-FFF2-40B4-BE49-F238E27FC236}">
                <a16:creationId xmlns:a16="http://schemas.microsoft.com/office/drawing/2014/main" id="{DB42B0D8-AACD-2837-9E61-9D6CF9C10E33}"/>
              </a:ext>
            </a:extLst>
          </p:cNvPr>
          <p:cNvSpPr>
            <a:spLocks noGrp="1"/>
          </p:cNvSpPr>
          <p:nvPr>
            <p:ph type="dt" sz="half" idx="10"/>
          </p:nvPr>
        </p:nvSpPr>
        <p:spPr bwMode="auto">
          <a:xfrm>
            <a:off x="0" y="6538912"/>
            <a:ext cx="2743200" cy="365125"/>
          </a:xfrm>
          <a:ln>
            <a:miter lim="800000"/>
          </a:ln>
        </p:spPr>
        <p:txBody>
          <a:bodyPr vert="horz" wrap="square" lIns="91440" tIns="45720" rIns="91440" bIns="45720" numCol="1" rtlCol="0" anchor="t" anchorCtr="0" compatLnSpc="1"/>
          <a:lstStyle/>
          <a:p>
            <a:pPr>
              <a:buClrTx/>
              <a:buFontTx/>
              <a:buNone/>
              <a:defRPr/>
            </a:pPr>
            <a:fld id="{4D2B0602-92B1-405F-8CF0-598774F2BA1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0178" name="灯片编号占位符 5">
            <a:extLst>
              <a:ext uri="{FF2B5EF4-FFF2-40B4-BE49-F238E27FC236}">
                <a16:creationId xmlns:a16="http://schemas.microsoft.com/office/drawing/2014/main" id="{512887C1-A4AE-57E0-FBDE-596A5AABA871}"/>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C9981DA-BB4F-4143-B96C-C1D6E484AC61}" type="slidenum">
              <a:rPr lang="en-US" altLang="zh-CN">
                <a:latin typeface="Arial" panose="020B0604020202020204" pitchFamily="34" charset="0"/>
              </a:rPr>
              <a:pPr/>
              <a:t>26</a:t>
            </a:fld>
            <a:endParaRPr lang="en-US" altLang="zh-CN">
              <a:latin typeface="Arial" panose="020B0604020202020204" pitchFamily="34" charset="0"/>
            </a:endParaRPr>
          </a:p>
        </p:txBody>
      </p:sp>
      <p:sp>
        <p:nvSpPr>
          <p:cNvPr id="2821123" name="Rectangle 3">
            <a:extLst>
              <a:ext uri="{FF2B5EF4-FFF2-40B4-BE49-F238E27FC236}">
                <a16:creationId xmlns:a16="http://schemas.microsoft.com/office/drawing/2014/main" id="{AAED7780-56E5-F093-CDAD-92A061DE164B}"/>
              </a:ext>
            </a:extLst>
          </p:cNvPr>
          <p:cNvSpPr>
            <a:spLocks noGrp="1" noChangeArrowheads="1"/>
          </p:cNvSpPr>
          <p:nvPr>
            <p:ph type="body" sz="quarter" idx="13"/>
          </p:nvPr>
        </p:nvSpPr>
        <p:spPr>
          <a:xfrm>
            <a:off x="1064595" y="994299"/>
            <a:ext cx="10156779" cy="5727176"/>
          </a:xfrm>
        </p:spPr>
        <p:txBody>
          <a:bodyPr>
            <a:normAutofit fontScale="92500" lnSpcReduction="10000"/>
          </a:bodyPr>
          <a:lstStyle/>
          <a:p>
            <a:pPr algn="just">
              <a:spcBef>
                <a:spcPct val="0"/>
              </a:spcBef>
              <a:buFont typeface="Wingdings" panose="05000000000000000000" pitchFamily="2" charset="2"/>
              <a:buNone/>
            </a:pPr>
            <a:r>
              <a:rPr lang="en-US" altLang="zh-CN" sz="2400" dirty="0">
                <a:latin typeface="Times New Roman" panose="02020603050405020304" pitchFamily="18" charset="0"/>
              </a:rPr>
              <a:t>⑴ </a:t>
            </a:r>
            <a:r>
              <a:rPr lang="zh-CN" altLang="en-US" sz="2400" dirty="0">
                <a:latin typeface="Times New Roman" panose="02020603050405020304" pitchFamily="18" charset="0"/>
              </a:rPr>
              <a:t>初始时，将基本块中各变量的符号表表项的后续引用信息域置为“无后续引用”，并根据该变量在基本块的出口是否活跃，将其活跃信息域置为“活跃”或“不活跃”；</a:t>
            </a:r>
          </a:p>
          <a:p>
            <a:pPr algn="just">
              <a:spcBef>
                <a:spcPct val="0"/>
              </a:spcBef>
              <a:buFont typeface="Wingdings" panose="05000000000000000000" pitchFamily="2" charset="2"/>
              <a:buNone/>
            </a:pPr>
            <a:r>
              <a:rPr lang="zh-CN" altLang="en-US" sz="2400" dirty="0">
                <a:latin typeface="Times New Roman" panose="02020603050405020304" pitchFamily="18" charset="0"/>
              </a:rPr>
              <a:t>⑵ 从基本块出口向入口反向扫描，并</a:t>
            </a:r>
            <a:r>
              <a:rPr lang="zh-CN" altLang="en-US" sz="2400" dirty="0">
                <a:solidFill>
                  <a:schemeClr val="hlink"/>
                </a:solidFill>
                <a:latin typeface="Times New Roman" panose="02020603050405020304" pitchFamily="18" charset="0"/>
              </a:rPr>
              <a:t>对每个形如</a:t>
            </a:r>
            <a:r>
              <a:rPr lang="en-US" altLang="zh-CN" sz="2400" dirty="0">
                <a:solidFill>
                  <a:schemeClr val="hlink"/>
                </a:solidFill>
                <a:latin typeface="Times New Roman" panose="02020603050405020304" pitchFamily="18" charset="0"/>
              </a:rPr>
              <a:t>i:a:=b op c</a:t>
            </a:r>
            <a:r>
              <a:rPr lang="zh-CN" altLang="en-US" sz="2400" dirty="0">
                <a:solidFill>
                  <a:schemeClr val="hlink"/>
                </a:solidFill>
                <a:latin typeface="Times New Roman" panose="02020603050405020304" pitchFamily="18" charset="0"/>
              </a:rPr>
              <a:t>的三地址码</a:t>
            </a:r>
            <a:r>
              <a:rPr lang="zh-CN" altLang="en-US" sz="2400" dirty="0">
                <a:latin typeface="Times New Roman" panose="02020603050405020304" pitchFamily="18" charset="0"/>
              </a:rPr>
              <a:t>依次执行如下操作：</a:t>
            </a:r>
          </a:p>
          <a:p>
            <a:pPr lvl="1" algn="just">
              <a:spcBef>
                <a:spcPct val="0"/>
              </a:spcBef>
              <a:buFont typeface="Wingdings" panose="05000000000000000000" pitchFamily="2" charset="2"/>
              <a:buNone/>
            </a:pPr>
            <a:r>
              <a:rPr lang="zh-CN" altLang="en-US" sz="2000" dirty="0">
                <a:latin typeface="Times New Roman" panose="02020603050405020304" pitchFamily="18" charset="0"/>
              </a:rPr>
              <a:t>① </a:t>
            </a:r>
            <a:r>
              <a:rPr lang="zh-CN" altLang="en-US" dirty="0">
                <a:latin typeface="Times New Roman" panose="02020603050405020304" pitchFamily="18" charset="0"/>
              </a:rPr>
              <a:t>将符号表中</a:t>
            </a:r>
            <a:r>
              <a:rPr lang="en-US" altLang="zh-CN" dirty="0">
                <a:latin typeface="Times New Roman" panose="02020603050405020304" pitchFamily="18" charset="0"/>
              </a:rPr>
              <a:t>a</a:t>
            </a:r>
            <a:r>
              <a:rPr lang="zh-CN" altLang="en-US" dirty="0">
                <a:latin typeface="Times New Roman" panose="02020603050405020304" pitchFamily="18" charset="0"/>
              </a:rPr>
              <a:t>的后续引用信息和活跃信息附加到</a:t>
            </a:r>
            <a:r>
              <a:rPr lang="en-US" altLang="zh-CN" dirty="0" err="1">
                <a:latin typeface="Times New Roman" panose="02020603050405020304" pitchFamily="18" charset="0"/>
              </a:rPr>
              <a:t>i</a:t>
            </a:r>
            <a:r>
              <a:rPr lang="zh-CN" altLang="en-US" dirty="0">
                <a:latin typeface="Times New Roman" panose="02020603050405020304" pitchFamily="18" charset="0"/>
              </a:rPr>
              <a:t>上</a:t>
            </a:r>
          </a:p>
          <a:p>
            <a:pPr lvl="1" algn="just">
              <a:spcBef>
                <a:spcPct val="0"/>
              </a:spcBef>
              <a:buFont typeface="Wingdings" panose="05000000000000000000" pitchFamily="2" charset="2"/>
              <a:buNone/>
            </a:pPr>
            <a:r>
              <a:rPr lang="zh-CN" altLang="en-US" dirty="0">
                <a:latin typeface="Times New Roman" panose="02020603050405020304" pitchFamily="18" charset="0"/>
              </a:rPr>
              <a:t>② 将符号表中</a:t>
            </a:r>
            <a:r>
              <a:rPr lang="en-US" altLang="zh-CN" dirty="0">
                <a:latin typeface="Times New Roman" panose="02020603050405020304" pitchFamily="18" charset="0"/>
              </a:rPr>
              <a:t>a</a:t>
            </a:r>
            <a:r>
              <a:rPr lang="zh-CN" altLang="en-US" dirty="0">
                <a:latin typeface="Times New Roman" panose="02020603050405020304" pitchFamily="18" charset="0"/>
              </a:rPr>
              <a:t>的后续引用信息和活跃信息分别置为“无后续引用”和“不活跃”</a:t>
            </a:r>
          </a:p>
          <a:p>
            <a:pPr lvl="1" algn="just">
              <a:spcBef>
                <a:spcPct val="0"/>
              </a:spcBef>
              <a:buFont typeface="Wingdings" panose="05000000000000000000" pitchFamily="2" charset="2"/>
              <a:buNone/>
            </a:pPr>
            <a:r>
              <a:rPr lang="zh-CN" altLang="en-US" dirty="0">
                <a:latin typeface="Times New Roman" panose="02020603050405020304" pitchFamily="18" charset="0"/>
              </a:rPr>
              <a:t>③ 将符号表中</a:t>
            </a:r>
            <a:r>
              <a:rPr lang="en-US" altLang="zh-CN" dirty="0">
                <a:latin typeface="Times New Roman" panose="02020603050405020304" pitchFamily="18" charset="0"/>
              </a:rPr>
              <a:t>b</a:t>
            </a:r>
            <a:r>
              <a:rPr lang="zh-CN" altLang="en-US" dirty="0">
                <a:latin typeface="Times New Roman" panose="02020603050405020304" pitchFamily="18" charset="0"/>
              </a:rPr>
              <a:t>和</a:t>
            </a:r>
            <a:r>
              <a:rPr lang="en-US" altLang="zh-CN" dirty="0">
                <a:latin typeface="Times New Roman" panose="02020603050405020304" pitchFamily="18" charset="0"/>
              </a:rPr>
              <a:t>c</a:t>
            </a:r>
            <a:r>
              <a:rPr lang="zh-CN" altLang="en-US" dirty="0">
                <a:latin typeface="Times New Roman" panose="02020603050405020304" pitchFamily="18" charset="0"/>
              </a:rPr>
              <a:t>的后续引用信息和活跃信息附加到</a:t>
            </a:r>
            <a:r>
              <a:rPr lang="en-US" altLang="zh-CN" dirty="0" err="1">
                <a:latin typeface="Times New Roman" panose="02020603050405020304" pitchFamily="18" charset="0"/>
              </a:rPr>
              <a:t>i</a:t>
            </a:r>
            <a:r>
              <a:rPr lang="zh-CN" altLang="en-US" dirty="0">
                <a:latin typeface="Times New Roman" panose="02020603050405020304" pitchFamily="18" charset="0"/>
              </a:rPr>
              <a:t>上</a:t>
            </a:r>
          </a:p>
          <a:p>
            <a:pPr lvl="1" algn="just">
              <a:spcBef>
                <a:spcPct val="0"/>
              </a:spcBef>
              <a:buFont typeface="Wingdings" panose="05000000000000000000" pitchFamily="2" charset="2"/>
              <a:buNone/>
            </a:pPr>
            <a:r>
              <a:rPr lang="zh-CN" altLang="en-US" dirty="0">
                <a:latin typeface="Times New Roman" panose="02020603050405020304" pitchFamily="18" charset="0"/>
              </a:rPr>
              <a:t>④ 将符号表中变量</a:t>
            </a:r>
            <a:r>
              <a:rPr lang="en-US" altLang="zh-CN" dirty="0">
                <a:latin typeface="Times New Roman" panose="02020603050405020304" pitchFamily="18" charset="0"/>
              </a:rPr>
              <a:t>b</a:t>
            </a:r>
            <a:r>
              <a:rPr lang="zh-CN" altLang="en-US" dirty="0">
                <a:latin typeface="Times New Roman" panose="02020603050405020304" pitchFamily="18" charset="0"/>
              </a:rPr>
              <a:t>和</a:t>
            </a:r>
            <a:r>
              <a:rPr lang="en-US" altLang="zh-CN" dirty="0">
                <a:latin typeface="Times New Roman" panose="02020603050405020304" pitchFamily="18" charset="0"/>
              </a:rPr>
              <a:t>c</a:t>
            </a:r>
            <a:r>
              <a:rPr lang="zh-CN" altLang="en-US" dirty="0">
                <a:latin typeface="Times New Roman" panose="02020603050405020304" pitchFamily="18" charset="0"/>
              </a:rPr>
              <a:t>的后续引用信息均置为</a:t>
            </a:r>
            <a:r>
              <a:rPr lang="en-US" altLang="zh-CN" dirty="0" err="1">
                <a:latin typeface="Times New Roman" panose="02020603050405020304" pitchFamily="18" charset="0"/>
              </a:rPr>
              <a:t>i</a:t>
            </a:r>
            <a:r>
              <a:rPr lang="zh-CN" altLang="en-US" dirty="0">
                <a:latin typeface="Times New Roman" panose="02020603050405020304" pitchFamily="18" charset="0"/>
              </a:rPr>
              <a:t>，活跃信息均置为“活跃”</a:t>
            </a:r>
          </a:p>
          <a:p>
            <a:pPr algn="just">
              <a:spcBef>
                <a:spcPct val="0"/>
              </a:spcBef>
              <a:buFont typeface="Wingdings" panose="05000000000000000000" pitchFamily="2" charset="2"/>
              <a:buNone/>
            </a:pPr>
            <a:r>
              <a:rPr lang="zh-CN" altLang="en-US" sz="2400" dirty="0">
                <a:latin typeface="Times New Roman" panose="02020603050405020304" pitchFamily="18" charset="0"/>
              </a:rPr>
              <a:t>    注意，上述次序不能颠倒，因为</a:t>
            </a:r>
            <a:r>
              <a:rPr lang="en-US" altLang="zh-CN" sz="2400" dirty="0">
                <a:latin typeface="Times New Roman" panose="02020603050405020304" pitchFamily="18" charset="0"/>
              </a:rPr>
              <a:t>b</a:t>
            </a:r>
            <a:r>
              <a:rPr lang="zh-CN" altLang="en-US" sz="2400" dirty="0">
                <a:latin typeface="Times New Roman" panose="02020603050405020304" pitchFamily="18" charset="0"/>
              </a:rPr>
              <a:t>和</a:t>
            </a:r>
            <a:r>
              <a:rPr lang="en-US" altLang="zh-CN" sz="2400" dirty="0">
                <a:latin typeface="Times New Roman" panose="02020603050405020304" pitchFamily="18" charset="0"/>
              </a:rPr>
              <a:t>c</a:t>
            </a:r>
            <a:r>
              <a:rPr lang="zh-CN" altLang="en-US" sz="2400" dirty="0">
                <a:latin typeface="Times New Roman" panose="02020603050405020304" pitchFamily="18" charset="0"/>
              </a:rPr>
              <a:t>也可能就是</a:t>
            </a:r>
            <a:r>
              <a:rPr lang="en-US" altLang="zh-CN" sz="2400" dirty="0">
                <a:latin typeface="Times New Roman" panose="02020603050405020304" pitchFamily="18" charset="0"/>
              </a:rPr>
              <a:t>a</a:t>
            </a:r>
            <a:r>
              <a:rPr lang="zh-CN" altLang="en-US" sz="2400" dirty="0">
                <a:latin typeface="Times New Roman" panose="02020603050405020304" pitchFamily="18" charset="0"/>
              </a:rPr>
              <a:t>。此外，因为过程调用可能带来副作用，所以在划分基本块时将过程调用也作为基本块的入口。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1123">
                                            <p:txEl>
                                              <p:pRg st="0" end="0"/>
                                            </p:txEl>
                                          </p:spTgt>
                                        </p:tgtEl>
                                        <p:attrNameLst>
                                          <p:attrName>style.visibility</p:attrName>
                                        </p:attrNameLst>
                                      </p:cBhvr>
                                      <p:to>
                                        <p:strVal val="visible"/>
                                      </p:to>
                                    </p:set>
                                    <p:animEffect transition="in" filter="blinds(horizontal)">
                                      <p:cBhvr>
                                        <p:cTn id="7" dur="500"/>
                                        <p:tgtEl>
                                          <p:spTgt spid="282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1123">
                                            <p:txEl>
                                              <p:pRg st="1" end="1"/>
                                            </p:txEl>
                                          </p:spTgt>
                                        </p:tgtEl>
                                        <p:attrNameLst>
                                          <p:attrName>style.visibility</p:attrName>
                                        </p:attrNameLst>
                                      </p:cBhvr>
                                      <p:to>
                                        <p:strVal val="visible"/>
                                      </p:to>
                                    </p:set>
                                    <p:animEffect transition="in" filter="blinds(horizontal)">
                                      <p:cBhvr>
                                        <p:cTn id="12" dur="500"/>
                                        <p:tgtEl>
                                          <p:spTgt spid="28211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21123">
                                            <p:txEl>
                                              <p:pRg st="2" end="2"/>
                                            </p:txEl>
                                          </p:spTgt>
                                        </p:tgtEl>
                                        <p:attrNameLst>
                                          <p:attrName>style.visibility</p:attrName>
                                        </p:attrNameLst>
                                      </p:cBhvr>
                                      <p:to>
                                        <p:strVal val="visible"/>
                                      </p:to>
                                    </p:set>
                                    <p:animEffect transition="in" filter="blinds(horizontal)">
                                      <p:cBhvr>
                                        <p:cTn id="15" dur="500"/>
                                        <p:tgtEl>
                                          <p:spTgt spid="282112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21123">
                                            <p:txEl>
                                              <p:pRg st="3" end="3"/>
                                            </p:txEl>
                                          </p:spTgt>
                                        </p:tgtEl>
                                        <p:attrNameLst>
                                          <p:attrName>style.visibility</p:attrName>
                                        </p:attrNameLst>
                                      </p:cBhvr>
                                      <p:to>
                                        <p:strVal val="visible"/>
                                      </p:to>
                                    </p:set>
                                    <p:animEffect transition="in" filter="blinds(horizontal)">
                                      <p:cBhvr>
                                        <p:cTn id="18" dur="500"/>
                                        <p:tgtEl>
                                          <p:spTgt spid="28211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21123">
                                            <p:txEl>
                                              <p:pRg st="4" end="4"/>
                                            </p:txEl>
                                          </p:spTgt>
                                        </p:tgtEl>
                                        <p:attrNameLst>
                                          <p:attrName>style.visibility</p:attrName>
                                        </p:attrNameLst>
                                      </p:cBhvr>
                                      <p:to>
                                        <p:strVal val="visible"/>
                                      </p:to>
                                    </p:set>
                                    <p:animEffect transition="in" filter="blinds(horizontal)">
                                      <p:cBhvr>
                                        <p:cTn id="21" dur="500"/>
                                        <p:tgtEl>
                                          <p:spTgt spid="282112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21123">
                                            <p:txEl>
                                              <p:pRg st="5" end="5"/>
                                            </p:txEl>
                                          </p:spTgt>
                                        </p:tgtEl>
                                        <p:attrNameLst>
                                          <p:attrName>style.visibility</p:attrName>
                                        </p:attrNameLst>
                                      </p:cBhvr>
                                      <p:to>
                                        <p:strVal val="visible"/>
                                      </p:to>
                                    </p:set>
                                    <p:animEffect transition="in" filter="blinds(horizontal)">
                                      <p:cBhvr>
                                        <p:cTn id="24" dur="500"/>
                                        <p:tgtEl>
                                          <p:spTgt spid="282112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821123">
                                            <p:txEl>
                                              <p:pRg st="6" end="6"/>
                                            </p:txEl>
                                          </p:spTgt>
                                        </p:tgtEl>
                                        <p:attrNameLst>
                                          <p:attrName>style.visibility</p:attrName>
                                        </p:attrNameLst>
                                      </p:cBhvr>
                                      <p:to>
                                        <p:strVal val="visible"/>
                                      </p:to>
                                    </p:set>
                                    <p:animEffect transition="in" filter="blinds(horizontal)">
                                      <p:cBhvr>
                                        <p:cTn id="29" dur="500"/>
                                        <p:tgtEl>
                                          <p:spTgt spid="2821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11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AE61619E-E27E-4399-35F1-F2E6BBB031ED}"/>
              </a:ext>
            </a:extLst>
          </p:cNvPr>
          <p:cNvSpPr>
            <a:spLocks noGrp="1" noChangeArrowheads="1"/>
          </p:cNvSpPr>
          <p:nvPr>
            <p:ph type="title"/>
          </p:nvPr>
        </p:nvSpPr>
        <p:spPr/>
        <p:txBody>
          <a:bodyPr anchor="ctr"/>
          <a:lstStyle/>
          <a:p>
            <a:r>
              <a:rPr lang="en-US" altLang="zh-CN">
                <a:latin typeface="Times New Roman" panose="02020603050405020304" pitchFamily="18" charset="0"/>
              </a:rPr>
              <a:t>11.3 </a:t>
            </a:r>
            <a:r>
              <a:rPr lang="zh-CN" altLang="en-US">
                <a:latin typeface="Times New Roman" panose="02020603050405020304" pitchFamily="18" charset="0"/>
              </a:rPr>
              <a:t>一个简单的代码生成器</a:t>
            </a:r>
          </a:p>
        </p:txBody>
      </p:sp>
      <p:sp>
        <p:nvSpPr>
          <p:cNvPr id="12" name="日期占位符 3">
            <a:extLst>
              <a:ext uri="{FF2B5EF4-FFF2-40B4-BE49-F238E27FC236}">
                <a16:creationId xmlns:a16="http://schemas.microsoft.com/office/drawing/2014/main" id="{C790A9A1-98E2-8A73-86FD-E00C915B02C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928EE2A-F42E-48FB-A53F-58B05D8E627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2226" name="灯片编号占位符 5">
            <a:extLst>
              <a:ext uri="{FF2B5EF4-FFF2-40B4-BE49-F238E27FC236}">
                <a16:creationId xmlns:a16="http://schemas.microsoft.com/office/drawing/2014/main" id="{40D6A71C-4D99-B8A0-340A-6049FBE85E9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51227E95-24A3-407E-B5E4-63626C3DA9C5}" type="slidenum">
              <a:rPr lang="en-US" altLang="zh-CN">
                <a:latin typeface="Arial" panose="020B0604020202020204" pitchFamily="34" charset="0"/>
              </a:rPr>
              <a:pPr/>
              <a:t>27</a:t>
            </a:fld>
            <a:endParaRPr lang="en-US" altLang="zh-CN">
              <a:latin typeface="Arial" panose="020B0604020202020204" pitchFamily="34" charset="0"/>
            </a:endParaRPr>
          </a:p>
        </p:txBody>
      </p:sp>
      <p:sp>
        <p:nvSpPr>
          <p:cNvPr id="52228" name="Rectangle 3">
            <a:extLst>
              <a:ext uri="{FF2B5EF4-FFF2-40B4-BE49-F238E27FC236}">
                <a16:creationId xmlns:a16="http://schemas.microsoft.com/office/drawing/2014/main" id="{3EECBCAA-1998-0E1B-F78A-5B9D89E80FAC}"/>
              </a:ext>
            </a:extLst>
          </p:cNvPr>
          <p:cNvSpPr>
            <a:spLocks noGrp="1" noChangeArrowheads="1"/>
          </p:cNvSpPr>
          <p:nvPr>
            <p:ph type="body" sz="quarter" idx="13"/>
          </p:nvPr>
        </p:nvSpPr>
        <p:spPr/>
        <p:txBody>
          <a:bodyPr>
            <a:normAutofit/>
          </a:bodyPr>
          <a:lstStyle/>
          <a:p>
            <a:pPr algn="just">
              <a:spcBef>
                <a:spcPct val="0"/>
              </a:spcBef>
              <a:buFont typeface="Wingdings" panose="05000000000000000000" pitchFamily="2" charset="2"/>
              <a:buNone/>
            </a:pPr>
            <a:r>
              <a:rPr lang="zh-CN" altLang="en-US" sz="2400" dirty="0">
                <a:latin typeface="Times New Roman" panose="02020603050405020304" pitchFamily="18" charset="0"/>
              </a:rPr>
              <a:t>在没有收集全局信息前，</a:t>
            </a:r>
            <a:endParaRPr lang="en-US" altLang="zh-CN" sz="2400" dirty="0">
              <a:latin typeface="Times New Roman" panose="02020603050405020304" pitchFamily="18" charset="0"/>
            </a:endParaRPr>
          </a:p>
          <a:p>
            <a:pPr algn="just">
              <a:spcBef>
                <a:spcPct val="0"/>
              </a:spcBef>
              <a:buFont typeface="Wingdings" panose="05000000000000000000" pitchFamily="2" charset="2"/>
              <a:buNone/>
            </a:pPr>
            <a:r>
              <a:rPr lang="zh-CN" altLang="en-US" sz="2400" dirty="0">
                <a:latin typeface="Times New Roman" panose="02020603050405020304" pitchFamily="18" charset="0"/>
              </a:rPr>
              <a:t>暂且以基本块为单位来生成代码</a:t>
            </a:r>
          </a:p>
        </p:txBody>
      </p:sp>
      <p:grpSp>
        <p:nvGrpSpPr>
          <p:cNvPr id="52229" name="Group 4">
            <a:extLst>
              <a:ext uri="{FF2B5EF4-FFF2-40B4-BE49-F238E27FC236}">
                <a16:creationId xmlns:a16="http://schemas.microsoft.com/office/drawing/2014/main" id="{F8F21181-6CDA-5E83-CFC0-8C053CFD43B1}"/>
              </a:ext>
            </a:extLst>
          </p:cNvPr>
          <p:cNvGrpSpPr>
            <a:grpSpLocks/>
          </p:cNvGrpSpPr>
          <p:nvPr/>
        </p:nvGrpSpPr>
        <p:grpSpPr bwMode="auto">
          <a:xfrm>
            <a:off x="5486400" y="1371601"/>
            <a:ext cx="4922838" cy="5472113"/>
            <a:chOff x="2468" y="672"/>
            <a:chExt cx="3101" cy="3447"/>
          </a:xfrm>
        </p:grpSpPr>
        <p:sp>
          <p:nvSpPr>
            <p:cNvPr id="52230" name="Rectangle 5">
              <a:extLst>
                <a:ext uri="{FF2B5EF4-FFF2-40B4-BE49-F238E27FC236}">
                  <a16:creationId xmlns:a16="http://schemas.microsoft.com/office/drawing/2014/main" id="{895CC5E2-EAE0-0634-CEBE-CF80D6C2529E}"/>
                </a:ext>
              </a:extLst>
            </p:cNvPr>
            <p:cNvSpPr>
              <a:spLocks noChangeArrowheads="1"/>
            </p:cNvSpPr>
            <p:nvPr/>
          </p:nvSpPr>
          <p:spPr bwMode="auto">
            <a:xfrm>
              <a:off x="3227" y="672"/>
              <a:ext cx="1959" cy="4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anose="02020603050405020304" pitchFamily="18" charset="0"/>
                  <a:ea typeface="宋体" panose="02010600030101010101" pitchFamily="2" charset="-122"/>
                </a:rPr>
                <a:t>prod := 0</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i := 1</a:t>
              </a:r>
            </a:p>
            <a:p>
              <a:pPr algn="just" eaLnBrk="0" hangingPunct="0"/>
              <a:endParaRPr lang="en-US" altLang="zh-CN" sz="2800" b="1">
                <a:latin typeface="Times New Roman" panose="02020603050405020304" pitchFamily="18" charset="0"/>
                <a:ea typeface="宋体" panose="02010600030101010101" pitchFamily="2" charset="-122"/>
              </a:endParaRPr>
            </a:p>
          </p:txBody>
        </p:sp>
        <p:sp>
          <p:nvSpPr>
            <p:cNvPr id="52231" name="Rectangle 6">
              <a:extLst>
                <a:ext uri="{FF2B5EF4-FFF2-40B4-BE49-F238E27FC236}">
                  <a16:creationId xmlns:a16="http://schemas.microsoft.com/office/drawing/2014/main" id="{776128BE-769A-29C3-A413-DE82704F82CA}"/>
                </a:ext>
              </a:extLst>
            </p:cNvPr>
            <p:cNvSpPr>
              <a:spLocks noChangeArrowheads="1"/>
            </p:cNvSpPr>
            <p:nvPr/>
          </p:nvSpPr>
          <p:spPr bwMode="auto">
            <a:xfrm>
              <a:off x="2919" y="1498"/>
              <a:ext cx="2299" cy="229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1 </a:t>
              </a:r>
              <a:r>
                <a:rPr lang="en-US" altLang="zh-CN" sz="2800" b="1">
                  <a:latin typeface="Times New Roman" panose="02020603050405020304" pitchFamily="18" charset="0"/>
                  <a:ea typeface="宋体" panose="02010600030101010101" pitchFamily="2" charset="-122"/>
                </a:rPr>
                <a:t>:= 4* i</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a[t</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3 </a:t>
              </a:r>
              <a:r>
                <a:rPr lang="en-US" altLang="zh-CN" sz="2800" b="1">
                  <a:latin typeface="Times New Roman" panose="02020603050405020304" pitchFamily="18" charset="0"/>
                  <a:ea typeface="宋体" panose="02010600030101010101" pitchFamily="2" charset="-122"/>
                </a:rPr>
                <a:t>:= 4* I</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4 </a:t>
              </a:r>
              <a:r>
                <a:rPr lang="en-US" altLang="zh-CN" sz="2800" b="1">
                  <a:latin typeface="Times New Roman" panose="02020603050405020304" pitchFamily="18" charset="0"/>
                  <a:ea typeface="宋体" panose="02010600030101010101" pitchFamily="2" charset="-122"/>
                </a:rPr>
                <a:t>:= b[t</a:t>
              </a:r>
              <a:r>
                <a:rPr lang="en-US" altLang="zh-CN" sz="2800" b="1" baseline="-25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5 </a:t>
              </a:r>
              <a:r>
                <a:rPr lang="en-US" altLang="zh-CN" sz="2800" b="1">
                  <a:latin typeface="Times New Roman" panose="02020603050405020304" pitchFamily="18" charset="0"/>
                  <a:ea typeface="宋体" panose="02010600030101010101" pitchFamily="2" charset="-122"/>
                </a:rPr>
                <a:t>:= t</a:t>
              </a:r>
              <a:r>
                <a:rPr lang="en-US" altLang="zh-CN" sz="2800" b="1" baseline="-25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 t</a:t>
              </a:r>
              <a:r>
                <a:rPr lang="en-US" altLang="zh-CN" sz="2800" b="1" baseline="-25000">
                  <a:latin typeface="Times New Roman" panose="02020603050405020304" pitchFamily="18" charset="0"/>
                  <a:ea typeface="宋体" panose="02010600030101010101" pitchFamily="2" charset="-122"/>
                </a:rPr>
                <a:t>4</a:t>
              </a:r>
              <a:endParaRPr lang="en-US" altLang="zh-CN" sz="2800" b="1">
                <a:latin typeface="Times New Roman" panose="02020603050405020304" pitchFamily="18" charset="0"/>
                <a:ea typeface="宋体" panose="02010600030101010101" pitchFamily="2" charset="-122"/>
              </a:endParaRP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6 </a:t>
              </a:r>
              <a:r>
                <a:rPr lang="en-US" altLang="zh-CN" sz="2800" b="1">
                  <a:latin typeface="Times New Roman" panose="02020603050405020304" pitchFamily="18" charset="0"/>
                  <a:ea typeface="宋体" panose="02010600030101010101" pitchFamily="2" charset="-122"/>
                </a:rPr>
                <a:t>:= prod + t</a:t>
              </a:r>
              <a:r>
                <a:rPr lang="en-US" altLang="zh-CN" sz="2800" b="1" baseline="-25000">
                  <a:latin typeface="Times New Roman" panose="02020603050405020304" pitchFamily="18" charset="0"/>
                  <a:ea typeface="宋体" panose="02010600030101010101" pitchFamily="2" charset="-122"/>
                </a:rPr>
                <a:t>5</a:t>
              </a:r>
              <a:endParaRPr lang="en-US" altLang="zh-CN" sz="2800" b="1">
                <a:latin typeface="Times New Roman" panose="02020603050405020304" pitchFamily="18" charset="0"/>
                <a:ea typeface="宋体" panose="02010600030101010101" pitchFamily="2" charset="-122"/>
              </a:endParaRPr>
            </a:p>
            <a:p>
              <a:pPr algn="just" eaLnBrk="0" hangingPunct="0">
                <a:lnSpc>
                  <a:spcPct val="80000"/>
                </a:lnSpc>
              </a:pPr>
              <a:r>
                <a:rPr lang="en-US" altLang="zh-CN" sz="2800" b="1">
                  <a:latin typeface="Times New Roman" panose="02020603050405020304" pitchFamily="18" charset="0"/>
                  <a:ea typeface="宋体" panose="02010600030101010101" pitchFamily="2" charset="-122"/>
                </a:rPr>
                <a:t>prod := t</a:t>
              </a:r>
              <a:r>
                <a:rPr lang="en-US" altLang="zh-CN" sz="2800" b="1" baseline="-25000">
                  <a:latin typeface="Times New Roman" panose="02020603050405020304" pitchFamily="18" charset="0"/>
                  <a:ea typeface="宋体" panose="02010600030101010101" pitchFamily="2" charset="-122"/>
                </a:rPr>
                <a:t>6</a:t>
              </a:r>
              <a:endParaRPr lang="en-US" altLang="zh-CN" sz="2800" b="1">
                <a:latin typeface="Times New Roman" panose="02020603050405020304" pitchFamily="18" charset="0"/>
                <a:ea typeface="宋体" panose="02010600030101010101" pitchFamily="2" charset="-122"/>
              </a:endParaRPr>
            </a:p>
            <a:p>
              <a:pPr algn="just" eaLnBrk="0" hangingPunct="0">
                <a:lnSpc>
                  <a:spcPct val="80000"/>
                </a:lnSpc>
              </a:pPr>
              <a:r>
                <a:rPr lang="en-US" altLang="zh-CN" sz="2800" b="1">
                  <a:latin typeface="Times New Roman" panose="02020603050405020304" pitchFamily="18" charset="0"/>
                  <a:ea typeface="宋体" panose="02010600030101010101" pitchFamily="2" charset="-122"/>
                </a:rPr>
                <a:t>t</a:t>
              </a:r>
              <a:r>
                <a:rPr lang="en-US" altLang="zh-CN" sz="2800" b="1" baseline="-25000">
                  <a:latin typeface="Times New Roman" panose="02020603050405020304" pitchFamily="18" charset="0"/>
                  <a:ea typeface="宋体" panose="02010600030101010101" pitchFamily="2" charset="-122"/>
                </a:rPr>
                <a:t>7 </a:t>
              </a:r>
              <a:r>
                <a:rPr lang="en-US" altLang="zh-CN" sz="2800" b="1">
                  <a:latin typeface="Times New Roman" panose="02020603050405020304" pitchFamily="18" charset="0"/>
                  <a:ea typeface="宋体" panose="02010600030101010101" pitchFamily="2" charset="-122"/>
                </a:rPr>
                <a:t>:= i +1</a:t>
              </a:r>
            </a:p>
            <a:p>
              <a:pPr algn="just" eaLnBrk="0" hangingPunct="0">
                <a:lnSpc>
                  <a:spcPct val="80000"/>
                </a:lnSpc>
              </a:pPr>
              <a:r>
                <a:rPr lang="en-US" altLang="zh-CN" sz="2800" b="1">
                  <a:latin typeface="Times New Roman" panose="02020603050405020304" pitchFamily="18" charset="0"/>
                  <a:ea typeface="宋体" panose="02010600030101010101" pitchFamily="2" charset="-122"/>
                </a:rPr>
                <a:t>i := t</a:t>
              </a:r>
              <a:r>
                <a:rPr lang="en-US" altLang="zh-CN" sz="2800" b="1" baseline="-25000">
                  <a:latin typeface="Times New Roman" panose="02020603050405020304" pitchFamily="18" charset="0"/>
                  <a:ea typeface="宋体" panose="02010600030101010101" pitchFamily="2" charset="-122"/>
                </a:rPr>
                <a:t>7</a:t>
              </a:r>
              <a:endParaRPr lang="en-US" altLang="zh-CN" sz="2800" b="1">
                <a:latin typeface="Times New Roman" panose="02020603050405020304" pitchFamily="18" charset="0"/>
                <a:ea typeface="宋体" panose="02010600030101010101" pitchFamily="2" charset="-122"/>
              </a:endParaRPr>
            </a:p>
            <a:p>
              <a:pPr algn="just" eaLnBrk="0" hangingPunct="0">
                <a:lnSpc>
                  <a:spcPct val="80000"/>
                </a:lnSpc>
              </a:pPr>
              <a:r>
                <a:rPr lang="en-US" altLang="zh-CN" sz="2800" b="1">
                  <a:latin typeface="Times New Roman" panose="02020603050405020304" pitchFamily="18" charset="0"/>
                  <a:ea typeface="宋体" panose="02010600030101010101" pitchFamily="2" charset="-122"/>
                </a:rPr>
                <a:t>if i &lt;= 20 goto </a:t>
              </a:r>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52232" name="Line 7">
              <a:extLst>
                <a:ext uri="{FF2B5EF4-FFF2-40B4-BE49-F238E27FC236}">
                  <a16:creationId xmlns:a16="http://schemas.microsoft.com/office/drawing/2014/main" id="{9513C1D3-49E7-EC74-8817-23616AF76E0A}"/>
                </a:ext>
              </a:extLst>
            </p:cNvPr>
            <p:cNvSpPr>
              <a:spLocks noChangeShapeType="1"/>
            </p:cNvSpPr>
            <p:nvPr/>
          </p:nvSpPr>
          <p:spPr bwMode="auto">
            <a:xfrm>
              <a:off x="4130" y="1162"/>
              <a:ext cx="0" cy="33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2233" name="Rectangle 8">
              <a:extLst>
                <a:ext uri="{FF2B5EF4-FFF2-40B4-BE49-F238E27FC236}">
                  <a16:creationId xmlns:a16="http://schemas.microsoft.com/office/drawing/2014/main" id="{75F3352C-3EB0-81C1-FC3A-E70F97874FC4}"/>
                </a:ext>
              </a:extLst>
            </p:cNvPr>
            <p:cNvSpPr>
              <a:spLocks noChangeArrowheads="1"/>
            </p:cNvSpPr>
            <p:nvPr/>
          </p:nvSpPr>
          <p:spPr bwMode="auto">
            <a:xfrm>
              <a:off x="5173" y="713"/>
              <a:ext cx="39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p:txBody>
        </p:sp>
        <p:sp>
          <p:nvSpPr>
            <p:cNvPr id="52234" name="Rectangle 9">
              <a:extLst>
                <a:ext uri="{FF2B5EF4-FFF2-40B4-BE49-F238E27FC236}">
                  <a16:creationId xmlns:a16="http://schemas.microsoft.com/office/drawing/2014/main" id="{2261B011-DE4B-FA65-83F2-7381AF8BACB9}"/>
                </a:ext>
              </a:extLst>
            </p:cNvPr>
            <p:cNvSpPr>
              <a:spLocks noChangeArrowheads="1"/>
            </p:cNvSpPr>
            <p:nvPr/>
          </p:nvSpPr>
          <p:spPr bwMode="auto">
            <a:xfrm>
              <a:off x="5216" y="2334"/>
              <a:ext cx="35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i="1">
                  <a:latin typeface="Times New Roman" panose="02020603050405020304" pitchFamily="18" charset="0"/>
                  <a:ea typeface="宋体" panose="02010600030101010101" pitchFamily="2" charset="-122"/>
                </a:rPr>
                <a:t>B</a:t>
              </a:r>
              <a:r>
                <a:rPr lang="en-US" altLang="zh-CN" sz="2800" b="1" baseline="-25000">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p:txBody>
        </p:sp>
        <p:sp>
          <p:nvSpPr>
            <p:cNvPr id="52235" name="Line 10">
              <a:extLst>
                <a:ext uri="{FF2B5EF4-FFF2-40B4-BE49-F238E27FC236}">
                  <a16:creationId xmlns:a16="http://schemas.microsoft.com/office/drawing/2014/main" id="{2DEFCA4A-8EDD-E537-65DE-E0F44BF7D67B}"/>
                </a:ext>
              </a:extLst>
            </p:cNvPr>
            <p:cNvSpPr>
              <a:spLocks noChangeShapeType="1"/>
            </p:cNvSpPr>
            <p:nvPr/>
          </p:nvSpPr>
          <p:spPr bwMode="auto">
            <a:xfrm>
              <a:off x="4176" y="3792"/>
              <a:ext cx="0" cy="3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宋体" panose="02010600030101010101" pitchFamily="2" charset="-122"/>
              </a:endParaRPr>
            </a:p>
          </p:txBody>
        </p:sp>
        <p:sp>
          <p:nvSpPr>
            <p:cNvPr id="52236" name="Freeform 11">
              <a:extLst>
                <a:ext uri="{FF2B5EF4-FFF2-40B4-BE49-F238E27FC236}">
                  <a16:creationId xmlns:a16="http://schemas.microsoft.com/office/drawing/2014/main" id="{0FB997CF-6083-6ABD-FCFB-A3288BF8AA3C}"/>
                </a:ext>
              </a:extLst>
            </p:cNvPr>
            <p:cNvSpPr>
              <a:spLocks noChangeArrowheads="1"/>
            </p:cNvSpPr>
            <p:nvPr/>
          </p:nvSpPr>
          <p:spPr bwMode="auto">
            <a:xfrm>
              <a:off x="2468" y="1252"/>
              <a:ext cx="1086" cy="2740"/>
            </a:xfrm>
            <a:custGeom>
              <a:avLst/>
              <a:gdLst>
                <a:gd name="T0" fmla="*/ 1086 w 1086"/>
                <a:gd name="T1" fmla="*/ 2569 h 2740"/>
                <a:gd name="T2" fmla="*/ 609 w 1086"/>
                <a:gd name="T3" fmla="*/ 2668 h 2740"/>
                <a:gd name="T4" fmla="*/ 201 w 1086"/>
                <a:gd name="T5" fmla="*/ 2134 h 2740"/>
                <a:gd name="T6" fmla="*/ 5 w 1086"/>
                <a:gd name="T7" fmla="*/ 1305 h 2740"/>
                <a:gd name="T8" fmla="*/ 229 w 1086"/>
                <a:gd name="T9" fmla="*/ 336 h 2740"/>
                <a:gd name="T10" fmla="*/ 595 w 1086"/>
                <a:gd name="T11" fmla="*/ 12 h 2740"/>
                <a:gd name="T12" fmla="*/ 893 w 1086"/>
                <a:gd name="T13" fmla="*/ 263 h 2740"/>
              </a:gdLst>
              <a:ahLst/>
              <a:cxnLst>
                <a:cxn ang="0">
                  <a:pos x="T0" y="T1"/>
                </a:cxn>
                <a:cxn ang="0">
                  <a:pos x="T2" y="T3"/>
                </a:cxn>
                <a:cxn ang="0">
                  <a:pos x="T4" y="T5"/>
                </a:cxn>
                <a:cxn ang="0">
                  <a:pos x="T6" y="T7"/>
                </a:cxn>
                <a:cxn ang="0">
                  <a:pos x="T8" y="T9"/>
                </a:cxn>
                <a:cxn ang="0">
                  <a:pos x="T10" y="T11"/>
                </a:cxn>
                <a:cxn ang="0">
                  <a:pos x="T12" y="T13"/>
                </a:cxn>
              </a:cxnLst>
              <a:rect l="0" t="0" r="r" b="b"/>
              <a:pathLst>
                <a:path w="1086" h="2740">
                  <a:moveTo>
                    <a:pt x="1086" y="2569"/>
                  </a:moveTo>
                  <a:cubicBezTo>
                    <a:pt x="1007" y="2585"/>
                    <a:pt x="756" y="2740"/>
                    <a:pt x="609" y="2668"/>
                  </a:cubicBezTo>
                  <a:cubicBezTo>
                    <a:pt x="462" y="2596"/>
                    <a:pt x="302" y="2361"/>
                    <a:pt x="201" y="2134"/>
                  </a:cubicBezTo>
                  <a:cubicBezTo>
                    <a:pt x="100" y="1907"/>
                    <a:pt x="0" y="1605"/>
                    <a:pt x="5" y="1305"/>
                  </a:cubicBezTo>
                  <a:cubicBezTo>
                    <a:pt x="10" y="1005"/>
                    <a:pt x="131" y="552"/>
                    <a:pt x="229" y="336"/>
                  </a:cubicBezTo>
                  <a:cubicBezTo>
                    <a:pt x="327" y="120"/>
                    <a:pt x="484" y="24"/>
                    <a:pt x="595" y="12"/>
                  </a:cubicBezTo>
                  <a:cubicBezTo>
                    <a:pt x="706" y="0"/>
                    <a:pt x="831" y="211"/>
                    <a:pt x="893" y="26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E5C915CA-90BB-C0F5-6339-C233BC56C7D4}"/>
              </a:ext>
            </a:extLst>
          </p:cNvPr>
          <p:cNvSpPr>
            <a:spLocks noGrp="1" noChangeArrowheads="1"/>
          </p:cNvSpPr>
          <p:nvPr>
            <p:ph type="title"/>
          </p:nvPr>
        </p:nvSpPr>
        <p:spPr/>
        <p:txBody>
          <a:bodyPr anchor="ctr"/>
          <a:lstStyle/>
          <a:p>
            <a:r>
              <a:rPr lang="en-US" altLang="zh-CN" dirty="0">
                <a:latin typeface="Times New Roman" panose="02020603050405020304" pitchFamily="18" charset="0"/>
              </a:rPr>
              <a:t>11.3.2 </a:t>
            </a:r>
            <a:r>
              <a:rPr lang="zh-CN" altLang="en-US" dirty="0">
                <a:latin typeface="Times New Roman" panose="02020603050405020304" pitchFamily="18" charset="0"/>
              </a:rPr>
              <a:t>寄存器描述符与地址描述符</a:t>
            </a:r>
          </a:p>
        </p:txBody>
      </p:sp>
      <p:sp>
        <p:nvSpPr>
          <p:cNvPr id="4" name="日期占位符 3">
            <a:extLst>
              <a:ext uri="{FF2B5EF4-FFF2-40B4-BE49-F238E27FC236}">
                <a16:creationId xmlns:a16="http://schemas.microsoft.com/office/drawing/2014/main" id="{63A5201D-A365-299D-BFE9-DC2FAC9BD42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A6A9FE6-2DDB-4F28-A439-8743BA4A623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4274" name="灯片编号占位符 5">
            <a:extLst>
              <a:ext uri="{FF2B5EF4-FFF2-40B4-BE49-F238E27FC236}">
                <a16:creationId xmlns:a16="http://schemas.microsoft.com/office/drawing/2014/main" id="{ABE6BFF2-07C4-C0F9-7697-67B27BDA07F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6B88EA4-1CBE-4A68-A369-A589FA05DCBA}" type="slidenum">
              <a:rPr lang="en-US" altLang="zh-CN">
                <a:latin typeface="Arial" panose="020B0604020202020204" pitchFamily="34" charset="0"/>
              </a:rPr>
              <a:pPr/>
              <a:t>28</a:t>
            </a:fld>
            <a:endParaRPr lang="en-US" altLang="zh-CN">
              <a:latin typeface="Arial" panose="020B0604020202020204" pitchFamily="34" charset="0"/>
            </a:endParaRPr>
          </a:p>
        </p:txBody>
      </p:sp>
      <p:sp>
        <p:nvSpPr>
          <p:cNvPr id="54276" name="Rectangle 3">
            <a:extLst>
              <a:ext uri="{FF2B5EF4-FFF2-40B4-BE49-F238E27FC236}">
                <a16:creationId xmlns:a16="http://schemas.microsoft.com/office/drawing/2014/main" id="{39B68B71-5404-B554-A742-D5FCA67210E3}"/>
              </a:ext>
            </a:extLst>
          </p:cNvPr>
          <p:cNvSpPr>
            <a:spLocks noGrp="1" noChangeArrowheads="1"/>
          </p:cNvSpPr>
          <p:nvPr>
            <p:ph type="body" sz="quarter" idx="13"/>
          </p:nvPr>
        </p:nvSpPr>
        <p:spPr/>
        <p:txBody>
          <a:bodyPr>
            <a:normAutofit fontScale="92500" lnSpcReduction="20000"/>
          </a:bodyPr>
          <a:lstStyle/>
          <a:p>
            <a:pPr algn="just">
              <a:spcBef>
                <a:spcPct val="0"/>
              </a:spcBef>
              <a:buFont typeface="Wingdings" panose="05000000000000000000" pitchFamily="2" charset="2"/>
              <a:buNone/>
            </a:pPr>
            <a:r>
              <a:rPr lang="zh-CN" altLang="en-US" dirty="0">
                <a:latin typeface="Times New Roman" panose="02020603050405020304" pitchFamily="18" charset="0"/>
              </a:rPr>
              <a:t>例：</a:t>
            </a:r>
            <a:r>
              <a:rPr lang="zh-CN" altLang="en-US" b="0" dirty="0">
                <a:latin typeface="Times New Roman" panose="02020603050405020304" pitchFamily="18" charset="0"/>
              </a:rPr>
              <a:t>对</a:t>
            </a:r>
            <a:r>
              <a:rPr lang="en-US" altLang="zh-CN" b="0" dirty="0">
                <a:latin typeface="Times New Roman" panose="02020603050405020304" pitchFamily="18" charset="0"/>
              </a:rPr>
              <a:t>a := b + c</a:t>
            </a:r>
          </a:p>
          <a:p>
            <a:pPr algn="just">
              <a:spcBef>
                <a:spcPct val="0"/>
              </a:spcBef>
            </a:pPr>
            <a:r>
              <a:rPr lang="zh-CN" altLang="en-US" b="0" dirty="0">
                <a:latin typeface="Times New Roman" panose="02020603050405020304" pitchFamily="18" charset="0"/>
              </a:rPr>
              <a:t>如果寄存器</a:t>
            </a:r>
            <a:r>
              <a:rPr lang="en-US" altLang="zh-CN" b="0" dirty="0">
                <a:latin typeface="Times New Roman" panose="02020603050405020304" pitchFamily="18" charset="0"/>
              </a:rPr>
              <a:t>R</a:t>
            </a:r>
            <a:r>
              <a:rPr lang="en-US" altLang="zh-CN" baseline="-25000" dirty="0">
                <a:latin typeface="Times New Roman" panose="02020603050405020304" pitchFamily="18" charset="0"/>
              </a:rPr>
              <a:t>i</a:t>
            </a:r>
            <a:r>
              <a:rPr lang="zh-CN" altLang="en-US" b="0" dirty="0">
                <a:latin typeface="Times New Roman" panose="02020603050405020304" pitchFamily="18" charset="0"/>
              </a:rPr>
              <a:t>含</a:t>
            </a:r>
            <a:r>
              <a:rPr lang="en-US" altLang="zh-CN" b="0" dirty="0">
                <a:latin typeface="Times New Roman" panose="02020603050405020304" pitchFamily="18" charset="0"/>
              </a:rPr>
              <a:t>b</a:t>
            </a:r>
            <a:r>
              <a:rPr lang="zh-CN" altLang="en-US" b="0" dirty="0">
                <a:latin typeface="Times New Roman" panose="02020603050405020304" pitchFamily="18" charset="0"/>
              </a:rPr>
              <a:t>，</a:t>
            </a:r>
            <a:r>
              <a:rPr lang="en-US" altLang="zh-CN" b="0" dirty="0" err="1">
                <a:latin typeface="Times New Roman" panose="02020603050405020304" pitchFamily="18" charset="0"/>
              </a:rPr>
              <a:t>R</a:t>
            </a:r>
            <a:r>
              <a:rPr lang="en-US" altLang="zh-CN" baseline="-25000" dirty="0" err="1">
                <a:latin typeface="Times New Roman" panose="02020603050405020304" pitchFamily="18" charset="0"/>
              </a:rPr>
              <a:t>j</a:t>
            </a:r>
            <a:r>
              <a:rPr lang="zh-CN" altLang="en-US" b="0" dirty="0">
                <a:latin typeface="Times New Roman" panose="02020603050405020304" pitchFamily="18" charset="0"/>
              </a:rPr>
              <a:t>含</a:t>
            </a:r>
            <a:r>
              <a:rPr lang="en-US" altLang="zh-CN" b="0" dirty="0">
                <a:latin typeface="Times New Roman" panose="02020603050405020304" pitchFamily="18" charset="0"/>
              </a:rPr>
              <a:t>c</a:t>
            </a:r>
            <a:r>
              <a:rPr lang="zh-CN" altLang="en-US" b="0" dirty="0">
                <a:latin typeface="Times New Roman" panose="02020603050405020304" pitchFamily="18" charset="0"/>
              </a:rPr>
              <a:t>，且</a:t>
            </a:r>
            <a:r>
              <a:rPr lang="en-US" altLang="zh-CN" b="0" dirty="0">
                <a:latin typeface="Times New Roman" panose="02020603050405020304" pitchFamily="18" charset="0"/>
              </a:rPr>
              <a:t>b</a:t>
            </a:r>
            <a:r>
              <a:rPr lang="zh-CN" altLang="en-US" b="0" dirty="0">
                <a:latin typeface="Times New Roman" panose="02020603050405020304" pitchFamily="18" charset="0"/>
              </a:rPr>
              <a:t>此后不再活跃</a:t>
            </a:r>
          </a:p>
          <a:p>
            <a:pPr lvl="1" algn="just">
              <a:spcBef>
                <a:spcPct val="0"/>
              </a:spcBef>
            </a:pPr>
            <a:r>
              <a:rPr lang="zh-CN" altLang="en-US" b="0" dirty="0">
                <a:latin typeface="Times New Roman" panose="02020603050405020304" pitchFamily="18" charset="0"/>
              </a:rPr>
              <a:t>产生</a:t>
            </a:r>
            <a:r>
              <a:rPr lang="en-US" altLang="zh-CN" b="0" dirty="0">
                <a:latin typeface="Times New Roman" panose="02020603050405020304" pitchFamily="18" charset="0"/>
              </a:rPr>
              <a:t>ADD </a:t>
            </a:r>
            <a:r>
              <a:rPr lang="en-US" altLang="zh-CN" b="0" dirty="0" err="1">
                <a:latin typeface="Times New Roman" panose="02020603050405020304" pitchFamily="18" charset="0"/>
              </a:rPr>
              <a:t>R</a:t>
            </a:r>
            <a:r>
              <a:rPr lang="en-US" altLang="zh-CN" b="0" baseline="-25000" dirty="0" err="1">
                <a:latin typeface="Times New Roman" panose="02020603050405020304" pitchFamily="18" charset="0"/>
              </a:rPr>
              <a:t>j</a:t>
            </a:r>
            <a:r>
              <a:rPr lang="en-US" altLang="zh-CN" b="0" dirty="0">
                <a:latin typeface="Times New Roman" panose="02020603050405020304" pitchFamily="18" charset="0"/>
              </a:rPr>
              <a:t>, R</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，结果</a:t>
            </a:r>
            <a:r>
              <a:rPr lang="en-US" altLang="zh-CN" b="0" dirty="0">
                <a:latin typeface="Times New Roman" panose="02020603050405020304" pitchFamily="18" charset="0"/>
              </a:rPr>
              <a:t>a</a:t>
            </a:r>
            <a:r>
              <a:rPr lang="zh-CN" altLang="en-US" b="0" dirty="0">
                <a:latin typeface="Times New Roman" panose="02020603050405020304" pitchFamily="18" charset="0"/>
              </a:rPr>
              <a:t>在</a:t>
            </a:r>
            <a:r>
              <a:rPr lang="en-US" altLang="zh-CN" b="0" dirty="0">
                <a:latin typeface="Times New Roman" panose="02020603050405020304" pitchFamily="18" charset="0"/>
              </a:rPr>
              <a:t>R</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中</a:t>
            </a:r>
          </a:p>
          <a:p>
            <a:pPr algn="just">
              <a:spcBef>
                <a:spcPct val="0"/>
              </a:spcBef>
            </a:pPr>
            <a:r>
              <a:rPr lang="zh-CN" altLang="en-US" b="0" dirty="0">
                <a:latin typeface="Times New Roman" panose="02020603050405020304" pitchFamily="18" charset="0"/>
              </a:rPr>
              <a:t>如果</a:t>
            </a:r>
            <a:r>
              <a:rPr lang="en-US" altLang="zh-CN" b="0" dirty="0">
                <a:latin typeface="Times New Roman" panose="02020603050405020304" pitchFamily="18" charset="0"/>
              </a:rPr>
              <a:t>R</a:t>
            </a:r>
            <a:r>
              <a:rPr lang="en-US" altLang="zh-CN" baseline="-25000" dirty="0">
                <a:latin typeface="Times New Roman" panose="02020603050405020304" pitchFamily="18" charset="0"/>
              </a:rPr>
              <a:t>i</a:t>
            </a:r>
            <a:r>
              <a:rPr lang="zh-CN" altLang="en-US" b="0" dirty="0">
                <a:latin typeface="Times New Roman" panose="02020603050405020304" pitchFamily="18" charset="0"/>
              </a:rPr>
              <a:t>含</a:t>
            </a:r>
            <a:r>
              <a:rPr lang="en-US" altLang="zh-CN" b="0" dirty="0">
                <a:latin typeface="Times New Roman" panose="02020603050405020304" pitchFamily="18" charset="0"/>
              </a:rPr>
              <a:t>b</a:t>
            </a:r>
            <a:r>
              <a:rPr lang="zh-CN" altLang="en-US" b="0" dirty="0">
                <a:latin typeface="Times New Roman" panose="02020603050405020304" pitchFamily="18" charset="0"/>
              </a:rPr>
              <a:t>，但</a:t>
            </a:r>
            <a:r>
              <a:rPr lang="en-US" altLang="zh-CN" b="0" dirty="0">
                <a:latin typeface="Times New Roman" panose="02020603050405020304" pitchFamily="18" charset="0"/>
              </a:rPr>
              <a:t>c</a:t>
            </a:r>
            <a:r>
              <a:rPr lang="zh-CN" altLang="en-US" b="0" dirty="0">
                <a:latin typeface="Times New Roman" panose="02020603050405020304" pitchFamily="18" charset="0"/>
              </a:rPr>
              <a:t>在内存单元，</a:t>
            </a:r>
            <a:r>
              <a:rPr lang="en-US" altLang="zh-CN" b="0" dirty="0">
                <a:latin typeface="Times New Roman" panose="02020603050405020304" pitchFamily="18" charset="0"/>
              </a:rPr>
              <a:t>b</a:t>
            </a:r>
            <a:r>
              <a:rPr lang="zh-CN" altLang="en-US" b="0" dirty="0">
                <a:latin typeface="Times New Roman" panose="02020603050405020304" pitchFamily="18" charset="0"/>
              </a:rPr>
              <a:t>仍然不再活跃</a:t>
            </a:r>
          </a:p>
          <a:p>
            <a:pPr lvl="1" algn="just">
              <a:spcBef>
                <a:spcPct val="0"/>
              </a:spcBef>
            </a:pPr>
            <a:r>
              <a:rPr lang="zh-CN" altLang="en-US" b="0" dirty="0">
                <a:latin typeface="Times New Roman" panose="02020603050405020304" pitchFamily="18" charset="0"/>
              </a:rPr>
              <a:t>产生</a:t>
            </a:r>
            <a:r>
              <a:rPr lang="en-US" altLang="zh-CN" b="0" dirty="0">
                <a:latin typeface="Times New Roman" panose="02020603050405020304" pitchFamily="18" charset="0"/>
              </a:rPr>
              <a:t>ADD c, R</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，或者</a:t>
            </a:r>
          </a:p>
          <a:p>
            <a:pPr lvl="1" algn="just">
              <a:spcBef>
                <a:spcPct val="0"/>
              </a:spcBef>
            </a:pPr>
            <a:r>
              <a:rPr lang="en-US" altLang="zh-CN" b="0" dirty="0">
                <a:latin typeface="Times New Roman" panose="02020603050405020304" pitchFamily="18" charset="0"/>
              </a:rPr>
              <a:t>MOV c, </a:t>
            </a:r>
            <a:r>
              <a:rPr lang="en-US" altLang="zh-CN" b="0" dirty="0" err="1">
                <a:latin typeface="Times New Roman" panose="02020603050405020304" pitchFamily="18" charset="0"/>
              </a:rPr>
              <a:t>R</a:t>
            </a:r>
            <a:r>
              <a:rPr lang="en-US" altLang="zh-CN" b="0" baseline="-25000" dirty="0" err="1">
                <a:latin typeface="Times New Roman" panose="02020603050405020304" pitchFamily="18" charset="0"/>
              </a:rPr>
              <a:t>j</a:t>
            </a:r>
            <a:endParaRPr lang="en-US" altLang="zh-CN" b="0" baseline="-25000" dirty="0">
              <a:latin typeface="Times New Roman" panose="02020603050405020304" pitchFamily="18" charset="0"/>
            </a:endParaRPr>
          </a:p>
          <a:p>
            <a:pPr lvl="1" algn="just">
              <a:spcBef>
                <a:spcPct val="0"/>
              </a:spcBef>
              <a:buFont typeface="Wingdings" panose="05000000000000000000" pitchFamily="2" charset="2"/>
              <a:buNone/>
            </a:pPr>
            <a:r>
              <a:rPr lang="en-US" altLang="zh-CN" b="0" dirty="0">
                <a:latin typeface="Times New Roman" panose="02020603050405020304" pitchFamily="18" charset="0"/>
              </a:rPr>
              <a:t>	ADD </a:t>
            </a:r>
            <a:r>
              <a:rPr lang="en-US" altLang="zh-CN" b="0" dirty="0" err="1">
                <a:latin typeface="Times New Roman" panose="02020603050405020304" pitchFamily="18" charset="0"/>
              </a:rPr>
              <a:t>R</a:t>
            </a:r>
            <a:r>
              <a:rPr lang="en-US" altLang="zh-CN" b="0" baseline="-25000" dirty="0" err="1">
                <a:latin typeface="Times New Roman" panose="02020603050405020304" pitchFamily="18" charset="0"/>
              </a:rPr>
              <a:t>j</a:t>
            </a:r>
            <a:r>
              <a:rPr lang="en-US" altLang="zh-CN" b="0" dirty="0">
                <a:latin typeface="Times New Roman" panose="02020603050405020304" pitchFamily="18" charset="0"/>
              </a:rPr>
              <a:t>, R</a:t>
            </a:r>
            <a:r>
              <a:rPr lang="en-US" altLang="zh-CN" b="0" baseline="-25000" dirty="0">
                <a:latin typeface="Times New Roman" panose="02020603050405020304" pitchFamily="18" charset="0"/>
              </a:rPr>
              <a:t>i</a:t>
            </a:r>
          </a:p>
          <a:p>
            <a:pPr algn="just">
              <a:spcBef>
                <a:spcPct val="0"/>
              </a:spcBef>
              <a:buFont typeface="Wingdings" panose="05000000000000000000" pitchFamily="2" charset="2"/>
              <a:buNone/>
            </a:pPr>
            <a:r>
              <a:rPr lang="zh-CN" altLang="en-US" b="0" dirty="0">
                <a:latin typeface="Times New Roman" panose="02020603050405020304" pitchFamily="18" charset="0"/>
              </a:rPr>
              <a:t>若</a:t>
            </a:r>
            <a:r>
              <a:rPr lang="en-US" altLang="zh-CN" b="0" dirty="0">
                <a:latin typeface="Times New Roman" panose="02020603050405020304" pitchFamily="18" charset="0"/>
              </a:rPr>
              <a:t>c</a:t>
            </a:r>
            <a:r>
              <a:rPr lang="zh-CN" altLang="en-US" b="0" dirty="0">
                <a:latin typeface="Times New Roman" panose="02020603050405020304" pitchFamily="18" charset="0"/>
              </a:rPr>
              <a:t>的值以后还要用</a:t>
            </a:r>
            <a:r>
              <a:rPr lang="en-US" altLang="zh-CN" b="0" dirty="0">
                <a:latin typeface="Times New Roman" panose="02020603050405020304" pitchFamily="18" charset="0"/>
              </a:rPr>
              <a:t>,</a:t>
            </a:r>
            <a:r>
              <a:rPr lang="zh-CN" altLang="en-US" b="0" dirty="0">
                <a:latin typeface="Times New Roman" panose="02020603050405020304" pitchFamily="18" charset="0"/>
              </a:rPr>
              <a:t>第二种代码比较有吸引力</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A69E6517-1604-B0D7-93C6-9B7ACC1E7004}"/>
              </a:ext>
            </a:extLst>
          </p:cNvPr>
          <p:cNvSpPr>
            <a:spLocks noGrp="1" noChangeArrowheads="1"/>
          </p:cNvSpPr>
          <p:nvPr>
            <p:ph type="title"/>
          </p:nvPr>
        </p:nvSpPr>
        <p:spPr/>
        <p:txBody>
          <a:bodyPr anchor="ctr"/>
          <a:lstStyle/>
          <a:p>
            <a:r>
              <a:rPr lang="en-US" altLang="zh-CN" dirty="0">
                <a:latin typeface="Times New Roman" panose="02020603050405020304" pitchFamily="18" charset="0"/>
              </a:rPr>
              <a:t>11.3.2 </a:t>
            </a:r>
            <a:r>
              <a:rPr lang="zh-CN" altLang="en-US" dirty="0">
                <a:latin typeface="Times New Roman" panose="02020603050405020304" pitchFamily="18" charset="0"/>
              </a:rPr>
              <a:t>寄存器描述符与地址描述符</a:t>
            </a:r>
          </a:p>
        </p:txBody>
      </p:sp>
      <p:sp>
        <p:nvSpPr>
          <p:cNvPr id="4" name="日期占位符 3">
            <a:extLst>
              <a:ext uri="{FF2B5EF4-FFF2-40B4-BE49-F238E27FC236}">
                <a16:creationId xmlns:a16="http://schemas.microsoft.com/office/drawing/2014/main" id="{93175ED3-969F-387D-7DE9-7D3CCDFE880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B31958A-43D8-4E8D-AF47-3FC6EF6D8B1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6322" name="灯片编号占位符 5">
            <a:extLst>
              <a:ext uri="{FF2B5EF4-FFF2-40B4-BE49-F238E27FC236}">
                <a16:creationId xmlns:a16="http://schemas.microsoft.com/office/drawing/2014/main" id="{C0DD0104-BD10-6D76-8B74-EB375E144DB9}"/>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F80071F-C3D9-42B0-A422-65C38744F8D5}" type="slidenum">
              <a:rPr lang="en-US" altLang="zh-CN">
                <a:latin typeface="Arial" panose="020B0604020202020204" pitchFamily="34" charset="0"/>
              </a:rPr>
              <a:pPr/>
              <a:t>29</a:t>
            </a:fld>
            <a:endParaRPr lang="en-US" altLang="zh-CN">
              <a:latin typeface="Arial" panose="020B0604020202020204" pitchFamily="34" charset="0"/>
            </a:endParaRPr>
          </a:p>
        </p:txBody>
      </p:sp>
      <p:sp>
        <p:nvSpPr>
          <p:cNvPr id="2827267" name="Rectangle 3">
            <a:extLst>
              <a:ext uri="{FF2B5EF4-FFF2-40B4-BE49-F238E27FC236}">
                <a16:creationId xmlns:a16="http://schemas.microsoft.com/office/drawing/2014/main" id="{EBE38B68-6AF5-8F32-D0DA-23E10B1EDD42}"/>
              </a:ext>
            </a:extLst>
          </p:cNvPr>
          <p:cNvSpPr>
            <a:spLocks noGrp="1" noChangeArrowheads="1"/>
          </p:cNvSpPr>
          <p:nvPr>
            <p:ph type="body" sz="quarter" idx="13"/>
          </p:nvPr>
        </p:nvSpPr>
        <p:spPr>
          <a:xfrm>
            <a:off x="1064596" y="1443018"/>
            <a:ext cx="9783916" cy="4789106"/>
          </a:xfrm>
        </p:spPr>
        <p:txBody>
          <a:bodyPr>
            <a:normAutofit fontScale="92500" lnSpcReduction="10000"/>
          </a:bodyPr>
          <a:lstStyle/>
          <a:p>
            <a:pPr algn="just">
              <a:spcBef>
                <a:spcPct val="0"/>
              </a:spcBef>
              <a:buFont typeface="Wingdings" panose="05000000000000000000" pitchFamily="2" charset="2"/>
              <a:buNone/>
            </a:pPr>
            <a:r>
              <a:rPr lang="zh-CN" altLang="en-US" dirty="0">
                <a:latin typeface="Times New Roman" panose="02020603050405020304" pitchFamily="18" charset="0"/>
              </a:rPr>
              <a:t>在代码生成过程中，需要跟踪</a:t>
            </a:r>
            <a:r>
              <a:rPr lang="zh-CN" altLang="en-US" dirty="0">
                <a:solidFill>
                  <a:srgbClr val="FF0000"/>
                </a:solidFill>
                <a:latin typeface="Times New Roman" panose="02020603050405020304" pitchFamily="18" charset="0"/>
              </a:rPr>
              <a:t>寄存器的内容</a:t>
            </a:r>
            <a:r>
              <a:rPr lang="zh-CN" altLang="en-US" dirty="0">
                <a:latin typeface="Times New Roman" panose="02020603050405020304" pitchFamily="18" charset="0"/>
              </a:rPr>
              <a:t>和</a:t>
            </a:r>
            <a:r>
              <a:rPr lang="zh-CN" altLang="en-US" dirty="0">
                <a:solidFill>
                  <a:srgbClr val="FF0000"/>
                </a:solidFill>
                <a:latin typeface="Times New Roman" panose="02020603050405020304" pitchFamily="18" charset="0"/>
              </a:rPr>
              <a:t>名字的地址</a:t>
            </a:r>
          </a:p>
          <a:p>
            <a:pPr algn="just"/>
            <a:r>
              <a:rPr lang="zh-CN" altLang="en-US" dirty="0">
                <a:solidFill>
                  <a:srgbClr val="FF0000"/>
                </a:solidFill>
                <a:latin typeface="Times New Roman" panose="02020603050405020304" pitchFamily="18" charset="0"/>
              </a:rPr>
              <a:t>寄存器描述符</a:t>
            </a:r>
            <a:r>
              <a:rPr lang="zh-CN" altLang="en-US" dirty="0">
                <a:latin typeface="Times New Roman" panose="02020603050405020304" pitchFamily="18" charset="0"/>
              </a:rPr>
              <a:t>记录每个寄存器当前存的是什么</a:t>
            </a:r>
          </a:p>
          <a:p>
            <a:pPr lvl="1" algn="just"/>
            <a:r>
              <a:rPr lang="zh-CN" altLang="en-US" dirty="0">
                <a:latin typeface="Times New Roman" panose="02020603050405020304" pitchFamily="18" charset="0"/>
              </a:rPr>
              <a:t>在任何一点，每个寄存器保存若干个</a:t>
            </a:r>
            <a:r>
              <a:rPr lang="en-US" altLang="zh-CN" dirty="0">
                <a:latin typeface="Times New Roman" panose="02020603050405020304" pitchFamily="18" charset="0"/>
              </a:rPr>
              <a:t>(</a:t>
            </a:r>
            <a:r>
              <a:rPr lang="zh-CN" altLang="en-US" dirty="0">
                <a:latin typeface="Times New Roman" panose="02020603050405020304" pitchFamily="18" charset="0"/>
              </a:rPr>
              <a:t>包括零个</a:t>
            </a:r>
            <a:r>
              <a:rPr lang="en-US" altLang="zh-CN" dirty="0">
                <a:latin typeface="Times New Roman" panose="02020603050405020304" pitchFamily="18" charset="0"/>
              </a:rPr>
              <a:t>)</a:t>
            </a:r>
            <a:r>
              <a:rPr lang="zh-CN" altLang="en-US" dirty="0">
                <a:latin typeface="Times New Roman" panose="02020603050405020304" pitchFamily="18" charset="0"/>
              </a:rPr>
              <a:t>名字的值</a:t>
            </a:r>
          </a:p>
          <a:p>
            <a:pPr algn="just"/>
            <a:r>
              <a:rPr lang="zh-CN" altLang="en-US" dirty="0">
                <a:solidFill>
                  <a:srgbClr val="FF0000"/>
                </a:solidFill>
                <a:latin typeface="Times New Roman" panose="02020603050405020304" pitchFamily="18" charset="0"/>
              </a:rPr>
              <a:t>名字的地址描述符</a:t>
            </a:r>
            <a:r>
              <a:rPr lang="zh-CN" altLang="en-US" dirty="0">
                <a:latin typeface="Times New Roman" panose="02020603050405020304" pitchFamily="18" charset="0"/>
              </a:rPr>
              <a:t>记录运行时每个名字的当前值存放的一个或多个位置</a:t>
            </a:r>
          </a:p>
          <a:p>
            <a:pPr lvl="1" algn="just"/>
            <a:r>
              <a:rPr lang="zh-CN" altLang="en-US" dirty="0">
                <a:latin typeface="Times New Roman" panose="02020603050405020304" pitchFamily="18" charset="0"/>
              </a:rPr>
              <a:t>该位置可能是寄存器、栈单元、内存地址或者是它们的某个集合</a:t>
            </a:r>
          </a:p>
          <a:p>
            <a:pPr lvl="1" algn="just"/>
            <a:r>
              <a:rPr lang="zh-CN" altLang="en-US" dirty="0">
                <a:latin typeface="Times New Roman" panose="02020603050405020304" pitchFamily="18" charset="0"/>
              </a:rPr>
              <a:t>这些信息可以存放在符号表中</a:t>
            </a:r>
          </a:p>
          <a:p>
            <a:pPr algn="just"/>
            <a:r>
              <a:rPr lang="zh-CN" altLang="en-US" dirty="0">
                <a:latin typeface="Times New Roman" panose="02020603050405020304" pitchFamily="18" charset="0"/>
              </a:rPr>
              <a:t>这两个描述符在代码生成过程中是变化的。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267">
                                            <p:txEl>
                                              <p:pRg st="0" end="0"/>
                                            </p:txEl>
                                          </p:spTgt>
                                        </p:tgtEl>
                                        <p:attrNameLst>
                                          <p:attrName>style.visibility</p:attrName>
                                        </p:attrNameLst>
                                      </p:cBhvr>
                                      <p:to>
                                        <p:strVal val="visible"/>
                                      </p:to>
                                    </p:set>
                                    <p:animEffect transition="in" filter="blinds(horizontal)">
                                      <p:cBhvr>
                                        <p:cTn id="7" dur="500"/>
                                        <p:tgtEl>
                                          <p:spTgt spid="282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267">
                                            <p:txEl>
                                              <p:pRg st="1" end="1"/>
                                            </p:txEl>
                                          </p:spTgt>
                                        </p:tgtEl>
                                        <p:attrNameLst>
                                          <p:attrName>style.visibility</p:attrName>
                                        </p:attrNameLst>
                                      </p:cBhvr>
                                      <p:to>
                                        <p:strVal val="visible"/>
                                      </p:to>
                                    </p:set>
                                    <p:animEffect transition="in" filter="blinds(horizontal)">
                                      <p:cBhvr>
                                        <p:cTn id="12" dur="500"/>
                                        <p:tgtEl>
                                          <p:spTgt spid="28272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27267">
                                            <p:txEl>
                                              <p:pRg st="2" end="2"/>
                                            </p:txEl>
                                          </p:spTgt>
                                        </p:tgtEl>
                                        <p:attrNameLst>
                                          <p:attrName>style.visibility</p:attrName>
                                        </p:attrNameLst>
                                      </p:cBhvr>
                                      <p:to>
                                        <p:strVal val="visible"/>
                                      </p:to>
                                    </p:set>
                                    <p:animEffect transition="in" filter="blinds(horizontal)">
                                      <p:cBhvr>
                                        <p:cTn id="15" dur="500"/>
                                        <p:tgtEl>
                                          <p:spTgt spid="2827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27267">
                                            <p:txEl>
                                              <p:pRg st="3" end="3"/>
                                            </p:txEl>
                                          </p:spTgt>
                                        </p:tgtEl>
                                        <p:attrNameLst>
                                          <p:attrName>style.visibility</p:attrName>
                                        </p:attrNameLst>
                                      </p:cBhvr>
                                      <p:to>
                                        <p:strVal val="visible"/>
                                      </p:to>
                                    </p:set>
                                    <p:animEffect transition="in" filter="blinds(horizontal)">
                                      <p:cBhvr>
                                        <p:cTn id="20" dur="500"/>
                                        <p:tgtEl>
                                          <p:spTgt spid="282726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827267">
                                            <p:txEl>
                                              <p:pRg st="4" end="4"/>
                                            </p:txEl>
                                          </p:spTgt>
                                        </p:tgtEl>
                                        <p:attrNameLst>
                                          <p:attrName>style.visibility</p:attrName>
                                        </p:attrNameLst>
                                      </p:cBhvr>
                                      <p:to>
                                        <p:strVal val="visible"/>
                                      </p:to>
                                    </p:set>
                                    <p:animEffect transition="in" filter="blinds(horizontal)">
                                      <p:cBhvr>
                                        <p:cTn id="23" dur="500"/>
                                        <p:tgtEl>
                                          <p:spTgt spid="282726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27267">
                                            <p:txEl>
                                              <p:pRg st="5" end="5"/>
                                            </p:txEl>
                                          </p:spTgt>
                                        </p:tgtEl>
                                        <p:attrNameLst>
                                          <p:attrName>style.visibility</p:attrName>
                                        </p:attrNameLst>
                                      </p:cBhvr>
                                      <p:to>
                                        <p:strVal val="visible"/>
                                      </p:to>
                                    </p:set>
                                    <p:animEffect transition="in" filter="blinds(horizontal)">
                                      <p:cBhvr>
                                        <p:cTn id="26" dur="500"/>
                                        <p:tgtEl>
                                          <p:spTgt spid="28272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27267">
                                            <p:txEl>
                                              <p:pRg st="6" end="6"/>
                                            </p:txEl>
                                          </p:spTgt>
                                        </p:tgtEl>
                                        <p:attrNameLst>
                                          <p:attrName>style.visibility</p:attrName>
                                        </p:attrNameLst>
                                      </p:cBhvr>
                                      <p:to>
                                        <p:strVal val="visible"/>
                                      </p:to>
                                    </p:set>
                                    <p:animEffect transition="in" filter="blinds(horizontal)">
                                      <p:cBhvr>
                                        <p:cTn id="31" dur="500"/>
                                        <p:tgtEl>
                                          <p:spTgt spid="2827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2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A600AE00-BF03-5C05-5993-DA0B47D88EF9}"/>
              </a:ext>
            </a:extLst>
          </p:cNvPr>
          <p:cNvSpPr>
            <a:spLocks noGrp="1" noChangeArrowheads="1"/>
          </p:cNvSpPr>
          <p:nvPr>
            <p:ph type="title"/>
          </p:nvPr>
        </p:nvSpPr>
        <p:spPr/>
        <p:txBody>
          <a:bodyPr anchor="ctr"/>
          <a:lstStyle/>
          <a:p>
            <a:r>
              <a:rPr lang="zh-CN" altLang="en-US">
                <a:latin typeface="Times New Roman" panose="02020603050405020304" pitchFamily="18" charset="0"/>
              </a:rPr>
              <a:t>第</a:t>
            </a:r>
            <a:r>
              <a:rPr lang="en-US" altLang="zh-CN">
                <a:latin typeface="Times New Roman" panose="02020603050405020304" pitchFamily="18" charset="0"/>
              </a:rPr>
              <a:t>11</a:t>
            </a:r>
            <a:r>
              <a:rPr lang="zh-CN" altLang="en-US">
                <a:latin typeface="Times New Roman" panose="02020603050405020304" pitchFamily="18" charset="0"/>
              </a:rPr>
              <a:t>章</a:t>
            </a:r>
            <a:r>
              <a:rPr lang="zh-CN" altLang="en-US">
                <a:ea typeface="宋体" panose="02010600030101010101" pitchFamily="2" charset="-122"/>
              </a:rPr>
              <a:t> </a:t>
            </a:r>
            <a:r>
              <a:rPr lang="zh-CN" altLang="en-US"/>
              <a:t>代码生成</a:t>
            </a:r>
          </a:p>
        </p:txBody>
      </p:sp>
      <p:sp>
        <p:nvSpPr>
          <p:cNvPr id="4" name="日期占位符 3">
            <a:extLst>
              <a:ext uri="{FF2B5EF4-FFF2-40B4-BE49-F238E27FC236}">
                <a16:creationId xmlns:a16="http://schemas.microsoft.com/office/drawing/2014/main" id="{DDFD2E10-8790-0B76-30E4-536CE91E855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1273EB3-368B-493A-BCC3-E8E20ED2F8D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146" name="灯片编号占位符 5">
            <a:extLst>
              <a:ext uri="{FF2B5EF4-FFF2-40B4-BE49-F238E27FC236}">
                <a16:creationId xmlns:a16="http://schemas.microsoft.com/office/drawing/2014/main" id="{C35754FE-413C-3D88-0CF0-D5D1BD7A0B8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83637B1-5D5B-4E5C-886E-DC5BB1B950A7}" type="slidenum">
              <a:rPr lang="en-US" altLang="zh-CN">
                <a:latin typeface="Arial" panose="020B0604020202020204" pitchFamily="34" charset="0"/>
              </a:rPr>
              <a:pPr/>
              <a:t>3</a:t>
            </a:fld>
            <a:endParaRPr lang="en-US" altLang="zh-CN">
              <a:latin typeface="Arial" panose="020B0604020202020204" pitchFamily="34" charset="0"/>
            </a:endParaRPr>
          </a:p>
        </p:txBody>
      </p:sp>
      <p:sp>
        <p:nvSpPr>
          <p:cNvPr id="2780163" name="Rectangle 3">
            <a:extLst>
              <a:ext uri="{FF2B5EF4-FFF2-40B4-BE49-F238E27FC236}">
                <a16:creationId xmlns:a16="http://schemas.microsoft.com/office/drawing/2014/main" id="{FCC28DE8-6C99-B6EB-E084-CFBB98708B1A}"/>
              </a:ext>
            </a:extLst>
          </p:cNvPr>
          <p:cNvSpPr>
            <a:spLocks noGrp="1" noChangeArrowheads="1"/>
          </p:cNvSpPr>
          <p:nvPr>
            <p:ph type="body" sz="quarter" idx="13"/>
          </p:nvPr>
        </p:nvSpPr>
        <p:spPr/>
        <p:txBody>
          <a:bodyPr>
            <a:normAutofit fontScale="92500" lnSpcReduction="20000"/>
          </a:bodyPr>
          <a:lstStyle/>
          <a:p>
            <a:r>
              <a:rPr lang="zh-CN" altLang="en-US">
                <a:latin typeface="Times New Roman" panose="02020603050405020304" pitchFamily="18" charset="0"/>
              </a:rPr>
              <a:t>代码生成是编译的最后一个阶段，由代码生成器完成。其</a:t>
            </a:r>
            <a:r>
              <a:rPr lang="zh-CN" altLang="en-US">
                <a:solidFill>
                  <a:schemeClr val="hlink"/>
                </a:solidFill>
                <a:latin typeface="Times New Roman" panose="02020603050405020304" pitchFamily="18" charset="0"/>
              </a:rPr>
              <a:t>任务是把中间代码转换为等价的、具有较高质量的目标代码，以充分利用目标机器的资源。</a:t>
            </a:r>
            <a:r>
              <a:rPr lang="zh-CN" altLang="en-US">
                <a:latin typeface="Times New Roman" panose="02020603050405020304" pitchFamily="18" charset="0"/>
              </a:rPr>
              <a:t>当然，代码生成器本身也必须具有较高的运行效率。</a:t>
            </a:r>
          </a:p>
          <a:p>
            <a:r>
              <a:rPr lang="zh-CN" altLang="en-US">
                <a:latin typeface="Times New Roman" panose="02020603050405020304" pitchFamily="18" charset="0"/>
              </a:rPr>
              <a:t>目标代码可以是绝对地址的机器代码，或相对地址的机器代码，也可以是汇编代码。 </a:t>
            </a:r>
          </a:p>
          <a:p>
            <a:r>
              <a:rPr lang="zh-CN" altLang="en-US">
                <a:latin typeface="Times New Roman" panose="02020603050405020304" pitchFamily="18" charset="0"/>
              </a:rPr>
              <a:t>本章用微型机的汇编指令来表示目标代码。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0163">
                                            <p:txEl>
                                              <p:pRg st="0" end="0"/>
                                            </p:txEl>
                                          </p:spTgt>
                                        </p:tgtEl>
                                        <p:attrNameLst>
                                          <p:attrName>style.visibility</p:attrName>
                                        </p:attrNameLst>
                                      </p:cBhvr>
                                      <p:to>
                                        <p:strVal val="visible"/>
                                      </p:to>
                                    </p:set>
                                    <p:animEffect transition="in" filter="blinds(horizontal)">
                                      <p:cBhvr>
                                        <p:cTn id="7" dur="500"/>
                                        <p:tgtEl>
                                          <p:spTgt spid="2780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0163">
                                            <p:txEl>
                                              <p:pRg st="1" end="1"/>
                                            </p:txEl>
                                          </p:spTgt>
                                        </p:tgtEl>
                                        <p:attrNameLst>
                                          <p:attrName>style.visibility</p:attrName>
                                        </p:attrNameLst>
                                      </p:cBhvr>
                                      <p:to>
                                        <p:strVal val="visible"/>
                                      </p:to>
                                    </p:set>
                                    <p:animEffect transition="in" filter="blinds(horizontal)">
                                      <p:cBhvr>
                                        <p:cTn id="12" dur="500"/>
                                        <p:tgtEl>
                                          <p:spTgt spid="2780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0163">
                                            <p:txEl>
                                              <p:pRg st="2" end="2"/>
                                            </p:txEl>
                                          </p:spTgt>
                                        </p:tgtEl>
                                        <p:attrNameLst>
                                          <p:attrName>style.visibility</p:attrName>
                                        </p:attrNameLst>
                                      </p:cBhvr>
                                      <p:to>
                                        <p:strVal val="visible"/>
                                      </p:to>
                                    </p:set>
                                    <p:animEffect transition="in" filter="blinds(horizontal)">
                                      <p:cBhvr>
                                        <p:cTn id="17" dur="500"/>
                                        <p:tgtEl>
                                          <p:spTgt spid="2780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6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67FED8E8-DDDC-F0F3-F15F-787635D3B949}"/>
              </a:ext>
            </a:extLst>
          </p:cNvPr>
          <p:cNvSpPr>
            <a:spLocks noGrp="1" noChangeArrowheads="1"/>
          </p:cNvSpPr>
          <p:nvPr>
            <p:ph type="title"/>
          </p:nvPr>
        </p:nvSpPr>
        <p:spPr/>
        <p:txBody>
          <a:bodyPr anchor="ctr"/>
          <a:lstStyle/>
          <a:p>
            <a:r>
              <a:rPr lang="en-US" altLang="zh-CN">
                <a:latin typeface="Times New Roman" panose="02020603050405020304" pitchFamily="18" charset="0"/>
              </a:rPr>
              <a:t>11.3.3 </a:t>
            </a:r>
            <a:r>
              <a:rPr lang="zh-CN" altLang="en-US">
                <a:latin typeface="Times New Roman" panose="02020603050405020304" pitchFamily="18" charset="0"/>
              </a:rPr>
              <a:t>代码生成算法</a:t>
            </a:r>
          </a:p>
        </p:txBody>
      </p:sp>
      <p:sp>
        <p:nvSpPr>
          <p:cNvPr id="4" name="日期占位符 3">
            <a:extLst>
              <a:ext uri="{FF2B5EF4-FFF2-40B4-BE49-F238E27FC236}">
                <a16:creationId xmlns:a16="http://schemas.microsoft.com/office/drawing/2014/main" id="{4C890721-F285-F46D-B14D-2B6316F7E87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18745A2-597F-4B59-AF90-076B8A48BDFF}"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58370" name="灯片编号占位符 5">
            <a:extLst>
              <a:ext uri="{FF2B5EF4-FFF2-40B4-BE49-F238E27FC236}">
                <a16:creationId xmlns:a16="http://schemas.microsoft.com/office/drawing/2014/main" id="{EEB80353-30B2-D9B9-08B3-7209C2683AC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627BF15-F846-4D1A-8A7E-4C53BA5474CD}" type="slidenum">
              <a:rPr lang="en-US" altLang="zh-CN">
                <a:latin typeface="Arial" panose="020B0604020202020204" pitchFamily="34" charset="0"/>
              </a:rPr>
              <a:pPr/>
              <a:t>30</a:t>
            </a:fld>
            <a:endParaRPr lang="en-US" altLang="zh-CN">
              <a:latin typeface="Arial" panose="020B0604020202020204" pitchFamily="34" charset="0"/>
            </a:endParaRPr>
          </a:p>
        </p:txBody>
      </p:sp>
      <p:sp>
        <p:nvSpPr>
          <p:cNvPr id="2829315" name="Rectangle 3">
            <a:extLst>
              <a:ext uri="{FF2B5EF4-FFF2-40B4-BE49-F238E27FC236}">
                <a16:creationId xmlns:a16="http://schemas.microsoft.com/office/drawing/2014/main" id="{128E4C39-8E72-EC19-E3CB-DB1552886812}"/>
              </a:ext>
            </a:extLst>
          </p:cNvPr>
          <p:cNvSpPr>
            <a:spLocks noGrp="1" noChangeArrowheads="1"/>
          </p:cNvSpPr>
          <p:nvPr>
            <p:ph type="body" sz="quarter" idx="13"/>
          </p:nvPr>
        </p:nvSpPr>
        <p:spPr>
          <a:xfrm>
            <a:off x="1064596" y="1443018"/>
            <a:ext cx="9783916" cy="4647064"/>
          </a:xfrm>
        </p:spPr>
        <p:txBody>
          <a:bodyPr>
            <a:normAutofit fontScale="85000" lnSpcReduction="20000"/>
          </a:bodyPr>
          <a:lstStyle/>
          <a:p>
            <a:pPr algn="just">
              <a:lnSpc>
                <a:spcPct val="160000"/>
              </a:lnSpc>
              <a:buFont typeface="Wingdings" panose="05000000000000000000" pitchFamily="2" charset="2"/>
              <a:buNone/>
            </a:pPr>
            <a:r>
              <a:rPr lang="zh-CN" altLang="en-US" dirty="0">
                <a:latin typeface="Times New Roman" panose="02020603050405020304" pitchFamily="18" charset="0"/>
              </a:rPr>
              <a:t>对每个三地址语句</a:t>
            </a:r>
            <a:r>
              <a:rPr lang="en-US" altLang="zh-CN" dirty="0">
                <a:latin typeface="Times New Roman" panose="02020603050405020304" pitchFamily="18" charset="0"/>
              </a:rPr>
              <a:t>i: x := y </a:t>
            </a:r>
            <a:r>
              <a:rPr lang="en-US" altLang="zh-CN" i="1" dirty="0">
                <a:latin typeface="Times New Roman" panose="02020603050405020304" pitchFamily="18" charset="0"/>
              </a:rPr>
              <a:t>op</a:t>
            </a:r>
            <a:r>
              <a:rPr lang="en-US" altLang="zh-CN" dirty="0">
                <a:latin typeface="Times New Roman" panose="02020603050405020304" pitchFamily="18" charset="0"/>
              </a:rPr>
              <a:t> z</a:t>
            </a:r>
          </a:p>
          <a:p>
            <a:pPr algn="just">
              <a:lnSpc>
                <a:spcPct val="160000"/>
              </a:lnSpc>
              <a:spcBef>
                <a:spcPct val="0"/>
              </a:spcBef>
            </a:pPr>
            <a:r>
              <a:rPr lang="zh-CN" altLang="en-US" dirty="0">
                <a:latin typeface="Times New Roman" panose="02020603050405020304" pitchFamily="18" charset="0"/>
              </a:rPr>
              <a:t>调用函数</a:t>
            </a:r>
            <a:r>
              <a:rPr lang="en-US" altLang="zh-CN" i="1" dirty="0" err="1">
                <a:latin typeface="Times New Roman" panose="02020603050405020304" pitchFamily="18" charset="0"/>
              </a:rPr>
              <a:t>getreg</a:t>
            </a:r>
            <a:r>
              <a:rPr lang="en-US" altLang="zh-CN" dirty="0">
                <a:latin typeface="Times New Roman" panose="02020603050405020304" pitchFamily="18" charset="0"/>
              </a:rPr>
              <a:t>(</a:t>
            </a:r>
            <a:r>
              <a:rPr lang="en-US" altLang="zh-CN" i="1" dirty="0" err="1">
                <a:latin typeface="Times New Roman" panose="02020603050405020304" pitchFamily="18" charset="0"/>
              </a:rPr>
              <a:t>i:x</a:t>
            </a:r>
            <a:r>
              <a:rPr lang="en-US" altLang="zh-CN" i="1" dirty="0">
                <a:latin typeface="Times New Roman" panose="02020603050405020304" pitchFamily="18" charset="0"/>
              </a:rPr>
              <a:t>:= y op z</a:t>
            </a:r>
            <a:r>
              <a:rPr lang="en-US" altLang="zh-CN" dirty="0">
                <a:latin typeface="Times New Roman" panose="02020603050405020304" pitchFamily="18" charset="0"/>
              </a:rPr>
              <a:t>)</a:t>
            </a:r>
            <a:r>
              <a:rPr lang="zh-CN" altLang="en-US" dirty="0">
                <a:latin typeface="Times New Roman" panose="02020603050405020304" pitchFamily="18" charset="0"/>
              </a:rPr>
              <a:t>确定可用于保存</a:t>
            </a:r>
            <a:r>
              <a:rPr lang="en-US" altLang="zh-CN" dirty="0">
                <a:latin typeface="Times New Roman" panose="02020603050405020304" pitchFamily="18" charset="0"/>
              </a:rPr>
              <a:t>y</a:t>
            </a:r>
            <a:r>
              <a:rPr lang="en-US" altLang="zh-CN" i="1" dirty="0">
                <a:latin typeface="Times New Roman" panose="02020603050405020304" pitchFamily="18" charset="0"/>
              </a:rPr>
              <a:t> op </a:t>
            </a:r>
            <a:r>
              <a:rPr lang="en-US" altLang="zh-CN" dirty="0">
                <a:latin typeface="Times New Roman" panose="02020603050405020304" pitchFamily="18" charset="0"/>
              </a:rPr>
              <a:t>z</a:t>
            </a:r>
            <a:r>
              <a:rPr lang="zh-CN" altLang="en-US" dirty="0">
                <a:latin typeface="Times New Roman" panose="02020603050405020304" pitchFamily="18" charset="0"/>
              </a:rPr>
              <a:t>的计算结果的位置</a:t>
            </a:r>
            <a:r>
              <a:rPr lang="en-US" altLang="zh-CN" dirty="0">
                <a:latin typeface="Times New Roman" panose="02020603050405020304" pitchFamily="18" charset="0"/>
              </a:rPr>
              <a:t>L</a:t>
            </a:r>
          </a:p>
          <a:p>
            <a:pPr algn="just">
              <a:lnSpc>
                <a:spcPct val="160000"/>
              </a:lnSpc>
              <a:spcBef>
                <a:spcPct val="0"/>
              </a:spcBef>
            </a:pPr>
            <a:r>
              <a:rPr lang="zh-CN" altLang="en-US" dirty="0">
                <a:latin typeface="Times New Roman" panose="02020603050405020304" pitchFamily="18" charset="0"/>
              </a:rPr>
              <a:t>查看</a:t>
            </a:r>
            <a:r>
              <a:rPr lang="en-US" altLang="zh-CN" dirty="0">
                <a:latin typeface="Times New Roman" panose="02020603050405020304" pitchFamily="18" charset="0"/>
              </a:rPr>
              <a:t>y</a:t>
            </a:r>
            <a:r>
              <a:rPr lang="zh-CN" altLang="en-US" dirty="0">
                <a:latin typeface="Times New Roman" panose="02020603050405020304" pitchFamily="18" charset="0"/>
              </a:rPr>
              <a:t>的地址描述符以确定</a:t>
            </a:r>
            <a:r>
              <a:rPr lang="en-US" altLang="zh-CN" dirty="0">
                <a:latin typeface="Times New Roman" panose="02020603050405020304" pitchFamily="18" charset="0"/>
              </a:rPr>
              <a:t>y</a:t>
            </a:r>
            <a:r>
              <a:rPr lang="zh-CN" altLang="en-US" dirty="0">
                <a:latin typeface="Times New Roman" panose="02020603050405020304" pitchFamily="18" charset="0"/>
              </a:rPr>
              <a:t>值当前的一个位置</a:t>
            </a:r>
            <a:r>
              <a:rPr lang="en-US" altLang="zh-CN" dirty="0">
                <a:latin typeface="Times New Roman" panose="02020603050405020304" pitchFamily="18" charset="0"/>
              </a:rPr>
              <a:t>y</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。如果</a:t>
            </a:r>
            <a:r>
              <a:rPr lang="en-US" altLang="zh-CN" dirty="0">
                <a:latin typeface="Times New Roman" panose="02020603050405020304" pitchFamily="18" charset="0"/>
              </a:rPr>
              <a:t>y</a:t>
            </a:r>
            <a:r>
              <a:rPr lang="zh-CN" altLang="en-US" dirty="0">
                <a:latin typeface="Times New Roman" panose="02020603050405020304" pitchFamily="18" charset="0"/>
              </a:rPr>
              <a:t>值当前既在内存单元中又在寄存器中，则选择寄存器作为</a:t>
            </a:r>
            <a:r>
              <a:rPr lang="en-US" altLang="zh-CN" dirty="0">
                <a:latin typeface="Times New Roman" panose="02020603050405020304" pitchFamily="18" charset="0"/>
              </a:rPr>
              <a:t>y'</a:t>
            </a:r>
            <a:r>
              <a:rPr lang="zh-CN" altLang="en-US" dirty="0">
                <a:latin typeface="Times New Roman" panose="02020603050405020304" pitchFamily="18" charset="0"/>
              </a:rPr>
              <a:t>。如果</a:t>
            </a:r>
            <a:r>
              <a:rPr lang="en-US" altLang="zh-CN" dirty="0">
                <a:latin typeface="Times New Roman" panose="02020603050405020304" pitchFamily="18" charset="0"/>
              </a:rPr>
              <a:t>y</a:t>
            </a:r>
            <a:r>
              <a:rPr lang="zh-CN" altLang="en-US" dirty="0">
                <a:latin typeface="Times New Roman" panose="02020603050405020304" pitchFamily="18" charset="0"/>
              </a:rPr>
              <a:t>的值还不在</a:t>
            </a:r>
            <a:r>
              <a:rPr lang="en-US" altLang="zh-CN" dirty="0">
                <a:latin typeface="Times New Roman" panose="02020603050405020304" pitchFamily="18" charset="0"/>
              </a:rPr>
              <a:t>L</a:t>
            </a:r>
            <a:r>
              <a:rPr lang="zh-CN" altLang="en-US" dirty="0">
                <a:latin typeface="Times New Roman" panose="02020603050405020304" pitchFamily="18" charset="0"/>
              </a:rPr>
              <a:t>中，则生成指令</a:t>
            </a:r>
            <a:r>
              <a:rPr lang="en-US" altLang="zh-CN" dirty="0">
                <a:latin typeface="Times New Roman" panose="02020603050405020304" pitchFamily="18" charset="0"/>
              </a:rPr>
              <a:t>MOV y</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dirty="0">
                <a:latin typeface="Times New Roman" panose="02020603050405020304" pitchFamily="18" charset="0"/>
              </a:rPr>
              <a:t>L </a:t>
            </a:r>
          </a:p>
          <a:p>
            <a:pPr algn="just">
              <a:lnSpc>
                <a:spcPct val="160000"/>
              </a:lnSpc>
              <a:spcBef>
                <a:spcPct val="0"/>
              </a:spcBef>
            </a:pPr>
            <a:r>
              <a:rPr lang="zh-CN" altLang="en-US" dirty="0">
                <a:latin typeface="Times New Roman" panose="02020603050405020304" pitchFamily="18" charset="0"/>
              </a:rPr>
              <a:t>生成指令</a:t>
            </a:r>
            <a:r>
              <a:rPr lang="en-US" altLang="zh-CN" i="1" dirty="0">
                <a:latin typeface="Times New Roman" panose="02020603050405020304" pitchFamily="18" charset="0"/>
              </a:rPr>
              <a:t>op</a:t>
            </a:r>
            <a:r>
              <a:rPr lang="en-US" altLang="zh-CN" dirty="0">
                <a:latin typeface="Times New Roman" panose="02020603050405020304" pitchFamily="18" charset="0"/>
              </a:rPr>
              <a:t> z</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dirty="0">
                <a:latin typeface="Times New Roman" panose="02020603050405020304" pitchFamily="18" charset="0"/>
              </a:rPr>
              <a:t>L</a:t>
            </a:r>
            <a:r>
              <a:rPr lang="zh-CN" altLang="en-US" dirty="0">
                <a:latin typeface="Times New Roman" panose="02020603050405020304" pitchFamily="18" charset="0"/>
              </a:rPr>
              <a:t>，其中</a:t>
            </a:r>
            <a:r>
              <a:rPr lang="en-US" altLang="zh-CN" dirty="0">
                <a:latin typeface="Times New Roman" panose="02020603050405020304" pitchFamily="18" charset="0"/>
              </a:rPr>
              <a:t>z</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a:t>
            </a:r>
            <a:r>
              <a:rPr lang="en-US" altLang="zh-CN" dirty="0">
                <a:latin typeface="Times New Roman" panose="02020603050405020304" pitchFamily="18" charset="0"/>
              </a:rPr>
              <a:t>z</a:t>
            </a:r>
            <a:r>
              <a:rPr lang="zh-CN" altLang="en-US" dirty="0">
                <a:latin typeface="Times New Roman" panose="02020603050405020304" pitchFamily="18" charset="0"/>
              </a:rPr>
              <a:t>的当前位置之一</a:t>
            </a:r>
          </a:p>
          <a:p>
            <a:pPr algn="just">
              <a:lnSpc>
                <a:spcPct val="160000"/>
              </a:lnSpc>
              <a:spcBef>
                <a:spcPct val="0"/>
              </a:spcBef>
            </a:pPr>
            <a:r>
              <a:rPr lang="zh-CN" altLang="en-US" dirty="0">
                <a:latin typeface="Times New Roman" panose="02020603050405020304" pitchFamily="18" charset="0"/>
              </a:rPr>
              <a:t>如果</a:t>
            </a:r>
            <a:r>
              <a:rPr lang="en-US" altLang="zh-CN" dirty="0">
                <a:latin typeface="Times New Roman" panose="02020603050405020304" pitchFamily="18" charset="0"/>
              </a:rPr>
              <a:t>y</a:t>
            </a:r>
            <a:r>
              <a:rPr lang="zh-CN" altLang="en-US" dirty="0">
                <a:latin typeface="Times New Roman" panose="02020603050405020304" pitchFamily="18" charset="0"/>
              </a:rPr>
              <a:t>和</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z</a:t>
            </a:r>
            <a:r>
              <a:rPr lang="zh-CN" altLang="en-US" dirty="0">
                <a:latin typeface="Times New Roman" panose="02020603050405020304" pitchFamily="18" charset="0"/>
              </a:rPr>
              <a:t>的当前值没有后续引用，在块的出口也不活跃，并且还在寄存器中，则修改寄存器描述符以表示在执行了</a:t>
            </a:r>
            <a:r>
              <a:rPr lang="en-US" altLang="zh-CN" dirty="0">
                <a:latin typeface="Times New Roman" panose="02020603050405020304" pitchFamily="18" charset="0"/>
              </a:rPr>
              <a:t>x:=y op z </a:t>
            </a:r>
            <a:r>
              <a:rPr lang="zh-CN" altLang="en-US" dirty="0">
                <a:latin typeface="Times New Roman" panose="02020603050405020304" pitchFamily="18" charset="0"/>
              </a:rPr>
              <a:t>之后，这些寄存器分别不再包含</a:t>
            </a:r>
            <a:r>
              <a:rPr lang="en-US" altLang="zh-CN" dirty="0">
                <a:latin typeface="Times New Roman" panose="02020603050405020304" pitchFamily="18" charset="0"/>
              </a:rPr>
              <a:t>y</a:t>
            </a:r>
            <a:r>
              <a:rPr lang="zh-CN" altLang="en-US" dirty="0">
                <a:latin typeface="Times New Roman" panose="02020603050405020304" pitchFamily="18" charset="0"/>
              </a:rPr>
              <a:t>和</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)z</a:t>
            </a:r>
            <a:r>
              <a:rPr lang="zh-CN" altLang="en-US" dirty="0">
                <a:latin typeface="Times New Roman" panose="02020603050405020304" pitchFamily="18" charset="0"/>
              </a:rPr>
              <a:t>的值。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9315">
                                            <p:txEl>
                                              <p:pRg st="0" end="0"/>
                                            </p:txEl>
                                          </p:spTgt>
                                        </p:tgtEl>
                                        <p:attrNameLst>
                                          <p:attrName>style.visibility</p:attrName>
                                        </p:attrNameLst>
                                      </p:cBhvr>
                                      <p:to>
                                        <p:strVal val="visible"/>
                                      </p:to>
                                    </p:set>
                                    <p:animEffect transition="in" filter="blinds(horizontal)">
                                      <p:cBhvr>
                                        <p:cTn id="7" dur="500"/>
                                        <p:tgtEl>
                                          <p:spTgt spid="2829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9315">
                                            <p:txEl>
                                              <p:pRg st="1" end="1"/>
                                            </p:txEl>
                                          </p:spTgt>
                                        </p:tgtEl>
                                        <p:attrNameLst>
                                          <p:attrName>style.visibility</p:attrName>
                                        </p:attrNameLst>
                                      </p:cBhvr>
                                      <p:to>
                                        <p:strVal val="visible"/>
                                      </p:to>
                                    </p:set>
                                    <p:animEffect transition="in" filter="blinds(horizontal)">
                                      <p:cBhvr>
                                        <p:cTn id="12" dur="500"/>
                                        <p:tgtEl>
                                          <p:spTgt spid="2829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29315">
                                            <p:txEl>
                                              <p:pRg st="2" end="2"/>
                                            </p:txEl>
                                          </p:spTgt>
                                        </p:tgtEl>
                                        <p:attrNameLst>
                                          <p:attrName>style.visibility</p:attrName>
                                        </p:attrNameLst>
                                      </p:cBhvr>
                                      <p:to>
                                        <p:strVal val="visible"/>
                                      </p:to>
                                    </p:set>
                                    <p:animEffect transition="in" filter="blinds(horizontal)">
                                      <p:cBhvr>
                                        <p:cTn id="17" dur="500"/>
                                        <p:tgtEl>
                                          <p:spTgt spid="2829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29315">
                                            <p:txEl>
                                              <p:pRg st="3" end="3"/>
                                            </p:txEl>
                                          </p:spTgt>
                                        </p:tgtEl>
                                        <p:attrNameLst>
                                          <p:attrName>style.visibility</p:attrName>
                                        </p:attrNameLst>
                                      </p:cBhvr>
                                      <p:to>
                                        <p:strVal val="visible"/>
                                      </p:to>
                                    </p:set>
                                    <p:animEffect transition="in" filter="blinds(horizontal)">
                                      <p:cBhvr>
                                        <p:cTn id="22" dur="500"/>
                                        <p:tgtEl>
                                          <p:spTgt spid="282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9315">
                                            <p:txEl>
                                              <p:pRg st="4" end="4"/>
                                            </p:txEl>
                                          </p:spTgt>
                                        </p:tgtEl>
                                        <p:attrNameLst>
                                          <p:attrName>style.visibility</p:attrName>
                                        </p:attrNameLst>
                                      </p:cBhvr>
                                      <p:to>
                                        <p:strVal val="visible"/>
                                      </p:to>
                                    </p:set>
                                    <p:animEffect transition="in" filter="blinds(horizontal)">
                                      <p:cBhvr>
                                        <p:cTn id="27" dur="500"/>
                                        <p:tgtEl>
                                          <p:spTgt spid="2829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931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DF145FC1-16C4-A2B9-86A5-CC37E8CA6121}"/>
              </a:ext>
            </a:extLst>
          </p:cNvPr>
          <p:cNvSpPr>
            <a:spLocks noGrp="1" noChangeArrowheads="1"/>
          </p:cNvSpPr>
          <p:nvPr>
            <p:ph type="title"/>
          </p:nvPr>
        </p:nvSpPr>
        <p:spPr/>
        <p:txBody>
          <a:bodyPr anchor="ctr"/>
          <a:lstStyle/>
          <a:p>
            <a:r>
              <a:rPr lang="en-US" altLang="zh-CN">
                <a:latin typeface="Times New Roman" panose="02020603050405020304" pitchFamily="18" charset="0"/>
              </a:rPr>
              <a:t>11.3.3 </a:t>
            </a:r>
            <a:r>
              <a:rPr lang="zh-CN" altLang="en-US">
                <a:latin typeface="Times New Roman" panose="02020603050405020304" pitchFamily="18" charset="0"/>
              </a:rPr>
              <a:t>代码生成算法</a:t>
            </a:r>
          </a:p>
        </p:txBody>
      </p:sp>
      <p:sp>
        <p:nvSpPr>
          <p:cNvPr id="4" name="日期占位符 3">
            <a:extLst>
              <a:ext uri="{FF2B5EF4-FFF2-40B4-BE49-F238E27FC236}">
                <a16:creationId xmlns:a16="http://schemas.microsoft.com/office/drawing/2014/main" id="{9A508763-F5D0-9DAD-A86C-D539B73E088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800B899-7357-4C6D-A22B-CA408E73BED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0418" name="灯片编号占位符 5">
            <a:extLst>
              <a:ext uri="{FF2B5EF4-FFF2-40B4-BE49-F238E27FC236}">
                <a16:creationId xmlns:a16="http://schemas.microsoft.com/office/drawing/2014/main" id="{D6454B61-4A1A-F027-CACC-F923B993452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D8FD83B0-B0FC-4A01-9E78-619B4FA7ED01}" type="slidenum">
              <a:rPr lang="en-US" altLang="zh-CN">
                <a:latin typeface="Arial" panose="020B0604020202020204" pitchFamily="34" charset="0"/>
              </a:rPr>
              <a:pPr/>
              <a:t>31</a:t>
            </a:fld>
            <a:endParaRPr lang="en-US" altLang="zh-CN">
              <a:latin typeface="Arial" panose="020B0604020202020204" pitchFamily="34" charset="0"/>
            </a:endParaRPr>
          </a:p>
        </p:txBody>
      </p:sp>
      <p:sp>
        <p:nvSpPr>
          <p:cNvPr id="60420" name="Rectangle 3">
            <a:extLst>
              <a:ext uri="{FF2B5EF4-FFF2-40B4-BE49-F238E27FC236}">
                <a16:creationId xmlns:a16="http://schemas.microsoft.com/office/drawing/2014/main" id="{23D9E092-6203-7FEA-3305-0404171C721B}"/>
              </a:ext>
            </a:extLst>
          </p:cNvPr>
          <p:cNvSpPr>
            <a:spLocks noGrp="1" noChangeArrowheads="1"/>
          </p:cNvSpPr>
          <p:nvPr>
            <p:ph type="body" sz="quarter" idx="13"/>
          </p:nvPr>
        </p:nvSpPr>
        <p:spPr>
          <a:xfrm>
            <a:off x="1064596" y="1443017"/>
            <a:ext cx="9783916" cy="4655941"/>
          </a:xfrm>
        </p:spPr>
        <p:txBody>
          <a:bodyPr>
            <a:normAutofit fontScale="92500" lnSpcReduction="20000"/>
          </a:bodyPr>
          <a:lstStyle/>
          <a:p>
            <a:pPr algn="just">
              <a:spcBef>
                <a:spcPct val="0"/>
              </a:spcBef>
              <a:buFont typeface="Wingdings" panose="05000000000000000000" pitchFamily="2" charset="2"/>
              <a:buNone/>
            </a:pPr>
            <a:r>
              <a:rPr lang="zh-CN" altLang="en-US" b="0" dirty="0">
                <a:latin typeface="Times New Roman" panose="02020603050405020304" pitchFamily="18" charset="0"/>
              </a:rPr>
              <a:t>寄存器选择函数</a:t>
            </a:r>
            <a:r>
              <a:rPr lang="en-US" altLang="zh-CN" b="0" i="1" dirty="0" err="1">
                <a:latin typeface="Times New Roman" panose="02020603050405020304" pitchFamily="18" charset="0"/>
              </a:rPr>
              <a:t>getreg</a:t>
            </a:r>
            <a:endParaRPr lang="en-US" altLang="zh-CN" b="0" dirty="0">
              <a:latin typeface="Times New Roman" panose="02020603050405020304" pitchFamily="18" charset="0"/>
            </a:endParaRPr>
          </a:p>
          <a:p>
            <a:pPr algn="just">
              <a:spcBef>
                <a:spcPct val="0"/>
              </a:spcBef>
              <a:buFont typeface="Wingdings" panose="05000000000000000000" pitchFamily="2" charset="2"/>
              <a:buNone/>
            </a:pPr>
            <a:r>
              <a:rPr lang="zh-CN" altLang="en-US" b="0" dirty="0">
                <a:latin typeface="Times New Roman" panose="02020603050405020304" pitchFamily="18" charset="0"/>
              </a:rPr>
              <a:t>函数</a:t>
            </a:r>
            <a:r>
              <a:rPr lang="en-US" altLang="zh-CN" b="0" i="1" dirty="0" err="1">
                <a:latin typeface="Times New Roman" panose="02020603050405020304" pitchFamily="18" charset="0"/>
              </a:rPr>
              <a:t>getreg</a:t>
            </a:r>
            <a:r>
              <a:rPr lang="zh-CN" altLang="en-US" b="0" dirty="0">
                <a:latin typeface="Times New Roman" panose="02020603050405020304" pitchFamily="18" charset="0"/>
              </a:rPr>
              <a:t>返回保存</a:t>
            </a:r>
            <a:r>
              <a:rPr lang="en-US" altLang="zh-CN" b="0" dirty="0">
                <a:latin typeface="Times New Roman" panose="02020603050405020304" pitchFamily="18" charset="0"/>
              </a:rPr>
              <a:t>x := y </a:t>
            </a:r>
            <a:r>
              <a:rPr lang="en-US" altLang="zh-CN" b="0" i="1" dirty="0">
                <a:latin typeface="Times New Roman" panose="02020603050405020304" pitchFamily="18" charset="0"/>
              </a:rPr>
              <a:t>op</a:t>
            </a:r>
            <a:r>
              <a:rPr lang="en-US" altLang="zh-CN" b="0" dirty="0">
                <a:latin typeface="Times New Roman" panose="02020603050405020304" pitchFamily="18" charset="0"/>
              </a:rPr>
              <a:t> z</a:t>
            </a:r>
            <a:r>
              <a:rPr lang="zh-CN" altLang="en-US" b="0" dirty="0">
                <a:latin typeface="Times New Roman" panose="02020603050405020304" pitchFamily="18" charset="0"/>
              </a:rPr>
              <a:t>的</a:t>
            </a:r>
            <a:r>
              <a:rPr lang="en-US" altLang="zh-CN" b="0" dirty="0">
                <a:latin typeface="Times New Roman" panose="02020603050405020304" pitchFamily="18" charset="0"/>
              </a:rPr>
              <a:t>x</a:t>
            </a:r>
            <a:r>
              <a:rPr lang="zh-CN" altLang="en-US" b="0" dirty="0">
                <a:latin typeface="Times New Roman" panose="02020603050405020304" pitchFamily="18" charset="0"/>
              </a:rPr>
              <a:t>值的位置</a:t>
            </a:r>
            <a:r>
              <a:rPr lang="en-US" altLang="zh-CN" b="0" dirty="0">
                <a:latin typeface="Times New Roman" panose="02020603050405020304" pitchFamily="18" charset="0"/>
              </a:rPr>
              <a:t>L</a:t>
            </a:r>
          </a:p>
          <a:p>
            <a:pPr lvl="1" algn="just">
              <a:spcBef>
                <a:spcPct val="0"/>
              </a:spcBef>
            </a:pPr>
            <a:r>
              <a:rPr lang="zh-CN" altLang="en-US" b="0" dirty="0">
                <a:latin typeface="Times New Roman" panose="02020603050405020304" pitchFamily="18" charset="0"/>
              </a:rPr>
              <a:t>如果变量</a:t>
            </a:r>
            <a:r>
              <a:rPr lang="en-US" altLang="zh-CN" b="0" dirty="0">
                <a:latin typeface="Times New Roman" panose="02020603050405020304" pitchFamily="18" charset="0"/>
              </a:rPr>
              <a:t>y</a:t>
            </a:r>
            <a:r>
              <a:rPr lang="zh-CN" altLang="en-US" b="0" dirty="0">
                <a:latin typeface="Times New Roman" panose="02020603050405020304" pitchFamily="18" charset="0"/>
              </a:rPr>
              <a:t>在</a:t>
            </a:r>
            <a:r>
              <a:rPr lang="en-US" altLang="zh-CN" b="0" dirty="0">
                <a:latin typeface="Times New Roman" panose="02020603050405020304" pitchFamily="18" charset="0"/>
              </a:rPr>
              <a:t>R</a:t>
            </a:r>
            <a:r>
              <a:rPr lang="zh-CN" altLang="en-US" b="0" dirty="0">
                <a:latin typeface="Times New Roman" panose="02020603050405020304" pitchFamily="18" charset="0"/>
              </a:rPr>
              <a:t>中</a:t>
            </a:r>
            <a:r>
              <a:rPr lang="en-US" altLang="zh-CN" b="0" dirty="0">
                <a:latin typeface="Times New Roman" panose="02020603050405020304" pitchFamily="18" charset="0"/>
              </a:rPr>
              <a:t>,</a:t>
            </a:r>
            <a:r>
              <a:rPr lang="zh-CN" altLang="en-US" b="0" dirty="0">
                <a:latin typeface="Times New Roman" panose="02020603050405020304" pitchFamily="18" charset="0"/>
              </a:rPr>
              <a:t>且</a:t>
            </a:r>
            <a:r>
              <a:rPr lang="en-US" altLang="zh-CN" b="0" dirty="0">
                <a:latin typeface="Times New Roman" panose="02020603050405020304" pitchFamily="18" charset="0"/>
              </a:rPr>
              <a:t>R</a:t>
            </a:r>
            <a:r>
              <a:rPr lang="zh-CN" altLang="en-US" b="0" dirty="0">
                <a:latin typeface="Times New Roman" panose="02020603050405020304" pitchFamily="18" charset="0"/>
              </a:rPr>
              <a:t>不含其它变量的值</a:t>
            </a:r>
            <a:r>
              <a:rPr lang="en-US" altLang="zh-CN" b="0" dirty="0">
                <a:latin typeface="Times New Roman" panose="02020603050405020304" pitchFamily="18" charset="0"/>
              </a:rPr>
              <a:t>,</a:t>
            </a:r>
            <a:r>
              <a:rPr lang="zh-CN" altLang="en-US" b="0" dirty="0">
                <a:latin typeface="Times New Roman" panose="02020603050405020304" pitchFamily="18" charset="0"/>
              </a:rPr>
              <a:t>并且在执行</a:t>
            </a:r>
            <a:r>
              <a:rPr lang="en-US" altLang="zh-CN" b="0" dirty="0">
                <a:latin typeface="Times New Roman" panose="02020603050405020304" pitchFamily="18" charset="0"/>
              </a:rPr>
              <a:t>x:=y </a:t>
            </a:r>
            <a:r>
              <a:rPr lang="en-US" altLang="zh-CN" b="0" i="1" dirty="0">
                <a:latin typeface="Times New Roman" panose="02020603050405020304" pitchFamily="18" charset="0"/>
              </a:rPr>
              <a:t>op</a:t>
            </a:r>
            <a:r>
              <a:rPr lang="en-US" altLang="zh-CN" b="0" dirty="0">
                <a:latin typeface="Times New Roman" panose="02020603050405020304" pitchFamily="18" charset="0"/>
              </a:rPr>
              <a:t> z</a:t>
            </a:r>
            <a:r>
              <a:rPr lang="zh-CN" altLang="en-US" b="0" dirty="0">
                <a:latin typeface="Times New Roman" panose="02020603050405020304" pitchFamily="18" charset="0"/>
              </a:rPr>
              <a:t>后</a:t>
            </a:r>
            <a:r>
              <a:rPr lang="en-US" altLang="zh-CN" b="0" dirty="0">
                <a:latin typeface="Times New Roman" panose="02020603050405020304" pitchFamily="18" charset="0"/>
              </a:rPr>
              <a:t>y</a:t>
            </a:r>
            <a:r>
              <a:rPr lang="zh-CN" altLang="en-US" b="0" dirty="0">
                <a:latin typeface="Times New Roman" panose="02020603050405020304" pitchFamily="18" charset="0"/>
              </a:rPr>
              <a:t>不会再被引用</a:t>
            </a:r>
            <a:r>
              <a:rPr lang="en-US" altLang="zh-CN" b="0" dirty="0">
                <a:latin typeface="Times New Roman" panose="02020603050405020304" pitchFamily="18" charset="0"/>
              </a:rPr>
              <a:t>,</a:t>
            </a:r>
            <a:r>
              <a:rPr lang="zh-CN" altLang="en-US" b="0" dirty="0">
                <a:latin typeface="Times New Roman" panose="02020603050405020304" pitchFamily="18" charset="0"/>
              </a:rPr>
              <a:t>则返回</a:t>
            </a:r>
            <a:r>
              <a:rPr lang="en-US" altLang="zh-CN" b="0" dirty="0">
                <a:latin typeface="Times New Roman" panose="02020603050405020304" pitchFamily="18" charset="0"/>
              </a:rPr>
              <a:t>R</a:t>
            </a:r>
            <a:r>
              <a:rPr lang="zh-CN" altLang="en-US" b="0" dirty="0">
                <a:latin typeface="Times New Roman" panose="02020603050405020304" pitchFamily="18" charset="0"/>
              </a:rPr>
              <a:t>作为</a:t>
            </a:r>
            <a:r>
              <a:rPr lang="en-US" altLang="zh-CN" b="0" dirty="0">
                <a:latin typeface="Times New Roman" panose="02020603050405020304" pitchFamily="18" charset="0"/>
              </a:rPr>
              <a:t>L</a:t>
            </a:r>
            <a:r>
              <a:rPr lang="zh-CN" altLang="en-US" b="0" dirty="0">
                <a:latin typeface="Times New Roman" panose="02020603050405020304" pitchFamily="18" charset="0"/>
              </a:rPr>
              <a:t>。</a:t>
            </a:r>
          </a:p>
          <a:p>
            <a:pPr lvl="1" algn="just">
              <a:spcBef>
                <a:spcPct val="0"/>
              </a:spcBef>
            </a:pPr>
            <a:r>
              <a:rPr lang="zh-CN" altLang="en-US" b="0" dirty="0">
                <a:latin typeface="Times New Roman" panose="02020603050405020304" pitchFamily="18" charset="0"/>
              </a:rPr>
              <a:t>否则，返回一个空闲寄存器，如果有的话</a:t>
            </a:r>
          </a:p>
          <a:p>
            <a:pPr lvl="1" algn="just">
              <a:spcBef>
                <a:spcPct val="0"/>
              </a:spcBef>
            </a:pPr>
            <a:r>
              <a:rPr lang="zh-CN" altLang="en-US" b="0" dirty="0">
                <a:latin typeface="Times New Roman" panose="02020603050405020304" pitchFamily="18" charset="0"/>
              </a:rPr>
              <a:t>否则，如果</a:t>
            </a:r>
            <a:r>
              <a:rPr lang="en-US" altLang="zh-CN" b="0" dirty="0">
                <a:latin typeface="Times New Roman" panose="02020603050405020304" pitchFamily="18" charset="0"/>
              </a:rPr>
              <a:t>x</a:t>
            </a:r>
            <a:r>
              <a:rPr lang="zh-CN" altLang="en-US" b="0" dirty="0">
                <a:latin typeface="Times New Roman" panose="02020603050405020304" pitchFamily="18" charset="0"/>
              </a:rPr>
              <a:t>在块中还会再被引用，或者</a:t>
            </a:r>
            <a:r>
              <a:rPr lang="en-US" altLang="zh-CN" b="0" i="1" dirty="0">
                <a:latin typeface="Times New Roman" panose="02020603050405020304" pitchFamily="18" charset="0"/>
              </a:rPr>
              <a:t>op</a:t>
            </a:r>
            <a:r>
              <a:rPr lang="zh-CN" altLang="en-US" b="0" dirty="0">
                <a:latin typeface="Times New Roman" panose="02020603050405020304" pitchFamily="18" charset="0"/>
              </a:rPr>
              <a:t>是必须使用寄存器的算符，则找一个已被占用的寄存器</a:t>
            </a:r>
            <a:r>
              <a:rPr lang="en-US" altLang="zh-CN" b="0" dirty="0">
                <a:latin typeface="Times New Roman" panose="02020603050405020304" pitchFamily="18" charset="0"/>
              </a:rPr>
              <a:t>R(</a:t>
            </a:r>
            <a:r>
              <a:rPr lang="zh-CN" altLang="en-US" b="0" dirty="0">
                <a:latin typeface="Times New Roman" panose="02020603050405020304" pitchFamily="18" charset="0"/>
              </a:rPr>
              <a:t>可能产生</a:t>
            </a:r>
            <a:r>
              <a:rPr lang="en-US" altLang="zh-CN" b="0" dirty="0">
                <a:latin typeface="Times New Roman" panose="02020603050405020304" pitchFamily="18" charset="0"/>
              </a:rPr>
              <a:t>MOV R</a:t>
            </a:r>
            <a:r>
              <a:rPr lang="zh-CN" altLang="en-US" b="0" dirty="0">
                <a:latin typeface="Times New Roman" panose="02020603050405020304" pitchFamily="18" charset="0"/>
              </a:rPr>
              <a:t>，</a:t>
            </a:r>
            <a:r>
              <a:rPr lang="en-US" altLang="zh-CN" b="0" dirty="0">
                <a:latin typeface="Times New Roman" panose="02020603050405020304" pitchFamily="18" charset="0"/>
              </a:rPr>
              <a:t>M</a:t>
            </a:r>
            <a:r>
              <a:rPr lang="zh-CN" altLang="en-US" b="0" dirty="0">
                <a:latin typeface="Times New Roman" panose="02020603050405020304" pitchFamily="18" charset="0"/>
              </a:rPr>
              <a:t>指令，并修改</a:t>
            </a:r>
            <a:r>
              <a:rPr lang="en-US" altLang="zh-CN" b="0" dirty="0">
                <a:latin typeface="Times New Roman" panose="02020603050405020304" pitchFamily="18" charset="0"/>
              </a:rPr>
              <a:t>M</a:t>
            </a:r>
            <a:r>
              <a:rPr lang="zh-CN" altLang="en-US" b="0" dirty="0">
                <a:latin typeface="Times New Roman" panose="02020603050405020304" pitchFamily="18" charset="0"/>
              </a:rPr>
              <a:t>的地址描述符</a:t>
            </a:r>
            <a:r>
              <a:rPr lang="en-US" altLang="zh-CN" b="0" dirty="0">
                <a:latin typeface="Times New Roman" panose="02020603050405020304" pitchFamily="18" charset="0"/>
              </a:rPr>
              <a:t>)</a:t>
            </a:r>
          </a:p>
          <a:p>
            <a:pPr lvl="1" algn="just">
              <a:spcBef>
                <a:spcPct val="0"/>
              </a:spcBef>
            </a:pPr>
            <a:r>
              <a:rPr lang="zh-CN" altLang="en-US" b="0" dirty="0">
                <a:latin typeface="Times New Roman" panose="02020603050405020304" pitchFamily="18" charset="0"/>
              </a:rPr>
              <a:t>否则，如果</a:t>
            </a:r>
            <a:r>
              <a:rPr lang="en-US" altLang="zh-CN" b="0" dirty="0">
                <a:latin typeface="Times New Roman" panose="02020603050405020304" pitchFamily="18" charset="0"/>
              </a:rPr>
              <a:t>x</a:t>
            </a:r>
            <a:r>
              <a:rPr lang="zh-CN" altLang="en-US" b="0" dirty="0">
                <a:latin typeface="Times New Roman" panose="02020603050405020304" pitchFamily="18" charset="0"/>
              </a:rPr>
              <a:t>在基本块中不会再被引用，或找不到适当的被占用寄存器，则选择</a:t>
            </a:r>
            <a:r>
              <a:rPr lang="en-US" altLang="zh-CN" b="0" dirty="0">
                <a:latin typeface="Times New Roman" panose="02020603050405020304" pitchFamily="18" charset="0"/>
              </a:rPr>
              <a:t>x</a:t>
            </a:r>
            <a:r>
              <a:rPr lang="zh-CN" altLang="en-US" b="0" dirty="0">
                <a:latin typeface="Times New Roman" panose="02020603050405020304" pitchFamily="18" charset="0"/>
              </a:rPr>
              <a:t>的内存单元作为</a:t>
            </a:r>
            <a:r>
              <a:rPr lang="en-US" altLang="zh-CN" b="0" dirty="0">
                <a:latin typeface="Times New Roman" panose="02020603050405020304" pitchFamily="18" charset="0"/>
              </a:rPr>
              <a:t>L</a:t>
            </a:r>
            <a:r>
              <a:rPr lang="zh-CN" altLang="en-US" b="0" dirty="0">
                <a:latin typeface="Times New Roman" panose="02020603050405020304" pitchFamily="18" charset="0"/>
              </a:rPr>
              <a:t>。</a:t>
            </a:r>
            <a:r>
              <a:rPr lang="zh-CN" altLang="en-US" dirty="0">
                <a:latin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AED8F382-7AD9-3303-BBB4-D2F854022DEA}"/>
              </a:ext>
            </a:extLst>
          </p:cNvPr>
          <p:cNvSpPr>
            <a:spLocks noGrp="1" noChangeArrowheads="1"/>
          </p:cNvSpPr>
          <p:nvPr>
            <p:ph type="title"/>
          </p:nvPr>
        </p:nvSpPr>
        <p:spPr/>
        <p:txBody>
          <a:bodyPr anchor="ctr"/>
          <a:lstStyle/>
          <a:p>
            <a:r>
              <a:rPr lang="en-US" altLang="zh-CN">
                <a:latin typeface="Times New Roman" panose="02020603050405020304" pitchFamily="18" charset="0"/>
              </a:rPr>
              <a:t>11.3.3 </a:t>
            </a:r>
            <a:r>
              <a:rPr lang="zh-CN" altLang="en-US">
                <a:latin typeface="Times New Roman" panose="02020603050405020304" pitchFamily="18" charset="0"/>
              </a:rPr>
              <a:t>代码生成算法</a:t>
            </a:r>
          </a:p>
        </p:txBody>
      </p:sp>
      <p:sp>
        <p:nvSpPr>
          <p:cNvPr id="4" name="日期占位符 3">
            <a:extLst>
              <a:ext uri="{FF2B5EF4-FFF2-40B4-BE49-F238E27FC236}">
                <a16:creationId xmlns:a16="http://schemas.microsoft.com/office/drawing/2014/main" id="{FEEC5D84-8BD7-9A45-E466-0F4483ACFD5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A70F8A5-EFC9-43E5-8212-BD56D01328F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2466" name="灯片编号占位符 5">
            <a:extLst>
              <a:ext uri="{FF2B5EF4-FFF2-40B4-BE49-F238E27FC236}">
                <a16:creationId xmlns:a16="http://schemas.microsoft.com/office/drawing/2014/main" id="{66998A8F-3EDA-F53F-1958-E8370CF50AE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0EBDC9E-188F-43D1-83D6-FCB18934DC49}" type="slidenum">
              <a:rPr lang="en-US" altLang="zh-CN">
                <a:latin typeface="Arial" panose="020B0604020202020204" pitchFamily="34" charset="0"/>
              </a:rPr>
              <a:pPr/>
              <a:t>32</a:t>
            </a:fld>
            <a:endParaRPr lang="en-US" altLang="zh-CN">
              <a:latin typeface="Arial" panose="020B0604020202020204" pitchFamily="34" charset="0"/>
            </a:endParaRPr>
          </a:p>
        </p:txBody>
      </p:sp>
      <p:sp>
        <p:nvSpPr>
          <p:cNvPr id="62468" name="Rectangle 3">
            <a:extLst>
              <a:ext uri="{FF2B5EF4-FFF2-40B4-BE49-F238E27FC236}">
                <a16:creationId xmlns:a16="http://schemas.microsoft.com/office/drawing/2014/main" id="{348F3B38-94D9-87C7-E0E5-5A57610585C5}"/>
              </a:ext>
            </a:extLst>
          </p:cNvPr>
          <p:cNvSpPr>
            <a:spLocks noGrp="1" noChangeArrowheads="1"/>
          </p:cNvSpPr>
          <p:nvPr>
            <p:ph type="body" sz="quarter" idx="13"/>
          </p:nvPr>
        </p:nvSpPr>
        <p:spPr/>
        <p:txBody>
          <a:bodyPr>
            <a:normAutofit lnSpcReduction="10000"/>
          </a:bodyPr>
          <a:lstStyle/>
          <a:p>
            <a:pPr algn="just">
              <a:lnSpc>
                <a:spcPct val="95000"/>
              </a:lnSpc>
              <a:buFont typeface="Wingdings" panose="05000000000000000000" pitchFamily="2" charset="2"/>
              <a:buNone/>
            </a:pPr>
            <a:r>
              <a:rPr lang="zh-CN" altLang="en-US">
                <a:latin typeface="Times New Roman" panose="02020603050405020304" pitchFamily="18" charset="0"/>
              </a:rPr>
              <a:t>赋值语句</a:t>
            </a:r>
            <a:r>
              <a:rPr lang="en-US" altLang="zh-CN">
                <a:latin typeface="Times New Roman" panose="02020603050405020304" pitchFamily="18" charset="0"/>
              </a:rPr>
              <a:t>d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b)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c)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p>
          <a:p>
            <a:pPr algn="just">
              <a:lnSpc>
                <a:spcPct val="95000"/>
              </a:lnSpc>
              <a:buFont typeface="Wingdings" panose="05000000000000000000" pitchFamily="2" charset="2"/>
              <a:buNone/>
            </a:pPr>
            <a:endParaRPr lang="en-US" altLang="zh-CN">
              <a:latin typeface="Times New Roman" panose="02020603050405020304" pitchFamily="18" charset="0"/>
            </a:endParaRPr>
          </a:p>
          <a:p>
            <a:pPr algn="just">
              <a:lnSpc>
                <a:spcPct val="95000"/>
              </a:lnSpc>
              <a:buFont typeface="Wingdings" panose="05000000000000000000" pitchFamily="2" charset="2"/>
              <a:buNone/>
            </a:pPr>
            <a:r>
              <a:rPr lang="zh-CN" altLang="en-US">
                <a:latin typeface="Times New Roman" panose="02020603050405020304" pitchFamily="18" charset="0"/>
              </a:rPr>
              <a:t>编译产生的三地址码序列为：</a:t>
            </a:r>
          </a:p>
          <a:p>
            <a:pPr algn="just">
              <a:lnSpc>
                <a:spcPct val="95000"/>
              </a:lnSpc>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t</a:t>
            </a:r>
            <a:r>
              <a:rPr lang="en-US" altLang="zh-CN" baseline="-30000">
                <a:latin typeface="Times New Roman" panose="02020603050405020304" pitchFamily="18" charset="0"/>
              </a:rPr>
              <a:t>1</a:t>
            </a:r>
            <a:r>
              <a:rPr lang="en-US" altLang="zh-CN">
                <a:latin typeface="Times New Roman" panose="02020603050405020304" pitchFamily="18" charset="0"/>
              </a:rPr>
              <a:t>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b</a:t>
            </a:r>
          </a:p>
          <a:p>
            <a:pPr algn="just">
              <a:lnSpc>
                <a:spcPct val="95000"/>
              </a:lnSpc>
              <a:buFont typeface="Wingdings" panose="05000000000000000000" pitchFamily="2" charset="2"/>
              <a:buNone/>
            </a:pPr>
            <a:r>
              <a:rPr lang="en-US" altLang="zh-CN">
                <a:latin typeface="Times New Roman" panose="02020603050405020304" pitchFamily="18" charset="0"/>
              </a:rPr>
              <a:t>		t</a:t>
            </a:r>
            <a:r>
              <a:rPr lang="en-US" altLang="zh-CN" baseline="-30000">
                <a:latin typeface="Times New Roman" panose="02020603050405020304" pitchFamily="18" charset="0"/>
              </a:rPr>
              <a:t>2</a:t>
            </a:r>
            <a:r>
              <a:rPr lang="en-US" altLang="zh-CN">
                <a:latin typeface="Times New Roman" panose="02020603050405020304" pitchFamily="18" charset="0"/>
              </a:rPr>
              <a:t> := 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c</a:t>
            </a:r>
          </a:p>
          <a:p>
            <a:pPr algn="just">
              <a:lnSpc>
                <a:spcPct val="95000"/>
              </a:lnSpc>
              <a:buFont typeface="Wingdings" panose="05000000000000000000" pitchFamily="2" charset="2"/>
              <a:buNone/>
            </a:pPr>
            <a:r>
              <a:rPr lang="en-US" altLang="zh-CN">
                <a:latin typeface="Times New Roman" panose="02020603050405020304" pitchFamily="18" charset="0"/>
              </a:rPr>
              <a:t>		t</a:t>
            </a:r>
            <a:r>
              <a:rPr lang="en-US" altLang="zh-CN" baseline="-30000">
                <a:latin typeface="Times New Roman" panose="02020603050405020304" pitchFamily="18" charset="0"/>
              </a:rPr>
              <a:t>3</a:t>
            </a:r>
            <a:r>
              <a:rPr lang="en-US" altLang="zh-CN">
                <a:latin typeface="Times New Roman" panose="02020603050405020304" pitchFamily="18" charset="0"/>
              </a:rPr>
              <a:t> := t</a:t>
            </a:r>
            <a:r>
              <a:rPr lang="en-US" altLang="zh-CN" baseline="-30000">
                <a:latin typeface="Times New Roman" panose="02020603050405020304" pitchFamily="18" charset="0"/>
              </a:rPr>
              <a:t>1</a:t>
            </a:r>
            <a:r>
              <a:rPr lang="en-US" altLang="zh-CN">
                <a:latin typeface="Times New Roman" panose="02020603050405020304" pitchFamily="18" charset="0"/>
              </a:rPr>
              <a:t> + t</a:t>
            </a:r>
            <a:r>
              <a:rPr lang="en-US" altLang="zh-CN" baseline="-30000">
                <a:latin typeface="Times New Roman" panose="02020603050405020304" pitchFamily="18" charset="0"/>
              </a:rPr>
              <a:t>2</a:t>
            </a:r>
            <a:endParaRPr lang="en-US" altLang="zh-CN">
              <a:latin typeface="Times New Roman" panose="02020603050405020304" pitchFamily="18" charset="0"/>
            </a:endParaRPr>
          </a:p>
          <a:p>
            <a:pPr algn="just">
              <a:lnSpc>
                <a:spcPct val="95000"/>
              </a:lnSpc>
              <a:buFont typeface="Wingdings" panose="05000000000000000000" pitchFamily="2" charset="2"/>
              <a:buNone/>
            </a:pPr>
            <a:r>
              <a:rPr lang="en-US" altLang="zh-CN">
                <a:latin typeface="Times New Roman" panose="02020603050405020304" pitchFamily="18" charset="0"/>
              </a:rPr>
              <a:t>		d := t</a:t>
            </a:r>
            <a:r>
              <a:rPr lang="en-US" altLang="zh-CN" baseline="-30000">
                <a:latin typeface="Times New Roman" panose="02020603050405020304" pitchFamily="18" charset="0"/>
              </a:rPr>
              <a:t>3</a:t>
            </a:r>
            <a:r>
              <a:rPr lang="en-US" altLang="zh-CN">
                <a:latin typeface="Times New Roman" panose="02020603050405020304" pitchFamily="18" charset="0"/>
              </a:rPr>
              <a:t> + t</a:t>
            </a:r>
            <a:r>
              <a:rPr lang="en-US" altLang="zh-CN" baseline="-30000">
                <a:latin typeface="Times New Roman" panose="02020603050405020304" pitchFamily="18" charset="0"/>
              </a:rPr>
              <a:t>2</a:t>
            </a:r>
            <a:r>
              <a:rPr lang="en-US" altLang="zh-CN">
                <a:latin typeface="Times New Roman" panose="02020603050405020304" pitchFamily="18" charset="0"/>
              </a:rPr>
              <a:t> </a:t>
            </a:r>
          </a:p>
          <a:p>
            <a:pPr algn="just">
              <a:lnSpc>
                <a:spcPct val="95000"/>
              </a:lnSpc>
              <a:buFont typeface="Wingdings" panose="05000000000000000000" pitchFamily="2" charset="2"/>
              <a:buNone/>
            </a:pPr>
            <a:r>
              <a:rPr lang="en-US" altLang="zh-CN">
                <a:latin typeface="Times New Roman" panose="02020603050405020304" pitchFamily="18" charset="0"/>
              </a:rPr>
              <a:t>d</a:t>
            </a:r>
            <a:r>
              <a:rPr lang="zh-CN" altLang="en-US">
                <a:latin typeface="Times New Roman" panose="02020603050405020304" pitchFamily="18" charset="0"/>
              </a:rPr>
              <a:t>在基本块的出口是活跃的。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325DE8C9-2A52-A8DF-7BE6-C12FD139D021}"/>
              </a:ext>
            </a:extLst>
          </p:cNvPr>
          <p:cNvSpPr>
            <a:spLocks noGrp="1" noChangeArrowheads="1"/>
          </p:cNvSpPr>
          <p:nvPr>
            <p:ph type="title"/>
          </p:nvPr>
        </p:nvSpPr>
        <p:spPr/>
        <p:txBody>
          <a:bodyPr anchor="ctr"/>
          <a:lstStyle/>
          <a:p>
            <a:r>
              <a:rPr lang="en-US" altLang="zh-CN">
                <a:latin typeface="Times New Roman" panose="02020603050405020304" pitchFamily="18" charset="0"/>
              </a:rPr>
              <a:t>11.3.3 </a:t>
            </a:r>
            <a:r>
              <a:rPr lang="zh-CN" altLang="en-US">
                <a:latin typeface="Times New Roman" panose="02020603050405020304" pitchFamily="18" charset="0"/>
              </a:rPr>
              <a:t>代码生成算法</a:t>
            </a:r>
          </a:p>
        </p:txBody>
      </p:sp>
      <p:sp>
        <p:nvSpPr>
          <p:cNvPr id="48" name="日期占位符 3">
            <a:extLst>
              <a:ext uri="{FF2B5EF4-FFF2-40B4-BE49-F238E27FC236}">
                <a16:creationId xmlns:a16="http://schemas.microsoft.com/office/drawing/2014/main" id="{AD86FF2A-2DE0-27E5-85AC-20F4043AE6C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9059187-7B3A-4A8B-B461-A2796164A81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4514" name="灯片编号占位符 5">
            <a:extLst>
              <a:ext uri="{FF2B5EF4-FFF2-40B4-BE49-F238E27FC236}">
                <a16:creationId xmlns:a16="http://schemas.microsoft.com/office/drawing/2014/main" id="{3D85D825-08E2-8631-BE8E-D43C0A826ED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E28EE118-61C9-4DA8-8F46-1854E616948D}" type="slidenum">
              <a:rPr lang="en-US" altLang="zh-CN">
                <a:latin typeface="Arial" panose="020B0604020202020204" pitchFamily="34" charset="0"/>
              </a:rPr>
              <a:pPr/>
              <a:t>33</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A1EF7564-E4B3-4FF7-25D7-08D28CDB56E2}"/>
              </a:ext>
            </a:extLst>
          </p:cNvPr>
          <p:cNvSpPr>
            <a:spLocks noGrp="1"/>
          </p:cNvSpPr>
          <p:nvPr>
            <p:ph type="body" sz="quarter" idx="13"/>
          </p:nvPr>
        </p:nvSpPr>
        <p:spPr/>
        <p:txBody>
          <a:bodyPr/>
          <a:lstStyle/>
          <a:p>
            <a:endParaRPr lang="zh-CN" altLang="en-US"/>
          </a:p>
        </p:txBody>
      </p:sp>
      <p:graphicFrame>
        <p:nvGraphicFramePr>
          <p:cNvPr id="883760" name="表格 883759">
            <a:extLst>
              <a:ext uri="{FF2B5EF4-FFF2-40B4-BE49-F238E27FC236}">
                <a16:creationId xmlns:a16="http://schemas.microsoft.com/office/drawing/2014/main" id="{C031DF91-57C8-ADB1-42FB-7E155CFF47A1}"/>
              </a:ext>
            </a:extLst>
          </p:cNvPr>
          <p:cNvGraphicFramePr/>
          <p:nvPr/>
        </p:nvGraphicFramePr>
        <p:xfrm>
          <a:off x="1847850" y="1341439"/>
          <a:ext cx="8707438" cy="5100638"/>
        </p:xfrm>
        <a:graphic>
          <a:graphicData uri="http://schemas.openxmlformats.org/drawingml/2006/table">
            <a:tbl>
              <a:tblPr/>
              <a:tblGrid>
                <a:gridCol w="1878013">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22475">
                  <a:extLst>
                    <a:ext uri="{9D8B030D-6E8A-4147-A177-3AD203B41FA5}">
                      <a16:colId xmlns:a16="http://schemas.microsoft.com/office/drawing/2014/main" val="20002"/>
                    </a:ext>
                  </a:extLst>
                </a:gridCol>
                <a:gridCol w="2724150">
                  <a:extLst>
                    <a:ext uri="{9D8B030D-6E8A-4147-A177-3AD203B41FA5}">
                      <a16:colId xmlns:a16="http://schemas.microsoft.com/office/drawing/2014/main" val="20003"/>
                    </a:ext>
                  </a:extLst>
                </a:gridCol>
              </a:tblGrid>
              <a:tr h="589586">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b="0" dirty="0">
                          <a:latin typeface="Times New Roman" pitchFamily="18" charset="0"/>
                        </a:rPr>
                        <a:t>语  句 </a:t>
                      </a: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b="0" dirty="0">
                          <a:latin typeface="Times New Roman" pitchFamily="18" charset="0"/>
                        </a:rPr>
                        <a:t>生成的代码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b="0" dirty="0">
                          <a:latin typeface="Times New Roman" pitchFamily="18" charset="0"/>
                        </a:rPr>
                        <a:t>寄存器描述符</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b="0" dirty="0">
                          <a:latin typeface="Times New Roman" pitchFamily="18" charset="0"/>
                        </a:rPr>
                        <a:t>名字地址描述符 </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84">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endParaRPr lang="zh-CN" altLang="zh-CN" sz="2400" b="0" dirty="0">
                        <a:latin typeface="Times New Roman" pitchFamily="18" charset="0"/>
                      </a:endParaRP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endParaRPr lang="zh-CN" altLang="zh-CN" sz="2400" b="0" dirty="0">
                        <a:latin typeface="Times New Roman" pitchFamily="18" charset="0"/>
                      </a:endParaRP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zh-CN" altLang="en-US" sz="2400" b="0" dirty="0">
                          <a:latin typeface="Times New Roman" pitchFamily="18" charset="0"/>
                        </a:rPr>
                        <a:t>寄存器空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endParaRPr lang="zh-CN" altLang="zh-CN" sz="2400" b="0" dirty="0">
                        <a:latin typeface="Times New Roman" pitchFamily="18" charset="0"/>
                      </a:endParaRP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823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t</a:t>
                      </a:r>
                      <a:r>
                        <a:rPr lang="en-US" altLang="zh-CN" sz="2400" b="0" baseline="-30000">
                          <a:latin typeface="Times New Roman" pitchFamily="18" charset="0"/>
                        </a:rPr>
                        <a:t>1</a:t>
                      </a:r>
                      <a:r>
                        <a:rPr lang="en-US" altLang="zh-CN" sz="2400" b="0">
                          <a:latin typeface="Times New Roman" pitchFamily="18" charset="0"/>
                        </a:rPr>
                        <a:t> := a </a:t>
                      </a:r>
                      <a:r>
                        <a:rPr lang="en-US" altLang="zh-CN" sz="2400" b="0">
                          <a:latin typeface="Times New Roman" pitchFamily="18" charset="0"/>
                          <a:sym typeface="Symbol" pitchFamily="18" charset="2"/>
                        </a:rPr>
                        <a:t></a:t>
                      </a:r>
                      <a:r>
                        <a:rPr lang="en-US" altLang="zh-CN" sz="2400" b="0">
                          <a:latin typeface="Times New Roman" pitchFamily="18" charset="0"/>
                        </a:rPr>
                        <a:t> b</a:t>
                      </a:r>
                      <a:r>
                        <a:rPr lang="en-US" altLang="zh-CN" sz="2400">
                          <a:latin typeface="Times New Roman" pitchFamily="18" charset="0"/>
                        </a:rPr>
                        <a:t> </a:t>
                      </a: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MOV a, R</a:t>
                      </a:r>
                      <a:r>
                        <a:rPr lang="en-US" altLang="zh-CN" sz="2800" baseline="-25000">
                          <a:latin typeface="Times New Roman" pitchFamily="18" charset="0"/>
                        </a:rPr>
                        <a:t>0</a:t>
                      </a:r>
                    </a:p>
                    <a:p>
                      <a:pPr marL="0" lvl="0" indent="0" algn="ctr">
                        <a:spcBef>
                          <a:spcPct val="0"/>
                        </a:spcBef>
                        <a:buNone/>
                      </a:pPr>
                      <a:r>
                        <a:rPr lang="en-US" altLang="zh-CN" sz="2400" b="0">
                          <a:latin typeface="Times New Roman" pitchFamily="18" charset="0"/>
                        </a:rPr>
                        <a:t>SUB b, R</a:t>
                      </a:r>
                      <a:r>
                        <a:rPr lang="en-US" altLang="zh-CN" sz="2800" baseline="-25000">
                          <a:latin typeface="Times New Roman" pitchFamily="18" charset="0"/>
                        </a:rPr>
                        <a:t>0</a:t>
                      </a:r>
                      <a:r>
                        <a:rPr lang="en-US" altLang="zh-CN" sz="240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含</a:t>
                      </a:r>
                      <a:r>
                        <a:rPr lang="en-US" altLang="zh-CN" sz="2400" b="0">
                          <a:latin typeface="Times New Roman" pitchFamily="18" charset="0"/>
                        </a:rPr>
                        <a:t>t</a:t>
                      </a:r>
                      <a:r>
                        <a:rPr lang="en-US" altLang="zh-CN" sz="2400" b="0" baseline="-30000">
                          <a:latin typeface="Times New Roman" pitchFamily="18" charset="0"/>
                        </a:rPr>
                        <a:t>1</a:t>
                      </a:r>
                      <a:r>
                        <a:rPr lang="en-US" altLang="zh-CN" sz="240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t</a:t>
                      </a:r>
                      <a:r>
                        <a:rPr lang="en-US" altLang="zh-CN" sz="2400" b="0" baseline="-30000">
                          <a:latin typeface="Times New Roman" pitchFamily="18" charset="0"/>
                        </a:rPr>
                        <a:t>1</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中</a:t>
                      </a:r>
                      <a:r>
                        <a:rPr lang="zh-CN" altLang="en-US" sz="2400" dirty="0">
                          <a:latin typeface="Times New Roman" pitchFamily="18" charset="0"/>
                        </a:rPr>
                        <a:t> </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193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t</a:t>
                      </a:r>
                      <a:r>
                        <a:rPr lang="en-US" altLang="zh-CN" sz="2400" b="0" baseline="-30000">
                          <a:latin typeface="Times New Roman" pitchFamily="18" charset="0"/>
                        </a:rPr>
                        <a:t>2</a:t>
                      </a:r>
                      <a:r>
                        <a:rPr lang="en-US" altLang="zh-CN" sz="2400" b="0">
                          <a:latin typeface="Times New Roman" pitchFamily="18" charset="0"/>
                        </a:rPr>
                        <a:t> := a </a:t>
                      </a:r>
                      <a:r>
                        <a:rPr lang="en-US" altLang="zh-CN" sz="2400" b="0">
                          <a:latin typeface="Times New Roman" pitchFamily="18" charset="0"/>
                          <a:sym typeface="Symbol" pitchFamily="18" charset="2"/>
                        </a:rPr>
                        <a:t></a:t>
                      </a:r>
                      <a:r>
                        <a:rPr lang="en-US" altLang="zh-CN" sz="2400" b="0">
                          <a:latin typeface="Times New Roman" pitchFamily="18" charset="0"/>
                        </a:rPr>
                        <a:t> c</a:t>
                      </a: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MOV a, R</a:t>
                      </a:r>
                      <a:r>
                        <a:rPr lang="en-US" altLang="zh-CN" sz="2800" baseline="-25000">
                          <a:latin typeface="Times New Roman" pitchFamily="18" charset="0"/>
                        </a:rPr>
                        <a:t>1</a:t>
                      </a:r>
                    </a:p>
                    <a:p>
                      <a:pPr marL="0" lvl="0" indent="0" algn="ctr">
                        <a:spcBef>
                          <a:spcPct val="0"/>
                        </a:spcBef>
                        <a:buNone/>
                      </a:pPr>
                      <a:r>
                        <a:rPr lang="en-US" altLang="zh-CN" sz="2400" b="0">
                          <a:latin typeface="Times New Roman" pitchFamily="18" charset="0"/>
                        </a:rPr>
                        <a:t>SUB c, R</a:t>
                      </a:r>
                      <a:r>
                        <a:rPr lang="en-US" altLang="zh-CN" sz="2800" baseline="-25000">
                          <a:latin typeface="Times New Roman" pitchFamily="18" charset="0"/>
                        </a:rPr>
                        <a:t>1</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含</a:t>
                      </a:r>
                      <a:r>
                        <a:rPr lang="en-US" altLang="zh-CN" sz="2400" b="0">
                          <a:latin typeface="Times New Roman" pitchFamily="18" charset="0"/>
                        </a:rPr>
                        <a:t>t</a:t>
                      </a:r>
                      <a:r>
                        <a:rPr lang="en-US" altLang="zh-CN" sz="2400" b="0" baseline="-30000">
                          <a:latin typeface="Times New Roman" pitchFamily="18" charset="0"/>
                        </a:rPr>
                        <a:t>1</a:t>
                      </a:r>
                    </a:p>
                    <a:p>
                      <a:pPr marL="0" lvl="0" indent="0" algn="ctr">
                        <a:spcBef>
                          <a:spcPct val="0"/>
                        </a:spcBef>
                        <a:buNone/>
                      </a:pPr>
                      <a:r>
                        <a:rPr lang="en-US" altLang="zh-CN" sz="2400" b="0">
                          <a:latin typeface="Times New Roman" pitchFamily="18" charset="0"/>
                        </a:rPr>
                        <a:t>R</a:t>
                      </a:r>
                      <a:r>
                        <a:rPr lang="en-US" altLang="zh-CN" sz="2800" baseline="-25000">
                          <a:latin typeface="Times New Roman" pitchFamily="18" charset="0"/>
                        </a:rPr>
                        <a:t>1</a:t>
                      </a:r>
                      <a:r>
                        <a:rPr lang="zh-CN" altLang="en-US" sz="2400" b="0" dirty="0">
                          <a:latin typeface="Times New Roman" pitchFamily="18" charset="0"/>
                        </a:rPr>
                        <a:t>含</a:t>
                      </a:r>
                      <a:r>
                        <a:rPr lang="en-US" altLang="zh-CN" sz="2400" b="0">
                          <a:latin typeface="Times New Roman" pitchFamily="18" charset="0"/>
                        </a:rPr>
                        <a:t>t</a:t>
                      </a:r>
                      <a:r>
                        <a:rPr lang="en-US" altLang="zh-CN" sz="2400" b="0" baseline="-25000">
                          <a:latin typeface="Times New Roman" pitchFamily="18" charset="0"/>
                        </a:rPr>
                        <a:t>2</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t</a:t>
                      </a:r>
                      <a:r>
                        <a:rPr lang="en-US" altLang="zh-CN" sz="2400" b="0" baseline="-30000">
                          <a:latin typeface="Times New Roman" pitchFamily="18" charset="0"/>
                        </a:rPr>
                        <a:t>1</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中</a:t>
                      </a:r>
                    </a:p>
                    <a:p>
                      <a:pPr marL="0" lvl="0" indent="0" algn="ctr">
                        <a:spcBef>
                          <a:spcPct val="0"/>
                        </a:spcBef>
                        <a:buNone/>
                      </a:pPr>
                      <a:r>
                        <a:rPr lang="en-US" altLang="zh-CN" sz="2400" b="0">
                          <a:latin typeface="Times New Roman" pitchFamily="18" charset="0"/>
                        </a:rPr>
                        <a:t>t</a:t>
                      </a:r>
                      <a:r>
                        <a:rPr lang="en-US" altLang="zh-CN" sz="2400" b="0" baseline="-30000">
                          <a:latin typeface="Times New Roman" pitchFamily="18" charset="0"/>
                        </a:rPr>
                        <a:t>2</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1</a:t>
                      </a:r>
                      <a:r>
                        <a:rPr lang="zh-CN" altLang="en-US" sz="2400" b="0" dirty="0">
                          <a:latin typeface="Times New Roman" pitchFamily="18" charset="0"/>
                        </a:rPr>
                        <a:t>中</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816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t</a:t>
                      </a:r>
                      <a:r>
                        <a:rPr lang="en-US" altLang="zh-CN" sz="2400" b="0" baseline="-30000">
                          <a:latin typeface="Times New Roman" pitchFamily="18" charset="0"/>
                        </a:rPr>
                        <a:t>3</a:t>
                      </a:r>
                      <a:r>
                        <a:rPr lang="en-US" altLang="zh-CN" sz="2400" b="0">
                          <a:latin typeface="Times New Roman" pitchFamily="18" charset="0"/>
                        </a:rPr>
                        <a:t> := t</a:t>
                      </a:r>
                      <a:r>
                        <a:rPr lang="en-US" altLang="zh-CN" sz="2400" b="0" baseline="-30000">
                          <a:latin typeface="Times New Roman" pitchFamily="18" charset="0"/>
                        </a:rPr>
                        <a:t>1</a:t>
                      </a:r>
                      <a:r>
                        <a:rPr lang="en-US" altLang="zh-CN" sz="2400" b="0">
                          <a:latin typeface="Times New Roman" pitchFamily="18" charset="0"/>
                        </a:rPr>
                        <a:t>+ t</a:t>
                      </a:r>
                      <a:r>
                        <a:rPr lang="en-US" altLang="zh-CN" sz="2400" b="0" baseline="-30000">
                          <a:latin typeface="Times New Roman" pitchFamily="18" charset="0"/>
                        </a:rPr>
                        <a:t>2</a:t>
                      </a:r>
                      <a:r>
                        <a:rPr lang="en-US" altLang="zh-CN" sz="2400">
                          <a:latin typeface="Times New Roman" pitchFamily="18" charset="0"/>
                        </a:rPr>
                        <a:t> </a:t>
                      </a: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ADD R</a:t>
                      </a:r>
                      <a:r>
                        <a:rPr lang="en-US" altLang="zh-CN" sz="2800" baseline="-25000">
                          <a:latin typeface="Times New Roman" pitchFamily="18" charset="0"/>
                        </a:rPr>
                        <a:t>1</a:t>
                      </a:r>
                      <a:r>
                        <a:rPr lang="en-US" altLang="zh-CN" sz="2400" b="0">
                          <a:latin typeface="Times New Roman" pitchFamily="18" charset="0"/>
                        </a:rPr>
                        <a:t>,R</a:t>
                      </a:r>
                      <a:r>
                        <a:rPr lang="en-US" altLang="zh-CN" sz="2800" baseline="-25000">
                          <a:latin typeface="Times New Roman" pitchFamily="18" charset="0"/>
                        </a:rPr>
                        <a:t>0</a:t>
                      </a:r>
                      <a:r>
                        <a:rPr lang="en-US" altLang="zh-CN" sz="240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含</a:t>
                      </a:r>
                      <a:r>
                        <a:rPr lang="en-US" altLang="zh-CN" sz="2400" b="0">
                          <a:latin typeface="Times New Roman" pitchFamily="18" charset="0"/>
                        </a:rPr>
                        <a:t>t</a:t>
                      </a:r>
                      <a:r>
                        <a:rPr lang="en-US" altLang="zh-CN" sz="2400" b="0" baseline="-30000">
                          <a:latin typeface="Times New Roman" pitchFamily="18" charset="0"/>
                        </a:rPr>
                        <a:t>3</a:t>
                      </a:r>
                      <a:r>
                        <a:rPr lang="en-US" altLang="zh-CN" sz="2400" b="0">
                          <a:latin typeface="Times New Roman" pitchFamily="18" charset="0"/>
                        </a:rPr>
                        <a:t> </a:t>
                      </a:r>
                    </a:p>
                    <a:p>
                      <a:pPr marL="0" lvl="0" indent="0" algn="ctr">
                        <a:spcBef>
                          <a:spcPct val="0"/>
                        </a:spcBef>
                        <a:buNone/>
                      </a:pPr>
                      <a:r>
                        <a:rPr lang="en-US" altLang="zh-CN" sz="2400" b="0">
                          <a:latin typeface="Times New Roman" pitchFamily="18" charset="0"/>
                        </a:rPr>
                        <a:t>R</a:t>
                      </a:r>
                      <a:r>
                        <a:rPr lang="en-US" altLang="zh-CN" sz="2800" baseline="-25000">
                          <a:latin typeface="Times New Roman" pitchFamily="18" charset="0"/>
                        </a:rPr>
                        <a:t>1</a:t>
                      </a:r>
                      <a:r>
                        <a:rPr lang="zh-CN" altLang="en-US" sz="2400" b="0" dirty="0">
                          <a:latin typeface="Times New Roman" pitchFamily="18" charset="0"/>
                        </a:rPr>
                        <a:t>含</a:t>
                      </a:r>
                      <a:r>
                        <a:rPr lang="en-US" altLang="zh-CN" sz="2400" b="0">
                          <a:latin typeface="Times New Roman" pitchFamily="18" charset="0"/>
                        </a:rPr>
                        <a:t>t</a:t>
                      </a:r>
                      <a:r>
                        <a:rPr lang="en-US" altLang="zh-CN" sz="2400" b="0" baseline="-30000">
                          <a:latin typeface="Times New Roman" pitchFamily="18" charset="0"/>
                        </a:rPr>
                        <a:t>2</a:t>
                      </a:r>
                      <a:r>
                        <a:rPr lang="en-US" altLang="zh-CN" sz="2400" b="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t</a:t>
                      </a:r>
                      <a:r>
                        <a:rPr lang="en-US" altLang="zh-CN" sz="2400" b="0" baseline="-30000">
                          <a:latin typeface="Times New Roman" pitchFamily="18" charset="0"/>
                        </a:rPr>
                        <a:t>3</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中</a:t>
                      </a:r>
                    </a:p>
                    <a:p>
                      <a:pPr marL="0" lvl="0" indent="0" algn="ctr">
                        <a:spcBef>
                          <a:spcPct val="0"/>
                        </a:spcBef>
                        <a:buNone/>
                      </a:pPr>
                      <a:r>
                        <a:rPr lang="en-US" altLang="zh-CN" sz="2400" b="0">
                          <a:latin typeface="Times New Roman" pitchFamily="18" charset="0"/>
                        </a:rPr>
                        <a:t>t</a:t>
                      </a:r>
                      <a:r>
                        <a:rPr lang="en-US" altLang="zh-CN" sz="2400" b="0" baseline="-30000">
                          <a:latin typeface="Times New Roman" pitchFamily="18" charset="0"/>
                        </a:rPr>
                        <a:t>2</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1</a:t>
                      </a:r>
                      <a:r>
                        <a:rPr lang="zh-CN" altLang="en-US" sz="2400" b="0" dirty="0">
                          <a:latin typeface="Times New Roman" pitchFamily="18" charset="0"/>
                        </a:rPr>
                        <a:t>中</a:t>
                      </a:r>
                      <a:r>
                        <a:rPr lang="zh-CN" altLang="en-US" sz="2400" dirty="0">
                          <a:latin typeface="Times New Roman" pitchFamily="18" charset="0"/>
                        </a:rPr>
                        <a:t> </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119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d := t</a:t>
                      </a:r>
                      <a:r>
                        <a:rPr lang="en-US" altLang="zh-CN" sz="2400" b="0" baseline="-30000">
                          <a:latin typeface="Times New Roman" pitchFamily="18" charset="0"/>
                        </a:rPr>
                        <a:t>3</a:t>
                      </a:r>
                      <a:r>
                        <a:rPr lang="en-US" altLang="zh-CN" sz="2400" b="0">
                          <a:latin typeface="Times New Roman" pitchFamily="18" charset="0"/>
                        </a:rPr>
                        <a:t> + t</a:t>
                      </a:r>
                      <a:r>
                        <a:rPr lang="en-US" altLang="zh-CN" sz="2400" b="0" baseline="-30000">
                          <a:latin typeface="Times New Roman" pitchFamily="18" charset="0"/>
                        </a:rPr>
                        <a:t>2</a:t>
                      </a:r>
                      <a:r>
                        <a:rPr lang="en-US" altLang="zh-CN" sz="2400">
                          <a:latin typeface="Times New Roman" pitchFamily="18" charset="0"/>
                        </a:rPr>
                        <a:t> </a:t>
                      </a: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ADD R</a:t>
                      </a:r>
                      <a:r>
                        <a:rPr lang="en-US" altLang="zh-CN" sz="2800" baseline="-25000">
                          <a:latin typeface="Times New Roman" pitchFamily="18" charset="0"/>
                        </a:rPr>
                        <a:t>1</a:t>
                      </a:r>
                      <a:r>
                        <a:rPr lang="en-US" altLang="zh-CN" sz="2400" b="0">
                          <a:latin typeface="Times New Roman" pitchFamily="18" charset="0"/>
                        </a:rPr>
                        <a:t>,R</a:t>
                      </a:r>
                      <a:r>
                        <a:rPr lang="en-US" altLang="zh-CN" sz="2800" baseline="-25000">
                          <a:latin typeface="Times New Roman" pitchFamily="18" charset="0"/>
                        </a:rPr>
                        <a:t>0</a:t>
                      </a:r>
                      <a:r>
                        <a:rPr lang="en-US" altLang="zh-CN" sz="240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含</a:t>
                      </a:r>
                      <a:r>
                        <a:rPr lang="en-US" altLang="zh-CN" sz="2400" b="0">
                          <a:latin typeface="Times New Roman" pitchFamily="18" charset="0"/>
                        </a:rPr>
                        <a:t>d</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d</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中</a:t>
                      </a:r>
                      <a:r>
                        <a:rPr lang="zh-CN" altLang="en-US" sz="2400" dirty="0">
                          <a:latin typeface="Times New Roman" pitchFamily="18" charset="0"/>
                        </a:rPr>
                        <a:t> </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531752">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endParaRPr lang="zh-CN" altLang="zh-CN" sz="2400" dirty="0">
                        <a:latin typeface="Times New Roman" pitchFamily="18" charset="0"/>
                      </a:endParaRPr>
                    </a:p>
                  </a:txBody>
                  <a:tcPr marT="46267" marB="4626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MOV R</a:t>
                      </a:r>
                      <a:r>
                        <a:rPr lang="en-US" altLang="zh-CN" sz="2800" baseline="-25000">
                          <a:latin typeface="Times New Roman" pitchFamily="18" charset="0"/>
                        </a:rPr>
                        <a:t>0</a:t>
                      </a:r>
                      <a:r>
                        <a:rPr lang="en-US" altLang="zh-CN" sz="2400" b="0">
                          <a:latin typeface="Times New Roman" pitchFamily="18" charset="0"/>
                        </a:rPr>
                        <a:t>, d</a:t>
                      </a:r>
                      <a:r>
                        <a:rPr lang="en-US" altLang="zh-CN" sz="2400">
                          <a:latin typeface="Times New Roman" pitchFamily="18" charset="0"/>
                        </a:rPr>
                        <a:t> </a:t>
                      </a: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buNone/>
                      </a:pPr>
                      <a:endParaRPr lang="zh-CN" altLang="zh-CN" sz="2400" b="0" baseline="-30000" dirty="0">
                        <a:latin typeface="Times New Roman" pitchFamily="18" charset="0"/>
                      </a:endParaRPr>
                    </a:p>
                  </a:txBody>
                  <a:tcPr marT="46267" marB="4626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charset="2"/>
                        <a:buChar char="n"/>
                        <a:defRPr sz="2800" b="1" i="0" u="none" kern="1200" baseline="0">
                          <a:solidFill>
                            <a:schemeClr val="tx1"/>
                          </a:solidFill>
                          <a:latin typeface="Tahoma" pitchFamily="34" charset="0"/>
                          <a:ea typeface="楷体_GB2312" pitchFamily="49"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None/>
                      </a:pPr>
                      <a:r>
                        <a:rPr lang="en-US" altLang="zh-CN" sz="2400" b="0">
                          <a:latin typeface="Times New Roman" pitchFamily="18" charset="0"/>
                        </a:rPr>
                        <a:t>d</a:t>
                      </a:r>
                      <a:r>
                        <a:rPr lang="zh-CN" altLang="en-US" sz="2400" b="0" dirty="0">
                          <a:latin typeface="Times New Roman" pitchFamily="18" charset="0"/>
                        </a:rPr>
                        <a:t>在</a:t>
                      </a:r>
                      <a:r>
                        <a:rPr lang="en-US" altLang="zh-CN" sz="2400" b="0">
                          <a:latin typeface="Times New Roman" pitchFamily="18" charset="0"/>
                        </a:rPr>
                        <a:t>R</a:t>
                      </a:r>
                      <a:r>
                        <a:rPr lang="en-US" altLang="zh-CN" sz="2800" baseline="-25000">
                          <a:latin typeface="Times New Roman" pitchFamily="18" charset="0"/>
                        </a:rPr>
                        <a:t>0</a:t>
                      </a:r>
                      <a:r>
                        <a:rPr lang="zh-CN" altLang="en-US" sz="2400" b="0" dirty="0">
                          <a:latin typeface="Times New Roman" pitchFamily="18" charset="0"/>
                        </a:rPr>
                        <a:t>和内存中 </a:t>
                      </a:r>
                    </a:p>
                  </a:txBody>
                  <a:tcPr marT="46267" marB="4626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a:noFill/>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F86C95D9-2631-92E1-ADC1-05FA4EC429E8}"/>
              </a:ext>
            </a:extLst>
          </p:cNvPr>
          <p:cNvSpPr>
            <a:spLocks noGrp="1" noChangeArrowheads="1"/>
          </p:cNvSpPr>
          <p:nvPr>
            <p:ph type="title"/>
          </p:nvPr>
        </p:nvSpPr>
        <p:spPr/>
        <p:txBody>
          <a:bodyPr anchor="ctr"/>
          <a:lstStyle/>
          <a:p>
            <a:r>
              <a:rPr lang="en-US" altLang="zh-CN">
                <a:latin typeface="Times New Roman" panose="02020603050405020304" pitchFamily="18" charset="0"/>
              </a:rPr>
              <a:t>11.3.3 </a:t>
            </a:r>
            <a:r>
              <a:rPr lang="zh-CN" altLang="en-US">
                <a:latin typeface="Times New Roman" panose="02020603050405020304" pitchFamily="18" charset="0"/>
              </a:rPr>
              <a:t>代码生成算法</a:t>
            </a:r>
          </a:p>
        </p:txBody>
      </p:sp>
      <p:sp>
        <p:nvSpPr>
          <p:cNvPr id="4" name="日期占位符 3">
            <a:extLst>
              <a:ext uri="{FF2B5EF4-FFF2-40B4-BE49-F238E27FC236}">
                <a16:creationId xmlns:a16="http://schemas.microsoft.com/office/drawing/2014/main" id="{8E58CBF3-4F66-0B54-F295-16DA0B8D3A4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D72529F-2BEE-4B7D-972E-012D900CA06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6562" name="灯片编号占位符 5">
            <a:extLst>
              <a:ext uri="{FF2B5EF4-FFF2-40B4-BE49-F238E27FC236}">
                <a16:creationId xmlns:a16="http://schemas.microsoft.com/office/drawing/2014/main" id="{60878CF5-1551-4C4E-5A78-4A3BB6EBA77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9814D396-D8FE-465E-B0CE-FB17B4F930FD}" type="slidenum">
              <a:rPr lang="en-US" altLang="zh-CN">
                <a:latin typeface="Arial" panose="020B0604020202020204" pitchFamily="34" charset="0"/>
              </a:rPr>
              <a:pPr/>
              <a:t>34</a:t>
            </a:fld>
            <a:endParaRPr lang="en-US" altLang="zh-CN">
              <a:latin typeface="Arial" panose="020B0604020202020204" pitchFamily="34" charset="0"/>
            </a:endParaRPr>
          </a:p>
        </p:txBody>
      </p:sp>
      <p:sp>
        <p:nvSpPr>
          <p:cNvPr id="66564" name="Rectangle 3">
            <a:extLst>
              <a:ext uri="{FF2B5EF4-FFF2-40B4-BE49-F238E27FC236}">
                <a16:creationId xmlns:a16="http://schemas.microsoft.com/office/drawing/2014/main" id="{F86BDF65-CFCF-5693-0F84-9737557E586B}"/>
              </a:ext>
            </a:extLst>
          </p:cNvPr>
          <p:cNvSpPr>
            <a:spLocks noGrp="1" noChangeArrowheads="1"/>
          </p:cNvSpPr>
          <p:nvPr>
            <p:ph type="body" sz="quarter" idx="13"/>
          </p:nvPr>
        </p:nvSpPr>
        <p:spPr/>
        <p:txBody>
          <a:bodyPr/>
          <a:lstStyle/>
          <a:p>
            <a:pPr algn="just">
              <a:lnSpc>
                <a:spcPct val="95000"/>
              </a:lnSpc>
              <a:buFont typeface="Wingdings" panose="05000000000000000000" pitchFamily="2" charset="2"/>
              <a:buNone/>
            </a:pPr>
            <a:r>
              <a:rPr lang="zh-CN" altLang="en-US" dirty="0">
                <a:latin typeface="Times New Roman" panose="02020603050405020304" pitchFamily="18" charset="0"/>
              </a:rPr>
              <a:t>前三条指令可以修改，使执行代价降低</a:t>
            </a:r>
          </a:p>
          <a:p>
            <a:pPr algn="just">
              <a:lnSpc>
                <a:spcPct val="95000"/>
              </a:lnSpc>
              <a:buFont typeface="Wingdings" panose="05000000000000000000" pitchFamily="2" charset="2"/>
              <a:buNone/>
            </a:pPr>
            <a:endParaRPr lang="zh-CN" altLang="en-US" dirty="0">
              <a:latin typeface="Times New Roman" panose="02020603050405020304" pitchFamily="18" charset="0"/>
            </a:endParaRPr>
          </a:p>
          <a:p>
            <a:pPr algn="just">
              <a:lnSpc>
                <a:spcPct val="95000"/>
              </a:lnSpc>
              <a:buFont typeface="Wingdings" panose="05000000000000000000" pitchFamily="2" charset="2"/>
              <a:buNone/>
            </a:pPr>
            <a:r>
              <a:rPr lang="en-US" altLang="zh-CN" dirty="0">
                <a:latin typeface="Times New Roman" panose="02020603050405020304" pitchFamily="18" charset="0"/>
              </a:rPr>
              <a:t>MOV a, R</a:t>
            </a:r>
            <a:r>
              <a:rPr lang="en-US" altLang="zh-CN" baseline="-25000" dirty="0">
                <a:latin typeface="Times New Roman" panose="02020603050405020304" pitchFamily="18" charset="0"/>
              </a:rPr>
              <a:t>0</a:t>
            </a:r>
            <a:r>
              <a:rPr lang="en-US" altLang="zh-CN" dirty="0">
                <a:latin typeface="Times New Roman" panose="02020603050405020304" pitchFamily="18" charset="0"/>
              </a:rPr>
              <a:t>			MOV a, R</a:t>
            </a:r>
            <a:r>
              <a:rPr lang="en-US" altLang="zh-CN" baseline="-25000" dirty="0">
                <a:latin typeface="Times New Roman" panose="02020603050405020304" pitchFamily="18" charset="0"/>
              </a:rPr>
              <a:t>0</a:t>
            </a:r>
          </a:p>
          <a:p>
            <a:pPr algn="just">
              <a:lnSpc>
                <a:spcPct val="95000"/>
              </a:lnSpc>
              <a:buFont typeface="Wingdings" panose="05000000000000000000" pitchFamily="2" charset="2"/>
              <a:buNone/>
            </a:pPr>
            <a:r>
              <a:rPr lang="en-US" altLang="zh-CN" dirty="0">
                <a:latin typeface="Times New Roman" panose="02020603050405020304" pitchFamily="18" charset="0"/>
              </a:rPr>
              <a:t>SUB b, R</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MOV R</a:t>
            </a:r>
            <a:r>
              <a:rPr lang="en-US" altLang="zh-CN" baseline="-25000" dirty="0">
                <a:solidFill>
                  <a:srgbClr val="FF0000"/>
                </a:solidFill>
                <a:latin typeface="Times New Roman" panose="02020603050405020304" pitchFamily="18" charset="0"/>
              </a:rPr>
              <a:t>0</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R</a:t>
            </a:r>
            <a:r>
              <a:rPr lang="en-US" altLang="zh-CN" baseline="-25000" dirty="0">
                <a:solidFill>
                  <a:srgbClr val="FF0000"/>
                </a:solidFill>
                <a:latin typeface="Times New Roman" panose="02020603050405020304" pitchFamily="18" charset="0"/>
              </a:rPr>
              <a:t>1</a:t>
            </a:r>
            <a:r>
              <a:rPr lang="en-US" altLang="zh-CN" dirty="0">
                <a:latin typeface="Times New Roman" panose="02020603050405020304" pitchFamily="18" charset="0"/>
              </a:rPr>
              <a:t> </a:t>
            </a:r>
          </a:p>
          <a:p>
            <a:pPr algn="just">
              <a:lnSpc>
                <a:spcPct val="95000"/>
              </a:lnSpc>
              <a:buFont typeface="Wingdings" panose="05000000000000000000" pitchFamily="2" charset="2"/>
              <a:buNone/>
            </a:pPr>
            <a:r>
              <a:rPr lang="en-US" altLang="zh-CN" dirty="0">
                <a:solidFill>
                  <a:srgbClr val="FF0000"/>
                </a:solidFill>
                <a:latin typeface="Times New Roman" panose="02020603050405020304" pitchFamily="18" charset="0"/>
              </a:rPr>
              <a:t>MOV a, R</a:t>
            </a:r>
            <a:r>
              <a:rPr lang="en-US" altLang="zh-CN" baseline="-25000" dirty="0">
                <a:solidFill>
                  <a:srgbClr val="FF0000"/>
                </a:solidFill>
                <a:latin typeface="Times New Roman" panose="02020603050405020304" pitchFamily="18" charset="0"/>
              </a:rPr>
              <a:t>1</a:t>
            </a:r>
            <a:r>
              <a:rPr lang="en-US" altLang="zh-CN" dirty="0">
                <a:latin typeface="Times New Roman" panose="02020603050405020304" pitchFamily="18" charset="0"/>
              </a:rPr>
              <a:t>			SUB b, R</a:t>
            </a:r>
            <a:r>
              <a:rPr lang="en-US" altLang="zh-CN" baseline="-25000" dirty="0">
                <a:latin typeface="Times New Roman" panose="02020603050405020304" pitchFamily="18" charset="0"/>
              </a:rPr>
              <a:t>0</a:t>
            </a:r>
          </a:p>
          <a:p>
            <a:pPr algn="just">
              <a:lnSpc>
                <a:spcPct val="95000"/>
              </a:lnSpc>
              <a:buFont typeface="Wingdings" panose="05000000000000000000" pitchFamily="2" charset="2"/>
              <a:buNone/>
            </a:pPr>
            <a:r>
              <a:rPr lang="en-US" altLang="zh-CN" dirty="0">
                <a:latin typeface="Times New Roman" panose="02020603050405020304" pitchFamily="18" charset="0"/>
              </a:rPr>
              <a:t>SUB c, R</a:t>
            </a:r>
            <a:r>
              <a:rPr lang="en-US" altLang="zh-CN" baseline="-25000" dirty="0">
                <a:latin typeface="Times New Roman" panose="02020603050405020304" pitchFamily="18" charset="0"/>
              </a:rPr>
              <a:t>1</a:t>
            </a:r>
            <a:r>
              <a:rPr lang="en-US" altLang="zh-CN" dirty="0">
                <a:latin typeface="Times New Roman" panose="02020603050405020304" pitchFamily="18" charset="0"/>
              </a:rPr>
              <a:t>			SUB c, R</a:t>
            </a:r>
            <a:r>
              <a:rPr lang="en-US" altLang="zh-CN" baseline="-25000" dirty="0">
                <a:latin typeface="Times New Roman" panose="02020603050405020304" pitchFamily="18" charset="0"/>
              </a:rPr>
              <a:t>1</a:t>
            </a:r>
          </a:p>
          <a:p>
            <a:pPr algn="just">
              <a:lnSpc>
                <a:spcPct val="95000"/>
              </a:lnSpc>
              <a:buFont typeface="Wingdings" panose="05000000000000000000" pitchFamily="2" charset="2"/>
              <a:buNone/>
            </a:pPr>
            <a:r>
              <a:rPr lang="en-US" altLang="zh-CN" dirty="0">
                <a:latin typeface="Times New Roman" panose="02020603050405020304" pitchFamily="18" charset="0"/>
              </a:rPr>
              <a:t>.  .  . 				         .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1148357E-6AB8-27CD-26FB-B7E0BC785B5F}"/>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D50CBE12-9638-D852-BE66-D39864E7340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1AF9251-DAFF-411B-88B9-22C3403C5D1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68610" name="灯片编号占位符 5">
            <a:extLst>
              <a:ext uri="{FF2B5EF4-FFF2-40B4-BE49-F238E27FC236}">
                <a16:creationId xmlns:a16="http://schemas.microsoft.com/office/drawing/2014/main" id="{712851E7-4CC9-7407-047A-225E9DCD602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CF13119-AC6B-4422-93C2-514FDAB898B3}" type="slidenum">
              <a:rPr lang="en-US" altLang="zh-CN">
                <a:latin typeface="Arial" panose="020B0604020202020204" pitchFamily="34" charset="0"/>
              </a:rPr>
              <a:pPr/>
              <a:t>35</a:t>
            </a:fld>
            <a:endParaRPr lang="en-US" altLang="zh-CN">
              <a:latin typeface="Arial" panose="020B0604020202020204" pitchFamily="34" charset="0"/>
            </a:endParaRPr>
          </a:p>
        </p:txBody>
      </p:sp>
      <p:sp>
        <p:nvSpPr>
          <p:cNvPr id="2839555" name="Rectangle 3">
            <a:extLst>
              <a:ext uri="{FF2B5EF4-FFF2-40B4-BE49-F238E27FC236}">
                <a16:creationId xmlns:a16="http://schemas.microsoft.com/office/drawing/2014/main" id="{C10D664F-9175-8BAE-51A2-3F648C32B3EE}"/>
              </a:ext>
            </a:extLst>
          </p:cNvPr>
          <p:cNvSpPr>
            <a:spLocks noGrp="1" noChangeArrowheads="1"/>
          </p:cNvSpPr>
          <p:nvPr>
            <p:ph type="body" sz="quarter" idx="13"/>
          </p:nvPr>
        </p:nvSpPr>
        <p:spPr/>
        <p:txBody>
          <a:bodyPr>
            <a:normAutofit fontScale="77500" lnSpcReduction="20000"/>
          </a:bodyPr>
          <a:lstStyle/>
          <a:p>
            <a:pPr>
              <a:buFont typeface="Wingdings" panose="05000000000000000000" pitchFamily="2" charset="2"/>
              <a:buNone/>
            </a:pPr>
            <a:r>
              <a:rPr lang="en-US" altLang="zh-CN">
                <a:latin typeface="Times New Roman" panose="02020603050405020304" pitchFamily="18" charset="0"/>
              </a:rPr>
              <a:t>⑴</a:t>
            </a:r>
            <a:r>
              <a:rPr lang="zh-CN" altLang="en-US">
                <a:latin typeface="Times New Roman" panose="02020603050405020304" pitchFamily="18" charset="0"/>
              </a:rPr>
              <a:t>复制：</a:t>
            </a:r>
            <a:r>
              <a:rPr lang="en-US" altLang="zh-CN">
                <a:latin typeface="Times New Roman" panose="02020603050405020304" pitchFamily="18" charset="0"/>
              </a:rPr>
              <a:t>a:=b</a:t>
            </a:r>
          </a:p>
          <a:p>
            <a:r>
              <a:rPr lang="zh-CN" altLang="en-US">
                <a:latin typeface="Times New Roman" panose="02020603050405020304" pitchFamily="18" charset="0"/>
              </a:rPr>
              <a:t>如果</a:t>
            </a:r>
            <a:r>
              <a:rPr lang="en-US" altLang="zh-CN">
                <a:latin typeface="Times New Roman" panose="02020603050405020304" pitchFamily="18" charset="0"/>
              </a:rPr>
              <a:t>b</a:t>
            </a:r>
            <a:r>
              <a:rPr lang="zh-CN" altLang="en-US">
                <a:latin typeface="Times New Roman" panose="02020603050405020304" pitchFamily="18" charset="0"/>
              </a:rPr>
              <a:t>的当前值在寄存器</a:t>
            </a:r>
            <a:r>
              <a:rPr lang="en-US" altLang="zh-CN">
                <a:latin typeface="Times New Roman" panose="02020603050405020304" pitchFamily="18" charset="0"/>
              </a:rPr>
              <a:t>R</a:t>
            </a:r>
            <a:r>
              <a:rPr lang="zh-CN" altLang="en-US">
                <a:latin typeface="Times New Roman" panose="02020603050405020304" pitchFamily="18" charset="0"/>
              </a:rPr>
              <a:t>中，则不必生成代码，只要将</a:t>
            </a:r>
            <a:r>
              <a:rPr lang="en-US" altLang="zh-CN">
                <a:latin typeface="Times New Roman" panose="02020603050405020304" pitchFamily="18" charset="0"/>
              </a:rPr>
              <a:t>a</a:t>
            </a:r>
            <a:r>
              <a:rPr lang="zh-CN" altLang="en-US">
                <a:latin typeface="Times New Roman" panose="02020603050405020304" pitchFamily="18" charset="0"/>
              </a:rPr>
              <a:t>添加到</a:t>
            </a:r>
            <a:r>
              <a:rPr lang="en-US" altLang="zh-CN">
                <a:latin typeface="Times New Roman" panose="02020603050405020304" pitchFamily="18" charset="0"/>
              </a:rPr>
              <a:t>R</a:t>
            </a:r>
            <a:r>
              <a:rPr lang="zh-CN" altLang="en-US">
                <a:latin typeface="Times New Roman" panose="02020603050405020304" pitchFamily="18" charset="0"/>
              </a:rPr>
              <a:t>的寄存器描述符中，并把</a:t>
            </a:r>
            <a:r>
              <a:rPr lang="en-US" altLang="zh-CN">
                <a:latin typeface="Times New Roman" panose="02020603050405020304" pitchFamily="18" charset="0"/>
              </a:rPr>
              <a:t>a</a:t>
            </a:r>
            <a:r>
              <a:rPr lang="zh-CN" altLang="en-US">
                <a:latin typeface="Times New Roman" panose="02020603050405020304" pitchFamily="18" charset="0"/>
              </a:rPr>
              <a:t>的地址描述符置为</a:t>
            </a:r>
            <a:r>
              <a:rPr lang="en-US" altLang="zh-CN">
                <a:latin typeface="Times New Roman" panose="02020603050405020304" pitchFamily="18" charset="0"/>
              </a:rPr>
              <a:t>R</a:t>
            </a:r>
            <a:r>
              <a:rPr lang="zh-CN" altLang="en-US">
                <a:latin typeface="Times New Roman" panose="02020603050405020304" pitchFamily="18" charset="0"/>
              </a:rPr>
              <a:t>即可。</a:t>
            </a:r>
          </a:p>
          <a:p>
            <a:r>
              <a:rPr lang="zh-CN" altLang="en-US">
                <a:latin typeface="Times New Roman" panose="02020603050405020304" pitchFamily="18" charset="0"/>
              </a:rPr>
              <a:t>如果</a:t>
            </a:r>
            <a:r>
              <a:rPr lang="en-US" altLang="zh-CN">
                <a:latin typeface="Times New Roman" panose="02020603050405020304" pitchFamily="18" charset="0"/>
              </a:rPr>
              <a:t>b</a:t>
            </a:r>
            <a:r>
              <a:rPr lang="zh-CN" altLang="en-US">
                <a:latin typeface="Times New Roman" panose="02020603050405020304" pitchFamily="18" charset="0"/>
              </a:rPr>
              <a:t>在基本块中不会再被引用且在基本块的出口也不活跃，则还要从</a:t>
            </a:r>
            <a:r>
              <a:rPr lang="en-US" altLang="zh-CN">
                <a:latin typeface="Times New Roman" panose="02020603050405020304" pitchFamily="18" charset="0"/>
              </a:rPr>
              <a:t>R</a:t>
            </a:r>
            <a:r>
              <a:rPr lang="zh-CN" altLang="en-US">
                <a:latin typeface="Times New Roman" panose="02020603050405020304" pitchFamily="18" charset="0"/>
              </a:rPr>
              <a:t>的寄存器描述符中删除</a:t>
            </a:r>
            <a:r>
              <a:rPr lang="en-US" altLang="zh-CN">
                <a:latin typeface="Times New Roman" panose="02020603050405020304" pitchFamily="18" charset="0"/>
              </a:rPr>
              <a:t>b</a:t>
            </a:r>
            <a:r>
              <a:rPr lang="zh-CN" altLang="en-US">
                <a:latin typeface="Times New Roman" panose="02020603050405020304" pitchFamily="18" charset="0"/>
              </a:rPr>
              <a:t>，并从</a:t>
            </a:r>
            <a:r>
              <a:rPr lang="en-US" altLang="zh-CN">
                <a:latin typeface="Times New Roman" panose="02020603050405020304" pitchFamily="18" charset="0"/>
              </a:rPr>
              <a:t>b</a:t>
            </a:r>
            <a:r>
              <a:rPr lang="zh-CN" altLang="en-US">
                <a:latin typeface="Times New Roman" panose="02020603050405020304" pitchFamily="18" charset="0"/>
              </a:rPr>
              <a:t>的地址描述符中删除</a:t>
            </a:r>
            <a:r>
              <a:rPr lang="en-US" altLang="zh-CN">
                <a:latin typeface="Times New Roman" panose="02020603050405020304" pitchFamily="18" charset="0"/>
              </a:rPr>
              <a:t>R</a:t>
            </a:r>
            <a:r>
              <a:rPr lang="zh-CN" altLang="en-US">
                <a:latin typeface="Times New Roman" panose="02020603050405020304" pitchFamily="18" charset="0"/>
              </a:rPr>
              <a:t>。</a:t>
            </a:r>
          </a:p>
          <a:p>
            <a:r>
              <a:rPr lang="zh-CN" altLang="en-US">
                <a:latin typeface="Times New Roman" panose="02020603050405020304" pitchFamily="18" charset="0"/>
              </a:rPr>
              <a:t>但若</a:t>
            </a:r>
            <a:r>
              <a:rPr lang="en-US" altLang="zh-CN">
                <a:latin typeface="Times New Roman" panose="02020603050405020304" pitchFamily="18" charset="0"/>
              </a:rPr>
              <a:t>b</a:t>
            </a:r>
            <a:r>
              <a:rPr lang="zh-CN" altLang="en-US">
                <a:latin typeface="Times New Roman" panose="02020603050405020304" pitchFamily="18" charset="0"/>
              </a:rPr>
              <a:t>的当前值只在内存单元中，如果只是简单地将</a:t>
            </a:r>
            <a:r>
              <a:rPr lang="en-US" altLang="zh-CN">
                <a:latin typeface="Times New Roman" panose="02020603050405020304" pitchFamily="18" charset="0"/>
              </a:rPr>
              <a:t>a</a:t>
            </a:r>
            <a:r>
              <a:rPr lang="zh-CN" altLang="en-US">
                <a:latin typeface="Times New Roman" panose="02020603050405020304" pitchFamily="18" charset="0"/>
              </a:rPr>
              <a:t>的地址描述符置为</a:t>
            </a:r>
            <a:r>
              <a:rPr lang="en-US" altLang="zh-CN">
                <a:latin typeface="Times New Roman" panose="02020603050405020304" pitchFamily="18" charset="0"/>
              </a:rPr>
              <a:t>b</a:t>
            </a:r>
            <a:r>
              <a:rPr lang="zh-CN" altLang="en-US">
                <a:latin typeface="Times New Roman" panose="02020603050405020304" pitchFamily="18" charset="0"/>
              </a:rPr>
              <a:t>的内存地址，那么，若不对</a:t>
            </a:r>
            <a:r>
              <a:rPr lang="en-US" altLang="zh-CN">
                <a:latin typeface="Times New Roman" panose="02020603050405020304" pitchFamily="18" charset="0"/>
              </a:rPr>
              <a:t>a</a:t>
            </a:r>
            <a:r>
              <a:rPr lang="zh-CN" altLang="en-US">
                <a:latin typeface="Times New Roman" panose="02020603050405020304" pitchFamily="18" charset="0"/>
              </a:rPr>
              <a:t>的值采取保护措施，</a:t>
            </a:r>
            <a:r>
              <a:rPr lang="en-US" altLang="zh-CN">
                <a:latin typeface="Times New Roman" panose="02020603050405020304" pitchFamily="18" charset="0"/>
              </a:rPr>
              <a:t>a</a:t>
            </a:r>
            <a:r>
              <a:rPr lang="zh-CN" altLang="en-US">
                <a:latin typeface="Times New Roman" panose="02020603050405020304" pitchFamily="18" charset="0"/>
              </a:rPr>
              <a:t>的值将会为</a:t>
            </a:r>
            <a:r>
              <a:rPr lang="en-US" altLang="zh-CN">
                <a:latin typeface="Times New Roman" panose="02020603050405020304" pitchFamily="18" charset="0"/>
              </a:rPr>
              <a:t>b</a:t>
            </a:r>
            <a:r>
              <a:rPr lang="zh-CN" altLang="en-US">
                <a:latin typeface="Times New Roman" panose="02020603050405020304" pitchFamily="18" charset="0"/>
              </a:rPr>
              <a:t>的再次定义所影响。此时，生成一条形如</a:t>
            </a:r>
            <a:r>
              <a:rPr lang="en-US" altLang="zh-CN">
                <a:latin typeface="Times New Roman" panose="02020603050405020304" pitchFamily="18" charset="0"/>
              </a:rPr>
              <a:t>MOV b, R</a:t>
            </a:r>
            <a:r>
              <a:rPr lang="zh-CN" altLang="en-US">
                <a:latin typeface="Times New Roman" panose="02020603050405020304" pitchFamily="18" charset="0"/>
              </a:rPr>
              <a:t>的指令会较为稳妥。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9555">
                                            <p:txEl>
                                              <p:pRg st="0" end="0"/>
                                            </p:txEl>
                                          </p:spTgt>
                                        </p:tgtEl>
                                        <p:attrNameLst>
                                          <p:attrName>style.visibility</p:attrName>
                                        </p:attrNameLst>
                                      </p:cBhvr>
                                      <p:to>
                                        <p:strVal val="visible"/>
                                      </p:to>
                                    </p:set>
                                    <p:animEffect transition="in" filter="blinds(horizontal)">
                                      <p:cBhvr>
                                        <p:cTn id="7" dur="500"/>
                                        <p:tgtEl>
                                          <p:spTgt spid="283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9555">
                                            <p:txEl>
                                              <p:pRg st="1" end="1"/>
                                            </p:txEl>
                                          </p:spTgt>
                                        </p:tgtEl>
                                        <p:attrNameLst>
                                          <p:attrName>style.visibility</p:attrName>
                                        </p:attrNameLst>
                                      </p:cBhvr>
                                      <p:to>
                                        <p:strVal val="visible"/>
                                      </p:to>
                                    </p:set>
                                    <p:animEffect transition="in" filter="blinds(horizontal)">
                                      <p:cBhvr>
                                        <p:cTn id="12" dur="500"/>
                                        <p:tgtEl>
                                          <p:spTgt spid="283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39555">
                                            <p:txEl>
                                              <p:pRg st="2" end="2"/>
                                            </p:txEl>
                                          </p:spTgt>
                                        </p:tgtEl>
                                        <p:attrNameLst>
                                          <p:attrName>style.visibility</p:attrName>
                                        </p:attrNameLst>
                                      </p:cBhvr>
                                      <p:to>
                                        <p:strVal val="visible"/>
                                      </p:to>
                                    </p:set>
                                    <p:animEffect transition="in" filter="blinds(horizontal)">
                                      <p:cBhvr>
                                        <p:cTn id="17" dur="500"/>
                                        <p:tgtEl>
                                          <p:spTgt spid="283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39555">
                                            <p:txEl>
                                              <p:pRg st="3" end="3"/>
                                            </p:txEl>
                                          </p:spTgt>
                                        </p:tgtEl>
                                        <p:attrNameLst>
                                          <p:attrName>style.visibility</p:attrName>
                                        </p:attrNameLst>
                                      </p:cBhvr>
                                      <p:to>
                                        <p:strVal val="visible"/>
                                      </p:to>
                                    </p:set>
                                    <p:animEffect transition="in" filter="blinds(horizontal)">
                                      <p:cBhvr>
                                        <p:cTn id="22" dur="500"/>
                                        <p:tgtEl>
                                          <p:spTgt spid="2839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95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2BA7AE20-3120-8341-FBA8-9671EF855A89}"/>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847E5BFC-DB3A-0097-573F-3B8BF5C43B4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995166E-1AFD-493F-9294-F6ED327900A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0658" name="灯片编号占位符 5">
            <a:extLst>
              <a:ext uri="{FF2B5EF4-FFF2-40B4-BE49-F238E27FC236}">
                <a16:creationId xmlns:a16="http://schemas.microsoft.com/office/drawing/2014/main" id="{7AA86ABE-CDED-FD50-72BA-220BBE8DEA3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4154170-30A7-4D2C-BB59-17F18E0AC76F}" type="slidenum">
              <a:rPr lang="en-US" altLang="zh-CN">
                <a:latin typeface="Arial" panose="020B0604020202020204" pitchFamily="34" charset="0"/>
              </a:rPr>
              <a:pPr/>
              <a:t>36</a:t>
            </a:fld>
            <a:endParaRPr lang="en-US" altLang="zh-CN">
              <a:latin typeface="Arial" panose="020B0604020202020204" pitchFamily="34" charset="0"/>
            </a:endParaRPr>
          </a:p>
        </p:txBody>
      </p:sp>
      <p:sp>
        <p:nvSpPr>
          <p:cNvPr id="2841603" name="Rectangle 3">
            <a:extLst>
              <a:ext uri="{FF2B5EF4-FFF2-40B4-BE49-F238E27FC236}">
                <a16:creationId xmlns:a16="http://schemas.microsoft.com/office/drawing/2014/main" id="{0EEAD2ED-6205-CF42-3B70-8EA59A65841E}"/>
              </a:ext>
            </a:extLst>
          </p:cNvPr>
          <p:cNvSpPr>
            <a:spLocks noGrp="1" noChangeArrowheads="1"/>
          </p:cNvSpPr>
          <p:nvPr>
            <p:ph type="body" sz="quarter" idx="13"/>
          </p:nvPr>
        </p:nvSpPr>
        <p:spPr>
          <a:xfrm>
            <a:off x="1064596" y="1203320"/>
            <a:ext cx="9783916" cy="4842372"/>
          </a:xfrm>
        </p:spPr>
        <p:txBody>
          <a:bodyPr>
            <a:normAutofit fontScale="77500" lnSpcReduction="20000"/>
          </a:bodyPr>
          <a:lstStyle/>
          <a:p>
            <a:pPr>
              <a:buFont typeface="Wingdings" panose="05000000000000000000" pitchFamily="2" charset="2"/>
              <a:buNone/>
            </a:pPr>
            <a:r>
              <a:rPr lang="en-US" altLang="zh-CN" dirty="0">
                <a:latin typeface="Times New Roman" panose="02020603050405020304" pitchFamily="18" charset="0"/>
              </a:rPr>
              <a:t>⑵ </a:t>
            </a:r>
            <a:r>
              <a:rPr lang="zh-CN" altLang="en-US" dirty="0">
                <a:latin typeface="Times New Roman" panose="02020603050405020304" pitchFamily="18" charset="0"/>
              </a:rPr>
              <a:t>一元运算：</a:t>
            </a:r>
            <a:r>
              <a:rPr lang="en-US" altLang="zh-CN" dirty="0">
                <a:latin typeface="Times New Roman" panose="02020603050405020304" pitchFamily="18" charset="0"/>
              </a:rPr>
              <a:t>a:= op b </a:t>
            </a:r>
          </a:p>
          <a:p>
            <a:r>
              <a:rPr lang="zh-CN" altLang="en-US" dirty="0">
                <a:latin typeface="Times New Roman" panose="02020603050405020304" pitchFamily="18" charset="0"/>
              </a:rPr>
              <a:t>与二元运算的处理类似。</a:t>
            </a:r>
          </a:p>
          <a:p>
            <a:pPr>
              <a:buFont typeface="Wingdings" panose="05000000000000000000" pitchFamily="2" charset="2"/>
              <a:buNone/>
            </a:pPr>
            <a:r>
              <a:rPr lang="zh-CN" altLang="en-US" dirty="0">
                <a:latin typeface="Times New Roman" panose="02020603050405020304" pitchFamily="18" charset="0"/>
              </a:rPr>
              <a:t>⑶ 数组元素引用：</a:t>
            </a:r>
            <a:r>
              <a:rPr lang="en-US" altLang="zh-CN" dirty="0">
                <a:latin typeface="Times New Roman" panose="02020603050405020304" pitchFamily="18" charset="0"/>
              </a:rPr>
              <a:t>a:=b[i]</a:t>
            </a:r>
            <a:r>
              <a:rPr lang="zh-CN" altLang="en-US" dirty="0">
                <a:latin typeface="Times New Roman" panose="02020603050405020304" pitchFamily="18" charset="0"/>
              </a:rPr>
              <a:t>。</a:t>
            </a:r>
          </a:p>
          <a:p>
            <a:r>
              <a:rPr lang="zh-CN" altLang="en-US" dirty="0">
                <a:latin typeface="Times New Roman" panose="02020603050405020304" pitchFamily="18" charset="0"/>
              </a:rPr>
              <a:t>假设</a:t>
            </a:r>
            <a:r>
              <a:rPr lang="en-US" altLang="zh-CN" dirty="0">
                <a:latin typeface="Times New Roman" panose="02020603050405020304" pitchFamily="18" charset="0"/>
              </a:rPr>
              <a:t>a</a:t>
            </a:r>
            <a:r>
              <a:rPr lang="zh-CN" altLang="en-US" dirty="0">
                <a:latin typeface="Times New Roman" panose="02020603050405020304" pitchFamily="18" charset="0"/>
              </a:rPr>
              <a:t>在基本块中还会再被引用，而且寄存器</a:t>
            </a:r>
            <a:r>
              <a:rPr lang="en-US" altLang="zh-CN" dirty="0">
                <a:latin typeface="Times New Roman" panose="02020603050405020304" pitchFamily="18" charset="0"/>
              </a:rPr>
              <a:t>R</a:t>
            </a:r>
            <a:r>
              <a:rPr lang="zh-CN" altLang="en-US" dirty="0">
                <a:latin typeface="Times New Roman" panose="02020603050405020304" pitchFamily="18" charset="0"/>
              </a:rPr>
              <a:t>是可用的，则将</a:t>
            </a:r>
            <a:r>
              <a:rPr lang="en-US" altLang="zh-CN" dirty="0">
                <a:latin typeface="Times New Roman" panose="02020603050405020304" pitchFamily="18" charset="0"/>
              </a:rPr>
              <a:t>a</a:t>
            </a:r>
            <a:r>
              <a:rPr lang="zh-CN" altLang="en-US" dirty="0">
                <a:latin typeface="Times New Roman" panose="02020603050405020304" pitchFamily="18" charset="0"/>
              </a:rPr>
              <a:t>保留在寄存器</a:t>
            </a:r>
            <a:r>
              <a:rPr lang="en-US" altLang="zh-CN" dirty="0">
                <a:latin typeface="Times New Roman" panose="02020603050405020304" pitchFamily="18" charset="0"/>
              </a:rPr>
              <a:t>R</a:t>
            </a:r>
            <a:r>
              <a:rPr lang="zh-CN" altLang="en-US" dirty="0">
                <a:latin typeface="Times New Roman" panose="02020603050405020304" pitchFamily="18" charset="0"/>
              </a:rPr>
              <a:t>中。于是，如果</a:t>
            </a:r>
            <a:r>
              <a:rPr lang="en-US" altLang="zh-CN" dirty="0" err="1">
                <a:latin typeface="Times New Roman" panose="02020603050405020304" pitchFamily="18" charset="0"/>
              </a:rPr>
              <a:t>i</a:t>
            </a:r>
            <a:r>
              <a:rPr lang="zh-CN" altLang="en-US" dirty="0">
                <a:latin typeface="Times New Roman" panose="02020603050405020304" pitchFamily="18" charset="0"/>
              </a:rPr>
              <a:t>的当前值不在寄存器中，则生成如下指令序列：</a:t>
            </a:r>
          </a:p>
          <a:p>
            <a:pPr lvl="1">
              <a:buFont typeface="Wingdings" panose="05000000000000000000" pitchFamily="2" charset="2"/>
              <a:buNone/>
            </a:pPr>
            <a:r>
              <a:rPr lang="en-US" altLang="zh-CN" dirty="0">
                <a:latin typeface="Times New Roman" panose="02020603050405020304" pitchFamily="18" charset="0"/>
              </a:rPr>
              <a:t>MOV </a:t>
            </a:r>
            <a:r>
              <a:rPr lang="en-US" altLang="zh-CN" dirty="0" err="1">
                <a:latin typeface="Times New Roman" panose="02020603050405020304" pitchFamily="18" charset="0"/>
              </a:rPr>
              <a:t>i</a:t>
            </a:r>
            <a:r>
              <a:rPr lang="en-US" altLang="zh-CN" dirty="0">
                <a:latin typeface="Times New Roman" panose="02020603050405020304" pitchFamily="18" charset="0"/>
              </a:rPr>
              <a:t>, R</a:t>
            </a:r>
          </a:p>
          <a:p>
            <a:pPr lvl="1">
              <a:buFont typeface="Wingdings" panose="05000000000000000000" pitchFamily="2" charset="2"/>
              <a:buNone/>
            </a:pPr>
            <a:r>
              <a:rPr lang="en-US" altLang="zh-CN" dirty="0">
                <a:latin typeface="Times New Roman" panose="02020603050405020304" pitchFamily="18" charset="0"/>
              </a:rPr>
              <a:t>MOV b(R), R       </a:t>
            </a:r>
            <a:r>
              <a:rPr lang="zh-CN" altLang="en-US" dirty="0">
                <a:latin typeface="Times New Roman" panose="02020603050405020304" pitchFamily="18" charset="0"/>
              </a:rPr>
              <a:t>开销</a:t>
            </a:r>
            <a:r>
              <a:rPr lang="en-US" altLang="zh-CN" dirty="0">
                <a:latin typeface="Times New Roman" panose="02020603050405020304" pitchFamily="18" charset="0"/>
              </a:rPr>
              <a:t>=4</a:t>
            </a:r>
          </a:p>
          <a:p>
            <a:r>
              <a:rPr lang="zh-CN" altLang="en-US" dirty="0">
                <a:latin typeface="Times New Roman" panose="02020603050405020304" pitchFamily="18" charset="0"/>
              </a:rPr>
              <a:t>如果</a:t>
            </a:r>
            <a:r>
              <a:rPr lang="en-US" altLang="zh-CN" dirty="0" err="1">
                <a:latin typeface="Times New Roman" panose="02020603050405020304" pitchFamily="18" charset="0"/>
              </a:rPr>
              <a:t>i</a:t>
            </a:r>
            <a:r>
              <a:rPr lang="zh-CN" altLang="en-US" dirty="0">
                <a:latin typeface="Times New Roman" panose="02020603050405020304" pitchFamily="18" charset="0"/>
              </a:rPr>
              <a:t>的当前值在寄存器</a:t>
            </a:r>
            <a:r>
              <a:rPr lang="en-US" altLang="zh-CN" dirty="0">
                <a:latin typeface="Times New Roman" panose="02020603050405020304" pitchFamily="18" charset="0"/>
              </a:rPr>
              <a:t>R</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中，则生成如下指令：</a:t>
            </a:r>
          </a:p>
          <a:p>
            <a:pPr lvl="1">
              <a:buFont typeface="Wingdings" panose="05000000000000000000" pitchFamily="2" charset="2"/>
              <a:buNone/>
            </a:pPr>
            <a:r>
              <a:rPr lang="en-US" altLang="zh-CN" dirty="0">
                <a:latin typeface="Times New Roman" panose="02020603050405020304" pitchFamily="18" charset="0"/>
              </a:rPr>
              <a:t>MOV b(R</a:t>
            </a:r>
            <a:r>
              <a:rPr lang="en-US" altLang="zh-CN" i="1" baseline="-25000" dirty="0">
                <a:latin typeface="Times New Roman" panose="02020603050405020304" pitchFamily="18" charset="0"/>
              </a:rPr>
              <a:t>i</a:t>
            </a:r>
            <a:r>
              <a:rPr lang="en-US" altLang="zh-CN" dirty="0">
                <a:latin typeface="Times New Roman" panose="02020603050405020304" pitchFamily="18" charset="0"/>
              </a:rPr>
              <a:t>), R       </a:t>
            </a:r>
            <a:r>
              <a:rPr lang="zh-CN" altLang="en-US" dirty="0">
                <a:latin typeface="Times New Roman" panose="02020603050405020304" pitchFamily="18" charset="0"/>
              </a:rPr>
              <a:t>开销</a:t>
            </a:r>
            <a:r>
              <a:rPr lang="en-US" altLang="zh-CN" dirty="0">
                <a:latin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1603">
                                            <p:txEl>
                                              <p:pRg st="0" end="0"/>
                                            </p:txEl>
                                          </p:spTgt>
                                        </p:tgtEl>
                                        <p:attrNameLst>
                                          <p:attrName>style.visibility</p:attrName>
                                        </p:attrNameLst>
                                      </p:cBhvr>
                                      <p:to>
                                        <p:strVal val="visible"/>
                                      </p:to>
                                    </p:set>
                                    <p:animEffect transition="in" filter="blinds(horizontal)">
                                      <p:cBhvr>
                                        <p:cTn id="7" dur="500"/>
                                        <p:tgtEl>
                                          <p:spTgt spid="284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1603">
                                            <p:txEl>
                                              <p:pRg st="1" end="1"/>
                                            </p:txEl>
                                          </p:spTgt>
                                        </p:tgtEl>
                                        <p:attrNameLst>
                                          <p:attrName>style.visibility</p:attrName>
                                        </p:attrNameLst>
                                      </p:cBhvr>
                                      <p:to>
                                        <p:strVal val="visible"/>
                                      </p:to>
                                    </p:set>
                                    <p:animEffect transition="in" filter="blinds(horizontal)">
                                      <p:cBhvr>
                                        <p:cTn id="12" dur="500"/>
                                        <p:tgtEl>
                                          <p:spTgt spid="284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41603">
                                            <p:txEl>
                                              <p:pRg st="2" end="2"/>
                                            </p:txEl>
                                          </p:spTgt>
                                        </p:tgtEl>
                                        <p:attrNameLst>
                                          <p:attrName>style.visibility</p:attrName>
                                        </p:attrNameLst>
                                      </p:cBhvr>
                                      <p:to>
                                        <p:strVal val="visible"/>
                                      </p:to>
                                    </p:set>
                                    <p:animEffect transition="in" filter="blinds(horizontal)">
                                      <p:cBhvr>
                                        <p:cTn id="17" dur="500"/>
                                        <p:tgtEl>
                                          <p:spTgt spid="2841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41603">
                                            <p:txEl>
                                              <p:pRg st="3" end="3"/>
                                            </p:txEl>
                                          </p:spTgt>
                                        </p:tgtEl>
                                        <p:attrNameLst>
                                          <p:attrName>style.visibility</p:attrName>
                                        </p:attrNameLst>
                                      </p:cBhvr>
                                      <p:to>
                                        <p:strVal val="visible"/>
                                      </p:to>
                                    </p:set>
                                    <p:animEffect transition="in" filter="blinds(horizontal)">
                                      <p:cBhvr>
                                        <p:cTn id="22" dur="500"/>
                                        <p:tgtEl>
                                          <p:spTgt spid="284160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841603">
                                            <p:txEl>
                                              <p:pRg st="4" end="4"/>
                                            </p:txEl>
                                          </p:spTgt>
                                        </p:tgtEl>
                                        <p:attrNameLst>
                                          <p:attrName>style.visibility</p:attrName>
                                        </p:attrNameLst>
                                      </p:cBhvr>
                                      <p:to>
                                        <p:strVal val="visible"/>
                                      </p:to>
                                    </p:set>
                                    <p:animEffect transition="in" filter="blinds(horizontal)">
                                      <p:cBhvr>
                                        <p:cTn id="25" dur="500"/>
                                        <p:tgtEl>
                                          <p:spTgt spid="284160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41603">
                                            <p:txEl>
                                              <p:pRg st="5" end="5"/>
                                            </p:txEl>
                                          </p:spTgt>
                                        </p:tgtEl>
                                        <p:attrNameLst>
                                          <p:attrName>style.visibility</p:attrName>
                                        </p:attrNameLst>
                                      </p:cBhvr>
                                      <p:to>
                                        <p:strVal val="visible"/>
                                      </p:to>
                                    </p:set>
                                    <p:animEffect transition="in" filter="blinds(horizontal)">
                                      <p:cBhvr>
                                        <p:cTn id="28" dur="500"/>
                                        <p:tgtEl>
                                          <p:spTgt spid="284160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41603">
                                            <p:txEl>
                                              <p:pRg st="6" end="6"/>
                                            </p:txEl>
                                          </p:spTgt>
                                        </p:tgtEl>
                                        <p:attrNameLst>
                                          <p:attrName>style.visibility</p:attrName>
                                        </p:attrNameLst>
                                      </p:cBhvr>
                                      <p:to>
                                        <p:strVal val="visible"/>
                                      </p:to>
                                    </p:set>
                                    <p:animEffect transition="in" filter="blinds(horizontal)">
                                      <p:cBhvr>
                                        <p:cTn id="33" dur="500"/>
                                        <p:tgtEl>
                                          <p:spTgt spid="284160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841603">
                                            <p:txEl>
                                              <p:pRg st="7" end="7"/>
                                            </p:txEl>
                                          </p:spTgt>
                                        </p:tgtEl>
                                        <p:attrNameLst>
                                          <p:attrName>style.visibility</p:attrName>
                                        </p:attrNameLst>
                                      </p:cBhvr>
                                      <p:to>
                                        <p:strVal val="visible"/>
                                      </p:to>
                                    </p:set>
                                    <p:animEffect transition="in" filter="blinds(horizontal)">
                                      <p:cBhvr>
                                        <p:cTn id="36" dur="500"/>
                                        <p:tgtEl>
                                          <p:spTgt spid="2841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160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087C4CEC-E630-FBBE-B426-52E3EB6BACE3}"/>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17458C63-95CC-7DDE-7723-BF5CB906AF0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0B743A7-2339-4A75-BB87-7BF22AC7E821}"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2706" name="灯片编号占位符 5">
            <a:extLst>
              <a:ext uri="{FF2B5EF4-FFF2-40B4-BE49-F238E27FC236}">
                <a16:creationId xmlns:a16="http://schemas.microsoft.com/office/drawing/2014/main" id="{D2A04ADF-34CC-2D0D-42DD-4EBBF58B436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9C65F57-85BD-468C-AC91-E90FEFC3B39C}" type="slidenum">
              <a:rPr lang="en-US" altLang="zh-CN">
                <a:latin typeface="Arial" panose="020B0604020202020204" pitchFamily="34" charset="0"/>
              </a:rPr>
              <a:pPr/>
              <a:t>37</a:t>
            </a:fld>
            <a:endParaRPr lang="en-US" altLang="zh-CN">
              <a:latin typeface="Arial" panose="020B0604020202020204" pitchFamily="34" charset="0"/>
            </a:endParaRPr>
          </a:p>
        </p:txBody>
      </p:sp>
      <p:sp>
        <p:nvSpPr>
          <p:cNvPr id="2843651" name="Rectangle 3">
            <a:extLst>
              <a:ext uri="{FF2B5EF4-FFF2-40B4-BE49-F238E27FC236}">
                <a16:creationId xmlns:a16="http://schemas.microsoft.com/office/drawing/2014/main" id="{DCE08EC5-5F46-FA8A-8108-7C801FF7B02D}"/>
              </a:ext>
            </a:extLst>
          </p:cNvPr>
          <p:cNvSpPr>
            <a:spLocks noGrp="1" noChangeArrowheads="1"/>
          </p:cNvSpPr>
          <p:nvPr>
            <p:ph type="body" sz="quarter" idx="13"/>
          </p:nvPr>
        </p:nvSpPr>
        <p:spPr/>
        <p:txBody>
          <a:bodyPr>
            <a:normAutofit fontScale="92500" lnSpcReduction="10000"/>
          </a:bodyPr>
          <a:lstStyle/>
          <a:p>
            <a:pPr>
              <a:buFont typeface="Wingdings" panose="05000000000000000000" pitchFamily="2" charset="2"/>
              <a:buNone/>
            </a:pPr>
            <a:r>
              <a:rPr lang="en-US" altLang="zh-CN">
                <a:latin typeface="Times New Roman" panose="02020603050405020304" pitchFamily="18" charset="0"/>
              </a:rPr>
              <a:t>⑷ </a:t>
            </a:r>
            <a:r>
              <a:rPr lang="zh-CN" altLang="en-US">
                <a:latin typeface="Times New Roman" panose="02020603050405020304" pitchFamily="18" charset="0"/>
              </a:rPr>
              <a:t>数组元素赋值：</a:t>
            </a:r>
            <a:r>
              <a:rPr lang="en-US" altLang="zh-CN">
                <a:latin typeface="Times New Roman" panose="02020603050405020304" pitchFamily="18" charset="0"/>
              </a:rPr>
              <a:t>a[i]:=b</a:t>
            </a:r>
          </a:p>
          <a:p>
            <a:r>
              <a:rPr lang="zh-CN" altLang="en-US">
                <a:latin typeface="Times New Roman" panose="02020603050405020304" pitchFamily="18" charset="0"/>
              </a:rPr>
              <a:t>假设</a:t>
            </a:r>
            <a:r>
              <a:rPr lang="en-US" altLang="zh-CN">
                <a:latin typeface="Times New Roman" panose="02020603050405020304" pitchFamily="18" charset="0"/>
              </a:rPr>
              <a:t>a</a:t>
            </a:r>
            <a:r>
              <a:rPr lang="zh-CN" altLang="en-US">
                <a:latin typeface="Times New Roman" panose="02020603050405020304" pitchFamily="18" charset="0"/>
              </a:rPr>
              <a:t>是静态分配的。如果</a:t>
            </a:r>
            <a:r>
              <a:rPr lang="en-US" altLang="zh-CN">
                <a:latin typeface="Times New Roman" panose="02020603050405020304" pitchFamily="18" charset="0"/>
              </a:rPr>
              <a:t>i</a:t>
            </a:r>
            <a:r>
              <a:rPr lang="zh-CN" altLang="en-US">
                <a:latin typeface="Times New Roman" panose="02020603050405020304" pitchFamily="18" charset="0"/>
              </a:rPr>
              <a:t>的当前值不在寄存器中，则生成如下指令序列：</a:t>
            </a:r>
          </a:p>
          <a:p>
            <a:pPr lvl="1">
              <a:buFont typeface="Wingdings" panose="05000000000000000000" pitchFamily="2" charset="2"/>
              <a:buNone/>
            </a:pPr>
            <a:r>
              <a:rPr lang="en-US" altLang="zh-CN">
                <a:latin typeface="Times New Roman" panose="02020603050405020304" pitchFamily="18" charset="0"/>
              </a:rPr>
              <a:t>MOV i, R</a:t>
            </a:r>
          </a:p>
          <a:p>
            <a:pPr lvl="1">
              <a:buFont typeface="Wingdings" panose="05000000000000000000" pitchFamily="2" charset="2"/>
              <a:buNone/>
            </a:pPr>
            <a:r>
              <a:rPr lang="en-US" altLang="zh-CN">
                <a:latin typeface="Times New Roman" panose="02020603050405020304" pitchFamily="18" charset="0"/>
              </a:rPr>
              <a:t>MOV b, a(R)       </a:t>
            </a:r>
            <a:r>
              <a:rPr lang="zh-CN" altLang="en-US">
                <a:latin typeface="Times New Roman" panose="02020603050405020304" pitchFamily="18" charset="0"/>
              </a:rPr>
              <a:t>开销</a:t>
            </a:r>
            <a:r>
              <a:rPr lang="en-US" altLang="zh-CN">
                <a:latin typeface="Times New Roman" panose="02020603050405020304" pitchFamily="18" charset="0"/>
              </a:rPr>
              <a:t>=5</a:t>
            </a:r>
          </a:p>
          <a:p>
            <a:r>
              <a:rPr lang="zh-CN" altLang="en-US">
                <a:latin typeface="Times New Roman" panose="02020603050405020304" pitchFamily="18" charset="0"/>
              </a:rPr>
              <a:t>如果</a:t>
            </a:r>
            <a:r>
              <a:rPr lang="en-US" altLang="zh-CN">
                <a:latin typeface="Times New Roman" panose="02020603050405020304" pitchFamily="18" charset="0"/>
              </a:rPr>
              <a:t>i</a:t>
            </a:r>
            <a:r>
              <a:rPr lang="zh-CN" altLang="en-US">
                <a:latin typeface="Times New Roman" panose="02020603050405020304" pitchFamily="18" charset="0"/>
              </a:rPr>
              <a:t>的当前值在寄存器</a:t>
            </a:r>
            <a:r>
              <a:rPr lang="en-US" altLang="zh-CN">
                <a:latin typeface="Times New Roman" panose="02020603050405020304" pitchFamily="18" charset="0"/>
              </a:rPr>
              <a:t>R</a:t>
            </a:r>
            <a:r>
              <a:rPr lang="en-US" altLang="zh-CN" i="1" baseline="-25000">
                <a:latin typeface="Times New Roman" panose="02020603050405020304" pitchFamily="18" charset="0"/>
              </a:rPr>
              <a:t>i</a:t>
            </a:r>
            <a:r>
              <a:rPr lang="zh-CN" altLang="en-US">
                <a:latin typeface="Times New Roman" panose="02020603050405020304" pitchFamily="18" charset="0"/>
              </a:rPr>
              <a:t>中，则生成如下指令：</a:t>
            </a:r>
          </a:p>
          <a:p>
            <a:pPr lvl="1">
              <a:buFont typeface="Wingdings" panose="05000000000000000000" pitchFamily="2" charset="2"/>
              <a:buNone/>
            </a:pPr>
            <a:r>
              <a:rPr lang="en-US" altLang="zh-CN">
                <a:latin typeface="Times New Roman" panose="02020603050405020304" pitchFamily="18" charset="0"/>
              </a:rPr>
              <a:t>MOV b, a(R</a:t>
            </a:r>
            <a:r>
              <a:rPr lang="en-US" altLang="zh-CN" sz="3200" i="1" baseline="-25000">
                <a:latin typeface="Times New Roman" panose="02020603050405020304" pitchFamily="18" charset="0"/>
              </a:rPr>
              <a:t>i</a:t>
            </a:r>
            <a:r>
              <a:rPr lang="en-US" altLang="zh-CN">
                <a:latin typeface="Times New Roman" panose="02020603050405020304" pitchFamily="18" charset="0"/>
              </a:rPr>
              <a:t>)       </a:t>
            </a:r>
            <a:r>
              <a:rPr lang="zh-CN" altLang="en-US">
                <a:latin typeface="Times New Roman" panose="02020603050405020304" pitchFamily="18" charset="0"/>
              </a:rPr>
              <a:t>开销</a:t>
            </a:r>
            <a:r>
              <a:rPr lang="en-US" altLang="zh-CN">
                <a:latin typeface="Times New Roman" panose="02020603050405020304"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3651">
                                            <p:txEl>
                                              <p:pRg st="0" end="0"/>
                                            </p:txEl>
                                          </p:spTgt>
                                        </p:tgtEl>
                                        <p:attrNameLst>
                                          <p:attrName>style.visibility</p:attrName>
                                        </p:attrNameLst>
                                      </p:cBhvr>
                                      <p:to>
                                        <p:strVal val="visible"/>
                                      </p:to>
                                    </p:set>
                                    <p:animEffect transition="in" filter="blinds(horizontal)">
                                      <p:cBhvr>
                                        <p:cTn id="7" dur="500"/>
                                        <p:tgtEl>
                                          <p:spTgt spid="284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3651">
                                            <p:txEl>
                                              <p:pRg st="1" end="1"/>
                                            </p:txEl>
                                          </p:spTgt>
                                        </p:tgtEl>
                                        <p:attrNameLst>
                                          <p:attrName>style.visibility</p:attrName>
                                        </p:attrNameLst>
                                      </p:cBhvr>
                                      <p:to>
                                        <p:strVal val="visible"/>
                                      </p:to>
                                    </p:set>
                                    <p:animEffect transition="in" filter="blinds(horizontal)">
                                      <p:cBhvr>
                                        <p:cTn id="12" dur="500"/>
                                        <p:tgtEl>
                                          <p:spTgt spid="284365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43651">
                                            <p:txEl>
                                              <p:pRg st="2" end="2"/>
                                            </p:txEl>
                                          </p:spTgt>
                                        </p:tgtEl>
                                        <p:attrNameLst>
                                          <p:attrName>style.visibility</p:attrName>
                                        </p:attrNameLst>
                                      </p:cBhvr>
                                      <p:to>
                                        <p:strVal val="visible"/>
                                      </p:to>
                                    </p:set>
                                    <p:animEffect transition="in" filter="blinds(horizontal)">
                                      <p:cBhvr>
                                        <p:cTn id="15" dur="500"/>
                                        <p:tgtEl>
                                          <p:spTgt spid="28436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43651">
                                            <p:txEl>
                                              <p:pRg st="3" end="3"/>
                                            </p:txEl>
                                          </p:spTgt>
                                        </p:tgtEl>
                                        <p:attrNameLst>
                                          <p:attrName>style.visibility</p:attrName>
                                        </p:attrNameLst>
                                      </p:cBhvr>
                                      <p:to>
                                        <p:strVal val="visible"/>
                                      </p:to>
                                    </p:set>
                                    <p:animEffect transition="in" filter="blinds(horizontal)">
                                      <p:cBhvr>
                                        <p:cTn id="18" dur="500"/>
                                        <p:tgtEl>
                                          <p:spTgt spid="284365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43651">
                                            <p:txEl>
                                              <p:pRg st="4" end="4"/>
                                            </p:txEl>
                                          </p:spTgt>
                                        </p:tgtEl>
                                        <p:attrNameLst>
                                          <p:attrName>style.visibility</p:attrName>
                                        </p:attrNameLst>
                                      </p:cBhvr>
                                      <p:to>
                                        <p:strVal val="visible"/>
                                      </p:to>
                                    </p:set>
                                    <p:animEffect transition="in" filter="blinds(horizontal)">
                                      <p:cBhvr>
                                        <p:cTn id="23" dur="500"/>
                                        <p:tgtEl>
                                          <p:spTgt spid="28436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43651">
                                            <p:txEl>
                                              <p:pRg st="5" end="5"/>
                                            </p:txEl>
                                          </p:spTgt>
                                        </p:tgtEl>
                                        <p:attrNameLst>
                                          <p:attrName>style.visibility</p:attrName>
                                        </p:attrNameLst>
                                      </p:cBhvr>
                                      <p:to>
                                        <p:strVal val="visible"/>
                                      </p:to>
                                    </p:set>
                                    <p:animEffect transition="in" filter="blinds(horizontal)">
                                      <p:cBhvr>
                                        <p:cTn id="26" dur="500"/>
                                        <p:tgtEl>
                                          <p:spTgt spid="284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365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AC181F63-A6FE-D450-E17A-0578C826F547}"/>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3CCE4F22-B7F9-3019-A6A9-408A57DA150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9A6DB3E6-C3CA-463A-936D-17B0AB47AE1A}"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4754" name="灯片编号占位符 5">
            <a:extLst>
              <a:ext uri="{FF2B5EF4-FFF2-40B4-BE49-F238E27FC236}">
                <a16:creationId xmlns:a16="http://schemas.microsoft.com/office/drawing/2014/main" id="{F756B7CA-7F64-6FE6-1349-ED445C3A1BF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3751E865-9379-47EE-B768-A8AC83D7773C}" type="slidenum">
              <a:rPr lang="en-US" altLang="zh-CN">
                <a:latin typeface="Arial" panose="020B0604020202020204" pitchFamily="34" charset="0"/>
              </a:rPr>
              <a:pPr/>
              <a:t>38</a:t>
            </a:fld>
            <a:endParaRPr lang="en-US" altLang="zh-CN">
              <a:latin typeface="Arial" panose="020B0604020202020204" pitchFamily="34" charset="0"/>
            </a:endParaRPr>
          </a:p>
        </p:txBody>
      </p:sp>
      <p:sp>
        <p:nvSpPr>
          <p:cNvPr id="2898947" name="Rectangle 3">
            <a:extLst>
              <a:ext uri="{FF2B5EF4-FFF2-40B4-BE49-F238E27FC236}">
                <a16:creationId xmlns:a16="http://schemas.microsoft.com/office/drawing/2014/main" id="{CEE4F4D7-BEB6-9B48-7B64-CF5C09775454}"/>
              </a:ext>
            </a:extLst>
          </p:cNvPr>
          <p:cNvSpPr>
            <a:spLocks noGrp="1" noChangeArrowheads="1"/>
          </p:cNvSpPr>
          <p:nvPr>
            <p:ph type="body" sz="quarter" idx="13"/>
          </p:nvPr>
        </p:nvSpPr>
        <p:spPr>
          <a:xfrm>
            <a:off x="1064596" y="1443018"/>
            <a:ext cx="9783916" cy="4913332"/>
          </a:xfrm>
        </p:spPr>
        <p:txBody>
          <a:bodyPr>
            <a:normAutofit fontScale="92500" lnSpcReduction="10000"/>
          </a:bodyPr>
          <a:lstStyle/>
          <a:p>
            <a:pPr>
              <a:buFont typeface="Wingdings" panose="05000000000000000000" pitchFamily="2" charset="2"/>
              <a:buNone/>
            </a:pPr>
            <a:r>
              <a:rPr lang="en-US" altLang="zh-CN" dirty="0">
                <a:latin typeface="Times New Roman" panose="02020603050405020304" pitchFamily="18" charset="0"/>
              </a:rPr>
              <a:t>⑸ </a:t>
            </a:r>
            <a:r>
              <a:rPr lang="zh-CN" altLang="en-US" dirty="0">
                <a:latin typeface="Times New Roman" panose="02020603050405020304" pitchFamily="18" charset="0"/>
              </a:rPr>
              <a:t>指针引用：</a:t>
            </a:r>
            <a:r>
              <a:rPr lang="en-US" altLang="zh-CN" dirty="0">
                <a:latin typeface="Times New Roman" panose="02020603050405020304" pitchFamily="18" charset="0"/>
              </a:rPr>
              <a:t>a:=*p</a:t>
            </a:r>
          </a:p>
          <a:p>
            <a:r>
              <a:rPr lang="zh-CN" altLang="en-US" dirty="0">
                <a:latin typeface="Times New Roman" panose="02020603050405020304" pitchFamily="18" charset="0"/>
              </a:rPr>
              <a:t>同样假设</a:t>
            </a:r>
            <a:r>
              <a:rPr lang="en-US" altLang="zh-CN" dirty="0">
                <a:latin typeface="Times New Roman" panose="02020603050405020304" pitchFamily="18" charset="0"/>
              </a:rPr>
              <a:t>a</a:t>
            </a:r>
            <a:r>
              <a:rPr lang="zh-CN" altLang="en-US" dirty="0">
                <a:latin typeface="Times New Roman" panose="02020603050405020304" pitchFamily="18" charset="0"/>
              </a:rPr>
              <a:t>在基本块中还会再被引用，而且寄存器</a:t>
            </a:r>
            <a:r>
              <a:rPr lang="en-US" altLang="zh-CN" dirty="0">
                <a:latin typeface="Times New Roman" panose="02020603050405020304" pitchFamily="18" charset="0"/>
              </a:rPr>
              <a:t>R</a:t>
            </a:r>
            <a:r>
              <a:rPr lang="zh-CN" altLang="en-US" dirty="0">
                <a:latin typeface="Times New Roman" panose="02020603050405020304" pitchFamily="18" charset="0"/>
              </a:rPr>
              <a:t>是可用的，则将</a:t>
            </a:r>
            <a:r>
              <a:rPr lang="en-US" altLang="zh-CN" dirty="0">
                <a:latin typeface="Times New Roman" panose="02020603050405020304" pitchFamily="18" charset="0"/>
              </a:rPr>
              <a:t>a</a:t>
            </a:r>
            <a:r>
              <a:rPr lang="zh-CN" altLang="en-US" dirty="0">
                <a:latin typeface="Times New Roman" panose="02020603050405020304" pitchFamily="18" charset="0"/>
              </a:rPr>
              <a:t>保留在寄存器</a:t>
            </a:r>
            <a:r>
              <a:rPr lang="en-US" altLang="zh-CN" dirty="0">
                <a:latin typeface="Times New Roman" panose="02020603050405020304" pitchFamily="18" charset="0"/>
              </a:rPr>
              <a:t>R</a:t>
            </a:r>
            <a:r>
              <a:rPr lang="zh-CN" altLang="en-US" dirty="0">
                <a:latin typeface="Times New Roman" panose="02020603050405020304" pitchFamily="18" charset="0"/>
              </a:rPr>
              <a:t>中。于是，如果</a:t>
            </a:r>
            <a:r>
              <a:rPr lang="en-US" altLang="zh-CN" dirty="0">
                <a:latin typeface="Times New Roman" panose="02020603050405020304" pitchFamily="18" charset="0"/>
              </a:rPr>
              <a:t>p</a:t>
            </a:r>
            <a:r>
              <a:rPr lang="zh-CN" altLang="en-US" dirty="0">
                <a:latin typeface="Times New Roman" panose="02020603050405020304" pitchFamily="18" charset="0"/>
              </a:rPr>
              <a:t>的当前值不在寄存器中，则生成如下指令：</a:t>
            </a:r>
          </a:p>
          <a:p>
            <a:pPr lvl="1">
              <a:buFont typeface="Wingdings" panose="05000000000000000000" pitchFamily="2" charset="2"/>
              <a:buNone/>
            </a:pPr>
            <a:r>
              <a:rPr lang="en-US" altLang="zh-CN" dirty="0">
                <a:latin typeface="Times New Roman" panose="02020603050405020304" pitchFamily="18" charset="0"/>
              </a:rPr>
              <a:t>MOV p, R</a:t>
            </a:r>
          </a:p>
          <a:p>
            <a:pPr lvl="1">
              <a:buFont typeface="Wingdings" panose="05000000000000000000" pitchFamily="2" charset="2"/>
              <a:buNone/>
            </a:pPr>
            <a:r>
              <a:rPr lang="en-US" altLang="zh-CN" dirty="0">
                <a:latin typeface="Times New Roman" panose="02020603050405020304" pitchFamily="18" charset="0"/>
              </a:rPr>
              <a:t>MOV *R, R       </a:t>
            </a:r>
            <a:r>
              <a:rPr lang="zh-CN" altLang="en-US" dirty="0">
                <a:latin typeface="Times New Roman" panose="02020603050405020304" pitchFamily="18" charset="0"/>
              </a:rPr>
              <a:t>开销</a:t>
            </a:r>
            <a:r>
              <a:rPr lang="en-US" altLang="zh-CN" dirty="0">
                <a:latin typeface="Times New Roman" panose="02020603050405020304" pitchFamily="18" charset="0"/>
              </a:rPr>
              <a:t>=3</a:t>
            </a:r>
          </a:p>
          <a:p>
            <a:r>
              <a:rPr lang="zh-CN" altLang="en-US" dirty="0">
                <a:latin typeface="Times New Roman" panose="02020603050405020304" pitchFamily="18" charset="0"/>
              </a:rPr>
              <a:t>如果</a:t>
            </a:r>
            <a:r>
              <a:rPr lang="en-US" altLang="zh-CN" dirty="0">
                <a:latin typeface="Times New Roman" panose="02020603050405020304" pitchFamily="18" charset="0"/>
              </a:rPr>
              <a:t>p</a:t>
            </a:r>
            <a:r>
              <a:rPr lang="zh-CN" altLang="en-US" dirty="0">
                <a:latin typeface="Times New Roman" panose="02020603050405020304" pitchFamily="18" charset="0"/>
              </a:rPr>
              <a:t>的当前值在寄存器</a:t>
            </a:r>
            <a:r>
              <a:rPr lang="en-US" altLang="zh-CN" dirty="0">
                <a:latin typeface="Times New Roman" panose="02020603050405020304" pitchFamily="18" charset="0"/>
              </a:rPr>
              <a:t>R</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中，则可生成如下指令：</a:t>
            </a:r>
          </a:p>
          <a:p>
            <a:pPr lvl="1">
              <a:buFont typeface="Wingdings" panose="05000000000000000000" pitchFamily="2" charset="2"/>
              <a:buNone/>
            </a:pPr>
            <a:r>
              <a:rPr lang="en-US" altLang="zh-CN" dirty="0">
                <a:latin typeface="Times New Roman" panose="02020603050405020304" pitchFamily="18" charset="0"/>
              </a:rPr>
              <a:t>MOV *R</a:t>
            </a:r>
            <a:r>
              <a:rPr lang="en-US" altLang="zh-CN" sz="3200" i="1" baseline="-25000" dirty="0">
                <a:latin typeface="Times New Roman" panose="02020603050405020304" pitchFamily="18" charset="0"/>
              </a:rPr>
              <a:t>i</a:t>
            </a:r>
            <a:r>
              <a:rPr lang="en-US" altLang="zh-CN" dirty="0">
                <a:latin typeface="Times New Roman" panose="02020603050405020304" pitchFamily="18" charset="0"/>
              </a:rPr>
              <a:t>, a       </a:t>
            </a:r>
            <a:r>
              <a:rPr lang="zh-CN" altLang="en-US" dirty="0">
                <a:latin typeface="Times New Roman" panose="02020603050405020304" pitchFamily="18" charset="0"/>
              </a:rPr>
              <a:t>开销</a:t>
            </a:r>
            <a:r>
              <a:rPr lang="en-US" altLang="zh-CN" dirty="0">
                <a:latin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947">
                                            <p:txEl>
                                              <p:pRg st="0" end="0"/>
                                            </p:txEl>
                                          </p:spTgt>
                                        </p:tgtEl>
                                        <p:attrNameLst>
                                          <p:attrName>style.visibility</p:attrName>
                                        </p:attrNameLst>
                                      </p:cBhvr>
                                      <p:to>
                                        <p:strVal val="visible"/>
                                      </p:to>
                                    </p:set>
                                    <p:animEffect transition="in" filter="blinds(horizontal)">
                                      <p:cBhvr>
                                        <p:cTn id="7" dur="500"/>
                                        <p:tgtEl>
                                          <p:spTgt spid="289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8947">
                                            <p:txEl>
                                              <p:pRg st="1" end="1"/>
                                            </p:txEl>
                                          </p:spTgt>
                                        </p:tgtEl>
                                        <p:attrNameLst>
                                          <p:attrName>style.visibility</p:attrName>
                                        </p:attrNameLst>
                                      </p:cBhvr>
                                      <p:to>
                                        <p:strVal val="visible"/>
                                      </p:to>
                                    </p:set>
                                    <p:animEffect transition="in" filter="blinds(horizontal)">
                                      <p:cBhvr>
                                        <p:cTn id="12" dur="500"/>
                                        <p:tgtEl>
                                          <p:spTgt spid="28989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98947">
                                            <p:txEl>
                                              <p:pRg st="2" end="2"/>
                                            </p:txEl>
                                          </p:spTgt>
                                        </p:tgtEl>
                                        <p:attrNameLst>
                                          <p:attrName>style.visibility</p:attrName>
                                        </p:attrNameLst>
                                      </p:cBhvr>
                                      <p:to>
                                        <p:strVal val="visible"/>
                                      </p:to>
                                    </p:set>
                                    <p:animEffect transition="in" filter="blinds(horizontal)">
                                      <p:cBhvr>
                                        <p:cTn id="15" dur="500"/>
                                        <p:tgtEl>
                                          <p:spTgt spid="28989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98947">
                                            <p:txEl>
                                              <p:pRg st="3" end="3"/>
                                            </p:txEl>
                                          </p:spTgt>
                                        </p:tgtEl>
                                        <p:attrNameLst>
                                          <p:attrName>style.visibility</p:attrName>
                                        </p:attrNameLst>
                                      </p:cBhvr>
                                      <p:to>
                                        <p:strVal val="visible"/>
                                      </p:to>
                                    </p:set>
                                    <p:animEffect transition="in" filter="blinds(horizontal)">
                                      <p:cBhvr>
                                        <p:cTn id="18" dur="500"/>
                                        <p:tgtEl>
                                          <p:spTgt spid="28989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8947">
                                            <p:txEl>
                                              <p:pRg st="4" end="4"/>
                                            </p:txEl>
                                          </p:spTgt>
                                        </p:tgtEl>
                                        <p:attrNameLst>
                                          <p:attrName>style.visibility</p:attrName>
                                        </p:attrNameLst>
                                      </p:cBhvr>
                                      <p:to>
                                        <p:strVal val="visible"/>
                                      </p:to>
                                    </p:set>
                                    <p:animEffect transition="in" filter="blinds(horizontal)">
                                      <p:cBhvr>
                                        <p:cTn id="23" dur="500"/>
                                        <p:tgtEl>
                                          <p:spTgt spid="289894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98947">
                                            <p:txEl>
                                              <p:pRg st="5" end="5"/>
                                            </p:txEl>
                                          </p:spTgt>
                                        </p:tgtEl>
                                        <p:attrNameLst>
                                          <p:attrName>style.visibility</p:attrName>
                                        </p:attrNameLst>
                                      </p:cBhvr>
                                      <p:to>
                                        <p:strVal val="visible"/>
                                      </p:to>
                                    </p:set>
                                    <p:animEffect transition="in" filter="blinds(horizontal)">
                                      <p:cBhvr>
                                        <p:cTn id="26" dur="500"/>
                                        <p:tgtEl>
                                          <p:spTgt spid="289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94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85E98246-6DC4-CAF8-87A5-32668A3E3F0E}"/>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04833D12-393E-737F-1CBA-2C69DD3C334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4A7F2928-14F4-420D-A06B-42F6FF53184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6802" name="灯片编号占位符 5">
            <a:extLst>
              <a:ext uri="{FF2B5EF4-FFF2-40B4-BE49-F238E27FC236}">
                <a16:creationId xmlns:a16="http://schemas.microsoft.com/office/drawing/2014/main" id="{EA12F749-6064-E027-A75C-7E543B4D5A7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82DD4FD-C8C9-4A76-970C-BCE924CD5946}" type="slidenum">
              <a:rPr lang="en-US" altLang="zh-CN">
                <a:latin typeface="Arial" panose="020B0604020202020204" pitchFamily="34" charset="0"/>
              </a:rPr>
              <a:pPr/>
              <a:t>39</a:t>
            </a:fld>
            <a:endParaRPr lang="en-US" altLang="zh-CN">
              <a:latin typeface="Arial" panose="020B0604020202020204" pitchFamily="34" charset="0"/>
            </a:endParaRPr>
          </a:p>
        </p:txBody>
      </p:sp>
      <p:sp>
        <p:nvSpPr>
          <p:cNvPr id="76804" name="Rectangle 3">
            <a:extLst>
              <a:ext uri="{FF2B5EF4-FFF2-40B4-BE49-F238E27FC236}">
                <a16:creationId xmlns:a16="http://schemas.microsoft.com/office/drawing/2014/main" id="{090C9A33-3187-B862-E819-26054CB33E02}"/>
              </a:ext>
            </a:extLst>
          </p:cNvPr>
          <p:cNvSpPr>
            <a:spLocks noGrp="1" noChangeArrowheads="1"/>
          </p:cNvSpPr>
          <p:nvPr>
            <p:ph type="body" sz="quarter" idx="13"/>
          </p:nvPr>
        </p:nvSpPr>
        <p:spPr/>
        <p:txBody>
          <a:bodyPr>
            <a:normAutofit fontScale="92500" lnSpcReduction="10000"/>
          </a:bodyPr>
          <a:lstStyle/>
          <a:p>
            <a:pPr>
              <a:buFont typeface="Wingdings" panose="05000000000000000000" pitchFamily="2" charset="2"/>
              <a:buNone/>
            </a:pPr>
            <a:r>
              <a:rPr lang="en-US" altLang="zh-CN">
                <a:latin typeface="Times New Roman" panose="02020603050405020304" pitchFamily="18" charset="0"/>
              </a:rPr>
              <a:t>⑹ </a:t>
            </a:r>
            <a:r>
              <a:rPr lang="zh-CN" altLang="en-US">
                <a:latin typeface="Times New Roman" panose="02020603050405020304" pitchFamily="18" charset="0"/>
              </a:rPr>
              <a:t>指针赋值：*</a:t>
            </a:r>
            <a:r>
              <a:rPr lang="en-US" altLang="zh-CN">
                <a:latin typeface="Times New Roman" panose="02020603050405020304" pitchFamily="18" charset="0"/>
              </a:rPr>
              <a:t>p:=a</a:t>
            </a:r>
          </a:p>
          <a:p>
            <a:r>
              <a:rPr lang="zh-CN" altLang="en-US">
                <a:latin typeface="Times New Roman" panose="02020603050405020304" pitchFamily="18" charset="0"/>
              </a:rPr>
              <a:t>假设</a:t>
            </a:r>
            <a:r>
              <a:rPr lang="en-US" altLang="zh-CN">
                <a:latin typeface="Times New Roman" panose="02020603050405020304" pitchFamily="18" charset="0"/>
              </a:rPr>
              <a:t>a</a:t>
            </a:r>
            <a:r>
              <a:rPr lang="zh-CN" altLang="en-US">
                <a:latin typeface="Times New Roman" panose="02020603050405020304" pitchFamily="18" charset="0"/>
              </a:rPr>
              <a:t>是静态分配的。如果</a:t>
            </a:r>
            <a:r>
              <a:rPr lang="en-US" altLang="zh-CN">
                <a:latin typeface="Times New Roman" panose="02020603050405020304" pitchFamily="18" charset="0"/>
              </a:rPr>
              <a:t>p</a:t>
            </a:r>
            <a:r>
              <a:rPr lang="zh-CN" altLang="en-US">
                <a:latin typeface="Times New Roman" panose="02020603050405020304" pitchFamily="18" charset="0"/>
              </a:rPr>
              <a:t>的当前值不在寄存器中，则生成如下指令：</a:t>
            </a:r>
          </a:p>
          <a:p>
            <a:pPr lvl="1">
              <a:buFont typeface="Wingdings" panose="05000000000000000000" pitchFamily="2" charset="2"/>
              <a:buNone/>
            </a:pPr>
            <a:r>
              <a:rPr lang="en-US" altLang="zh-CN">
                <a:latin typeface="Times New Roman" panose="02020603050405020304" pitchFamily="18" charset="0"/>
              </a:rPr>
              <a:t>MOV p, R</a:t>
            </a:r>
          </a:p>
          <a:p>
            <a:pPr lvl="1">
              <a:buFont typeface="Wingdings" panose="05000000000000000000" pitchFamily="2" charset="2"/>
              <a:buNone/>
            </a:pPr>
            <a:r>
              <a:rPr lang="en-US" altLang="zh-CN">
                <a:latin typeface="Times New Roman" panose="02020603050405020304" pitchFamily="18" charset="0"/>
              </a:rPr>
              <a:t>MOV a, *R       </a:t>
            </a:r>
            <a:r>
              <a:rPr lang="zh-CN" altLang="en-US">
                <a:latin typeface="Times New Roman" panose="02020603050405020304" pitchFamily="18" charset="0"/>
              </a:rPr>
              <a:t>开销</a:t>
            </a:r>
            <a:r>
              <a:rPr lang="en-US" altLang="zh-CN">
                <a:latin typeface="Times New Roman" panose="02020603050405020304" pitchFamily="18" charset="0"/>
              </a:rPr>
              <a:t>=4</a:t>
            </a:r>
          </a:p>
          <a:p>
            <a:r>
              <a:rPr lang="zh-CN" altLang="en-US">
                <a:latin typeface="Times New Roman" panose="02020603050405020304" pitchFamily="18" charset="0"/>
              </a:rPr>
              <a:t>如果</a:t>
            </a:r>
            <a:r>
              <a:rPr lang="en-US" altLang="zh-CN">
                <a:latin typeface="Times New Roman" panose="02020603050405020304" pitchFamily="18" charset="0"/>
              </a:rPr>
              <a:t>p</a:t>
            </a:r>
            <a:r>
              <a:rPr lang="zh-CN" altLang="en-US">
                <a:latin typeface="Times New Roman" panose="02020603050405020304" pitchFamily="18" charset="0"/>
              </a:rPr>
              <a:t>的当前值在寄存器</a:t>
            </a:r>
            <a:r>
              <a:rPr lang="en-US" altLang="zh-CN">
                <a:latin typeface="Times New Roman" panose="02020603050405020304" pitchFamily="18" charset="0"/>
              </a:rPr>
              <a:t>R</a:t>
            </a:r>
            <a:r>
              <a:rPr lang="en-US" altLang="zh-CN" i="1" baseline="-25000">
                <a:latin typeface="Times New Roman" panose="02020603050405020304" pitchFamily="18" charset="0"/>
              </a:rPr>
              <a:t>i</a:t>
            </a:r>
            <a:r>
              <a:rPr lang="zh-CN" altLang="en-US">
                <a:latin typeface="Times New Roman" panose="02020603050405020304" pitchFamily="18" charset="0"/>
              </a:rPr>
              <a:t>中，则可生成如下指令：</a:t>
            </a:r>
          </a:p>
          <a:p>
            <a:pPr lvl="1">
              <a:buFont typeface="Wingdings" panose="05000000000000000000" pitchFamily="2" charset="2"/>
              <a:buNone/>
            </a:pPr>
            <a:r>
              <a:rPr lang="en-US" altLang="zh-CN">
                <a:latin typeface="Times New Roman" panose="02020603050405020304" pitchFamily="18" charset="0"/>
              </a:rPr>
              <a:t>MOV a, *R       </a:t>
            </a:r>
            <a:r>
              <a:rPr lang="zh-CN" altLang="en-US">
                <a:latin typeface="Times New Roman" panose="02020603050405020304" pitchFamily="18" charset="0"/>
              </a:rPr>
              <a:t>开销</a:t>
            </a:r>
            <a:r>
              <a:rPr lang="en-US" altLang="zh-CN">
                <a:latin typeface="Times New Roman" panose="02020603050405020304" pitchFamily="18" charset="0"/>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46464A2-5DB6-20BB-58CA-DC6FCA0352F5}"/>
              </a:ext>
            </a:extLst>
          </p:cNvPr>
          <p:cNvSpPr>
            <a:spLocks noGrp="1" noChangeArrowheads="1"/>
          </p:cNvSpPr>
          <p:nvPr>
            <p:ph type="title"/>
          </p:nvPr>
        </p:nvSpPr>
        <p:spPr/>
        <p:txBody>
          <a:bodyPr anchor="ctr"/>
          <a:lstStyle/>
          <a:p>
            <a:r>
              <a:rPr lang="en-US" altLang="zh-CN">
                <a:latin typeface="Times New Roman" panose="02020603050405020304" pitchFamily="18" charset="0"/>
              </a:rPr>
              <a:t>11.1.1 </a:t>
            </a:r>
            <a:r>
              <a:rPr lang="zh-CN" altLang="en-US">
                <a:latin typeface="Times New Roman" panose="02020603050405020304" pitchFamily="18" charset="0"/>
              </a:rPr>
              <a:t>代码生成器的输入</a:t>
            </a:r>
          </a:p>
        </p:txBody>
      </p:sp>
      <p:sp>
        <p:nvSpPr>
          <p:cNvPr id="4" name="日期占位符 3">
            <a:extLst>
              <a:ext uri="{FF2B5EF4-FFF2-40B4-BE49-F238E27FC236}">
                <a16:creationId xmlns:a16="http://schemas.microsoft.com/office/drawing/2014/main" id="{7616D415-042C-7E05-69CE-EB25239E211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11F0660-1CAC-4DE4-8A6F-CDFF21D56E8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170" name="灯片编号占位符 5">
            <a:extLst>
              <a:ext uri="{FF2B5EF4-FFF2-40B4-BE49-F238E27FC236}">
                <a16:creationId xmlns:a16="http://schemas.microsoft.com/office/drawing/2014/main" id="{52A42633-204A-048F-FCA1-E85CF28F6E3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ED51FD1-28F0-47FE-9410-D9CEECC4A6F1}" type="slidenum">
              <a:rPr lang="en-US" altLang="zh-CN">
                <a:latin typeface="Arial" panose="020B0604020202020204" pitchFamily="34" charset="0"/>
              </a:rPr>
              <a:pPr/>
              <a:t>4</a:t>
            </a:fld>
            <a:endParaRPr lang="en-US" altLang="zh-CN">
              <a:latin typeface="Arial" panose="020B0604020202020204" pitchFamily="34" charset="0"/>
            </a:endParaRPr>
          </a:p>
        </p:txBody>
      </p:sp>
      <p:sp>
        <p:nvSpPr>
          <p:cNvPr id="2782211" name="Rectangle 3">
            <a:extLst>
              <a:ext uri="{FF2B5EF4-FFF2-40B4-BE49-F238E27FC236}">
                <a16:creationId xmlns:a16="http://schemas.microsoft.com/office/drawing/2014/main" id="{279459AD-5EE6-0DC7-683E-31E33381876F}"/>
              </a:ext>
            </a:extLst>
          </p:cNvPr>
          <p:cNvSpPr>
            <a:spLocks noGrp="1" noChangeArrowheads="1"/>
          </p:cNvSpPr>
          <p:nvPr>
            <p:ph type="body" sz="quarter" idx="13"/>
          </p:nvPr>
        </p:nvSpPr>
        <p:spPr>
          <a:xfrm>
            <a:off x="1064596" y="1443017"/>
            <a:ext cx="9783916" cy="4780229"/>
          </a:xfrm>
        </p:spPr>
        <p:txBody>
          <a:bodyPr>
            <a:normAutofit fontScale="92500" lnSpcReduction="10000"/>
          </a:bodyPr>
          <a:lstStyle/>
          <a:p>
            <a:pPr>
              <a:lnSpc>
                <a:spcPct val="140000"/>
              </a:lnSpc>
            </a:pPr>
            <a:r>
              <a:rPr lang="zh-CN" altLang="en-US" dirty="0">
                <a:latin typeface="Times New Roman" panose="02020603050405020304" pitchFamily="18" charset="0"/>
              </a:rPr>
              <a:t>代码生成器的输入包括</a:t>
            </a:r>
            <a:r>
              <a:rPr lang="zh-CN" altLang="en-US" dirty="0">
                <a:solidFill>
                  <a:schemeClr val="hlink"/>
                </a:solidFill>
                <a:latin typeface="Times New Roman" panose="02020603050405020304" pitchFamily="18" charset="0"/>
              </a:rPr>
              <a:t>中间代码</a:t>
            </a:r>
            <a:r>
              <a:rPr lang="zh-CN" altLang="en-US" dirty="0">
                <a:latin typeface="Times New Roman" panose="02020603050405020304" pitchFamily="18" charset="0"/>
              </a:rPr>
              <a:t>和</a:t>
            </a:r>
            <a:r>
              <a:rPr lang="zh-CN" altLang="en-US" dirty="0">
                <a:solidFill>
                  <a:schemeClr val="hlink"/>
                </a:solidFill>
                <a:latin typeface="Times New Roman" panose="02020603050405020304" pitchFamily="18" charset="0"/>
              </a:rPr>
              <a:t>符号表信息</a:t>
            </a:r>
            <a:r>
              <a:rPr lang="zh-CN" altLang="en-US" dirty="0">
                <a:latin typeface="Times New Roman" panose="02020603050405020304" pitchFamily="18" charset="0"/>
              </a:rPr>
              <a:t>，符号表信息主要用来确定中间代码中的变量所代表的数据对象的运行时地址。</a:t>
            </a:r>
          </a:p>
          <a:p>
            <a:pPr>
              <a:lnSpc>
                <a:spcPct val="140000"/>
              </a:lnSpc>
            </a:pPr>
            <a:r>
              <a:rPr lang="zh-CN" altLang="en-US" dirty="0">
                <a:latin typeface="Times New Roman" panose="02020603050405020304" pitchFamily="18" charset="0"/>
              </a:rPr>
              <a:t>假设在代码生成前，编译器的前端已经将源程序扫描、分析和翻译成为足够详细的中间代码，其中变量的值已经可以表示为目标机器能够直接操作的量</a:t>
            </a:r>
            <a:r>
              <a:rPr lang="en-US" altLang="zh-CN" dirty="0">
                <a:latin typeface="Times New Roman" panose="02020603050405020304" pitchFamily="18" charset="0"/>
              </a:rPr>
              <a:t>(</a:t>
            </a:r>
            <a:r>
              <a:rPr lang="zh-CN" altLang="en-US" dirty="0">
                <a:latin typeface="Times New Roman" panose="02020603050405020304" pitchFamily="18" charset="0"/>
              </a:rPr>
              <a:t>位、整数、实数、指针等</a:t>
            </a:r>
            <a:r>
              <a:rPr lang="en-US" altLang="zh-CN" dirty="0">
                <a:latin typeface="Times New Roman" panose="02020603050405020304" pitchFamily="18" charset="0"/>
              </a:rPr>
              <a:t>)</a:t>
            </a:r>
            <a:r>
              <a:rPr lang="zh-CN" altLang="en-US" dirty="0">
                <a:latin typeface="Times New Roman" panose="02020603050405020304" pitchFamily="18" charset="0"/>
              </a:rPr>
              <a:t>；</a:t>
            </a:r>
          </a:p>
          <a:p>
            <a:pPr>
              <a:lnSpc>
                <a:spcPct val="140000"/>
              </a:lnSpc>
            </a:pPr>
            <a:r>
              <a:rPr lang="zh-CN" altLang="en-US" dirty="0">
                <a:latin typeface="Times New Roman" panose="02020603050405020304" pitchFamily="18" charset="0"/>
              </a:rPr>
              <a:t>已经完成了必要的类型检查；</a:t>
            </a:r>
          </a:p>
          <a:p>
            <a:pPr>
              <a:lnSpc>
                <a:spcPct val="140000"/>
              </a:lnSpc>
            </a:pPr>
            <a:r>
              <a:rPr lang="zh-CN" altLang="en-US" dirty="0">
                <a:latin typeface="Times New Roman" panose="02020603050405020304" pitchFamily="18" charset="0"/>
              </a:rPr>
              <a:t>在需要的地方已经插入了类型转换符；明显的语义错误</a:t>
            </a:r>
            <a:r>
              <a:rPr lang="en-US" altLang="zh-CN" dirty="0">
                <a:latin typeface="Times New Roman" panose="02020603050405020304" pitchFamily="18" charset="0"/>
              </a:rPr>
              <a:t>(</a:t>
            </a:r>
            <a:r>
              <a:rPr lang="zh-CN" altLang="en-US" dirty="0">
                <a:latin typeface="Times New Roman" panose="02020603050405020304" pitchFamily="18" charset="0"/>
              </a:rPr>
              <a:t>如试图把浮点数作为数组下标</a:t>
            </a:r>
            <a:r>
              <a:rPr lang="en-US" altLang="zh-CN" dirty="0">
                <a:latin typeface="Times New Roman" panose="02020603050405020304" pitchFamily="18" charset="0"/>
              </a:rPr>
              <a:t>)</a:t>
            </a:r>
            <a:r>
              <a:rPr lang="zh-CN" altLang="en-US" dirty="0">
                <a:latin typeface="Times New Roman" panose="02020603050405020304" pitchFamily="18" charset="0"/>
              </a:rPr>
              <a:t>也都已经被检测出来了。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2211">
                                            <p:txEl>
                                              <p:pRg st="0" end="0"/>
                                            </p:txEl>
                                          </p:spTgt>
                                        </p:tgtEl>
                                        <p:attrNameLst>
                                          <p:attrName>style.visibility</p:attrName>
                                        </p:attrNameLst>
                                      </p:cBhvr>
                                      <p:to>
                                        <p:strVal val="visible"/>
                                      </p:to>
                                    </p:set>
                                    <p:animEffect transition="in" filter="blinds(horizontal)">
                                      <p:cBhvr>
                                        <p:cTn id="7" dur="500"/>
                                        <p:tgtEl>
                                          <p:spTgt spid="278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2211">
                                            <p:txEl>
                                              <p:pRg st="1" end="1"/>
                                            </p:txEl>
                                          </p:spTgt>
                                        </p:tgtEl>
                                        <p:attrNameLst>
                                          <p:attrName>style.visibility</p:attrName>
                                        </p:attrNameLst>
                                      </p:cBhvr>
                                      <p:to>
                                        <p:strVal val="visible"/>
                                      </p:to>
                                    </p:set>
                                    <p:animEffect transition="in" filter="blinds(horizontal)">
                                      <p:cBhvr>
                                        <p:cTn id="12" dur="500"/>
                                        <p:tgtEl>
                                          <p:spTgt spid="278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2211">
                                            <p:txEl>
                                              <p:pRg st="2" end="2"/>
                                            </p:txEl>
                                          </p:spTgt>
                                        </p:tgtEl>
                                        <p:attrNameLst>
                                          <p:attrName>style.visibility</p:attrName>
                                        </p:attrNameLst>
                                      </p:cBhvr>
                                      <p:to>
                                        <p:strVal val="visible"/>
                                      </p:to>
                                    </p:set>
                                    <p:animEffect transition="in" filter="blinds(horizontal)">
                                      <p:cBhvr>
                                        <p:cTn id="17" dur="500"/>
                                        <p:tgtEl>
                                          <p:spTgt spid="278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82211">
                                            <p:txEl>
                                              <p:pRg st="3" end="3"/>
                                            </p:txEl>
                                          </p:spTgt>
                                        </p:tgtEl>
                                        <p:attrNameLst>
                                          <p:attrName>style.visibility</p:attrName>
                                        </p:attrNameLst>
                                      </p:cBhvr>
                                      <p:to>
                                        <p:strVal val="visible"/>
                                      </p:to>
                                    </p:set>
                                    <p:animEffect transition="in" filter="blinds(horizontal)">
                                      <p:cBhvr>
                                        <p:cTn id="22" dur="500"/>
                                        <p:tgtEl>
                                          <p:spTgt spid="2782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22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472554A6-7DDC-55D0-D86C-14D5F3951666}"/>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43534C61-62CD-4D6F-761F-F5428828140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C829F52-B1EA-4729-9374-3E0907D4185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78850" name="灯片编号占位符 5">
            <a:extLst>
              <a:ext uri="{FF2B5EF4-FFF2-40B4-BE49-F238E27FC236}">
                <a16:creationId xmlns:a16="http://schemas.microsoft.com/office/drawing/2014/main" id="{C5F76462-AA76-5430-5B69-F0D2472E26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1125822-0EC4-4CCE-ACB1-A57C45767536}" type="slidenum">
              <a:rPr lang="en-US" altLang="zh-CN">
                <a:latin typeface="Arial" panose="020B0604020202020204" pitchFamily="34" charset="0"/>
              </a:rPr>
              <a:pPr/>
              <a:t>40</a:t>
            </a:fld>
            <a:endParaRPr lang="en-US" altLang="zh-CN">
              <a:latin typeface="Arial" panose="020B0604020202020204" pitchFamily="34" charset="0"/>
            </a:endParaRPr>
          </a:p>
        </p:txBody>
      </p:sp>
      <p:sp>
        <p:nvSpPr>
          <p:cNvPr id="78852" name="Rectangle 3">
            <a:extLst>
              <a:ext uri="{FF2B5EF4-FFF2-40B4-BE49-F238E27FC236}">
                <a16:creationId xmlns:a16="http://schemas.microsoft.com/office/drawing/2014/main" id="{245FB8CA-7C61-8171-EA8E-DAFADCC9F28F}"/>
              </a:ext>
            </a:extLst>
          </p:cNvPr>
          <p:cNvSpPr>
            <a:spLocks noGrp="1" noChangeArrowheads="1"/>
          </p:cNvSpPr>
          <p:nvPr>
            <p:ph type="body" sz="quarter" idx="13"/>
          </p:nvPr>
        </p:nvSpPr>
        <p:spPr/>
        <p:txBody>
          <a:bodyPr/>
          <a:lstStyle/>
          <a:p>
            <a:pPr>
              <a:buFont typeface="Wingdings" panose="05000000000000000000" pitchFamily="2" charset="2"/>
              <a:buNone/>
            </a:pPr>
            <a:r>
              <a:rPr lang="en-US" altLang="zh-CN">
                <a:latin typeface="Times New Roman" panose="02020603050405020304" pitchFamily="18" charset="0"/>
              </a:rPr>
              <a:t>⑺ </a:t>
            </a:r>
            <a:r>
              <a:rPr lang="zh-CN" altLang="en-US">
                <a:latin typeface="Times New Roman" panose="02020603050405020304" pitchFamily="18" charset="0"/>
              </a:rPr>
              <a:t>无条件转移：</a:t>
            </a:r>
            <a:r>
              <a:rPr lang="en-US" altLang="zh-CN">
                <a:latin typeface="Times New Roman" panose="02020603050405020304" pitchFamily="18" charset="0"/>
              </a:rPr>
              <a:t>goto L</a:t>
            </a:r>
            <a:endParaRPr lang="fr-FR" altLang="zh-CN">
              <a:latin typeface="Times New Roman" panose="02020603050405020304" pitchFamily="18" charset="0"/>
            </a:endParaRPr>
          </a:p>
          <a:p>
            <a:r>
              <a:rPr lang="zh-CN" altLang="fr-FR">
                <a:latin typeface="Times New Roman" panose="02020603050405020304" pitchFamily="18" charset="0"/>
              </a:rPr>
              <a:t>假设</a:t>
            </a:r>
            <a:r>
              <a:rPr lang="fr-FR" altLang="zh-CN">
                <a:latin typeface="Times New Roman" panose="02020603050405020304" pitchFamily="18" charset="0"/>
              </a:rPr>
              <a:t>L</a:t>
            </a:r>
            <a:r>
              <a:rPr lang="zh-CN" altLang="fr-FR">
                <a:latin typeface="Times New Roman" panose="02020603050405020304" pitchFamily="18" charset="0"/>
              </a:rPr>
              <a:t>为三地址语句的序号，则生成指令</a:t>
            </a:r>
            <a:r>
              <a:rPr lang="fr-FR" altLang="zh-CN">
                <a:latin typeface="Times New Roman" panose="02020603050405020304" pitchFamily="18" charset="0"/>
              </a:rPr>
              <a:t>JMP L'</a:t>
            </a:r>
            <a:r>
              <a:rPr lang="zh-CN" altLang="fr-FR">
                <a:latin typeface="Times New Roman" panose="02020603050405020304" pitchFamily="18" charset="0"/>
              </a:rPr>
              <a:t>。</a:t>
            </a:r>
          </a:p>
          <a:p>
            <a:r>
              <a:rPr lang="zh-CN" altLang="fr-FR">
                <a:latin typeface="Times New Roman" panose="02020603050405020304" pitchFamily="18" charset="0"/>
              </a:rPr>
              <a:t>其中，</a:t>
            </a:r>
            <a:r>
              <a:rPr lang="fr-FR" altLang="zh-CN">
                <a:latin typeface="Times New Roman" panose="02020603050405020304" pitchFamily="18" charset="0"/>
              </a:rPr>
              <a:t>L'</a:t>
            </a:r>
            <a:r>
              <a:rPr lang="zh-CN" altLang="fr-FR">
                <a:latin typeface="Times New Roman" panose="02020603050405020304" pitchFamily="18" charset="0"/>
              </a:rPr>
              <a:t>为序号为</a:t>
            </a:r>
            <a:r>
              <a:rPr lang="fr-FR" altLang="zh-CN">
                <a:latin typeface="Times New Roman" panose="02020603050405020304" pitchFamily="18" charset="0"/>
              </a:rPr>
              <a:t>L</a:t>
            </a:r>
            <a:r>
              <a:rPr lang="zh-CN" altLang="fr-FR">
                <a:latin typeface="Times New Roman" panose="02020603050405020304" pitchFamily="18" charset="0"/>
              </a:rPr>
              <a:t>的三地址语句的目标代码首址。</a:t>
            </a:r>
            <a:endParaRPr lang="zh-CN" altLang="en-US">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68FD5237-3D4A-ACBF-B282-591764EF466E}"/>
              </a:ext>
            </a:extLst>
          </p:cNvPr>
          <p:cNvSpPr>
            <a:spLocks noGrp="1" noChangeArrowheads="1"/>
          </p:cNvSpPr>
          <p:nvPr>
            <p:ph type="title"/>
          </p:nvPr>
        </p:nvSpPr>
        <p:spPr/>
        <p:txBody>
          <a:bodyPr anchor="ctr"/>
          <a:lstStyle/>
          <a:p>
            <a:r>
              <a:rPr lang="en-US" altLang="zh-CN">
                <a:latin typeface="Times New Roman" panose="02020603050405020304" pitchFamily="18" charset="0"/>
              </a:rPr>
              <a:t>11.3.4 </a:t>
            </a:r>
            <a:r>
              <a:rPr lang="zh-CN" altLang="en-US">
                <a:latin typeface="Times New Roman" panose="02020603050405020304" pitchFamily="18" charset="0"/>
              </a:rPr>
              <a:t>常用三地址码的代码生成</a:t>
            </a:r>
          </a:p>
        </p:txBody>
      </p:sp>
      <p:sp>
        <p:nvSpPr>
          <p:cNvPr id="4" name="日期占位符 3">
            <a:extLst>
              <a:ext uri="{FF2B5EF4-FFF2-40B4-BE49-F238E27FC236}">
                <a16:creationId xmlns:a16="http://schemas.microsoft.com/office/drawing/2014/main" id="{E178145D-A8CF-8AE3-2227-D2902A8F89D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07003F4-F281-4AE3-BBC2-49564E300E4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0898" name="灯片编号占位符 5">
            <a:extLst>
              <a:ext uri="{FF2B5EF4-FFF2-40B4-BE49-F238E27FC236}">
                <a16:creationId xmlns:a16="http://schemas.microsoft.com/office/drawing/2014/main" id="{4408280C-881A-A881-7B81-BCA6CE1F09E0}"/>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C3425C1-EABF-4640-B3FA-5C7DA0541D5B}" type="slidenum">
              <a:rPr lang="en-US" altLang="zh-CN">
                <a:latin typeface="Arial" panose="020B0604020202020204" pitchFamily="34" charset="0"/>
              </a:rPr>
              <a:pPr/>
              <a:t>41</a:t>
            </a:fld>
            <a:endParaRPr lang="en-US" altLang="zh-CN">
              <a:latin typeface="Arial" panose="020B0604020202020204" pitchFamily="34" charset="0"/>
            </a:endParaRPr>
          </a:p>
        </p:txBody>
      </p:sp>
      <p:sp>
        <p:nvSpPr>
          <p:cNvPr id="80900" name="Rectangle 3">
            <a:extLst>
              <a:ext uri="{FF2B5EF4-FFF2-40B4-BE49-F238E27FC236}">
                <a16:creationId xmlns:a16="http://schemas.microsoft.com/office/drawing/2014/main" id="{61FB3263-F650-FF13-BBD2-0CAC9DB8FAD4}"/>
              </a:ext>
            </a:extLst>
          </p:cNvPr>
          <p:cNvSpPr>
            <a:spLocks noGrp="1" noChangeArrowheads="1"/>
          </p:cNvSpPr>
          <p:nvPr>
            <p:ph type="body" sz="quarter" idx="13"/>
          </p:nvPr>
        </p:nvSpPr>
        <p:spPr>
          <a:xfrm>
            <a:off x="1064596" y="1443017"/>
            <a:ext cx="9783916" cy="4558287"/>
          </a:xfrm>
        </p:spPr>
        <p:txBody>
          <a:bodyPr>
            <a:normAutofit fontScale="92500" lnSpcReduction="20000"/>
          </a:bodyPr>
          <a:lstStyle/>
          <a:p>
            <a:pPr>
              <a:buFont typeface="Wingdings" panose="05000000000000000000" pitchFamily="2" charset="2"/>
              <a:buNone/>
            </a:pPr>
            <a:r>
              <a:rPr lang="zh-CN" altLang="fr-FR" dirty="0">
                <a:latin typeface="Times New Roman" panose="02020603050405020304" pitchFamily="18" charset="0"/>
              </a:rPr>
              <a:t>⑻  条件转移：</a:t>
            </a:r>
            <a:r>
              <a:rPr lang="fr-FR" altLang="zh-CN" dirty="0">
                <a:latin typeface="Times New Roman" panose="02020603050405020304" pitchFamily="18" charset="0"/>
              </a:rPr>
              <a:t>if a </a:t>
            </a:r>
            <a:r>
              <a:rPr lang="fr-FR" altLang="zh-CN" dirty="0" err="1">
                <a:latin typeface="Times New Roman" panose="02020603050405020304" pitchFamily="18" charset="0"/>
              </a:rPr>
              <a:t>rop</a:t>
            </a:r>
            <a:r>
              <a:rPr lang="fr-FR" altLang="zh-CN" dirty="0">
                <a:latin typeface="Times New Roman" panose="02020603050405020304" pitchFamily="18" charset="0"/>
              </a:rPr>
              <a:t> b </a:t>
            </a:r>
            <a:r>
              <a:rPr lang="fr-FR" altLang="zh-CN" dirty="0" err="1">
                <a:latin typeface="Times New Roman" panose="02020603050405020304" pitchFamily="18" charset="0"/>
              </a:rPr>
              <a:t>goto</a:t>
            </a:r>
            <a:r>
              <a:rPr lang="fr-FR" altLang="zh-CN" dirty="0">
                <a:latin typeface="Times New Roman" panose="02020603050405020304" pitchFamily="18" charset="0"/>
              </a:rPr>
              <a:t> L </a:t>
            </a:r>
          </a:p>
          <a:p>
            <a:r>
              <a:rPr lang="zh-CN" altLang="fr-FR" dirty="0">
                <a:latin typeface="Times New Roman" panose="02020603050405020304" pitchFamily="18" charset="0"/>
              </a:rPr>
              <a:t>同样假设</a:t>
            </a:r>
            <a:r>
              <a:rPr lang="fr-FR" altLang="zh-CN" dirty="0">
                <a:latin typeface="Times New Roman" panose="02020603050405020304" pitchFamily="18" charset="0"/>
              </a:rPr>
              <a:t>L</a:t>
            </a:r>
            <a:r>
              <a:rPr lang="zh-CN" altLang="fr-FR" dirty="0">
                <a:latin typeface="Times New Roman" panose="02020603050405020304" pitchFamily="18" charset="0"/>
              </a:rPr>
              <a:t>为三地址语句的序号，则生成如下的指令序列：</a:t>
            </a:r>
          </a:p>
          <a:p>
            <a:pPr lvl="1">
              <a:buFont typeface="Wingdings" panose="05000000000000000000" pitchFamily="2" charset="2"/>
              <a:buNone/>
            </a:pPr>
            <a:r>
              <a:rPr lang="fr-FR" altLang="zh-CN" dirty="0">
                <a:latin typeface="Times New Roman" panose="02020603050405020304" pitchFamily="18" charset="0"/>
              </a:rPr>
              <a:t>CMP a, b</a:t>
            </a:r>
          </a:p>
          <a:p>
            <a:pPr lvl="1">
              <a:buFont typeface="Wingdings" panose="05000000000000000000" pitchFamily="2" charset="2"/>
              <a:buNone/>
            </a:pPr>
            <a:r>
              <a:rPr lang="fr-FR" altLang="zh-CN" dirty="0" err="1">
                <a:latin typeface="Times New Roman" panose="02020603050405020304" pitchFamily="18" charset="0"/>
              </a:rPr>
              <a:t>CJrop</a:t>
            </a:r>
            <a:r>
              <a:rPr lang="fr-FR" altLang="zh-CN" dirty="0">
                <a:latin typeface="Times New Roman" panose="02020603050405020304" pitchFamily="18" charset="0"/>
              </a:rPr>
              <a:t> L'</a:t>
            </a:r>
          </a:p>
          <a:p>
            <a:r>
              <a:rPr lang="zh-CN" altLang="fr-FR" dirty="0">
                <a:latin typeface="Times New Roman" panose="02020603050405020304" pitchFamily="18" charset="0"/>
              </a:rPr>
              <a:t>其中，</a:t>
            </a:r>
            <a:r>
              <a:rPr lang="fr-FR" altLang="zh-CN" dirty="0">
                <a:latin typeface="Times New Roman" panose="02020603050405020304" pitchFamily="18" charset="0"/>
              </a:rPr>
              <a:t>L'</a:t>
            </a:r>
            <a:r>
              <a:rPr lang="zh-CN" altLang="fr-FR" dirty="0">
                <a:latin typeface="Times New Roman" panose="02020603050405020304" pitchFamily="18" charset="0"/>
              </a:rPr>
              <a:t>的含义与</a:t>
            </a:r>
            <a:r>
              <a:rPr lang="zh-CN" altLang="en-US" dirty="0">
                <a:latin typeface="Times New Roman" panose="02020603050405020304" pitchFamily="18" charset="0"/>
              </a:rPr>
              <a:t>⑺中相同，</a:t>
            </a:r>
            <a:r>
              <a:rPr lang="en-US" altLang="zh-CN" dirty="0">
                <a:latin typeface="Times New Roman" panose="02020603050405020304" pitchFamily="18" charset="0"/>
              </a:rPr>
              <a:t>CMP</a:t>
            </a:r>
            <a:r>
              <a:rPr lang="zh-CN" altLang="en-US" dirty="0">
                <a:latin typeface="Times New Roman" panose="02020603050405020304" pitchFamily="18" charset="0"/>
              </a:rPr>
              <a:t>为比较指令，</a:t>
            </a:r>
            <a:r>
              <a:rPr lang="en-US" altLang="zh-CN" dirty="0" err="1">
                <a:latin typeface="Times New Roman" panose="02020603050405020304" pitchFamily="18" charset="0"/>
              </a:rPr>
              <a:t>Cj</a:t>
            </a:r>
            <a:r>
              <a:rPr lang="fr-FR" altLang="zh-CN" dirty="0" err="1">
                <a:latin typeface="Times New Roman" panose="02020603050405020304" pitchFamily="18" charset="0"/>
              </a:rPr>
              <a:t>rop</a:t>
            </a:r>
            <a:r>
              <a:rPr lang="zh-CN" altLang="fr-FR" dirty="0">
                <a:latin typeface="Times New Roman" panose="02020603050405020304" pitchFamily="18" charset="0"/>
              </a:rPr>
              <a:t>为条件码跳转指令，</a:t>
            </a:r>
            <a:r>
              <a:rPr lang="en-US" altLang="zh-CN" dirty="0">
                <a:latin typeface="Times New Roman" panose="02020603050405020304" pitchFamily="18" charset="0"/>
              </a:rPr>
              <a:t>CMP</a:t>
            </a:r>
            <a:r>
              <a:rPr lang="zh-CN" altLang="en-US" dirty="0">
                <a:latin typeface="Times New Roman" panose="02020603050405020304" pitchFamily="18" charset="0"/>
              </a:rPr>
              <a:t>根据</a:t>
            </a:r>
            <a:r>
              <a:rPr lang="fr-FR" altLang="zh-CN" dirty="0" err="1">
                <a:latin typeface="Times New Roman" panose="02020603050405020304" pitchFamily="18" charset="0"/>
              </a:rPr>
              <a:t>rop</a:t>
            </a:r>
            <a:r>
              <a:rPr lang="zh-CN" altLang="fr-FR" dirty="0">
                <a:latin typeface="Times New Roman" panose="02020603050405020304" pitchFamily="18" charset="0"/>
              </a:rPr>
              <a:t>取</a:t>
            </a:r>
            <a:r>
              <a:rPr lang="fr-FR" altLang="zh-CN" dirty="0">
                <a:latin typeface="Times New Roman" panose="02020603050405020304" pitchFamily="18" charset="0"/>
              </a:rPr>
              <a:t>&gt;</a:t>
            </a:r>
            <a:r>
              <a:rPr lang="zh-CN" altLang="fr-FR" dirty="0">
                <a:latin typeface="Times New Roman" panose="02020603050405020304" pitchFamily="18" charset="0"/>
              </a:rPr>
              <a:t>、</a:t>
            </a:r>
            <a:r>
              <a:rPr lang="fr-FR" altLang="zh-CN" dirty="0">
                <a:latin typeface="Times New Roman" panose="02020603050405020304" pitchFamily="18" charset="0"/>
              </a:rPr>
              <a:t>&lt;</a:t>
            </a:r>
            <a:r>
              <a:rPr lang="zh-CN" altLang="fr-FR" dirty="0">
                <a:latin typeface="Times New Roman" panose="02020603050405020304" pitchFamily="18" charset="0"/>
              </a:rPr>
              <a:t>或</a:t>
            </a:r>
            <a:r>
              <a:rPr lang="fr-FR" altLang="zh-CN" dirty="0">
                <a:latin typeface="Times New Roman" panose="02020603050405020304" pitchFamily="18" charset="0"/>
              </a:rPr>
              <a:t>=</a:t>
            </a:r>
            <a:r>
              <a:rPr lang="zh-CN" altLang="fr-FR" dirty="0">
                <a:latin typeface="Times New Roman" panose="02020603050405020304" pitchFamily="18" charset="0"/>
              </a:rPr>
              <a:t>而将条件码分别置为正、负或零。如果</a:t>
            </a:r>
            <a:r>
              <a:rPr lang="en-US" altLang="zh-CN" dirty="0">
                <a:latin typeface="Times New Roman" panose="02020603050405020304" pitchFamily="18" charset="0"/>
              </a:rPr>
              <a:t>a</a:t>
            </a:r>
            <a:r>
              <a:rPr lang="zh-CN" altLang="en-US" dirty="0">
                <a:latin typeface="Times New Roman" panose="02020603050405020304" pitchFamily="18" charset="0"/>
              </a:rPr>
              <a:t>和</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dirty="0">
                <a:latin typeface="Times New Roman" panose="02020603050405020304" pitchFamily="18" charset="0"/>
              </a:rPr>
              <a:t>b</a:t>
            </a:r>
            <a:r>
              <a:rPr lang="zh-CN" altLang="en-US" dirty="0">
                <a:latin typeface="Times New Roman" panose="02020603050405020304" pitchFamily="18" charset="0"/>
              </a:rPr>
              <a:t>的当前值在寄存器中，则在生成目标代码时应尽量使用寄存器寻址模式。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9F2316F7-56AD-1DD0-AAB9-08C44A58E36F}"/>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E1AFD0C8-B634-F6CC-ED66-0F17943D8C1E}"/>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0061639-A763-48FF-BFD5-CCEAFD1539C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2946" name="灯片编号占位符 5">
            <a:extLst>
              <a:ext uri="{FF2B5EF4-FFF2-40B4-BE49-F238E27FC236}">
                <a16:creationId xmlns:a16="http://schemas.microsoft.com/office/drawing/2014/main" id="{6FF2108A-BC46-291A-2496-B81051ECEDA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BAF8289-FD87-47D9-81E1-C9B95C5E6287}" type="slidenum">
              <a:rPr lang="en-US" altLang="zh-CN">
                <a:latin typeface="Arial" panose="020B0604020202020204" pitchFamily="34" charset="0"/>
              </a:rPr>
              <a:pPr/>
              <a:t>42</a:t>
            </a:fld>
            <a:endParaRPr lang="en-US" altLang="zh-CN">
              <a:latin typeface="Arial" panose="020B0604020202020204" pitchFamily="34" charset="0"/>
            </a:endParaRPr>
          </a:p>
        </p:txBody>
      </p:sp>
      <p:sp>
        <p:nvSpPr>
          <p:cNvPr id="2849795" name="Rectangle 3">
            <a:extLst>
              <a:ext uri="{FF2B5EF4-FFF2-40B4-BE49-F238E27FC236}">
                <a16:creationId xmlns:a16="http://schemas.microsoft.com/office/drawing/2014/main" id="{57C93D64-8A92-1E10-2C18-FCBA521396C7}"/>
              </a:ext>
            </a:extLst>
          </p:cNvPr>
          <p:cNvSpPr>
            <a:spLocks noGrp="1" noChangeArrowheads="1"/>
          </p:cNvSpPr>
          <p:nvPr>
            <p:ph type="body" sz="quarter" idx="13"/>
          </p:nvPr>
        </p:nvSpPr>
        <p:spPr>
          <a:xfrm>
            <a:off x="1064596" y="1443017"/>
            <a:ext cx="9783916" cy="4389611"/>
          </a:xfrm>
        </p:spPr>
        <p:txBody>
          <a:bodyPr>
            <a:normAutofit fontScale="85000" lnSpcReduction="10000"/>
          </a:bodyPr>
          <a:lstStyle/>
          <a:p>
            <a:r>
              <a:rPr lang="zh-CN" altLang="en-US" dirty="0">
                <a:latin typeface="楷体_GB2312" pitchFamily="49" charset="-122"/>
              </a:rPr>
              <a:t>窥孔优化是一种简单有效的局部优化方法，它通过检查目标指令中称为窥孔的短序列，用更小更短的指令序列进行等价代替，以此来提高目标代码的质量。</a:t>
            </a:r>
          </a:p>
          <a:p>
            <a:r>
              <a:rPr lang="zh-CN" altLang="en-US" dirty="0">
                <a:latin typeface="楷体_GB2312" pitchFamily="49" charset="-122"/>
              </a:rPr>
              <a:t>窥孔是放在目标程序上的一个移动的小窗口。孔中的代码不需要是连续的。</a:t>
            </a:r>
          </a:p>
          <a:p>
            <a:r>
              <a:rPr lang="zh-CN" altLang="en-US" dirty="0">
                <a:latin typeface="楷体_GB2312" pitchFamily="49" charset="-122"/>
              </a:rPr>
              <a:t>该技术的特点是每次优化后的结果可能又为进一步的优化带来了机会。所以有时会对目标代码重复进行多遍优化。下面介绍几种典型的窥孔优化技术。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9795">
                                            <p:txEl>
                                              <p:pRg st="0" end="0"/>
                                            </p:txEl>
                                          </p:spTgt>
                                        </p:tgtEl>
                                        <p:attrNameLst>
                                          <p:attrName>style.visibility</p:attrName>
                                        </p:attrNameLst>
                                      </p:cBhvr>
                                      <p:to>
                                        <p:strVal val="visible"/>
                                      </p:to>
                                    </p:set>
                                    <p:animEffect transition="in" filter="blinds(horizontal)">
                                      <p:cBhvr>
                                        <p:cTn id="7" dur="500"/>
                                        <p:tgtEl>
                                          <p:spTgt spid="284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9795">
                                            <p:txEl>
                                              <p:pRg st="1" end="1"/>
                                            </p:txEl>
                                          </p:spTgt>
                                        </p:tgtEl>
                                        <p:attrNameLst>
                                          <p:attrName>style.visibility</p:attrName>
                                        </p:attrNameLst>
                                      </p:cBhvr>
                                      <p:to>
                                        <p:strVal val="visible"/>
                                      </p:to>
                                    </p:set>
                                    <p:animEffect transition="in" filter="blinds(horizontal)">
                                      <p:cBhvr>
                                        <p:cTn id="12" dur="500"/>
                                        <p:tgtEl>
                                          <p:spTgt spid="284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49795">
                                            <p:txEl>
                                              <p:pRg st="2" end="2"/>
                                            </p:txEl>
                                          </p:spTgt>
                                        </p:tgtEl>
                                        <p:attrNameLst>
                                          <p:attrName>style.visibility</p:attrName>
                                        </p:attrNameLst>
                                      </p:cBhvr>
                                      <p:to>
                                        <p:strVal val="visible"/>
                                      </p:to>
                                    </p:set>
                                    <p:animEffect transition="in" filter="blinds(horizontal)">
                                      <p:cBhvr>
                                        <p:cTn id="17" dur="500"/>
                                        <p:tgtEl>
                                          <p:spTgt spid="2849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97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90290D3C-4BF2-6784-E4F6-3C342FB2B8AA}"/>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5D85B4C4-5620-9939-2160-F5851BCA717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461F09F-300F-424C-A0CE-C7FC9CD6A6C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4994" name="灯片编号占位符 5">
            <a:extLst>
              <a:ext uri="{FF2B5EF4-FFF2-40B4-BE49-F238E27FC236}">
                <a16:creationId xmlns:a16="http://schemas.microsoft.com/office/drawing/2014/main" id="{E3FB6FC8-8918-D550-8504-A33496A9FBF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A141C410-0726-4902-B944-06165C8814DD}" type="slidenum">
              <a:rPr lang="en-US" altLang="zh-CN">
                <a:latin typeface="Arial" panose="020B0604020202020204" pitchFamily="34" charset="0"/>
              </a:rPr>
              <a:pPr/>
              <a:t>43</a:t>
            </a:fld>
            <a:endParaRPr lang="en-US" altLang="zh-CN">
              <a:latin typeface="Arial" panose="020B0604020202020204" pitchFamily="34" charset="0"/>
            </a:endParaRPr>
          </a:p>
        </p:txBody>
      </p:sp>
      <p:sp>
        <p:nvSpPr>
          <p:cNvPr id="2851843" name="Rectangle 3">
            <a:extLst>
              <a:ext uri="{FF2B5EF4-FFF2-40B4-BE49-F238E27FC236}">
                <a16:creationId xmlns:a16="http://schemas.microsoft.com/office/drawing/2014/main" id="{CDBF39AE-9E2B-5219-536F-C9BC2FA9F329}"/>
              </a:ext>
            </a:extLst>
          </p:cNvPr>
          <p:cNvSpPr>
            <a:spLocks noGrp="1" noChangeArrowheads="1"/>
          </p:cNvSpPr>
          <p:nvPr>
            <p:ph type="body" sz="quarter" idx="13"/>
          </p:nvPr>
        </p:nvSpPr>
        <p:spPr/>
        <p:txBody>
          <a:bodyPr/>
          <a:lstStyle/>
          <a:p>
            <a:r>
              <a:rPr lang="en-US" altLang="zh-CN" dirty="0">
                <a:latin typeface="Times New Roman" panose="02020603050405020304" pitchFamily="18" charset="0"/>
              </a:rPr>
              <a:t>11.4.1 </a:t>
            </a:r>
            <a:r>
              <a:rPr lang="zh-CN" altLang="en-US" dirty="0">
                <a:latin typeface="Times New Roman" panose="02020603050405020304" pitchFamily="18" charset="0"/>
              </a:rPr>
              <a:t>冗余指令消除</a:t>
            </a:r>
          </a:p>
          <a:p>
            <a:r>
              <a:rPr lang="zh-CN" altLang="en-US" dirty="0">
                <a:latin typeface="Times New Roman" panose="02020603050405020304" pitchFamily="18" charset="0"/>
              </a:rPr>
              <a:t>如果遇到如下的指令序列：</a:t>
            </a:r>
            <a:endParaRPr lang="zh-CN" altLang="pt-BR" dirty="0">
              <a:latin typeface="Times New Roman" panose="02020603050405020304" pitchFamily="18" charset="0"/>
            </a:endParaRPr>
          </a:p>
          <a:p>
            <a:pPr lvl="1">
              <a:buFont typeface="Wingdings" panose="05000000000000000000" pitchFamily="2" charset="2"/>
              <a:buNone/>
            </a:pPr>
            <a:r>
              <a:rPr lang="zh-CN" altLang="pt-BR" dirty="0">
                <a:latin typeface="Times New Roman" panose="02020603050405020304" pitchFamily="18" charset="0"/>
              </a:rPr>
              <a:t>⑴ </a:t>
            </a:r>
            <a:r>
              <a:rPr lang="pt-BR" altLang="zh-CN" dirty="0">
                <a:latin typeface="Times New Roman" panose="02020603050405020304" pitchFamily="18" charset="0"/>
              </a:rPr>
              <a:t>MOV R</a:t>
            </a:r>
            <a:r>
              <a:rPr lang="pt-BR" altLang="zh-CN" sz="3200" baseline="-25000" dirty="0">
                <a:latin typeface="Times New Roman" panose="02020603050405020304" pitchFamily="18" charset="0"/>
              </a:rPr>
              <a:t>0</a:t>
            </a:r>
            <a:r>
              <a:rPr lang="pt-BR" altLang="zh-CN" dirty="0">
                <a:latin typeface="Times New Roman" panose="02020603050405020304" pitchFamily="18" charset="0"/>
              </a:rPr>
              <a:t>, a</a:t>
            </a:r>
          </a:p>
          <a:p>
            <a:pPr lvl="1">
              <a:buFont typeface="Wingdings" panose="05000000000000000000" pitchFamily="2" charset="2"/>
              <a:buNone/>
            </a:pPr>
            <a:r>
              <a:rPr lang="pt-BR" altLang="zh-CN" dirty="0">
                <a:latin typeface="Times New Roman" panose="02020603050405020304" pitchFamily="18" charset="0"/>
              </a:rPr>
              <a:t>⑵ MOV a, R</a:t>
            </a:r>
            <a:r>
              <a:rPr lang="pt-BR" altLang="zh-CN" sz="3200" baseline="-25000" dirty="0">
                <a:latin typeface="Times New Roman" panose="02020603050405020304" pitchFamily="18" charset="0"/>
              </a:rPr>
              <a:t>0</a:t>
            </a:r>
            <a:r>
              <a:rPr lang="pt-BR" altLang="zh-CN" dirty="0">
                <a:latin typeface="Times New Roman" panose="02020603050405020304" pitchFamily="18" charset="0"/>
              </a:rPr>
              <a:t>                  (11.1)</a:t>
            </a:r>
          </a:p>
          <a:p>
            <a:pPr>
              <a:buFont typeface="Wingdings" panose="05000000000000000000" pitchFamily="2" charset="2"/>
              <a:buNone/>
            </a:pPr>
            <a:r>
              <a:rPr lang="zh-CN" altLang="pt-BR" dirty="0">
                <a:latin typeface="Times New Roman" panose="02020603050405020304" pitchFamily="18" charset="0"/>
              </a:rPr>
              <a:t>   则可以删除指令⑵。但是，如果⑵带有标号，通常是不能删除的。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51843">
                                            <p:txEl>
                                              <p:pRg st="0" end="0"/>
                                            </p:txEl>
                                          </p:spTgt>
                                        </p:tgtEl>
                                        <p:attrNameLst>
                                          <p:attrName>style.visibility</p:attrName>
                                        </p:attrNameLst>
                                      </p:cBhvr>
                                      <p:to>
                                        <p:strVal val="visible"/>
                                      </p:to>
                                    </p:set>
                                    <p:animEffect transition="in" filter="blinds(horizontal)">
                                      <p:cBhvr>
                                        <p:cTn id="7" dur="500"/>
                                        <p:tgtEl>
                                          <p:spTgt spid="285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51843">
                                            <p:txEl>
                                              <p:pRg st="1" end="1"/>
                                            </p:txEl>
                                          </p:spTgt>
                                        </p:tgtEl>
                                        <p:attrNameLst>
                                          <p:attrName>style.visibility</p:attrName>
                                        </p:attrNameLst>
                                      </p:cBhvr>
                                      <p:to>
                                        <p:strVal val="visible"/>
                                      </p:to>
                                    </p:set>
                                    <p:animEffect transition="in" filter="blinds(horizontal)">
                                      <p:cBhvr>
                                        <p:cTn id="12" dur="500"/>
                                        <p:tgtEl>
                                          <p:spTgt spid="28518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851843">
                                            <p:txEl>
                                              <p:pRg st="2" end="2"/>
                                            </p:txEl>
                                          </p:spTgt>
                                        </p:tgtEl>
                                        <p:attrNameLst>
                                          <p:attrName>style.visibility</p:attrName>
                                        </p:attrNameLst>
                                      </p:cBhvr>
                                      <p:to>
                                        <p:strVal val="visible"/>
                                      </p:to>
                                    </p:set>
                                    <p:animEffect transition="in" filter="blinds(horizontal)">
                                      <p:cBhvr>
                                        <p:cTn id="15" dur="500"/>
                                        <p:tgtEl>
                                          <p:spTgt spid="285184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51843">
                                            <p:txEl>
                                              <p:pRg st="3" end="3"/>
                                            </p:txEl>
                                          </p:spTgt>
                                        </p:tgtEl>
                                        <p:attrNameLst>
                                          <p:attrName>style.visibility</p:attrName>
                                        </p:attrNameLst>
                                      </p:cBhvr>
                                      <p:to>
                                        <p:strVal val="visible"/>
                                      </p:to>
                                    </p:set>
                                    <p:animEffect transition="in" filter="blinds(horizontal)">
                                      <p:cBhvr>
                                        <p:cTn id="18" dur="500"/>
                                        <p:tgtEl>
                                          <p:spTgt spid="28518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51843">
                                            <p:txEl>
                                              <p:pRg st="4" end="4"/>
                                            </p:txEl>
                                          </p:spTgt>
                                        </p:tgtEl>
                                        <p:attrNameLst>
                                          <p:attrName>style.visibility</p:attrName>
                                        </p:attrNameLst>
                                      </p:cBhvr>
                                      <p:to>
                                        <p:strVal val="visible"/>
                                      </p:to>
                                    </p:set>
                                    <p:animEffect transition="in" filter="blinds(horizontal)">
                                      <p:cBhvr>
                                        <p:cTn id="23" dur="500"/>
                                        <p:tgtEl>
                                          <p:spTgt spid="285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18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2">
            <a:extLst>
              <a:ext uri="{FF2B5EF4-FFF2-40B4-BE49-F238E27FC236}">
                <a16:creationId xmlns:a16="http://schemas.microsoft.com/office/drawing/2014/main" id="{56D01E4E-8753-6995-F019-07EC7C7DDC1E}"/>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C28FE959-1FAD-20BF-2736-B9A4E1A45FA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CB760E1-A3D1-4505-99DA-C6880ED6318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7042" name="灯片编号占位符 5">
            <a:extLst>
              <a:ext uri="{FF2B5EF4-FFF2-40B4-BE49-F238E27FC236}">
                <a16:creationId xmlns:a16="http://schemas.microsoft.com/office/drawing/2014/main" id="{DE6B689D-3169-8E9C-739E-E1C0D3A196F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EAB839C-B1B8-40D6-9042-4A57F63D88B2}" type="slidenum">
              <a:rPr lang="en-US" altLang="zh-CN">
                <a:latin typeface="Arial" panose="020B0604020202020204" pitchFamily="34" charset="0"/>
              </a:rPr>
              <a:pPr/>
              <a:t>44</a:t>
            </a:fld>
            <a:endParaRPr lang="en-US" altLang="zh-CN">
              <a:latin typeface="Arial" panose="020B0604020202020204" pitchFamily="34" charset="0"/>
            </a:endParaRPr>
          </a:p>
        </p:txBody>
      </p:sp>
      <p:sp>
        <p:nvSpPr>
          <p:cNvPr id="2922499" name="Rectangle 3">
            <a:extLst>
              <a:ext uri="{FF2B5EF4-FFF2-40B4-BE49-F238E27FC236}">
                <a16:creationId xmlns:a16="http://schemas.microsoft.com/office/drawing/2014/main" id="{4DAB1D19-BFBB-6F9E-B01F-CD9E768D6395}"/>
              </a:ext>
            </a:extLst>
          </p:cNvPr>
          <p:cNvSpPr>
            <a:spLocks noGrp="1" noChangeArrowheads="1"/>
          </p:cNvSpPr>
          <p:nvPr>
            <p:ph type="body" sz="quarter" idx="13"/>
          </p:nvPr>
        </p:nvSpPr>
        <p:spPr/>
        <p:txBody>
          <a:bodyPr/>
          <a:lstStyle/>
          <a:p>
            <a:r>
              <a:rPr lang="en-US" altLang="zh-CN" dirty="0">
                <a:latin typeface="Times New Roman" panose="02020603050405020304" pitchFamily="18" charset="0"/>
              </a:rPr>
              <a:t>11.4.2 </a:t>
            </a:r>
            <a:r>
              <a:rPr lang="zh-CN" altLang="en-US" dirty="0">
                <a:latin typeface="Times New Roman" panose="02020603050405020304" pitchFamily="18" charset="0"/>
              </a:rPr>
              <a:t>不可达代码消除</a:t>
            </a:r>
          </a:p>
          <a:p>
            <a:r>
              <a:rPr lang="zh-CN" altLang="en-US" dirty="0">
                <a:latin typeface="Times New Roman" panose="02020603050405020304" pitchFamily="18" charset="0"/>
              </a:rPr>
              <a:t>删除紧跟在无条件跳转指令后的无标号指令称为不可达代码删除。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2499">
                                            <p:txEl>
                                              <p:pRg st="0" end="0"/>
                                            </p:txEl>
                                          </p:spTgt>
                                        </p:tgtEl>
                                        <p:attrNameLst>
                                          <p:attrName>style.visibility</p:attrName>
                                        </p:attrNameLst>
                                      </p:cBhvr>
                                      <p:to>
                                        <p:strVal val="visible"/>
                                      </p:to>
                                    </p:set>
                                    <p:animEffect transition="in" filter="blinds(horizontal)">
                                      <p:cBhvr>
                                        <p:cTn id="7" dur="500"/>
                                        <p:tgtEl>
                                          <p:spTgt spid="292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2499">
                                            <p:txEl>
                                              <p:pRg st="1" end="1"/>
                                            </p:txEl>
                                          </p:spTgt>
                                        </p:tgtEl>
                                        <p:attrNameLst>
                                          <p:attrName>style.visibility</p:attrName>
                                        </p:attrNameLst>
                                      </p:cBhvr>
                                      <p:to>
                                        <p:strVal val="visible"/>
                                      </p:to>
                                    </p:set>
                                    <p:animEffect transition="in" filter="blinds(horizontal)">
                                      <p:cBhvr>
                                        <p:cTn id="12" dur="500"/>
                                        <p:tgtEl>
                                          <p:spTgt spid="29224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249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2">
            <a:extLst>
              <a:ext uri="{FF2B5EF4-FFF2-40B4-BE49-F238E27FC236}">
                <a16:creationId xmlns:a16="http://schemas.microsoft.com/office/drawing/2014/main" id="{8CDA107E-AF3B-4DA9-A341-6C81C30FB162}"/>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9516A522-1590-0D60-434C-37EA7EA81EF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7B7B1C7-EFC8-477A-89BF-82E2C4776F3D}"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9090" name="灯片编号占位符 5">
            <a:extLst>
              <a:ext uri="{FF2B5EF4-FFF2-40B4-BE49-F238E27FC236}">
                <a16:creationId xmlns:a16="http://schemas.microsoft.com/office/drawing/2014/main" id="{107019EB-1CE3-8AF8-D10C-C1DB8EF786A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BA17A10-C508-4D12-8FC5-72C79B07EE9C}" type="slidenum">
              <a:rPr lang="en-US" altLang="zh-CN">
                <a:latin typeface="Arial" panose="020B0604020202020204" pitchFamily="34" charset="0"/>
              </a:rPr>
              <a:pPr/>
              <a:t>45</a:t>
            </a:fld>
            <a:endParaRPr lang="en-US" altLang="zh-CN">
              <a:latin typeface="Arial" panose="020B0604020202020204" pitchFamily="34" charset="0"/>
            </a:endParaRPr>
          </a:p>
        </p:txBody>
      </p:sp>
      <p:sp>
        <p:nvSpPr>
          <p:cNvPr id="2853891" name="Rectangle 3">
            <a:extLst>
              <a:ext uri="{FF2B5EF4-FFF2-40B4-BE49-F238E27FC236}">
                <a16:creationId xmlns:a16="http://schemas.microsoft.com/office/drawing/2014/main" id="{300E7BD3-0D36-07BB-54A0-54BA3268962D}"/>
              </a:ext>
            </a:extLst>
          </p:cNvPr>
          <p:cNvSpPr>
            <a:spLocks noGrp="1" noChangeArrowheads="1"/>
          </p:cNvSpPr>
          <p:nvPr>
            <p:ph type="body" sz="quarter" idx="13"/>
          </p:nvPr>
        </p:nvSpPr>
        <p:spPr/>
        <p:txBody>
          <a:bodyPr/>
          <a:lstStyle/>
          <a:p>
            <a:r>
              <a:rPr lang="en-US" altLang="zh-CN">
                <a:latin typeface="Times New Roman" panose="02020603050405020304" pitchFamily="18" charset="0"/>
              </a:rPr>
              <a:t>11.4.3 </a:t>
            </a:r>
            <a:r>
              <a:rPr lang="zh-CN" altLang="en-US">
                <a:latin typeface="Times New Roman" panose="02020603050405020304" pitchFamily="18" charset="0"/>
              </a:rPr>
              <a:t>强度削弱</a:t>
            </a:r>
          </a:p>
          <a:p>
            <a:r>
              <a:rPr lang="zh-CN" altLang="en-US">
                <a:latin typeface="Times New Roman" panose="02020603050405020304" pitchFamily="18" charset="0"/>
              </a:rPr>
              <a:t>强度削弱是指在目标机器上用时间开销小的等价操作代替时间开销大的操作。例如用</a:t>
            </a:r>
            <a:r>
              <a:rPr lang="en-US" altLang="zh-CN">
                <a:latin typeface="Times New Roman" panose="02020603050405020304" pitchFamily="18" charset="0"/>
              </a:rPr>
              <a:t>x*x</a:t>
            </a:r>
            <a:r>
              <a:rPr lang="zh-CN" altLang="en-US">
                <a:latin typeface="Times New Roman" panose="02020603050405020304" pitchFamily="18" charset="0"/>
              </a:rPr>
              <a:t>实现</a:t>
            </a:r>
            <a:r>
              <a:rPr lang="en-US" altLang="zh-CN">
                <a:latin typeface="Times New Roman" panose="02020603050405020304" pitchFamily="18" charset="0"/>
              </a:rPr>
              <a:t>x</a:t>
            </a:r>
            <a:r>
              <a:rPr lang="en-US" altLang="zh-CN" baseline="30000">
                <a:latin typeface="Times New Roman" panose="02020603050405020304" pitchFamily="18" charset="0"/>
              </a:rPr>
              <a:t>2</a:t>
            </a:r>
            <a:r>
              <a:rPr lang="zh-CN" altLang="en-US">
                <a:latin typeface="Times New Roman" panose="02020603050405020304" pitchFamily="18" charset="0"/>
              </a:rPr>
              <a:t>要比调用一个指数过程快很多。用移位操作实现乘以</a:t>
            </a:r>
            <a:r>
              <a:rPr lang="en-US" altLang="zh-CN">
                <a:latin typeface="Times New Roman" panose="02020603050405020304" pitchFamily="18" charset="0"/>
              </a:rPr>
              <a:t>2</a:t>
            </a:r>
            <a:r>
              <a:rPr lang="zh-CN" altLang="en-US">
                <a:latin typeface="Times New Roman" panose="02020603050405020304" pitchFamily="18" charset="0"/>
              </a:rPr>
              <a:t>或除以</a:t>
            </a:r>
            <a:r>
              <a:rPr lang="en-US" altLang="zh-CN">
                <a:latin typeface="Times New Roman" panose="02020603050405020304" pitchFamily="18" charset="0"/>
              </a:rPr>
              <a:t>2</a:t>
            </a:r>
            <a:r>
              <a:rPr lang="zh-CN" altLang="en-US">
                <a:latin typeface="Times New Roman" panose="02020603050405020304" pitchFamily="18" charset="0"/>
              </a:rPr>
              <a:t>的定点运算要更快一些。用乘法实现</a:t>
            </a:r>
            <a:r>
              <a:rPr lang="en-US" altLang="zh-CN">
                <a:latin typeface="Times New Roman" panose="02020603050405020304" pitchFamily="18" charset="0"/>
              </a:rPr>
              <a:t>(</a:t>
            </a:r>
            <a:r>
              <a:rPr lang="zh-CN" altLang="en-US">
                <a:latin typeface="Times New Roman" panose="02020603050405020304" pitchFamily="18" charset="0"/>
              </a:rPr>
              <a:t>近似</a:t>
            </a:r>
            <a:r>
              <a:rPr lang="en-US" altLang="zh-CN">
                <a:latin typeface="Times New Roman" panose="02020603050405020304" pitchFamily="18" charset="0"/>
              </a:rPr>
              <a:t>)</a:t>
            </a:r>
            <a:r>
              <a:rPr lang="zh-CN" altLang="en-US">
                <a:latin typeface="Times New Roman" panose="02020603050405020304" pitchFamily="18" charset="0"/>
              </a:rPr>
              <a:t>浮点除法也可能会更快一些。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53891">
                                            <p:txEl>
                                              <p:pRg st="0" end="0"/>
                                            </p:txEl>
                                          </p:spTgt>
                                        </p:tgtEl>
                                        <p:attrNameLst>
                                          <p:attrName>style.visibility</p:attrName>
                                        </p:attrNameLst>
                                      </p:cBhvr>
                                      <p:to>
                                        <p:strVal val="visible"/>
                                      </p:to>
                                    </p:set>
                                    <p:animEffect transition="in" filter="blinds(horizontal)">
                                      <p:cBhvr>
                                        <p:cTn id="7" dur="500"/>
                                        <p:tgtEl>
                                          <p:spTgt spid="285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53891">
                                            <p:txEl>
                                              <p:pRg st="1" end="1"/>
                                            </p:txEl>
                                          </p:spTgt>
                                        </p:tgtEl>
                                        <p:attrNameLst>
                                          <p:attrName>style.visibility</p:attrName>
                                        </p:attrNameLst>
                                      </p:cBhvr>
                                      <p:to>
                                        <p:strVal val="visible"/>
                                      </p:to>
                                    </p:set>
                                    <p:animEffect transition="in" filter="blinds(horizontal)">
                                      <p:cBhvr>
                                        <p:cTn id="12" dur="500"/>
                                        <p:tgtEl>
                                          <p:spTgt spid="2853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389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2">
            <a:extLst>
              <a:ext uri="{FF2B5EF4-FFF2-40B4-BE49-F238E27FC236}">
                <a16:creationId xmlns:a16="http://schemas.microsoft.com/office/drawing/2014/main" id="{5E820B82-E3A9-A052-8FFA-247C53F95777}"/>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3D73578F-04CF-7233-E025-D45F30C9ADA1}"/>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85C764A4-A072-4A8D-831D-5CDC4C01AF4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1138" name="灯片编号占位符 5">
            <a:extLst>
              <a:ext uri="{FF2B5EF4-FFF2-40B4-BE49-F238E27FC236}">
                <a16:creationId xmlns:a16="http://schemas.microsoft.com/office/drawing/2014/main" id="{98E9A4D0-605F-C198-0CF9-F01E42EC577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CF66FE3-3D54-4796-8567-85D5822188CD}" type="slidenum">
              <a:rPr lang="en-US" altLang="zh-CN">
                <a:latin typeface="Arial" panose="020B0604020202020204" pitchFamily="34" charset="0"/>
              </a:rPr>
              <a:pPr/>
              <a:t>46</a:t>
            </a:fld>
            <a:endParaRPr lang="en-US" altLang="zh-CN">
              <a:latin typeface="Arial" panose="020B0604020202020204" pitchFamily="34" charset="0"/>
            </a:endParaRPr>
          </a:p>
        </p:txBody>
      </p:sp>
      <p:sp>
        <p:nvSpPr>
          <p:cNvPr id="2924547" name="Rectangle 3">
            <a:extLst>
              <a:ext uri="{FF2B5EF4-FFF2-40B4-BE49-F238E27FC236}">
                <a16:creationId xmlns:a16="http://schemas.microsoft.com/office/drawing/2014/main" id="{0ED30911-E449-09E6-960E-6DFC336FA089}"/>
              </a:ext>
            </a:extLst>
          </p:cNvPr>
          <p:cNvSpPr>
            <a:spLocks noGrp="1" noChangeArrowheads="1"/>
          </p:cNvSpPr>
          <p:nvPr>
            <p:ph type="body" sz="quarter" idx="13"/>
          </p:nvPr>
        </p:nvSpPr>
        <p:spPr/>
        <p:txBody>
          <a:bodyPr/>
          <a:lstStyle/>
          <a:p>
            <a:r>
              <a:rPr lang="en-US" altLang="zh-CN" dirty="0">
                <a:latin typeface="Times New Roman" panose="02020603050405020304" pitchFamily="18" charset="0"/>
              </a:rPr>
              <a:t>11.4.4 </a:t>
            </a:r>
            <a:r>
              <a:rPr lang="zh-CN" altLang="en-US" dirty="0">
                <a:latin typeface="Times New Roman" panose="02020603050405020304" pitchFamily="18" charset="0"/>
              </a:rPr>
              <a:t>特殊机器指令的使用</a:t>
            </a:r>
          </a:p>
          <a:p>
            <a:r>
              <a:rPr lang="zh-CN" altLang="en-US" dirty="0">
                <a:latin typeface="Times New Roman" panose="02020603050405020304" pitchFamily="18" charset="0"/>
              </a:rPr>
              <a:t>为了提高效率，目标机器有时会使用一些硬件指令来实现某些特定的操作。例如，有一些机器具有自动加</a:t>
            </a:r>
            <a:r>
              <a:rPr lang="en-US" altLang="zh-CN" dirty="0">
                <a:latin typeface="Times New Roman" panose="02020603050405020304" pitchFamily="18" charset="0"/>
              </a:rPr>
              <a:t>1</a:t>
            </a:r>
            <a:r>
              <a:rPr lang="zh-CN" altLang="en-US" dirty="0">
                <a:latin typeface="Times New Roman" panose="02020603050405020304" pitchFamily="18" charset="0"/>
              </a:rPr>
              <a:t>和自动减</a:t>
            </a:r>
            <a:r>
              <a:rPr lang="en-US" altLang="zh-CN" dirty="0">
                <a:latin typeface="Times New Roman" panose="02020603050405020304" pitchFamily="18" charset="0"/>
              </a:rPr>
              <a:t>1</a:t>
            </a:r>
            <a:r>
              <a:rPr lang="zh-CN" altLang="en-US" dirty="0">
                <a:latin typeface="Times New Roman" panose="02020603050405020304" pitchFamily="18" charset="0"/>
              </a:rPr>
              <a:t>的寻址模式。这些模式的运用可以大大提高参数传递过程中压栈和出栈的代码质量，它们还可以用在形如</a:t>
            </a:r>
            <a:r>
              <a:rPr lang="en-US" altLang="zh-CN" dirty="0">
                <a:latin typeface="Times New Roman" panose="02020603050405020304" pitchFamily="18" charset="0"/>
              </a:rPr>
              <a:t>i:=i+1</a:t>
            </a:r>
            <a:r>
              <a:rPr lang="zh-CN" altLang="en-US" dirty="0">
                <a:latin typeface="Times New Roman" panose="02020603050405020304" pitchFamily="18" charset="0"/>
              </a:rPr>
              <a:t>的语句的代码中。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4547">
                                            <p:txEl>
                                              <p:pRg st="0" end="0"/>
                                            </p:txEl>
                                          </p:spTgt>
                                        </p:tgtEl>
                                        <p:attrNameLst>
                                          <p:attrName>style.visibility</p:attrName>
                                        </p:attrNameLst>
                                      </p:cBhvr>
                                      <p:to>
                                        <p:strVal val="visible"/>
                                      </p:to>
                                    </p:set>
                                    <p:animEffect transition="in" filter="blinds(horizontal)">
                                      <p:cBhvr>
                                        <p:cTn id="7" dur="500"/>
                                        <p:tgtEl>
                                          <p:spTgt spid="292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4547">
                                            <p:txEl>
                                              <p:pRg st="1" end="1"/>
                                            </p:txEl>
                                          </p:spTgt>
                                        </p:tgtEl>
                                        <p:attrNameLst>
                                          <p:attrName>style.visibility</p:attrName>
                                        </p:attrNameLst>
                                      </p:cBhvr>
                                      <p:to>
                                        <p:strVal val="visible"/>
                                      </p:to>
                                    </p:set>
                                    <p:animEffect transition="in" filter="blinds(horizontal)">
                                      <p:cBhvr>
                                        <p:cTn id="12" dur="500"/>
                                        <p:tgtEl>
                                          <p:spTgt spid="2924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45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98F03AB-13EF-7BDC-F09B-C5DAC8F91678}"/>
              </a:ext>
            </a:extLst>
          </p:cNvPr>
          <p:cNvSpPr>
            <a:spLocks noGrp="1" noChangeArrowheads="1"/>
          </p:cNvSpPr>
          <p:nvPr>
            <p:ph type="title"/>
          </p:nvPr>
        </p:nvSpPr>
        <p:spPr/>
        <p:txBody>
          <a:bodyPr anchor="ctr"/>
          <a:lstStyle/>
          <a:p>
            <a:r>
              <a:rPr lang="fr-FR" altLang="zh-CN" dirty="0">
                <a:latin typeface="Times New Roman" panose="02020603050405020304" pitchFamily="18" charset="0"/>
              </a:rPr>
              <a:t>11.4 </a:t>
            </a:r>
            <a:r>
              <a:rPr lang="zh-CN" altLang="fr-FR" dirty="0">
                <a:latin typeface="Times New Roman" panose="02020603050405020304" pitchFamily="18" charset="0"/>
              </a:rPr>
              <a:t>窥孔优化</a:t>
            </a:r>
            <a:endParaRPr lang="zh-CN" altLang="en-US" dirty="0">
              <a:latin typeface="Times New Roman" panose="02020603050405020304" pitchFamily="18" charset="0"/>
            </a:endParaRPr>
          </a:p>
        </p:txBody>
      </p:sp>
      <p:sp>
        <p:nvSpPr>
          <p:cNvPr id="4" name="日期占位符 3">
            <a:extLst>
              <a:ext uri="{FF2B5EF4-FFF2-40B4-BE49-F238E27FC236}">
                <a16:creationId xmlns:a16="http://schemas.microsoft.com/office/drawing/2014/main" id="{A346270A-371F-E299-A569-3F57CE4B5CDC}"/>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C2120F89-C864-463A-AA1D-467E56E758B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3186" name="灯片编号占位符 5">
            <a:extLst>
              <a:ext uri="{FF2B5EF4-FFF2-40B4-BE49-F238E27FC236}">
                <a16:creationId xmlns:a16="http://schemas.microsoft.com/office/drawing/2014/main" id="{988BB94C-C3F2-7282-CC28-3D43669F862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4A0AEBF-0A96-49EF-816C-ED4CDC1262F4}" type="slidenum">
              <a:rPr lang="en-US" altLang="zh-CN">
                <a:latin typeface="Arial" panose="020B0604020202020204" pitchFamily="34" charset="0"/>
              </a:rPr>
              <a:pPr/>
              <a:t>47</a:t>
            </a:fld>
            <a:endParaRPr lang="en-US" altLang="zh-CN">
              <a:latin typeface="Arial" panose="020B0604020202020204" pitchFamily="34" charset="0"/>
            </a:endParaRPr>
          </a:p>
        </p:txBody>
      </p:sp>
      <p:sp>
        <p:nvSpPr>
          <p:cNvPr id="93188" name="Rectangle 3">
            <a:extLst>
              <a:ext uri="{FF2B5EF4-FFF2-40B4-BE49-F238E27FC236}">
                <a16:creationId xmlns:a16="http://schemas.microsoft.com/office/drawing/2014/main" id="{A2FD49FF-02D5-12B0-7F12-95F76DB5B0A1}"/>
              </a:ext>
            </a:extLst>
          </p:cNvPr>
          <p:cNvSpPr>
            <a:spLocks noGrp="1" noChangeArrowheads="1"/>
          </p:cNvSpPr>
          <p:nvPr>
            <p:ph type="body" sz="quarter" idx="13"/>
          </p:nvPr>
        </p:nvSpPr>
        <p:spPr/>
        <p:txBody>
          <a:bodyPr/>
          <a:lstStyle/>
          <a:p>
            <a:r>
              <a:rPr lang="en-US" altLang="zh-CN">
                <a:latin typeface="Times New Roman" panose="02020603050405020304" pitchFamily="18" charset="0"/>
              </a:rPr>
              <a:t>11.4.5 </a:t>
            </a:r>
            <a:r>
              <a:rPr lang="zh-CN" altLang="en-US">
                <a:latin typeface="Times New Roman" panose="02020603050405020304" pitchFamily="18" charset="0"/>
              </a:rPr>
              <a:t>其他处理</a:t>
            </a:r>
          </a:p>
          <a:p>
            <a:r>
              <a:rPr lang="zh-CN" altLang="en-US">
                <a:latin typeface="Times New Roman" panose="02020603050405020304" pitchFamily="18" charset="0"/>
              </a:rPr>
              <a:t>也可以利用其他一些途经进行窥孔优化。例如，通过删除那些不必要的连续转移；利用代数恒等性质删除形如</a:t>
            </a:r>
            <a:r>
              <a:rPr lang="en-US" altLang="zh-CN">
                <a:latin typeface="Times New Roman" panose="02020603050405020304" pitchFamily="18" charset="0"/>
              </a:rPr>
              <a:t>x := x+0</a:t>
            </a:r>
            <a:r>
              <a:rPr lang="zh-CN" altLang="en-US">
                <a:latin typeface="Times New Roman" panose="02020603050405020304" pitchFamily="18" charset="0"/>
              </a:rPr>
              <a:t>或</a:t>
            </a:r>
            <a:r>
              <a:rPr lang="en-US" altLang="zh-CN">
                <a:latin typeface="Times New Roman" panose="02020603050405020304" pitchFamily="18" charset="0"/>
              </a:rPr>
              <a:t>x := x*1</a:t>
            </a:r>
            <a:r>
              <a:rPr lang="zh-CN" altLang="en-US">
                <a:latin typeface="Times New Roman" panose="02020603050405020304" pitchFamily="18" charset="0"/>
              </a:rPr>
              <a:t>的代码的代数化简。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CE6B3B15-4B11-537E-3432-BAD29A22428F}"/>
              </a:ext>
            </a:extLst>
          </p:cNvPr>
          <p:cNvSpPr>
            <a:spLocks noGrp="1" noChangeArrowheads="1"/>
          </p:cNvSpPr>
          <p:nvPr>
            <p:ph type="title"/>
          </p:nvPr>
        </p:nvSpPr>
        <p:spPr/>
        <p:txBody>
          <a:bodyPr anchor="ctr"/>
          <a:lstStyle/>
          <a:p>
            <a:r>
              <a:rPr lang="en-US" altLang="zh-CN" dirty="0">
                <a:latin typeface="Times New Roman" panose="02020603050405020304" pitchFamily="18" charset="0"/>
              </a:rPr>
              <a:t>11.5 </a:t>
            </a:r>
            <a:r>
              <a:rPr lang="zh-CN" altLang="en-US" dirty="0">
                <a:latin typeface="Times New Roman" panose="02020603050405020304" pitchFamily="18" charset="0"/>
              </a:rPr>
              <a:t>寄存器分配与指派</a:t>
            </a:r>
          </a:p>
        </p:txBody>
      </p:sp>
      <p:sp>
        <p:nvSpPr>
          <p:cNvPr id="4" name="日期占位符 3">
            <a:extLst>
              <a:ext uri="{FF2B5EF4-FFF2-40B4-BE49-F238E27FC236}">
                <a16:creationId xmlns:a16="http://schemas.microsoft.com/office/drawing/2014/main" id="{2131C942-9C5F-6EEF-1C58-2DC03E2E1EE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A42F598-75A8-4F34-96D0-692B164BB98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5234" name="灯片编号占位符 5">
            <a:extLst>
              <a:ext uri="{FF2B5EF4-FFF2-40B4-BE49-F238E27FC236}">
                <a16:creationId xmlns:a16="http://schemas.microsoft.com/office/drawing/2014/main" id="{7309CC65-D34E-4D7D-D634-1251B677637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7526283-31D8-4172-99AD-5ADFDB91CB19}" type="slidenum">
              <a:rPr lang="en-US" altLang="zh-CN">
                <a:latin typeface="Arial" panose="020B0604020202020204" pitchFamily="34" charset="0"/>
              </a:rPr>
              <a:pPr/>
              <a:t>48</a:t>
            </a:fld>
            <a:endParaRPr lang="en-US" altLang="zh-CN">
              <a:latin typeface="Arial" panose="020B0604020202020204" pitchFamily="34" charset="0"/>
            </a:endParaRPr>
          </a:p>
        </p:txBody>
      </p:sp>
      <p:sp>
        <p:nvSpPr>
          <p:cNvPr id="2857987" name="Rectangle 3">
            <a:extLst>
              <a:ext uri="{FF2B5EF4-FFF2-40B4-BE49-F238E27FC236}">
                <a16:creationId xmlns:a16="http://schemas.microsoft.com/office/drawing/2014/main" id="{B6036F42-C234-0E84-9E21-C9C03C5B6EA8}"/>
              </a:ext>
            </a:extLst>
          </p:cNvPr>
          <p:cNvSpPr>
            <a:spLocks noGrp="1" noChangeArrowheads="1"/>
          </p:cNvSpPr>
          <p:nvPr>
            <p:ph type="body" sz="quarter" idx="13"/>
          </p:nvPr>
        </p:nvSpPr>
        <p:spPr/>
        <p:txBody>
          <a:bodyPr/>
          <a:lstStyle/>
          <a:p>
            <a:r>
              <a:rPr lang="zh-CN" altLang="en-US">
                <a:latin typeface="楷体_GB2312" pitchFamily="49" charset="-122"/>
              </a:rPr>
              <a:t>由于只涉及寄存器运算对象的指令要比那些涉及内存运算对象的指令短且快，因此有效地利用寄存器非常重要。 </a:t>
            </a:r>
          </a:p>
          <a:p>
            <a:r>
              <a:rPr lang="zh-CN" altLang="en-US">
                <a:solidFill>
                  <a:schemeClr val="hlink"/>
                </a:solidFill>
                <a:latin typeface="楷体_GB2312" pitchFamily="49" charset="-122"/>
              </a:rPr>
              <a:t>寄存器分配</a:t>
            </a:r>
            <a:r>
              <a:rPr lang="zh-CN" altLang="en-US">
                <a:latin typeface="楷体_GB2312" pitchFamily="49" charset="-122"/>
              </a:rPr>
              <a:t>的任务是为程序的某一点选择应该驻留在寄存器中的一组变量</a:t>
            </a:r>
          </a:p>
          <a:p>
            <a:r>
              <a:rPr lang="zh-CN" altLang="en-US">
                <a:solidFill>
                  <a:schemeClr val="hlink"/>
                </a:solidFill>
                <a:latin typeface="楷体_GB2312" pitchFamily="49" charset="-122"/>
              </a:rPr>
              <a:t>寄存器指派</a:t>
            </a:r>
            <a:r>
              <a:rPr lang="zh-CN" altLang="en-US">
                <a:latin typeface="楷体_GB2312" pitchFamily="49" charset="-122"/>
              </a:rPr>
              <a:t>则负责挑出变量将要驻留的具体寄存器。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57987">
                                            <p:txEl>
                                              <p:pRg st="0" end="0"/>
                                            </p:txEl>
                                          </p:spTgt>
                                        </p:tgtEl>
                                        <p:attrNameLst>
                                          <p:attrName>style.visibility</p:attrName>
                                        </p:attrNameLst>
                                      </p:cBhvr>
                                      <p:to>
                                        <p:strVal val="visible"/>
                                      </p:to>
                                    </p:set>
                                    <p:animEffect transition="in" filter="blinds(horizontal)">
                                      <p:cBhvr>
                                        <p:cTn id="7" dur="500"/>
                                        <p:tgtEl>
                                          <p:spTgt spid="285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57987">
                                            <p:txEl>
                                              <p:pRg st="1" end="1"/>
                                            </p:txEl>
                                          </p:spTgt>
                                        </p:tgtEl>
                                        <p:attrNameLst>
                                          <p:attrName>style.visibility</p:attrName>
                                        </p:attrNameLst>
                                      </p:cBhvr>
                                      <p:to>
                                        <p:strVal val="visible"/>
                                      </p:to>
                                    </p:set>
                                    <p:animEffect transition="in" filter="blinds(horizontal)">
                                      <p:cBhvr>
                                        <p:cTn id="12" dur="500"/>
                                        <p:tgtEl>
                                          <p:spTgt spid="285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57987">
                                            <p:txEl>
                                              <p:pRg st="2" end="2"/>
                                            </p:txEl>
                                          </p:spTgt>
                                        </p:tgtEl>
                                        <p:attrNameLst>
                                          <p:attrName>style.visibility</p:attrName>
                                        </p:attrNameLst>
                                      </p:cBhvr>
                                      <p:to>
                                        <p:strVal val="visible"/>
                                      </p:to>
                                    </p:set>
                                    <p:animEffect transition="in" filter="blinds(horizontal)">
                                      <p:cBhvr>
                                        <p:cTn id="17" dur="500"/>
                                        <p:tgtEl>
                                          <p:spTgt spid="2857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9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26E21312-451F-4852-76A3-D8D75919FE47}"/>
              </a:ext>
            </a:extLst>
          </p:cNvPr>
          <p:cNvSpPr>
            <a:spLocks noGrp="1" noChangeArrowheads="1"/>
          </p:cNvSpPr>
          <p:nvPr>
            <p:ph type="title"/>
          </p:nvPr>
        </p:nvSpPr>
        <p:spPr/>
        <p:txBody>
          <a:bodyPr anchor="ctr"/>
          <a:lstStyle/>
          <a:p>
            <a:r>
              <a:rPr lang="en-US" altLang="zh-CN">
                <a:latin typeface="Times New Roman" panose="02020603050405020304" pitchFamily="18" charset="0"/>
              </a:rPr>
              <a:t>11.5.1 </a:t>
            </a:r>
            <a:r>
              <a:rPr lang="zh-CN" altLang="en-US">
                <a:latin typeface="Times New Roman" panose="02020603050405020304" pitchFamily="18" charset="0"/>
              </a:rPr>
              <a:t>全局寄存器分配</a:t>
            </a:r>
          </a:p>
        </p:txBody>
      </p:sp>
      <p:sp>
        <p:nvSpPr>
          <p:cNvPr id="4" name="日期占位符 3">
            <a:extLst>
              <a:ext uri="{FF2B5EF4-FFF2-40B4-BE49-F238E27FC236}">
                <a16:creationId xmlns:a16="http://schemas.microsoft.com/office/drawing/2014/main" id="{FA051270-9FB1-C281-7B75-20F068ABD89B}"/>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BAD97A98-287D-4694-B482-B4DD7FFBD8F8}"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7282" name="灯片编号占位符 5">
            <a:extLst>
              <a:ext uri="{FF2B5EF4-FFF2-40B4-BE49-F238E27FC236}">
                <a16:creationId xmlns:a16="http://schemas.microsoft.com/office/drawing/2014/main" id="{AA728AF1-0414-A5BA-7462-61A10A125C7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25D45494-D4BE-480D-858E-F9CB729A796E}" type="slidenum">
              <a:rPr lang="en-US" altLang="zh-CN">
                <a:latin typeface="Arial" panose="020B0604020202020204" pitchFamily="34" charset="0"/>
              </a:rPr>
              <a:pPr/>
              <a:t>49</a:t>
            </a:fld>
            <a:endParaRPr lang="en-US" altLang="zh-CN">
              <a:latin typeface="Arial" panose="020B0604020202020204" pitchFamily="34" charset="0"/>
            </a:endParaRPr>
          </a:p>
        </p:txBody>
      </p:sp>
      <p:sp>
        <p:nvSpPr>
          <p:cNvPr id="2860035" name="Rectangle 3">
            <a:extLst>
              <a:ext uri="{FF2B5EF4-FFF2-40B4-BE49-F238E27FC236}">
                <a16:creationId xmlns:a16="http://schemas.microsoft.com/office/drawing/2014/main" id="{2C3FDC7C-3881-7FD9-2968-311601DB3436}"/>
              </a:ext>
            </a:extLst>
          </p:cNvPr>
          <p:cNvSpPr>
            <a:spLocks noGrp="1" noChangeArrowheads="1"/>
          </p:cNvSpPr>
          <p:nvPr>
            <p:ph type="body" sz="quarter" idx="13"/>
          </p:nvPr>
        </p:nvSpPr>
        <p:spPr>
          <a:xfrm>
            <a:off x="1064596" y="1083076"/>
            <a:ext cx="9783916" cy="5202314"/>
          </a:xfrm>
        </p:spPr>
        <p:txBody>
          <a:bodyPr>
            <a:normAutofit fontScale="77500" lnSpcReduction="20000"/>
          </a:bodyPr>
          <a:lstStyle/>
          <a:p>
            <a:r>
              <a:rPr lang="zh-CN" altLang="en-US" dirty="0">
                <a:latin typeface="Times New Roman" panose="02020603050405020304" pitchFamily="18" charset="0"/>
              </a:rPr>
              <a:t>由于程序的大多数时间都花在内层循环上，因此一种比较自然的全局寄存器分配方法是在整个循环中将经常引用的值保存在固定的寄存器中。</a:t>
            </a:r>
          </a:p>
          <a:p>
            <a:r>
              <a:rPr lang="zh-CN" altLang="en-US" dirty="0">
                <a:latin typeface="Times New Roman" panose="02020603050405020304" pitchFamily="18" charset="0"/>
              </a:rPr>
              <a:t>假设已经利用第</a:t>
            </a:r>
            <a:r>
              <a:rPr lang="en-US" altLang="zh-CN" dirty="0">
                <a:latin typeface="Times New Roman" panose="02020603050405020304" pitchFamily="18" charset="0"/>
              </a:rPr>
              <a:t>10</a:t>
            </a:r>
            <a:r>
              <a:rPr lang="zh-CN" altLang="en-US" dirty="0">
                <a:latin typeface="Times New Roman" panose="02020603050405020304" pitchFamily="18" charset="0"/>
              </a:rPr>
              <a:t>章的技术找出了流图中的循环结构，而且知道基本块中计算出的哪些值要在该块外被引用，则有一种简单的全局寄存器分配策略，那就是分配固定数目的寄存器来保存每个内部循环中最活跃的值。</a:t>
            </a:r>
          </a:p>
          <a:p>
            <a:r>
              <a:rPr lang="zh-CN" altLang="en-US" dirty="0">
                <a:latin typeface="Times New Roman" panose="02020603050405020304" pitchFamily="18" charset="0"/>
              </a:rPr>
              <a:t>不同循环选中的值也会有所不同。</a:t>
            </a:r>
          </a:p>
          <a:p>
            <a:r>
              <a:rPr lang="zh-CN" altLang="en-US" dirty="0">
                <a:latin typeface="Times New Roman" panose="02020603050405020304" pitchFamily="18" charset="0"/>
              </a:rPr>
              <a:t>未被分配的寄存器可用于存放</a:t>
            </a:r>
            <a:r>
              <a:rPr lang="en-US" altLang="zh-CN" dirty="0">
                <a:latin typeface="Times New Roman" panose="02020603050405020304" pitchFamily="18" charset="0"/>
              </a:rPr>
              <a:t>11.4</a:t>
            </a:r>
            <a:r>
              <a:rPr lang="zh-CN" altLang="en-US" dirty="0">
                <a:latin typeface="Times New Roman" panose="02020603050405020304" pitchFamily="18" charset="0"/>
              </a:rPr>
              <a:t>节讨论的基本块的局部值。</a:t>
            </a:r>
          </a:p>
          <a:p>
            <a:r>
              <a:rPr lang="zh-CN" altLang="en-US" dirty="0">
                <a:latin typeface="Times New Roman" panose="02020603050405020304" pitchFamily="18" charset="0"/>
              </a:rPr>
              <a:t>该方法的缺点是：固定的寄存器数目对全局寄存器分配来说可能不够用，但实现简单。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0035">
                                            <p:txEl>
                                              <p:pRg st="0" end="0"/>
                                            </p:txEl>
                                          </p:spTgt>
                                        </p:tgtEl>
                                        <p:attrNameLst>
                                          <p:attrName>style.visibility</p:attrName>
                                        </p:attrNameLst>
                                      </p:cBhvr>
                                      <p:to>
                                        <p:strVal val="visible"/>
                                      </p:to>
                                    </p:set>
                                    <p:animEffect transition="in" filter="blinds(horizontal)">
                                      <p:cBhvr>
                                        <p:cTn id="7" dur="500"/>
                                        <p:tgtEl>
                                          <p:spTgt spid="286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0035">
                                            <p:txEl>
                                              <p:pRg st="1" end="1"/>
                                            </p:txEl>
                                          </p:spTgt>
                                        </p:tgtEl>
                                        <p:attrNameLst>
                                          <p:attrName>style.visibility</p:attrName>
                                        </p:attrNameLst>
                                      </p:cBhvr>
                                      <p:to>
                                        <p:strVal val="visible"/>
                                      </p:to>
                                    </p:set>
                                    <p:animEffect transition="in" filter="blinds(horizontal)">
                                      <p:cBhvr>
                                        <p:cTn id="12" dur="500"/>
                                        <p:tgtEl>
                                          <p:spTgt spid="286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0035">
                                            <p:txEl>
                                              <p:pRg st="2" end="2"/>
                                            </p:txEl>
                                          </p:spTgt>
                                        </p:tgtEl>
                                        <p:attrNameLst>
                                          <p:attrName>style.visibility</p:attrName>
                                        </p:attrNameLst>
                                      </p:cBhvr>
                                      <p:to>
                                        <p:strVal val="visible"/>
                                      </p:to>
                                    </p:set>
                                    <p:animEffect transition="in" filter="blinds(horizontal)">
                                      <p:cBhvr>
                                        <p:cTn id="17" dur="500"/>
                                        <p:tgtEl>
                                          <p:spTgt spid="286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0035">
                                            <p:txEl>
                                              <p:pRg st="3" end="3"/>
                                            </p:txEl>
                                          </p:spTgt>
                                        </p:tgtEl>
                                        <p:attrNameLst>
                                          <p:attrName>style.visibility</p:attrName>
                                        </p:attrNameLst>
                                      </p:cBhvr>
                                      <p:to>
                                        <p:strVal val="visible"/>
                                      </p:to>
                                    </p:set>
                                    <p:animEffect transition="in" filter="blinds(horizontal)">
                                      <p:cBhvr>
                                        <p:cTn id="22" dur="500"/>
                                        <p:tgtEl>
                                          <p:spTgt spid="2860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0035">
                                            <p:txEl>
                                              <p:pRg st="4" end="4"/>
                                            </p:txEl>
                                          </p:spTgt>
                                        </p:tgtEl>
                                        <p:attrNameLst>
                                          <p:attrName>style.visibility</p:attrName>
                                        </p:attrNameLst>
                                      </p:cBhvr>
                                      <p:to>
                                        <p:strVal val="visible"/>
                                      </p:to>
                                    </p:set>
                                    <p:animEffect transition="in" filter="blinds(horizontal)">
                                      <p:cBhvr>
                                        <p:cTn id="27" dur="500"/>
                                        <p:tgtEl>
                                          <p:spTgt spid="286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00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944BC26-E6AC-D317-475D-9DFF30D9FEF6}"/>
              </a:ext>
            </a:extLst>
          </p:cNvPr>
          <p:cNvSpPr>
            <a:spLocks noGrp="1" noChangeArrowheads="1"/>
          </p:cNvSpPr>
          <p:nvPr>
            <p:ph type="title"/>
          </p:nvPr>
        </p:nvSpPr>
        <p:spPr/>
        <p:txBody>
          <a:bodyPr anchor="ctr"/>
          <a:lstStyle/>
          <a:p>
            <a:r>
              <a:rPr lang="en-US" altLang="zh-CN">
                <a:latin typeface="Times New Roman" panose="02020603050405020304" pitchFamily="18" charset="0"/>
              </a:rPr>
              <a:t>11.1.2 </a:t>
            </a:r>
            <a:r>
              <a:rPr lang="zh-CN" altLang="en-US">
                <a:latin typeface="Times New Roman" panose="02020603050405020304" pitchFamily="18" charset="0"/>
              </a:rPr>
              <a:t>目标代码的形式 </a:t>
            </a:r>
          </a:p>
        </p:txBody>
      </p:sp>
      <p:sp>
        <p:nvSpPr>
          <p:cNvPr id="4" name="日期占位符 3">
            <a:extLst>
              <a:ext uri="{FF2B5EF4-FFF2-40B4-BE49-F238E27FC236}">
                <a16:creationId xmlns:a16="http://schemas.microsoft.com/office/drawing/2014/main" id="{BFD149E9-D9D9-9411-1DC2-40C6941819E0}"/>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2C5E261-DDE8-42B7-A368-2AFE200336C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8194" name="灯片编号占位符 5">
            <a:extLst>
              <a:ext uri="{FF2B5EF4-FFF2-40B4-BE49-F238E27FC236}">
                <a16:creationId xmlns:a16="http://schemas.microsoft.com/office/drawing/2014/main" id="{14D303BF-B7A4-2B9B-CE88-EC853CD06DA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71BA186-8581-4FD3-A067-30D6AD7138A7}" type="slidenum">
              <a:rPr lang="en-US" altLang="zh-CN">
                <a:latin typeface="Arial" panose="020B0604020202020204" pitchFamily="34" charset="0"/>
              </a:rPr>
              <a:pPr/>
              <a:t>5</a:t>
            </a:fld>
            <a:endParaRPr lang="en-US" altLang="zh-CN">
              <a:latin typeface="Arial" panose="020B0604020202020204" pitchFamily="34" charset="0"/>
            </a:endParaRPr>
          </a:p>
        </p:txBody>
      </p:sp>
      <p:sp>
        <p:nvSpPr>
          <p:cNvPr id="2783235" name="Rectangle 3">
            <a:extLst>
              <a:ext uri="{FF2B5EF4-FFF2-40B4-BE49-F238E27FC236}">
                <a16:creationId xmlns:a16="http://schemas.microsoft.com/office/drawing/2014/main" id="{22872F7B-470C-055A-D7E6-8A3A0EC2BC48}"/>
              </a:ext>
            </a:extLst>
          </p:cNvPr>
          <p:cNvSpPr>
            <a:spLocks noGrp="1" noChangeArrowheads="1"/>
          </p:cNvSpPr>
          <p:nvPr>
            <p:ph type="body" sz="quarter" idx="13"/>
          </p:nvPr>
        </p:nvSpPr>
        <p:spPr>
          <a:xfrm>
            <a:off x="1064596" y="1443017"/>
            <a:ext cx="9783916" cy="4496143"/>
          </a:xfrm>
        </p:spPr>
        <p:txBody>
          <a:bodyPr>
            <a:normAutofit fontScale="92500" lnSpcReduction="20000"/>
          </a:bodyPr>
          <a:lstStyle/>
          <a:p>
            <a:r>
              <a:rPr lang="zh-CN" altLang="en-US" dirty="0">
                <a:latin typeface="Times New Roman" panose="02020603050405020304" pitchFamily="18" charset="0"/>
              </a:rPr>
              <a:t>代码生成器的输出是目标代码。目标代码的形式主要有如下</a:t>
            </a:r>
            <a:r>
              <a:rPr lang="en-US" altLang="zh-CN" dirty="0">
                <a:latin typeface="Times New Roman" panose="02020603050405020304" pitchFamily="18" charset="0"/>
              </a:rPr>
              <a:t>3</a:t>
            </a:r>
            <a:r>
              <a:rPr lang="zh-CN" altLang="en-US" dirty="0">
                <a:latin typeface="Times New Roman" panose="02020603050405020304" pitchFamily="18" charset="0"/>
              </a:rPr>
              <a:t>种：</a:t>
            </a:r>
          </a:p>
          <a:p>
            <a:pPr lvl="1"/>
            <a:r>
              <a:rPr lang="zh-CN" altLang="en-US" dirty="0">
                <a:solidFill>
                  <a:srgbClr val="FF0000"/>
                </a:solidFill>
                <a:latin typeface="Times New Roman" panose="02020603050405020304" pitchFamily="18" charset="0"/>
              </a:rPr>
              <a:t>绝对机器语言代码</a:t>
            </a:r>
            <a:r>
              <a:rPr lang="zh-CN" altLang="en-US" dirty="0">
                <a:latin typeface="Times New Roman" panose="02020603050405020304" pitchFamily="18" charset="0"/>
              </a:rPr>
              <a:t>。所有地址均已定位，可以立即被执行。适于小程序的编译，因为它们可以迅速地被执行。</a:t>
            </a:r>
          </a:p>
          <a:p>
            <a:pPr lvl="1"/>
            <a:r>
              <a:rPr lang="zh-CN" altLang="en-US" dirty="0">
                <a:solidFill>
                  <a:srgbClr val="FF0000"/>
                </a:solidFill>
                <a:latin typeface="Times New Roman" panose="02020603050405020304" pitchFamily="18" charset="0"/>
              </a:rPr>
              <a:t>可重定位的机器语言代码</a:t>
            </a:r>
            <a:r>
              <a:rPr lang="zh-CN" altLang="en-US" dirty="0">
                <a:latin typeface="Times New Roman" panose="02020603050405020304" pitchFamily="18" charset="0"/>
              </a:rPr>
              <a:t>。允许分别将子程序编译成一组可重定位模块，再由连接装配器将它们和某些运行程序连接起来，转换成能执行的机器语言程序。好处是比较灵活，并能利用已有的程序资源，代价是增加了连接和装配的开销。</a:t>
            </a:r>
          </a:p>
          <a:p>
            <a:pPr lvl="1"/>
            <a:r>
              <a:rPr lang="zh-CN" altLang="en-US" dirty="0">
                <a:solidFill>
                  <a:srgbClr val="FF0000"/>
                </a:solidFill>
                <a:latin typeface="Times New Roman" panose="02020603050405020304" pitchFamily="18" charset="0"/>
              </a:rPr>
              <a:t>汇编语言代码</a:t>
            </a:r>
            <a:r>
              <a:rPr lang="zh-CN" altLang="en-US" dirty="0">
                <a:latin typeface="Times New Roman" panose="02020603050405020304" pitchFamily="18" charset="0"/>
              </a:rPr>
              <a:t>。生成汇编语言代码后还需要经过汇编程序汇编成可执行的机器语言代码，但其好处是简化了代码生成过程并增加了可读性。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3235">
                                            <p:txEl>
                                              <p:pRg st="0" end="0"/>
                                            </p:txEl>
                                          </p:spTgt>
                                        </p:tgtEl>
                                        <p:attrNameLst>
                                          <p:attrName>style.visibility</p:attrName>
                                        </p:attrNameLst>
                                      </p:cBhvr>
                                      <p:to>
                                        <p:strVal val="visible"/>
                                      </p:to>
                                    </p:set>
                                    <p:animEffect transition="in" filter="blinds(horizontal)">
                                      <p:cBhvr>
                                        <p:cTn id="7" dur="500"/>
                                        <p:tgtEl>
                                          <p:spTgt spid="278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3235">
                                            <p:txEl>
                                              <p:pRg st="1" end="1"/>
                                            </p:txEl>
                                          </p:spTgt>
                                        </p:tgtEl>
                                        <p:attrNameLst>
                                          <p:attrName>style.visibility</p:attrName>
                                        </p:attrNameLst>
                                      </p:cBhvr>
                                      <p:to>
                                        <p:strVal val="visible"/>
                                      </p:to>
                                    </p:set>
                                    <p:animEffect transition="in" filter="blinds(horizontal)">
                                      <p:cBhvr>
                                        <p:cTn id="12" dur="500"/>
                                        <p:tgtEl>
                                          <p:spTgt spid="278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3235">
                                            <p:txEl>
                                              <p:pRg st="2" end="2"/>
                                            </p:txEl>
                                          </p:spTgt>
                                        </p:tgtEl>
                                        <p:attrNameLst>
                                          <p:attrName>style.visibility</p:attrName>
                                        </p:attrNameLst>
                                      </p:cBhvr>
                                      <p:to>
                                        <p:strVal val="visible"/>
                                      </p:to>
                                    </p:set>
                                    <p:animEffect transition="in" filter="blinds(horizontal)">
                                      <p:cBhvr>
                                        <p:cTn id="17" dur="500"/>
                                        <p:tgtEl>
                                          <p:spTgt spid="2783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83235">
                                            <p:txEl>
                                              <p:pRg st="3" end="3"/>
                                            </p:txEl>
                                          </p:spTgt>
                                        </p:tgtEl>
                                        <p:attrNameLst>
                                          <p:attrName>style.visibility</p:attrName>
                                        </p:attrNameLst>
                                      </p:cBhvr>
                                      <p:to>
                                        <p:strVal val="visible"/>
                                      </p:to>
                                    </p:set>
                                    <p:animEffect transition="in" filter="blinds(horizontal)">
                                      <p:cBhvr>
                                        <p:cTn id="22" dur="500"/>
                                        <p:tgtEl>
                                          <p:spTgt spid="278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323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2">
            <a:extLst>
              <a:ext uri="{FF2B5EF4-FFF2-40B4-BE49-F238E27FC236}">
                <a16:creationId xmlns:a16="http://schemas.microsoft.com/office/drawing/2014/main" id="{9F7032A2-9C39-596E-B8A6-6D1E6C09AD56}"/>
              </a:ext>
            </a:extLst>
          </p:cNvPr>
          <p:cNvSpPr>
            <a:spLocks noGrp="1" noChangeArrowheads="1"/>
          </p:cNvSpPr>
          <p:nvPr>
            <p:ph type="title"/>
          </p:nvPr>
        </p:nvSpPr>
        <p:spPr/>
        <p:txBody>
          <a:bodyPr anchor="ctr"/>
          <a:lstStyle/>
          <a:p>
            <a:r>
              <a:rPr lang="en-US" altLang="zh-CN" dirty="0">
                <a:latin typeface="Times New Roman" panose="02020603050405020304" pitchFamily="18" charset="0"/>
              </a:rPr>
              <a:t>11.5.2 </a:t>
            </a:r>
            <a:r>
              <a:rPr lang="zh-CN" altLang="en-US" dirty="0">
                <a:latin typeface="Times New Roman" panose="02020603050405020304" pitchFamily="18" charset="0"/>
              </a:rPr>
              <a:t>引用计数</a:t>
            </a:r>
          </a:p>
        </p:txBody>
      </p:sp>
      <p:sp>
        <p:nvSpPr>
          <p:cNvPr id="6" name="日期占位符 3">
            <a:extLst>
              <a:ext uri="{FF2B5EF4-FFF2-40B4-BE49-F238E27FC236}">
                <a16:creationId xmlns:a16="http://schemas.microsoft.com/office/drawing/2014/main" id="{4E85D97F-0E02-A2D3-5DFE-3E64F8848E48}"/>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D7623131-1979-4560-843D-2A9F5EF2F095}"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9330" name="灯片编号占位符 5">
            <a:extLst>
              <a:ext uri="{FF2B5EF4-FFF2-40B4-BE49-F238E27FC236}">
                <a16:creationId xmlns:a16="http://schemas.microsoft.com/office/drawing/2014/main" id="{3995A753-3855-D46F-B043-BF19792A343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85DC79E3-69C3-44D0-B846-C21B9CCC0D3B}" type="slidenum">
              <a:rPr lang="en-US" altLang="zh-CN">
                <a:latin typeface="Arial" panose="020B0604020202020204" pitchFamily="34" charset="0"/>
              </a:rPr>
              <a:pPr/>
              <a:t>50</a:t>
            </a:fld>
            <a:endParaRPr lang="en-US" altLang="zh-CN">
              <a:latin typeface="Arial" panose="020B0604020202020204" pitchFamily="34" charset="0"/>
            </a:endParaRPr>
          </a:p>
        </p:txBody>
      </p:sp>
      <p:sp>
        <p:nvSpPr>
          <p:cNvPr id="2862083" name="Rectangle 3">
            <a:extLst>
              <a:ext uri="{FF2B5EF4-FFF2-40B4-BE49-F238E27FC236}">
                <a16:creationId xmlns:a16="http://schemas.microsoft.com/office/drawing/2014/main" id="{2BEAE192-A139-8913-6D77-417E256F7DCB}"/>
              </a:ext>
            </a:extLst>
          </p:cNvPr>
          <p:cNvSpPr>
            <a:spLocks noGrp="1" noChangeArrowheads="1"/>
          </p:cNvSpPr>
          <p:nvPr>
            <p:ph type="body" sz="quarter" idx="13"/>
          </p:nvPr>
        </p:nvSpPr>
        <p:spPr>
          <a:xfrm>
            <a:off x="1064596" y="1443018"/>
            <a:ext cx="9783916" cy="4629308"/>
          </a:xfrm>
        </p:spPr>
        <p:txBody>
          <a:bodyPr>
            <a:normAutofit fontScale="77500" lnSpcReduction="20000"/>
          </a:bodyPr>
          <a:lstStyle/>
          <a:p>
            <a:pPr>
              <a:lnSpc>
                <a:spcPct val="170000"/>
              </a:lnSpc>
            </a:pPr>
            <a:r>
              <a:rPr lang="zh-CN" altLang="en-US" dirty="0">
                <a:latin typeface="Times New Roman" panose="02020603050405020304" pitchFamily="18" charset="0"/>
              </a:rPr>
              <a:t>如果</a:t>
            </a:r>
            <a:r>
              <a:rPr lang="en-US" altLang="zh-CN" i="1" dirty="0">
                <a:latin typeface="Times New Roman" panose="02020603050405020304" pitchFamily="18" charset="0"/>
              </a:rPr>
              <a:t>x</a:t>
            </a:r>
            <a:r>
              <a:rPr lang="zh-CN" altLang="en-US" dirty="0">
                <a:latin typeface="Times New Roman" panose="02020603050405020304" pitchFamily="18" charset="0"/>
              </a:rPr>
              <a:t>在寄存器中，则对</a:t>
            </a:r>
            <a:r>
              <a:rPr lang="en-US" altLang="zh-CN" i="1" dirty="0">
                <a:latin typeface="Times New Roman" panose="02020603050405020304" pitchFamily="18" charset="0"/>
              </a:rPr>
              <a:t>x</a:t>
            </a:r>
            <a:r>
              <a:rPr lang="zh-CN" altLang="en-US" dirty="0">
                <a:latin typeface="Times New Roman" panose="02020603050405020304" pitchFamily="18" charset="0"/>
              </a:rPr>
              <a:t>的每次引用都将节省一个单元的开销。于是可以采用一种简单的方法来确定执行循环</a:t>
            </a:r>
            <a:r>
              <a:rPr lang="en-US" altLang="zh-CN" dirty="0">
                <a:latin typeface="Times New Roman" panose="02020603050405020304" pitchFamily="18" charset="0"/>
              </a:rPr>
              <a:t>L</a:t>
            </a:r>
            <a:r>
              <a:rPr lang="zh-CN" altLang="en-US" dirty="0">
                <a:latin typeface="Times New Roman" panose="02020603050405020304" pitchFamily="18" charset="0"/>
              </a:rPr>
              <a:t>时将变量</a:t>
            </a:r>
            <a:r>
              <a:rPr lang="en-US" altLang="zh-CN" i="1" dirty="0">
                <a:latin typeface="Times New Roman" panose="02020603050405020304" pitchFamily="18" charset="0"/>
              </a:rPr>
              <a:t>x</a:t>
            </a:r>
            <a:r>
              <a:rPr lang="zh-CN" altLang="en-US" dirty="0">
                <a:latin typeface="Times New Roman" panose="02020603050405020304" pitchFamily="18" charset="0"/>
              </a:rPr>
              <a:t>保存在寄存器中所节省的开销。</a:t>
            </a:r>
          </a:p>
          <a:p>
            <a:pPr>
              <a:lnSpc>
                <a:spcPct val="170000"/>
              </a:lnSpc>
            </a:pPr>
            <a:r>
              <a:rPr lang="zh-CN" altLang="en-US" dirty="0">
                <a:latin typeface="Times New Roman" panose="02020603050405020304" pitchFamily="18" charset="0"/>
              </a:rPr>
              <a:t>计算循环</a:t>
            </a:r>
            <a:r>
              <a:rPr lang="en-US" altLang="zh-CN" i="1" dirty="0">
                <a:latin typeface="Times New Roman" panose="02020603050405020304" pitchFamily="18" charset="0"/>
              </a:rPr>
              <a:t>L</a:t>
            </a:r>
            <a:r>
              <a:rPr lang="zh-CN" altLang="en-US" dirty="0">
                <a:latin typeface="Times New Roman" panose="02020603050405020304" pitchFamily="18" charset="0"/>
              </a:rPr>
              <a:t>中为</a:t>
            </a:r>
            <a:r>
              <a:rPr lang="en-US" altLang="zh-CN" i="1" dirty="0">
                <a:latin typeface="Times New Roman" panose="02020603050405020304" pitchFamily="18" charset="0"/>
              </a:rPr>
              <a:t>x</a:t>
            </a:r>
            <a:r>
              <a:rPr lang="zh-CN" altLang="en-US" dirty="0">
                <a:latin typeface="Times New Roman" panose="02020603050405020304" pitchFamily="18" charset="0"/>
              </a:rPr>
              <a:t>分配寄存器所节省开销的近似公式：</a:t>
            </a:r>
          </a:p>
          <a:p>
            <a:pPr>
              <a:lnSpc>
                <a:spcPct val="17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(11.5)</a:t>
            </a:r>
          </a:p>
          <a:p>
            <a:pPr>
              <a:lnSpc>
                <a:spcPct val="170000"/>
              </a:lnSpc>
            </a:pPr>
            <a:r>
              <a:rPr lang="zh-CN" altLang="en-US" dirty="0">
                <a:latin typeface="Times New Roman" panose="02020603050405020304" pitchFamily="18" charset="0"/>
              </a:rPr>
              <a:t>其中，</a:t>
            </a:r>
            <a:r>
              <a:rPr lang="en-US" altLang="zh-CN" i="1" dirty="0">
                <a:latin typeface="Times New Roman" panose="02020603050405020304" pitchFamily="18" charset="0"/>
              </a:rPr>
              <a:t>use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是定义</a:t>
            </a:r>
            <a:r>
              <a:rPr lang="en-US" altLang="zh-CN" i="1" dirty="0">
                <a:latin typeface="Times New Roman" panose="02020603050405020304" pitchFamily="18" charset="0"/>
              </a:rPr>
              <a:t>x</a:t>
            </a:r>
            <a:r>
              <a:rPr lang="zh-CN" altLang="en-US" dirty="0">
                <a:latin typeface="Times New Roman" panose="02020603050405020304" pitchFamily="18" charset="0"/>
              </a:rPr>
              <a:t>之前，块</a:t>
            </a:r>
            <a:r>
              <a:rPr lang="en-US" altLang="zh-CN" i="1" dirty="0">
                <a:latin typeface="Times New Roman" panose="02020603050405020304" pitchFamily="18" charset="0"/>
              </a:rPr>
              <a:t>B</a:t>
            </a:r>
            <a:r>
              <a:rPr lang="zh-CN" altLang="en-US" dirty="0">
                <a:latin typeface="Times New Roman" panose="02020603050405020304" pitchFamily="18" charset="0"/>
              </a:rPr>
              <a:t>中对</a:t>
            </a:r>
            <a:r>
              <a:rPr lang="en-US" altLang="zh-CN" i="1" dirty="0">
                <a:latin typeface="Times New Roman" panose="02020603050405020304" pitchFamily="18" charset="0"/>
              </a:rPr>
              <a:t>x</a:t>
            </a:r>
            <a:r>
              <a:rPr lang="zh-CN" altLang="en-US" dirty="0">
                <a:latin typeface="Times New Roman" panose="02020603050405020304" pitchFamily="18" charset="0"/>
              </a:rPr>
              <a:t>的引用次数。如果</a:t>
            </a:r>
            <a:r>
              <a:rPr lang="en-US" altLang="zh-CN" i="1" dirty="0">
                <a:latin typeface="Times New Roman" panose="02020603050405020304" pitchFamily="18" charset="0"/>
              </a:rPr>
              <a:t>x</a:t>
            </a:r>
            <a:r>
              <a:rPr lang="zh-CN" altLang="en-US" dirty="0">
                <a:latin typeface="Times New Roman" panose="02020603050405020304" pitchFamily="18" charset="0"/>
              </a:rPr>
              <a:t>在</a:t>
            </a:r>
            <a:r>
              <a:rPr lang="en-US" altLang="zh-CN" i="1" dirty="0">
                <a:latin typeface="Times New Roman" panose="02020603050405020304" pitchFamily="18" charset="0"/>
              </a:rPr>
              <a:t>B</a:t>
            </a:r>
            <a:r>
              <a:rPr lang="zh-CN" altLang="en-US" dirty="0">
                <a:latin typeface="Times New Roman" panose="02020603050405020304" pitchFamily="18" charset="0"/>
              </a:rPr>
              <a:t>的出口处是活跃的，而且</a:t>
            </a:r>
            <a:r>
              <a:rPr lang="en-US" altLang="zh-CN" i="1" dirty="0">
                <a:latin typeface="Times New Roman" panose="02020603050405020304" pitchFamily="18" charset="0"/>
              </a:rPr>
              <a:t>B</a:t>
            </a:r>
            <a:r>
              <a:rPr lang="zh-CN" altLang="en-US" dirty="0">
                <a:latin typeface="Times New Roman" panose="02020603050405020304" pitchFamily="18" charset="0"/>
              </a:rPr>
              <a:t>中含有对</a:t>
            </a:r>
            <a:r>
              <a:rPr lang="en-US" altLang="zh-CN" dirty="0">
                <a:latin typeface="Times New Roman" panose="02020603050405020304" pitchFamily="18" charset="0"/>
              </a:rPr>
              <a:t>x</a:t>
            </a:r>
            <a:r>
              <a:rPr lang="zh-CN" altLang="en-US" dirty="0">
                <a:latin typeface="Times New Roman" panose="02020603050405020304" pitchFamily="18" charset="0"/>
              </a:rPr>
              <a:t>的赋值，则</a:t>
            </a:r>
            <a:r>
              <a:rPr lang="en-US" altLang="zh-CN" i="1" dirty="0">
                <a:latin typeface="Times New Roman" panose="02020603050405020304" pitchFamily="18" charset="0"/>
              </a:rPr>
              <a:t>live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1</a:t>
            </a:r>
            <a:r>
              <a:rPr lang="zh-CN" altLang="en-US" dirty="0">
                <a:latin typeface="Times New Roman" panose="02020603050405020304" pitchFamily="18" charset="0"/>
              </a:rPr>
              <a:t>，否则</a:t>
            </a:r>
            <a:r>
              <a:rPr lang="en-US" altLang="zh-CN" i="1" dirty="0">
                <a:latin typeface="Times New Roman" panose="02020603050405020304" pitchFamily="18" charset="0"/>
              </a:rPr>
              <a:t>live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dirty="0">
                <a:latin typeface="Times New Roman" panose="02020603050405020304" pitchFamily="18" charset="0"/>
              </a:rPr>
              <a:t>0</a:t>
            </a:r>
            <a:r>
              <a:rPr lang="zh-CN" altLang="en-US" dirty="0">
                <a:latin typeface="Times New Roman" panose="02020603050405020304" pitchFamily="18" charset="0"/>
              </a:rPr>
              <a:t>。注意，</a:t>
            </a:r>
            <a:r>
              <a:rPr lang="en-US" altLang="zh-CN" dirty="0">
                <a:latin typeface="Times New Roman" panose="02020603050405020304" pitchFamily="18" charset="0"/>
              </a:rPr>
              <a:t>(11.5)</a:t>
            </a:r>
            <a:r>
              <a:rPr lang="zh-CN" altLang="en-US" dirty="0">
                <a:latin typeface="Times New Roman" panose="02020603050405020304" pitchFamily="18" charset="0"/>
              </a:rPr>
              <a:t>是个近似公式。这是因为循环中的块的迭代次数可能是不一样的，而且我们还假设循环会迭代许多次。</a:t>
            </a:r>
          </a:p>
        </p:txBody>
      </p:sp>
      <p:sp>
        <p:nvSpPr>
          <p:cNvPr id="99333" name="Rectangle 4">
            <a:extLst>
              <a:ext uri="{FF2B5EF4-FFF2-40B4-BE49-F238E27FC236}">
                <a16:creationId xmlns:a16="http://schemas.microsoft.com/office/drawing/2014/main" id="{EEE3F7AF-4716-C8FD-C5A3-F07727E9DBB3}"/>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99334" name="Object 5">
            <a:extLst>
              <a:ext uri="{FF2B5EF4-FFF2-40B4-BE49-F238E27FC236}">
                <a16:creationId xmlns:a16="http://schemas.microsoft.com/office/drawing/2014/main" id="{8CF718A1-A416-D8F3-D9A9-FE7F0E423A38}"/>
              </a:ext>
            </a:extLst>
          </p:cNvPr>
          <p:cNvGraphicFramePr>
            <a:graphicFrameLocks/>
          </p:cNvGraphicFramePr>
          <p:nvPr>
            <p:extLst>
              <p:ext uri="{D42A27DB-BD31-4B8C-83A1-F6EECF244321}">
                <p14:modId xmlns:p14="http://schemas.microsoft.com/office/powerpoint/2010/main" val="3785877821"/>
              </p:ext>
            </p:extLst>
          </p:nvPr>
        </p:nvGraphicFramePr>
        <p:xfrm>
          <a:off x="2015046" y="3300341"/>
          <a:ext cx="3276600" cy="622300"/>
        </p:xfrm>
        <a:graphic>
          <a:graphicData uri="http://schemas.openxmlformats.org/presentationml/2006/ole">
            <mc:AlternateContent xmlns:mc="http://schemas.openxmlformats.org/markup-compatibility/2006">
              <mc:Choice xmlns:v="urn:schemas-microsoft-com:vml" Requires="v">
                <p:oleObj spid="_x0000_s2075" r:id="rId4" imgW="1892617" imgH="355917" progId="Equation.DSMT4">
                  <p:embed/>
                </p:oleObj>
              </mc:Choice>
              <mc:Fallback>
                <p:oleObj r:id="rId4" imgW="1892617" imgH="355917" progId="Equation.DSMT4">
                  <p:embed/>
                  <p:pic>
                    <p:nvPicPr>
                      <p:cNvPr id="99334" name="Object 5">
                        <a:extLst>
                          <a:ext uri="{FF2B5EF4-FFF2-40B4-BE49-F238E27FC236}">
                            <a16:creationId xmlns:a16="http://schemas.microsoft.com/office/drawing/2014/main" id="{8CF718A1-A416-D8F3-D9A9-FE7F0E423A3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046" y="3300341"/>
                        <a:ext cx="3276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2083">
                                            <p:txEl>
                                              <p:pRg st="0" end="0"/>
                                            </p:txEl>
                                          </p:spTgt>
                                        </p:tgtEl>
                                        <p:attrNameLst>
                                          <p:attrName>style.visibility</p:attrName>
                                        </p:attrNameLst>
                                      </p:cBhvr>
                                      <p:to>
                                        <p:strVal val="visible"/>
                                      </p:to>
                                    </p:set>
                                    <p:animEffect transition="in" filter="blinds(horizontal)">
                                      <p:cBhvr>
                                        <p:cTn id="7" dur="500"/>
                                        <p:tgtEl>
                                          <p:spTgt spid="286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2083">
                                            <p:txEl>
                                              <p:pRg st="1" end="1"/>
                                            </p:txEl>
                                          </p:spTgt>
                                        </p:tgtEl>
                                        <p:attrNameLst>
                                          <p:attrName>style.visibility</p:attrName>
                                        </p:attrNameLst>
                                      </p:cBhvr>
                                      <p:to>
                                        <p:strVal val="visible"/>
                                      </p:to>
                                    </p:set>
                                    <p:animEffect transition="in" filter="blinds(horizontal)">
                                      <p:cBhvr>
                                        <p:cTn id="12" dur="500"/>
                                        <p:tgtEl>
                                          <p:spTgt spid="286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2083">
                                            <p:txEl>
                                              <p:pRg st="2" end="2"/>
                                            </p:txEl>
                                          </p:spTgt>
                                        </p:tgtEl>
                                        <p:attrNameLst>
                                          <p:attrName>style.visibility</p:attrName>
                                        </p:attrNameLst>
                                      </p:cBhvr>
                                      <p:to>
                                        <p:strVal val="visible"/>
                                      </p:to>
                                    </p:set>
                                    <p:animEffect transition="in" filter="blinds(horizontal)">
                                      <p:cBhvr>
                                        <p:cTn id="17" dur="500"/>
                                        <p:tgtEl>
                                          <p:spTgt spid="286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2083">
                                            <p:txEl>
                                              <p:pRg st="3" end="3"/>
                                            </p:txEl>
                                          </p:spTgt>
                                        </p:tgtEl>
                                        <p:attrNameLst>
                                          <p:attrName>style.visibility</p:attrName>
                                        </p:attrNameLst>
                                      </p:cBhvr>
                                      <p:to>
                                        <p:strVal val="visible"/>
                                      </p:to>
                                    </p:set>
                                    <p:animEffect transition="in" filter="blinds(horizontal)">
                                      <p:cBhvr>
                                        <p:cTn id="22" dur="500"/>
                                        <p:tgtEl>
                                          <p:spTgt spid="286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208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a:extLst>
              <a:ext uri="{FF2B5EF4-FFF2-40B4-BE49-F238E27FC236}">
                <a16:creationId xmlns:a16="http://schemas.microsoft.com/office/drawing/2014/main" id="{EE202FDA-F75C-881C-A0D6-E5D1893FE115}"/>
              </a:ext>
            </a:extLst>
          </p:cNvPr>
          <p:cNvSpPr>
            <a:spLocks noGrp="1" noChangeArrowheads="1"/>
          </p:cNvSpPr>
          <p:nvPr>
            <p:ph type="title"/>
          </p:nvPr>
        </p:nvSpPr>
        <p:spPr/>
        <p:txBody>
          <a:bodyPr anchor="ctr"/>
          <a:lstStyle/>
          <a:p>
            <a:r>
              <a:rPr lang="en-US" altLang="zh-CN" dirty="0">
                <a:latin typeface="Times New Roman" panose="02020603050405020304" pitchFamily="18" charset="0"/>
              </a:rPr>
              <a:t>11.5.2 </a:t>
            </a:r>
            <a:r>
              <a:rPr lang="zh-CN" altLang="en-US" dirty="0">
                <a:latin typeface="Times New Roman" panose="02020603050405020304" pitchFamily="18" charset="0"/>
              </a:rPr>
              <a:t>引用计数</a:t>
            </a:r>
          </a:p>
        </p:txBody>
      </p:sp>
      <p:sp>
        <p:nvSpPr>
          <p:cNvPr id="4" name="日期占位符 3">
            <a:extLst>
              <a:ext uri="{FF2B5EF4-FFF2-40B4-BE49-F238E27FC236}">
                <a16:creationId xmlns:a16="http://schemas.microsoft.com/office/drawing/2014/main" id="{9BE10086-B623-7DB8-104B-CECC4AC49E9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A263CA2-010D-4AA3-B935-AFAA22494160}"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1378" name="灯片编号占位符 5">
            <a:extLst>
              <a:ext uri="{FF2B5EF4-FFF2-40B4-BE49-F238E27FC236}">
                <a16:creationId xmlns:a16="http://schemas.microsoft.com/office/drawing/2014/main" id="{B0257757-623F-C236-4A28-D59AFED90EB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CC7578F7-3AC4-47D1-AC1A-93DCC3872AC3}" type="slidenum">
              <a:rPr lang="en-US" altLang="zh-CN">
                <a:latin typeface="Arial" panose="020B0604020202020204" pitchFamily="34" charset="0"/>
              </a:rPr>
              <a:pPr/>
              <a:t>51</a:t>
            </a:fld>
            <a:endParaRPr lang="en-US" altLang="zh-CN">
              <a:latin typeface="Arial" panose="020B0604020202020204" pitchFamily="34" charset="0"/>
            </a:endParaRPr>
          </a:p>
        </p:txBody>
      </p:sp>
      <p:sp>
        <p:nvSpPr>
          <p:cNvPr id="101380" name="Rectangle 3">
            <a:extLst>
              <a:ext uri="{FF2B5EF4-FFF2-40B4-BE49-F238E27FC236}">
                <a16:creationId xmlns:a16="http://schemas.microsoft.com/office/drawing/2014/main" id="{D9780114-0439-758C-60E4-B9FCED7629D6}"/>
              </a:ext>
            </a:extLst>
          </p:cNvPr>
          <p:cNvSpPr>
            <a:spLocks noGrp="1" noChangeArrowheads="1"/>
          </p:cNvSpPr>
          <p:nvPr>
            <p:ph type="body" sz="quarter" idx="13"/>
          </p:nvPr>
        </p:nvSpPr>
        <p:spPr/>
        <p:txBody>
          <a:bodyPr/>
          <a:lstStyle/>
          <a:p>
            <a:r>
              <a:rPr lang="zh-CN" altLang="en-US" dirty="0">
                <a:latin typeface="Times New Roman" panose="02020603050405020304" pitchFamily="18" charset="0"/>
              </a:rPr>
              <a:t>例</a:t>
            </a:r>
            <a:r>
              <a:rPr lang="en-US" altLang="zh-CN" dirty="0">
                <a:latin typeface="Times New Roman" panose="02020603050405020304" pitchFamily="18" charset="0"/>
              </a:rPr>
              <a:t>11.3 </a:t>
            </a:r>
            <a:r>
              <a:rPr lang="zh-CN" altLang="en-US" dirty="0">
                <a:latin typeface="Times New Roman" panose="02020603050405020304" pitchFamily="18" charset="0"/>
              </a:rPr>
              <a:t>考虑图</a:t>
            </a:r>
            <a:r>
              <a:rPr lang="en-US" altLang="zh-CN" dirty="0">
                <a:latin typeface="Times New Roman" panose="02020603050405020304" pitchFamily="18" charset="0"/>
              </a:rPr>
              <a:t>11.2</a:t>
            </a:r>
            <a:r>
              <a:rPr lang="zh-CN" altLang="en-US" dirty="0">
                <a:latin typeface="Times New Roman" panose="02020603050405020304" pitchFamily="18" charset="0"/>
              </a:rPr>
              <a:t>中内层循环中的基本块，块中的跳转语句均已删除。假设用寄存器</a:t>
            </a:r>
            <a:r>
              <a:rPr lang="en-US" altLang="zh-CN" dirty="0">
                <a:latin typeface="Times New Roman" panose="02020603050405020304" pitchFamily="18" charset="0"/>
              </a:rPr>
              <a:t>R</a:t>
            </a:r>
            <a:r>
              <a:rPr lang="en-US" altLang="zh-CN" baseline="-25000"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R</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dirty="0">
                <a:latin typeface="Times New Roman" panose="02020603050405020304" pitchFamily="18" charset="0"/>
              </a:rPr>
              <a:t>R</a:t>
            </a:r>
            <a:r>
              <a:rPr lang="en-US" altLang="zh-CN" baseline="-25000" dirty="0">
                <a:latin typeface="Times New Roman" panose="02020603050405020304" pitchFamily="18" charset="0"/>
              </a:rPr>
              <a:t>2</a:t>
            </a:r>
            <a:r>
              <a:rPr lang="zh-CN" altLang="en-US" dirty="0">
                <a:latin typeface="Times New Roman" panose="02020603050405020304" pitchFamily="18" charset="0"/>
              </a:rPr>
              <a:t>来保存循环中的值。为方便起见，图中还列出了在每个块入口和出口活跃的变量。</a:t>
            </a:r>
            <a:r>
              <a:rPr lang="en-US" altLang="zh-CN" dirty="0">
                <a:latin typeface="Times New Roman" panose="02020603050405020304" pitchFamily="18" charset="0"/>
              </a:rPr>
              <a:t>e</a:t>
            </a:r>
            <a:r>
              <a:rPr lang="zh-CN" altLang="en-US" dirty="0">
                <a:latin typeface="Times New Roman" panose="02020603050405020304" pitchFamily="18" charset="0"/>
              </a:rPr>
              <a:t>和</a:t>
            </a:r>
            <a:r>
              <a:rPr lang="en-US" altLang="zh-CN" dirty="0">
                <a:latin typeface="Times New Roman" panose="02020603050405020304" pitchFamily="18" charset="0"/>
              </a:rPr>
              <a:t>f</a:t>
            </a:r>
            <a:r>
              <a:rPr lang="zh-CN" altLang="en-US" dirty="0">
                <a:latin typeface="Times New Roman" panose="02020603050405020304" pitchFamily="18" charset="0"/>
              </a:rPr>
              <a:t>在</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的末尾都是活跃的，但只有</a:t>
            </a:r>
            <a:r>
              <a:rPr lang="en-US" altLang="zh-CN" dirty="0">
                <a:latin typeface="Times New Roman" panose="02020603050405020304" pitchFamily="18" charset="0"/>
              </a:rPr>
              <a:t>e</a:t>
            </a:r>
            <a:r>
              <a:rPr lang="zh-CN" altLang="en-US" dirty="0">
                <a:latin typeface="Times New Roman" panose="02020603050405020304" pitchFamily="18" charset="0"/>
              </a:rPr>
              <a:t>在</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的入口是活跃的，只有</a:t>
            </a:r>
            <a:r>
              <a:rPr lang="en-US" altLang="zh-CN" dirty="0">
                <a:latin typeface="Times New Roman" panose="02020603050405020304" pitchFamily="18" charset="0"/>
              </a:rPr>
              <a:t>f</a:t>
            </a:r>
            <a:r>
              <a:rPr lang="zh-CN" altLang="en-US" dirty="0">
                <a:latin typeface="Times New Roman" panose="02020603050405020304" pitchFamily="18" charset="0"/>
              </a:rPr>
              <a:t>在</a:t>
            </a:r>
            <a:r>
              <a:rPr lang="en-US" altLang="zh-CN" i="1" dirty="0">
                <a:latin typeface="Times New Roman" panose="02020603050405020304" pitchFamily="18" charset="0"/>
              </a:rPr>
              <a:t>B</a:t>
            </a:r>
            <a:r>
              <a:rPr lang="en-US" altLang="zh-CN" baseline="-25000" dirty="0">
                <a:latin typeface="Times New Roman" panose="02020603050405020304" pitchFamily="18" charset="0"/>
              </a:rPr>
              <a:t>3</a:t>
            </a:r>
            <a:r>
              <a:rPr lang="zh-CN" altLang="en-US" dirty="0">
                <a:latin typeface="Times New Roman" panose="02020603050405020304" pitchFamily="18" charset="0"/>
              </a:rPr>
              <a:t>的入口是活跃的。一般地，块末尾活跃的变量是其后继块入口活跃变量的并集。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484E8B2E-44BF-47F5-15A9-F41216DEE84F}"/>
              </a:ext>
            </a:extLst>
          </p:cNvPr>
          <p:cNvSpPr>
            <a:spLocks noGrp="1" noChangeArrowheads="1"/>
          </p:cNvSpPr>
          <p:nvPr>
            <p:ph type="title"/>
          </p:nvPr>
        </p:nvSpPr>
        <p:spPr/>
        <p:txBody>
          <a:bodyPr anchor="ctr"/>
          <a:lstStyle/>
          <a:p>
            <a:r>
              <a:rPr lang="zh-CN" altLang="en-US">
                <a:latin typeface="Times New Roman" panose="02020603050405020304" pitchFamily="18" charset="0"/>
              </a:rPr>
              <a:t>例</a:t>
            </a:r>
            <a:r>
              <a:rPr lang="en-US" altLang="zh-CN">
                <a:latin typeface="Times New Roman" panose="02020603050405020304" pitchFamily="18" charset="0"/>
              </a:rPr>
              <a:t>11.3</a:t>
            </a:r>
          </a:p>
        </p:txBody>
      </p:sp>
      <p:sp>
        <p:nvSpPr>
          <p:cNvPr id="5" name="日期占位符 3">
            <a:extLst>
              <a:ext uri="{FF2B5EF4-FFF2-40B4-BE49-F238E27FC236}">
                <a16:creationId xmlns:a16="http://schemas.microsoft.com/office/drawing/2014/main" id="{77CA79D6-7212-A2A7-6E80-95F8557E296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2B44644-2362-4D60-9C12-D1DDB5C26D43}"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3426" name="灯片编号占位符 5">
            <a:extLst>
              <a:ext uri="{FF2B5EF4-FFF2-40B4-BE49-F238E27FC236}">
                <a16:creationId xmlns:a16="http://schemas.microsoft.com/office/drawing/2014/main" id="{160B3DD4-11F3-FA78-76D8-2A660B3094F7}"/>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323CC82-F3C4-4FF1-B2E5-5C1A488E6159}" type="slidenum">
              <a:rPr lang="en-US" altLang="zh-CN">
                <a:latin typeface="Arial" panose="020B0604020202020204" pitchFamily="34" charset="0"/>
              </a:rPr>
              <a:pPr/>
              <a:t>52</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956C6ADF-C851-AAF7-19F4-375E1DED5064}"/>
              </a:ext>
            </a:extLst>
          </p:cNvPr>
          <p:cNvSpPr>
            <a:spLocks noGrp="1"/>
          </p:cNvSpPr>
          <p:nvPr>
            <p:ph type="body" sz="quarter" idx="13"/>
          </p:nvPr>
        </p:nvSpPr>
        <p:spPr/>
        <p:txBody>
          <a:bodyPr/>
          <a:lstStyle/>
          <a:p>
            <a:endParaRPr lang="zh-CN" altLang="en-US"/>
          </a:p>
        </p:txBody>
      </p:sp>
      <p:sp>
        <p:nvSpPr>
          <p:cNvPr id="103428" name="Rectangle 3">
            <a:extLst>
              <a:ext uri="{FF2B5EF4-FFF2-40B4-BE49-F238E27FC236}">
                <a16:creationId xmlns:a16="http://schemas.microsoft.com/office/drawing/2014/main" id="{9F4844FC-2F4A-11C1-2525-AB06675B2D62}"/>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3429" name="Object 4">
            <a:extLst>
              <a:ext uri="{FF2B5EF4-FFF2-40B4-BE49-F238E27FC236}">
                <a16:creationId xmlns:a16="http://schemas.microsoft.com/office/drawing/2014/main" id="{D2CE29E1-0BB1-8128-CE73-81B787DB79F4}"/>
              </a:ext>
            </a:extLst>
          </p:cNvPr>
          <p:cNvGraphicFramePr>
            <a:graphicFrameLocks/>
          </p:cNvGraphicFramePr>
          <p:nvPr/>
        </p:nvGraphicFramePr>
        <p:xfrm>
          <a:off x="2892426" y="904875"/>
          <a:ext cx="6659563" cy="5702300"/>
        </p:xfrm>
        <a:graphic>
          <a:graphicData uri="http://schemas.openxmlformats.org/presentationml/2006/ole">
            <mc:AlternateContent xmlns:mc="http://schemas.openxmlformats.org/markup-compatibility/2006">
              <mc:Choice xmlns:v="urn:schemas-microsoft-com:vml" Requires="v">
                <p:oleObj spid="_x0000_s3099" r:id="rId4" imgW="4632480" imgH="3954600" progId="Visio.Drawing.11">
                  <p:embed/>
                </p:oleObj>
              </mc:Choice>
              <mc:Fallback>
                <p:oleObj r:id="rId4" imgW="4632480" imgH="3954600" progId="Visio.Drawing.11">
                  <p:embed/>
                  <p:pic>
                    <p:nvPicPr>
                      <p:cNvPr id="103429" name="Object 4">
                        <a:extLst>
                          <a:ext uri="{FF2B5EF4-FFF2-40B4-BE49-F238E27FC236}">
                            <a16:creationId xmlns:a16="http://schemas.microsoft.com/office/drawing/2014/main" id="{D2CE29E1-0BB1-8128-CE73-81B787DB79F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2426" y="904875"/>
                        <a:ext cx="6659563"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4BFEDEF7-2A97-83DA-5181-BB52D7FF9EB9}"/>
              </a:ext>
            </a:extLst>
          </p:cNvPr>
          <p:cNvSpPr>
            <a:spLocks noGrp="1" noChangeArrowheads="1"/>
          </p:cNvSpPr>
          <p:nvPr>
            <p:ph type="title"/>
          </p:nvPr>
        </p:nvSpPr>
        <p:spPr/>
        <p:txBody>
          <a:bodyPr anchor="ctr"/>
          <a:lstStyle/>
          <a:p>
            <a:r>
              <a:rPr lang="zh-CN" altLang="en-US" dirty="0">
                <a:latin typeface="Times New Roman" panose="02020603050405020304" pitchFamily="18" charset="0"/>
              </a:rPr>
              <a:t>例</a:t>
            </a:r>
            <a:r>
              <a:rPr lang="en-US" altLang="zh-CN" dirty="0">
                <a:latin typeface="Times New Roman" panose="02020603050405020304" pitchFamily="18" charset="0"/>
              </a:rPr>
              <a:t>11.3 </a:t>
            </a:r>
          </a:p>
        </p:txBody>
      </p:sp>
      <p:sp>
        <p:nvSpPr>
          <p:cNvPr id="8" name="日期占位符 3">
            <a:extLst>
              <a:ext uri="{FF2B5EF4-FFF2-40B4-BE49-F238E27FC236}">
                <a16:creationId xmlns:a16="http://schemas.microsoft.com/office/drawing/2014/main" id="{A2ACC24E-DA62-0DFF-F013-874ED6677BED}"/>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6917BAFC-132F-457B-AA8F-EBC09E56EABE}"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5474" name="灯片编号占位符 5">
            <a:extLst>
              <a:ext uri="{FF2B5EF4-FFF2-40B4-BE49-F238E27FC236}">
                <a16:creationId xmlns:a16="http://schemas.microsoft.com/office/drawing/2014/main" id="{372F471C-FAB1-FC7D-2781-B530712E2A1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ECAE0BA-6609-4103-B099-1DCD8CDE48BD}" type="slidenum">
              <a:rPr lang="en-US" altLang="zh-CN">
                <a:latin typeface="Arial" panose="020B0604020202020204" pitchFamily="34" charset="0"/>
              </a:rPr>
              <a:pPr/>
              <a:t>53</a:t>
            </a:fld>
            <a:endParaRPr lang="en-US" altLang="zh-CN">
              <a:latin typeface="Arial" panose="020B0604020202020204" pitchFamily="34" charset="0"/>
            </a:endParaRPr>
          </a:p>
        </p:txBody>
      </p:sp>
      <p:sp>
        <p:nvSpPr>
          <p:cNvPr id="105476" name="Rectangle 3">
            <a:extLst>
              <a:ext uri="{FF2B5EF4-FFF2-40B4-BE49-F238E27FC236}">
                <a16:creationId xmlns:a16="http://schemas.microsoft.com/office/drawing/2014/main" id="{9A209661-2C11-E7EB-D2DE-602F8CCF6B1F}"/>
              </a:ext>
            </a:extLst>
          </p:cNvPr>
          <p:cNvSpPr>
            <a:spLocks noGrp="1" noChangeArrowheads="1"/>
          </p:cNvSpPr>
          <p:nvPr>
            <p:ph type="body" sz="quarter" idx="13"/>
          </p:nvPr>
        </p:nvSpPr>
        <p:spPr>
          <a:xfrm>
            <a:off x="1064596" y="1443017"/>
            <a:ext cx="9783916" cy="4513899"/>
          </a:xfrm>
        </p:spPr>
        <p:txBody>
          <a:bodyPr>
            <a:normAutofit fontScale="92500" lnSpcReduction="10000"/>
          </a:bodyPr>
          <a:lstStyle/>
          <a:p>
            <a:pPr>
              <a:lnSpc>
                <a:spcPct val="160000"/>
              </a:lnSpc>
            </a:pPr>
            <a:r>
              <a:rPr lang="zh-CN" altLang="en-US" sz="2400" dirty="0">
                <a:latin typeface="Times New Roman" panose="02020603050405020304" pitchFamily="18" charset="0"/>
              </a:rPr>
              <a:t>首先计算</a:t>
            </a:r>
            <a:r>
              <a:rPr lang="en-US" altLang="zh-CN" sz="2400" i="1" dirty="0">
                <a:latin typeface="Times New Roman" panose="02020603050405020304" pitchFamily="18" charset="0"/>
              </a:rPr>
              <a:t>x</a:t>
            </a:r>
            <a:r>
              <a:rPr lang="en-US" altLang="zh-CN" sz="2400" dirty="0">
                <a:latin typeface="Times New Roman" panose="02020603050405020304" pitchFamily="18" charset="0"/>
              </a:rPr>
              <a:t>=a</a:t>
            </a:r>
            <a:r>
              <a:rPr lang="zh-CN" altLang="en-US" sz="2400" dirty="0">
                <a:latin typeface="Times New Roman" panose="02020603050405020304" pitchFamily="18" charset="0"/>
              </a:rPr>
              <a:t>时</a:t>
            </a:r>
            <a:r>
              <a:rPr lang="en-US" altLang="zh-CN" sz="2400" dirty="0">
                <a:latin typeface="Times New Roman" panose="02020603050405020304" pitchFamily="18" charset="0"/>
              </a:rPr>
              <a:t>(11.5)</a:t>
            </a:r>
            <a:r>
              <a:rPr lang="zh-CN" altLang="en-US" sz="2400" dirty="0">
                <a:latin typeface="Times New Roman" panose="02020603050405020304" pitchFamily="18" charset="0"/>
              </a:rPr>
              <a:t>的值，由于</a:t>
            </a:r>
            <a:r>
              <a:rPr lang="en-US" altLang="zh-CN" sz="2400" dirty="0">
                <a:latin typeface="Times New Roman" panose="02020603050405020304" pitchFamily="18" charset="0"/>
              </a:rPr>
              <a:t>a</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的出口是活跃的，</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中还含有对</a:t>
            </a:r>
            <a:r>
              <a:rPr lang="en-US" altLang="zh-CN" sz="2400" dirty="0">
                <a:latin typeface="Times New Roman" panose="02020603050405020304" pitchFamily="18" charset="0"/>
              </a:rPr>
              <a:t>a</a:t>
            </a:r>
            <a:r>
              <a:rPr lang="zh-CN" altLang="en-US" sz="2400" dirty="0">
                <a:latin typeface="Times New Roman" panose="02020603050405020304" pitchFamily="18" charset="0"/>
              </a:rPr>
              <a:t>的赋值，而且</a:t>
            </a:r>
            <a:r>
              <a:rPr lang="en-US" altLang="zh-CN" sz="2400" dirty="0">
                <a:latin typeface="Times New Roman" panose="02020603050405020304" pitchFamily="18" charset="0"/>
              </a:rPr>
              <a:t>a</a:t>
            </a:r>
            <a:r>
              <a:rPr lang="zh-CN" altLang="en-US" sz="2400" dirty="0">
                <a:latin typeface="Times New Roman" panose="02020603050405020304" pitchFamily="18" charset="0"/>
              </a:rPr>
              <a:t>在</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3</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4</a:t>
            </a:r>
            <a:r>
              <a:rPr lang="zh-CN" altLang="en-US" sz="2400" dirty="0">
                <a:latin typeface="Times New Roman" panose="02020603050405020304" pitchFamily="18" charset="0"/>
              </a:rPr>
              <a:t>的出口不活跃，因此</a:t>
            </a:r>
          </a:p>
          <a:p>
            <a:pPr>
              <a:lnSpc>
                <a:spcPct val="160000"/>
              </a:lnSpc>
              <a:buFont typeface="Wingdings" panose="05000000000000000000" pitchFamily="2" charset="2"/>
              <a:buNone/>
            </a:pPr>
            <a:r>
              <a:rPr lang="zh-CN" altLang="en-US" sz="2400" dirty="0">
                <a:latin typeface="Times New Roman" panose="02020603050405020304" pitchFamily="18" charset="0"/>
              </a:rPr>
              <a:t>   因为</a:t>
            </a:r>
            <a:r>
              <a:rPr lang="en-US" altLang="zh-CN" sz="2400" dirty="0">
                <a:latin typeface="Times New Roman" panose="02020603050405020304" pitchFamily="18" charset="0"/>
              </a:rPr>
              <a:t>a</a:t>
            </a:r>
            <a:r>
              <a:rPr lang="zh-CN" altLang="en-US" sz="2400" dirty="0">
                <a:latin typeface="Times New Roman" panose="02020603050405020304" pitchFamily="18" charset="0"/>
              </a:rPr>
              <a:t>是在任何引用之前于</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中定义的，所以</a:t>
            </a:r>
            <a:r>
              <a:rPr lang="en-US" altLang="zh-CN" sz="2400" i="1" dirty="0">
                <a:latin typeface="Times New Roman" panose="02020603050405020304" pitchFamily="18" charset="0"/>
              </a:rPr>
              <a:t>use</a:t>
            </a:r>
            <a:r>
              <a:rPr lang="en-US" altLang="zh-CN" sz="2400" dirty="0">
                <a:latin typeface="Times New Roman" panose="02020603050405020304" pitchFamily="18" charset="0"/>
              </a:rPr>
              <a:t>(a, </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)=0</a:t>
            </a:r>
            <a:r>
              <a:rPr lang="zh-CN" altLang="en-US" sz="2400" dirty="0">
                <a:latin typeface="Times New Roman" panose="02020603050405020304" pitchFamily="18" charset="0"/>
              </a:rPr>
              <a:t>。同理，</a:t>
            </a:r>
            <a:r>
              <a:rPr lang="en-US" altLang="zh-CN" sz="2400" i="1" dirty="0">
                <a:latin typeface="Times New Roman" panose="02020603050405020304" pitchFamily="18" charset="0"/>
              </a:rPr>
              <a:t>use</a:t>
            </a:r>
            <a:r>
              <a:rPr lang="en-US" altLang="zh-CN" sz="2400" dirty="0">
                <a:latin typeface="Times New Roman" panose="02020603050405020304" pitchFamily="18" charset="0"/>
              </a:rPr>
              <a:t>(a, </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use</a:t>
            </a:r>
            <a:r>
              <a:rPr lang="en-US" altLang="zh-CN" sz="2400" dirty="0">
                <a:latin typeface="Times New Roman" panose="02020603050405020304" pitchFamily="18" charset="0"/>
              </a:rPr>
              <a:t>(a, </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)=1</a:t>
            </a:r>
            <a:r>
              <a:rPr lang="zh-CN" altLang="en-US" sz="2400" dirty="0">
                <a:latin typeface="Times New Roman" panose="02020603050405020304" pitchFamily="18" charset="0"/>
              </a:rPr>
              <a:t>，而且，</a:t>
            </a:r>
            <a:r>
              <a:rPr lang="en-US" altLang="zh-CN" sz="2400" i="1" dirty="0">
                <a:latin typeface="Times New Roman" panose="02020603050405020304" pitchFamily="18" charset="0"/>
              </a:rPr>
              <a:t>use</a:t>
            </a:r>
            <a:r>
              <a:rPr lang="en-US" altLang="zh-CN" sz="2400" dirty="0">
                <a:latin typeface="Times New Roman" panose="02020603050405020304" pitchFamily="18" charset="0"/>
              </a:rPr>
              <a:t>(a, </a:t>
            </a:r>
            <a:r>
              <a:rPr lang="en-US" altLang="zh-CN" sz="2400" i="1" dirty="0">
                <a:latin typeface="Times New Roman" panose="02020603050405020304" pitchFamily="18" charset="0"/>
              </a:rPr>
              <a:t>B</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)=0</a:t>
            </a:r>
            <a:r>
              <a:rPr lang="zh-CN" altLang="en-US" sz="2400" dirty="0">
                <a:latin typeface="Times New Roman" panose="02020603050405020304" pitchFamily="18" charset="0"/>
              </a:rPr>
              <a:t>，于是，                    </a:t>
            </a:r>
          </a:p>
          <a:p>
            <a:pPr>
              <a:lnSpc>
                <a:spcPct val="160000"/>
              </a:lnSpc>
              <a:buFont typeface="Wingdings" panose="05000000000000000000" pitchFamily="2" charset="2"/>
              <a:buNone/>
            </a:pPr>
            <a:r>
              <a:rPr lang="zh-CN" altLang="en-US" sz="2400" dirty="0">
                <a:latin typeface="Times New Roman" panose="02020603050405020304" pitchFamily="18" charset="0"/>
              </a:rPr>
              <a:t>    综上，</a:t>
            </a:r>
            <a:r>
              <a:rPr lang="en-US" altLang="zh-CN" sz="2400" i="1" dirty="0">
                <a:latin typeface="Times New Roman" panose="02020603050405020304" pitchFamily="18" charset="0"/>
              </a:rPr>
              <a:t>x</a:t>
            </a:r>
            <a:r>
              <a:rPr lang="en-US" altLang="zh-CN" sz="2400" dirty="0">
                <a:latin typeface="Times New Roman" panose="02020603050405020304" pitchFamily="18" charset="0"/>
              </a:rPr>
              <a:t>=a</a:t>
            </a:r>
            <a:r>
              <a:rPr lang="zh-CN" altLang="en-US" sz="2400" dirty="0">
                <a:latin typeface="Times New Roman" panose="02020603050405020304" pitchFamily="18" charset="0"/>
              </a:rPr>
              <a:t>时</a:t>
            </a:r>
            <a:r>
              <a:rPr lang="en-US" altLang="zh-CN" sz="2400" dirty="0">
                <a:latin typeface="Times New Roman" panose="02020603050405020304" pitchFamily="18" charset="0"/>
              </a:rPr>
              <a:t>(11.5)</a:t>
            </a:r>
            <a:r>
              <a:rPr lang="zh-CN" altLang="en-US" sz="2400" dirty="0">
                <a:latin typeface="Times New Roman" panose="02020603050405020304" pitchFamily="18" charset="0"/>
              </a:rPr>
              <a:t>式的值为</a:t>
            </a:r>
            <a:r>
              <a:rPr lang="en-US" altLang="zh-CN" sz="2400" dirty="0">
                <a:latin typeface="Times New Roman" panose="02020603050405020304" pitchFamily="18" charset="0"/>
              </a:rPr>
              <a:t>4</a:t>
            </a:r>
            <a:r>
              <a:rPr lang="zh-CN" altLang="en-US" sz="2400" dirty="0">
                <a:latin typeface="Times New Roman" panose="02020603050405020304" pitchFamily="18" charset="0"/>
              </a:rPr>
              <a:t>。亦即，将</a:t>
            </a:r>
            <a:r>
              <a:rPr lang="en-US" altLang="zh-CN" sz="2400" dirty="0">
                <a:latin typeface="Times New Roman" panose="02020603050405020304" pitchFamily="18" charset="0"/>
              </a:rPr>
              <a:t>a</a:t>
            </a:r>
            <a:r>
              <a:rPr lang="zh-CN" altLang="en-US" sz="2400" dirty="0">
                <a:latin typeface="Times New Roman" panose="02020603050405020304" pitchFamily="18" charset="0"/>
              </a:rPr>
              <a:t>存入某个全局寄存器可以节省</a:t>
            </a:r>
            <a:r>
              <a:rPr lang="en-US" altLang="zh-CN" sz="2400" dirty="0">
                <a:latin typeface="Times New Roman" panose="02020603050405020304" pitchFamily="18" charset="0"/>
              </a:rPr>
              <a:t>4</a:t>
            </a:r>
            <a:r>
              <a:rPr lang="zh-CN" altLang="en-US" sz="2400" dirty="0">
                <a:latin typeface="Times New Roman" panose="02020603050405020304" pitchFamily="18" charset="0"/>
              </a:rPr>
              <a:t>个单元的开销。由于</a:t>
            </a:r>
            <a:r>
              <a:rPr lang="en-US" altLang="zh-CN" sz="2400" i="1" dirty="0">
                <a:latin typeface="Times New Roman" panose="02020603050405020304" pitchFamily="18" charset="0"/>
              </a:rPr>
              <a:t>x</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zh-CN" altLang="en-US" sz="2400" dirty="0">
                <a:latin typeface="Times New Roman" panose="02020603050405020304" pitchFamily="18"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和</a:t>
            </a:r>
            <a:r>
              <a:rPr lang="en-US" altLang="zh-CN" sz="2400" dirty="0">
                <a:latin typeface="Times New Roman" panose="02020603050405020304" pitchFamily="18" charset="0"/>
              </a:rPr>
              <a:t>f</a:t>
            </a:r>
            <a:r>
              <a:rPr lang="zh-CN" altLang="en-US" sz="2400" dirty="0">
                <a:latin typeface="Times New Roman" panose="02020603050405020304" pitchFamily="18" charset="0"/>
              </a:rPr>
              <a:t>时</a:t>
            </a:r>
            <a:r>
              <a:rPr lang="en-US" altLang="zh-CN" sz="2400" dirty="0">
                <a:latin typeface="Times New Roman" panose="02020603050405020304" pitchFamily="18" charset="0"/>
              </a:rPr>
              <a:t>(11.5)</a:t>
            </a:r>
            <a:r>
              <a:rPr lang="zh-CN" altLang="en-US" sz="2400" dirty="0">
                <a:latin typeface="Times New Roman" panose="02020603050405020304" pitchFamily="18" charset="0"/>
              </a:rPr>
              <a:t>式的值分别为</a:t>
            </a:r>
            <a:r>
              <a:rPr lang="en-US" altLang="zh-CN" sz="2400" dirty="0">
                <a:latin typeface="Times New Roman" panose="02020603050405020304" pitchFamily="18" charset="0"/>
              </a:rPr>
              <a:t>6</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6</a:t>
            </a: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和</a:t>
            </a:r>
            <a:r>
              <a:rPr lang="en-US" altLang="zh-CN" sz="2400" dirty="0">
                <a:latin typeface="Times New Roman" panose="02020603050405020304" pitchFamily="18" charset="0"/>
              </a:rPr>
              <a:t>4</a:t>
            </a:r>
            <a:r>
              <a:rPr lang="zh-CN" altLang="en-US" sz="2400" dirty="0">
                <a:latin typeface="Times New Roman" panose="02020603050405020304" pitchFamily="18" charset="0"/>
              </a:rPr>
              <a:t>，因此可以将</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和</a:t>
            </a:r>
            <a:r>
              <a:rPr lang="en-US" altLang="zh-CN" sz="2400" dirty="0">
                <a:latin typeface="Times New Roman" panose="02020603050405020304" pitchFamily="18" charset="0"/>
              </a:rPr>
              <a:t>d</a:t>
            </a:r>
            <a:r>
              <a:rPr lang="zh-CN" altLang="en-US" sz="2400" dirty="0">
                <a:latin typeface="Times New Roman" panose="02020603050405020304" pitchFamily="18" charset="0"/>
              </a:rPr>
              <a:t>放入寄存器</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和</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。使用</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存放</a:t>
            </a:r>
            <a:r>
              <a:rPr lang="en-US" altLang="zh-CN" sz="2400" dirty="0">
                <a:latin typeface="Times New Roman" panose="02020603050405020304" pitchFamily="18" charset="0"/>
              </a:rPr>
              <a:t>e</a:t>
            </a:r>
            <a:r>
              <a:rPr lang="zh-CN" altLang="en-US" sz="2400" dirty="0">
                <a:latin typeface="Times New Roman" panose="02020603050405020304" pitchFamily="18" charset="0"/>
              </a:rPr>
              <a:t>或</a:t>
            </a:r>
            <a:r>
              <a:rPr lang="en-US" altLang="zh-CN" sz="2400" dirty="0">
                <a:latin typeface="Times New Roman" panose="02020603050405020304" pitchFamily="18" charset="0"/>
              </a:rPr>
              <a:t>f</a:t>
            </a:r>
            <a:r>
              <a:rPr lang="zh-CN" altLang="en-US" sz="2400" dirty="0">
                <a:latin typeface="Times New Roman" panose="02020603050405020304" pitchFamily="18" charset="0"/>
              </a:rPr>
              <a:t>而不是</a:t>
            </a:r>
            <a:r>
              <a:rPr lang="en-US" altLang="zh-CN" sz="2400" dirty="0">
                <a:latin typeface="Times New Roman" panose="02020603050405020304" pitchFamily="18" charset="0"/>
              </a:rPr>
              <a:t>a</a:t>
            </a:r>
            <a:r>
              <a:rPr lang="zh-CN" altLang="en-US" sz="2400" dirty="0">
                <a:latin typeface="Times New Roman" panose="02020603050405020304" pitchFamily="18" charset="0"/>
              </a:rPr>
              <a:t>可以节省相同的开销。</a:t>
            </a:r>
          </a:p>
        </p:txBody>
      </p:sp>
      <p:sp>
        <p:nvSpPr>
          <p:cNvPr id="105477" name="Rectangle 4">
            <a:extLst>
              <a:ext uri="{FF2B5EF4-FFF2-40B4-BE49-F238E27FC236}">
                <a16:creationId xmlns:a16="http://schemas.microsoft.com/office/drawing/2014/main" id="{DBA2943E-B169-8F4F-4FC9-8AA029D4C564}"/>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5478" name="Object 5">
            <a:extLst>
              <a:ext uri="{FF2B5EF4-FFF2-40B4-BE49-F238E27FC236}">
                <a16:creationId xmlns:a16="http://schemas.microsoft.com/office/drawing/2014/main" id="{0F59765F-22BA-58F8-5221-C91F2CE8F8EC}"/>
              </a:ext>
            </a:extLst>
          </p:cNvPr>
          <p:cNvGraphicFramePr>
            <a:graphicFrameLocks/>
          </p:cNvGraphicFramePr>
          <p:nvPr>
            <p:extLst>
              <p:ext uri="{D42A27DB-BD31-4B8C-83A1-F6EECF244321}">
                <p14:modId xmlns:p14="http://schemas.microsoft.com/office/powerpoint/2010/main" val="2185157342"/>
              </p:ext>
            </p:extLst>
          </p:nvPr>
        </p:nvGraphicFramePr>
        <p:xfrm>
          <a:off x="6880119" y="2038817"/>
          <a:ext cx="2232025" cy="625475"/>
        </p:xfrm>
        <a:graphic>
          <a:graphicData uri="http://schemas.openxmlformats.org/presentationml/2006/ole">
            <mc:AlternateContent xmlns:mc="http://schemas.openxmlformats.org/markup-compatibility/2006">
              <mc:Choice xmlns:v="urn:schemas-microsoft-com:vml" Requires="v">
                <p:oleObj spid="_x0000_s4148" r:id="rId4" imgW="1283574" imgH="356071" progId="Equation.DSMT4">
                  <p:embed/>
                </p:oleObj>
              </mc:Choice>
              <mc:Fallback>
                <p:oleObj r:id="rId4" imgW="1283574" imgH="356071" progId="Equation.DSMT4">
                  <p:embed/>
                  <p:pic>
                    <p:nvPicPr>
                      <p:cNvPr id="105478" name="Object 5">
                        <a:extLst>
                          <a:ext uri="{FF2B5EF4-FFF2-40B4-BE49-F238E27FC236}">
                            <a16:creationId xmlns:a16="http://schemas.microsoft.com/office/drawing/2014/main" id="{0F59765F-22BA-58F8-5221-C91F2CE8F8E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0119" y="2038817"/>
                        <a:ext cx="22320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79" name="Rectangle 6">
            <a:extLst>
              <a:ext uri="{FF2B5EF4-FFF2-40B4-BE49-F238E27FC236}">
                <a16:creationId xmlns:a16="http://schemas.microsoft.com/office/drawing/2014/main" id="{B1E6709B-5BCF-8097-9A19-AB2D229520CB}"/>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5480" name="Object 7">
            <a:extLst>
              <a:ext uri="{FF2B5EF4-FFF2-40B4-BE49-F238E27FC236}">
                <a16:creationId xmlns:a16="http://schemas.microsoft.com/office/drawing/2014/main" id="{BD3E1297-2DC8-6FEC-0049-8C88F8D47C28}"/>
              </a:ext>
            </a:extLst>
          </p:cNvPr>
          <p:cNvGraphicFramePr>
            <a:graphicFrameLocks/>
          </p:cNvGraphicFramePr>
          <p:nvPr>
            <p:extLst>
              <p:ext uri="{D42A27DB-BD31-4B8C-83A1-F6EECF244321}">
                <p14:modId xmlns:p14="http://schemas.microsoft.com/office/powerpoint/2010/main" val="4095030497"/>
              </p:ext>
            </p:extLst>
          </p:nvPr>
        </p:nvGraphicFramePr>
        <p:xfrm>
          <a:off x="6880119" y="3118941"/>
          <a:ext cx="1728787" cy="581025"/>
        </p:xfrm>
        <a:graphic>
          <a:graphicData uri="http://schemas.openxmlformats.org/presentationml/2006/ole">
            <mc:AlternateContent xmlns:mc="http://schemas.openxmlformats.org/markup-compatibility/2006">
              <mc:Choice xmlns:v="urn:schemas-microsoft-com:vml" Requires="v">
                <p:oleObj spid="_x0000_s4149" r:id="rId6" imgW="1067117" imgH="355917" progId="Equation.DSMT4">
                  <p:embed/>
                </p:oleObj>
              </mc:Choice>
              <mc:Fallback>
                <p:oleObj r:id="rId6" imgW="1067117" imgH="355917" progId="Equation.DSMT4">
                  <p:embed/>
                  <p:pic>
                    <p:nvPicPr>
                      <p:cNvPr id="105480" name="Object 7">
                        <a:extLst>
                          <a:ext uri="{FF2B5EF4-FFF2-40B4-BE49-F238E27FC236}">
                            <a16:creationId xmlns:a16="http://schemas.microsoft.com/office/drawing/2014/main" id="{BD3E1297-2DC8-6FEC-0049-8C88F8D47C2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0119" y="3118941"/>
                        <a:ext cx="17287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33268F7F-467F-78DA-75BB-D31624C70FC1}"/>
              </a:ext>
            </a:extLst>
          </p:cNvPr>
          <p:cNvSpPr>
            <a:spLocks noGrp="1" noChangeArrowheads="1"/>
          </p:cNvSpPr>
          <p:nvPr>
            <p:ph type="title"/>
          </p:nvPr>
        </p:nvSpPr>
        <p:spPr/>
        <p:txBody>
          <a:bodyPr anchor="ctr"/>
          <a:lstStyle/>
          <a:p>
            <a:r>
              <a:rPr lang="zh-CN" altLang="en-US" dirty="0">
                <a:latin typeface="Times New Roman" panose="02020603050405020304" pitchFamily="18" charset="0"/>
              </a:rPr>
              <a:t>例</a:t>
            </a:r>
            <a:r>
              <a:rPr lang="en-US" altLang="zh-CN" dirty="0">
                <a:latin typeface="Times New Roman" panose="02020603050405020304" pitchFamily="18" charset="0"/>
              </a:rPr>
              <a:t>11.3</a:t>
            </a:r>
          </a:p>
        </p:txBody>
      </p:sp>
      <p:sp>
        <p:nvSpPr>
          <p:cNvPr id="7" name="日期占位符 3">
            <a:extLst>
              <a:ext uri="{FF2B5EF4-FFF2-40B4-BE49-F238E27FC236}">
                <a16:creationId xmlns:a16="http://schemas.microsoft.com/office/drawing/2014/main" id="{B45C284A-4242-579D-9390-1850259F0C7A}"/>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7232ECEA-6DF3-46F0-9C7F-8B32EBAE1C86}"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7522" name="灯片编号占位符 5">
            <a:extLst>
              <a:ext uri="{FF2B5EF4-FFF2-40B4-BE49-F238E27FC236}">
                <a16:creationId xmlns:a16="http://schemas.microsoft.com/office/drawing/2014/main" id="{AF2E952B-C581-73BF-4049-9B78B6F47152}"/>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01BB584E-5533-45CC-9BE6-0C34057497C4}" type="slidenum">
              <a:rPr lang="en-US" altLang="zh-CN">
                <a:latin typeface="Arial" panose="020B0604020202020204" pitchFamily="34" charset="0"/>
              </a:rPr>
              <a:pPr/>
              <a:t>54</a:t>
            </a:fld>
            <a:endParaRPr lang="en-US" altLang="zh-CN">
              <a:latin typeface="Arial" panose="020B0604020202020204" pitchFamily="34" charset="0"/>
            </a:endParaRPr>
          </a:p>
        </p:txBody>
      </p:sp>
      <p:sp>
        <p:nvSpPr>
          <p:cNvPr id="2" name="文本占位符 1">
            <a:extLst>
              <a:ext uri="{FF2B5EF4-FFF2-40B4-BE49-F238E27FC236}">
                <a16:creationId xmlns:a16="http://schemas.microsoft.com/office/drawing/2014/main" id="{70BADC5F-477F-05AA-4BCE-E478B940EECF}"/>
              </a:ext>
            </a:extLst>
          </p:cNvPr>
          <p:cNvSpPr>
            <a:spLocks noGrp="1"/>
          </p:cNvSpPr>
          <p:nvPr>
            <p:ph type="body" sz="quarter" idx="13"/>
          </p:nvPr>
        </p:nvSpPr>
        <p:spPr/>
        <p:txBody>
          <a:bodyPr/>
          <a:lstStyle/>
          <a:p>
            <a:endParaRPr lang="zh-CN" altLang="en-US"/>
          </a:p>
        </p:txBody>
      </p:sp>
      <p:sp>
        <p:nvSpPr>
          <p:cNvPr id="107524" name="Rectangle 3">
            <a:extLst>
              <a:ext uri="{FF2B5EF4-FFF2-40B4-BE49-F238E27FC236}">
                <a16:creationId xmlns:a16="http://schemas.microsoft.com/office/drawing/2014/main" id="{928006F7-BCD3-B096-07AD-6BC57ED49CFD}"/>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107525" name="Rectangle 4">
            <a:extLst>
              <a:ext uri="{FF2B5EF4-FFF2-40B4-BE49-F238E27FC236}">
                <a16:creationId xmlns:a16="http://schemas.microsoft.com/office/drawing/2014/main" id="{805CF39B-5CB2-7818-834D-8FB03205A99B}"/>
              </a:ext>
            </a:extLst>
          </p:cNvPr>
          <p:cNvSpPr>
            <a:spLocks noChangeArrowheads="1"/>
          </p:cNvSpPr>
          <p:nvPr/>
        </p:nvSpPr>
        <p:spPr bwMode="auto">
          <a:xfrm>
            <a:off x="1524001" y="13995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graphicFrame>
        <p:nvGraphicFramePr>
          <p:cNvPr id="107526" name="Object 5">
            <a:extLst>
              <a:ext uri="{FF2B5EF4-FFF2-40B4-BE49-F238E27FC236}">
                <a16:creationId xmlns:a16="http://schemas.microsoft.com/office/drawing/2014/main" id="{1683ABB2-3D5C-ACB0-1D76-F30F973DD13E}"/>
              </a:ext>
            </a:extLst>
          </p:cNvPr>
          <p:cNvGraphicFramePr>
            <a:graphicFrameLocks/>
          </p:cNvGraphicFramePr>
          <p:nvPr/>
        </p:nvGraphicFramePr>
        <p:xfrm>
          <a:off x="3340100" y="476250"/>
          <a:ext cx="5132388" cy="5759450"/>
        </p:xfrm>
        <a:graphic>
          <a:graphicData uri="http://schemas.openxmlformats.org/presentationml/2006/ole">
            <mc:AlternateContent xmlns:mc="http://schemas.openxmlformats.org/markup-compatibility/2006">
              <mc:Choice xmlns:v="urn:schemas-microsoft-com:vml" Requires="v">
                <p:oleObj spid="_x0000_s5147" r:id="rId4" imgW="4332240" imgH="4852800" progId="Visio.Drawing.11">
                  <p:embed/>
                </p:oleObj>
              </mc:Choice>
              <mc:Fallback>
                <p:oleObj r:id="rId4" imgW="4332240" imgH="4852800" progId="Visio.Drawing.11">
                  <p:embed/>
                  <p:pic>
                    <p:nvPicPr>
                      <p:cNvPr id="107526" name="Object 5">
                        <a:extLst>
                          <a:ext uri="{FF2B5EF4-FFF2-40B4-BE49-F238E27FC236}">
                            <a16:creationId xmlns:a16="http://schemas.microsoft.com/office/drawing/2014/main" id="{1683ABB2-3D5C-ACB0-1D76-F30F973DD13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476250"/>
                        <a:ext cx="5132388"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7527" name="Rectangle 6">
            <a:extLst>
              <a:ext uri="{FF2B5EF4-FFF2-40B4-BE49-F238E27FC236}">
                <a16:creationId xmlns:a16="http://schemas.microsoft.com/office/drawing/2014/main" id="{04984A8D-B838-94C6-E983-9D615067C8BC}"/>
              </a:ext>
            </a:extLst>
          </p:cNvPr>
          <p:cNvSpPr>
            <a:spLocks noChangeArrowheads="1"/>
          </p:cNvSpPr>
          <p:nvPr/>
        </p:nvSpPr>
        <p:spPr bwMode="auto">
          <a:xfrm>
            <a:off x="3384834" y="6235057"/>
            <a:ext cx="54239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400" b="1">
                <a:latin typeface="Times New Roman" panose="02020603050405020304" pitchFamily="18" charset="0"/>
                <a:ea typeface="宋体" panose="02010600030101010101" pitchFamily="2" charset="-122"/>
              </a:rPr>
              <a:t>图</a:t>
            </a:r>
            <a:r>
              <a:rPr lang="en-US" altLang="zh-CN" sz="2400" b="1">
                <a:latin typeface="Times New Roman" panose="02020603050405020304" pitchFamily="18" charset="0"/>
                <a:ea typeface="宋体" panose="02010600030101010101" pitchFamily="2" charset="-122"/>
              </a:rPr>
              <a:t>11.3 </a:t>
            </a:r>
            <a:r>
              <a:rPr lang="zh-CN" altLang="en-US" sz="2400" b="1">
                <a:latin typeface="Times New Roman" panose="02020603050405020304" pitchFamily="18" charset="0"/>
                <a:ea typeface="宋体" panose="02010600030101010101" pitchFamily="2" charset="-122"/>
              </a:rPr>
              <a:t>使用全局寄存器分配的代码序列</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a:extLst>
              <a:ext uri="{FF2B5EF4-FFF2-40B4-BE49-F238E27FC236}">
                <a16:creationId xmlns:a16="http://schemas.microsoft.com/office/drawing/2014/main" id="{7EF60599-3E70-5199-2A6D-51DBD78A202C}"/>
              </a:ext>
            </a:extLst>
          </p:cNvPr>
          <p:cNvSpPr>
            <a:spLocks noGrp="1" noChangeArrowheads="1"/>
          </p:cNvSpPr>
          <p:nvPr>
            <p:ph type="title"/>
          </p:nvPr>
        </p:nvSpPr>
        <p:spPr/>
        <p:txBody>
          <a:bodyPr anchor="ctr">
            <a:normAutofit/>
          </a:bodyPr>
          <a:lstStyle/>
          <a:p>
            <a:r>
              <a:rPr lang="en-US" altLang="zh-CN">
                <a:latin typeface="Times New Roman" panose="02020603050405020304" pitchFamily="18" charset="0"/>
              </a:rPr>
              <a:t>11.5.3 </a:t>
            </a:r>
            <a:r>
              <a:rPr lang="zh-CN" altLang="en-US">
                <a:latin typeface="Times New Roman" panose="02020603050405020304" pitchFamily="18" charset="0"/>
              </a:rPr>
              <a:t>外层循环的寄存器指派 </a:t>
            </a:r>
          </a:p>
        </p:txBody>
      </p:sp>
      <p:sp>
        <p:nvSpPr>
          <p:cNvPr id="6" name="日期占位符 3">
            <a:extLst>
              <a:ext uri="{FF2B5EF4-FFF2-40B4-BE49-F238E27FC236}">
                <a16:creationId xmlns:a16="http://schemas.microsoft.com/office/drawing/2014/main" id="{AB9D03A4-883C-CA4D-9DE1-12B62CFE075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F357E5E0-FC99-4109-BBC7-CBD00D9953AC}"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09570" name="灯片编号占位符 5">
            <a:extLst>
              <a:ext uri="{FF2B5EF4-FFF2-40B4-BE49-F238E27FC236}">
                <a16:creationId xmlns:a16="http://schemas.microsoft.com/office/drawing/2014/main" id="{4B19C1CC-742A-D287-2644-CAF14221D5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E8E024D-5BE8-4772-8B0F-A396DCEAD738}" type="slidenum">
              <a:rPr lang="en-US" altLang="zh-CN">
                <a:latin typeface="Arial" panose="020B0604020202020204" pitchFamily="34" charset="0"/>
              </a:rPr>
              <a:pPr/>
              <a:t>55</a:t>
            </a:fld>
            <a:endParaRPr lang="en-US" altLang="zh-CN">
              <a:latin typeface="Arial" panose="020B0604020202020204" pitchFamily="34" charset="0"/>
            </a:endParaRPr>
          </a:p>
        </p:txBody>
      </p:sp>
      <p:sp>
        <p:nvSpPr>
          <p:cNvPr id="109572" name="Rectangle 3">
            <a:extLst>
              <a:ext uri="{FF2B5EF4-FFF2-40B4-BE49-F238E27FC236}">
                <a16:creationId xmlns:a16="http://schemas.microsoft.com/office/drawing/2014/main" id="{4C567891-A444-FB9C-F280-BC6D1E6FF19B}"/>
              </a:ext>
            </a:extLst>
          </p:cNvPr>
          <p:cNvSpPr>
            <a:spLocks noGrp="1" noChangeArrowheads="1"/>
          </p:cNvSpPr>
          <p:nvPr>
            <p:ph type="body" sz="quarter" idx="13"/>
          </p:nvPr>
        </p:nvSpPr>
        <p:spPr/>
        <p:txBody>
          <a:bodyPr/>
          <a:lstStyle/>
          <a:p>
            <a:r>
              <a:rPr lang="zh-CN" altLang="en-US">
                <a:latin typeface="Times New Roman" panose="02020603050405020304" pitchFamily="18" charset="0"/>
              </a:rPr>
              <a:t>为内层循环分配了寄存器并生成代码之后，可以将同样的方法应用到外层循环上。</a:t>
            </a:r>
          </a:p>
          <a:p>
            <a:r>
              <a:rPr lang="zh-CN" altLang="en-US">
                <a:latin typeface="Times New Roman" panose="02020603050405020304" pitchFamily="18" charset="0"/>
              </a:rPr>
              <a:t>如果外层循环</a:t>
            </a:r>
            <a:r>
              <a:rPr lang="en-US" altLang="zh-CN" i="1">
                <a:latin typeface="Times New Roman" panose="02020603050405020304" pitchFamily="18" charset="0"/>
              </a:rPr>
              <a:t>L</a:t>
            </a:r>
            <a:r>
              <a:rPr lang="en-US" altLang="zh-CN" baseline="-25000">
                <a:latin typeface="Times New Roman" panose="02020603050405020304" pitchFamily="18" charset="0"/>
              </a:rPr>
              <a:t>1</a:t>
            </a:r>
            <a:r>
              <a:rPr lang="zh-CN" altLang="en-US">
                <a:latin typeface="Times New Roman" panose="02020603050405020304" pitchFamily="18" charset="0"/>
              </a:rPr>
              <a:t>包含内层循环</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，则在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中分配了寄存器的变量不必再在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i="1">
                <a:latin typeface="Times New Roman" panose="02020603050405020304" pitchFamily="18" charset="0"/>
              </a:rPr>
              <a:t>L</a:t>
            </a:r>
            <a:r>
              <a:rPr lang="en-US" altLang="zh-CN" baseline="-25000">
                <a:latin typeface="Times New Roman" panose="02020603050405020304" pitchFamily="18" charset="0"/>
              </a:rPr>
              <a:t>1</a:t>
            </a:r>
            <a:r>
              <a:rPr lang="zh-CN" altLang="en-US">
                <a:latin typeface="Times New Roman" panose="02020603050405020304" pitchFamily="18" charset="0"/>
              </a:rPr>
              <a:t>中分配寄存器。</a:t>
            </a:r>
          </a:p>
          <a:p>
            <a:r>
              <a:rPr lang="zh-CN" altLang="en-US">
                <a:latin typeface="Times New Roman" panose="02020603050405020304" pitchFamily="18" charset="0"/>
              </a:rPr>
              <a:t>如果变量</a:t>
            </a:r>
            <a:r>
              <a:rPr lang="en-US" altLang="zh-CN" i="1">
                <a:latin typeface="Times New Roman" panose="02020603050405020304" pitchFamily="18" charset="0"/>
              </a:rPr>
              <a:t>x</a:t>
            </a:r>
            <a:r>
              <a:rPr lang="zh-CN" altLang="en-US">
                <a:latin typeface="Times New Roman" panose="02020603050405020304" pitchFamily="18" charset="0"/>
              </a:rPr>
              <a:t>是在循环</a:t>
            </a:r>
            <a:r>
              <a:rPr lang="en-US" altLang="zh-CN" i="1">
                <a:latin typeface="Times New Roman" panose="02020603050405020304" pitchFamily="18" charset="0"/>
              </a:rPr>
              <a:t>L</a:t>
            </a:r>
            <a:r>
              <a:rPr lang="en-US" altLang="zh-CN" baseline="-25000">
                <a:latin typeface="Times New Roman" panose="02020603050405020304" pitchFamily="18" charset="0"/>
              </a:rPr>
              <a:t>1</a:t>
            </a:r>
            <a:r>
              <a:rPr lang="zh-CN" altLang="en-US">
                <a:latin typeface="Times New Roman" panose="02020603050405020304" pitchFamily="18" charset="0"/>
              </a:rPr>
              <a:t>中而不是在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中分配了寄存器，则必须在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的入口处保存</a:t>
            </a:r>
            <a:r>
              <a:rPr lang="en-US" altLang="zh-CN" i="1">
                <a:latin typeface="Times New Roman" panose="02020603050405020304" pitchFamily="18" charset="0"/>
              </a:rPr>
              <a:t>x</a:t>
            </a:r>
            <a:r>
              <a:rPr lang="zh-CN" altLang="en-US">
                <a:latin typeface="Times New Roman" panose="02020603050405020304" pitchFamily="18" charset="0"/>
              </a:rPr>
              <a:t>并在离开</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进入块</a:t>
            </a:r>
            <a:r>
              <a:rPr lang="en-US" altLang="zh-CN" i="1">
                <a:latin typeface="Times New Roman" panose="02020603050405020304" pitchFamily="18" charset="0"/>
              </a:rPr>
              <a:t>L</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之前装载</a:t>
            </a:r>
            <a:r>
              <a:rPr lang="en-US" altLang="zh-CN" i="1">
                <a:latin typeface="Times New Roman" panose="02020603050405020304" pitchFamily="18" charset="0"/>
              </a:rPr>
              <a:t>x</a:t>
            </a:r>
            <a:r>
              <a:rPr lang="zh-CN" altLang="en-US">
                <a:latin typeface="Times New Roman" panose="02020603050405020304" pitchFamily="18" charset="0"/>
              </a:rPr>
              <a:t>。</a:t>
            </a:r>
          </a:p>
        </p:txBody>
      </p:sp>
      <p:sp>
        <p:nvSpPr>
          <p:cNvPr id="109573" name="Rectangle 4">
            <a:extLst>
              <a:ext uri="{FF2B5EF4-FFF2-40B4-BE49-F238E27FC236}">
                <a16:creationId xmlns:a16="http://schemas.microsoft.com/office/drawing/2014/main" id="{C08CF4C2-4030-186C-91AB-3501BAE2048A}"/>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109574" name="Rectangle 5">
            <a:extLst>
              <a:ext uri="{FF2B5EF4-FFF2-40B4-BE49-F238E27FC236}">
                <a16:creationId xmlns:a16="http://schemas.microsoft.com/office/drawing/2014/main" id="{D0926F0B-8884-7CB3-E745-7E68DB85DECD}"/>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a:extLst>
              <a:ext uri="{FF2B5EF4-FFF2-40B4-BE49-F238E27FC236}">
                <a16:creationId xmlns:a16="http://schemas.microsoft.com/office/drawing/2014/main" id="{F4F2C18E-4A5A-4043-62B7-1B4E255F3807}"/>
              </a:ext>
            </a:extLst>
          </p:cNvPr>
          <p:cNvSpPr>
            <a:spLocks noGrp="1" noChangeArrowheads="1"/>
          </p:cNvSpPr>
          <p:nvPr>
            <p:ph type="title"/>
          </p:nvPr>
        </p:nvSpPr>
        <p:spPr/>
        <p:txBody>
          <a:bodyPr anchor="ctr"/>
          <a:lstStyle/>
          <a:p>
            <a:r>
              <a:rPr lang="en-US" altLang="zh-CN">
                <a:latin typeface="Times New Roman" panose="02020603050405020304" pitchFamily="18" charset="0"/>
              </a:rPr>
              <a:t>11.5.3 </a:t>
            </a:r>
            <a:r>
              <a:rPr lang="zh-CN" altLang="en-US">
                <a:latin typeface="Times New Roman" panose="02020603050405020304" pitchFamily="18" charset="0"/>
              </a:rPr>
              <a:t>外层循环的寄存器指派 </a:t>
            </a:r>
          </a:p>
        </p:txBody>
      </p:sp>
      <p:sp>
        <p:nvSpPr>
          <p:cNvPr id="6" name="日期占位符 3">
            <a:extLst>
              <a:ext uri="{FF2B5EF4-FFF2-40B4-BE49-F238E27FC236}">
                <a16:creationId xmlns:a16="http://schemas.microsoft.com/office/drawing/2014/main" id="{4021C5D1-B42B-0132-00B9-12524F11D906}"/>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1B5FDE78-2F3E-4419-A8D4-C582D127D22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1618" name="灯片编号占位符 5">
            <a:extLst>
              <a:ext uri="{FF2B5EF4-FFF2-40B4-BE49-F238E27FC236}">
                <a16:creationId xmlns:a16="http://schemas.microsoft.com/office/drawing/2014/main" id="{3E58E60F-15F6-4B7F-D748-041EE098AC3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151EB6D6-F89C-4DDE-8DA3-27B12C404604}" type="slidenum">
              <a:rPr lang="en-US" altLang="zh-CN">
                <a:latin typeface="Arial" panose="020B0604020202020204" pitchFamily="34" charset="0"/>
              </a:rPr>
              <a:pPr/>
              <a:t>56</a:t>
            </a:fld>
            <a:endParaRPr lang="en-US" altLang="zh-CN">
              <a:latin typeface="Arial" panose="020B0604020202020204" pitchFamily="34" charset="0"/>
            </a:endParaRPr>
          </a:p>
        </p:txBody>
      </p:sp>
      <p:sp>
        <p:nvSpPr>
          <p:cNvPr id="111620" name="Rectangle 3">
            <a:extLst>
              <a:ext uri="{FF2B5EF4-FFF2-40B4-BE49-F238E27FC236}">
                <a16:creationId xmlns:a16="http://schemas.microsoft.com/office/drawing/2014/main" id="{6BAAB0B6-8846-8759-8105-B7687BFAF16A}"/>
              </a:ext>
            </a:extLst>
          </p:cNvPr>
          <p:cNvSpPr>
            <a:spLocks noGrp="1" noChangeArrowheads="1"/>
          </p:cNvSpPr>
          <p:nvPr>
            <p:ph type="body" sz="quarter" idx="13"/>
          </p:nvPr>
        </p:nvSpPr>
        <p:spPr/>
        <p:txBody>
          <a:bodyPr>
            <a:normAutofit fontScale="92500" lnSpcReduction="20000"/>
          </a:bodyPr>
          <a:lstStyle/>
          <a:p>
            <a:r>
              <a:rPr lang="zh-CN" altLang="en-US">
                <a:latin typeface="Times New Roman" panose="02020603050405020304" pitchFamily="18" charset="0"/>
              </a:rPr>
              <a:t>如果在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而不是</a:t>
            </a:r>
            <a:r>
              <a:rPr lang="en-US" altLang="zh-CN" i="1">
                <a:latin typeface="Times New Roman" panose="02020603050405020304" pitchFamily="18" charset="0"/>
              </a:rPr>
              <a:t>L</a:t>
            </a:r>
            <a:r>
              <a:rPr lang="en-US" altLang="zh-CN" baseline="-25000">
                <a:latin typeface="Times New Roman" panose="02020603050405020304" pitchFamily="18" charset="0"/>
              </a:rPr>
              <a:t>1</a:t>
            </a:r>
            <a:r>
              <a:rPr lang="zh-CN" altLang="en-US">
                <a:latin typeface="Times New Roman" panose="02020603050405020304" pitchFamily="18" charset="0"/>
              </a:rPr>
              <a:t>中为</a:t>
            </a:r>
            <a:r>
              <a:rPr lang="en-US" altLang="zh-CN" i="1">
                <a:latin typeface="Times New Roman" panose="02020603050405020304" pitchFamily="18" charset="0"/>
              </a:rPr>
              <a:t>x</a:t>
            </a:r>
            <a:r>
              <a:rPr lang="zh-CN" altLang="en-US">
                <a:latin typeface="Times New Roman" panose="02020603050405020304" pitchFamily="18" charset="0"/>
              </a:rPr>
              <a:t>分配了寄存器，则必须在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的入口装载</a:t>
            </a:r>
            <a:r>
              <a:rPr lang="en-US" altLang="zh-CN" i="1">
                <a:latin typeface="Times New Roman" panose="02020603050405020304" pitchFamily="18" charset="0"/>
              </a:rPr>
              <a:t>x</a:t>
            </a:r>
            <a:r>
              <a:rPr lang="zh-CN" altLang="en-US">
                <a:latin typeface="Times New Roman" panose="02020603050405020304" pitchFamily="18" charset="0"/>
              </a:rPr>
              <a:t>，并在</a:t>
            </a:r>
            <a:r>
              <a:rPr lang="en-US" altLang="zh-CN" i="1">
                <a:latin typeface="Times New Roman" panose="02020603050405020304" pitchFamily="18" charset="0"/>
              </a:rPr>
              <a:t>L</a:t>
            </a:r>
            <a:r>
              <a:rPr lang="en-US" altLang="zh-CN" baseline="-25000">
                <a:latin typeface="Times New Roman" panose="02020603050405020304" pitchFamily="18" charset="0"/>
              </a:rPr>
              <a:t>2</a:t>
            </a:r>
            <a:r>
              <a:rPr lang="zh-CN" altLang="en-US">
                <a:latin typeface="Times New Roman" panose="02020603050405020304" pitchFamily="18" charset="0"/>
              </a:rPr>
              <a:t>的出口保存</a:t>
            </a:r>
            <a:r>
              <a:rPr lang="en-US" altLang="zh-CN" i="1">
                <a:latin typeface="Times New Roman" panose="02020603050405020304" pitchFamily="18" charset="0"/>
              </a:rPr>
              <a:t>x</a:t>
            </a:r>
            <a:r>
              <a:rPr lang="zh-CN" altLang="en-US">
                <a:latin typeface="Times New Roman" panose="02020603050405020304" pitchFamily="18" charset="0"/>
              </a:rPr>
              <a:t>。</a:t>
            </a:r>
          </a:p>
          <a:p>
            <a:r>
              <a:rPr lang="zh-CN" altLang="en-US">
                <a:latin typeface="Times New Roman" panose="02020603050405020304" pitchFamily="18" charset="0"/>
              </a:rPr>
              <a:t>如果计算时需要寄存器但所有可用的寄存器均被占用，则必须将某个正被使用的寄存器中的内容存放</a:t>
            </a:r>
            <a:r>
              <a:rPr lang="en-US" altLang="zh-CN">
                <a:latin typeface="Times New Roman" panose="02020603050405020304" pitchFamily="18" charset="0"/>
              </a:rPr>
              <a:t>(</a:t>
            </a:r>
            <a:r>
              <a:rPr lang="zh-CN" altLang="en-US">
                <a:latin typeface="Times New Roman" panose="02020603050405020304" pitchFamily="18" charset="0"/>
              </a:rPr>
              <a:t>溢出</a:t>
            </a:r>
            <a:r>
              <a:rPr lang="en-US" altLang="zh-CN">
                <a:latin typeface="Times New Roman" panose="02020603050405020304" pitchFamily="18" charset="0"/>
              </a:rPr>
              <a:t>)</a:t>
            </a:r>
            <a:r>
              <a:rPr lang="zh-CN" altLang="en-US">
                <a:latin typeface="Times New Roman" panose="02020603050405020304" pitchFamily="18" charset="0"/>
              </a:rPr>
              <a:t>到内存中以释放一个寄存器。</a:t>
            </a:r>
          </a:p>
          <a:p>
            <a:r>
              <a:rPr lang="zh-CN" altLang="en-US">
                <a:latin typeface="Times New Roman" panose="02020603050405020304" pitchFamily="18" charset="0"/>
              </a:rPr>
              <a:t>图染色法是一种简单的用于寄存器分配和寄存器溢出管理的系统技术。</a:t>
            </a:r>
          </a:p>
        </p:txBody>
      </p:sp>
      <p:sp>
        <p:nvSpPr>
          <p:cNvPr id="111621" name="Rectangle 4">
            <a:extLst>
              <a:ext uri="{FF2B5EF4-FFF2-40B4-BE49-F238E27FC236}">
                <a16:creationId xmlns:a16="http://schemas.microsoft.com/office/drawing/2014/main" id="{67B2DE3A-FF69-EED6-B63D-E2385B166FA3}"/>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
        <p:nvSpPr>
          <p:cNvPr id="111622" name="Rectangle 5">
            <a:extLst>
              <a:ext uri="{FF2B5EF4-FFF2-40B4-BE49-F238E27FC236}">
                <a16:creationId xmlns:a16="http://schemas.microsoft.com/office/drawing/2014/main" id="{ED2CED68-9A09-993B-CBD1-4FC65B826CD9}"/>
              </a:ext>
            </a:extLst>
          </p:cNvPr>
          <p:cNvSpPr>
            <a:spLocks noChangeArrowheads="1"/>
          </p:cNvSpPr>
          <p:nvPr/>
        </p:nvSpPr>
        <p:spPr bwMode="auto">
          <a:xfrm>
            <a:off x="1524001" y="30187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2400">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2">
            <a:extLst>
              <a:ext uri="{FF2B5EF4-FFF2-40B4-BE49-F238E27FC236}">
                <a16:creationId xmlns:a16="http://schemas.microsoft.com/office/drawing/2014/main" id="{0D37FF3C-4DFA-FE0C-966F-0DFD25E3601F}"/>
              </a:ext>
            </a:extLst>
          </p:cNvPr>
          <p:cNvSpPr>
            <a:spLocks noGrp="1" noChangeArrowheads="1"/>
          </p:cNvSpPr>
          <p:nvPr>
            <p:ph type="title"/>
          </p:nvPr>
        </p:nvSpPr>
        <p:spPr/>
        <p:txBody>
          <a:bodyPr anchor="ctr"/>
          <a:lstStyle/>
          <a:p>
            <a:r>
              <a:rPr lang="zh-CN" altLang="en-US">
                <a:latin typeface="Times New Roman" panose="02020603050405020304" pitchFamily="18" charset="0"/>
              </a:rPr>
              <a:t>本章小结</a:t>
            </a:r>
          </a:p>
        </p:txBody>
      </p:sp>
      <p:sp>
        <p:nvSpPr>
          <p:cNvPr id="2874371" name="Rectangle 3">
            <a:extLst>
              <a:ext uri="{FF2B5EF4-FFF2-40B4-BE49-F238E27FC236}">
                <a16:creationId xmlns:a16="http://schemas.microsoft.com/office/drawing/2014/main" id="{9B39F6B5-FE6D-5EC4-5283-0330852BB757}"/>
              </a:ext>
            </a:extLst>
          </p:cNvPr>
          <p:cNvSpPr>
            <a:spLocks noGrp="1" noChangeArrowheads="1"/>
          </p:cNvSpPr>
          <p:nvPr>
            <p:ph idx="1"/>
          </p:nvPr>
        </p:nvSpPr>
        <p:spPr>
          <a:xfrm>
            <a:off x="1331976" y="1871472"/>
            <a:ext cx="9677400" cy="4413918"/>
          </a:xfrm>
        </p:spPr>
        <p:txBody>
          <a:bodyPr>
            <a:normAutofit fontScale="77500" lnSpcReduction="20000"/>
          </a:bodyPr>
          <a:lstStyle/>
          <a:p>
            <a:pPr marL="514350" indent="-514350">
              <a:lnSpc>
                <a:spcPct val="160000"/>
              </a:lnSpc>
              <a:buFont typeface="+mj-lt"/>
              <a:buAutoNum type="arabicPeriod"/>
            </a:pPr>
            <a:r>
              <a:rPr lang="zh-CN" altLang="en-US" dirty="0">
                <a:latin typeface="Times New Roman" panose="02020603050405020304" pitchFamily="18" charset="0"/>
              </a:rPr>
              <a:t>目标代码的生成需要尽力开发利用机器提供的资源，特别是根据开销选用恰当的指令和寄存器，以提高其执行效率；</a:t>
            </a:r>
          </a:p>
          <a:p>
            <a:pPr marL="514350" indent="-514350">
              <a:lnSpc>
                <a:spcPct val="160000"/>
              </a:lnSpc>
              <a:buFont typeface="+mj-lt"/>
              <a:buAutoNum type="arabicPeriod"/>
            </a:pPr>
            <a:r>
              <a:rPr lang="zh-CN" altLang="en-US" dirty="0">
                <a:latin typeface="Times New Roman" panose="02020603050405020304" pitchFamily="18" charset="0"/>
              </a:rPr>
              <a:t>稀缺资源寄存器的有效利用涉及到后续引用问题，寄存器描述符用来记录每个寄存器当前的内容；地址描述符记录运行时存放变量当前值的一个或多个位置，用来确定对变量的存取方式；</a:t>
            </a:r>
          </a:p>
          <a:p>
            <a:pPr marL="514350" indent="-514350">
              <a:lnSpc>
                <a:spcPct val="160000"/>
              </a:lnSpc>
              <a:buFont typeface="+mj-lt"/>
              <a:buAutoNum type="arabicPeriod"/>
            </a:pPr>
            <a:r>
              <a:rPr lang="zh-CN" altLang="en-US" dirty="0">
                <a:latin typeface="Times New Roman" panose="02020603050405020304" pitchFamily="18" charset="0"/>
              </a:rPr>
              <a:t>使用引用计数能够良好地实现寄存器的分配和指派；</a:t>
            </a:r>
          </a:p>
          <a:p>
            <a:pPr marL="514350" indent="-514350">
              <a:lnSpc>
                <a:spcPct val="160000"/>
              </a:lnSpc>
              <a:buFont typeface="+mj-lt"/>
              <a:buAutoNum type="arabicPeriod"/>
            </a:pPr>
            <a:r>
              <a:rPr lang="zh-CN" altLang="en-US" dirty="0">
                <a:latin typeface="Times New Roman" panose="02020603050405020304" pitchFamily="18" charset="0"/>
              </a:rPr>
              <a:t>不同形式的三地址码对应不同的目标代码，且具有不同的执行代价；</a:t>
            </a:r>
          </a:p>
          <a:p>
            <a:pPr marL="514350" indent="-514350">
              <a:lnSpc>
                <a:spcPct val="160000"/>
              </a:lnSpc>
              <a:buFont typeface="+mj-lt"/>
              <a:buAutoNum type="arabicPeriod"/>
            </a:pPr>
            <a:r>
              <a:rPr lang="zh-CN" altLang="en-US" dirty="0">
                <a:latin typeface="Times New Roman" panose="02020603050405020304" pitchFamily="18" charset="0"/>
              </a:rPr>
              <a:t>不可达和冗余指令删除、控制流优化、强度削弱、代数化简、特殊指令使用等都是有效的窥孔优化方法；</a:t>
            </a:r>
          </a:p>
        </p:txBody>
      </p:sp>
      <p:sp>
        <p:nvSpPr>
          <p:cNvPr id="4" name="日期占位符 3">
            <a:extLst>
              <a:ext uri="{FF2B5EF4-FFF2-40B4-BE49-F238E27FC236}">
                <a16:creationId xmlns:a16="http://schemas.microsoft.com/office/drawing/2014/main" id="{86841BC0-E4F7-B2FB-0BDB-86E7A5953384}"/>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E8A4970F-C2F1-464D-8A06-15F8855D6FD4}"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3666" name="灯片编号占位符 5">
            <a:extLst>
              <a:ext uri="{FF2B5EF4-FFF2-40B4-BE49-F238E27FC236}">
                <a16:creationId xmlns:a16="http://schemas.microsoft.com/office/drawing/2014/main" id="{8ADA280F-A6B2-57C7-FF5E-E4C30F84EF5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FBA5CC9C-0422-40C3-9A7F-55A41BED36EE}" type="slidenum">
              <a:rPr lang="en-US" altLang="zh-CN">
                <a:latin typeface="Arial" panose="020B0604020202020204" pitchFamily="34" charset="0"/>
              </a:rPr>
              <a:pPr/>
              <a:t>57</a:t>
            </a:fld>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4371">
                                            <p:txEl>
                                              <p:pRg st="0" end="0"/>
                                            </p:txEl>
                                          </p:spTgt>
                                        </p:tgtEl>
                                        <p:attrNameLst>
                                          <p:attrName>style.visibility</p:attrName>
                                        </p:attrNameLst>
                                      </p:cBhvr>
                                      <p:to>
                                        <p:strVal val="visible"/>
                                      </p:to>
                                    </p:set>
                                    <p:animEffect transition="in" filter="blinds(horizontal)">
                                      <p:cBhvr>
                                        <p:cTn id="7" dur="500"/>
                                        <p:tgtEl>
                                          <p:spTgt spid="2874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4371">
                                            <p:txEl>
                                              <p:pRg st="1" end="1"/>
                                            </p:txEl>
                                          </p:spTgt>
                                        </p:tgtEl>
                                        <p:attrNameLst>
                                          <p:attrName>style.visibility</p:attrName>
                                        </p:attrNameLst>
                                      </p:cBhvr>
                                      <p:to>
                                        <p:strVal val="visible"/>
                                      </p:to>
                                    </p:set>
                                    <p:animEffect transition="in" filter="blinds(horizontal)">
                                      <p:cBhvr>
                                        <p:cTn id="12" dur="500"/>
                                        <p:tgtEl>
                                          <p:spTgt spid="2874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74371">
                                            <p:txEl>
                                              <p:pRg st="2" end="2"/>
                                            </p:txEl>
                                          </p:spTgt>
                                        </p:tgtEl>
                                        <p:attrNameLst>
                                          <p:attrName>style.visibility</p:attrName>
                                        </p:attrNameLst>
                                      </p:cBhvr>
                                      <p:to>
                                        <p:strVal val="visible"/>
                                      </p:to>
                                    </p:set>
                                    <p:animEffect transition="in" filter="blinds(horizontal)">
                                      <p:cBhvr>
                                        <p:cTn id="17" dur="500"/>
                                        <p:tgtEl>
                                          <p:spTgt spid="2874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4371">
                                            <p:txEl>
                                              <p:pRg st="3" end="3"/>
                                            </p:txEl>
                                          </p:spTgt>
                                        </p:tgtEl>
                                        <p:attrNameLst>
                                          <p:attrName>style.visibility</p:attrName>
                                        </p:attrNameLst>
                                      </p:cBhvr>
                                      <p:to>
                                        <p:strVal val="visible"/>
                                      </p:to>
                                    </p:set>
                                    <p:animEffect transition="in" filter="blinds(horizontal)">
                                      <p:cBhvr>
                                        <p:cTn id="22" dur="500"/>
                                        <p:tgtEl>
                                          <p:spTgt spid="2874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4371">
                                            <p:txEl>
                                              <p:pRg st="4" end="4"/>
                                            </p:txEl>
                                          </p:spTgt>
                                        </p:tgtEl>
                                        <p:attrNameLst>
                                          <p:attrName>style.visibility</p:attrName>
                                        </p:attrNameLst>
                                      </p:cBhvr>
                                      <p:to>
                                        <p:strVal val="visible"/>
                                      </p:to>
                                    </p:set>
                                    <p:animEffect transition="in" filter="blinds(horizontal)">
                                      <p:cBhvr>
                                        <p:cTn id="27" dur="500"/>
                                        <p:tgtEl>
                                          <p:spTgt spid="287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437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622017">
            <a:extLst>
              <a:ext uri="{FF2B5EF4-FFF2-40B4-BE49-F238E27FC236}">
                <a16:creationId xmlns:a16="http://schemas.microsoft.com/office/drawing/2014/main" id="{E1E201FA-8043-A831-0A7D-03407971A493}"/>
              </a:ext>
            </a:extLst>
          </p:cNvPr>
          <p:cNvSpPr>
            <a:spLocks noGrp="1" noChangeArrowheads="1"/>
          </p:cNvSpPr>
          <p:nvPr>
            <p:ph type="title"/>
          </p:nvPr>
        </p:nvSpPr>
        <p:spPr/>
        <p:txBody>
          <a:bodyPr/>
          <a:lstStyle/>
          <a:p>
            <a:r>
              <a:rPr lang="zh-CN" altLang="en-US">
                <a:latin typeface="Times New Roman" panose="02020603050405020304" pitchFamily="18" charset="0"/>
              </a:rPr>
              <a:t>考试要求</a:t>
            </a:r>
          </a:p>
        </p:txBody>
      </p:sp>
      <p:sp>
        <p:nvSpPr>
          <p:cNvPr id="115714" name="文本占位符 1622018">
            <a:extLst>
              <a:ext uri="{FF2B5EF4-FFF2-40B4-BE49-F238E27FC236}">
                <a16:creationId xmlns:a16="http://schemas.microsoft.com/office/drawing/2014/main" id="{8C21E10F-C2A8-F547-DF32-205C55F4E7D0}"/>
              </a:ext>
            </a:extLst>
          </p:cNvPr>
          <p:cNvSpPr>
            <a:spLocks noGrp="1" noChangeArrowheads="1"/>
          </p:cNvSpPr>
          <p:nvPr>
            <p:ph type="body" sz="quarter" idx="13"/>
          </p:nvPr>
        </p:nvSpPr>
        <p:spPr>
          <a:xfrm>
            <a:off x="1064596" y="1216241"/>
            <a:ext cx="9783916" cy="5184559"/>
          </a:xfrm>
        </p:spPr>
        <p:txBody>
          <a:bodyPr>
            <a:normAutofit fontScale="85000" lnSpcReduction="20000"/>
          </a:bodyPr>
          <a:lstStyle/>
          <a:p>
            <a:r>
              <a:rPr lang="zh-CN" altLang="en-US" sz="2800" dirty="0"/>
              <a:t>题型</a:t>
            </a:r>
          </a:p>
          <a:p>
            <a:pPr lvl="1"/>
            <a:r>
              <a:rPr lang="zh-CN" altLang="en-US" dirty="0"/>
              <a:t>选择、填空、判断、简答、证明、论述、设计、计算等</a:t>
            </a:r>
          </a:p>
          <a:p>
            <a:r>
              <a:rPr lang="zh-CN" altLang="en-US" sz="2800" dirty="0"/>
              <a:t>重点和难点</a:t>
            </a:r>
          </a:p>
          <a:p>
            <a:pPr lvl="1"/>
            <a:r>
              <a:rPr lang="zh-CN" altLang="en-US" dirty="0"/>
              <a:t>已在课件各章的开始点明</a:t>
            </a:r>
            <a:endParaRPr lang="en-US" altLang="zh-CN" dirty="0"/>
          </a:p>
          <a:p>
            <a:r>
              <a:rPr lang="zh-CN" altLang="en-US" sz="2800" dirty="0"/>
              <a:t>考试权重</a:t>
            </a:r>
          </a:p>
          <a:p>
            <a:pPr lvl="1"/>
            <a:r>
              <a:rPr lang="zh-CN" altLang="en-US" dirty="0"/>
              <a:t>平时成绩占</a:t>
            </a:r>
            <a:r>
              <a:rPr lang="en-US" altLang="zh-CN" dirty="0"/>
              <a:t>10%</a:t>
            </a:r>
          </a:p>
          <a:p>
            <a:pPr lvl="1"/>
            <a:r>
              <a:rPr lang="zh-CN" altLang="en-US" dirty="0"/>
              <a:t>实验占</a:t>
            </a:r>
            <a:r>
              <a:rPr lang="en-US" altLang="zh-CN" dirty="0"/>
              <a:t>20%</a:t>
            </a:r>
          </a:p>
          <a:p>
            <a:pPr lvl="1"/>
            <a:r>
              <a:rPr lang="zh-CN" altLang="en-US" dirty="0"/>
              <a:t>期末考试占</a:t>
            </a:r>
            <a:r>
              <a:rPr lang="en-US" altLang="zh-CN" dirty="0"/>
              <a:t>70%</a:t>
            </a:r>
          </a:p>
          <a:p>
            <a:r>
              <a:rPr lang="zh-CN" altLang="en-US" sz="2800" dirty="0"/>
              <a:t>考前答疑</a:t>
            </a:r>
          </a:p>
          <a:p>
            <a:pPr lvl="1"/>
            <a:r>
              <a:rPr lang="zh-CN" altLang="en-US" dirty="0"/>
              <a:t>考试前两天</a:t>
            </a:r>
            <a:r>
              <a:rPr lang="en-US" altLang="zh-CN" dirty="0"/>
              <a:t>5</a:t>
            </a:r>
            <a:r>
              <a:rPr lang="zh-CN" altLang="en-US" dirty="0"/>
              <a:t>月</a:t>
            </a:r>
            <a:r>
              <a:rPr lang="en-US" altLang="zh-CN" dirty="0"/>
              <a:t>17</a:t>
            </a:r>
            <a:r>
              <a:rPr lang="zh-CN" altLang="en-US" dirty="0"/>
              <a:t>号</a:t>
            </a:r>
            <a:r>
              <a:rPr lang="en-US" altLang="zh-CN" dirty="0"/>
              <a:t>-18</a:t>
            </a:r>
            <a:r>
              <a:rPr lang="zh-CN" altLang="en-US" dirty="0"/>
              <a:t>号，地点：综合楼</a:t>
            </a:r>
            <a:r>
              <a:rPr lang="en-US" altLang="zh-CN" dirty="0"/>
              <a:t>808</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FD6579F-F150-E122-22E0-0436AAB9A5BC}"/>
              </a:ext>
            </a:extLst>
          </p:cNvPr>
          <p:cNvSpPr txBox="1"/>
          <p:nvPr/>
        </p:nvSpPr>
        <p:spPr>
          <a:xfrm>
            <a:off x="3048740" y="1785282"/>
            <a:ext cx="6094520" cy="2824171"/>
          </a:xfrm>
          <a:prstGeom prst="rect">
            <a:avLst/>
          </a:prstGeom>
          <a:noFill/>
        </p:spPr>
        <p:txBody>
          <a:bodyPr wrap="square">
            <a:spAutoFit/>
          </a:bodyPr>
          <a:lstStyle/>
          <a:p>
            <a:pPr algn="ctr" eaLnBrk="0" hangingPunct="0">
              <a:lnSpc>
                <a:spcPct val="200000"/>
              </a:lnSpc>
            </a:pPr>
            <a:r>
              <a:rPr lang="zh-CN" altLang="en-US" sz="4800" b="1" noProof="1">
                <a:ln w="9525">
                  <a:noFill/>
                  <a:prstDash val="solid"/>
                </a:ln>
                <a:solidFill>
                  <a:srgbClr val="8B2C2C"/>
                </a:solidFill>
                <a:latin typeface="微软雅黑" panose="020B0503020204020204" pitchFamily="34" charset="-122"/>
                <a:ea typeface="微软雅黑" panose="020B0503020204020204" pitchFamily="34" charset="-122"/>
                <a:cs typeface="+mn-ea"/>
              </a:rPr>
              <a:t>谢谢！</a:t>
            </a:r>
            <a:endParaRPr lang="zh-CN" altLang="en-US" sz="4800" b="1" noProof="1">
              <a:ln w="9525">
                <a:noFill/>
                <a:prstDash val="solid"/>
              </a:ln>
              <a:solidFill>
                <a:srgbClr val="8B2C2C"/>
              </a:solidFill>
              <a:latin typeface="微软雅黑" panose="020B0503020204020204" pitchFamily="34" charset="-122"/>
              <a:ea typeface="微软雅黑" panose="020B0503020204020204" pitchFamily="34" charset="-122"/>
            </a:endParaRPr>
          </a:p>
          <a:p>
            <a:pPr algn="ctr" eaLnBrk="0" hangingPunct="0">
              <a:lnSpc>
                <a:spcPct val="200000"/>
              </a:lnSpc>
            </a:pPr>
            <a:r>
              <a:rPr lang="zh-CN" altLang="en-US" sz="4800" b="1" noProof="1">
                <a:ln w="9525">
                  <a:noFill/>
                  <a:prstDash val="solid"/>
                </a:ln>
                <a:solidFill>
                  <a:srgbClr val="8B2C2C"/>
                </a:solidFill>
                <a:latin typeface="微软雅黑" panose="020B0503020204020204" pitchFamily="34" charset="-122"/>
                <a:ea typeface="微软雅黑" panose="020B0503020204020204" pitchFamily="34" charset="-122"/>
                <a:cs typeface="+mn-ea"/>
              </a:rPr>
              <a:t>祝大家取得好成绩！</a:t>
            </a:r>
            <a:endParaRPr lang="zh-CN" altLang="en-US" sz="4800" b="1" noProof="1">
              <a:ln w="9525">
                <a:noFill/>
                <a:prstDash val="solid"/>
              </a:ln>
              <a:solidFill>
                <a:srgbClr val="8B2C2C"/>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6B456D94-327B-A015-96AE-923A15131667}"/>
              </a:ext>
            </a:extLst>
          </p:cNvPr>
          <p:cNvSpPr>
            <a:spLocks noGrp="1" noChangeArrowheads="1"/>
          </p:cNvSpPr>
          <p:nvPr>
            <p:ph type="title"/>
          </p:nvPr>
        </p:nvSpPr>
        <p:spPr/>
        <p:txBody>
          <a:bodyPr anchor="ctr"/>
          <a:lstStyle/>
          <a:p>
            <a:r>
              <a:rPr lang="en-US" altLang="zh-CN">
                <a:latin typeface="Times New Roman" panose="02020603050405020304" pitchFamily="18" charset="0"/>
              </a:rPr>
              <a:t>11.1.3 </a:t>
            </a:r>
            <a:r>
              <a:rPr lang="zh-CN" altLang="en-US">
                <a:latin typeface="Times New Roman" panose="02020603050405020304" pitchFamily="18" charset="0"/>
              </a:rPr>
              <a:t>指令选择</a:t>
            </a:r>
          </a:p>
        </p:txBody>
      </p:sp>
      <p:sp>
        <p:nvSpPr>
          <p:cNvPr id="4" name="日期占位符 3">
            <a:extLst>
              <a:ext uri="{FF2B5EF4-FFF2-40B4-BE49-F238E27FC236}">
                <a16:creationId xmlns:a16="http://schemas.microsoft.com/office/drawing/2014/main" id="{0EFE94B3-B7BA-AA98-418F-C5D7DA134C07}"/>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302DA0BF-DFFA-427F-9BA3-5D4A2A11BB79}"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9218" name="灯片编号占位符 5">
            <a:extLst>
              <a:ext uri="{FF2B5EF4-FFF2-40B4-BE49-F238E27FC236}">
                <a16:creationId xmlns:a16="http://schemas.microsoft.com/office/drawing/2014/main" id="{7820B575-D02C-949D-F4DE-3D0D75BA89DC}"/>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6F19813D-F32D-4B33-95FE-F6C27E60E793}" type="slidenum">
              <a:rPr lang="en-US" altLang="zh-CN">
                <a:latin typeface="Arial" panose="020B0604020202020204" pitchFamily="34" charset="0"/>
              </a:rPr>
              <a:pPr/>
              <a:t>6</a:t>
            </a:fld>
            <a:endParaRPr lang="en-US" altLang="zh-CN">
              <a:latin typeface="Arial" panose="020B0604020202020204" pitchFamily="34" charset="0"/>
            </a:endParaRPr>
          </a:p>
        </p:txBody>
      </p:sp>
      <p:sp>
        <p:nvSpPr>
          <p:cNvPr id="2784259" name="Rectangle 3">
            <a:extLst>
              <a:ext uri="{FF2B5EF4-FFF2-40B4-BE49-F238E27FC236}">
                <a16:creationId xmlns:a16="http://schemas.microsoft.com/office/drawing/2014/main" id="{2C64F721-3A75-2047-14B5-2525795E8EC5}"/>
              </a:ext>
            </a:extLst>
          </p:cNvPr>
          <p:cNvSpPr>
            <a:spLocks noGrp="1" noChangeArrowheads="1"/>
          </p:cNvSpPr>
          <p:nvPr>
            <p:ph type="body" sz="quarter" idx="13"/>
          </p:nvPr>
        </p:nvSpPr>
        <p:spPr/>
        <p:txBody>
          <a:bodyPr/>
          <a:lstStyle/>
          <a:p>
            <a:r>
              <a:rPr lang="zh-CN" altLang="en-US">
                <a:latin typeface="Times New Roman" panose="02020603050405020304" pitchFamily="18" charset="0"/>
              </a:rPr>
              <a:t>所谓</a:t>
            </a:r>
            <a:r>
              <a:rPr lang="zh-CN" altLang="en-US">
                <a:solidFill>
                  <a:srgbClr val="FF0000"/>
                </a:solidFill>
                <a:latin typeface="Times New Roman" panose="02020603050405020304" pitchFamily="18" charset="0"/>
              </a:rPr>
              <a:t>指令选择</a:t>
            </a:r>
            <a:r>
              <a:rPr lang="zh-CN" altLang="en-US">
                <a:latin typeface="Times New Roman" panose="02020603050405020304" pitchFamily="18" charset="0"/>
              </a:rPr>
              <a:t>是指寻找一个合适的机器指令序列来实现给定的中间代码。</a:t>
            </a:r>
          </a:p>
          <a:p>
            <a:r>
              <a:rPr lang="zh-CN" altLang="en-US">
                <a:latin typeface="Times New Roman" panose="02020603050405020304" pitchFamily="18" charset="0"/>
              </a:rPr>
              <a:t>目标机器指令系统的性质决定了指令选择的难易程度</a:t>
            </a:r>
          </a:p>
          <a:p>
            <a:pPr lvl="1"/>
            <a:r>
              <a:rPr lang="zh-CN" altLang="en-US">
                <a:latin typeface="Times New Roman" panose="02020603050405020304" pitchFamily="18" charset="0"/>
              </a:rPr>
              <a:t>指令系统的一致性和完备性是两个重要的因素</a:t>
            </a:r>
          </a:p>
          <a:p>
            <a:pPr lvl="1"/>
            <a:r>
              <a:rPr lang="zh-CN" altLang="en-US">
                <a:latin typeface="Times New Roman" panose="02020603050405020304" pitchFamily="18" charset="0"/>
              </a:rPr>
              <a:t>特殊机器指令的使用和指令速度是另一些重要的因素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4259">
                                            <p:txEl>
                                              <p:pRg st="0" end="0"/>
                                            </p:txEl>
                                          </p:spTgt>
                                        </p:tgtEl>
                                        <p:attrNameLst>
                                          <p:attrName>style.visibility</p:attrName>
                                        </p:attrNameLst>
                                      </p:cBhvr>
                                      <p:to>
                                        <p:strVal val="visible"/>
                                      </p:to>
                                    </p:set>
                                    <p:animEffect transition="in" filter="blinds(horizontal)">
                                      <p:cBhvr>
                                        <p:cTn id="7" dur="500"/>
                                        <p:tgtEl>
                                          <p:spTgt spid="2784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4259">
                                            <p:txEl>
                                              <p:pRg st="1" end="1"/>
                                            </p:txEl>
                                          </p:spTgt>
                                        </p:tgtEl>
                                        <p:attrNameLst>
                                          <p:attrName>style.visibility</p:attrName>
                                        </p:attrNameLst>
                                      </p:cBhvr>
                                      <p:to>
                                        <p:strVal val="visible"/>
                                      </p:to>
                                    </p:set>
                                    <p:animEffect transition="in" filter="blinds(horizontal)">
                                      <p:cBhvr>
                                        <p:cTn id="12" dur="500"/>
                                        <p:tgtEl>
                                          <p:spTgt spid="27842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784259">
                                            <p:txEl>
                                              <p:pRg st="2" end="2"/>
                                            </p:txEl>
                                          </p:spTgt>
                                        </p:tgtEl>
                                        <p:attrNameLst>
                                          <p:attrName>style.visibility</p:attrName>
                                        </p:attrNameLst>
                                      </p:cBhvr>
                                      <p:to>
                                        <p:strVal val="visible"/>
                                      </p:to>
                                    </p:set>
                                    <p:animEffect transition="in" filter="blinds(horizontal)">
                                      <p:cBhvr>
                                        <p:cTn id="15" dur="500"/>
                                        <p:tgtEl>
                                          <p:spTgt spid="278425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84259">
                                            <p:txEl>
                                              <p:pRg st="3" end="3"/>
                                            </p:txEl>
                                          </p:spTgt>
                                        </p:tgtEl>
                                        <p:attrNameLst>
                                          <p:attrName>style.visibility</p:attrName>
                                        </p:attrNameLst>
                                      </p:cBhvr>
                                      <p:to>
                                        <p:strVal val="visible"/>
                                      </p:to>
                                    </p:set>
                                    <p:animEffect transition="in" filter="blinds(horizontal)">
                                      <p:cBhvr>
                                        <p:cTn id="18" dur="500"/>
                                        <p:tgtEl>
                                          <p:spTgt spid="2784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25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8C9A3915-0125-B623-3678-7B361FDB3415}"/>
              </a:ext>
            </a:extLst>
          </p:cNvPr>
          <p:cNvSpPr>
            <a:spLocks noGrp="1" noChangeArrowheads="1"/>
          </p:cNvSpPr>
          <p:nvPr>
            <p:ph type="title"/>
          </p:nvPr>
        </p:nvSpPr>
        <p:spPr/>
        <p:txBody>
          <a:bodyPr anchor="ctr"/>
          <a:lstStyle/>
          <a:p>
            <a:r>
              <a:rPr lang="en-US" altLang="zh-CN">
                <a:latin typeface="Times New Roman" panose="02020603050405020304" pitchFamily="18" charset="0"/>
              </a:rPr>
              <a:t>11.1.3 </a:t>
            </a:r>
            <a:r>
              <a:rPr lang="zh-CN" altLang="en-US">
                <a:latin typeface="Times New Roman" panose="02020603050405020304" pitchFamily="18" charset="0"/>
              </a:rPr>
              <a:t>指令选择</a:t>
            </a:r>
          </a:p>
        </p:txBody>
      </p:sp>
      <p:sp>
        <p:nvSpPr>
          <p:cNvPr id="4" name="日期占位符 3">
            <a:extLst>
              <a:ext uri="{FF2B5EF4-FFF2-40B4-BE49-F238E27FC236}">
                <a16:creationId xmlns:a16="http://schemas.microsoft.com/office/drawing/2014/main" id="{18E8E104-AEAF-0B84-9042-F3B854855432}"/>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58E9933E-C570-4A38-A1CD-BFE965C06297}"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1266" name="灯片编号占位符 5">
            <a:extLst>
              <a:ext uri="{FF2B5EF4-FFF2-40B4-BE49-F238E27FC236}">
                <a16:creationId xmlns:a16="http://schemas.microsoft.com/office/drawing/2014/main" id="{582EBDA7-6D9A-CCAF-95D5-CA6A13539C26}"/>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B3B28915-B9A3-4F6C-B7F0-5BF46C3550A0}" type="slidenum">
              <a:rPr lang="en-US" altLang="zh-CN">
                <a:latin typeface="Arial" panose="020B0604020202020204" pitchFamily="34" charset="0"/>
              </a:rPr>
              <a:pPr/>
              <a:t>7</a:t>
            </a:fld>
            <a:endParaRPr lang="en-US" altLang="zh-CN">
              <a:latin typeface="Arial" panose="020B0604020202020204" pitchFamily="34" charset="0"/>
            </a:endParaRPr>
          </a:p>
        </p:txBody>
      </p:sp>
      <p:sp>
        <p:nvSpPr>
          <p:cNvPr id="11268" name="Rectangle 3">
            <a:extLst>
              <a:ext uri="{FF2B5EF4-FFF2-40B4-BE49-F238E27FC236}">
                <a16:creationId xmlns:a16="http://schemas.microsoft.com/office/drawing/2014/main" id="{41739B5C-2883-DC64-124C-88EC7F9A7DCF}"/>
              </a:ext>
            </a:extLst>
          </p:cNvPr>
          <p:cNvSpPr>
            <a:spLocks noGrp="1" noChangeArrowheads="1"/>
          </p:cNvSpPr>
          <p:nvPr>
            <p:ph type="body" sz="quarter" idx="13"/>
          </p:nvPr>
        </p:nvSpPr>
        <p:spPr/>
        <p:txBody>
          <a:bodyPr>
            <a:normAutofit fontScale="92500"/>
          </a:bodyPr>
          <a:lstStyle/>
          <a:p>
            <a:r>
              <a:rPr lang="zh-CN" altLang="en-US">
                <a:latin typeface="Times New Roman" panose="02020603050405020304" pitchFamily="18" charset="0"/>
              </a:rPr>
              <a:t>若不考虑目标程序的效率，指令的选择将非常简单：</a:t>
            </a:r>
          </a:p>
          <a:p>
            <a:pPr lvl="1"/>
            <a:r>
              <a:rPr lang="zh-CN" altLang="en-US">
                <a:latin typeface="Times New Roman" panose="02020603050405020304" pitchFamily="18" charset="0"/>
              </a:rPr>
              <a:t>如：三地址语句</a:t>
            </a:r>
            <a:r>
              <a:rPr lang="en-US" altLang="zh-CN">
                <a:latin typeface="Times New Roman" panose="02020603050405020304" pitchFamily="18" charset="0"/>
              </a:rPr>
              <a:t>x := y + z</a:t>
            </a:r>
            <a:r>
              <a:rPr lang="zh-CN" altLang="en-US">
                <a:latin typeface="Times New Roman" panose="02020603050405020304" pitchFamily="18" charset="0"/>
              </a:rPr>
              <a:t>翻译成如下代码序列：（</a:t>
            </a:r>
            <a:r>
              <a:rPr lang="en-US" altLang="zh-CN">
                <a:latin typeface="Times New Roman" panose="02020603050405020304" pitchFamily="18" charset="0"/>
              </a:rPr>
              <a:t>x</a:t>
            </a:r>
            <a:r>
              <a:rPr lang="zh-CN" altLang="en-US">
                <a:latin typeface="Times New Roman" panose="02020603050405020304" pitchFamily="18" charset="0"/>
              </a:rPr>
              <a:t>，</a:t>
            </a:r>
            <a:r>
              <a:rPr lang="en-US" altLang="zh-CN">
                <a:latin typeface="Times New Roman" panose="02020603050405020304" pitchFamily="18" charset="0"/>
              </a:rPr>
              <a:t>y</a:t>
            </a:r>
            <a:r>
              <a:rPr lang="zh-CN" altLang="en-US">
                <a:latin typeface="Times New Roman" panose="02020603050405020304" pitchFamily="18" charset="0"/>
              </a:rPr>
              <a:t>和</a:t>
            </a:r>
            <a:r>
              <a:rPr lang="en-US" altLang="zh-CN">
                <a:latin typeface="Times New Roman" panose="02020603050405020304" pitchFamily="18" charset="0"/>
              </a:rPr>
              <a:t>z</a:t>
            </a:r>
            <a:r>
              <a:rPr lang="zh-CN" altLang="en-US">
                <a:latin typeface="Times New Roman" panose="02020603050405020304" pitchFamily="18" charset="0"/>
              </a:rPr>
              <a:t>都是静态分配）</a:t>
            </a:r>
          </a:p>
          <a:p>
            <a:pPr lvl="1"/>
            <a:r>
              <a:rPr lang="en-US" altLang="zh-CN">
                <a:latin typeface="Times New Roman" panose="02020603050405020304" pitchFamily="18" charset="0"/>
              </a:rPr>
              <a:t>MOV	y,	R</a:t>
            </a:r>
            <a:r>
              <a:rPr lang="en-US" altLang="zh-CN" baseline="-25000">
                <a:latin typeface="Times New Roman" panose="02020603050405020304" pitchFamily="18" charset="0"/>
              </a:rPr>
              <a:t>0</a:t>
            </a:r>
            <a:r>
              <a:rPr lang="en-US" altLang="zh-CN">
                <a:latin typeface="Times New Roman" panose="02020603050405020304" pitchFamily="18" charset="0"/>
              </a:rPr>
              <a:t>	/* </a:t>
            </a:r>
            <a:r>
              <a:rPr lang="zh-CN" altLang="en-US">
                <a:latin typeface="Times New Roman" panose="02020603050405020304" pitchFamily="18" charset="0"/>
              </a:rPr>
              <a:t>把</a:t>
            </a:r>
            <a:r>
              <a:rPr lang="en-US" altLang="zh-CN">
                <a:latin typeface="Times New Roman" panose="02020603050405020304" pitchFamily="18" charset="0"/>
              </a:rPr>
              <a:t>y</a:t>
            </a:r>
            <a:r>
              <a:rPr lang="zh-CN" altLang="en-US">
                <a:latin typeface="Times New Roman" panose="02020603050405020304" pitchFamily="18" charset="0"/>
              </a:rPr>
              <a:t>装入寄存器</a:t>
            </a:r>
            <a:r>
              <a:rPr lang="en-US" altLang="zh-CN">
                <a:latin typeface="Times New Roman" panose="02020603050405020304" pitchFamily="18" charset="0"/>
              </a:rPr>
              <a:t>R</a:t>
            </a:r>
            <a:r>
              <a:rPr lang="en-US" altLang="zh-CN" baseline="-25000">
                <a:latin typeface="Times New Roman" panose="02020603050405020304" pitchFamily="18" charset="0"/>
              </a:rPr>
              <a:t>0</a:t>
            </a:r>
            <a:r>
              <a:rPr lang="en-US" altLang="zh-CN">
                <a:latin typeface="Times New Roman" panose="02020603050405020304" pitchFamily="18" charset="0"/>
              </a:rPr>
              <a:t> */</a:t>
            </a:r>
          </a:p>
          <a:p>
            <a:pPr lvl="1"/>
            <a:r>
              <a:rPr lang="en-US" altLang="zh-CN">
                <a:latin typeface="Times New Roman" panose="02020603050405020304" pitchFamily="18" charset="0"/>
              </a:rPr>
              <a:t>ADD	z,	R</a:t>
            </a:r>
            <a:r>
              <a:rPr lang="en-US" altLang="zh-CN" baseline="-25000">
                <a:latin typeface="Times New Roman" panose="02020603050405020304" pitchFamily="18" charset="0"/>
              </a:rPr>
              <a:t>0</a:t>
            </a:r>
            <a:r>
              <a:rPr lang="en-US" altLang="zh-CN">
                <a:latin typeface="Times New Roman" panose="02020603050405020304" pitchFamily="18" charset="0"/>
              </a:rPr>
              <a:t> 	/* z</a:t>
            </a:r>
            <a:r>
              <a:rPr lang="zh-CN" altLang="en-US">
                <a:latin typeface="Times New Roman" panose="02020603050405020304" pitchFamily="18" charset="0"/>
              </a:rPr>
              <a:t>加到</a:t>
            </a:r>
            <a:r>
              <a:rPr lang="en-US" altLang="zh-CN">
                <a:latin typeface="Times New Roman" panose="02020603050405020304" pitchFamily="18" charset="0"/>
              </a:rPr>
              <a:t>R</a:t>
            </a:r>
            <a:r>
              <a:rPr lang="en-US" altLang="zh-CN" baseline="-25000">
                <a:latin typeface="Times New Roman" panose="02020603050405020304" pitchFamily="18" charset="0"/>
              </a:rPr>
              <a:t>0</a:t>
            </a:r>
            <a:r>
              <a:rPr lang="zh-CN" altLang="en-US">
                <a:latin typeface="Times New Roman" panose="02020603050405020304" pitchFamily="18" charset="0"/>
              </a:rPr>
              <a:t>上 *</a:t>
            </a:r>
            <a:r>
              <a:rPr lang="en-US" altLang="zh-CN">
                <a:latin typeface="Times New Roman" panose="02020603050405020304" pitchFamily="18" charset="0"/>
              </a:rPr>
              <a:t>/</a:t>
            </a:r>
          </a:p>
          <a:p>
            <a:pPr lvl="1"/>
            <a:r>
              <a:rPr lang="en-US" altLang="zh-CN">
                <a:latin typeface="Times New Roman" panose="02020603050405020304" pitchFamily="18" charset="0"/>
              </a:rPr>
              <a:t>MOV	R</a:t>
            </a:r>
            <a:r>
              <a:rPr lang="en-US" altLang="zh-CN" baseline="-25000">
                <a:latin typeface="Times New Roman" panose="02020603050405020304" pitchFamily="18" charset="0"/>
              </a:rPr>
              <a:t>0</a:t>
            </a:r>
            <a:r>
              <a:rPr lang="en-US" altLang="zh-CN">
                <a:latin typeface="Times New Roman" panose="02020603050405020304" pitchFamily="18" charset="0"/>
              </a:rPr>
              <a:t>,	x 	/</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把</a:t>
            </a:r>
            <a:r>
              <a:rPr lang="en-US" altLang="zh-CN">
                <a:latin typeface="Times New Roman" panose="02020603050405020304" pitchFamily="18" charset="0"/>
              </a:rPr>
              <a:t>R</a:t>
            </a:r>
            <a:r>
              <a:rPr lang="en-US" altLang="zh-CN" baseline="-25000">
                <a:latin typeface="Times New Roman" panose="02020603050405020304" pitchFamily="18" charset="0"/>
              </a:rPr>
              <a:t>0</a:t>
            </a:r>
            <a:r>
              <a:rPr lang="zh-CN" altLang="en-US">
                <a:latin typeface="Times New Roman" panose="02020603050405020304" pitchFamily="18" charset="0"/>
              </a:rPr>
              <a:t>存入</a:t>
            </a:r>
            <a:r>
              <a:rPr lang="en-US" altLang="zh-CN">
                <a:latin typeface="Times New Roman" panose="02020603050405020304" pitchFamily="18" charset="0"/>
              </a:rPr>
              <a:t>x</a:t>
            </a:r>
            <a:r>
              <a:rPr lang="zh-CN" altLang="en-US">
                <a:latin typeface="Times New Roman" panose="02020603050405020304" pitchFamily="18" charset="0"/>
              </a:rPr>
              <a:t>中 *</a:t>
            </a:r>
            <a:r>
              <a:rPr lang="en-US" altLang="zh-CN">
                <a:latin typeface="Times New Roman" panose="02020603050405020304" pitchFamily="18" charset="0"/>
              </a:rPr>
              <a:t>/</a:t>
            </a:r>
          </a:p>
          <a:p>
            <a:r>
              <a:rPr lang="zh-CN" altLang="en-US">
                <a:latin typeface="Times New Roman" panose="02020603050405020304" pitchFamily="18" charset="0"/>
              </a:rPr>
              <a:t>逐个语句地产生代码，常常得到低质量的代码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3016463-A3B7-EDC9-CA6B-0B84CAB06F99}"/>
              </a:ext>
            </a:extLst>
          </p:cNvPr>
          <p:cNvSpPr>
            <a:spLocks noGrp="1" noChangeArrowheads="1"/>
          </p:cNvSpPr>
          <p:nvPr>
            <p:ph type="title"/>
          </p:nvPr>
        </p:nvSpPr>
        <p:spPr/>
        <p:txBody>
          <a:bodyPr anchor="ctr"/>
          <a:lstStyle/>
          <a:p>
            <a:r>
              <a:rPr lang="en-US" altLang="zh-CN">
                <a:latin typeface="Times New Roman" panose="02020603050405020304" pitchFamily="18" charset="0"/>
              </a:rPr>
              <a:t>11.1.3 </a:t>
            </a:r>
            <a:r>
              <a:rPr lang="zh-CN" altLang="en-US">
                <a:latin typeface="Times New Roman" panose="02020603050405020304" pitchFamily="18" charset="0"/>
              </a:rPr>
              <a:t>指令选择</a:t>
            </a:r>
          </a:p>
        </p:txBody>
      </p:sp>
      <p:sp>
        <p:nvSpPr>
          <p:cNvPr id="4" name="日期占位符 3">
            <a:extLst>
              <a:ext uri="{FF2B5EF4-FFF2-40B4-BE49-F238E27FC236}">
                <a16:creationId xmlns:a16="http://schemas.microsoft.com/office/drawing/2014/main" id="{FD6DE4D9-89A9-0ED4-6DA5-6D8B5335CD23}"/>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0BD481A5-0178-4CCE-866C-A6B69F64794B}"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3314" name="灯片编号占位符 5">
            <a:extLst>
              <a:ext uri="{FF2B5EF4-FFF2-40B4-BE49-F238E27FC236}">
                <a16:creationId xmlns:a16="http://schemas.microsoft.com/office/drawing/2014/main" id="{62DE5641-01BF-4D66-74DD-F254FB3E2B5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70080DE3-C169-4A9F-87DF-7B8883F1B9FE}" type="slidenum">
              <a:rPr lang="en-US" altLang="zh-CN">
                <a:latin typeface="Arial" panose="020B0604020202020204" pitchFamily="34" charset="0"/>
              </a:rPr>
              <a:pPr/>
              <a:t>8</a:t>
            </a:fld>
            <a:endParaRPr lang="en-US" altLang="zh-CN">
              <a:latin typeface="Arial" panose="020B0604020202020204" pitchFamily="34" charset="0"/>
            </a:endParaRPr>
          </a:p>
        </p:txBody>
      </p:sp>
      <p:sp>
        <p:nvSpPr>
          <p:cNvPr id="13316" name="Rectangle 3">
            <a:extLst>
              <a:ext uri="{FF2B5EF4-FFF2-40B4-BE49-F238E27FC236}">
                <a16:creationId xmlns:a16="http://schemas.microsoft.com/office/drawing/2014/main" id="{8037476B-316F-A1BE-F3C1-D70C418EF35E}"/>
              </a:ext>
            </a:extLst>
          </p:cNvPr>
          <p:cNvSpPr>
            <a:spLocks noGrp="1" noChangeArrowheads="1"/>
          </p:cNvSpPr>
          <p:nvPr>
            <p:ph type="body" sz="quarter" idx="13"/>
          </p:nvPr>
        </p:nvSpPr>
        <p:spPr>
          <a:xfrm>
            <a:off x="1064596" y="1443018"/>
            <a:ext cx="9783916" cy="4425122"/>
          </a:xfrm>
        </p:spPr>
        <p:txBody>
          <a:bodyPr>
            <a:normAutofit/>
          </a:bodyPr>
          <a:lstStyle/>
          <a:p>
            <a:pPr>
              <a:lnSpc>
                <a:spcPct val="90000"/>
              </a:lnSpc>
              <a:buFont typeface="Wingdings" panose="05000000000000000000" pitchFamily="2" charset="2"/>
              <a:buNone/>
            </a:pPr>
            <a:r>
              <a:rPr lang="zh-CN" altLang="en-US" sz="2400" dirty="0">
                <a:latin typeface="Times New Roman" panose="02020603050405020304" pitchFamily="18" charset="0"/>
              </a:rPr>
              <a:t>语句序列  </a:t>
            </a:r>
            <a:r>
              <a:rPr lang="en-US" altLang="zh-CN" sz="2400" dirty="0">
                <a:latin typeface="Times New Roman" panose="02020603050405020304" pitchFamily="18" charset="0"/>
              </a:rPr>
              <a:t>a := b + c </a:t>
            </a:r>
          </a:p>
          <a:p>
            <a:pPr>
              <a:lnSpc>
                <a:spcPct val="90000"/>
              </a:lnSpc>
              <a:buFont typeface="Wingdings" panose="05000000000000000000" pitchFamily="2" charset="2"/>
              <a:buNone/>
            </a:pPr>
            <a:r>
              <a:rPr lang="en-US" altLang="zh-CN" sz="2400" dirty="0">
                <a:latin typeface="Times New Roman" panose="02020603050405020304" pitchFamily="18" charset="0"/>
              </a:rPr>
              <a:t>		      d := a + e</a:t>
            </a:r>
          </a:p>
          <a:p>
            <a:pPr>
              <a:lnSpc>
                <a:spcPct val="90000"/>
              </a:lnSpc>
              <a:buFont typeface="Wingdings" panose="05000000000000000000" pitchFamily="2" charset="2"/>
              <a:buNone/>
            </a:pPr>
            <a:r>
              <a:rPr lang="zh-CN" altLang="en-US" sz="2400" dirty="0">
                <a:latin typeface="Times New Roman" panose="02020603050405020304" pitchFamily="18" charset="0"/>
              </a:rPr>
              <a:t>的代码如下</a:t>
            </a:r>
          </a:p>
          <a:p>
            <a:pPr>
              <a:lnSpc>
                <a:spcPct val="90000"/>
              </a:lnSpc>
              <a:buFont typeface="Wingdings" panose="05000000000000000000" pitchFamily="2" charset="2"/>
              <a:buNone/>
            </a:pPr>
            <a:r>
              <a:rPr lang="en-US" altLang="zh-CN" sz="2400" dirty="0">
                <a:latin typeface="Times New Roman" panose="02020603050405020304" pitchFamily="18" charset="0"/>
              </a:rPr>
              <a:t>MOV 	b,	R</a:t>
            </a:r>
            <a:r>
              <a:rPr lang="en-US" altLang="zh-CN" sz="2400" baseline="-25000" dirty="0">
                <a:latin typeface="Times New Roman" panose="02020603050405020304" pitchFamily="18" charset="0"/>
              </a:rPr>
              <a:t>0</a:t>
            </a:r>
          </a:p>
          <a:p>
            <a:pPr>
              <a:lnSpc>
                <a:spcPct val="90000"/>
              </a:lnSpc>
              <a:buFont typeface="Wingdings" panose="05000000000000000000" pitchFamily="2" charset="2"/>
              <a:buNone/>
            </a:pPr>
            <a:r>
              <a:rPr lang="en-US" altLang="zh-CN" sz="2400" dirty="0">
                <a:latin typeface="Times New Roman" panose="02020603050405020304" pitchFamily="18" charset="0"/>
              </a:rPr>
              <a:t>ADD	c,	R</a:t>
            </a:r>
            <a:r>
              <a:rPr lang="en-US" altLang="zh-CN" sz="2400" baseline="-25000" dirty="0">
                <a:latin typeface="Times New Roman" panose="02020603050405020304" pitchFamily="18" charset="0"/>
              </a:rPr>
              <a:t>0</a:t>
            </a:r>
          </a:p>
          <a:p>
            <a:pPr>
              <a:lnSpc>
                <a:spcPct val="90000"/>
              </a:lnSpc>
              <a:buFont typeface="Wingdings" panose="05000000000000000000" pitchFamily="2" charset="2"/>
              <a:buNone/>
            </a:pPr>
            <a:r>
              <a:rPr lang="en-US" altLang="zh-CN" sz="2400" dirty="0">
                <a:solidFill>
                  <a:srgbClr val="0000FF"/>
                </a:solidFill>
                <a:latin typeface="Times New Roman" panose="02020603050405020304" pitchFamily="18" charset="0"/>
              </a:rPr>
              <a:t>MOV	R</a:t>
            </a:r>
            <a:r>
              <a:rPr lang="en-US" altLang="zh-CN" sz="2400" baseline="-25000" dirty="0">
                <a:solidFill>
                  <a:schemeClr val="folHlink"/>
                </a:solidFill>
                <a:latin typeface="Times New Roman" panose="02020603050405020304" pitchFamily="18" charset="0"/>
              </a:rPr>
              <a:t>0</a:t>
            </a:r>
            <a:r>
              <a:rPr lang="en-US" altLang="zh-CN" sz="2400" dirty="0">
                <a:solidFill>
                  <a:srgbClr val="0000FF"/>
                </a:solidFill>
                <a:latin typeface="Times New Roman" panose="02020603050405020304" pitchFamily="18" charset="0"/>
              </a:rPr>
              <a:t>,	a     -- </a:t>
            </a:r>
            <a:r>
              <a:rPr lang="zh-CN" altLang="en-US" sz="2400" dirty="0">
                <a:solidFill>
                  <a:srgbClr val="0000FF"/>
                </a:solidFill>
                <a:latin typeface="Times New Roman" panose="02020603050405020304" pitchFamily="18" charset="0"/>
              </a:rPr>
              <a:t>若</a:t>
            </a:r>
            <a:r>
              <a:rPr lang="en-US" altLang="zh-CN" sz="2400" dirty="0">
                <a:solidFill>
                  <a:srgbClr val="0000FF"/>
                </a:solidFill>
                <a:latin typeface="Times New Roman" panose="02020603050405020304" pitchFamily="18" charset="0"/>
              </a:rPr>
              <a:t>a</a:t>
            </a:r>
            <a:r>
              <a:rPr lang="zh-CN" altLang="en-US" sz="2400" dirty="0">
                <a:solidFill>
                  <a:srgbClr val="0000FF"/>
                </a:solidFill>
                <a:latin typeface="Times New Roman" panose="02020603050405020304" pitchFamily="18" charset="0"/>
              </a:rPr>
              <a:t>不再使用，第三条也多余</a:t>
            </a:r>
          </a:p>
          <a:p>
            <a:pPr>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rPr>
              <a:t>MOV	a,	R</a:t>
            </a:r>
            <a:r>
              <a:rPr lang="en-US" altLang="zh-CN" sz="2400" baseline="-25000" dirty="0">
                <a:solidFill>
                  <a:schemeClr val="hlink"/>
                </a:solidFill>
                <a:latin typeface="Times New Roman" panose="02020603050405020304" pitchFamily="18" charset="0"/>
              </a:rPr>
              <a:t>0</a:t>
            </a:r>
            <a:r>
              <a:rPr lang="en-US" altLang="zh-CN" sz="2400" dirty="0">
                <a:solidFill>
                  <a:srgbClr val="FF0000"/>
                </a:solidFill>
                <a:latin typeface="Times New Roman" panose="02020603050405020304" pitchFamily="18" charset="0"/>
              </a:rPr>
              <a:t>   -- </a:t>
            </a:r>
            <a:r>
              <a:rPr lang="zh-CN" altLang="en-US" sz="2400" dirty="0">
                <a:solidFill>
                  <a:srgbClr val="FF0000"/>
                </a:solidFill>
                <a:latin typeface="Times New Roman" panose="02020603050405020304" pitchFamily="18" charset="0"/>
              </a:rPr>
              <a:t>多余的指令</a:t>
            </a:r>
          </a:p>
          <a:p>
            <a:pPr>
              <a:lnSpc>
                <a:spcPct val="90000"/>
              </a:lnSpc>
              <a:buFont typeface="Wingdings" panose="05000000000000000000" pitchFamily="2" charset="2"/>
              <a:buNone/>
            </a:pPr>
            <a:r>
              <a:rPr lang="en-US" altLang="zh-CN" sz="2400" dirty="0">
                <a:latin typeface="Times New Roman" panose="02020603050405020304" pitchFamily="18" charset="0"/>
              </a:rPr>
              <a:t>ADD	e,	R</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rPr>
              <a:t>MOV	R</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d</a:t>
            </a:r>
            <a:r>
              <a:rPr lang="en-US" altLang="zh-CN" dirty="0">
                <a:latin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57FBDD0-2422-5137-EFD9-EB4E45231F3F}"/>
              </a:ext>
            </a:extLst>
          </p:cNvPr>
          <p:cNvSpPr>
            <a:spLocks noGrp="1" noChangeArrowheads="1"/>
          </p:cNvSpPr>
          <p:nvPr>
            <p:ph type="title"/>
          </p:nvPr>
        </p:nvSpPr>
        <p:spPr/>
        <p:txBody>
          <a:bodyPr anchor="ctr"/>
          <a:lstStyle/>
          <a:p>
            <a:r>
              <a:rPr lang="en-US" altLang="zh-CN">
                <a:latin typeface="Times New Roman" panose="02020603050405020304" pitchFamily="18" charset="0"/>
              </a:rPr>
              <a:t>11.1.3 </a:t>
            </a:r>
            <a:r>
              <a:rPr lang="zh-CN" altLang="en-US">
                <a:latin typeface="Times New Roman" panose="02020603050405020304" pitchFamily="18" charset="0"/>
              </a:rPr>
              <a:t>指令选择</a:t>
            </a:r>
          </a:p>
        </p:txBody>
      </p:sp>
      <p:sp>
        <p:nvSpPr>
          <p:cNvPr id="4" name="日期占位符 3">
            <a:extLst>
              <a:ext uri="{FF2B5EF4-FFF2-40B4-BE49-F238E27FC236}">
                <a16:creationId xmlns:a16="http://schemas.microsoft.com/office/drawing/2014/main" id="{19E0B54E-28C5-E467-5A09-40687E568525}"/>
              </a:ext>
            </a:extLst>
          </p:cNvPr>
          <p:cNvSpPr>
            <a:spLocks noGrp="1"/>
          </p:cNvSpPr>
          <p:nvPr>
            <p:ph type="dt" sz="half" idx="10"/>
          </p:nvPr>
        </p:nvSpPr>
        <p:spPr bwMode="auto">
          <a:ln>
            <a:miter lim="800000"/>
          </a:ln>
        </p:spPr>
        <p:txBody>
          <a:bodyPr vert="horz" wrap="square" lIns="91440" tIns="45720" rIns="91440" bIns="45720" numCol="1" rtlCol="0" anchor="t" anchorCtr="0" compatLnSpc="1"/>
          <a:lstStyle/>
          <a:p>
            <a:pPr>
              <a:buClrTx/>
              <a:buFontTx/>
              <a:buNone/>
              <a:defRPr/>
            </a:pPr>
            <a:fld id="{2F479B42-AC77-4B3B-B3AA-0A0E96F51A72}" type="datetime1">
              <a:rPr lang="zh-CN" altLang="en-US" noProof="0" smtClean="0">
                <a:latin typeface="+mn-lt"/>
                <a:cs typeface="+mn-cs"/>
              </a:rPr>
              <a:pPr>
                <a:buClrTx/>
                <a:buFontTx/>
                <a:buNone/>
                <a:defRPr/>
              </a:pPr>
              <a:t>2022/7/13</a:t>
            </a:fld>
            <a:endParaRPr lang="en-US" altLang="zh-CN" noProof="0">
              <a:latin typeface="+mn-lt"/>
              <a:cs typeface="+mn-cs"/>
            </a:endParaRPr>
          </a:p>
        </p:txBody>
      </p:sp>
      <p:sp>
        <p:nvSpPr>
          <p:cNvPr id="15362" name="灯片编号占位符 5">
            <a:extLst>
              <a:ext uri="{FF2B5EF4-FFF2-40B4-BE49-F238E27FC236}">
                <a16:creationId xmlns:a16="http://schemas.microsoft.com/office/drawing/2014/main" id="{BFB9FA12-7CF5-C705-39BA-D47FC3E3A8DE}"/>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fld id="{4F28FBAB-FA29-47BB-AE6F-308EF0BCB58A}" type="slidenum">
              <a:rPr lang="en-US" altLang="zh-CN">
                <a:latin typeface="Arial" panose="020B0604020202020204" pitchFamily="34" charset="0"/>
              </a:rPr>
              <a:pPr/>
              <a:t>9</a:t>
            </a:fld>
            <a:endParaRPr lang="en-US" altLang="zh-CN">
              <a:latin typeface="Arial" panose="020B0604020202020204" pitchFamily="34" charset="0"/>
            </a:endParaRPr>
          </a:p>
        </p:txBody>
      </p:sp>
      <p:sp>
        <p:nvSpPr>
          <p:cNvPr id="15364" name="Rectangle 3">
            <a:extLst>
              <a:ext uri="{FF2B5EF4-FFF2-40B4-BE49-F238E27FC236}">
                <a16:creationId xmlns:a16="http://schemas.microsoft.com/office/drawing/2014/main" id="{A031062D-3EBB-659C-10AE-4F7D5F9C1379}"/>
              </a:ext>
            </a:extLst>
          </p:cNvPr>
          <p:cNvSpPr>
            <a:spLocks noGrp="1" noChangeArrowheads="1"/>
          </p:cNvSpPr>
          <p:nvPr>
            <p:ph type="body" sz="quarter" idx="13"/>
          </p:nvPr>
        </p:nvSpPr>
        <p:spPr/>
        <p:txBody>
          <a:bodyPr>
            <a:normAutofit fontScale="92500" lnSpcReduction="10000"/>
          </a:bodyPr>
          <a:lstStyle/>
          <a:p>
            <a:r>
              <a:rPr lang="zh-CN" altLang="zh-CN" b="0">
                <a:latin typeface="Times New Roman" panose="02020603050405020304" pitchFamily="18" charset="0"/>
              </a:rPr>
              <a:t>如果目标机器有加</a:t>
            </a:r>
            <a:r>
              <a:rPr lang="en-US" altLang="zh-CN" b="0">
                <a:latin typeface="Times New Roman" panose="02020603050405020304" pitchFamily="18" charset="0"/>
              </a:rPr>
              <a:t>l</a:t>
            </a:r>
            <a:r>
              <a:rPr lang="zh-CN" altLang="en-US" b="0">
                <a:latin typeface="Times New Roman" panose="02020603050405020304" pitchFamily="18" charset="0"/>
              </a:rPr>
              <a:t>指令</a:t>
            </a:r>
            <a:r>
              <a:rPr lang="en-US" altLang="zh-CN" b="0">
                <a:latin typeface="Times New Roman" panose="02020603050405020304" pitchFamily="18" charset="0"/>
              </a:rPr>
              <a:t>(INC)</a:t>
            </a:r>
            <a:r>
              <a:rPr lang="zh-CN" altLang="en-US" b="0">
                <a:latin typeface="Times New Roman" panose="02020603050405020304" pitchFamily="18" charset="0"/>
              </a:rPr>
              <a:t>，则</a:t>
            </a:r>
            <a:r>
              <a:rPr lang="en-US" altLang="zh-CN" b="0">
                <a:latin typeface="Times New Roman" panose="02020603050405020304" pitchFamily="18" charset="0"/>
              </a:rPr>
              <a:t>a :</a:t>
            </a:r>
            <a:r>
              <a:rPr lang="zh-CN" altLang="en-US" b="0">
                <a:latin typeface="Times New Roman" panose="02020603050405020304" pitchFamily="18" charset="0"/>
              </a:rPr>
              <a:t>＝</a:t>
            </a:r>
            <a:r>
              <a:rPr lang="en-US" altLang="zh-CN" b="0">
                <a:latin typeface="Times New Roman" panose="02020603050405020304" pitchFamily="18" charset="0"/>
              </a:rPr>
              <a:t>a+1</a:t>
            </a:r>
            <a:r>
              <a:rPr lang="zh-CN" altLang="en-US" b="0">
                <a:latin typeface="Times New Roman" panose="02020603050405020304" pitchFamily="18" charset="0"/>
              </a:rPr>
              <a:t>的最有效实现是：</a:t>
            </a:r>
            <a:endParaRPr lang="zh-CN" altLang="pt-BR" b="0">
              <a:latin typeface="Times New Roman" panose="02020603050405020304" pitchFamily="18" charset="0"/>
            </a:endParaRPr>
          </a:p>
          <a:p>
            <a:pPr>
              <a:buFont typeface="Wingdings" panose="05000000000000000000" pitchFamily="2" charset="2"/>
              <a:buNone/>
            </a:pPr>
            <a:r>
              <a:rPr lang="pt-BR" altLang="zh-CN" b="0">
                <a:latin typeface="Times New Roman" panose="02020603050405020304" pitchFamily="18" charset="0"/>
              </a:rPr>
              <a:t>		INC a</a:t>
            </a:r>
          </a:p>
          <a:p>
            <a:pPr>
              <a:buFont typeface="Wingdings" panose="05000000000000000000" pitchFamily="2" charset="2"/>
              <a:buNone/>
            </a:pPr>
            <a:r>
              <a:rPr lang="zh-CN" altLang="pt-BR" b="0">
                <a:latin typeface="Times New Roman" panose="02020603050405020304" pitchFamily="18" charset="0"/>
              </a:rPr>
              <a:t>而不是</a:t>
            </a:r>
          </a:p>
          <a:p>
            <a:pPr>
              <a:buFont typeface="Wingdings" panose="05000000000000000000" pitchFamily="2" charset="2"/>
              <a:buNone/>
            </a:pPr>
            <a:r>
              <a:rPr lang="pt-BR" altLang="zh-CN" b="0">
                <a:latin typeface="Times New Roman" panose="02020603050405020304" pitchFamily="18" charset="0"/>
              </a:rPr>
              <a:t>		MOV a, R</a:t>
            </a:r>
            <a:r>
              <a:rPr lang="pt-BR" altLang="zh-CN" baseline="-25000">
                <a:latin typeface="Times New Roman" panose="02020603050405020304" pitchFamily="18" charset="0"/>
              </a:rPr>
              <a:t>0</a:t>
            </a:r>
          </a:p>
          <a:p>
            <a:pPr>
              <a:buFont typeface="Wingdings" panose="05000000000000000000" pitchFamily="2" charset="2"/>
              <a:buNone/>
            </a:pPr>
            <a:r>
              <a:rPr lang="pt-BR" altLang="zh-CN" b="0">
                <a:latin typeface="Times New Roman" panose="02020603050405020304" pitchFamily="18" charset="0"/>
              </a:rPr>
              <a:t>		ADD #1, R</a:t>
            </a:r>
            <a:r>
              <a:rPr lang="pt-BR" altLang="zh-CN" baseline="-25000">
                <a:latin typeface="Times New Roman" panose="02020603050405020304" pitchFamily="18" charset="0"/>
              </a:rPr>
              <a:t>0</a:t>
            </a:r>
          </a:p>
          <a:p>
            <a:pPr>
              <a:buFont typeface="Wingdings" panose="05000000000000000000" pitchFamily="2" charset="2"/>
              <a:buNone/>
            </a:pPr>
            <a:r>
              <a:rPr lang="pt-BR" altLang="zh-CN" b="0">
                <a:latin typeface="Times New Roman" panose="02020603050405020304" pitchFamily="18" charset="0"/>
              </a:rPr>
              <a:t>		MOV R</a:t>
            </a:r>
            <a:r>
              <a:rPr lang="pt-BR" altLang="zh-CN" baseline="-25000">
                <a:latin typeface="Times New Roman" panose="02020603050405020304" pitchFamily="18" charset="0"/>
              </a:rPr>
              <a:t>0</a:t>
            </a:r>
            <a:r>
              <a:rPr lang="pt-BR" altLang="zh-CN" b="0">
                <a:latin typeface="Times New Roman" panose="02020603050405020304" pitchFamily="18" charset="0"/>
              </a:rPr>
              <a:t>, a </a:t>
            </a:r>
            <a:endParaRPr lang="en-US" altLang="zh-CN" b="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5370</Words>
  <Application>Microsoft Office PowerPoint</Application>
  <PresentationFormat>宽屏</PresentationFormat>
  <Paragraphs>580</Paragraphs>
  <Slides>59</Slides>
  <Notes>53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0" baseType="lpstr">
      <vt:lpstr>等线</vt:lpstr>
      <vt:lpstr>仿宋_GB2312</vt:lpstr>
      <vt:lpstr>楷体_GB2312</vt:lpstr>
      <vt:lpstr>微软雅黑</vt:lpstr>
      <vt:lpstr>Arial</vt:lpstr>
      <vt:lpstr>Calibri</vt:lpstr>
      <vt:lpstr>Times New Roman</vt:lpstr>
      <vt:lpstr>Wingdings</vt:lpstr>
      <vt:lpstr>Office 主题​​</vt:lpstr>
      <vt:lpstr>MathType 7.0 Equation</vt:lpstr>
      <vt:lpstr>Visio.Drawing.11</vt:lpstr>
      <vt:lpstr>第11章 代码生成</vt:lpstr>
      <vt:lpstr>第11章 代码生成 </vt:lpstr>
      <vt:lpstr>第11章 代码生成</vt:lpstr>
      <vt:lpstr>11.1.1 代码生成器的输入</vt:lpstr>
      <vt:lpstr>11.1.2 目标代码的形式 </vt:lpstr>
      <vt:lpstr>11.1.3 指令选择</vt:lpstr>
      <vt:lpstr>11.1.3 指令选择</vt:lpstr>
      <vt:lpstr>11.1.3 指令选择</vt:lpstr>
      <vt:lpstr>11.1.3 指令选择</vt:lpstr>
      <vt:lpstr>11.1.4 寄存器分配</vt:lpstr>
      <vt:lpstr>11.1.4 寄存器分配</vt:lpstr>
      <vt:lpstr>11.1.5 计算顺序选择</vt:lpstr>
      <vt:lpstr>11.2 目标语言 </vt:lpstr>
      <vt:lpstr>11.2 目标语言  </vt:lpstr>
      <vt:lpstr>11.2 目标语言  </vt:lpstr>
      <vt:lpstr>11.2 目标语言  </vt:lpstr>
      <vt:lpstr>程序和指令的开销</vt:lpstr>
      <vt:lpstr>程序和指令的开销</vt:lpstr>
      <vt:lpstr>程序和指令的开销</vt:lpstr>
      <vt:lpstr>程序和指令的开销  </vt:lpstr>
      <vt:lpstr>11.2.3 变量的运行时刻地址 </vt:lpstr>
      <vt:lpstr>11.2.3 变量的运行时刻地址 </vt:lpstr>
      <vt:lpstr>11.3 一个简单的代码生成器</vt:lpstr>
      <vt:lpstr>11.3.1 后续引用信息 </vt:lpstr>
      <vt:lpstr>11.3.1 后续引用信息 </vt:lpstr>
      <vt:lpstr>后续引用信息的计算 </vt:lpstr>
      <vt:lpstr>11.3 一个简单的代码生成器</vt:lpstr>
      <vt:lpstr>11.3.2 寄存器描述符与地址描述符</vt:lpstr>
      <vt:lpstr>11.3.2 寄存器描述符与地址描述符</vt:lpstr>
      <vt:lpstr>11.3.3 代码生成算法</vt:lpstr>
      <vt:lpstr>11.3.3 代码生成算法</vt:lpstr>
      <vt:lpstr>11.3.3 代码生成算法</vt:lpstr>
      <vt:lpstr>11.3.3 代码生成算法</vt:lpstr>
      <vt:lpstr>11.3.3 代码生成算法</vt:lpstr>
      <vt:lpstr>11.3.4 常用三地址码的代码生成</vt:lpstr>
      <vt:lpstr>11.3.4 常用三地址码的代码生成</vt:lpstr>
      <vt:lpstr>11.3.4 常用三地址码的代码生成</vt:lpstr>
      <vt:lpstr>11.3.4 常用三地址码的代码生成</vt:lpstr>
      <vt:lpstr>11.3.4 常用三地址码的代码生成</vt:lpstr>
      <vt:lpstr>11.3.4 常用三地址码的代码生成</vt:lpstr>
      <vt:lpstr>11.3.4 常用三地址码的代码生成</vt:lpstr>
      <vt:lpstr>11.4 窥孔优化</vt:lpstr>
      <vt:lpstr>11.4 窥孔优化</vt:lpstr>
      <vt:lpstr>11.4 窥孔优化</vt:lpstr>
      <vt:lpstr>11.4 窥孔优化</vt:lpstr>
      <vt:lpstr>11.4 窥孔优化</vt:lpstr>
      <vt:lpstr>11.4 窥孔优化</vt:lpstr>
      <vt:lpstr>11.5 寄存器分配与指派</vt:lpstr>
      <vt:lpstr>11.5.1 全局寄存器分配</vt:lpstr>
      <vt:lpstr>11.5.2 引用计数</vt:lpstr>
      <vt:lpstr>11.5.2 引用计数</vt:lpstr>
      <vt:lpstr>例11.3</vt:lpstr>
      <vt:lpstr>例11.3 </vt:lpstr>
      <vt:lpstr>例11.3</vt:lpstr>
      <vt:lpstr>11.5.3 外层循环的寄存器指派 </vt:lpstr>
      <vt:lpstr>11.5.3 外层循环的寄存器指派 </vt:lpstr>
      <vt:lpstr>本章小结</vt:lpstr>
      <vt:lpstr>考试要求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38</cp:revision>
  <dcterms:created xsi:type="dcterms:W3CDTF">2022-01-05T10:21:38Z</dcterms:created>
  <dcterms:modified xsi:type="dcterms:W3CDTF">2022-07-13T07:14:27Z</dcterms:modified>
</cp:coreProperties>
</file>