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9" r:id="rId2"/>
    <p:sldId id="1297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59" r:id="rId11"/>
    <p:sldId id="1260" r:id="rId12"/>
    <p:sldId id="2060" r:id="rId13"/>
    <p:sldId id="2061" r:id="rId14"/>
    <p:sldId id="1261" r:id="rId15"/>
    <p:sldId id="2063" r:id="rId16"/>
    <p:sldId id="1263" r:id="rId17"/>
    <p:sldId id="1264" r:id="rId18"/>
    <p:sldId id="1265" r:id="rId19"/>
    <p:sldId id="1270" r:id="rId20"/>
    <p:sldId id="2065" r:id="rId21"/>
    <p:sldId id="2066" r:id="rId22"/>
    <p:sldId id="2064" r:id="rId23"/>
    <p:sldId id="2582" r:id="rId24"/>
    <p:sldId id="2067" r:id="rId25"/>
    <p:sldId id="1268" r:id="rId26"/>
    <p:sldId id="2583" r:id="rId27"/>
    <p:sldId id="1269" r:id="rId28"/>
    <p:sldId id="2608" r:id="rId29"/>
    <p:sldId id="2609" r:id="rId30"/>
    <p:sldId id="2610" r:id="rId31"/>
    <p:sldId id="1274" r:id="rId32"/>
    <p:sldId id="2611" r:id="rId33"/>
    <p:sldId id="2070" r:id="rId34"/>
    <p:sldId id="2071" r:id="rId35"/>
    <p:sldId id="2072" r:id="rId36"/>
    <p:sldId id="2073" r:id="rId37"/>
    <p:sldId id="2074" r:id="rId38"/>
    <p:sldId id="2075" r:id="rId39"/>
    <p:sldId id="2076" r:id="rId40"/>
    <p:sldId id="2077" r:id="rId41"/>
    <p:sldId id="2079" r:id="rId42"/>
    <p:sldId id="2080" r:id="rId43"/>
    <p:sldId id="2612" r:id="rId44"/>
    <p:sldId id="2613" r:id="rId45"/>
    <p:sldId id="1278" r:id="rId46"/>
    <p:sldId id="2614" r:id="rId47"/>
    <p:sldId id="2615" r:id="rId48"/>
    <p:sldId id="2616" r:id="rId49"/>
    <p:sldId id="2617" r:id="rId50"/>
    <p:sldId id="2082" r:id="rId51"/>
    <p:sldId id="2083" r:id="rId52"/>
    <p:sldId id="1282" r:id="rId53"/>
    <p:sldId id="1283" r:id="rId54"/>
    <p:sldId id="2641" r:id="rId55"/>
    <p:sldId id="1284" r:id="rId56"/>
    <p:sldId id="1285" r:id="rId57"/>
    <p:sldId id="1286" r:id="rId58"/>
    <p:sldId id="1287" r:id="rId59"/>
    <p:sldId id="1288" r:id="rId60"/>
    <p:sldId id="1289" r:id="rId61"/>
    <p:sldId id="1290" r:id="rId62"/>
    <p:sldId id="1291" r:id="rId63"/>
    <p:sldId id="2089" r:id="rId64"/>
    <p:sldId id="1292" r:id="rId65"/>
    <p:sldId id="1293" r:id="rId66"/>
    <p:sldId id="1294" r:id="rId67"/>
    <p:sldId id="1295" r:id="rId68"/>
    <p:sldId id="2568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2304-C603-4B95-9D7D-49A8D028A57D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D665-6230-404A-BFB0-B2EC4E215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9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0D665-6230-404A-BFB0-B2EC4E2157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C74FBF8E-E5AF-9A6F-A1A4-DA8F16FF6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9F91144-2C76-89C7-3F48-AE42E44FF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DE0EF890-6D10-45EC-023F-4540991A0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09D3CF-B159-4108-9750-46DE031645ED}" type="slidenum">
              <a:rPr lang="en-US" altLang="zh-CN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C97F6A22-4C0B-DB0C-8068-A20FEDF8A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D471BB9C-A072-EB06-3E2E-A75C5F92C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B747E584-86B8-859E-4B0A-6BA34C1A6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88472D-7A1F-4507-B032-BF826FBE6D67}" type="slidenum">
              <a:rPr lang="en-US" altLang="zh-CN" sz="1200" smtClean="0">
                <a:latin typeface="Times New Roman" panose="02020603050405020304" pitchFamily="18" charset="0"/>
              </a:rPr>
              <a:pPr/>
              <a:t>68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54AB11B5-B399-4F37-971A-76944D78DFC4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8C5C8C31-A6B0-4950-B69D-A5764BD84CD8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05AC605-162C-4DE9-8182-C2DECE1157D7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3A4FC5BE-AC04-41FB-89B0-08E7BE72534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2" name="图片 11" descr="图片1">
            <a:extLst>
              <a:ext uri="{FF2B5EF4-FFF2-40B4-BE49-F238E27FC236}">
                <a16:creationId xmlns:a16="http://schemas.microsoft.com/office/drawing/2014/main" id="{904D6DEF-8168-44D9-B0C6-6CCA0FB3A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3" name="图片 8">
            <a:extLst>
              <a:ext uri="{FF2B5EF4-FFF2-40B4-BE49-F238E27FC236}">
                <a16:creationId xmlns:a16="http://schemas.microsoft.com/office/drawing/2014/main" id="{9E88B651-BCE7-4A8D-971D-A37564E48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633281E-45C8-4422-B041-0FA5D59BF124}"/>
              </a:ext>
            </a:extLst>
          </p:cNvPr>
          <p:cNvSpPr/>
          <p:nvPr userDrawn="1"/>
        </p:nvSpPr>
        <p:spPr>
          <a:xfrm>
            <a:off x="-672752" y="2245179"/>
            <a:ext cx="11103752" cy="2214578"/>
          </a:xfrm>
          <a:prstGeom prst="parallelogram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54C3BB94-4314-4DA0-801A-05E3489839BC}"/>
              </a:ext>
            </a:extLst>
          </p:cNvPr>
          <p:cNvSpPr/>
          <p:nvPr userDrawn="1"/>
        </p:nvSpPr>
        <p:spPr>
          <a:xfrm>
            <a:off x="-600744" y="1826075"/>
            <a:ext cx="10755516" cy="2286016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44FBC62-B82A-4FC8-867E-C6EDC3E8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8" y="2306301"/>
            <a:ext cx="8551604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58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C312-3016-4C0E-ADC0-F96F2ACA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29919"/>
            <a:ext cx="7348728" cy="741553"/>
          </a:xfrm>
        </p:spPr>
        <p:txBody>
          <a:bodyPr>
            <a:normAutofit/>
          </a:bodyPr>
          <a:lstStyle>
            <a:lvl1pPr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DFA36-B2D3-4631-8234-70A07B40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2411177"/>
            <a:ext cx="9677400" cy="3697014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b="1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27748F5D-1705-446D-8D16-515F3C7D26D2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47C327CF-A7B9-48A7-8228-ECB361E7C22F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BEBA7C53-6EB4-47C3-B122-D0BE38EB443F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6FC1D3FD-201D-4C38-B804-6158F649F7C7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pic>
        <p:nvPicPr>
          <p:cNvPr id="11" name="图片 10" descr="图片1">
            <a:extLst>
              <a:ext uri="{FF2B5EF4-FFF2-40B4-BE49-F238E27FC236}">
                <a16:creationId xmlns:a16="http://schemas.microsoft.com/office/drawing/2014/main" id="{CFCD41A0-B75E-45C0-B763-435619E06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65" y="73197"/>
            <a:ext cx="4476750" cy="798195"/>
          </a:xfrm>
          <a:prstGeom prst="rect">
            <a:avLst/>
          </a:prstGeom>
        </p:spPr>
      </p:pic>
      <p:pic>
        <p:nvPicPr>
          <p:cNvPr id="12" name="图片 8">
            <a:extLst>
              <a:ext uri="{FF2B5EF4-FFF2-40B4-BE49-F238E27FC236}">
                <a16:creationId xmlns:a16="http://schemas.microsoft.com/office/drawing/2014/main" id="{8FC2DA5A-1C20-4A00-8087-B2EA4CCAA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8A1025"/>
              </a:clrFrom>
              <a:clrTo>
                <a:srgbClr val="8A102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7446" y="73197"/>
            <a:ext cx="3170555" cy="79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32C389E2-A109-4EB0-9595-F6E55AF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0BA-D92D-4C8B-B02C-2F18A4B44BC1}" type="datetime1">
              <a:rPr lang="zh-CN" altLang="en-US" smtClean="0"/>
              <a:t>2022/7/6</a:t>
            </a:fld>
            <a:endParaRPr lang="zh-CN" altLang="en-US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E9DA4787-9C11-4EAD-AA10-F5FB103D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D68146D7-855B-47CE-9EB0-A1ACB47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63E91-41B1-40D3-9F68-4E05E38D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074" y="1773110"/>
            <a:ext cx="10515600" cy="41217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B121C-EEAF-4095-8C65-BD39D98C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A26-33D4-4CC3-B07A-CB0BFCDB8C23}" type="datetime1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03F9-01E9-47AB-B93B-CF094AF9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8B7FC-B9EE-47C7-B3E0-8356832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83D63-63D3-4E98-9E84-5A570DA9F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6441D-66F7-4432-A949-CA344E5F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ECEBDAC-AC0E-40E1-8ACE-94FB54D1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8A4BF0D0-981C-4F96-90DC-184963B8082E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13">
            <a:extLst>
              <a:ext uri="{FF2B5EF4-FFF2-40B4-BE49-F238E27FC236}">
                <a16:creationId xmlns:a16="http://schemas.microsoft.com/office/drawing/2014/main" id="{FD1BE3E4-FFAC-4FD9-B6BE-DAFC3E516395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D1B7256-810B-4F4D-858F-069C985674B3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2" name="矩形 15">
              <a:extLst>
                <a:ext uri="{FF2B5EF4-FFF2-40B4-BE49-F238E27FC236}">
                  <a16:creationId xmlns:a16="http://schemas.microsoft.com/office/drawing/2014/main" id="{937EF17B-5EE2-46FD-911D-572F11484F20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F973-B62F-49F6-97BD-E0F9EE1A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B36C-4E09-46E8-B057-CC83CFA95E6A}" type="datetime1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7942A-2FBB-47E3-9940-51616B10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3E49-25CF-455C-ADA0-DDDA3435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8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A41-D222-4342-921F-8B60813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48" y="307836"/>
            <a:ext cx="10515600" cy="558796"/>
          </a:xfrm>
        </p:spPr>
        <p:txBody>
          <a:bodyPr anchor="b"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11">
            <a:extLst>
              <a:ext uri="{FF2B5EF4-FFF2-40B4-BE49-F238E27FC236}">
                <a16:creationId xmlns:a16="http://schemas.microsoft.com/office/drawing/2014/main" id="{1186FD8D-4E10-45FB-8FA6-6126F9FB4C19}"/>
              </a:ext>
            </a:extLst>
          </p:cNvPr>
          <p:cNvCxnSpPr>
            <a:cxnSpLocks/>
          </p:cNvCxnSpPr>
          <p:nvPr userDrawn="1"/>
        </p:nvCxnSpPr>
        <p:spPr>
          <a:xfrm>
            <a:off x="957074" y="919365"/>
            <a:ext cx="10759974" cy="0"/>
          </a:xfrm>
          <a:prstGeom prst="line">
            <a:avLst/>
          </a:prstGeom>
          <a:ln w="15875" cmpd="sng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13">
            <a:extLst>
              <a:ext uri="{FF2B5EF4-FFF2-40B4-BE49-F238E27FC236}">
                <a16:creationId xmlns:a16="http://schemas.microsoft.com/office/drawing/2014/main" id="{D8140B02-ED29-4826-8690-5F22B9BC0B04}"/>
              </a:ext>
            </a:extLst>
          </p:cNvPr>
          <p:cNvGrpSpPr/>
          <p:nvPr userDrawn="1"/>
        </p:nvGrpSpPr>
        <p:grpSpPr bwMode="auto">
          <a:xfrm>
            <a:off x="301606" y="462012"/>
            <a:ext cx="494665" cy="481965"/>
            <a:chOff x="406574" y="236732"/>
            <a:chExt cx="612048" cy="593261"/>
          </a:xfrm>
        </p:grpSpPr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665C8D64-6B5A-4C4A-A434-AFAA5D71AB1C}"/>
                </a:ext>
              </a:extLst>
            </p:cNvPr>
            <p:cNvSpPr/>
            <p:nvPr userDrawn="1"/>
          </p:nvSpPr>
          <p:spPr>
            <a:xfrm>
              <a:off x="406574" y="236732"/>
              <a:ext cx="503607" cy="50391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10" name="矩形 15">
              <a:extLst>
                <a:ext uri="{FF2B5EF4-FFF2-40B4-BE49-F238E27FC236}">
                  <a16:creationId xmlns:a16="http://schemas.microsoft.com/office/drawing/2014/main" id="{86C3C7AF-8283-4F85-8553-7BDC01952EDC}"/>
                </a:ext>
              </a:extLst>
            </p:cNvPr>
            <p:cNvSpPr/>
            <p:nvPr userDrawn="1"/>
          </p:nvSpPr>
          <p:spPr>
            <a:xfrm>
              <a:off x="695137" y="511919"/>
              <a:ext cx="323485" cy="31807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C6121-4E62-4F3F-B4B4-867E76C5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126A-A71C-437D-8F0D-532D4C1E2BE0}" type="datetime1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76F-3601-4FA1-B019-E2AE8C3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65E16-1CB6-40DB-91CA-F202DB7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F822B9-EEBF-4F0A-B2C6-495347CB2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8"/>
            <a:ext cx="9783916" cy="4123276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0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23863B7-F579-6748-D7DD-653B49BF6A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239C-030A-4091-A683-52C64073126A}" type="datetime1">
              <a:rPr lang="zh-CN" altLang="en-US"/>
              <a:pPr>
                <a:defRPr/>
              </a:pPr>
              <a:t>2022/7/6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70A4D8-B184-E3F6-CC8F-EA1D335BF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08D9538-5A09-6265-FE45-D1702625B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57998-C0EC-4E1A-8867-D17EC7CFAE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4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126EA-2F58-4C0A-B9B0-E77424B9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3080B-ABA5-4676-B30B-9D52ECEF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ECE6-1CDF-4A51-AD69-7B3CB6679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CAA-15C3-42B4-9CF3-E4287422E664}" type="datetime1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A6C67-2DEF-4C52-B5A6-DA46A2027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3EC53-3E3F-446C-8466-B2B4BB0C0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79CC-5E76-4369-93D5-3CC8093EB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7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DC7E-53F5-43E1-90BD-C06E5DC9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词法分析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440B0C3-1F24-89BE-DE9E-09B7E85B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51" y="4731797"/>
            <a:ext cx="9736554" cy="171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词法分析器的输入、输出，用于识别符号的状态转移图的构造，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根据状态转移图实现词法分析器。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词法的正规文法表示、正规表达式表示、状态转移图表示，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它们之间的转换。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1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043022F6-9EE8-7D19-A5CB-4BAC09321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3.1.3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源程序的输入缓冲与预处理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1AB91C9C-12A4-3B23-F026-05922123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625477-8EFC-4A82-A258-D27355AE91D5}" type="datetime1">
              <a:rPr lang="zh-CN" altLang="en-US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79FD463C-25A0-F235-D55B-21436781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B32B2-BDEC-4258-9BC1-35FA6F23A732}" type="slidenum"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Rectangle 15">
            <a:extLst>
              <a:ext uri="{FF2B5EF4-FFF2-40B4-BE49-F238E27FC236}">
                <a16:creationId xmlns:a16="http://schemas.microsoft.com/office/drawing/2014/main" id="{28123666-7B8D-2BC1-E9F4-09208281257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输入缓冲区</a:t>
            </a:r>
          </a:p>
        </p:txBody>
      </p:sp>
      <p:grpSp>
        <p:nvGrpSpPr>
          <p:cNvPr id="14341" name="Group 3">
            <a:extLst>
              <a:ext uri="{FF2B5EF4-FFF2-40B4-BE49-F238E27FC236}">
                <a16:creationId xmlns:a16="http://schemas.microsoft.com/office/drawing/2014/main" id="{97EEF0F5-C065-699A-F9FF-98FCB42FF551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00438"/>
            <a:ext cx="7200900" cy="2290620"/>
            <a:chOff x="612" y="2236"/>
            <a:chExt cx="4428" cy="1457"/>
          </a:xfrm>
        </p:grpSpPr>
        <p:sp>
          <p:nvSpPr>
            <p:cNvPr id="14343" name="Line 4">
              <a:extLst>
                <a:ext uri="{FF2B5EF4-FFF2-40B4-BE49-F238E27FC236}">
                  <a16:creationId xmlns:a16="http://schemas.microsoft.com/office/drawing/2014/main" id="{E10681B4-6239-470A-F2A3-3945EFA4A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36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61893" name="Text Box 5">
              <a:extLst>
                <a:ext uri="{FF2B5EF4-FFF2-40B4-BE49-F238E27FC236}">
                  <a16:creationId xmlns:a16="http://schemas.microsoft.com/office/drawing/2014/main" id="{4DBF96C5-EF52-010E-B704-753C4760E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52"/>
              <a:ext cx="912" cy="64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工作区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14345" name="Freeform 6">
              <a:extLst>
                <a:ext uri="{FF2B5EF4-FFF2-40B4-BE49-F238E27FC236}">
                  <a16:creationId xmlns:a16="http://schemas.microsoft.com/office/drawing/2014/main" id="{E49C0898-0BE8-C474-D12F-6E505B75E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620"/>
              <a:ext cx="1440" cy="672"/>
            </a:xfrm>
            <a:custGeom>
              <a:avLst/>
              <a:gdLst>
                <a:gd name="T0" fmla="*/ 0 w 1440"/>
                <a:gd name="T1" fmla="*/ 0 h 672"/>
                <a:gd name="T2" fmla="*/ 240 w 1440"/>
                <a:gd name="T3" fmla="*/ 432 h 672"/>
                <a:gd name="T4" fmla="*/ 1440 w 1440"/>
                <a:gd name="T5" fmla="*/ 672 h 672"/>
                <a:gd name="T6" fmla="*/ 0 60000 65536"/>
                <a:gd name="T7" fmla="*/ 0 60000 65536"/>
                <a:gd name="T8" fmla="*/ 0 60000 65536"/>
                <a:gd name="T9" fmla="*/ 0 w 1440"/>
                <a:gd name="T10" fmla="*/ 0 h 672"/>
                <a:gd name="T11" fmla="*/ 1440 w 144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672">
                  <a:moveTo>
                    <a:pt x="0" y="0"/>
                  </a:moveTo>
                  <a:cubicBezTo>
                    <a:pt x="0" y="160"/>
                    <a:pt x="0" y="320"/>
                    <a:pt x="240" y="432"/>
                  </a:cubicBezTo>
                  <a:cubicBezTo>
                    <a:pt x="480" y="544"/>
                    <a:pt x="1248" y="640"/>
                    <a:pt x="1440" y="6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14346" name="Group 7">
              <a:extLst>
                <a:ext uri="{FF2B5EF4-FFF2-40B4-BE49-F238E27FC236}">
                  <a16:creationId xmlns:a16="http://schemas.microsoft.com/office/drawing/2014/main" id="{E1082151-F5B9-BEDB-1D6E-1D083818E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250"/>
              <a:ext cx="1658" cy="764"/>
              <a:chOff x="672" y="2016"/>
              <a:chExt cx="1658" cy="764"/>
            </a:xfrm>
          </p:grpSpPr>
          <p:sp>
            <p:nvSpPr>
              <p:cNvPr id="14352" name="Line 8">
                <a:extLst>
                  <a:ext uri="{FF2B5EF4-FFF2-40B4-BE49-F238E27FC236}">
                    <a16:creationId xmlns:a16="http://schemas.microsoft.com/office/drawing/2014/main" id="{B7F39648-BE1C-7112-B972-FE767393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61897" name="Rectangle 9">
                <a:extLst>
                  <a:ext uri="{FF2B5EF4-FFF2-40B4-BE49-F238E27FC236}">
                    <a16:creationId xmlns:a16="http://schemas.microsoft.com/office/drawing/2014/main" id="{FDA0FACD-4924-99E6-FC2B-7810F8578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658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32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单词开始指针</a:t>
                </a:r>
              </a:p>
            </p:txBody>
          </p:sp>
        </p:grpSp>
        <p:grpSp>
          <p:nvGrpSpPr>
            <p:cNvPr id="14347" name="Group 10">
              <a:extLst>
                <a:ext uri="{FF2B5EF4-FFF2-40B4-BE49-F238E27FC236}">
                  <a16:creationId xmlns:a16="http://schemas.microsoft.com/office/drawing/2014/main" id="{25C94B66-D371-48E0-07AB-6BFC85297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50"/>
              <a:ext cx="1125" cy="716"/>
              <a:chOff x="2832" y="2016"/>
              <a:chExt cx="1125" cy="716"/>
            </a:xfrm>
          </p:grpSpPr>
          <p:sp>
            <p:nvSpPr>
              <p:cNvPr id="14350" name="Line 11">
                <a:extLst>
                  <a:ext uri="{FF2B5EF4-FFF2-40B4-BE49-F238E27FC236}">
                    <a16:creationId xmlns:a16="http://schemas.microsoft.com/office/drawing/2014/main" id="{1D796F53-B2A2-806A-24CB-9E6FEBB19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61900" name="Rectangle 12">
                <a:extLst>
                  <a:ext uri="{FF2B5EF4-FFF2-40B4-BE49-F238E27FC236}">
                    <a16:creationId xmlns:a16="http://schemas.microsoft.com/office/drawing/2014/main" id="{D3ABCA42-4941-3889-218D-A38A18B3B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12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32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扫描指针</a:t>
                </a:r>
              </a:p>
            </p:txBody>
          </p:sp>
        </p:grpSp>
        <p:sp>
          <p:nvSpPr>
            <p:cNvPr id="14348" name="AutoShape 13">
              <a:extLst>
                <a:ext uri="{FF2B5EF4-FFF2-40B4-BE49-F238E27FC236}">
                  <a16:creationId xmlns:a16="http://schemas.microsoft.com/office/drawing/2014/main" id="{10B7A8F1-2EC3-972A-D6B4-83A3610AA659}"/>
                </a:ext>
              </a:extLst>
            </p:cNvPr>
            <p:cNvSpPr>
              <a:spLocks/>
            </p:cNvSpPr>
            <p:nvPr/>
          </p:nvSpPr>
          <p:spPr bwMode="auto">
            <a:xfrm rot="-5360865">
              <a:off x="2548" y="1708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1902" name="Rectangle 14">
              <a:extLst>
                <a:ext uri="{FF2B5EF4-FFF2-40B4-BE49-F238E27FC236}">
                  <a16:creationId xmlns:a16="http://schemas.microsoft.com/office/drawing/2014/main" id="{94D92AED-21F4-FBD5-AC53-D8DDD459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80"/>
              <a:ext cx="85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正拼单词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>
            <a:extLst>
              <a:ext uri="{FF2B5EF4-FFF2-40B4-BE49-F238E27FC236}">
                <a16:creationId xmlns:a16="http://schemas.microsoft.com/office/drawing/2014/main" id="{475AF013-759A-3312-5A8A-0DEDCC2B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3.1.3 </a:t>
            </a:r>
            <a:r>
              <a:rPr lang="zh-CN" altLang="en-US" sz="3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源程序的输入缓冲与预处理</a:t>
            </a:r>
            <a:endParaRPr lang="en-US" altLang="zh-CN" sz="3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229B6563-6FCB-9BDF-2E12-571DAC6C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FC99ED-25F1-4379-9D88-49A7BCE8D6D6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BFB0AF45-67C2-2838-3088-EE9C5732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16354-48ED-4360-9A8D-74603DF7EDA1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2916" name="Rectangle 4">
            <a:extLst>
              <a:ext uri="{FF2B5EF4-FFF2-40B4-BE49-F238E27FC236}">
                <a16:creationId xmlns:a16="http://schemas.microsoft.com/office/drawing/2014/main" id="{4BA49717-AD31-8756-0F52-F715AEDA248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008010"/>
            <a:ext cx="9783916" cy="412327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双缓冲区问题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超前扫描导致的效率问题</a:t>
            </a:r>
          </a:p>
        </p:txBody>
      </p:sp>
      <p:sp>
        <p:nvSpPr>
          <p:cNvPr id="1062914" name="AutoShape 2">
            <a:extLst>
              <a:ext uri="{FF2B5EF4-FFF2-40B4-BE49-F238E27FC236}">
                <a16:creationId xmlns:a16="http://schemas.microsoft.com/office/drawing/2014/main" id="{4A66CDE4-7FAF-0916-916A-4AED08A4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9764"/>
            <a:ext cx="3124200" cy="1152525"/>
          </a:xfrm>
          <a:prstGeom prst="wedgeRoundRectCallout">
            <a:avLst>
              <a:gd name="adj1" fmla="val -109148"/>
              <a:gd name="adj2" fmla="val 1037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每次移动向前指针都需要做两次测试</a:t>
            </a:r>
          </a:p>
        </p:txBody>
      </p:sp>
      <p:sp>
        <p:nvSpPr>
          <p:cNvPr id="1062917" name="Rectangle 5">
            <a:extLst>
              <a:ext uri="{FF2B5EF4-FFF2-40B4-BE49-F238E27FC236}">
                <a16:creationId xmlns:a16="http://schemas.microsoft.com/office/drawing/2014/main" id="{B4E59469-7B0D-06CA-2C3E-629F5124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5876926"/>
            <a:ext cx="484106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问题：如何设计和实现扫描器？</a:t>
            </a:r>
          </a:p>
        </p:txBody>
      </p:sp>
      <p:sp>
        <p:nvSpPr>
          <p:cNvPr id="1062918" name="Rectangle 6">
            <a:extLst>
              <a:ext uri="{FF2B5EF4-FFF2-40B4-BE49-F238E27FC236}">
                <a16:creationId xmlns:a16="http://schemas.microsoft.com/office/drawing/2014/main" id="{4CD5DE1B-8182-6BF2-21C3-89050566B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445125"/>
            <a:ext cx="411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大小问题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128Byte*2|1024Byte*2|4096Byte*2</a:t>
            </a:r>
          </a:p>
        </p:txBody>
      </p:sp>
      <p:sp>
        <p:nvSpPr>
          <p:cNvPr id="1062919" name="Rectangle 7">
            <a:extLst>
              <a:ext uri="{FF2B5EF4-FFF2-40B4-BE49-F238E27FC236}">
                <a16:creationId xmlns:a16="http://schemas.microsoft.com/office/drawing/2014/main" id="{82F27694-E475-5E88-4606-ED9F0BF5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22272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2920" name="Object 8">
            <a:extLst>
              <a:ext uri="{FF2B5EF4-FFF2-40B4-BE49-F238E27FC236}">
                <a16:creationId xmlns:a16="http://schemas.microsoft.com/office/drawing/2014/main" id="{ABC20CA4-F11D-490F-DCB2-BA2F92EF2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1773239"/>
          <a:ext cx="3362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Visio" r:id="rId3" imgW="3361672" imgH="1403738" progId="Visio.Drawing.11">
                  <p:embed/>
                </p:oleObj>
              </mc:Choice>
              <mc:Fallback>
                <p:oleObj name="Visio" r:id="rId3" imgW="3361672" imgH="1403738" progId="Visio.Drawing.11">
                  <p:embed/>
                  <p:pic>
                    <p:nvPicPr>
                      <p:cNvPr id="1062920" name="Object 8">
                        <a:extLst>
                          <a:ext uri="{FF2B5EF4-FFF2-40B4-BE49-F238E27FC236}">
                            <a16:creationId xmlns:a16="http://schemas.microsoft.com/office/drawing/2014/main" id="{ABC20CA4-F11D-490F-DCB2-BA2F92EF2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773239"/>
                        <a:ext cx="3362325" cy="14001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21" name="Rectangle 9">
            <a:extLst>
              <a:ext uri="{FF2B5EF4-FFF2-40B4-BE49-F238E27FC236}">
                <a16:creationId xmlns:a16="http://schemas.microsoft.com/office/drawing/2014/main" id="{2E673A17-E4AA-435C-FB17-9901BA20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22272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2922" name="Object 10">
            <a:extLst>
              <a:ext uri="{FF2B5EF4-FFF2-40B4-BE49-F238E27FC236}">
                <a16:creationId xmlns:a16="http://schemas.microsoft.com/office/drawing/2014/main" id="{B1D2C06B-D9E5-2FB8-9B34-DC2649381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6926" y="1773239"/>
          <a:ext cx="4486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Visio" r:id="rId5" imgW="3901440" imgH="1403942" progId="Visio.Drawing.11">
                  <p:embed/>
                </p:oleObj>
              </mc:Choice>
              <mc:Fallback>
                <p:oleObj name="Visio" r:id="rId5" imgW="3901440" imgH="1403942" progId="Visio.Drawing.11">
                  <p:embed/>
                  <p:pic>
                    <p:nvPicPr>
                      <p:cNvPr id="1062922" name="Object 10">
                        <a:extLst>
                          <a:ext uri="{FF2B5EF4-FFF2-40B4-BE49-F238E27FC236}">
                            <a16:creationId xmlns:a16="http://schemas.microsoft.com/office/drawing/2014/main" id="{B1D2C06B-D9E5-2FB8-9B34-DC2649381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6" y="1773239"/>
                        <a:ext cx="4486275" cy="140017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23" name="Text Box 11">
            <a:extLst>
              <a:ext uri="{FF2B5EF4-FFF2-40B4-BE49-F238E27FC236}">
                <a16:creationId xmlns:a16="http://schemas.microsoft.com/office/drawing/2014/main" id="{E57CD9F9-E1B6-B390-D20A-E1703E967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21038"/>
            <a:ext cx="3200400" cy="2082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在缓冲区第一部分末尾  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begin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重装缓冲区第二部分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if  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在缓冲区第二部分末尾  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begin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重装缓冲区第一部分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zh-CN" altLang="en-US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移到缓冲区第一部分开始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 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altLang="zh-CN" sz="1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1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+1; </a:t>
            </a:r>
          </a:p>
        </p:txBody>
      </p:sp>
      <p:sp>
        <p:nvSpPr>
          <p:cNvPr id="1062924" name="Text Box 12">
            <a:extLst>
              <a:ext uri="{FF2B5EF4-FFF2-40B4-BE49-F238E27FC236}">
                <a16:creationId xmlns:a16="http://schemas.microsoft.com/office/drawing/2014/main" id="{ED2AFE9D-2525-FF1D-310B-E68DE072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21038"/>
            <a:ext cx="4343400" cy="27241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↑= eof  then  begin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forward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在第一部分末尾 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 begin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重装第二部分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if  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在第二部分末尾 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 begin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重装第一部分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9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移到第一部分开始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  /* eof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在表示输入结束 *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终止词法分析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build="p" autoUpdateAnimBg="0"/>
      <p:bldP spid="1062914" grpId="0" animBg="1" autoUpdateAnimBg="0"/>
      <p:bldP spid="1062917" grpId="0" autoUpdateAnimBg="0"/>
      <p:bldP spid="1062918" grpId="0" autoUpdateAnimBg="0"/>
      <p:bldP spid="1062919" grpId="0" animBg="1"/>
      <p:bldP spid="1062921" grpId="0" animBg="1"/>
      <p:bldP spid="1062923" grpId="0" animBg="1" autoUpdateAnimBg="0"/>
      <p:bldP spid="10629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137C49A6-9834-5C9A-403C-535E3A9C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3.1.4 </a:t>
            </a:r>
            <a:r>
              <a:rPr lang="zh-CN" altLang="en-US" sz="3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词法分析阶段的错误处理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F3A69-8EF3-243A-8AA7-342DAC21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B816996-4610-4B03-890C-91BF5286B90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B2EDA382-3ACF-1F24-88C0-A3BC929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F2621-7EBA-4D65-A029-69606E09D1B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419" name="Rectangle 3">
            <a:extLst>
              <a:ext uri="{FF2B5EF4-FFF2-40B4-BE49-F238E27FC236}">
                <a16:creationId xmlns:a16="http://schemas.microsoft.com/office/drawing/2014/main" id="{39E17598-65E4-0D43-4499-00920DE218C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．非法字符检查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．关键字拼写错误检查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．不封闭错误检查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．重复说明检查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．错误恢复与续编译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紧急方式恢复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(panic-mode recovery)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反复删掉剩余输入最前面的字符，直到词法分析器能发现一个正确的单词为止。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84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E3B4CD8-B556-1526-B081-15AA69894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3.1.5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词法分析器的位置 </a:t>
            </a:r>
          </a:p>
        </p:txBody>
      </p:sp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748EBD6F-24E6-E122-F948-E82AF83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86E187-E98B-4F23-B6D2-A167A774C410}" type="datetime1">
              <a:rPr lang="zh-CN" altLang="en-US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12FF8049-6955-F8F6-8F38-119F4827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E670A-0680-4C79-9AAE-EFD779127059}" type="slidenum"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464" name="Rectangle 24">
            <a:extLst>
              <a:ext uri="{FF2B5EF4-FFF2-40B4-BE49-F238E27FC236}">
                <a16:creationId xmlns:a16="http://schemas.microsoft.com/office/drawing/2014/main" id="{43196902-1BE8-BF97-CF4B-E6519A04B57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以语法分析器为中心的优点：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简化编译器的设计。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提高编译器的效率。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增强编译器的可移植性。</a:t>
            </a:r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A6444627-E1CE-53EF-A28E-DFA0DDFA7F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1201" y="2949130"/>
            <a:ext cx="8120063" cy="3417887"/>
            <a:chOff x="2472" y="8574"/>
            <a:chExt cx="6552" cy="2808"/>
          </a:xfrm>
        </p:grpSpPr>
        <p:sp>
          <p:nvSpPr>
            <p:cNvPr id="17415" name="AutoShape 5">
              <a:extLst>
                <a:ext uri="{FF2B5EF4-FFF2-40B4-BE49-F238E27FC236}">
                  <a16:creationId xmlns:a16="http://schemas.microsoft.com/office/drawing/2014/main" id="{8FCAA215-F96C-B2CC-31F9-35FC621B6C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2" y="8574"/>
              <a:ext cx="6552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Text Box 6">
              <a:extLst>
                <a:ext uri="{FF2B5EF4-FFF2-40B4-BE49-F238E27FC236}">
                  <a16:creationId xmlns:a16="http://schemas.microsoft.com/office/drawing/2014/main" id="{E9806B6B-E165-1275-D08C-DB667AC67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" y="10290"/>
              <a:ext cx="1080" cy="46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</a:p>
          </p:txBody>
        </p:sp>
        <p:sp>
          <p:nvSpPr>
            <p:cNvPr id="17417" name="Text Box 7">
              <a:extLst>
                <a:ext uri="{FF2B5EF4-FFF2-40B4-BE49-F238E27FC236}">
                  <a16:creationId xmlns:a16="http://schemas.microsoft.com/office/drawing/2014/main" id="{E2FDE645-C881-D4C5-E42E-BE3AD0EAE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9510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7418" name="Text Box 8">
              <a:extLst>
                <a:ext uri="{FF2B5EF4-FFF2-40B4-BE49-F238E27FC236}">
                  <a16:creationId xmlns:a16="http://schemas.microsoft.com/office/drawing/2014/main" id="{42D4EAC3-F312-55D7-1A00-4C29B13A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" y="9510"/>
              <a:ext cx="125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7419" name="Text Box 9">
              <a:extLst>
                <a:ext uri="{FF2B5EF4-FFF2-40B4-BE49-F238E27FC236}">
                  <a16:creationId xmlns:a16="http://schemas.microsoft.com/office/drawing/2014/main" id="{32B6F18F-084B-45EF-157C-C18A877C7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" y="9510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语义分析与代码生成</a:t>
              </a:r>
            </a:p>
          </p:txBody>
        </p:sp>
        <p:sp>
          <p:nvSpPr>
            <p:cNvPr id="17420" name="Text Box 10">
              <a:extLst>
                <a:ext uri="{FF2B5EF4-FFF2-40B4-BE49-F238E27FC236}">
                  <a16:creationId xmlns:a16="http://schemas.microsoft.com/office/drawing/2014/main" id="{8798690C-DAFF-39A3-619D-DA3551348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" y="10290"/>
              <a:ext cx="1458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目标代码整理</a:t>
              </a:r>
            </a:p>
          </p:txBody>
        </p:sp>
        <p:sp>
          <p:nvSpPr>
            <p:cNvPr id="17421" name="Text Box 11">
              <a:extLst>
                <a:ext uri="{FF2B5EF4-FFF2-40B4-BE49-F238E27FC236}">
                  <a16:creationId xmlns:a16="http://schemas.microsoft.com/office/drawing/2014/main" id="{74F28E0F-6017-F2C6-5114-D0C523930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914"/>
              <a:ext cx="27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　以语法分析器为中心</a:t>
              </a:r>
            </a:p>
          </p:txBody>
        </p:sp>
        <p:sp>
          <p:nvSpPr>
            <p:cNvPr id="17422" name="Line 12">
              <a:extLst>
                <a:ext uri="{FF2B5EF4-FFF2-40B4-BE49-F238E27FC236}">
                  <a16:creationId xmlns:a16="http://schemas.microsoft.com/office/drawing/2014/main" id="{5B9526E4-170B-8368-19BB-87D7D059E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975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Text Box 13">
              <a:extLst>
                <a:ext uri="{FF2B5EF4-FFF2-40B4-BE49-F238E27FC236}">
                  <a16:creationId xmlns:a16="http://schemas.microsoft.com/office/drawing/2014/main" id="{4342667B-C107-ECA3-6EA4-3B0233147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9510"/>
              <a:ext cx="900" cy="46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7424" name="Line 14">
              <a:extLst>
                <a:ext uri="{FF2B5EF4-FFF2-40B4-BE49-F238E27FC236}">
                  <a16:creationId xmlns:a16="http://schemas.microsoft.com/office/drawing/2014/main" id="{12DF765A-C5EB-4686-597E-68196582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2" y="975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5">
              <a:extLst>
                <a:ext uri="{FF2B5EF4-FFF2-40B4-BE49-F238E27FC236}">
                  <a16:creationId xmlns:a16="http://schemas.microsoft.com/office/drawing/2014/main" id="{990C8F5E-2703-D4FE-782C-FBECFF4AB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97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AutoShape 16">
              <a:extLst>
                <a:ext uri="{FF2B5EF4-FFF2-40B4-BE49-F238E27FC236}">
                  <a16:creationId xmlns:a16="http://schemas.microsoft.com/office/drawing/2014/main" id="{A5EAEDB9-3F8E-CE89-72C3-5AE8951A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9666"/>
              <a:ext cx="540" cy="156"/>
            </a:xfrm>
            <a:prstGeom prst="rightArrow">
              <a:avLst>
                <a:gd name="adj1" fmla="val 50000"/>
                <a:gd name="adj2" fmla="val 865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7" name="AutoShape 17">
              <a:extLst>
                <a:ext uri="{FF2B5EF4-FFF2-40B4-BE49-F238E27FC236}">
                  <a16:creationId xmlns:a16="http://schemas.microsoft.com/office/drawing/2014/main" id="{4F41526B-1C0F-B3ED-F70F-37A93335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" y="10446"/>
              <a:ext cx="615" cy="151"/>
            </a:xfrm>
            <a:prstGeom prst="rightArrow">
              <a:avLst>
                <a:gd name="adj1" fmla="val 50000"/>
                <a:gd name="adj2" fmla="val 11538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AutoShape 18">
              <a:extLst>
                <a:ext uri="{FF2B5EF4-FFF2-40B4-BE49-F238E27FC236}">
                  <a16:creationId xmlns:a16="http://schemas.microsoft.com/office/drawing/2014/main" id="{AC5FBD7A-753D-F1EE-D363-F57F337A8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" y="10119"/>
              <a:ext cx="180" cy="171"/>
            </a:xfrm>
            <a:prstGeom prst="downArrow">
              <a:avLst>
                <a:gd name="adj1" fmla="val 50000"/>
                <a:gd name="adj2" fmla="val 4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9" name="Text Box 19">
              <a:extLst>
                <a:ext uri="{FF2B5EF4-FFF2-40B4-BE49-F238E27FC236}">
                  <a16:creationId xmlns:a16="http://schemas.microsoft.com/office/drawing/2014/main" id="{73EFE6A8-5F24-20F0-BE9D-09C21CA2B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8730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7430" name="Freeform 20">
              <a:extLst>
                <a:ext uri="{FF2B5EF4-FFF2-40B4-BE49-F238E27FC236}">
                  <a16:creationId xmlns:a16="http://schemas.microsoft.com/office/drawing/2014/main" id="{65AAD3A0-9845-22A5-5AB1-319AC694A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198"/>
              <a:ext cx="1260" cy="312"/>
            </a:xfrm>
            <a:custGeom>
              <a:avLst/>
              <a:gdLst>
                <a:gd name="T0" fmla="*/ 0 w 1260"/>
                <a:gd name="T1" fmla="*/ 312 h 312"/>
                <a:gd name="T2" fmla="*/ 360 w 1260"/>
                <a:gd name="T3" fmla="*/ 156 h 312"/>
                <a:gd name="T4" fmla="*/ 1260 w 1260"/>
                <a:gd name="T5" fmla="*/ 0 h 312"/>
                <a:gd name="T6" fmla="*/ 0 60000 65536"/>
                <a:gd name="T7" fmla="*/ 0 60000 65536"/>
                <a:gd name="T8" fmla="*/ 0 60000 65536"/>
                <a:gd name="T9" fmla="*/ 0 w 1260"/>
                <a:gd name="T10" fmla="*/ 0 h 312"/>
                <a:gd name="T11" fmla="*/ 1260 w 12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312">
                  <a:moveTo>
                    <a:pt x="0" y="312"/>
                  </a:moveTo>
                  <a:cubicBezTo>
                    <a:pt x="75" y="260"/>
                    <a:pt x="150" y="208"/>
                    <a:pt x="360" y="156"/>
                  </a:cubicBezTo>
                  <a:cubicBezTo>
                    <a:pt x="570" y="104"/>
                    <a:pt x="915" y="52"/>
                    <a:pt x="12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1">
              <a:extLst>
                <a:ext uri="{FF2B5EF4-FFF2-40B4-BE49-F238E27FC236}">
                  <a16:creationId xmlns:a16="http://schemas.microsoft.com/office/drawing/2014/main" id="{041F4DAC-3832-83EF-9F3E-CC0E91F4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19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22">
              <a:extLst>
                <a:ext uri="{FF2B5EF4-FFF2-40B4-BE49-F238E27FC236}">
                  <a16:creationId xmlns:a16="http://schemas.microsoft.com/office/drawing/2014/main" id="{36F05D4B-53AF-2AE8-285E-18F40F94E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9198"/>
              <a:ext cx="1260" cy="312"/>
            </a:xfrm>
            <a:custGeom>
              <a:avLst/>
              <a:gdLst>
                <a:gd name="T0" fmla="*/ 1260 w 1260"/>
                <a:gd name="T1" fmla="*/ 39936 h 156"/>
                <a:gd name="T2" fmla="*/ 0 w 1260"/>
                <a:gd name="T3" fmla="*/ 0 h 156"/>
                <a:gd name="T4" fmla="*/ 0 60000 65536"/>
                <a:gd name="T5" fmla="*/ 0 60000 65536"/>
                <a:gd name="T6" fmla="*/ 0 w 1260"/>
                <a:gd name="T7" fmla="*/ 0 h 156"/>
                <a:gd name="T8" fmla="*/ 1260 w 126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0" h="156">
                  <a:moveTo>
                    <a:pt x="1260" y="156"/>
                  </a:moveTo>
                  <a:cubicBezTo>
                    <a:pt x="765" y="78"/>
                    <a:pt x="270" y="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23">
              <a:extLst>
                <a:ext uri="{FF2B5EF4-FFF2-40B4-BE49-F238E27FC236}">
                  <a16:creationId xmlns:a16="http://schemas.microsoft.com/office/drawing/2014/main" id="{712361EB-0A30-8A24-DAD7-ECB100829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" y="9198"/>
              <a:ext cx="720" cy="1092"/>
            </a:xfrm>
            <a:custGeom>
              <a:avLst/>
              <a:gdLst>
                <a:gd name="T0" fmla="*/ 0 w 720"/>
                <a:gd name="T1" fmla="*/ 1092 h 1092"/>
                <a:gd name="T2" fmla="*/ 720 w 720"/>
                <a:gd name="T3" fmla="*/ 624 h 1092"/>
                <a:gd name="T4" fmla="*/ 0 w 720"/>
                <a:gd name="T5" fmla="*/ 0 h 1092"/>
                <a:gd name="T6" fmla="*/ 0 60000 65536"/>
                <a:gd name="T7" fmla="*/ 0 60000 65536"/>
                <a:gd name="T8" fmla="*/ 0 60000 65536"/>
                <a:gd name="T9" fmla="*/ 0 w 720"/>
                <a:gd name="T10" fmla="*/ 0 h 1092"/>
                <a:gd name="T11" fmla="*/ 720 w 720"/>
                <a:gd name="T12" fmla="*/ 1092 h 1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092">
                  <a:moveTo>
                    <a:pt x="0" y="1092"/>
                  </a:moveTo>
                  <a:cubicBezTo>
                    <a:pt x="360" y="949"/>
                    <a:pt x="720" y="806"/>
                    <a:pt x="720" y="624"/>
                  </a:cubicBezTo>
                  <a:cubicBezTo>
                    <a:pt x="720" y="442"/>
                    <a:pt x="360" y="221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BB7C706-D84E-F734-0CF0-6B9B624B9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单词的描述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正则文法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D75D1-F606-E28F-BBDC-845BC486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39561D9-C147-4674-8E3F-F6BD53BAB72B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F2AF73A6-FE92-7D73-306B-13449D3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78829E-7EEC-41F8-BEEC-CAB360345C7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20C1AC97-188B-B55F-27F2-D4A0063D15D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92075" tIns="46038" rIns="92075" bIns="46038" rtlCol="0"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正则文法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中，对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均具有形式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Bw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标识符的文法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约定：用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digit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表示数字：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0,1,2,…,9;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letter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表示字母：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A,B,…,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Z,a,b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,…,z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&lt;id&gt;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&lt;letter&gt; | &lt;id&gt;&lt;digit&gt; | &lt;id&gt;&lt;letter&gt;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&lt;letter&gt;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… 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… 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&lt;digit&gt;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| 1 | 2 | … | 9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A662879-230B-3391-4D6C-F1D2ECFB8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3FF28-83F1-571D-A16B-0AC70047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3BB15185-6E25-4B31-AC87-D2244E9B4001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68AAF03E-5170-9899-5940-039629E7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465074-508B-428F-9CA7-CE4D318CCB6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B78EBB2-52A8-2B23-8E17-724859DAAD6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：标识符的另一种表示</a:t>
            </a:r>
          </a:p>
          <a:p>
            <a:pPr lvl="1" eaLnBrk="1" hangingPunct="1"/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letter(letter|digit)</a:t>
            </a:r>
            <a:r>
              <a:rPr lang="en-US" altLang="zh-CN" sz="36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en-US" altLang="zh-CN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Kleene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闭包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表示正闭包</a:t>
            </a:r>
          </a:p>
          <a:p>
            <a:pPr lvl="1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？表示“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个”</a:t>
            </a:r>
          </a:p>
          <a:p>
            <a:pPr lvl="1" eaLnBrk="1" hangingPunct="1"/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Letter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(letter|digit)</a:t>
            </a:r>
            <a:r>
              <a:rPr lang="en-US" altLang="zh-CN" sz="36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的并列表示两者的连接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正则式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表示正则集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相应的正则集记为 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L(r)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045F939A-3AF4-2DA4-6514-AD062EC32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D811D-C6A6-BF8B-1D3E-381E46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D402A3F-E2B8-4179-B420-095AAD3826FB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058F5BA6-D181-005F-31D9-9842455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98A9AF-92B9-4452-890A-66C1A736EEB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F151718-F661-8C31-6CF1-AEAB9E3A4F9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89608"/>
            <a:ext cx="9783916" cy="5051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定义</a:t>
            </a:r>
            <a:r>
              <a:rPr lang="en-US" altLang="zh-CN" sz="1600" dirty="0">
                <a:latin typeface="Times New Roman" panose="02020603050405020304" pitchFamily="18" charset="0"/>
              </a:rPr>
              <a:t>3.1 </a:t>
            </a:r>
            <a:r>
              <a:rPr lang="zh-CN" altLang="en-US" sz="1600" dirty="0">
                <a:latin typeface="Times New Roman" panose="02020603050405020304" pitchFamily="18" charset="0"/>
              </a:rPr>
              <a:t>设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是一个字母表，则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上的正则表达式及其所表示的正则语言可递归地定义如下：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⑴ </a:t>
            </a:r>
            <a:r>
              <a:rPr lang="zh-CN" alt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1600" dirty="0">
                <a:latin typeface="Times New Roman" panose="02020603050405020304" pitchFamily="18" charset="0"/>
              </a:rPr>
              <a:t>是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上的一个正则表达式，它表示空集；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⑵ </a:t>
            </a:r>
            <a:r>
              <a:rPr lang="en-US" altLang="zh-CN" sz="1600" i="1" dirty="0">
                <a:latin typeface="Times New Roman" panose="02020603050405020304" pitchFamily="18" charset="0"/>
              </a:rPr>
              <a:t>ε</a:t>
            </a:r>
            <a:r>
              <a:rPr lang="zh-CN" altLang="en-US" sz="1600" dirty="0">
                <a:latin typeface="Times New Roman" panose="02020603050405020304" pitchFamily="18" charset="0"/>
              </a:rPr>
              <a:t>是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上的一个正则表达式，它表示语言</a:t>
            </a:r>
            <a:r>
              <a:rPr lang="en-US" altLang="zh-CN" sz="1600" dirty="0">
                <a:latin typeface="Times New Roman" panose="02020603050405020304" pitchFamily="18" charset="0"/>
              </a:rPr>
              <a:t>{</a:t>
            </a:r>
            <a:r>
              <a:rPr lang="en-US" altLang="zh-CN" sz="1600" i="1" dirty="0">
                <a:latin typeface="Times New Roman" panose="02020603050405020304" pitchFamily="18" charset="0"/>
              </a:rPr>
              <a:t>ε</a:t>
            </a:r>
            <a:r>
              <a:rPr lang="en-US" altLang="zh-CN" sz="1600" dirty="0">
                <a:latin typeface="Times New Roman" panose="02020603050405020304" pitchFamily="18" charset="0"/>
              </a:rPr>
              <a:t>}</a:t>
            </a:r>
            <a:r>
              <a:rPr lang="zh-CN" altLang="en-US" sz="16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⑶ 对于</a:t>
            </a:r>
            <a:r>
              <a:rPr lang="zh-CN" altLang="en-US" sz="1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∈</a:t>
            </a:r>
            <a:r>
              <a:rPr lang="en-US" altLang="zh-CN" sz="1600" i="1" dirty="0">
                <a:latin typeface="Times New Roman" panose="02020603050405020304" pitchFamily="18" charset="0"/>
              </a:rPr>
              <a:t>∑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，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</a:rPr>
              <a:t>是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上的一个正则表达式，它表示的正则语言是</a:t>
            </a:r>
            <a:r>
              <a:rPr lang="en-US" altLang="zh-CN" sz="1600" dirty="0">
                <a:latin typeface="Times New Roman" panose="02020603050405020304" pitchFamily="18" charset="0"/>
              </a:rPr>
              <a:t>{</a:t>
            </a:r>
            <a:r>
              <a:rPr lang="en-US" altLang="zh-CN" sz="1600" i="1" dirty="0">
                <a:latin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</a:rPr>
              <a:t>}</a:t>
            </a:r>
            <a:r>
              <a:rPr lang="zh-CN" altLang="en-US" sz="16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⑷ 假设</a:t>
            </a:r>
            <a:r>
              <a:rPr lang="en-US" altLang="zh-CN" sz="1600" i="1" dirty="0">
                <a:latin typeface="Times New Roman" panose="02020603050405020304" pitchFamily="18" charset="0"/>
              </a:rPr>
              <a:t>r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</a:rPr>
              <a:t>都是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上的正则表达式，它们表示的语言分别为</a:t>
            </a:r>
            <a:r>
              <a:rPr lang="en-US" altLang="zh-CN" sz="1600" i="1" dirty="0"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latin typeface="Times New Roman" panose="02020603050405020304" pitchFamily="18" charset="0"/>
              </a:rPr>
              <a:t>s</a:t>
            </a:r>
            <a:r>
              <a:rPr lang="en-US" altLang="zh-CN" sz="1600" dirty="0"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</a:rPr>
              <a:t>，则：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也是</a:t>
            </a:r>
            <a:r>
              <a:rPr lang="zh-CN" altLang="en-US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16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也是</a:t>
            </a:r>
            <a:r>
              <a:rPr lang="zh-CN" altLang="en-US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)∪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16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也是</a:t>
            </a:r>
            <a:r>
              <a:rPr lang="zh-CN" altLang="en-US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*)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也是</a:t>
            </a:r>
            <a:r>
              <a:rPr lang="zh-CN" altLang="en-US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))*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⑸ 只有经有限次使用上述规则构造的表达式才是</a:t>
            </a:r>
            <a:r>
              <a:rPr lang="zh-CN" altLang="en-US" sz="1600" i="1" dirty="0">
                <a:latin typeface="Times New Roman" panose="02020603050405020304" pitchFamily="18" charset="0"/>
              </a:rPr>
              <a:t>∑</a:t>
            </a:r>
            <a:r>
              <a:rPr lang="zh-CN" altLang="en-US" sz="1600" dirty="0">
                <a:latin typeface="Times New Roman" panose="02020603050405020304" pitchFamily="18" charset="0"/>
              </a:rPr>
              <a:t>上的正则表达式。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764951F6-23D6-39FE-5BF8-FF1D5A22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正则表达式中的运算优先级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FC916-A37D-3BDD-1462-AF97A302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55FA70A-1815-4C4C-B58E-2A866E7EA023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10250A2B-7038-0C32-ACE0-3682665C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0ED659-69BF-415F-87AC-C32F779CB2C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DCBD92F-99B9-D940-E484-74B62D6C6E5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647064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运算优先级和结合性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高于“连接” 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“连接” 高于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具有交换律、结合律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“连接”	 具有结合律、和对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的分配律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指定优先关系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意义清楚时，括号可以省略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)={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构成的符号串，包括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aaaab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,...}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33D91011-2FBA-82BD-36AA-D836E23EA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3.2.3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正则表达式与正则文法的等价性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3995E-7D89-A107-C575-BB13E30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83858CA-A4BF-4AFB-8111-6902B6FEBFCF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138C45F0-3F92-8145-5D28-F74A562C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C37DAC-1CBE-4E07-B56F-ECB909402BD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4D311B3-D94F-CF5E-B5FC-5128C43295A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正则表达式与正则文法等价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对任意一个正则表达式，存在一个定义同一语言的正则文法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对任意一个正则文法，存在一个定义同一语言的正则表达式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20000"/>
              </a:lnSpc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20000"/>
              </a:lnSpc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证明语言的性质：正则文法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20000"/>
              </a:lnSpc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实践、设计自动机：正则表达式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D16FAF0B-C54F-F9EB-0636-0E6B43D5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C11A5-32F0-3B5C-C49A-F5ED45CF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55DF96B-EE32-402C-BF04-72980B941886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D0AEC02D-BB1C-40CB-3376-436CCB57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6D7D4-7D6D-4244-958D-714D620AB8C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88C246AE-96F0-89EA-7BCA-4119DE24030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问题：给定正则文法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，构造一个正则表达式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为正则文法的每个产生式构造一个正则表达式方程式，这些方程式中的变量是文法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中的语法变量，各变量的系数是正则表达式，简称为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方程式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。从而得到一个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联立方程组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用代入消元法消去联立方程组中除开始符号外的其他变量，最后得到关于开始符号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的解：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即为所求的正则表达式。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07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8F6C7B3A-F624-16B0-81B0-829EEFBD3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100803" name="Rectangle 3">
            <a:extLst>
              <a:ext uri="{FF2B5EF4-FFF2-40B4-BE49-F238E27FC236}">
                <a16:creationId xmlns:a16="http://schemas.microsoft.com/office/drawing/2014/main" id="{24BFF6CE-6FC9-E30F-A81C-033F977C6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spcBef>
                <a:spcPct val="55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词法分析器的功能</a:t>
            </a:r>
          </a:p>
          <a:p>
            <a:pPr marL="533400" indent="-533400">
              <a:spcBef>
                <a:spcPct val="55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单词的描述</a:t>
            </a:r>
          </a:p>
          <a:p>
            <a:pPr marL="533400" indent="-533400">
              <a:spcBef>
                <a:spcPct val="55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单词的识别</a:t>
            </a:r>
          </a:p>
          <a:p>
            <a:pPr marL="533400" indent="-533400">
              <a:spcBef>
                <a:spcPct val="55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词法分析程序的自动生成</a:t>
            </a:r>
          </a:p>
          <a:p>
            <a:pPr marL="533400" indent="-533400">
              <a:spcBef>
                <a:spcPct val="55000"/>
              </a:spcBef>
              <a:buNone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2BB2F-25D5-5C48-6791-17615AAA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29830DB-27EA-4B72-B23A-259C57318183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F670A005-3EDC-4559-94B8-CC0A8AC9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64006-1330-40EA-89B8-9158CDB3968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2F679DF7-BCD2-743D-4595-6BAC47AEB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EA834-68CC-9B01-CCF4-1A24CF0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018D2E9-9375-4C8B-BD96-62FC1A7260D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31FB3B90-2AB2-5E72-4D72-D167192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5885A7-0F9E-4284-AFF8-8EB9881D675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4563" name="Rectangle 3">
            <a:extLst>
              <a:ext uri="{FF2B5EF4-FFF2-40B4-BE49-F238E27FC236}">
                <a16:creationId xmlns:a16="http://schemas.microsoft.com/office/drawing/2014/main" id="{C8000922-6AC9-2C47-79FE-219E441C5E1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具体步骤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根据正则文法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构造正则表达式联立方程组。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假设正则文法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是右线性的，其每个产生式的右部只含有一个终结符，则有如下方程式构造规则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对形如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的产生式，构造方程式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。其中可以有形如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的产生式；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对形如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的产生式，构造方程式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对形如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的产生式，构造方程式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11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11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11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11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1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5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948FDC10-79D4-8359-10EB-BC5405902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BF80-AA20-A546-72F2-017FD45B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C50B9AA-F48C-47DC-93C1-ED81BD73C697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91347B70-4AF3-4856-9555-57BBC06A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C97AA-A254-42E6-B4B9-C1979DEEAA7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5587" name="Rectangle 3">
            <a:extLst>
              <a:ext uri="{FF2B5EF4-FFF2-40B4-BE49-F238E27FC236}">
                <a16:creationId xmlns:a16="http://schemas.microsoft.com/office/drawing/2014/main" id="{FCAB164D-061E-1A27-0853-FDBA5EFCCE6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解联立方程组，求等价的正则表达式 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altLang="zh-CN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用代入消元法逐个消去方程组中除开始符号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外的其他变量，最后即可得到关于开始符号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的解。代入消元规则如下：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① 如果有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替换之，其      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② 如果有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11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11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11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11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3A9DD574-FA62-A9D5-3F99-976E0D514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44BF2-00CC-1C92-607B-170D21E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FA2682F-8915-47E4-BCE3-833C726CCA25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8C8A1BA8-81BC-1B14-869E-26A518F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018CB7-2E66-4657-B7B4-C66408F183E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3539" name="Rectangle 3">
            <a:extLst>
              <a:ext uri="{FF2B5EF4-FFF2-40B4-BE49-F238E27FC236}">
                <a16:creationId xmlns:a16="http://schemas.microsoft.com/office/drawing/2014/main" id="{4DFA7DA5-32C1-E430-8819-F047DBAF080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如果有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)C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替换之，其中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如果有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替换之，其中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 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替换之；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对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替换之；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，则用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代替之。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1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11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1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11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5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AA001DD1-56EA-9638-6817-E367A91E1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227F4-F65C-C075-7DB2-278A2A69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76F33E0-EDDB-44E3-96F9-B6569DC32111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93BC0688-341C-BDEC-8AC3-D7BA7CC5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251431-200C-4FC3-8123-F874782ED89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31715" name="Rectangle 3">
            <a:extLst>
              <a:ext uri="{FF2B5EF4-FFF2-40B4-BE49-F238E27FC236}">
                <a16:creationId xmlns:a16="http://schemas.microsoft.com/office/drawing/2014/main" id="{DDCA940B-2980-D99A-C6B9-949DA57F40D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如果最后得到的关于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的方程式为如下形式，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|…|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0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则将方程式右边所有其中仍然含有语法变量的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(1≤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删除，得到的结果就是与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等价的正则表达式；如果任意的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(1≤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均含有语法变量，则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就是与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等价的正则表达式</a:t>
            </a:r>
            <a:r>
              <a:rPr lang="zh-CN" altLang="en-US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93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17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9251584E-19AC-8940-DEDC-AC1B2B15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根据正则文法构造等价的正则表达式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BF45F-B82D-1B99-4E72-FBB0B82B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BFB296B-C00C-446D-AB68-BBC648B9CB10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A552840D-A510-B270-98D3-DDEB051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84F5CE-16C1-4F53-889F-C610473877D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6611" name="Rectangle 3">
            <a:extLst>
              <a:ext uri="{FF2B5EF4-FFF2-40B4-BE49-F238E27FC236}">
                <a16:creationId xmlns:a16="http://schemas.microsoft.com/office/drawing/2014/main" id="{FD041070-566D-D359-3D73-1E18AAAA913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367160"/>
            <a:ext cx="9783916" cy="466965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将如下文法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转换成相应的正则表达式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endParaRPr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bB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</a:t>
            </a:r>
            <a:endParaRPr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   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  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代入法解方程组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  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pt-BR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pt-BR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pt-BR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如果用正闭包表示，则为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1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11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1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11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211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11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211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A061DB97-BB72-D2F0-065E-61C74D8C7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just"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将正则表达式转换成等价的正则文法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BA01E-C017-2765-7559-6042B956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0D2A1AA2-2270-40F4-BD29-3D2F586B4A20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CA1951B1-B3BD-807C-4209-5484995C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E0378-8C55-4904-8E87-2C43587A186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012D9361-FE72-4361-9BB7-29516EFDB7F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问题：给定∑上的一个正则表达式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，根据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构造正则文法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L(G)=L(r) </a:t>
            </a:r>
          </a:p>
          <a:p>
            <a:pPr marL="0" indent="0">
              <a:buNone/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设字母表为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为语法变量集合，对于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上的任意正则表达式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形如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的式子称为正则定义式；如果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是∑中的字母和用正则定义式定义的变量组成的正则表达式，则形如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的式子称为正则定义式。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41DE6442-D8E1-067E-5CB4-DC3F1287A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just"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将正则表达式转换成等价的正则文法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8D14D-1DEE-B16A-7A91-06B390DC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5876713-D1F2-4592-BFB8-F2260969D2B2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69704931-03EB-C2CE-FA25-E71539C0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747982-B0D8-40D4-94D0-18B283B5AFC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32739" name="Rectangle 3">
            <a:extLst>
              <a:ext uri="{FF2B5EF4-FFF2-40B4-BE49-F238E27FC236}">
                <a16:creationId xmlns:a16="http://schemas.microsoft.com/office/drawing/2014/main" id="{1952C1BE-476D-4047-4E6B-79BF2497723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按如下方法构造正则定义式，并逐步将其转换成正则文法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引入开始符号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，从如下正则定义式开始</a:t>
            </a:r>
          </a:p>
          <a:p>
            <a:pPr marL="457200" lvl="1" indent="0">
              <a:buNone/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按如下规则将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分解为新的正则定义式，在分解过程中根据需要引入新的语法变量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273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75CCA3ED-EE96-85D6-1360-203739733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将正则表达式转换成等价的正则文法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32FED-D13B-EE28-F69C-1427A4DC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55EAEEE-9F38-41F0-8217-8F811C30D10E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29F6554A-E31E-B58F-0BF2-28A9098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2ADC0-A0D9-4C1C-9481-6D3A74CE20E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D15DB47-AF68-C07E-1D05-F6329C4D91D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是正则定义式，则对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的分解规则如下：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⑴ 如果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⑵ 如果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⑶ 如果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不断应用分解规则⑴到⑶对各个正则定义式进行分解，直到每个正则定义式右端只含一个语法变量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即符合正则文法产生式的形式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为止。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244F411-FE08-EF42-1F65-5DAB0457C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3.9 </a:t>
            </a:r>
            <a:r>
              <a:rPr lang="zh-CN" altLang="en-US" sz="3600"/>
              <a:t>正则表达式到正则文法的转换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CEA4843-F03C-45FC-5F60-7227A88593E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</a:rPr>
              <a:t>|((.|_)(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=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	 |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.(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|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_(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aB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aB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bB</a:t>
            </a:r>
            <a:r>
              <a:rPr lang="en-US" altLang="zh-CN" sz="2400" dirty="0">
                <a:latin typeface="Times New Roman" panose="02020603050405020304" pitchFamily="18" charset="0"/>
              </a:rPr>
              <a:t>|.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|_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bA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184772" name="Text Box 4">
            <a:extLst>
              <a:ext uri="{FF2B5EF4-FFF2-40B4-BE49-F238E27FC236}">
                <a16:creationId xmlns:a16="http://schemas.microsoft.com/office/drawing/2014/main" id="{78C05B72-2774-E41C-2DB1-C1DE5619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705" y="3948422"/>
            <a:ext cx="44958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aB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bA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ε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aB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bB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|.</a:t>
            </a:r>
            <a:r>
              <a:rPr kumimoji="1"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|_</a:t>
            </a:r>
            <a:r>
              <a:rPr kumimoji="1"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  <a:r>
              <a:rPr kumimoji="1"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kumimoji="1" lang="en-US" altLang="zh-CN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bA</a:t>
            </a:r>
            <a:endParaRPr kumimoji="1" lang="en-US" altLang="zh-CN" sz="24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3" name="灯片编号占位符 5">
            <a:extLst>
              <a:ext uri="{FF2B5EF4-FFF2-40B4-BE49-F238E27FC236}">
                <a16:creationId xmlns:a16="http://schemas.microsoft.com/office/drawing/2014/main" id="{87B9CCAB-1642-CBB9-1ED0-6656EDF4F9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9DE2F0-B18E-41F2-8DC0-B8BE28EC987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6F129D-B5A6-BBF4-EE4E-C469E879A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3600"/>
              <a:t>例 </a:t>
            </a:r>
            <a:r>
              <a:rPr lang="en-US" altLang="zh-CN" sz="3600"/>
              <a:t>3.10  </a:t>
            </a:r>
            <a:r>
              <a:rPr lang="zh-CN" altLang="en-US" sz="3600"/>
              <a:t>标识符定义的转换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B0B269-A9DD-7F4E-21DE-303C17B8CAC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 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→letter (letter|digit)</a:t>
            </a:r>
            <a:r>
              <a:rPr lang="en-US" altLang="zh-CN" b="0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en-US" altLang="zh-CN" b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分解为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→letter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→(letter|digit)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32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endParaRPr lang="en-US" altLang="zh-CN" b="0" i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执行连接对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的分配律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→letter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→letter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|digit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796" name="灯片编号占位符 5">
            <a:extLst>
              <a:ext uri="{FF2B5EF4-FFF2-40B4-BE49-F238E27FC236}">
                <a16:creationId xmlns:a16="http://schemas.microsoft.com/office/drawing/2014/main" id="{146CF53B-7A9E-265E-56DB-6C442ECF8E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BD8C68-7D78-4B7A-96D3-6DF3B4DBDA9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5DF2384F-51B1-5043-186B-DDC16AF56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词法分析器的功能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9CAB8-97D8-7F44-0761-4627847A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79FCDF3-02AC-467A-A539-07FBA047D798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991A7E96-CF0A-7F6E-3203-4C41B891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B3FC1-951B-49B3-83F7-5E8520DD82E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FB0B36C5-F9CF-AE66-3A2E-B8BFBDC47C2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功能：输入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，输出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单词符号</a:t>
            </a:r>
            <a:r>
              <a:rPr lang="en-US" altLang="zh-CN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(token)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。即：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把构成源程序的字符串转换成“等价的”单词</a:t>
            </a:r>
            <a:r>
              <a:rPr lang="en-US" altLang="zh-CN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</a:t>
            </a:r>
            <a:r>
              <a:rPr lang="en-US" altLang="zh-CN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根据词法规则识别及组合单词，进行词法检查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对数字常数完成数字字符串到二进制数值的转换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删去空格字符和注释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08016D-40FA-B46C-D888-A4C096B5F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3600"/>
              <a:t>高级语言词法的简单描述</a:t>
            </a:r>
          </a:p>
        </p:txBody>
      </p:sp>
      <p:sp>
        <p:nvSpPr>
          <p:cNvPr id="1186819" name="Rectangle 3">
            <a:extLst>
              <a:ext uri="{FF2B5EF4-FFF2-40B4-BE49-F238E27FC236}">
                <a16:creationId xmlns:a16="http://schemas.microsoft.com/office/drawing/2014/main" id="{FD04894F-6470-0A27-B5DD-B3B241D4323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</a:p>
          <a:p>
            <a:pPr lvl="1" eaLnBrk="1" hangingPunct="1">
              <a:defRPr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单词符号的文法，用来描述高级语言中的：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标识符、常数、运算符、分界符、关键字</a:t>
            </a:r>
          </a:p>
          <a:p>
            <a:pPr algn="just"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P73-77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，了解如何定义高级语言中的整数、实数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等的相应正则文法。</a:t>
            </a:r>
          </a:p>
        </p:txBody>
      </p:sp>
      <p:sp>
        <p:nvSpPr>
          <p:cNvPr id="34820" name="灯片编号占位符 5">
            <a:extLst>
              <a:ext uri="{FF2B5EF4-FFF2-40B4-BE49-F238E27FC236}">
                <a16:creationId xmlns:a16="http://schemas.microsoft.com/office/drawing/2014/main" id="{91480707-EE4B-AEA7-173A-79FDA4A8BD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40F8D69-06C2-4EBA-A733-89AE3864AE4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8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8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19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B340FF19-2808-E305-B163-0BCA23BB5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3.2.4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有穷状态自动机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B50E7-5236-07DE-DB6B-818648C7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2ACCFEB-3BC4-4BE5-B425-C1D653089604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9C0423AE-1AB0-0523-D30A-BA91DA8C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2FBBB-E493-4F05-A264-E206A32F0E3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9AD4A57-8F77-767B-1798-196DA73D8A1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0" indent="0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具有离散输入输出的系统的数学模型</a:t>
            </a:r>
          </a:p>
          <a:p>
            <a:pPr marL="0" indent="0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具有有穷个内部状态</a:t>
            </a:r>
          </a:p>
          <a:p>
            <a:pPr marL="0" indent="0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系统只需根据当前所处的状态和面临的输入就能确定后继的行为，处理完当前输入后系统的状态将发生变化</a:t>
            </a:r>
          </a:p>
          <a:p>
            <a:pPr marL="0" indent="0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具有初始状态和终止状态</a:t>
            </a:r>
          </a:p>
          <a:p>
            <a:pPr marL="0" indent="0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例：电梯、文本编辑程序、词法分析程序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24EC87E-4112-5E94-8AB6-17625F79A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有穷自动机的物理模型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E60833EE-2774-714A-5A38-49355A603B45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700213"/>
            <a:ext cx="6629400" cy="2673350"/>
            <a:chOff x="476" y="1344"/>
            <a:chExt cx="4176" cy="1684"/>
          </a:xfrm>
        </p:grpSpPr>
        <p:sp>
          <p:nvSpPr>
            <p:cNvPr id="1187844" name="Rectangle 4">
              <a:extLst>
                <a:ext uri="{FF2B5EF4-FFF2-40B4-BE49-F238E27FC236}">
                  <a16:creationId xmlns:a16="http://schemas.microsoft.com/office/drawing/2014/main" id="{F9056E33-8B37-2435-E14D-53D99F81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8"/>
              <a:ext cx="350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kumimoji="1" lang="zh-CN" altLang="en-US" sz="3600">
                  <a:solidFill>
                    <a:srgbClr val="FF33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kumimoji="1" lang="zh-CN" altLang="en-US" sz="36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3" name="Rectangle 5">
              <a:extLst>
                <a:ext uri="{FF2B5EF4-FFF2-40B4-BE49-F238E27FC236}">
                  <a16:creationId xmlns:a16="http://schemas.microsoft.com/office/drawing/2014/main" id="{2CB3A5CB-E8CD-8621-8825-01F3CEDFF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216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有穷状态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36874" name="Line 6">
              <a:extLst>
                <a:ext uri="{FF2B5EF4-FFF2-40B4-BE49-F238E27FC236}">
                  <a16:creationId xmlns:a16="http://schemas.microsoft.com/office/drawing/2014/main" id="{AF51BF50-EE5B-239D-D5C0-5D52A3BB6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73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7">
              <a:extLst>
                <a:ext uri="{FF2B5EF4-FFF2-40B4-BE49-F238E27FC236}">
                  <a16:creationId xmlns:a16="http://schemas.microsoft.com/office/drawing/2014/main" id="{695E77F1-A5DA-F72B-8362-FDA73DB89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8">
              <a:extLst>
                <a:ext uri="{FF2B5EF4-FFF2-40B4-BE49-F238E27FC236}">
                  <a16:creationId xmlns:a16="http://schemas.microsoft.com/office/drawing/2014/main" id="{6B2BDFC9-A5FB-532F-205D-D5AD2508D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9">
              <a:extLst>
                <a:ext uri="{FF2B5EF4-FFF2-40B4-BE49-F238E27FC236}">
                  <a16:creationId xmlns:a16="http://schemas.microsoft.com/office/drawing/2014/main" id="{265E914B-ECF6-FC54-5AF1-87B8BDA3A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Text Box 10">
              <a:extLst>
                <a:ext uri="{FF2B5EF4-FFF2-40B4-BE49-F238E27FC236}">
                  <a16:creationId xmlns:a16="http://schemas.microsoft.com/office/drawing/2014/main" id="{0C43F6E0-E6A2-285B-86AF-2CAD3925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1344"/>
              <a:ext cx="291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879" name="Text Box 11">
              <a:extLst>
                <a:ext uri="{FF2B5EF4-FFF2-40B4-BE49-F238E27FC236}">
                  <a16:creationId xmlns:a16="http://schemas.microsoft.com/office/drawing/2014/main" id="{8787996B-F462-B858-D7ED-088A72531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43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输入带</a:t>
              </a:r>
            </a:p>
          </p:txBody>
        </p:sp>
        <p:sp>
          <p:nvSpPr>
            <p:cNvPr id="36880" name="Text Box 12">
              <a:extLst>
                <a:ext uri="{FF2B5EF4-FFF2-40B4-BE49-F238E27FC236}">
                  <a16:creationId xmlns:a16="http://schemas.microsoft.com/office/drawing/2014/main" id="{99F8A0DC-E147-AEB9-9595-6B8D3BB72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42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读头</a:t>
              </a:r>
            </a:p>
          </p:txBody>
        </p:sp>
        <p:sp>
          <p:nvSpPr>
            <p:cNvPr id="36881" name="Text Box 13">
              <a:extLst>
                <a:ext uri="{FF2B5EF4-FFF2-40B4-BE49-F238E27FC236}">
                  <a16:creationId xmlns:a16="http://schemas.microsoft.com/office/drawing/2014/main" id="{4B1B6623-55DE-4127-F3AF-2F48DA11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38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D663C871-25E3-BFB0-531B-8AAF65D3E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5">
              <a:extLst>
                <a:ext uri="{FF2B5EF4-FFF2-40B4-BE49-F238E27FC236}">
                  <a16:creationId xmlns:a16="http://schemas.microsoft.com/office/drawing/2014/main" id="{3345040E-4F70-FD7E-75C8-400791744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344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8" name="Text Box 16">
            <a:extLst>
              <a:ext uri="{FF2B5EF4-FFF2-40B4-BE49-F238E27FC236}">
                <a16:creationId xmlns:a16="http://schemas.microsoft.com/office/drawing/2014/main" id="{985E4758-7659-A561-EBB9-A7AED2B25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2565400"/>
            <a:ext cx="4208922" cy="235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设想有个按钮，自动机启动后一个动作一个动作地做下去，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，直到没有输入。如果停在终态，接收；如果停在非终态，不接收</a:t>
            </a:r>
          </a:p>
        </p:txBody>
      </p:sp>
      <p:sp>
        <p:nvSpPr>
          <p:cNvPr id="36869" name="Rectangle 17">
            <a:extLst>
              <a:ext uri="{FF2B5EF4-FFF2-40B4-BE49-F238E27FC236}">
                <a16:creationId xmlns:a16="http://schemas.microsoft.com/office/drawing/2014/main" id="{07CA525B-F9B4-0E5F-ACA7-D9F89889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5322888"/>
            <a:ext cx="5761038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一个动作：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a]→q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，读头前进一格</a:t>
            </a:r>
          </a:p>
        </p:txBody>
      </p:sp>
      <p:sp>
        <p:nvSpPr>
          <p:cNvPr id="36870" name="Rectangle 18">
            <a:extLst>
              <a:ext uri="{FF2B5EF4-FFF2-40B4-BE49-F238E27FC236}">
                <a16:creationId xmlns:a16="http://schemas.microsoft.com/office/drawing/2014/main" id="{CF467E70-7AEB-9A65-AB60-A8881405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59" y="3068638"/>
            <a:ext cx="3467317" cy="97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接收的符号行的集合即为其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接收的语言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71" name="灯片编号占位符 5">
            <a:extLst>
              <a:ext uri="{FF2B5EF4-FFF2-40B4-BE49-F238E27FC236}">
                <a16:creationId xmlns:a16="http://schemas.microsoft.com/office/drawing/2014/main" id="{AB3D4921-22DD-9718-3A01-67BBBB504C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8B2FEF-809A-4D7E-A6A1-23DA45361C46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EC907B6A-40A3-864F-DF3C-7269BC50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例： 一个奇偶校验器</a:t>
            </a:r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DD587610-A779-474A-930D-0FF988E6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5DFA8B4-5099-4430-BC77-0710AC250B01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124542EA-4CD9-ACF4-E8DF-6A88E5B3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23B6C-250A-4EA7-BB2B-C58DE442D4A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893" name="Group 3">
            <a:extLst>
              <a:ext uri="{FF2B5EF4-FFF2-40B4-BE49-F238E27FC236}">
                <a16:creationId xmlns:a16="http://schemas.microsoft.com/office/drawing/2014/main" id="{B0F0A36B-300E-E32E-5707-C1CC14ED91E7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2349501"/>
            <a:ext cx="4556125" cy="2416175"/>
            <a:chOff x="431" y="1432"/>
            <a:chExt cx="2870" cy="1522"/>
          </a:xfrm>
        </p:grpSpPr>
        <p:sp>
          <p:nvSpPr>
            <p:cNvPr id="37897" name="Oval 4">
              <a:extLst>
                <a:ext uri="{FF2B5EF4-FFF2-40B4-BE49-F238E27FC236}">
                  <a16:creationId xmlns:a16="http://schemas.microsoft.com/office/drawing/2014/main" id="{5AFA6F26-6106-280C-40FA-7373B2342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917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898" name="Oval 5">
              <a:extLst>
                <a:ext uri="{FF2B5EF4-FFF2-40B4-BE49-F238E27FC236}">
                  <a16:creationId xmlns:a16="http://schemas.microsoft.com/office/drawing/2014/main" id="{821E894E-CE48-3C4F-E70A-409B245E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965"/>
              <a:ext cx="57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9" name="Text Box 6">
              <a:extLst>
                <a:ext uri="{FF2B5EF4-FFF2-40B4-BE49-F238E27FC236}">
                  <a16:creationId xmlns:a16="http://schemas.microsoft.com/office/drawing/2014/main" id="{97EA0582-54D2-7941-8E9C-B6776D97D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14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00" name="Text Box 7">
              <a:extLst>
                <a:ext uri="{FF2B5EF4-FFF2-40B4-BE49-F238E27FC236}">
                  <a16:creationId xmlns:a16="http://schemas.microsoft.com/office/drawing/2014/main" id="{842A5D07-7B62-479C-68B3-641D311A9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47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901" name="Text Box 8">
              <a:extLst>
                <a:ext uri="{FF2B5EF4-FFF2-40B4-BE49-F238E27FC236}">
                  <a16:creationId xmlns:a16="http://schemas.microsoft.com/office/drawing/2014/main" id="{31316306-5117-77D9-7E0C-A9ABAFFA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143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2" name="Text Box 9">
              <a:extLst>
                <a:ext uri="{FF2B5EF4-FFF2-40B4-BE49-F238E27FC236}">
                  <a16:creationId xmlns:a16="http://schemas.microsoft.com/office/drawing/2014/main" id="{6A6E73F7-E314-B291-34C7-E5F575BFF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58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3" name="Oval 10">
              <a:extLst>
                <a:ext uri="{FF2B5EF4-FFF2-40B4-BE49-F238E27FC236}">
                  <a16:creationId xmlns:a16="http://schemas.microsoft.com/office/drawing/2014/main" id="{641896E5-CED1-775D-8894-39901031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13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4" name="Text Box 11">
              <a:extLst>
                <a:ext uri="{FF2B5EF4-FFF2-40B4-BE49-F238E27FC236}">
                  <a16:creationId xmlns:a16="http://schemas.microsoft.com/office/drawing/2014/main" id="{59D28DCB-C14A-D251-4789-C29C5573A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979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endParaRPr kumimoji="1"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05" name="Freeform 12">
              <a:extLst>
                <a:ext uri="{FF2B5EF4-FFF2-40B4-BE49-F238E27FC236}">
                  <a16:creationId xmlns:a16="http://schemas.microsoft.com/office/drawing/2014/main" id="{0BF8C76D-17B9-39F9-3FAB-5B1927067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2"/>
              <a:ext cx="272" cy="507"/>
            </a:xfrm>
            <a:custGeom>
              <a:avLst/>
              <a:gdLst>
                <a:gd name="T0" fmla="*/ 0 w 272"/>
                <a:gd name="T1" fmla="*/ 507 h 507"/>
                <a:gd name="T2" fmla="*/ 136 w 272"/>
                <a:gd name="T3" fmla="*/ 8 h 507"/>
                <a:gd name="T4" fmla="*/ 272 w 272"/>
                <a:gd name="T5" fmla="*/ 461 h 507"/>
                <a:gd name="T6" fmla="*/ 0 60000 65536"/>
                <a:gd name="T7" fmla="*/ 0 60000 65536"/>
                <a:gd name="T8" fmla="*/ 0 60000 65536"/>
                <a:gd name="T9" fmla="*/ 0 w 272"/>
                <a:gd name="T10" fmla="*/ 0 h 507"/>
                <a:gd name="T11" fmla="*/ 272 w 272"/>
                <a:gd name="T12" fmla="*/ 507 h 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507">
                  <a:moveTo>
                    <a:pt x="0" y="507"/>
                  </a:moveTo>
                  <a:cubicBezTo>
                    <a:pt x="45" y="261"/>
                    <a:pt x="91" y="16"/>
                    <a:pt x="136" y="8"/>
                  </a:cubicBezTo>
                  <a:cubicBezTo>
                    <a:pt x="181" y="0"/>
                    <a:pt x="226" y="230"/>
                    <a:pt x="272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13">
              <a:extLst>
                <a:ext uri="{FF2B5EF4-FFF2-40B4-BE49-F238E27FC236}">
                  <a16:creationId xmlns:a16="http://schemas.microsoft.com/office/drawing/2014/main" id="{DD961B76-D2E2-138F-9504-2EB92DEDB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525"/>
              <a:ext cx="317" cy="499"/>
            </a:xfrm>
            <a:custGeom>
              <a:avLst/>
              <a:gdLst>
                <a:gd name="T0" fmla="*/ 0 w 317"/>
                <a:gd name="T1" fmla="*/ 499 h 499"/>
                <a:gd name="T2" fmla="*/ 181 w 317"/>
                <a:gd name="T3" fmla="*/ 0 h 499"/>
                <a:gd name="T4" fmla="*/ 317 w 317"/>
                <a:gd name="T5" fmla="*/ 499 h 499"/>
                <a:gd name="T6" fmla="*/ 0 60000 65536"/>
                <a:gd name="T7" fmla="*/ 0 60000 65536"/>
                <a:gd name="T8" fmla="*/ 0 60000 65536"/>
                <a:gd name="T9" fmla="*/ 0 w 317"/>
                <a:gd name="T10" fmla="*/ 0 h 499"/>
                <a:gd name="T11" fmla="*/ 317 w 317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499">
                  <a:moveTo>
                    <a:pt x="0" y="499"/>
                  </a:moveTo>
                  <a:cubicBezTo>
                    <a:pt x="64" y="249"/>
                    <a:pt x="128" y="0"/>
                    <a:pt x="181" y="0"/>
                  </a:cubicBezTo>
                  <a:cubicBezTo>
                    <a:pt x="234" y="0"/>
                    <a:pt x="275" y="249"/>
                    <a:pt x="317" y="4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14">
              <a:extLst>
                <a:ext uri="{FF2B5EF4-FFF2-40B4-BE49-F238E27FC236}">
                  <a16:creationId xmlns:a16="http://schemas.microsoft.com/office/drawing/2014/main" id="{9F742BC9-DE66-7A8C-432B-A82D55161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1842"/>
              <a:ext cx="1043" cy="227"/>
            </a:xfrm>
            <a:custGeom>
              <a:avLst/>
              <a:gdLst>
                <a:gd name="T0" fmla="*/ 0 w 1043"/>
                <a:gd name="T1" fmla="*/ 227 h 227"/>
                <a:gd name="T2" fmla="*/ 544 w 1043"/>
                <a:gd name="T3" fmla="*/ 0 h 227"/>
                <a:gd name="T4" fmla="*/ 1043 w 1043"/>
                <a:gd name="T5" fmla="*/ 227 h 227"/>
                <a:gd name="T6" fmla="*/ 0 60000 65536"/>
                <a:gd name="T7" fmla="*/ 0 60000 65536"/>
                <a:gd name="T8" fmla="*/ 0 60000 65536"/>
                <a:gd name="T9" fmla="*/ 0 w 1043"/>
                <a:gd name="T10" fmla="*/ 0 h 227"/>
                <a:gd name="T11" fmla="*/ 1043 w 104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27">
                  <a:moveTo>
                    <a:pt x="0" y="227"/>
                  </a:moveTo>
                  <a:cubicBezTo>
                    <a:pt x="185" y="113"/>
                    <a:pt x="370" y="0"/>
                    <a:pt x="544" y="0"/>
                  </a:cubicBezTo>
                  <a:cubicBezTo>
                    <a:pt x="718" y="0"/>
                    <a:pt x="880" y="113"/>
                    <a:pt x="1043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15">
              <a:extLst>
                <a:ext uri="{FF2B5EF4-FFF2-40B4-BE49-F238E27FC236}">
                  <a16:creationId xmlns:a16="http://schemas.microsoft.com/office/drawing/2014/main" id="{422CE73A-7C32-2179-2CAC-890AE8B4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296"/>
              <a:ext cx="1043" cy="287"/>
            </a:xfrm>
            <a:custGeom>
              <a:avLst/>
              <a:gdLst>
                <a:gd name="T0" fmla="*/ 1043 w 1043"/>
                <a:gd name="T1" fmla="*/ 91 h 287"/>
                <a:gd name="T2" fmla="*/ 544 w 1043"/>
                <a:gd name="T3" fmla="*/ 272 h 287"/>
                <a:gd name="T4" fmla="*/ 0 w 1043"/>
                <a:gd name="T5" fmla="*/ 0 h 287"/>
                <a:gd name="T6" fmla="*/ 0 60000 65536"/>
                <a:gd name="T7" fmla="*/ 0 60000 65536"/>
                <a:gd name="T8" fmla="*/ 0 60000 65536"/>
                <a:gd name="T9" fmla="*/ 0 w 1043"/>
                <a:gd name="T10" fmla="*/ 0 h 287"/>
                <a:gd name="T11" fmla="*/ 1043 w 1043"/>
                <a:gd name="T12" fmla="*/ 287 h 2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87">
                  <a:moveTo>
                    <a:pt x="1043" y="91"/>
                  </a:moveTo>
                  <a:cubicBezTo>
                    <a:pt x="880" y="189"/>
                    <a:pt x="718" y="287"/>
                    <a:pt x="544" y="272"/>
                  </a:cubicBezTo>
                  <a:cubicBezTo>
                    <a:pt x="370" y="257"/>
                    <a:pt x="185" y="12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4" name="Text Box 16">
            <a:extLst>
              <a:ext uri="{FF2B5EF4-FFF2-40B4-BE49-F238E27FC236}">
                <a16:creationId xmlns:a16="http://schemas.microsoft.com/office/drawing/2014/main" id="{B2E35FDE-D620-C185-E1C4-4916EAF1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341438"/>
            <a:ext cx="568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测试输入中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的个数的奇偶性，并且只接收含有奇数个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的那些输入串。</a:t>
            </a:r>
          </a:p>
        </p:txBody>
      </p:sp>
      <p:sp>
        <p:nvSpPr>
          <p:cNvPr id="2119697" name="Text Box 17">
            <a:extLst>
              <a:ext uri="{FF2B5EF4-FFF2-40B4-BE49-F238E27FC236}">
                <a16:creationId xmlns:a16="http://schemas.microsoft.com/office/drawing/2014/main" id="{975ACA8F-671E-661E-28AC-2490332E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4652963"/>
            <a:ext cx="547211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问题：有穷自动机的形式描述？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关键是如何描述动作？</a:t>
            </a:r>
          </a:p>
        </p:txBody>
      </p:sp>
      <p:sp>
        <p:nvSpPr>
          <p:cNvPr id="37896" name="Text Box 18">
            <a:extLst>
              <a:ext uri="{FF2B5EF4-FFF2-40B4-BE49-F238E27FC236}">
                <a16:creationId xmlns:a16="http://schemas.microsoft.com/office/drawing/2014/main" id="{EAD2352D-F4F2-0BF2-D94B-51DACA14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349500"/>
            <a:ext cx="22336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注意：状态有记忆功能，记住输入串的部分特征。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8DEF16F4-70BA-9062-05EE-43F331D83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确定的有穷自动机的形式定义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CE7E-BAA9-BB1C-F408-1E493E86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7A851606-B04F-4C80-82FA-1137EE29E3E1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A12B754F-426A-0881-3A8E-99DBC8B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6AE0FD-69D6-4572-89DF-527D77B0F02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71FB4C50-3129-EC3B-E4D8-4181F8F0C24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140979"/>
            <a:ext cx="10515599" cy="4576042"/>
          </a:xfrm>
        </p:spPr>
        <p:txBody>
          <a:bodyPr>
            <a:normAutofit fontScale="92500"/>
          </a:bodyPr>
          <a:lstStyle/>
          <a:p>
            <a:pPr marL="609600" indent="-609600" algn="just">
              <a:spcBef>
                <a:spcPct val="0"/>
              </a:spcBef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确定的有穷自动机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（记作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DFA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）是一个五元组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0"/>
              </a:spcBef>
              <a:buNone/>
              <a:defRPr/>
            </a:pP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），其中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(1)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是一个有穷状态集合。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(2) Σ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是一个字母表，它的每个元素称输入符号。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称为初始状态。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Ｆ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Ｆ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称为终止状态集合。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是一个从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×Σ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的单值映射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∈Σ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609600" indent="-609600" algn="just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表示当前状态为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输入符号为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时，自动机将转换到下一个状态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的一个后继。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D24E1C1E-BB02-FFE4-5CD0-B224EA075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的表示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313EF-5761-AC5E-37DC-4648245B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8BB0760-8981-441F-824F-179D2F4B3830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0A6F9DFF-ECAA-4DC3-762D-A7D1FB13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FE898-8004-46AB-8940-70AEFAA32D1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D007D10D-FC53-5CC5-1F07-093C95111B8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 设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ＤＦＡ　Ｍ＝（｛０，１，２，３ ｝，｛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｝，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，０，｛３｝）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（０，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）＝１，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（１，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（２，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）＝１，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（３，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（０，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）＝２，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（１，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）＝２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（２，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）＝３，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（３，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）＝３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ＤＦＡ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有三种表示：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）转换函数；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）转移矩阵；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）状态转换图。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9648A6C3-9520-820A-A751-6B912AF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B5DDC-C930-4285-B848-554464D37FC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C9113E8B-83EB-5958-6041-8DAE05A0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351F46-2FBE-43F3-B576-9C5C5205BAE1}" type="slidenum"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988" name="Group 2">
            <a:extLst>
              <a:ext uri="{FF2B5EF4-FFF2-40B4-BE49-F238E27FC236}">
                <a16:creationId xmlns:a16="http://schemas.microsoft.com/office/drawing/2014/main" id="{0973292B-70D1-1A83-CACB-8D97E1D1D389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692150"/>
            <a:ext cx="7939088" cy="4927600"/>
            <a:chOff x="482" y="640"/>
            <a:chExt cx="5001" cy="3104"/>
          </a:xfrm>
        </p:grpSpPr>
        <p:graphicFrame>
          <p:nvGraphicFramePr>
            <p:cNvPr id="41989" name="Object 3">
              <a:extLst>
                <a:ext uri="{FF2B5EF4-FFF2-40B4-BE49-F238E27FC236}">
                  <a16:creationId xmlns:a16="http://schemas.microsoft.com/office/drawing/2014/main" id="{AAAA14FF-9CB5-50BD-F2E4-A887FBEBC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" y="1293"/>
            <a:ext cx="1678" cy="2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文档" r:id="rId3" imgW="3414918" imgH="4517333" progId="Word.Document.8">
                    <p:embed/>
                  </p:oleObj>
                </mc:Choice>
                <mc:Fallback>
                  <p:oleObj name="文档" r:id="rId3" imgW="3414918" imgH="4517333" progId="Word.Document.8">
                    <p:embed/>
                    <p:pic>
                      <p:nvPicPr>
                        <p:cNvPr id="41989" name="Object 3">
                          <a:extLst>
                            <a:ext uri="{FF2B5EF4-FFF2-40B4-BE49-F238E27FC236}">
                              <a16:creationId xmlns:a16="http://schemas.microsoft.com/office/drawing/2014/main" id="{AAAA14FF-9CB5-50BD-F2E4-A887FBEBCF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293"/>
                          <a:ext cx="1678" cy="22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0" name="Text Box 4">
              <a:extLst>
                <a:ext uri="{FF2B5EF4-FFF2-40B4-BE49-F238E27FC236}">
                  <a16:creationId xmlns:a16="http://schemas.microsoft.com/office/drawing/2014/main" id="{ECE93BE2-68AA-8B33-A794-02346D776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640"/>
              <a:ext cx="1488" cy="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转移矩阵</a:t>
              </a:r>
            </a:p>
          </p:txBody>
        </p:sp>
        <p:sp>
          <p:nvSpPr>
            <p:cNvPr id="41991" name="Oval 5">
              <a:extLst>
                <a:ext uri="{FF2B5EF4-FFF2-40B4-BE49-F238E27FC236}">
                  <a16:creationId xmlns:a16="http://schemas.microsoft.com/office/drawing/2014/main" id="{272E2303-E45A-871E-A02C-41F5EAA8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917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2" name="Oval 6">
              <a:extLst>
                <a:ext uri="{FF2B5EF4-FFF2-40B4-BE49-F238E27FC236}">
                  <a16:creationId xmlns:a16="http://schemas.microsoft.com/office/drawing/2014/main" id="{CFCDC3A8-58F9-3F1B-CA81-7817E7FD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1389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3" name="Oval 7">
              <a:extLst>
                <a:ext uri="{FF2B5EF4-FFF2-40B4-BE49-F238E27FC236}">
                  <a16:creationId xmlns:a16="http://schemas.microsoft.com/office/drawing/2014/main" id="{76ACD954-B0F6-9422-D40B-36D775C53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1965"/>
              <a:ext cx="57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4" name="Oval 8">
              <a:extLst>
                <a:ext uri="{FF2B5EF4-FFF2-40B4-BE49-F238E27FC236}">
                  <a16:creationId xmlns:a16="http://schemas.microsoft.com/office/drawing/2014/main" id="{0E18FA7B-8E33-C169-D65F-AD9A6381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397"/>
              <a:ext cx="528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41995" name="AutoShape 9">
              <a:extLst>
                <a:ext uri="{FF2B5EF4-FFF2-40B4-BE49-F238E27FC236}">
                  <a16:creationId xmlns:a16="http://schemas.microsoft.com/office/drawing/2014/main" id="{EA71B375-0AF6-9F78-BA87-6A702AC2F12F}"/>
                </a:ext>
              </a:extLst>
            </p:cNvPr>
            <p:cNvCxnSpPr>
              <a:cxnSpLocks noChangeShapeType="1"/>
              <a:stCxn id="41991" idx="7"/>
              <a:endCxn id="41992" idx="2"/>
            </p:cNvCxnSpPr>
            <p:nvPr/>
          </p:nvCxnSpPr>
          <p:spPr bwMode="auto">
            <a:xfrm rot="-5400000">
              <a:off x="2970" y="1545"/>
              <a:ext cx="341" cy="55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10">
              <a:extLst>
                <a:ext uri="{FF2B5EF4-FFF2-40B4-BE49-F238E27FC236}">
                  <a16:creationId xmlns:a16="http://schemas.microsoft.com/office/drawing/2014/main" id="{9D04DFC6-BA05-AECF-6B6D-5A93DA58DC1C}"/>
                </a:ext>
              </a:extLst>
            </p:cNvPr>
            <p:cNvCxnSpPr>
              <a:cxnSpLocks noChangeShapeType="1"/>
              <a:stCxn id="41991" idx="5"/>
              <a:endCxn id="41994" idx="2"/>
            </p:cNvCxnSpPr>
            <p:nvPr/>
          </p:nvCxnSpPr>
          <p:spPr bwMode="auto">
            <a:xfrm rot="16200000" flipH="1">
              <a:off x="3018" y="2212"/>
              <a:ext cx="293" cy="60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11">
              <a:extLst>
                <a:ext uri="{FF2B5EF4-FFF2-40B4-BE49-F238E27FC236}">
                  <a16:creationId xmlns:a16="http://schemas.microsoft.com/office/drawing/2014/main" id="{0A563F8C-4CC2-AF1A-45D6-9CA1DCD66EBD}"/>
                </a:ext>
              </a:extLst>
            </p:cNvPr>
            <p:cNvCxnSpPr>
              <a:cxnSpLocks noChangeShapeType="1"/>
              <a:stCxn id="41992" idx="6"/>
              <a:endCxn id="41993" idx="0"/>
            </p:cNvCxnSpPr>
            <p:nvPr/>
          </p:nvCxnSpPr>
          <p:spPr bwMode="auto">
            <a:xfrm>
              <a:off x="3947" y="1653"/>
              <a:ext cx="1056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12">
              <a:extLst>
                <a:ext uri="{FF2B5EF4-FFF2-40B4-BE49-F238E27FC236}">
                  <a16:creationId xmlns:a16="http://schemas.microsoft.com/office/drawing/2014/main" id="{EB455F80-F241-67B7-7445-E6F6F4E34CD2}"/>
                </a:ext>
              </a:extLst>
            </p:cNvPr>
            <p:cNvCxnSpPr>
              <a:cxnSpLocks noChangeShapeType="1"/>
              <a:stCxn id="41994" idx="6"/>
              <a:endCxn id="41993" idx="4"/>
            </p:cNvCxnSpPr>
            <p:nvPr/>
          </p:nvCxnSpPr>
          <p:spPr bwMode="auto">
            <a:xfrm flipV="1">
              <a:off x="3995" y="2493"/>
              <a:ext cx="1008" cy="1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9" name="Arc 13">
              <a:extLst>
                <a:ext uri="{FF2B5EF4-FFF2-40B4-BE49-F238E27FC236}">
                  <a16:creationId xmlns:a16="http://schemas.microsoft.com/office/drawing/2014/main" id="{C8A5A8BB-C180-CC42-A310-EF33B32D99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99" y="2253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14">
              <a:extLst>
                <a:ext uri="{FF2B5EF4-FFF2-40B4-BE49-F238E27FC236}">
                  <a16:creationId xmlns:a16="http://schemas.microsoft.com/office/drawing/2014/main" id="{6822C193-50E0-49F7-3E6C-B1FA78C60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0" y="1725"/>
              <a:ext cx="14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Arc 15">
              <a:extLst>
                <a:ext uri="{FF2B5EF4-FFF2-40B4-BE49-F238E27FC236}">
                  <a16:creationId xmlns:a16="http://schemas.microsoft.com/office/drawing/2014/main" id="{E252D11C-9034-664C-70AC-7BD377CEEF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1869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002" name="AutoShape 16">
              <a:extLst>
                <a:ext uri="{FF2B5EF4-FFF2-40B4-BE49-F238E27FC236}">
                  <a16:creationId xmlns:a16="http://schemas.microsoft.com/office/drawing/2014/main" id="{B1EEED75-F09F-8245-1C43-9BE9D6E88B05}"/>
                </a:ext>
              </a:extLst>
            </p:cNvPr>
            <p:cNvCxnSpPr>
              <a:cxnSpLocks noChangeShapeType="1"/>
              <a:stCxn id="42001" idx="1"/>
              <a:endCxn id="41994" idx="1"/>
            </p:cNvCxnSpPr>
            <p:nvPr/>
          </p:nvCxnSpPr>
          <p:spPr bwMode="auto">
            <a:xfrm>
              <a:off x="3371" y="2012"/>
              <a:ext cx="173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3" name="Arc 17">
              <a:extLst>
                <a:ext uri="{FF2B5EF4-FFF2-40B4-BE49-F238E27FC236}">
                  <a16:creationId xmlns:a16="http://schemas.microsoft.com/office/drawing/2014/main" id="{E40A405C-2617-63A0-6B9B-AE4D7E13F0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43" y="1869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Arc 18">
              <a:extLst>
                <a:ext uri="{FF2B5EF4-FFF2-40B4-BE49-F238E27FC236}">
                  <a16:creationId xmlns:a16="http://schemas.microsoft.com/office/drawing/2014/main" id="{C41EE1F0-55B3-9ADB-7356-26212D01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" y="2301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005" name="AutoShape 19">
              <a:extLst>
                <a:ext uri="{FF2B5EF4-FFF2-40B4-BE49-F238E27FC236}">
                  <a16:creationId xmlns:a16="http://schemas.microsoft.com/office/drawing/2014/main" id="{CF497019-7142-FACF-B00E-DAC08C2072F1}"/>
                </a:ext>
              </a:extLst>
            </p:cNvPr>
            <p:cNvCxnSpPr>
              <a:cxnSpLocks noChangeShapeType="1"/>
              <a:stCxn id="42004" idx="1"/>
              <a:endCxn id="41993" idx="4"/>
            </p:cNvCxnSpPr>
            <p:nvPr/>
          </p:nvCxnSpPr>
          <p:spPr bwMode="auto">
            <a:xfrm rot="16200000" flipV="1">
              <a:off x="5219" y="2277"/>
              <a:ext cx="48" cy="480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AutoShape 20">
              <a:extLst>
                <a:ext uri="{FF2B5EF4-FFF2-40B4-BE49-F238E27FC236}">
                  <a16:creationId xmlns:a16="http://schemas.microsoft.com/office/drawing/2014/main" id="{172A6A30-B60C-1360-54C1-40698576B50A}"/>
                </a:ext>
              </a:extLst>
            </p:cNvPr>
            <p:cNvCxnSpPr>
              <a:cxnSpLocks noChangeShapeType="1"/>
              <a:stCxn id="42003" idx="1"/>
              <a:endCxn id="41993" idx="0"/>
            </p:cNvCxnSpPr>
            <p:nvPr/>
          </p:nvCxnSpPr>
          <p:spPr bwMode="auto">
            <a:xfrm rot="-5400000" flipH="1" flipV="1">
              <a:off x="5195" y="1677"/>
              <a:ext cx="96" cy="479"/>
            </a:xfrm>
            <a:prstGeom prst="curvedConnector3">
              <a:avLst>
                <a:gd name="adj1" fmla="val -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7" name="Text Box 21">
              <a:extLst>
                <a:ext uri="{FF2B5EF4-FFF2-40B4-BE49-F238E27FC236}">
                  <a16:creationId xmlns:a16="http://schemas.microsoft.com/office/drawing/2014/main" id="{1114ACF4-5B0F-658A-0820-B7F04B3D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143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8" name="Text Box 22">
              <a:extLst>
                <a:ext uri="{FF2B5EF4-FFF2-40B4-BE49-F238E27FC236}">
                  <a16:creationId xmlns:a16="http://schemas.microsoft.com/office/drawing/2014/main" id="{43B02639-E459-CCAA-9B40-0BA2BFFAC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36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09" name="Text Box 23">
              <a:extLst>
                <a:ext uri="{FF2B5EF4-FFF2-40B4-BE49-F238E27FC236}">
                  <a16:creationId xmlns:a16="http://schemas.microsoft.com/office/drawing/2014/main" id="{048F6BC6-6EE8-45C0-632F-273060F38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93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10" name="Text Box 24">
              <a:extLst>
                <a:ext uri="{FF2B5EF4-FFF2-40B4-BE49-F238E27FC236}">
                  <a16:creationId xmlns:a16="http://schemas.microsoft.com/office/drawing/2014/main" id="{292C4CE5-1BF8-7932-98D9-722B45559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40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011" name="Text Box 25">
              <a:extLst>
                <a:ext uri="{FF2B5EF4-FFF2-40B4-BE49-F238E27FC236}">
                  <a16:creationId xmlns:a16="http://schemas.microsoft.com/office/drawing/2014/main" id="{BB665AA0-493C-869A-6C28-D49B2A7B2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608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2" name="Text Box 26">
              <a:extLst>
                <a:ext uri="{FF2B5EF4-FFF2-40B4-BE49-F238E27FC236}">
                  <a16:creationId xmlns:a16="http://schemas.microsoft.com/office/drawing/2014/main" id="{45443C0F-C186-21D3-D510-14B77A9FC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58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3" name="Text Box 27">
              <a:extLst>
                <a:ext uri="{FF2B5EF4-FFF2-40B4-BE49-F238E27FC236}">
                  <a16:creationId xmlns:a16="http://schemas.microsoft.com/office/drawing/2014/main" id="{055E3036-A790-30AC-49B7-C6FADE421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249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4" name="Text Box 28">
              <a:extLst>
                <a:ext uri="{FF2B5EF4-FFF2-40B4-BE49-F238E27FC236}">
                  <a16:creationId xmlns:a16="http://schemas.microsoft.com/office/drawing/2014/main" id="{8B673946-C00C-E92F-A8FA-138F8E66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203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15" name="Oval 29">
              <a:extLst>
                <a:ext uri="{FF2B5EF4-FFF2-40B4-BE49-F238E27FC236}">
                  <a16:creationId xmlns:a16="http://schemas.microsoft.com/office/drawing/2014/main" id="{E260BB62-6EB8-1353-D83B-3B3FEB86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2013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016" name="Text Box 30">
              <a:extLst>
                <a:ext uri="{FF2B5EF4-FFF2-40B4-BE49-F238E27FC236}">
                  <a16:creationId xmlns:a16="http://schemas.microsoft.com/office/drawing/2014/main" id="{2E33C61F-FEDA-6552-7AD5-EC800AE2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" y="1965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endPara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17" name="Text Box 31">
              <a:extLst>
                <a:ext uri="{FF2B5EF4-FFF2-40B4-BE49-F238E27FC236}">
                  <a16:creationId xmlns:a16="http://schemas.microsoft.com/office/drawing/2014/main" id="{4FBCEC98-D957-A600-5265-D80A760BE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640"/>
              <a:ext cx="1680" cy="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状态转换图</a:t>
              </a:r>
            </a:p>
          </p:txBody>
        </p:sp>
        <p:sp>
          <p:nvSpPr>
            <p:cNvPr id="42018" name="Text Box 32">
              <a:extLst>
                <a:ext uri="{FF2B5EF4-FFF2-40B4-BE49-F238E27FC236}">
                  <a16:creationId xmlns:a16="http://schemas.microsoft.com/office/drawing/2014/main" id="{F621C15A-5E63-2943-2C85-7D0B6567D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3373"/>
              <a:ext cx="893" cy="3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易存储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7DB72-15D4-EE9E-FFE3-C160E655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接受的语言</a:t>
            </a:r>
            <a:endParaRPr lang="zh-CN" altLang="en-US" dirty="0"/>
          </a:p>
        </p:txBody>
      </p:sp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D7370CAD-1C1D-C90F-A538-2ED75926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2DEFA0-9074-4728-8DAF-306007A235C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A5EBE3C0-B48E-4770-40D8-70EA3FD1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73D38-C577-4964-A694-2BBFBAF2A24A}" type="slidenum"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EFFBFD39-5006-8130-3EA6-C0A47CE3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32001"/>
            <a:ext cx="3581400" cy="247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从状态转换图看，从初态出发，沿任一条路径到达接受状态，这条路径上的弧上的标记符号连接起来构成的符号串被接受。</a:t>
            </a:r>
          </a:p>
          <a:p>
            <a:pPr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如：</a:t>
            </a:r>
            <a:r>
              <a:rPr kumimoji="1" lang="en-US" altLang="zh-CN" sz="2400" b="0" i="1">
                <a:latin typeface="Times New Roman" panose="02020603050405020304" pitchFamily="18" charset="0"/>
              </a:rPr>
              <a:t>abab</a:t>
            </a:r>
          </a:p>
        </p:txBody>
      </p:sp>
      <p:sp>
        <p:nvSpPr>
          <p:cNvPr id="43013" name="Oval 3">
            <a:extLst>
              <a:ext uri="{FF2B5EF4-FFF2-40B4-BE49-F238E27FC236}">
                <a16:creationId xmlns:a16="http://schemas.microsoft.com/office/drawing/2014/main" id="{F6E4F3B1-A0C6-3275-77AF-020E67DB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98675"/>
            <a:ext cx="685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4" name="Oval 4">
            <a:extLst>
              <a:ext uri="{FF2B5EF4-FFF2-40B4-BE49-F238E27FC236}">
                <a16:creationId xmlns:a16="http://schemas.microsoft.com/office/drawing/2014/main" id="{DF196DCE-49C8-E20B-9EE3-78B699C6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3015" name="Oval 5">
            <a:extLst>
              <a:ext uri="{FF2B5EF4-FFF2-40B4-BE49-F238E27FC236}">
                <a16:creationId xmlns:a16="http://schemas.microsoft.com/office/drawing/2014/main" id="{1FB52F41-1DC8-8BCE-45E1-37E2C431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226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6" name="Oval 6">
            <a:extLst>
              <a:ext uri="{FF2B5EF4-FFF2-40B4-BE49-F238E27FC236}">
                <a16:creationId xmlns:a16="http://schemas.microsoft.com/office/drawing/2014/main" id="{9B168E2D-4CD1-A55E-7435-2A289F2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98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17" name="Oval 7">
            <a:extLst>
              <a:ext uri="{FF2B5EF4-FFF2-40B4-BE49-F238E27FC236}">
                <a16:creationId xmlns:a16="http://schemas.microsoft.com/office/drawing/2014/main" id="{AD05B23E-3C7E-1690-00DC-5F3C1E51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74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18" name="Line 8">
            <a:extLst>
              <a:ext uri="{FF2B5EF4-FFF2-40B4-BE49-F238E27FC236}">
                <a16:creationId xmlns:a16="http://schemas.microsoft.com/office/drawing/2014/main" id="{2A9940E3-2783-A123-61BB-04AD92FC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03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9">
            <a:extLst>
              <a:ext uri="{FF2B5EF4-FFF2-40B4-BE49-F238E27FC236}">
                <a16:creationId xmlns:a16="http://schemas.microsoft.com/office/drawing/2014/main" id="{806A7185-647A-AAFE-55C0-4DE39B79A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60675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0">
            <a:extLst>
              <a:ext uri="{FF2B5EF4-FFF2-40B4-BE49-F238E27FC236}">
                <a16:creationId xmlns:a16="http://schemas.microsoft.com/office/drawing/2014/main" id="{0DD4D47C-435F-AFFD-EDFE-6393114F8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1" y="3927476"/>
            <a:ext cx="1514475" cy="47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1">
            <a:extLst>
              <a:ext uri="{FF2B5EF4-FFF2-40B4-BE49-F238E27FC236}">
                <a16:creationId xmlns:a16="http://schemas.microsoft.com/office/drawing/2014/main" id="{60F1C58A-4ADA-AAB1-2F61-0A4637EF7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632075"/>
            <a:ext cx="0" cy="1066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3022" name="AutoShape 12">
            <a:extLst>
              <a:ext uri="{FF2B5EF4-FFF2-40B4-BE49-F238E27FC236}">
                <a16:creationId xmlns:a16="http://schemas.microsoft.com/office/drawing/2014/main" id="{A3376700-B539-B9AB-F22A-6663FC8DF2CC}"/>
              </a:ext>
            </a:extLst>
          </p:cNvPr>
          <p:cNvCxnSpPr>
            <a:cxnSpLocks noChangeShapeType="1"/>
            <a:stCxn id="43016" idx="3"/>
            <a:endCxn id="43015" idx="5"/>
          </p:cNvCxnSpPr>
          <p:nvPr/>
        </p:nvCxnSpPr>
        <p:spPr bwMode="auto">
          <a:xfrm rot="16200000" flipV="1">
            <a:off x="4152901" y="3276601"/>
            <a:ext cx="76200" cy="1679575"/>
          </a:xfrm>
          <a:prstGeom prst="curvedConnector3">
            <a:avLst>
              <a:gd name="adj1" fmla="val -402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3">
            <a:extLst>
              <a:ext uri="{FF2B5EF4-FFF2-40B4-BE49-F238E27FC236}">
                <a16:creationId xmlns:a16="http://schemas.microsoft.com/office/drawing/2014/main" id="{E8AA573E-7041-71D9-085F-1638007B171F}"/>
              </a:ext>
            </a:extLst>
          </p:cNvPr>
          <p:cNvCxnSpPr>
            <a:cxnSpLocks noChangeShapeType="1"/>
            <a:stCxn id="43017" idx="6"/>
            <a:endCxn id="43016" idx="6"/>
          </p:cNvCxnSpPr>
          <p:nvPr/>
        </p:nvCxnSpPr>
        <p:spPr bwMode="auto">
          <a:xfrm>
            <a:off x="5334000" y="2441575"/>
            <a:ext cx="152400" cy="15240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4">
            <a:extLst>
              <a:ext uri="{FF2B5EF4-FFF2-40B4-BE49-F238E27FC236}">
                <a16:creationId xmlns:a16="http://schemas.microsoft.com/office/drawing/2014/main" id="{E163715E-F5CC-72B6-976D-C5F3C909BD13}"/>
              </a:ext>
            </a:extLst>
          </p:cNvPr>
          <p:cNvCxnSpPr>
            <a:cxnSpLocks noChangeShapeType="1"/>
            <a:stCxn id="43017" idx="0"/>
            <a:endCxn id="43013" idx="7"/>
          </p:cNvCxnSpPr>
          <p:nvPr/>
        </p:nvCxnSpPr>
        <p:spPr bwMode="auto">
          <a:xfrm rot="16200000" flipH="1" flipV="1">
            <a:off x="4186238" y="1317626"/>
            <a:ext cx="23813" cy="1738312"/>
          </a:xfrm>
          <a:prstGeom prst="curvedConnector3">
            <a:avLst>
              <a:gd name="adj1" fmla="val -128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Arc 15">
            <a:extLst>
              <a:ext uri="{FF2B5EF4-FFF2-40B4-BE49-F238E27FC236}">
                <a16:creationId xmlns:a16="http://schemas.microsoft.com/office/drawing/2014/main" id="{F5CE430A-3BC9-A924-AB65-78CEBB94C97D}"/>
              </a:ext>
            </a:extLst>
          </p:cNvPr>
          <p:cNvSpPr>
            <a:spLocks/>
          </p:cNvSpPr>
          <p:nvPr/>
        </p:nvSpPr>
        <p:spPr bwMode="auto">
          <a:xfrm flipH="1" flipV="1">
            <a:off x="2667000" y="3698875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3026" name="AutoShape 16">
            <a:extLst>
              <a:ext uri="{FF2B5EF4-FFF2-40B4-BE49-F238E27FC236}">
                <a16:creationId xmlns:a16="http://schemas.microsoft.com/office/drawing/2014/main" id="{3D71CD56-09AB-68A8-5022-47B1FBEEF365}"/>
              </a:ext>
            </a:extLst>
          </p:cNvPr>
          <p:cNvCxnSpPr>
            <a:cxnSpLocks noChangeShapeType="1"/>
            <a:stCxn id="43025" idx="1"/>
            <a:endCxn id="43013" idx="3"/>
          </p:cNvCxnSpPr>
          <p:nvPr/>
        </p:nvCxnSpPr>
        <p:spPr bwMode="auto">
          <a:xfrm rot="16200000">
            <a:off x="2247901" y="3103563"/>
            <a:ext cx="1014412" cy="176213"/>
          </a:xfrm>
          <a:prstGeom prst="curvedConnector3">
            <a:avLst>
              <a:gd name="adj1" fmla="val 450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Text Box 17">
            <a:extLst>
              <a:ext uri="{FF2B5EF4-FFF2-40B4-BE49-F238E27FC236}">
                <a16:creationId xmlns:a16="http://schemas.microsoft.com/office/drawing/2014/main" id="{D4CB688B-89C5-BDF2-388C-D2BB1A4E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7844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8" name="Text Box 18">
            <a:extLst>
              <a:ext uri="{FF2B5EF4-FFF2-40B4-BE49-F238E27FC236}">
                <a16:creationId xmlns:a16="http://schemas.microsoft.com/office/drawing/2014/main" id="{C701ED17-B9BA-7C9B-585E-1D179014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9" name="Text Box 19">
            <a:extLst>
              <a:ext uri="{FF2B5EF4-FFF2-40B4-BE49-F238E27FC236}">
                <a16:creationId xmlns:a16="http://schemas.microsoft.com/office/drawing/2014/main" id="{E72AD08A-6400-6FE0-3E90-45D94AF8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0" name="Text Box 20">
            <a:extLst>
              <a:ext uri="{FF2B5EF4-FFF2-40B4-BE49-F238E27FC236}">
                <a16:creationId xmlns:a16="http://schemas.microsoft.com/office/drawing/2014/main" id="{3FC17E27-731E-6D14-6273-A654A986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936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1" name="Text Box 21">
            <a:extLst>
              <a:ext uri="{FF2B5EF4-FFF2-40B4-BE49-F238E27FC236}">
                <a16:creationId xmlns:a16="http://schemas.microsoft.com/office/drawing/2014/main" id="{3B8AF618-949B-EB4B-82C5-0DCB60CC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0043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2" name="Line 22">
            <a:extLst>
              <a:ext uri="{FF2B5EF4-FFF2-40B4-BE49-F238E27FC236}">
                <a16:creationId xmlns:a16="http://schemas.microsoft.com/office/drawing/2014/main" id="{DB8C8C88-48BA-4D35-AE94-63283C192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03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Text Box 23">
            <a:extLst>
              <a:ext uri="{FF2B5EF4-FFF2-40B4-BE49-F238E27FC236}">
                <a16:creationId xmlns:a16="http://schemas.microsoft.com/office/drawing/2014/main" id="{7FFBF82D-6208-7754-9C26-D9820500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38639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4" name="Text Box 24">
            <a:extLst>
              <a:ext uri="{FF2B5EF4-FFF2-40B4-BE49-F238E27FC236}">
                <a16:creationId xmlns:a16="http://schemas.microsoft.com/office/drawing/2014/main" id="{3CFAFA50-A8A6-9573-DEF6-9C719CD9B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510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5" name="Text Box 25">
            <a:extLst>
              <a:ext uri="{FF2B5EF4-FFF2-40B4-BE49-F238E27FC236}">
                <a16:creationId xmlns:a16="http://schemas.microsoft.com/office/drawing/2014/main" id="{FD27831E-D1E9-1277-AFCF-8DF07180F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3803" name="Text Box 27">
            <a:extLst>
              <a:ext uri="{FF2B5EF4-FFF2-40B4-BE49-F238E27FC236}">
                <a16:creationId xmlns:a16="http://schemas.microsoft.com/office/drawing/2014/main" id="{11C02369-3D49-6266-B9C7-82127082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203826"/>
            <a:ext cx="540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</a:rPr>
              <a:t>问题：如何形式描述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</a:rPr>
              <a:t>接收的语言？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EC8DB1A6-2305-89F2-8823-1D96B7877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DFA 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接受的语言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C841610-F7A9-E7AA-3DCC-7A190B20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F7908CB-DB6B-4620-8AD7-501093F8B3CF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 dirty="0">
              <a:latin typeface="+mn-lt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FAA0F0BD-001F-25EA-F7B2-6563CBB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E9D5BF-09FB-4E0B-8C1A-CA167028760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CE9C072-28D7-053D-7AD1-1FA4AF1248E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如果对所有</a:t>
            </a:r>
            <a:r>
              <a:rPr lang="zh-CN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ｗ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∈Σ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zh-CN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Ｑ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以下述方式递归地扩展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的定义  （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）＝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   (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所接收的语言为：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Ｌ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Ｍ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＝｛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∈Σ</a:t>
            </a:r>
            <a:r>
              <a:rPr lang="en-US" altLang="zh-CN" b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０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zh-CN" altLang="en-US" b="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Ｆ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｝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对于上页例中的</a:t>
            </a: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DFA </a:t>
            </a:r>
            <a:r>
              <a:rPr kumimoji="1"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en-US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baa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(2,</a:t>
            </a:r>
            <a:r>
              <a:rPr lang="en-US" altLang="en-US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</a:t>
            </a:r>
            <a:r>
              <a:rPr lang="en-US" altLang="zh-CN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37303B35-746D-FDE9-FBD8-6F0D4D23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39" name="Object 4">
            <a:extLst>
              <a:ext uri="{FF2B5EF4-FFF2-40B4-BE49-F238E27FC236}">
                <a16:creationId xmlns:a16="http://schemas.microsoft.com/office/drawing/2014/main" id="{BB3A68B5-3F7F-9691-E59C-CD7BD5DE6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97940"/>
              </p:ext>
            </p:extLst>
          </p:nvPr>
        </p:nvGraphicFramePr>
        <p:xfrm>
          <a:off x="8988487" y="1443018"/>
          <a:ext cx="323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44039" name="Object 4">
                        <a:extLst>
                          <a:ext uri="{FF2B5EF4-FFF2-40B4-BE49-F238E27FC236}">
                            <a16:creationId xmlns:a16="http://schemas.microsoft.com/office/drawing/2014/main" id="{BB3A68B5-3F7F-9691-E59C-CD7BD5DE6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487" y="1443018"/>
                        <a:ext cx="3238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11">
            <a:extLst>
              <a:ext uri="{FF2B5EF4-FFF2-40B4-BE49-F238E27FC236}">
                <a16:creationId xmlns:a16="http://schemas.microsoft.com/office/drawing/2014/main" id="{0D4D8A49-1760-722A-6763-52185954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1" name="Object 10">
            <a:extLst>
              <a:ext uri="{FF2B5EF4-FFF2-40B4-BE49-F238E27FC236}">
                <a16:creationId xmlns:a16="http://schemas.microsoft.com/office/drawing/2014/main" id="{E5FEFDD0-32A2-5EC0-5735-89E778E8D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54222"/>
              </p:ext>
            </p:extLst>
          </p:nvPr>
        </p:nvGraphicFramePr>
        <p:xfrm>
          <a:off x="1064596" y="2089152"/>
          <a:ext cx="298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5" imgW="139579" imgH="215713" progId="Equation.DSMT4">
                  <p:embed/>
                </p:oleObj>
              </mc:Choice>
              <mc:Fallback>
                <p:oleObj name="Equation" r:id="rId5" imgW="139579" imgH="215713" progId="Equation.DSMT4">
                  <p:embed/>
                  <p:pic>
                    <p:nvPicPr>
                      <p:cNvPr id="44041" name="Object 10">
                        <a:extLst>
                          <a:ext uri="{FF2B5EF4-FFF2-40B4-BE49-F238E27FC236}">
                            <a16:creationId xmlns:a16="http://schemas.microsoft.com/office/drawing/2014/main" id="{E5FEFDD0-32A2-5EC0-5735-89E778E8D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96" y="2089152"/>
                        <a:ext cx="2984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3">
            <a:extLst>
              <a:ext uri="{FF2B5EF4-FFF2-40B4-BE49-F238E27FC236}">
                <a16:creationId xmlns:a16="http://schemas.microsoft.com/office/drawing/2014/main" id="{C9AC1BCE-054F-3715-184B-95FEBE75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3" name="Object 12">
            <a:extLst>
              <a:ext uri="{FF2B5EF4-FFF2-40B4-BE49-F238E27FC236}">
                <a16:creationId xmlns:a16="http://schemas.microsoft.com/office/drawing/2014/main" id="{F923D050-C385-B2E7-BC84-16047D7FB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23365"/>
              </p:ext>
            </p:extLst>
          </p:nvPr>
        </p:nvGraphicFramePr>
        <p:xfrm>
          <a:off x="3057217" y="2089152"/>
          <a:ext cx="325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6" imgW="139579" imgH="215713" progId="Equation.DSMT4">
                  <p:embed/>
                </p:oleObj>
              </mc:Choice>
              <mc:Fallback>
                <p:oleObj name="Equation" r:id="rId6" imgW="139579" imgH="215713" progId="Equation.DSMT4">
                  <p:embed/>
                  <p:pic>
                    <p:nvPicPr>
                      <p:cNvPr id="44043" name="Object 12">
                        <a:extLst>
                          <a:ext uri="{FF2B5EF4-FFF2-40B4-BE49-F238E27FC236}">
                            <a16:creationId xmlns:a16="http://schemas.microsoft.com/office/drawing/2014/main" id="{F923D050-C385-B2E7-BC84-16047D7FB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217" y="2089152"/>
                        <a:ext cx="3254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D7E3A3DA-27AB-D250-A51E-39CC57EEC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DFA 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的模拟算法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761A4-CBE5-633C-5D36-2BB946A1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3D1F847-8674-4173-A084-8483FF1E8E3A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A6660346-17B4-6C69-8473-3A60F5C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BD29EC-5BEA-4C29-A704-11FCF508F2C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240B884-CF5E-E017-81BD-9939D6BF71F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9783916" cy="453165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输入：以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eof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结尾的串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DFA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接受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则输出“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yes”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不接受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则输出“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no”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	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	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getchar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	while 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!=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eof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	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	   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getchar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	if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return “yes”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	else return “no”;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C8FA19-4F91-1EDE-E01B-216902B8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3.1.1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单词的分类与表示</a:t>
            </a:r>
            <a:endParaRPr lang="zh-CN" altLang="en-US" dirty="0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E2054FB-29A8-2C83-B1B8-E28532F1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C2AC5F53-26D6-4524-BE11-B3571425FCD1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C13BD5DD-1542-9578-DD43-396350A9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5B713-B905-4702-8FAF-10ADC406F28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748640-94CD-9E06-AA26-8D3BD9994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一、单词的种类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也称基本字，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由用户定义，表示各种名字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整常数、实常数、布尔常数、字符串常数等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、*、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等；逻辑运算符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等；关系运算符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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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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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分界符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，、；、（、）</a:t>
            </a: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endParaRPr lang="zh-CN" altLang="en-US" dirty="0"/>
          </a:p>
        </p:txBody>
      </p:sp>
      <p:sp>
        <p:nvSpPr>
          <p:cNvPr id="1052675" name="AutoShape 3">
            <a:extLst>
              <a:ext uri="{FF2B5EF4-FFF2-40B4-BE49-F238E27FC236}">
                <a16:creationId xmlns:a16="http://schemas.microsoft.com/office/drawing/2014/main" id="{919B320F-ED5E-F32C-ABC2-C7302312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557339"/>
            <a:ext cx="8856662" cy="4535487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A06E47F6-41B3-2CCF-7223-6B062B9F6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3.2.5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状态转换图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377594D-FF28-29C4-303C-26C0C506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BDB98F7-9703-4374-B9E1-B561117C948D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272C27A7-859C-E751-D7E8-8AF7951D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EEE0B-E280-4B25-A1C5-4F48F9A36CF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1B3B31BD-0A8C-FE73-B73C-3A4B45633FF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3.7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∑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为一个有穷状态自动机，满足如下条件的有向图被称为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的状态转换图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(transition diagram)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⑴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是该有向图中的一个顶点；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⑵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图中有一条从顶点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的标记为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的弧；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⑶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的顶点被用双层圈标出；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⑷ 用标有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的箭头指出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的开始状态。 </a:t>
            </a: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D82CB364-0493-3E2A-A051-BD905B53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86F6C2E9-1F39-1758-FC4A-A859F8AB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3.2.6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正则表达式转换为状态转换图</a:t>
            </a:r>
          </a:p>
        </p:txBody>
      </p:sp>
      <p:sp>
        <p:nvSpPr>
          <p:cNvPr id="56" name="日期占位符 3">
            <a:extLst>
              <a:ext uri="{FF2B5EF4-FFF2-40B4-BE49-F238E27FC236}">
                <a16:creationId xmlns:a16="http://schemas.microsoft.com/office/drawing/2014/main" id="{0E7441FF-308B-98F2-1F13-A4B5E888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3EA84BA-BD64-4690-9034-72679B3D6D8E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EFB32D2B-DB90-FCBF-01EB-D234D3A7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84EF6-33BE-4988-88E6-2E9E3823B32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828FD96F-0E4F-DEAE-BDD9-9E13835A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Group 5">
            <a:extLst>
              <a:ext uri="{FF2B5EF4-FFF2-40B4-BE49-F238E27FC236}">
                <a16:creationId xmlns:a16="http://schemas.microsoft.com/office/drawing/2014/main" id="{C1BD832D-F152-CB07-6098-543564D29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57364" y="1395413"/>
            <a:ext cx="8370887" cy="4913312"/>
            <a:chOff x="1991" y="1784"/>
            <a:chExt cx="7740" cy="4543"/>
          </a:xfrm>
        </p:grpSpPr>
        <p:sp>
          <p:nvSpPr>
            <p:cNvPr id="47111" name="AutoShape 6">
              <a:extLst>
                <a:ext uri="{FF2B5EF4-FFF2-40B4-BE49-F238E27FC236}">
                  <a16:creationId xmlns:a16="http://schemas.microsoft.com/office/drawing/2014/main" id="{E9D23FB6-1298-768B-63E4-06806AAE95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1" y="1784"/>
              <a:ext cx="7740" cy="4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112" name="Group 7">
              <a:extLst>
                <a:ext uri="{FF2B5EF4-FFF2-40B4-BE49-F238E27FC236}">
                  <a16:creationId xmlns:a16="http://schemas.microsoft.com/office/drawing/2014/main" id="{EDDFBE1B-AC25-1473-E4A0-617E6BCF2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1" y="5125"/>
              <a:ext cx="2567" cy="242"/>
              <a:chOff x="3919" y="3528"/>
              <a:chExt cx="1536" cy="144"/>
            </a:xfrm>
          </p:grpSpPr>
          <p:sp>
            <p:nvSpPr>
              <p:cNvPr id="47159" name="Oval 8">
                <a:extLst>
                  <a:ext uri="{FF2B5EF4-FFF2-40B4-BE49-F238E27FC236}">
                    <a16:creationId xmlns:a16="http://schemas.microsoft.com/office/drawing/2014/main" id="{EC409B8B-B595-7B8A-20F3-B2E9C666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3528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0" name="Oval 9">
                <a:extLst>
                  <a:ext uri="{FF2B5EF4-FFF2-40B4-BE49-F238E27FC236}">
                    <a16:creationId xmlns:a16="http://schemas.microsoft.com/office/drawing/2014/main" id="{67CA9414-6134-D87D-039D-01A0C7755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528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1" name="Line 10">
                <a:extLst>
                  <a:ext uri="{FF2B5EF4-FFF2-40B4-BE49-F238E27FC236}">
                    <a16:creationId xmlns:a16="http://schemas.microsoft.com/office/drawing/2014/main" id="{6763F3DB-0989-CD61-F395-3560E8D9B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3603"/>
                <a:ext cx="124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2130955" name="Text Box 11">
              <a:extLst>
                <a:ext uri="{FF2B5EF4-FFF2-40B4-BE49-F238E27FC236}">
                  <a16:creationId xmlns:a16="http://schemas.microsoft.com/office/drawing/2014/main" id="{CE9821F8-068D-F200-E5B3-87E10736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4" y="4249"/>
              <a:ext cx="304" cy="51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lIns="61690" tIns="30845" rIns="61690" bIns="30845"/>
            <a:lstStyle/>
            <a:p>
              <a:pPr algn="just"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s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30956" name="Text Box 12">
              <a:extLst>
                <a:ext uri="{FF2B5EF4-FFF2-40B4-BE49-F238E27FC236}">
                  <a16:creationId xmlns:a16="http://schemas.microsoft.com/office/drawing/2014/main" id="{8D17E51A-0C31-F6D2-8BC1-FD93E5CCA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8" y="4872"/>
              <a:ext cx="333" cy="45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lIns="61690" tIns="30845" rIns="61690" bIns="30845"/>
            <a:lstStyle/>
            <a:p>
              <a:pPr algn="just"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115" name="Freeform 13">
              <a:extLst>
                <a:ext uri="{FF2B5EF4-FFF2-40B4-BE49-F238E27FC236}">
                  <a16:creationId xmlns:a16="http://schemas.microsoft.com/office/drawing/2014/main" id="{F3B181E1-03E8-3B1E-AD63-7FAD41DE6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" y="4561"/>
              <a:ext cx="775" cy="645"/>
            </a:xfrm>
            <a:custGeom>
              <a:avLst/>
              <a:gdLst>
                <a:gd name="T0" fmla="*/ 9682 w 464"/>
                <a:gd name="T1" fmla="*/ 24315 h 384"/>
                <a:gd name="T2" fmla="*/ 974 w 464"/>
                <a:gd name="T3" fmla="*/ 12195 h 384"/>
                <a:gd name="T4" fmla="*/ 15517 w 464"/>
                <a:gd name="T5" fmla="*/ 0 h 384"/>
                <a:gd name="T6" fmla="*/ 27113 w 464"/>
                <a:gd name="T7" fmla="*/ 12195 h 384"/>
                <a:gd name="T8" fmla="*/ 21316 w 464"/>
                <a:gd name="T9" fmla="*/ 24315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384"/>
                <a:gd name="T17" fmla="*/ 464 w 46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384">
                  <a:moveTo>
                    <a:pt x="160" y="384"/>
                  </a:moveTo>
                  <a:cubicBezTo>
                    <a:pt x="80" y="320"/>
                    <a:pt x="0" y="256"/>
                    <a:pt x="16" y="192"/>
                  </a:cubicBezTo>
                  <a:cubicBezTo>
                    <a:pt x="32" y="128"/>
                    <a:pt x="184" y="0"/>
                    <a:pt x="256" y="0"/>
                  </a:cubicBezTo>
                  <a:cubicBezTo>
                    <a:pt x="328" y="0"/>
                    <a:pt x="432" y="128"/>
                    <a:pt x="448" y="192"/>
                  </a:cubicBezTo>
                  <a:cubicBezTo>
                    <a:pt x="464" y="256"/>
                    <a:pt x="408" y="320"/>
                    <a:pt x="352" y="384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47116" name="Group 14">
              <a:extLst>
                <a:ext uri="{FF2B5EF4-FFF2-40B4-BE49-F238E27FC236}">
                  <a16:creationId xmlns:a16="http://schemas.microsoft.com/office/drawing/2014/main" id="{DBE452B3-373D-5D3A-1A09-7A166A641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5" y="1977"/>
              <a:ext cx="1440" cy="242"/>
              <a:chOff x="1565" y="1434"/>
              <a:chExt cx="861" cy="144"/>
            </a:xfrm>
          </p:grpSpPr>
          <p:sp>
            <p:nvSpPr>
              <p:cNvPr id="47157" name="Oval 15">
                <a:extLst>
                  <a:ext uri="{FF2B5EF4-FFF2-40B4-BE49-F238E27FC236}">
                    <a16:creationId xmlns:a16="http://schemas.microsoft.com/office/drawing/2014/main" id="{50E9818C-473A-E070-F259-A21E00B71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8" name="Oval 16">
                <a:extLst>
                  <a:ext uri="{FF2B5EF4-FFF2-40B4-BE49-F238E27FC236}">
                    <a16:creationId xmlns:a16="http://schemas.microsoft.com/office/drawing/2014/main" id="{DF076180-B9D4-0A51-D391-B3205100A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434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17" name="Oval 17">
              <a:extLst>
                <a:ext uri="{FF2B5EF4-FFF2-40B4-BE49-F238E27FC236}">
                  <a16:creationId xmlns:a16="http://schemas.microsoft.com/office/drawing/2014/main" id="{871B9363-D37E-60F0-F099-30901B379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" y="1978"/>
              <a:ext cx="241" cy="24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8" name="Oval 18">
              <a:extLst>
                <a:ext uri="{FF2B5EF4-FFF2-40B4-BE49-F238E27FC236}">
                  <a16:creationId xmlns:a16="http://schemas.microsoft.com/office/drawing/2014/main" id="{6B98C5D2-8F7F-DCFB-A0E7-C97D1C88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" y="1978"/>
              <a:ext cx="241" cy="24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9" name="Line 19">
              <a:extLst>
                <a:ext uri="{FF2B5EF4-FFF2-40B4-BE49-F238E27FC236}">
                  <a16:creationId xmlns:a16="http://schemas.microsoft.com/office/drawing/2014/main" id="{FB050A77-FCB3-0BBD-1D9C-DDCEB3B67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" y="2130"/>
              <a:ext cx="98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20">
              <a:extLst>
                <a:ext uri="{FF2B5EF4-FFF2-40B4-BE49-F238E27FC236}">
                  <a16:creationId xmlns:a16="http://schemas.microsoft.com/office/drawing/2014/main" id="{837F70BC-BFB7-07BC-91D8-C49C21B1F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" y="1828"/>
              <a:ext cx="48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690" tIns="30845" rIns="61690" bIns="30845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ε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121" name="Oval 21">
              <a:extLst>
                <a:ext uri="{FF2B5EF4-FFF2-40B4-BE49-F238E27FC236}">
                  <a16:creationId xmlns:a16="http://schemas.microsoft.com/office/drawing/2014/main" id="{847663F9-F3ED-1DF7-569A-F2FAE7A2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" y="1978"/>
              <a:ext cx="241" cy="24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2" name="Oval 22">
              <a:extLst>
                <a:ext uri="{FF2B5EF4-FFF2-40B4-BE49-F238E27FC236}">
                  <a16:creationId xmlns:a16="http://schemas.microsoft.com/office/drawing/2014/main" id="{C60211E1-BD99-86B1-47C2-36F7A1E45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" y="1978"/>
              <a:ext cx="241" cy="24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Line 23">
              <a:extLst>
                <a:ext uri="{FF2B5EF4-FFF2-40B4-BE49-F238E27FC236}">
                  <a16:creationId xmlns:a16="http://schemas.microsoft.com/office/drawing/2014/main" id="{BE5A2A92-CAC0-1181-2D5C-F470E717F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6" y="2130"/>
              <a:ext cx="98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Text Box 24">
              <a:extLst>
                <a:ext uri="{FF2B5EF4-FFF2-40B4-BE49-F238E27FC236}">
                  <a16:creationId xmlns:a16="http://schemas.microsoft.com/office/drawing/2014/main" id="{0F7E4A7E-C386-7A15-DA0E-E11298AFA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3" y="1784"/>
              <a:ext cx="641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690" tIns="30845" rIns="61690" bIns="30845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125" name="Rectangle 25">
              <a:extLst>
                <a:ext uri="{FF2B5EF4-FFF2-40B4-BE49-F238E27FC236}">
                  <a16:creationId xmlns:a16="http://schemas.microsoft.com/office/drawing/2014/main" id="{EAEB33C4-22F4-2DC8-C613-8D6B522E2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377"/>
              <a:ext cx="205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(a) </a:t>
              </a:r>
              <a:r>
                <a:rPr lang="en-US" altLang="zh-CN" sz="180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26" name="Rectangle 26">
              <a:extLst>
                <a:ext uri="{FF2B5EF4-FFF2-40B4-BE49-F238E27FC236}">
                  <a16:creationId xmlns:a16="http://schemas.microsoft.com/office/drawing/2014/main" id="{C51986CE-FE49-A78E-F124-F9D17AD4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" y="2377"/>
              <a:ext cx="20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(b) </a:t>
              </a:r>
              <a:r>
                <a:rPr lang="en-US" altLang="zh-CN" sz="1800" i="1">
                  <a:latin typeface="Times New Roman" panose="02020603050405020304" pitchFamily="18" charset="0"/>
                </a:rPr>
                <a:t>ε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27" name="Oval 27">
              <a:extLst>
                <a:ext uri="{FF2B5EF4-FFF2-40B4-BE49-F238E27FC236}">
                  <a16:creationId xmlns:a16="http://schemas.microsoft.com/office/drawing/2014/main" id="{0301C221-9028-035E-6501-66ACBEB13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373"/>
              <a:ext cx="241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Oval 28">
              <a:extLst>
                <a:ext uri="{FF2B5EF4-FFF2-40B4-BE49-F238E27FC236}">
                  <a16:creationId xmlns:a16="http://schemas.microsoft.com/office/drawing/2014/main" id="{89522CB6-8DCF-9AC7-AD3B-5BEF8E63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343"/>
              <a:ext cx="240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Rectangle 29">
              <a:extLst>
                <a:ext uri="{FF2B5EF4-FFF2-40B4-BE49-F238E27FC236}">
                  <a16:creationId xmlns:a16="http://schemas.microsoft.com/office/drawing/2014/main" id="{0CF67A1B-0D3E-136C-05E3-391550C7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845"/>
              <a:ext cx="35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130" name="Oval 30">
              <a:extLst>
                <a:ext uri="{FF2B5EF4-FFF2-40B4-BE49-F238E27FC236}">
                  <a16:creationId xmlns:a16="http://schemas.microsoft.com/office/drawing/2014/main" id="{27E3603D-EA10-CAC4-523B-43EB588D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" y="3558"/>
              <a:ext cx="241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975" name="Text Box 31">
              <a:extLst>
                <a:ext uri="{FF2B5EF4-FFF2-40B4-BE49-F238E27FC236}">
                  <a16:creationId xmlns:a16="http://schemas.microsoft.com/office/drawing/2014/main" id="{FC2E7E3E-306D-89C2-BD87-002BCE91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" y="2690"/>
              <a:ext cx="376" cy="46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lIns="61690" tIns="30845" rIns="61690" bIns="30845"/>
            <a:lstStyle/>
            <a:p>
              <a:pPr algn="just"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132" name="Freeform 32">
              <a:extLst>
                <a:ext uri="{FF2B5EF4-FFF2-40B4-BE49-F238E27FC236}">
                  <a16:creationId xmlns:a16="http://schemas.microsoft.com/office/drawing/2014/main" id="{40FE89CF-37D6-3187-2E28-6DC20CB72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" y="2994"/>
              <a:ext cx="777" cy="645"/>
            </a:xfrm>
            <a:custGeom>
              <a:avLst/>
              <a:gdLst>
                <a:gd name="T0" fmla="*/ 9898 w 464"/>
                <a:gd name="T1" fmla="*/ 24315 h 384"/>
                <a:gd name="T2" fmla="*/ 990 w 464"/>
                <a:gd name="T3" fmla="*/ 12195 h 384"/>
                <a:gd name="T4" fmla="*/ 15830 w 464"/>
                <a:gd name="T5" fmla="*/ 0 h 384"/>
                <a:gd name="T6" fmla="*/ 27697 w 464"/>
                <a:gd name="T7" fmla="*/ 12195 h 384"/>
                <a:gd name="T8" fmla="*/ 21741 w 464"/>
                <a:gd name="T9" fmla="*/ 24315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384"/>
                <a:gd name="T17" fmla="*/ 464 w 46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384">
                  <a:moveTo>
                    <a:pt x="160" y="384"/>
                  </a:moveTo>
                  <a:cubicBezTo>
                    <a:pt x="80" y="320"/>
                    <a:pt x="0" y="256"/>
                    <a:pt x="16" y="192"/>
                  </a:cubicBezTo>
                  <a:cubicBezTo>
                    <a:pt x="32" y="128"/>
                    <a:pt x="184" y="0"/>
                    <a:pt x="256" y="0"/>
                  </a:cubicBezTo>
                  <a:cubicBezTo>
                    <a:pt x="328" y="0"/>
                    <a:pt x="432" y="128"/>
                    <a:pt x="448" y="192"/>
                  </a:cubicBezTo>
                  <a:cubicBezTo>
                    <a:pt x="464" y="256"/>
                    <a:pt x="408" y="320"/>
                    <a:pt x="352" y="384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33" name="Oval 33">
              <a:extLst>
                <a:ext uri="{FF2B5EF4-FFF2-40B4-BE49-F238E27FC236}">
                  <a16:creationId xmlns:a16="http://schemas.microsoft.com/office/drawing/2014/main" id="{FA3A1E66-0A07-4C31-501D-4E7A2C02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" y="3343"/>
              <a:ext cx="241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Freeform 34">
              <a:extLst>
                <a:ext uri="{FF2B5EF4-FFF2-40B4-BE49-F238E27FC236}">
                  <a16:creationId xmlns:a16="http://schemas.microsoft.com/office/drawing/2014/main" id="{65D17303-F412-E3C5-EA36-E98817B1D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3494"/>
              <a:ext cx="909" cy="78"/>
            </a:xfrm>
            <a:custGeom>
              <a:avLst/>
              <a:gdLst>
                <a:gd name="T0" fmla="*/ 0 w 725"/>
                <a:gd name="T1" fmla="*/ 0 h 1"/>
                <a:gd name="T2" fmla="*/ 4428 w 725"/>
                <a:gd name="T3" fmla="*/ 0 h 1"/>
                <a:gd name="T4" fmla="*/ 0 60000 65536"/>
                <a:gd name="T5" fmla="*/ 0 60000 65536"/>
                <a:gd name="T6" fmla="*/ 0 w 725"/>
                <a:gd name="T7" fmla="*/ 0 h 1"/>
                <a:gd name="T8" fmla="*/ 725 w 7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5" h="1">
                  <a:moveTo>
                    <a:pt x="0" y="0"/>
                  </a:moveTo>
                  <a:cubicBezTo>
                    <a:pt x="298" y="0"/>
                    <a:pt x="597" y="0"/>
                    <a:pt x="725" y="0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Oval 35">
              <a:extLst>
                <a:ext uri="{FF2B5EF4-FFF2-40B4-BE49-F238E27FC236}">
                  <a16:creationId xmlns:a16="http://schemas.microsoft.com/office/drawing/2014/main" id="{ED3F90E9-CF06-8649-4EEA-526E8880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3" y="3343"/>
              <a:ext cx="239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Oval 36">
              <a:extLst>
                <a:ext uri="{FF2B5EF4-FFF2-40B4-BE49-F238E27FC236}">
                  <a16:creationId xmlns:a16="http://schemas.microsoft.com/office/drawing/2014/main" id="{24738770-417D-2D47-49A2-98B9D2EC0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3343"/>
              <a:ext cx="241" cy="24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Freeform 37">
              <a:extLst>
                <a:ext uri="{FF2B5EF4-FFF2-40B4-BE49-F238E27FC236}">
                  <a16:creationId xmlns:a16="http://schemas.microsoft.com/office/drawing/2014/main" id="{6F3A1CBD-1802-A045-CC4E-DADC9199E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" y="3494"/>
              <a:ext cx="835" cy="78"/>
            </a:xfrm>
            <a:custGeom>
              <a:avLst/>
              <a:gdLst>
                <a:gd name="T0" fmla="*/ 0 w 725"/>
                <a:gd name="T1" fmla="*/ 0 h 1"/>
                <a:gd name="T2" fmla="*/ 2246 w 725"/>
                <a:gd name="T3" fmla="*/ 0 h 1"/>
                <a:gd name="T4" fmla="*/ 0 60000 65536"/>
                <a:gd name="T5" fmla="*/ 0 60000 65536"/>
                <a:gd name="T6" fmla="*/ 0 w 725"/>
                <a:gd name="T7" fmla="*/ 0 h 1"/>
                <a:gd name="T8" fmla="*/ 725 w 72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5" h="1">
                  <a:moveTo>
                    <a:pt x="0" y="0"/>
                  </a:moveTo>
                  <a:cubicBezTo>
                    <a:pt x="298" y="0"/>
                    <a:pt x="597" y="0"/>
                    <a:pt x="725" y="0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Rectangle 38">
              <a:extLst>
                <a:ext uri="{FF2B5EF4-FFF2-40B4-BE49-F238E27FC236}">
                  <a16:creationId xmlns:a16="http://schemas.microsoft.com/office/drawing/2014/main" id="{51946F19-31B8-15AD-F50E-C9C4B6E6F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156"/>
              <a:ext cx="403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s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47139" name="Rectangle 39">
              <a:extLst>
                <a:ext uri="{FF2B5EF4-FFF2-40B4-BE49-F238E27FC236}">
                  <a16:creationId xmlns:a16="http://schemas.microsoft.com/office/drawing/2014/main" id="{F1733A0E-FC25-EAEA-5D3E-B636A0178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156"/>
              <a:ext cx="339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47140" name="Group 40">
              <a:extLst>
                <a:ext uri="{FF2B5EF4-FFF2-40B4-BE49-F238E27FC236}">
                  <a16:creationId xmlns:a16="http://schemas.microsoft.com/office/drawing/2014/main" id="{B040FB0A-FEDC-D272-81AB-627D05737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5167"/>
              <a:ext cx="2567" cy="242"/>
              <a:chOff x="3919" y="3528"/>
              <a:chExt cx="1536" cy="144"/>
            </a:xfrm>
          </p:grpSpPr>
          <p:sp>
            <p:nvSpPr>
              <p:cNvPr id="47154" name="Oval 41">
                <a:extLst>
                  <a:ext uri="{FF2B5EF4-FFF2-40B4-BE49-F238E27FC236}">
                    <a16:creationId xmlns:a16="http://schemas.microsoft.com/office/drawing/2014/main" id="{01507705-BDFC-874D-968E-5940A733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3528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5" name="Oval 42">
                <a:extLst>
                  <a:ext uri="{FF2B5EF4-FFF2-40B4-BE49-F238E27FC236}">
                    <a16:creationId xmlns:a16="http://schemas.microsoft.com/office/drawing/2014/main" id="{3B6E685C-8A12-2984-F39B-5BCC111E1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528"/>
                <a:ext cx="144" cy="14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6" name="Line 43">
                <a:extLst>
                  <a:ext uri="{FF2B5EF4-FFF2-40B4-BE49-F238E27FC236}">
                    <a16:creationId xmlns:a16="http://schemas.microsoft.com/office/drawing/2014/main" id="{EF68E638-3103-1B7F-7C97-FB750D3C7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3603"/>
                <a:ext cx="124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2130988" name="Text Box 44">
              <a:extLst>
                <a:ext uri="{FF2B5EF4-FFF2-40B4-BE49-F238E27FC236}">
                  <a16:creationId xmlns:a16="http://schemas.microsoft.com/office/drawing/2014/main" id="{211C6799-92DB-D258-551A-A1BB23703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4331"/>
              <a:ext cx="379" cy="5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lIns="61690" tIns="30845" rIns="61690" bIns="30845"/>
            <a:lstStyle/>
            <a:p>
              <a:pPr algn="just"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30989" name="Text Box 45">
              <a:extLst>
                <a:ext uri="{FF2B5EF4-FFF2-40B4-BE49-F238E27FC236}">
                  <a16:creationId xmlns:a16="http://schemas.microsoft.com/office/drawing/2014/main" id="{3459C0F1-8085-DDBC-81B7-76D92EDC0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4955"/>
              <a:ext cx="405" cy="49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lIns="61690" tIns="30845" rIns="61690" bIns="30845"/>
            <a:lstStyle/>
            <a:p>
              <a:pPr algn="just" eaLnBrk="1" hangingPunct="1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r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143" name="Freeform 46">
              <a:extLst>
                <a:ext uri="{FF2B5EF4-FFF2-40B4-BE49-F238E27FC236}">
                  <a16:creationId xmlns:a16="http://schemas.microsoft.com/office/drawing/2014/main" id="{3879951E-0524-14A2-A4FA-4E977DFB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4603"/>
              <a:ext cx="775" cy="645"/>
            </a:xfrm>
            <a:custGeom>
              <a:avLst/>
              <a:gdLst>
                <a:gd name="T0" fmla="*/ 9682 w 464"/>
                <a:gd name="T1" fmla="*/ 24315 h 384"/>
                <a:gd name="T2" fmla="*/ 974 w 464"/>
                <a:gd name="T3" fmla="*/ 12195 h 384"/>
                <a:gd name="T4" fmla="*/ 15517 w 464"/>
                <a:gd name="T5" fmla="*/ 0 h 384"/>
                <a:gd name="T6" fmla="*/ 27113 w 464"/>
                <a:gd name="T7" fmla="*/ 12195 h 384"/>
                <a:gd name="T8" fmla="*/ 21316 w 464"/>
                <a:gd name="T9" fmla="*/ 24315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384"/>
                <a:gd name="T17" fmla="*/ 464 w 46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384">
                  <a:moveTo>
                    <a:pt x="160" y="384"/>
                  </a:moveTo>
                  <a:cubicBezTo>
                    <a:pt x="80" y="320"/>
                    <a:pt x="0" y="256"/>
                    <a:pt x="16" y="192"/>
                  </a:cubicBezTo>
                  <a:cubicBezTo>
                    <a:pt x="32" y="128"/>
                    <a:pt x="184" y="0"/>
                    <a:pt x="256" y="0"/>
                  </a:cubicBezTo>
                  <a:cubicBezTo>
                    <a:pt x="328" y="0"/>
                    <a:pt x="432" y="128"/>
                    <a:pt x="448" y="192"/>
                  </a:cubicBezTo>
                  <a:cubicBezTo>
                    <a:pt x="464" y="256"/>
                    <a:pt x="408" y="320"/>
                    <a:pt x="352" y="384"/>
                  </a:cubicBez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44" name="Rectangle 47">
              <a:extLst>
                <a:ext uri="{FF2B5EF4-FFF2-40B4-BE49-F238E27FC236}">
                  <a16:creationId xmlns:a16="http://schemas.microsoft.com/office/drawing/2014/main" id="{47A183AE-A046-5D4B-FB8B-A8B7382B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" y="2377"/>
              <a:ext cx="207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(c) </a:t>
              </a:r>
              <a:r>
                <a:rPr lang="en-US" altLang="zh-CN" sz="1800" i="1">
                  <a:latin typeface="Times New Roman" panose="02020603050405020304" pitchFamily="18" charset="0"/>
                </a:rPr>
                <a:t>a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45" name="Rectangle 48">
              <a:extLst>
                <a:ext uri="{FF2B5EF4-FFF2-40B4-BE49-F238E27FC236}">
                  <a16:creationId xmlns:a16="http://schemas.microsoft.com/office/drawing/2014/main" id="{3B2D9CFE-D025-8C32-F751-6570AE0F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862"/>
              <a:ext cx="22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(d)</a:t>
              </a:r>
              <a:r>
                <a:rPr lang="en-US" altLang="zh-CN" sz="1800" i="1">
                  <a:latin typeface="Times New Roman" panose="02020603050405020304" pitchFamily="18" charset="0"/>
                </a:rPr>
                <a:t> r</a:t>
              </a:r>
              <a:r>
                <a:rPr lang="en-US" altLang="zh-CN" sz="1800">
                  <a:latin typeface="Times New Roman" panose="02020603050405020304" pitchFamily="18" charset="0"/>
                </a:rPr>
                <a:t> | </a:t>
              </a:r>
              <a:r>
                <a:rPr lang="en-US" altLang="zh-CN" sz="1800" i="1">
                  <a:latin typeface="Times New Roman" panose="02020603050405020304" pitchFamily="18" charset="0"/>
                </a:rPr>
                <a:t>s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46" name="Rectangle 49">
              <a:extLst>
                <a:ext uri="{FF2B5EF4-FFF2-40B4-BE49-F238E27FC236}">
                  <a16:creationId xmlns:a16="http://schemas.microsoft.com/office/drawing/2014/main" id="{1BACFC5C-F82B-37EF-196E-D1F3C998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862"/>
              <a:ext cx="213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(e) </a:t>
              </a:r>
              <a:r>
                <a:rPr lang="en-US" altLang="zh-CN" sz="1800" i="1">
                  <a:latin typeface="Times New Roman" panose="02020603050405020304" pitchFamily="18" charset="0"/>
                </a:rPr>
                <a:t>rs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47" name="Rectangle 50">
              <a:extLst>
                <a:ext uri="{FF2B5EF4-FFF2-40B4-BE49-F238E27FC236}">
                  <a16:creationId xmlns:a16="http://schemas.microsoft.com/office/drawing/2014/main" id="{CBC6D7AB-F339-3A22-4EBC-D4451DAA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" y="5497"/>
              <a:ext cx="21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(h)</a:t>
              </a:r>
              <a:r>
                <a:rPr lang="en-US" altLang="zh-CN" sz="1800" i="1">
                  <a:latin typeface="Times New Roman" panose="02020603050405020304" pitchFamily="18" charset="0"/>
                </a:rPr>
                <a:t> rs</a:t>
              </a:r>
              <a:r>
                <a:rPr lang="en-US" altLang="zh-CN" sz="1800" baseline="30000">
                  <a:latin typeface="Times New Roman" panose="02020603050405020304" pitchFamily="18" charset="0"/>
                </a:rPr>
                <a:t>*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48" name="Rectangle 51">
              <a:extLst>
                <a:ext uri="{FF2B5EF4-FFF2-40B4-BE49-F238E27FC236}">
                  <a16:creationId xmlns:a16="http://schemas.microsoft.com/office/drawing/2014/main" id="{A89294F3-4632-DBCD-032C-B3592FA7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5578"/>
              <a:ext cx="213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(g) </a:t>
              </a:r>
              <a:r>
                <a:rPr lang="en-US" altLang="zh-CN" sz="1800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aseline="30000">
                  <a:latin typeface="Times New Roman" panose="02020603050405020304" pitchFamily="18" charset="0"/>
                </a:rPr>
                <a:t>+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49" name="Rectangle 52">
              <a:extLst>
                <a:ext uri="{FF2B5EF4-FFF2-40B4-BE49-F238E27FC236}">
                  <a16:creationId xmlns:a16="http://schemas.microsoft.com/office/drawing/2014/main" id="{75C10A45-03E8-7AA5-8520-07E14BD4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" y="3862"/>
              <a:ext cx="207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(f) </a:t>
              </a:r>
              <a:r>
                <a:rPr lang="en-US" altLang="zh-CN" sz="1800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i="1" baseline="30000">
                  <a:latin typeface="Times New Roman" panose="02020603050405020304" pitchFamily="18" charset="0"/>
                </a:rPr>
                <a:t>*</a:t>
              </a:r>
              <a:r>
                <a:rPr lang="zh-CN" altLang="en-US" sz="1800">
                  <a:latin typeface="Times New Roman" panose="02020603050405020304" pitchFamily="18" charset="0"/>
                </a:rPr>
                <a:t>对应的状态转换图</a:t>
              </a:r>
            </a:p>
          </p:txBody>
        </p:sp>
        <p:sp>
          <p:nvSpPr>
            <p:cNvPr id="47150" name="Rectangle 53">
              <a:extLst>
                <a:ext uri="{FF2B5EF4-FFF2-40B4-BE49-F238E27FC236}">
                  <a16:creationId xmlns:a16="http://schemas.microsoft.com/office/drawing/2014/main" id="{FF73424C-561B-EDD1-EFBB-578626A0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5996"/>
              <a:ext cx="347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图</a:t>
              </a:r>
              <a:r>
                <a:rPr lang="en-US" altLang="zh-CN" sz="1800">
                  <a:latin typeface="Times New Roman" panose="02020603050405020304" pitchFamily="18" charset="0"/>
                </a:rPr>
                <a:t>3.8 </a:t>
              </a:r>
              <a:r>
                <a:rPr lang="zh-CN" altLang="en-US" sz="1800">
                  <a:latin typeface="Times New Roman" panose="02020603050405020304" pitchFamily="18" charset="0"/>
                </a:rPr>
                <a:t>典型正则表达式对应的状态转换图</a:t>
              </a:r>
            </a:p>
          </p:txBody>
        </p:sp>
        <p:sp>
          <p:nvSpPr>
            <p:cNvPr id="47151" name="Freeform 54">
              <a:extLst>
                <a:ext uri="{FF2B5EF4-FFF2-40B4-BE49-F238E27FC236}">
                  <a16:creationId xmlns:a16="http://schemas.microsoft.com/office/drawing/2014/main" id="{4916D77B-5077-A905-0B82-DB98BDB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3157"/>
              <a:ext cx="1433" cy="156"/>
            </a:xfrm>
            <a:custGeom>
              <a:avLst/>
              <a:gdLst>
                <a:gd name="T0" fmla="*/ 0 w 1440"/>
                <a:gd name="T1" fmla="*/ 156 h 156"/>
                <a:gd name="T2" fmla="*/ 696 w 1440"/>
                <a:gd name="T3" fmla="*/ 0 h 156"/>
                <a:gd name="T4" fmla="*/ 1384 w 1440"/>
                <a:gd name="T5" fmla="*/ 156 h 156"/>
                <a:gd name="T6" fmla="*/ 0 60000 65536"/>
                <a:gd name="T7" fmla="*/ 0 60000 65536"/>
                <a:gd name="T8" fmla="*/ 0 60000 65536"/>
                <a:gd name="T9" fmla="*/ 0 w 1440"/>
                <a:gd name="T10" fmla="*/ 0 h 156"/>
                <a:gd name="T11" fmla="*/ 1440 w 144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56">
                  <a:moveTo>
                    <a:pt x="0" y="156"/>
                  </a:moveTo>
                  <a:cubicBezTo>
                    <a:pt x="240" y="78"/>
                    <a:pt x="480" y="0"/>
                    <a:pt x="720" y="0"/>
                  </a:cubicBezTo>
                  <a:cubicBezTo>
                    <a:pt x="960" y="0"/>
                    <a:pt x="1200" y="78"/>
                    <a:pt x="144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Freeform 55">
              <a:extLst>
                <a:ext uri="{FF2B5EF4-FFF2-40B4-BE49-F238E27FC236}">
                  <a16:creationId xmlns:a16="http://schemas.microsoft.com/office/drawing/2014/main" id="{1F5BE1DA-8522-7FBF-FF69-B44CAB37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3625"/>
              <a:ext cx="1433" cy="156"/>
            </a:xfrm>
            <a:custGeom>
              <a:avLst/>
              <a:gdLst>
                <a:gd name="T0" fmla="*/ 0 w 1440"/>
                <a:gd name="T1" fmla="*/ 0 h 156"/>
                <a:gd name="T2" fmla="*/ 696 w 1440"/>
                <a:gd name="T3" fmla="*/ 156 h 156"/>
                <a:gd name="T4" fmla="*/ 1384 w 1440"/>
                <a:gd name="T5" fmla="*/ 0 h 156"/>
                <a:gd name="T6" fmla="*/ 0 60000 65536"/>
                <a:gd name="T7" fmla="*/ 0 60000 65536"/>
                <a:gd name="T8" fmla="*/ 0 60000 65536"/>
                <a:gd name="T9" fmla="*/ 0 w 1440"/>
                <a:gd name="T10" fmla="*/ 0 h 156"/>
                <a:gd name="T11" fmla="*/ 1440 w 1440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56">
                  <a:moveTo>
                    <a:pt x="0" y="0"/>
                  </a:moveTo>
                  <a:cubicBezTo>
                    <a:pt x="240" y="78"/>
                    <a:pt x="480" y="156"/>
                    <a:pt x="720" y="156"/>
                  </a:cubicBezTo>
                  <a:cubicBezTo>
                    <a:pt x="960" y="156"/>
                    <a:pt x="1200" y="78"/>
                    <a:pt x="14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Rectangle 56">
              <a:extLst>
                <a:ext uri="{FF2B5EF4-FFF2-40B4-BE49-F238E27FC236}">
                  <a16:creationId xmlns:a16="http://schemas.microsoft.com/office/drawing/2014/main" id="{9E9904CE-FA8E-2959-E779-860C56A3D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469"/>
              <a:ext cx="399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265" tIns="30632" rIns="61265" bIns="3063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s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FA9CA597-A72A-2D5C-79DD-3B7ED587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3.2.6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正则表达式转换为状态转换图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333E49-2190-E841-9C0C-1675F5BC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32B536A-3F7C-44AB-8F73-2F3F1B2D7D0F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9AAB7D6A-3D4E-44A1-F7AE-E645C79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0C323A-4CD7-4F31-9CDD-F62CF3BC849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CDC388D-5207-0E70-2854-0D668C56510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转换过程如下：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设置一个开始状态和一个终止状态，从开始状态到终止状态引一条标记为待转换表达式的边；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检查图中边的标记，如果相应的标记不是字符、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或用“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|”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连接的字符和</a:t>
            </a:r>
            <a:r>
              <a:rPr lang="en-US" altLang="zh-CN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，则根据规则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(1)-(8)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进行替换，直到图中不再存在不满足要求的边。按照习惯，如果一条边上标记的是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，这个边就不用画出来。 </a:t>
            </a:r>
          </a:p>
        </p:txBody>
      </p:sp>
      <p:sp>
        <p:nvSpPr>
          <p:cNvPr id="48134" name="Rectangle 4">
            <a:extLst>
              <a:ext uri="{FF2B5EF4-FFF2-40B4-BE49-F238E27FC236}">
                <a16:creationId xmlns:a16="http://schemas.microsoft.com/office/drawing/2014/main" id="{FF786BDF-4078-82F3-8BAF-7AAF0230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52C34E0-BDD8-20A0-86E4-61D9EAE9A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单词的识别</a:t>
            </a:r>
            <a:br>
              <a:rPr lang="zh-CN" altLang="en-US" sz="4000" dirty="0"/>
            </a:br>
            <a:r>
              <a:rPr lang="en-US" altLang="zh-CN" sz="3100" dirty="0"/>
              <a:t>3.3.1</a:t>
            </a:r>
            <a:r>
              <a:rPr lang="zh-CN" altLang="en-US" sz="3100" dirty="0"/>
              <a:t>有穷状态自动机与单词识别的关系</a:t>
            </a:r>
            <a:r>
              <a:rPr lang="zh-CN" altLang="en-US" sz="3600" dirty="0"/>
              <a:t> </a:t>
            </a:r>
            <a:endParaRPr lang="zh-CN" altLang="en-US" sz="4000" dirty="0"/>
          </a:p>
        </p:txBody>
      </p:sp>
      <p:sp>
        <p:nvSpPr>
          <p:cNvPr id="1188867" name="Rectangle 3">
            <a:extLst>
              <a:ext uri="{FF2B5EF4-FFF2-40B4-BE49-F238E27FC236}">
                <a16:creationId xmlns:a16="http://schemas.microsoft.com/office/drawing/2014/main" id="{25E9E32B-FE57-09F4-AD25-7BE3C05178B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spcBef>
                <a:spcPct val="60000"/>
              </a:spcBef>
            </a:pPr>
            <a:r>
              <a:rPr lang="zh-CN" altLang="en-US" sz="2400" dirty="0"/>
              <a:t>有穷状态自动机和正则文法等价，考虑到状态转换图的直观性，我们从状态转换图出发来考虑词法分析器的设计。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dirty="0"/>
              <a:t>允许在状态转换图的边上标记像</a:t>
            </a:r>
            <a:r>
              <a:rPr lang="en-US" altLang="zh-CN" sz="2400" dirty="0"/>
              <a:t>digit</a:t>
            </a:r>
            <a:r>
              <a:rPr lang="zh-CN" altLang="en-US" sz="2400" dirty="0"/>
              <a:t>、</a:t>
            </a:r>
            <a:r>
              <a:rPr lang="en-US" altLang="zh-CN" sz="2400" dirty="0"/>
              <a:t>letter</a:t>
            </a:r>
            <a:r>
              <a:rPr lang="zh-CN" altLang="en-US" sz="2400" dirty="0"/>
              <a:t>这样意义明确的符号，</a:t>
            </a:r>
            <a:r>
              <a:rPr lang="en-US" altLang="zh-CN" sz="2400" dirty="0"/>
              <a:t>other</a:t>
            </a:r>
            <a:r>
              <a:rPr lang="zh-CN" altLang="en-US" sz="2400" dirty="0"/>
              <a:t>表示例外情况</a:t>
            </a:r>
          </a:p>
        </p:txBody>
      </p:sp>
      <p:sp>
        <p:nvSpPr>
          <p:cNvPr id="49156" name="灯片编号占位符 5">
            <a:extLst>
              <a:ext uri="{FF2B5EF4-FFF2-40B4-BE49-F238E27FC236}">
                <a16:creationId xmlns:a16="http://schemas.microsoft.com/office/drawing/2014/main" id="{50ADEFB0-6F97-261C-62A5-61DD38B59A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AA9330-AB92-4D18-9A1B-EF476E0552B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9157" name="直接箭头连接符 2">
            <a:extLst>
              <a:ext uri="{FF2B5EF4-FFF2-40B4-BE49-F238E27FC236}">
                <a16:creationId xmlns:a16="http://schemas.microsoft.com/office/drawing/2014/main" id="{14843F7A-C162-FBCB-F8A8-978ABE0A7814}"/>
              </a:ext>
            </a:extLst>
          </p:cNvPr>
          <p:cNvCxnSpPr>
            <a:cxnSpLocks/>
          </p:cNvCxnSpPr>
          <p:nvPr/>
        </p:nvCxnSpPr>
        <p:spPr bwMode="auto">
          <a:xfrm>
            <a:off x="1558926" y="5622925"/>
            <a:ext cx="136842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8" name="椭圆 3">
            <a:extLst>
              <a:ext uri="{FF2B5EF4-FFF2-40B4-BE49-F238E27FC236}">
                <a16:creationId xmlns:a16="http://schemas.microsoft.com/office/drawing/2014/main" id="{4779DB54-5C41-C40E-F6AD-5858845E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5227638"/>
            <a:ext cx="719138" cy="7921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 </a:t>
            </a:r>
            <a:r>
              <a:rPr lang="en-US" altLang="zh-CN" sz="2400" b="0">
                <a:ea typeface="宋体" panose="02010600030101010101" pitchFamily="2" charset="-122"/>
              </a:rPr>
              <a:t>0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cxnSp>
        <p:nvCxnSpPr>
          <p:cNvPr id="49159" name="直接箭头连接符 10">
            <a:extLst>
              <a:ext uri="{FF2B5EF4-FFF2-40B4-BE49-F238E27FC236}">
                <a16:creationId xmlns:a16="http://schemas.microsoft.com/office/drawing/2014/main" id="{C4DB2395-7341-40C3-14A7-EDD72F77B168}"/>
              </a:ext>
            </a:extLst>
          </p:cNvPr>
          <p:cNvCxnSpPr>
            <a:cxnSpLocks/>
          </p:cNvCxnSpPr>
          <p:nvPr/>
        </p:nvCxnSpPr>
        <p:spPr bwMode="auto">
          <a:xfrm>
            <a:off x="3646488" y="5622926"/>
            <a:ext cx="1631950" cy="158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椭圆 13">
            <a:extLst>
              <a:ext uri="{FF2B5EF4-FFF2-40B4-BE49-F238E27FC236}">
                <a16:creationId xmlns:a16="http://schemas.microsoft.com/office/drawing/2014/main" id="{1E6D652B-8F2F-6CC9-78F7-6F4F4A6F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5268914"/>
            <a:ext cx="704850" cy="75088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14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49161" name="椭圆 14">
            <a:extLst>
              <a:ext uri="{FF2B5EF4-FFF2-40B4-BE49-F238E27FC236}">
                <a16:creationId xmlns:a16="http://schemas.microsoft.com/office/drawing/2014/main" id="{046DEC3A-E88F-647E-A700-AAB2D3E5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264150"/>
            <a:ext cx="704850" cy="75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15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cxnSp>
        <p:nvCxnSpPr>
          <p:cNvPr id="49162" name="直接箭头连接符 15">
            <a:extLst>
              <a:ext uri="{FF2B5EF4-FFF2-40B4-BE49-F238E27FC236}">
                <a16:creationId xmlns:a16="http://schemas.microsoft.com/office/drawing/2014/main" id="{DBC54F2E-6447-C2BA-6F51-122A46127F38}"/>
              </a:ext>
            </a:extLst>
          </p:cNvPr>
          <p:cNvCxnSpPr>
            <a:cxnSpLocks/>
            <a:endCxn id="49161" idx="2"/>
          </p:cNvCxnSpPr>
          <p:nvPr/>
        </p:nvCxnSpPr>
        <p:spPr bwMode="auto">
          <a:xfrm>
            <a:off x="6026150" y="5638800"/>
            <a:ext cx="153193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文本框 8">
            <a:extLst>
              <a:ext uri="{FF2B5EF4-FFF2-40B4-BE49-F238E27FC236}">
                <a16:creationId xmlns:a16="http://schemas.microsoft.com/office/drawing/2014/main" id="{95601E15-1CF2-BCCD-D235-85EB0544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6" y="5227639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start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49164" name="文本框 18">
            <a:extLst>
              <a:ext uri="{FF2B5EF4-FFF2-40B4-BE49-F238E27FC236}">
                <a16:creationId xmlns:a16="http://schemas.microsoft.com/office/drawing/2014/main" id="{DD681064-B733-D7B2-57FD-0D88195FE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4" y="5191126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letter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49165" name="椭圆 19">
            <a:extLst>
              <a:ext uri="{FF2B5EF4-FFF2-40B4-BE49-F238E27FC236}">
                <a16:creationId xmlns:a16="http://schemas.microsoft.com/office/drawing/2014/main" id="{8DFF5428-989E-B043-C95F-AD3F9862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5324475"/>
            <a:ext cx="514350" cy="598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宋体" panose="02010600030101010101" pitchFamily="2" charset="-122"/>
            </a:endParaRPr>
          </a:p>
        </p:txBody>
      </p:sp>
      <p:cxnSp>
        <p:nvCxnSpPr>
          <p:cNvPr id="49166" name="连接符: 曲线 12">
            <a:extLst>
              <a:ext uri="{FF2B5EF4-FFF2-40B4-BE49-F238E27FC236}">
                <a16:creationId xmlns:a16="http://schemas.microsoft.com/office/drawing/2014/main" id="{2CD69394-03D3-C559-8811-55F57214EFEE}"/>
              </a:ext>
            </a:extLst>
          </p:cNvPr>
          <p:cNvCxnSpPr>
            <a:cxnSpLocks/>
            <a:stCxn id="49160" idx="1"/>
            <a:endCxn id="49160" idx="7"/>
          </p:cNvCxnSpPr>
          <p:nvPr/>
        </p:nvCxnSpPr>
        <p:spPr bwMode="auto">
          <a:xfrm rot="5400000" flipH="1" flipV="1">
            <a:off x="5673726" y="5129213"/>
            <a:ext cx="12700" cy="498475"/>
          </a:xfrm>
          <a:prstGeom prst="curvedConnector3">
            <a:avLst>
              <a:gd name="adj1" fmla="val 6172718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7" name="文本框 37">
            <a:extLst>
              <a:ext uri="{FF2B5EF4-FFF2-40B4-BE49-F238E27FC236}">
                <a16:creationId xmlns:a16="http://schemas.microsoft.com/office/drawing/2014/main" id="{4B850D05-F94E-877C-2152-8B80F762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6" y="5191126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other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49168" name="文本框 40">
            <a:extLst>
              <a:ext uri="{FF2B5EF4-FFF2-40B4-BE49-F238E27FC236}">
                <a16:creationId xmlns:a16="http://schemas.microsoft.com/office/drawing/2014/main" id="{945E34C6-D0CC-F0BE-3062-E4D16EA6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4098926"/>
            <a:ext cx="24479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letter|digit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49169" name="文本框 41">
            <a:extLst>
              <a:ext uri="{FF2B5EF4-FFF2-40B4-BE49-F238E27FC236}">
                <a16:creationId xmlns:a16="http://schemas.microsoft.com/office/drawing/2014/main" id="{E63A707A-A354-63C5-8C5F-A794934F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6" y="5064126"/>
            <a:ext cx="53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*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49170" name="文本框 1188869">
            <a:extLst>
              <a:ext uri="{FF2B5EF4-FFF2-40B4-BE49-F238E27FC236}">
                <a16:creationId xmlns:a16="http://schemas.microsoft.com/office/drawing/2014/main" id="{CAE268C7-0246-0AF1-BB65-69034C62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5256214"/>
            <a:ext cx="22907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Return (ID, </a:t>
            </a:r>
            <a:r>
              <a:rPr lang="zh-CN" altLang="en-US" sz="2600" b="0">
                <a:ea typeface="宋体" panose="02010600030101010101" pitchFamily="2" charset="-122"/>
              </a:rPr>
              <a:t>标识符串</a:t>
            </a:r>
            <a:r>
              <a:rPr lang="en-US" altLang="zh-CN" sz="2600" b="0">
                <a:ea typeface="宋体" panose="02010600030101010101" pitchFamily="2" charset="-122"/>
              </a:rPr>
              <a:t>) 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8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8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3C40FD6-6DE7-4D0C-0E25-A5B4F593B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3.3.1</a:t>
            </a:r>
            <a:r>
              <a:rPr lang="zh-CN" altLang="en-US" sz="3600"/>
              <a:t>有穷状态自动机与单词识别的关系 </a:t>
            </a:r>
          </a:p>
        </p:txBody>
      </p:sp>
      <p:sp>
        <p:nvSpPr>
          <p:cNvPr id="1189891" name="Rectangle 3">
            <a:extLst>
              <a:ext uri="{FF2B5EF4-FFF2-40B4-BE49-F238E27FC236}">
                <a16:creationId xmlns:a16="http://schemas.microsoft.com/office/drawing/2014/main" id="{45713357-C112-7751-0F1D-765DCA56095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spcBef>
                <a:spcPct val="60000"/>
              </a:spcBef>
            </a:pPr>
            <a:r>
              <a:rPr lang="zh-CN" altLang="en-US" sz="2400" dirty="0"/>
              <a:t>考虑到在识别单词的过程中需要执行一些动作，所以将这些动作标记标在基本的状态转换图上。</a:t>
            </a:r>
          </a:p>
          <a:p>
            <a:pPr algn="just" eaLnBrk="1" hangingPunct="1">
              <a:spcBef>
                <a:spcPct val="60000"/>
              </a:spcBef>
            </a:pPr>
            <a:r>
              <a:rPr lang="zh-CN" altLang="en-US" sz="2400" dirty="0"/>
              <a:t>如果到达终止状态，则意味着读入了一个与当前单词无关的字符，由于这个无关字符是下一个单词的开始符号，所以必须回退一个字符。状态上的*表示向前指针必须回退一个字符。 </a:t>
            </a:r>
          </a:p>
        </p:txBody>
      </p:sp>
      <p:sp>
        <p:nvSpPr>
          <p:cNvPr id="50180" name="灯片编号占位符 5">
            <a:extLst>
              <a:ext uri="{FF2B5EF4-FFF2-40B4-BE49-F238E27FC236}">
                <a16:creationId xmlns:a16="http://schemas.microsoft.com/office/drawing/2014/main" id="{C339BFB9-54E0-12C4-E817-BD47CD50D7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AECB58-787C-43F6-AEAA-481FDC09E3F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181" name="直接箭头连接符 4">
            <a:extLst>
              <a:ext uri="{FF2B5EF4-FFF2-40B4-BE49-F238E27FC236}">
                <a16:creationId xmlns:a16="http://schemas.microsoft.com/office/drawing/2014/main" id="{ADD9D2CC-6D1F-09EA-6CA1-9B6BDF6358B8}"/>
              </a:ext>
            </a:extLst>
          </p:cNvPr>
          <p:cNvCxnSpPr>
            <a:cxnSpLocks/>
          </p:cNvCxnSpPr>
          <p:nvPr/>
        </p:nvCxnSpPr>
        <p:spPr bwMode="auto">
          <a:xfrm>
            <a:off x="1558926" y="5232400"/>
            <a:ext cx="136842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2" name="椭圆 5">
            <a:extLst>
              <a:ext uri="{FF2B5EF4-FFF2-40B4-BE49-F238E27FC236}">
                <a16:creationId xmlns:a16="http://schemas.microsoft.com/office/drawing/2014/main" id="{18B52622-59CB-0413-D106-5147CA0F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4837113"/>
            <a:ext cx="719138" cy="7921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 </a:t>
            </a:r>
            <a:r>
              <a:rPr lang="en-US" altLang="zh-CN" sz="2400" b="0">
                <a:ea typeface="宋体" panose="02010600030101010101" pitchFamily="2" charset="-122"/>
              </a:rPr>
              <a:t>0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cxnSp>
        <p:nvCxnSpPr>
          <p:cNvPr id="50183" name="直接箭头连接符 6">
            <a:extLst>
              <a:ext uri="{FF2B5EF4-FFF2-40B4-BE49-F238E27FC236}">
                <a16:creationId xmlns:a16="http://schemas.microsoft.com/office/drawing/2014/main" id="{28F238CB-B2FD-1194-49AF-495CD8ED0D75}"/>
              </a:ext>
            </a:extLst>
          </p:cNvPr>
          <p:cNvCxnSpPr>
            <a:cxnSpLocks/>
          </p:cNvCxnSpPr>
          <p:nvPr/>
        </p:nvCxnSpPr>
        <p:spPr bwMode="auto">
          <a:xfrm>
            <a:off x="3646488" y="5232401"/>
            <a:ext cx="1631950" cy="1746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椭圆 7">
            <a:extLst>
              <a:ext uri="{FF2B5EF4-FFF2-40B4-BE49-F238E27FC236}">
                <a16:creationId xmlns:a16="http://schemas.microsoft.com/office/drawing/2014/main" id="{9CE69FE6-271B-5134-91E1-A5A9314A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4878389"/>
            <a:ext cx="704850" cy="75088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29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50185" name="椭圆 8">
            <a:extLst>
              <a:ext uri="{FF2B5EF4-FFF2-40B4-BE49-F238E27FC236}">
                <a16:creationId xmlns:a16="http://schemas.microsoft.com/office/drawing/2014/main" id="{20161066-B2B9-9792-D449-98630634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4873625"/>
            <a:ext cx="704850" cy="75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31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cxnSp>
        <p:nvCxnSpPr>
          <p:cNvPr id="50186" name="直接箭头连接符 9">
            <a:extLst>
              <a:ext uri="{FF2B5EF4-FFF2-40B4-BE49-F238E27FC236}">
                <a16:creationId xmlns:a16="http://schemas.microsoft.com/office/drawing/2014/main" id="{A5D982FB-4C6B-7E13-DDB2-BF876E7D66FF}"/>
              </a:ext>
            </a:extLst>
          </p:cNvPr>
          <p:cNvCxnSpPr>
            <a:cxnSpLocks/>
            <a:endCxn id="50185" idx="2"/>
          </p:cNvCxnSpPr>
          <p:nvPr/>
        </p:nvCxnSpPr>
        <p:spPr bwMode="auto">
          <a:xfrm>
            <a:off x="6026150" y="5249863"/>
            <a:ext cx="153193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7" name="文本框 10">
            <a:extLst>
              <a:ext uri="{FF2B5EF4-FFF2-40B4-BE49-F238E27FC236}">
                <a16:creationId xmlns:a16="http://schemas.microsoft.com/office/drawing/2014/main" id="{0C698EC9-3015-850E-9491-310BF057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6" y="4837114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start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88" name="文本框 11">
            <a:extLst>
              <a:ext uri="{FF2B5EF4-FFF2-40B4-BE49-F238E27FC236}">
                <a16:creationId xmlns:a16="http://schemas.microsoft.com/office/drawing/2014/main" id="{1A99674A-EAA9-23A9-80E6-A1A3A9A06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4" y="4800601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   &gt;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89" name="椭圆 12">
            <a:extLst>
              <a:ext uri="{FF2B5EF4-FFF2-40B4-BE49-F238E27FC236}">
                <a16:creationId xmlns:a16="http://schemas.microsoft.com/office/drawing/2014/main" id="{EDCECEC9-5E83-09FB-DD9B-7CA70A34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4933950"/>
            <a:ext cx="514350" cy="598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宋体" panose="02010600030101010101" pitchFamily="2" charset="-122"/>
            </a:endParaRPr>
          </a:p>
        </p:txBody>
      </p:sp>
      <p:cxnSp>
        <p:nvCxnSpPr>
          <p:cNvPr id="50190" name="连接符: 曲线 13">
            <a:extLst>
              <a:ext uri="{FF2B5EF4-FFF2-40B4-BE49-F238E27FC236}">
                <a16:creationId xmlns:a16="http://schemas.microsoft.com/office/drawing/2014/main" id="{ADA810F7-DFCD-9AF4-26B3-6B48C233F9F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154738" y="4789488"/>
            <a:ext cx="614362" cy="2074862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文本框 14">
            <a:extLst>
              <a:ext uri="{FF2B5EF4-FFF2-40B4-BE49-F238E27FC236}">
                <a16:creationId xmlns:a16="http://schemas.microsoft.com/office/drawing/2014/main" id="{C6F1313F-7D9B-62CF-2807-C7774B23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6" y="4800601"/>
            <a:ext cx="1152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other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92" name="文本框 15">
            <a:extLst>
              <a:ext uri="{FF2B5EF4-FFF2-40B4-BE49-F238E27FC236}">
                <a16:creationId xmlns:a16="http://schemas.microsoft.com/office/drawing/2014/main" id="{0813F41B-AB0E-25F0-F09D-1D8FE631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6" y="4673601"/>
            <a:ext cx="536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*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93" name="文本框 16">
            <a:extLst>
              <a:ext uri="{FF2B5EF4-FFF2-40B4-BE49-F238E27FC236}">
                <a16:creationId xmlns:a16="http://schemas.microsoft.com/office/drawing/2014/main" id="{372E07F1-02A0-3A5B-59D1-423C6FDA8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4965701"/>
            <a:ext cx="2290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Return (GT, 0) 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94" name="椭圆 20">
            <a:extLst>
              <a:ext uri="{FF2B5EF4-FFF2-40B4-BE49-F238E27FC236}">
                <a16:creationId xmlns:a16="http://schemas.microsoft.com/office/drawing/2014/main" id="{3DDB0359-4696-4375-73BF-CA5FC275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702300"/>
            <a:ext cx="704850" cy="7508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30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50195" name="椭圆 21">
            <a:extLst>
              <a:ext uri="{FF2B5EF4-FFF2-40B4-BE49-F238E27FC236}">
                <a16:creationId xmlns:a16="http://schemas.microsoft.com/office/drawing/2014/main" id="{33E57FBE-D7C1-62AE-058E-30FFA362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5762625"/>
            <a:ext cx="514350" cy="598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50196" name="文本框 22">
            <a:extLst>
              <a:ext uri="{FF2B5EF4-FFF2-40B4-BE49-F238E27FC236}">
                <a16:creationId xmlns:a16="http://schemas.microsoft.com/office/drawing/2014/main" id="{16A54870-21C3-4089-C87C-F921935B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9" y="5784851"/>
            <a:ext cx="23447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Return (GE, 0) 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0197" name="文本框 1">
            <a:extLst>
              <a:ext uri="{FF2B5EF4-FFF2-40B4-BE49-F238E27FC236}">
                <a16:creationId xmlns:a16="http://schemas.microsoft.com/office/drawing/2014/main" id="{3A0C10ED-7CCA-79C8-CCE8-49B2E786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5641976"/>
            <a:ext cx="9667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>
                <a:ea typeface="宋体" panose="02010600030101010101" pitchFamily="2" charset="-122"/>
              </a:rPr>
              <a:t>=</a:t>
            </a:r>
            <a:endParaRPr lang="zh-CN" altLang="en-US" sz="26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AEEFCE2A-B031-9DAA-1723-99BABBAFE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3.14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不同进制无符号整数的识别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DF96D-1394-60E3-82C5-38F8CB3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945EAF4B-5BBA-4D08-A350-2ED5BE7AB02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74B06C8E-1D35-6867-13D3-C6A91AC1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A6FD37-AC58-4734-8B4B-D30F172C092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9CB28EC6-B1C0-7FCE-0189-FB6D7F4C2F0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八进制数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    ( OCT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，值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oct→0(0|1|2|3|4|5|6|7)(0|1|2|3|4|5|6|7)</a:t>
            </a:r>
            <a:r>
              <a:rPr lang="en-US" altLang="zh-CN" sz="36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十进制数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    ( DEC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，值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dec→(1|...|9)(0|...|9)</a:t>
            </a:r>
            <a:r>
              <a:rPr lang="en-US" altLang="zh-CN" sz="36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|0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十六进制数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   ( HEX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，值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hex→0x(0|1|...|9|a|...|f|A|…|F)(0|...|9|a|...|f |A|…|F)</a:t>
            </a:r>
            <a:r>
              <a:rPr lang="en-US" altLang="zh-CN" sz="36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8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8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8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8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C9D65E2-355E-B584-DEE2-F4AA3730C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识别不同进制数的状态图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B83EA62B-037E-29D4-477C-E89317323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2060576"/>
          <a:ext cx="903605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图片" r:id="rId3" imgW="4754576" imgH="864192" progId="Word.Picture.8">
                  <p:embed/>
                </p:oleObj>
              </mc:Choice>
              <mc:Fallback>
                <p:oleObj name="图片" r:id="rId3" imgW="4754576" imgH="864192" progId="Word.Picture.8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B83EA62B-037E-29D4-477C-E89317323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060576"/>
                        <a:ext cx="903605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>
            <a:extLst>
              <a:ext uri="{FF2B5EF4-FFF2-40B4-BE49-F238E27FC236}">
                <a16:creationId xmlns:a16="http://schemas.microsoft.com/office/drawing/2014/main" id="{FE3FDD6F-CC96-D6CB-90F7-2726D5D3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38239"/>
            <a:ext cx="1841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3DF0B4F-F903-E125-4D99-E5CCA062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953001"/>
            <a:ext cx="715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3.11 </a:t>
            </a: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识别八进制无符号整数的状态转换图</a:t>
            </a:r>
          </a:p>
        </p:txBody>
      </p:sp>
      <p:sp>
        <p:nvSpPr>
          <p:cNvPr id="52230" name="灯片编号占位符 5">
            <a:extLst>
              <a:ext uri="{FF2B5EF4-FFF2-40B4-BE49-F238E27FC236}">
                <a16:creationId xmlns:a16="http://schemas.microsoft.com/office/drawing/2014/main" id="{CEDCAA5B-F64F-B79B-870F-111453D8B4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1487C1-D9CA-44AC-A434-D5372CA22C79}" type="slidenum">
              <a:rPr lang="en-US" alt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E34DDF3-1551-8942-C49A-E29C0A422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识别不同进制数的状态图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3B79184C-DA80-2036-8F18-A59F55731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685926"/>
          <a:ext cx="8424862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图片" r:id="rId3" imgW="4231192" imgH="1215650" progId="Word.Picture.8">
                  <p:embed/>
                </p:oleObj>
              </mc:Choice>
              <mc:Fallback>
                <p:oleObj name="图片" r:id="rId3" imgW="4231192" imgH="1215650" progId="Word.Picture.8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3B79184C-DA80-2036-8F18-A59F55731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85926"/>
                        <a:ext cx="8424862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>
            <a:extLst>
              <a:ext uri="{FF2B5EF4-FFF2-40B4-BE49-F238E27FC236}">
                <a16:creationId xmlns:a16="http://schemas.microsoft.com/office/drawing/2014/main" id="{F79BA257-9CB8-D985-85C9-24E74A0B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3808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56B4FA3-96C9-6D11-7CE8-17C3327D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4494213"/>
            <a:ext cx="711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楷体_GB2312" pitchFamily="49" charset="-122"/>
              </a:rPr>
              <a:t>图</a:t>
            </a:r>
            <a:r>
              <a:rPr kumimoji="1" lang="en-US" altLang="zh-CN" sz="2800" b="0">
                <a:latin typeface="楷体_GB2312" pitchFamily="49" charset="-122"/>
              </a:rPr>
              <a:t>3.12 </a:t>
            </a:r>
            <a:r>
              <a:rPr kumimoji="1" lang="zh-CN" altLang="en-US" sz="2800" b="0">
                <a:latin typeface="楷体_GB2312" pitchFamily="49" charset="-122"/>
              </a:rPr>
              <a:t>识别十进制无符号整数的状态转换图</a:t>
            </a:r>
          </a:p>
        </p:txBody>
      </p:sp>
      <p:sp>
        <p:nvSpPr>
          <p:cNvPr id="53254" name="灯片编号占位符 5">
            <a:extLst>
              <a:ext uri="{FF2B5EF4-FFF2-40B4-BE49-F238E27FC236}">
                <a16:creationId xmlns:a16="http://schemas.microsoft.com/office/drawing/2014/main" id="{ADD81AD9-E3D8-80CB-B552-402DA8F71E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3259436-1247-4EE0-B3F0-8A25C5F322E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BD384AC-5827-058E-A19F-FB46B046D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识别不同进制数的状态图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3ED4D707-9FD1-C590-8F86-B131B8E1D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1989139"/>
          <a:ext cx="83883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图片" r:id="rId3" imgW="5317517" imgH="949394" progId="Word.Picture.8">
                  <p:embed/>
                </p:oleObj>
              </mc:Choice>
              <mc:Fallback>
                <p:oleObj name="图片" r:id="rId3" imgW="5317517" imgH="949394" progId="Word.Picture.8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id="{3ED4D707-9FD1-C590-8F86-B131B8E1D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989139"/>
                        <a:ext cx="838835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>
            <a:extLst>
              <a:ext uri="{FF2B5EF4-FFF2-40B4-BE49-F238E27FC236}">
                <a16:creationId xmlns:a16="http://schemas.microsoft.com/office/drawing/2014/main" id="{803F1DE0-286A-DC4A-2834-B6094208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3808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3DF1DCC1-CDB2-F542-9720-ED669ABF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4278313"/>
            <a:ext cx="7510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3.13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识别十六进制无符号整数的状态转换图</a:t>
            </a:r>
          </a:p>
        </p:txBody>
      </p:sp>
      <p:sp>
        <p:nvSpPr>
          <p:cNvPr id="54278" name="灯片编号占位符 5">
            <a:extLst>
              <a:ext uri="{FF2B5EF4-FFF2-40B4-BE49-F238E27FC236}">
                <a16:creationId xmlns:a16="http://schemas.microsoft.com/office/drawing/2014/main" id="{B29AA751-7A53-F626-34E4-CB9E15F0F1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118307E-A6FE-4E01-9B25-EC3584AB69F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F2B8BEF-2C3F-A548-9E0A-895B99573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识别不同进制数的状态图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B70C017-5346-F6A0-3280-DD85231E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3808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45046DEF-B31F-F7A2-9100-494529EF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998505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0">
              <a:ea typeface="宋体" panose="02010600030101010101" pitchFamily="2" charset="-122"/>
            </a:endParaRP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9A132CFC-3642-4655-B990-D0A3F9D39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6" y="1257300"/>
          <a:ext cx="889317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图片" r:id="rId3" imgW="5384292" imgH="2699004" progId="Word.Picture.8">
                  <p:embed/>
                </p:oleObj>
              </mc:Choice>
              <mc:Fallback>
                <p:oleObj name="图片" r:id="rId3" imgW="5384292" imgH="2699004" progId="Word.Picture.8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9A132CFC-3642-4655-B990-D0A3F9D39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6" y="1257300"/>
                        <a:ext cx="889317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>
            <a:extLst>
              <a:ext uri="{FF2B5EF4-FFF2-40B4-BE49-F238E27FC236}">
                <a16:creationId xmlns:a16="http://schemas.microsoft.com/office/drawing/2014/main" id="{5A12928C-4BDB-F55A-509C-6849A442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4" y="5984876"/>
            <a:ext cx="606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1"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3.14 </a:t>
            </a: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kumimoji="1"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语言不同进制无符号整数的状态转换图</a:t>
            </a:r>
          </a:p>
        </p:txBody>
      </p:sp>
      <p:sp>
        <p:nvSpPr>
          <p:cNvPr id="55303" name="灯片编号占位符 5">
            <a:extLst>
              <a:ext uri="{FF2B5EF4-FFF2-40B4-BE49-F238E27FC236}">
                <a16:creationId xmlns:a16="http://schemas.microsoft.com/office/drawing/2014/main" id="{9802D00B-2986-BEA0-379E-FDD0F45C49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C20B18-E61B-4683-874B-9BDD5B6925B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C1AF17-2D16-498D-AA54-5D59EC01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单词的内部形式</a:t>
            </a:r>
            <a:endParaRPr lang="zh-CN" altLang="en-US" dirty="0"/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B0915F82-D9A1-063A-C65B-8AC0D8A2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71CA5C3-7FB0-47AA-85F5-C595A2C95F4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B5C20386-5E2E-8B4C-CAF9-7D038AD1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4F2AA-7909-4FFF-877F-27742B3BCEC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7943B-9A75-8D33-F703-05F5F6B51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220" name="AutoShape 2">
            <a:extLst>
              <a:ext uri="{FF2B5EF4-FFF2-40B4-BE49-F238E27FC236}">
                <a16:creationId xmlns:a16="http://schemas.microsoft.com/office/drawing/2014/main" id="{CE0706E7-3FC4-3B72-58A4-6E5B2BDD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4" y="285751"/>
            <a:ext cx="6988175" cy="911225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3699" name="AutoShape 3">
            <a:extLst>
              <a:ext uri="{FF2B5EF4-FFF2-40B4-BE49-F238E27FC236}">
                <a16:creationId xmlns:a16="http://schemas.microsoft.com/office/drawing/2014/main" id="{887264D1-D613-4AB6-5365-CFD1FD14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859088"/>
            <a:ext cx="8064500" cy="3816350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几种常用的单词内部形式：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、按单词种类分类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、保留字和分界符采用一符一类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、标识符和常数的单词值又为指示字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（指针值）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b="0" dirty="0">
              <a:latin typeface="楷体_GB2312" pitchFamily="49" charset="-122"/>
            </a:endParaRP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5E1F97EF-F3DF-7F22-E94A-BBF62322A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2546351"/>
            <a:ext cx="3043238" cy="519113"/>
          </a:xfrm>
          <a:prstGeom prst="rect">
            <a:avLst/>
          </a:prstGeom>
          <a:solidFill>
            <a:srgbClr val="FFCC99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楷体_GB2312" pitchFamily="49" charset="-122"/>
              </a:rPr>
              <a:t>种别  属性值</a:t>
            </a:r>
            <a:endParaRPr kumimoji="1" lang="zh-CN" altLang="en-US" sz="28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9223" name="Line 5">
            <a:extLst>
              <a:ext uri="{FF2B5EF4-FFF2-40B4-BE49-F238E27FC236}">
                <a16:creationId xmlns:a16="http://schemas.microsoft.com/office/drawing/2014/main" id="{8FAA1EF7-A673-DB53-B4FD-FBDD9539F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13" y="2563814"/>
            <a:ext cx="0" cy="504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02" name="AutoShape 6">
            <a:extLst>
              <a:ext uri="{FF2B5EF4-FFF2-40B4-BE49-F238E27FC236}">
                <a16:creationId xmlns:a16="http://schemas.microsoft.com/office/drawing/2014/main" id="{3CFA1C3D-E5AF-3715-4F71-4986475E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316038"/>
            <a:ext cx="3621088" cy="762000"/>
          </a:xfrm>
          <a:prstGeom prst="wedgeRectCallout">
            <a:avLst>
              <a:gd name="adj1" fmla="val -50921"/>
              <a:gd name="adj2" fmla="val 111875"/>
            </a:avLst>
          </a:prstGeom>
          <a:solidFill>
            <a:srgbClr val="FFFFD5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表示单词的种类，可用整数编码或记忆符表示</a:t>
            </a:r>
          </a:p>
        </p:txBody>
      </p:sp>
      <p:sp>
        <p:nvSpPr>
          <p:cNvPr id="1053703" name="AutoShape 7">
            <a:extLst>
              <a:ext uri="{FF2B5EF4-FFF2-40B4-BE49-F238E27FC236}">
                <a16:creationId xmlns:a16="http://schemas.microsoft.com/office/drawing/2014/main" id="{5D1225FC-6905-C62A-1BA6-01B3F08B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179638"/>
            <a:ext cx="2971800" cy="457200"/>
          </a:xfrm>
          <a:prstGeom prst="wedgeRectCallout">
            <a:avLst>
              <a:gd name="adj1" fmla="val -69338"/>
              <a:gd name="adj2" fmla="val 82639"/>
            </a:avLst>
          </a:prstGeom>
          <a:solidFill>
            <a:srgbClr val="FFFFD5"/>
          </a:solidFill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不同的单词不同的值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 bldLvl="2"/>
      <p:bldP spid="1053702" grpId="0" animBg="1" autoUpdateAnimBg="0"/>
      <p:bldP spid="1053703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886EC72C-FCCF-BB99-4A16-945A415BB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单词识别的状态转换图表示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C690E-34AB-047B-40E9-23D17061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C2D701E-21B5-4B33-B721-321CFB226D95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5C7E6553-B16C-7D93-CB4B-88064B6F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70B65A-308C-4FFB-84DC-7D4C2DB50DE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4019" name="Rectangle 3">
            <a:extLst>
              <a:ext uri="{FF2B5EF4-FFF2-40B4-BE49-F238E27FC236}">
                <a16:creationId xmlns:a16="http://schemas.microsoft.com/office/drawing/2014/main" id="{C8C4748C-7BE0-C085-2DC0-183B2805014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&lt;id&gt; → letter &lt;id_left&gt;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&lt;id_left&gt; →ε| letter &lt;id_left&gt; | digit &lt;id_left&gt;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&lt;int&gt; → digit &lt;int_left&gt;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&lt;int_left&gt; →ε| digit &lt;int_left&gt;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&lt;assignment&gt; → :=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&lt;relop&gt; → &lt; | &lt;= | = | &lt; &gt; | &gt; | &gt;=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&lt;op&gt; → + | - | * | / | **</a:t>
            </a:r>
          </a:p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&lt;delimiter&gt; → : | , | 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3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3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13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3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13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13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213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13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401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C98CA-99E6-035B-8D2F-A3CCAB24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64D9988-52CE-4D8F-8DE7-E6F7E872EFA0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F029BC36-8831-FBDF-3610-9E9B2530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F9A59D-F836-48FA-820F-EFC0CC57C3B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51C748E-0B15-AB9E-DA34-9291E49E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1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55C7467E-FEA7-5438-6DC6-CC9272CEC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44450"/>
          <a:ext cx="5111750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图片" r:id="rId3" imgW="5259324" imgH="6981444" progId="Word.Picture.8">
                  <p:embed/>
                </p:oleObj>
              </mc:Choice>
              <mc:Fallback>
                <p:oleObj name="图片" r:id="rId3" imgW="5259324" imgH="6981444" progId="Word.Picture.8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55C7467E-FEA7-5438-6DC6-CC9272CEC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4450"/>
                        <a:ext cx="5111750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2B03BCDE-C996-C94E-A942-8FA38105E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词法分析程序的编写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218F1-9A6A-5906-48FD-BF4F0842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B402099-6004-4A0A-982F-E8E33A176F58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EE3F0929-1EEE-7BF8-DFFB-31FA3507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736296-4958-499D-94F5-FF8B66FA538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722DFCC1-5C44-FCEB-448B-BE9F607E0F3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状态转移图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教材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P93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3.15</a:t>
            </a:r>
          </a:p>
          <a:p>
            <a:pPr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状态转移图的实现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教材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P105</a:t>
            </a:r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3.22</a:t>
            </a:r>
          </a:p>
          <a:p>
            <a:pPr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词法分析程序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</a:t>
            </a:r>
            <a:r>
              <a:rPr lang="en-US" altLang="zh-CN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</a:p>
          <a:p>
            <a:pPr lvl="1"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输入：字符流</a:t>
            </a:r>
          </a:p>
          <a:p>
            <a:pPr lvl="1" algn="just" eaLnBrk="1" hangingPunct="1"/>
            <a:r>
              <a:rPr lang="zh-CN" altLang="en-US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</a:p>
          <a:p>
            <a:pPr lvl="2" eaLnBrk="1" hangingPunct="1"/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symbol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单词种别</a:t>
            </a:r>
          </a:p>
          <a:p>
            <a:pPr lvl="2" eaLnBrk="1" hangingPunct="1"/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attr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属性（全局变量）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661FA9EF-1683-1DF5-17C8-659AC32F2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数据结构与子例程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5D0E5-6736-7612-07E1-C24E3D2A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8679E103-A5E5-47C6-A93D-485512085977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5A112440-37A6-D048-8E74-57A61F7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3FD3D-18B8-43DA-8D8D-5506BEB797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85970F2-93F0-28DF-7637-2AD935DC11A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233996"/>
            <a:ext cx="9783916" cy="5007006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字符变量，存放当前读入的输入字符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字符串变量，存放构成单词的字符串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symbol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单词种别（词法分析子程序的返回值）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属性（全局变量）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子例程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存入符号表，返回入口指针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getchar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从输入缓冲区中读入一个字符放入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endPara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retract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将向前指针回退一个字符，将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置为空白符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copytoken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返回输入缓冲区中从开始指针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lexeme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beginning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到向前指针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forward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之间的字符串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isLetter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 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isalpha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 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isalnum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0A252-FDC0-DF55-7D62-D2AD02A2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564D9988-52CE-4D8F-8DE7-E6F7E872EFA0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0C051863-5421-36CE-33D2-AD6457E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2A1C13-656D-4927-84DC-C4257A4F64E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2BF03B8F-534A-879D-ECF3-7F1EE81B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1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2E2CB7CB-EF92-94EE-E893-7A9BCCC37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44450"/>
          <a:ext cx="5111750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图片" r:id="rId3" imgW="5259324" imgH="6981444" progId="Word.Picture.8">
                  <p:embed/>
                </p:oleObj>
              </mc:Choice>
              <mc:Fallback>
                <p:oleObj name="图片" r:id="rId3" imgW="5259324" imgH="6981444" progId="Word.Picture.8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2E2CB7CB-EF92-94EE-E893-7A9BCCC37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4450"/>
                        <a:ext cx="5111750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4D0A233C-095B-6035-12EA-05C8C1E3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3.15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的状态转换图的实现算法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8A634-3F80-2E9B-799A-6854E533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61940A10-2FA1-48A4-810C-C5308DC0B96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1443" name="灯片编号占位符 5">
            <a:extLst>
              <a:ext uri="{FF2B5EF4-FFF2-40B4-BE49-F238E27FC236}">
                <a16:creationId xmlns:a16="http://schemas.microsoft.com/office/drawing/2014/main" id="{86669C86-12C6-0F70-E1C6-7BDE051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A2BFB-47E6-48E6-9291-104F0F65811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9D23FE25-E198-1F6C-6544-5FBAF6D3A0F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7"/>
            <a:ext cx="9783916" cy="4487265"/>
          </a:xfrm>
          <a:noFill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    char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char*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while 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blank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||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tab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||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newline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lexeme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beginning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isalpha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 {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while 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isalnum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retract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(1);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copytoken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return(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87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87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87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4DB7D51-748D-292B-63CC-207F665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5C0F2E4-342F-2AAC-473D-93FF23F2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B80B1252-E252-4D96-BA96-17C08D8E06AF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F80FD32C-C64B-EF50-9515-F7A1E877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25922-ADAF-49A3-9275-2F427E3CC83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8514" name="Rectangle 2">
            <a:extLst>
              <a:ext uri="{FF2B5EF4-FFF2-40B4-BE49-F238E27FC236}">
                <a16:creationId xmlns:a16="http://schemas.microsoft.com/office/drawing/2014/main" id="{6BA41ED3-D679-D172-72E8-5A37FCFD728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012054"/>
            <a:ext cx="9783916" cy="5344296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isdigit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while 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isdigit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retract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(1);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copytoken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return(INT,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install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switch(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‘*’: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if(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= ‘*’) return(EXP, 0);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else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retract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return(MULTI, 0);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} 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8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8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8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88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88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88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88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88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88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088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88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88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88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88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1088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1088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1088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4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D838ABD-5317-792E-2EE0-4CC89B4B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3E163AE-9FED-DA93-438D-CFC97BDC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DA734D00-619A-4FA2-B497-4F906C796068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8F4D0263-54CF-C888-4ED0-DCF31EE0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74DEA-7761-463E-B32A-7F83267608F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2D597E9D-250D-8230-B9ED-FFFACA09535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838200" y="1326461"/>
            <a:ext cx="4927757" cy="4861844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‘:’: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if(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= ‘=’) return(ASSIGN,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else { retract(1); return(COLON,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} 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‘&lt;’: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if(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= ‘=’) return(LE,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else if(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= ‘&gt;’) return(NE,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else { retract(1);   return(LT,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} 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‘=’: return(EQ, 0); 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‘&gt;’: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if(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= ‘=’) return(GE,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else { retract(1); return(GT, 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} break;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3457C6-7300-165E-7BA3-84C5195E495D}"/>
              </a:ext>
            </a:extLst>
          </p:cNvPr>
          <p:cNvSpPr txBox="1"/>
          <p:nvPr/>
        </p:nvSpPr>
        <p:spPr>
          <a:xfrm>
            <a:off x="6199648" y="1326461"/>
            <a:ext cx="609452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‘+’: return(PLUS, 0); break;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‘-’: return(MINUS, 0); break;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‘/’: return(RDIV, 0); break;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‘,’: return(COMMA, 0); break;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case ‘;’: return(SEMIC, 0); break;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default: 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handle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(); break;}return;}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8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8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8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8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89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89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89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89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89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089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089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089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89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89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8" grpId="0" uiExpand="1" build="p" autoUpdateAnimBg="0"/>
      <p:bldP spid="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34F85E0-91E4-3708-EB79-F397A2F78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需要说明的问题</a:t>
            </a:r>
          </a:p>
        </p:txBody>
      </p:sp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8CF0D818-BF6F-5A2C-844D-30F4EAFF5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2EAD8-6141-4BA8-8EDE-65EB4FF7CF90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95B0029A-53FF-4022-E828-ACC902F5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8979E-BD80-44A6-8126-D713830A0682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0563" name="Rectangle 3">
            <a:extLst>
              <a:ext uri="{FF2B5EF4-FFF2-40B4-BE49-F238E27FC236}">
                <a16:creationId xmlns:a16="http://schemas.microsoft.com/office/drawing/2014/main" id="{E5E9BB79-1271-1EA4-D8E2-A2B08614B85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缓冲区预处理，超前搜索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关键字的处理，符号表的实现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Install_id()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：查找效率，算法的优化实现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词法错误处理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由于高级语言的词组成的集合为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型语言，所以，这里讨论的词法分析技术可以用于处理所有的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型语言，也就是所有的可以用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型文法描述的语言。如：信息检索系统的查询语言、命令语言等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9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9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9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9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9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A2F7C5CB-5015-C77E-5DC3-0500792D3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词法分析程序的自动生成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55A291B2-B0AC-A8E3-109C-9549268B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A312F9EE-6ACE-4D74-8FFF-BBF0F5ED11B7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7005C567-FAF7-05C3-9BDB-FC7F44E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CCEAE-FCBA-4427-BE6B-F39C0306DE8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9622E-8425-60CF-B2CC-310A7FE70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5541" name="Rectangle 20">
            <a:extLst>
              <a:ext uri="{FF2B5EF4-FFF2-40B4-BE49-F238E27FC236}">
                <a16:creationId xmlns:a16="http://schemas.microsoft.com/office/drawing/2014/main" id="{2B1805B7-69A3-D92F-DF10-03D31CEE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02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42" name="Object 19">
            <a:extLst>
              <a:ext uri="{FF2B5EF4-FFF2-40B4-BE49-F238E27FC236}">
                <a16:creationId xmlns:a16="http://schemas.microsoft.com/office/drawing/2014/main" id="{E8D3D886-E363-2BEE-4182-684999DBA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1706563"/>
          <a:ext cx="876935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Visio" r:id="rId3" imgW="3514846" imgH="1362241" progId="Visio.Drawing.11">
                  <p:embed/>
                </p:oleObj>
              </mc:Choice>
              <mc:Fallback>
                <p:oleObj name="Visio" r:id="rId3" imgW="3514846" imgH="1362241" progId="Visio.Drawing.11">
                  <p:embed/>
                  <p:pic>
                    <p:nvPicPr>
                      <p:cNvPr id="65542" name="Object 19">
                        <a:extLst>
                          <a:ext uri="{FF2B5EF4-FFF2-40B4-BE49-F238E27FC236}">
                            <a16:creationId xmlns:a16="http://schemas.microsoft.com/office/drawing/2014/main" id="{E8D3D886-E363-2BEE-4182-684999DBA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706563"/>
                        <a:ext cx="876935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21">
            <a:extLst>
              <a:ext uri="{FF2B5EF4-FFF2-40B4-BE49-F238E27FC236}">
                <a16:creationId xmlns:a16="http://schemas.microsoft.com/office/drawing/2014/main" id="{0F3AC128-1F5E-40CB-5602-C09A7B04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1" y="5348288"/>
            <a:ext cx="585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图</a:t>
            </a:r>
            <a:r>
              <a:rPr kumimoji="1" lang="en-US" altLang="zh-CN" sz="2400" b="0">
                <a:latin typeface="楷体_GB2312" pitchFamily="49" charset="-122"/>
              </a:rPr>
              <a:t>3.23</a:t>
            </a:r>
            <a:r>
              <a:rPr kumimoji="1" lang="zh-CN" altLang="en-US" sz="2400" b="0">
                <a:latin typeface="楷体_GB2312" pitchFamily="49" charset="-122"/>
              </a:rPr>
              <a:t>　利用</a:t>
            </a:r>
            <a:r>
              <a:rPr kumimoji="1" lang="en-US" altLang="zh-CN" sz="2400" b="0">
                <a:latin typeface="楷体_GB2312" pitchFamily="49" charset="-122"/>
              </a:rPr>
              <a:t>Lex</a:t>
            </a:r>
            <a:r>
              <a:rPr kumimoji="1" lang="zh-CN" altLang="en-US" sz="2400" b="0">
                <a:latin typeface="楷体_GB2312" pitchFamily="49" charset="-122"/>
              </a:rPr>
              <a:t>建立词法分析程序的过程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25C999-5AA8-CF59-A167-1CA7EA39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）按单词种类分类</a:t>
            </a:r>
            <a:endParaRPr lang="zh-CN" altLang="en-US" dirty="0"/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03BCDD79-CDCA-2A30-6DB5-7D190646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1EA0AAD-7FF5-4DE0-A1EA-E52A4EC5E8D6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F356B14C-F7BC-CB1E-21A5-3200FDD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1BB804-D01C-4DC1-9EB7-82491331D77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6F12A0BD-1232-4C0B-96ED-B2DF2761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1565275"/>
            <a:ext cx="22098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楷体_GB2312" pitchFamily="49" charset="-122"/>
              </a:rPr>
              <a:t>单词名称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无符号常数</a:t>
            </a:r>
            <a:r>
              <a:rPr kumimoji="1" lang="en-US" altLang="zh-CN" sz="2400" b="0">
                <a:latin typeface="楷体_GB2312" pitchFamily="49" charset="-122"/>
              </a:rPr>
              <a:t>(</a:t>
            </a:r>
            <a:r>
              <a:rPr kumimoji="1" lang="zh-CN" altLang="en-US" sz="2400" b="0">
                <a:latin typeface="楷体_GB2312" pitchFamily="49" charset="-122"/>
              </a:rPr>
              <a:t>整</a:t>
            </a:r>
            <a:r>
              <a:rPr kumimoji="1" lang="en-US" altLang="zh-CN" sz="2400" b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保留字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分界符</a:t>
            </a: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DF9AA0F2-B007-2461-4C79-716908C7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1557339"/>
            <a:ext cx="212090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 dirty="0">
                <a:latin typeface="楷体_GB2312" pitchFamily="49" charset="-122"/>
              </a:rPr>
              <a:t>类别编码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0" dirty="0">
              <a:latin typeface="楷体_GB2312" pitchFamily="49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楷体_GB2312" pitchFamily="49" charset="-122"/>
              </a:rPr>
              <a:t>7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560AE571-42EA-ED6E-DA39-EE40F5E99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1565275"/>
            <a:ext cx="2884488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楷体_GB2312" pitchFamily="49" charset="-122"/>
              </a:rPr>
              <a:t>单词值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楷体_GB2312" pitchFamily="49" charset="-122"/>
              </a:rPr>
              <a:t>0 </a:t>
            </a:r>
            <a:r>
              <a:rPr kumimoji="1" lang="zh-CN" altLang="en-US" sz="2400" b="0">
                <a:latin typeface="楷体_GB2312" pitchFamily="49" charset="-122"/>
              </a:rPr>
              <a:t>或 </a:t>
            </a:r>
            <a:r>
              <a:rPr kumimoji="1" lang="en-US" altLang="zh-CN" sz="2400" b="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保留字或内部编码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楷体_GB2312" pitchFamily="49" charset="-122"/>
              </a:rPr>
              <a:t>分界符或内部编码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>
              <a:latin typeface="楷体_GB2312" pitchFamily="49" charset="-122"/>
            </a:endParaRPr>
          </a:p>
        </p:txBody>
      </p:sp>
      <p:sp>
        <p:nvSpPr>
          <p:cNvPr id="10247" name="Line 5">
            <a:extLst>
              <a:ext uri="{FF2B5EF4-FFF2-40B4-BE49-F238E27FC236}">
                <a16:creationId xmlns:a16="http://schemas.microsoft.com/office/drawing/2014/main" id="{06F10BF6-3790-9D09-3536-C07AA465C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6403" y="2459115"/>
            <a:ext cx="7790156" cy="1681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AutoShape 6">
            <a:extLst>
              <a:ext uri="{FF2B5EF4-FFF2-40B4-BE49-F238E27FC236}">
                <a16:creationId xmlns:a16="http://schemas.microsoft.com/office/drawing/2014/main" id="{3193C39F-EE4A-4929-58F8-04FFF72A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76250"/>
            <a:ext cx="7543800" cy="762000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40529064-73F0-FA32-5BB9-0EA789391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3.4.1 Lex</a:t>
            </a:r>
            <a:r>
              <a:rPr lang="zh-CN" altLang="en-US" dirty="0">
                <a:cs typeface="Times New Roman" panose="02020603050405020304" pitchFamily="18" charset="0"/>
              </a:rPr>
              <a:t>源程序</a:t>
            </a:r>
          </a:p>
        </p:txBody>
      </p:sp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32053777-3A3C-3ED5-1CC5-D2E828B42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B905E-02D3-402B-9583-9B317A0687FA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60B0B5A6-4CDD-DE27-D02C-1D4CDFD4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44BC1-89D8-47B6-8826-893468A78E51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E3129B12-FEE7-B5B9-BDF5-0FAD549C046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声明部分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正规定义式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识别规则部分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识别规则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辅助过程部分</a:t>
            </a:r>
          </a:p>
        </p:txBody>
      </p:sp>
      <p:sp>
        <p:nvSpPr>
          <p:cNvPr id="1092612" name="Rectangle 4">
            <a:extLst>
              <a:ext uri="{FF2B5EF4-FFF2-40B4-BE49-F238E27FC236}">
                <a16:creationId xmlns:a16="http://schemas.microsoft.com/office/drawing/2014/main" id="{0344D27E-5EA8-194D-255B-1670C84D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65288"/>
            <a:ext cx="213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常量定义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正规定义</a:t>
            </a:r>
          </a:p>
        </p:txBody>
      </p:sp>
      <p:sp>
        <p:nvSpPr>
          <p:cNvPr id="1092613" name="AutoShape 5">
            <a:extLst>
              <a:ext uri="{FF2B5EF4-FFF2-40B4-BE49-F238E27FC236}">
                <a16:creationId xmlns:a16="http://schemas.microsoft.com/office/drawing/2014/main" id="{27620725-19ED-E13E-349C-7F19119E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79688"/>
            <a:ext cx="1828800" cy="3048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2614" name="AutoShape 6">
            <a:extLst>
              <a:ext uri="{FF2B5EF4-FFF2-40B4-BE49-F238E27FC236}">
                <a16:creationId xmlns:a16="http://schemas.microsoft.com/office/drawing/2014/main" id="{CEF50C03-07B6-817A-81FA-4B57FDE8E088}"/>
              </a:ext>
            </a:extLst>
          </p:cNvPr>
          <p:cNvSpPr>
            <a:spLocks/>
          </p:cNvSpPr>
          <p:nvPr/>
        </p:nvSpPr>
        <p:spPr bwMode="auto">
          <a:xfrm>
            <a:off x="6858000" y="1665288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autoUpdateAnimBg="0"/>
      <p:bldP spid="1092612" grpId="0" autoUpdateAnimBg="0"/>
      <p:bldP spid="1092613" grpId="0" animBg="1"/>
      <p:bldP spid="10926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366EBE8E-E6B1-DDAB-148D-3981FEE26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3.4.1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88816-F526-E95C-F7B7-2475BEE5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2A75845C-4C4E-4A21-B3D3-B7D21F33AF97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82AD7875-C943-C3CB-0EE4-43F1A2ED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7037B-FB17-402E-A0A0-4160928E328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F3429541-A62B-4347-0EC5-84A0A6A6188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064596" y="1443018"/>
            <a:ext cx="5031404" cy="412327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zh-CN" altLang="en-US" sz="2600" dirty="0">
                <a:latin typeface="楷体_GB2312" pitchFamily="49" charset="-122"/>
              </a:rPr>
              <a:t>、正规定义式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err="1">
                <a:latin typeface="Times New Roman" panose="02020603050405020304" pitchFamily="18" charset="0"/>
              </a:rPr>
              <a:t>letter→A|B|C</a:t>
            </a:r>
            <a:r>
              <a:rPr lang="en-US" altLang="zh-CN" sz="2600" dirty="0">
                <a:latin typeface="Times New Roman" panose="02020603050405020304" pitchFamily="18" charset="0"/>
              </a:rPr>
              <a:t>|…|</a:t>
            </a:r>
            <a:r>
              <a:rPr lang="en-US" altLang="zh-CN" sz="2600" dirty="0" err="1">
                <a:latin typeface="Times New Roman" panose="02020603050405020304" pitchFamily="18" charset="0"/>
              </a:rPr>
              <a:t>Z|a|b|c</a:t>
            </a:r>
            <a:r>
              <a:rPr lang="en-US" altLang="zh-CN" sz="2600" dirty="0">
                <a:latin typeface="Times New Roman" panose="02020603050405020304" pitchFamily="18" charset="0"/>
              </a:rPr>
              <a:t>|…|z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digit→0|1|2|…|9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err="1">
                <a:latin typeface="Times New Roman" panose="02020603050405020304" pitchFamily="18" charset="0"/>
              </a:rPr>
              <a:t>identifier→letter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letter|digit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en-US" altLang="zh-CN" sz="2600" baseline="30000" dirty="0">
                <a:latin typeface="Times New Roman" panose="02020603050405020304" pitchFamily="18" charset="0"/>
              </a:rPr>
              <a:t>*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err="1">
                <a:latin typeface="Times New Roman" panose="02020603050405020304" pitchFamily="18" charset="0"/>
              </a:rPr>
              <a:t>integer→digit</a:t>
            </a:r>
            <a:r>
              <a:rPr lang="en-US" altLang="zh-CN" sz="2600" dirty="0">
                <a:latin typeface="Times New Roman" panose="02020603050405020304" pitchFamily="18" charset="0"/>
              </a:rPr>
              <a:t>(digit)</a:t>
            </a:r>
            <a:r>
              <a:rPr lang="en-US" altLang="zh-CN" sz="26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600" dirty="0">
                <a:latin typeface="楷体_GB2312" pitchFamily="49" charset="-122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0ADB4-5C37-E484-CDBA-D67C939ECBF0}"/>
              </a:ext>
            </a:extLst>
          </p:cNvPr>
          <p:cNvSpPr txBox="1"/>
          <p:nvPr/>
        </p:nvSpPr>
        <p:spPr>
          <a:xfrm>
            <a:off x="6020540" y="1443018"/>
            <a:ext cx="6094520" cy="426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600">
                <a:latin typeface="楷体_GB2312" pitchFamily="49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、识别规则</a:t>
            </a:r>
          </a:p>
          <a:p>
            <a:r>
              <a:rPr lang="zh-CN" altLang="en-US" dirty="0"/>
              <a:t>  正规式	动作描述</a:t>
            </a:r>
          </a:p>
          <a:p>
            <a:r>
              <a:rPr lang="en-US" altLang="zh-CN" dirty="0"/>
              <a:t>    token1	 {action1}</a:t>
            </a:r>
          </a:p>
          <a:p>
            <a:r>
              <a:rPr lang="en-US" altLang="zh-CN" dirty="0"/>
              <a:t>    token2	 {action2}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tokenn</a:t>
            </a:r>
            <a:r>
              <a:rPr lang="en-US" altLang="zh-CN" dirty="0"/>
              <a:t>	 {</a:t>
            </a:r>
            <a:r>
              <a:rPr lang="en-US" altLang="zh-CN" dirty="0" err="1"/>
              <a:t>actionn</a:t>
            </a: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C9A8A-0403-761D-6AB1-7E7A4031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DDD9D6-EE0E-46B1-8037-29AB62B82734}" type="datetime1">
              <a:rPr lang="zh-CN" altLang="en-US"/>
              <a:pPr>
                <a:defRPr/>
              </a:pPr>
              <a:t>2022/7/6</a:t>
            </a:fld>
            <a:endParaRPr lang="en-US" altLang="zh-CN"/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41E7EE26-851C-47D3-4062-81C244189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79C47-D779-4520-9D7C-FC34B699021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B9EDA2B6-3083-1D7E-8714-1262F87B922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683580" y="44451"/>
            <a:ext cx="9783763" cy="65531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%{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y.tab.h</a:t>
            </a:r>
            <a:r>
              <a:rPr lang="en-US" altLang="zh-CN" sz="2000" b="1" dirty="0">
                <a:latin typeface="Times New Roman" panose="02020603050405020304" pitchFamily="18" charset="0"/>
              </a:rPr>
              <a:t>"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ID		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INT		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EXP		3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MULTI	4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COLON	5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EQ		6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NE		7</a:t>
            </a:r>
            <a:endParaRPr lang="de-DE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LE		8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GE		9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LT		10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GT		11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PLUS	12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MINUS	13</a:t>
            </a:r>
          </a:p>
          <a:p>
            <a:pPr marL="342900" indent="-342900">
              <a:spcBef>
                <a:spcPct val="20000"/>
              </a:spcBef>
            </a:pPr>
            <a:r>
              <a:rPr lang="de-DE" altLang="zh-CN" sz="2000" b="1" dirty="0">
                <a:latin typeface="Times New Roman" panose="02020603050405020304" pitchFamily="18" charset="0"/>
              </a:rPr>
              <a:t>#define RDIV	14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COMMA	15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SEMIC	16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RELOP	17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#define ASSGIN	18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line_no</a:t>
            </a:r>
            <a:r>
              <a:rPr lang="en-US" altLang="zh-CN" sz="2000" b="1" dirty="0">
                <a:latin typeface="Times New Roman" panose="02020603050405020304" pitchFamily="18" charset="0"/>
              </a:rPr>
              <a:t> = 1;    %}	 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A6CA5128-1995-4026-20A9-72CC9C7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1"/>
            <a:ext cx="5472112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Times New Roman" panose="02020603050405020304" pitchFamily="18" charset="0"/>
              </a:rPr>
              <a:t>delim</a:t>
            </a:r>
            <a:r>
              <a:rPr lang="en-US" altLang="zh-CN" sz="2000" b="1" dirty="0">
                <a:latin typeface="Times New Roman" panose="02020603050405020304" pitchFamily="18" charset="0"/>
              </a:rPr>
              <a:t>	[\t\n]	</a:t>
            </a:r>
          </a:p>
          <a:p>
            <a:pPr eaLnBrk="1" hangingPunct="1"/>
            <a:r>
              <a:rPr lang="en-US" altLang="zh-CN" sz="2000" b="1" dirty="0" err="1">
                <a:latin typeface="Times New Roman" panose="02020603050405020304" pitchFamily="18" charset="0"/>
              </a:rPr>
              <a:t>ws</a:t>
            </a:r>
            <a:r>
              <a:rPr lang="en-US" altLang="zh-CN" sz="2000" b="1" dirty="0">
                <a:latin typeface="Times New Roman" panose="02020603050405020304" pitchFamily="18" charset="0"/>
              </a:rPr>
              <a:t>		[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delim</a:t>
            </a:r>
            <a:r>
              <a:rPr lang="en-US" altLang="zh-CN" sz="2000" b="1" dirty="0">
                <a:latin typeface="Times New Roman" panose="02020603050405020304" pitchFamily="18" charset="0"/>
              </a:rPr>
              <a:t>]+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letter	[a-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zA</a:t>
            </a:r>
            <a:r>
              <a:rPr lang="en-US" altLang="zh-CN" sz="2000" b="1" dirty="0">
                <a:latin typeface="Times New Roman" panose="02020603050405020304" pitchFamily="18" charset="0"/>
              </a:rPr>
              <a:t>-Z]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digit		[0-9]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id		{letter}({letter}|{digit})*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number	{digit}+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%%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ws</a:t>
            </a:r>
            <a:r>
              <a:rPr lang="en-US" altLang="zh-CN" sz="2000" b="1" dirty="0">
                <a:latin typeface="Times New Roman" panose="02020603050405020304" pitchFamily="18" charset="0"/>
              </a:rPr>
              <a:t>}		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begin	return(BEGIN);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end		return(END);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if		return(IF);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then		return(THEN);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else		return(ELSE);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do		return(DO);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program	return(PROGRAM);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{id}	             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yyval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install_id</a:t>
            </a:r>
            <a:r>
              <a:rPr lang="en-US" altLang="zh-CN" sz="2000" b="1" dirty="0">
                <a:latin typeface="Times New Roman" panose="02020603050405020304" pitchFamily="18" charset="0"/>
              </a:rPr>
              <a:t>(); return(ID);}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{number}    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yyval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install_num</a:t>
            </a:r>
            <a:r>
              <a:rPr lang="en-US" altLang="zh-CN" sz="2000" b="1" dirty="0">
                <a:latin typeface="Times New Roman" panose="02020603050405020304" pitchFamily="18" charset="0"/>
              </a:rPr>
              <a:t>();  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    return(INT);}</a:t>
            </a:r>
          </a:p>
        </p:txBody>
      </p:sp>
      <p:pic>
        <p:nvPicPr>
          <p:cNvPr id="68615" name="Picture 8">
            <a:extLst>
              <a:ext uri="{FF2B5EF4-FFF2-40B4-BE49-F238E27FC236}">
                <a16:creationId xmlns:a16="http://schemas.microsoft.com/office/drawing/2014/main" id="{DECE077E-8B59-1167-631C-C03AB071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4450"/>
            <a:ext cx="1285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18B54209-8242-94FB-54DA-CEC0C03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4E5DC-5F87-4FB4-B7DF-214803B2C49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C2039CE9-A618-DB3B-794F-5937FBD0B6E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75208" y="62144"/>
            <a:ext cx="9783763" cy="66681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"&lt;"   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=LT;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"&lt;=“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=LE;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"="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=EQ;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"&gt;"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=GT;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"&gt;=“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=GE;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"&lt;&gt;“		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yyval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=NE; return(RELOP);}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"+"		return(PLUS);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"-"		return(MINUS);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"*"		return(MULTI);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"/"		return(RDIV);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"**"		return(EXP);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":"		return(COLON);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":="		return(ASSGIN);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","		return(COMMA);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";"		return(SEMIC);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\n   	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line_no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     		{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stderr,"'%c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' (0%o): illegal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charcter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at line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%d\n", 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[0],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[0],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line_no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);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install_id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{……}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install_num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{……}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010C1B-BA0C-0187-82E6-E1D7CFC2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lang="zh-CN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二义性问题的两条原则</a:t>
            </a:r>
            <a:endParaRPr lang="zh-CN" altLang="en-US" dirty="0"/>
          </a:p>
        </p:txBody>
      </p:sp>
      <p:sp>
        <p:nvSpPr>
          <p:cNvPr id="70658" name="日期占位符 1">
            <a:extLst>
              <a:ext uri="{FF2B5EF4-FFF2-40B4-BE49-F238E27FC236}">
                <a16:creationId xmlns:a16="http://schemas.microsoft.com/office/drawing/2014/main" id="{98635396-49B9-18A5-6FA0-F8144DCDC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4026F-E2BC-476C-91FA-96D575BEC1CD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7C3F605B-D2A2-B248-EDA8-D9AF5954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2B60A-9427-40AB-A786-8D511122F3FE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0" name="AutoShape 2">
            <a:extLst>
              <a:ext uri="{FF2B5EF4-FFF2-40B4-BE49-F238E27FC236}">
                <a16:creationId xmlns:a16="http://schemas.microsoft.com/office/drawing/2014/main" id="{327EFC30-635D-CD8B-EEBC-A24AB1A9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4" y="730250"/>
            <a:ext cx="7007225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C680963-9413-59FD-4EC6-17E1A507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44" y="1264512"/>
            <a:ext cx="9180990" cy="281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最长匹配原则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在识别单词过程中，有一字符串             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 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1" lang="en-US" altLang="zh-CN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根据最长匹配原则，应识别为这是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一个符合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12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规则的单词，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而不是</a:t>
            </a:r>
            <a:r>
              <a:rPr kumimoji="1" lang="en-US" altLang="zh-CN" sz="2400" b="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规则的单词。</a:t>
            </a:r>
          </a:p>
        </p:txBody>
      </p:sp>
      <p:sp>
        <p:nvSpPr>
          <p:cNvPr id="70662" name="AutoShape 4">
            <a:extLst>
              <a:ext uri="{FF2B5EF4-FFF2-40B4-BE49-F238E27FC236}">
                <a16:creationId xmlns:a16="http://schemas.microsoft.com/office/drawing/2014/main" id="{73406289-70AE-E97B-A1BF-1843FDD67BAC}"/>
              </a:ext>
            </a:extLst>
          </p:cNvPr>
          <p:cNvSpPr>
            <a:spLocks/>
          </p:cNvSpPr>
          <p:nvPr/>
        </p:nvSpPr>
        <p:spPr bwMode="auto">
          <a:xfrm rot="5400000">
            <a:off x="7227888" y="1713344"/>
            <a:ext cx="152400" cy="609600"/>
          </a:xfrm>
          <a:prstGeom prst="leftBrace">
            <a:avLst>
              <a:gd name="adj1" fmla="val 33333"/>
              <a:gd name="adj2" fmla="val 513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3" name="Text Box 5">
            <a:extLst>
              <a:ext uri="{FF2B5EF4-FFF2-40B4-BE49-F238E27FC236}">
                <a16:creationId xmlns:a16="http://schemas.microsoft.com/office/drawing/2014/main" id="{F4B035A8-BB67-4BEE-644C-7ADE6920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4" y="1392670"/>
            <a:ext cx="4159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1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1" lang="en-US" altLang="zh-CN" sz="24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4" name="AutoShape 6">
            <a:extLst>
              <a:ext uri="{FF2B5EF4-FFF2-40B4-BE49-F238E27FC236}">
                <a16:creationId xmlns:a16="http://schemas.microsoft.com/office/drawing/2014/main" id="{CA210340-828D-1D1B-E147-0C3CAF778E22}"/>
              </a:ext>
            </a:extLst>
          </p:cNvPr>
          <p:cNvSpPr>
            <a:spLocks/>
          </p:cNvSpPr>
          <p:nvPr/>
        </p:nvSpPr>
        <p:spPr bwMode="auto">
          <a:xfrm rot="5400000">
            <a:off x="8027988" y="1865744"/>
            <a:ext cx="152400" cy="304800"/>
          </a:xfrm>
          <a:prstGeom prst="leftBrace">
            <a:avLst>
              <a:gd name="adj1" fmla="val 16667"/>
              <a:gd name="adj2" fmla="val 515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5" name="Text Box 7">
            <a:extLst>
              <a:ext uri="{FF2B5EF4-FFF2-40B4-BE49-F238E27FC236}">
                <a16:creationId xmlns:a16="http://schemas.microsoft.com/office/drawing/2014/main" id="{B3A875B9-C9D1-998B-B940-B533608E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1392670"/>
            <a:ext cx="4318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1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1" lang="en-US" altLang="zh-CN" sz="24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6" name="AutoShape 8">
            <a:extLst>
              <a:ext uri="{FF2B5EF4-FFF2-40B4-BE49-F238E27FC236}">
                <a16:creationId xmlns:a16="http://schemas.microsoft.com/office/drawing/2014/main" id="{F7506D4C-4DCB-8105-56F6-F1D5EDB3ABDE}"/>
              </a:ext>
            </a:extLst>
          </p:cNvPr>
          <p:cNvSpPr>
            <a:spLocks/>
          </p:cNvSpPr>
          <p:nvPr/>
        </p:nvSpPr>
        <p:spPr bwMode="auto">
          <a:xfrm rot="16200000">
            <a:off x="7500938" y="1870506"/>
            <a:ext cx="266700" cy="1219200"/>
          </a:xfrm>
          <a:prstGeom prst="leftBrace">
            <a:avLst>
              <a:gd name="adj1" fmla="val 3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667" name="Text Box 9">
            <a:extLst>
              <a:ext uri="{FF2B5EF4-FFF2-40B4-BE49-F238E27FC236}">
                <a16:creationId xmlns:a16="http://schemas.microsoft.com/office/drawing/2014/main" id="{74FD54D5-D683-CF38-1E0D-F8C20533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1" y="2654732"/>
            <a:ext cx="4492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1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kumimoji="1" lang="en-US" altLang="zh-CN" sz="240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5690" name="Rectangle 10">
            <a:extLst>
              <a:ext uri="{FF2B5EF4-FFF2-40B4-BE49-F238E27FC236}">
                <a16:creationId xmlns:a16="http://schemas.microsoft.com/office/drawing/2014/main" id="{F123E7F2-A751-48C5-E465-C41459E7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44" y="3943350"/>
            <a:ext cx="9083454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优先匹配原则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如果有一字符串有两条规则可以同时匹配时，那么用规则</a:t>
            </a:r>
            <a:endParaRPr kumimoji="1" lang="en-US" altLang="zh-CN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序列中位于前面的规则相匹配，所以排列在最前面的规则优先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权最高。</a:t>
            </a:r>
          </a:p>
        </p:txBody>
      </p:sp>
      <p:sp>
        <p:nvSpPr>
          <p:cNvPr id="70669" name="AutoShape 11">
            <a:extLst>
              <a:ext uri="{FF2B5EF4-FFF2-40B4-BE49-F238E27FC236}">
                <a16:creationId xmlns:a16="http://schemas.microsoft.com/office/drawing/2014/main" id="{953A1CB9-C65C-25EC-3AFA-4BA365AD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192738"/>
            <a:ext cx="2133600" cy="533400"/>
          </a:xfrm>
          <a:prstGeom prst="wedgeRoundRectCallout">
            <a:avLst>
              <a:gd name="adj1" fmla="val -108543"/>
              <a:gd name="adj2" fmla="val 519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:begin:=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EDDA2E-FEAF-B01D-3652-81758A8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3.4.2 Lex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的实现原理</a:t>
            </a:r>
            <a:endParaRPr lang="zh-CN" altLang="en-US" dirty="0"/>
          </a:p>
        </p:txBody>
      </p:sp>
      <p:sp>
        <p:nvSpPr>
          <p:cNvPr id="71682" name="日期占位符 1">
            <a:extLst>
              <a:ext uri="{FF2B5EF4-FFF2-40B4-BE49-F238E27FC236}">
                <a16:creationId xmlns:a16="http://schemas.microsoft.com/office/drawing/2014/main" id="{A9AFAF1D-D710-501A-EE07-BA6DD08FF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765D3-9590-4333-A4DD-CCDA1184176F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683" name="灯片编号占位符 3">
            <a:extLst>
              <a:ext uri="{FF2B5EF4-FFF2-40B4-BE49-F238E27FC236}">
                <a16:creationId xmlns:a16="http://schemas.microsoft.com/office/drawing/2014/main" id="{D1484B56-D246-3B56-84B3-C34266C6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D6B14B-3B65-492C-9E12-CFE3CCB523FE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684" name="Text Box 2">
            <a:extLst>
              <a:ext uri="{FF2B5EF4-FFF2-40B4-BE49-F238E27FC236}">
                <a16:creationId xmlns:a16="http://schemas.microsoft.com/office/drawing/2014/main" id="{BE48121D-BC66-3884-BE52-5A79BE92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371601"/>
            <a:ext cx="84709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的功能是根据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源程序构造一个词法分析程序，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该词法分析器实质上是一个有穷自动机。</a:t>
            </a:r>
            <a:endParaRPr kumimoji="1" lang="zh-CN" altLang="en-US" sz="28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6715" name="Rectangle 11">
            <a:extLst>
              <a:ext uri="{FF2B5EF4-FFF2-40B4-BE49-F238E27FC236}">
                <a16:creationId xmlns:a16="http://schemas.microsoft.com/office/drawing/2014/main" id="{3602D981-DA16-0971-2033-EF61213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746750"/>
            <a:ext cx="85121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的功能是根据</a:t>
            </a:r>
            <a:r>
              <a:rPr kumimoji="1"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源程序生成状态转换矩阵和控制程序</a:t>
            </a:r>
          </a:p>
        </p:txBody>
      </p:sp>
      <p:sp>
        <p:nvSpPr>
          <p:cNvPr id="71686" name="Rectangle 12">
            <a:extLst>
              <a:ext uri="{FF2B5EF4-FFF2-40B4-BE49-F238E27FC236}">
                <a16:creationId xmlns:a16="http://schemas.microsoft.com/office/drawing/2014/main" id="{238D9587-2A6B-C784-64BA-0FE093FD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476251"/>
            <a:ext cx="61642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687" name="Rectangle 14">
            <a:extLst>
              <a:ext uri="{FF2B5EF4-FFF2-40B4-BE49-F238E27FC236}">
                <a16:creationId xmlns:a16="http://schemas.microsoft.com/office/drawing/2014/main" id="{F7578E21-2F2E-B37F-8156-B997DB39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87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688" name="Object 13">
            <a:extLst>
              <a:ext uri="{FF2B5EF4-FFF2-40B4-BE49-F238E27FC236}">
                <a16:creationId xmlns:a16="http://schemas.microsoft.com/office/drawing/2014/main" id="{D7FEE569-5EAB-A403-38BC-0A53F2FA2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789" y="2595563"/>
          <a:ext cx="5075237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Visio" r:id="rId3" imgW="2519549" imgH="1377732" progId="Visio.Drawing.11">
                  <p:embed/>
                </p:oleObj>
              </mc:Choice>
              <mc:Fallback>
                <p:oleObj name="Visio" r:id="rId3" imgW="2519549" imgH="1377732" progId="Visio.Drawing.11">
                  <p:embed/>
                  <p:pic>
                    <p:nvPicPr>
                      <p:cNvPr id="71688" name="Object 13">
                        <a:extLst>
                          <a:ext uri="{FF2B5EF4-FFF2-40B4-BE49-F238E27FC236}">
                            <a16:creationId xmlns:a16="http://schemas.microsoft.com/office/drawing/2014/main" id="{D7FEE569-5EAB-A403-38BC-0A53F2FA2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9" y="2595563"/>
                        <a:ext cx="5075237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5">
            <a:extLst>
              <a:ext uri="{FF2B5EF4-FFF2-40B4-BE49-F238E27FC236}">
                <a16:creationId xmlns:a16="http://schemas.microsoft.com/office/drawing/2014/main" id="{BE40A165-52D7-8A69-4426-26B99D7E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5348288"/>
            <a:ext cx="509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 </a:t>
            </a:r>
            <a:r>
              <a:rPr kumimoji="1"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3.24</a:t>
            </a:r>
            <a:r>
              <a:rPr kumimoji="1"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生成的词法分析器结构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4FBD5C-4C47-31F8-B5C4-149699B4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三点说明</a:t>
            </a:r>
            <a:endParaRPr lang="zh-CN" altLang="en-US" dirty="0"/>
          </a:p>
        </p:txBody>
      </p:sp>
      <p:sp>
        <p:nvSpPr>
          <p:cNvPr id="72706" name="日期占位符 1">
            <a:extLst>
              <a:ext uri="{FF2B5EF4-FFF2-40B4-BE49-F238E27FC236}">
                <a16:creationId xmlns:a16="http://schemas.microsoft.com/office/drawing/2014/main" id="{51BF9749-67AD-8B18-1FEA-D8625F927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19A44-BD27-4E34-8F6E-12DE01E12722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82B56442-2E6C-9256-A765-CF43CC05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C5D43-900A-41DC-B975-B6A47C8EC188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8B3716-AD2E-2225-DF5E-E7B309209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596" y="1443017"/>
            <a:ext cx="9783916" cy="449614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以上是</a:t>
            </a:r>
            <a:r>
              <a:rPr kumimoji="1"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的构造原理，虽然是原理性的，但据此就不难将</a:t>
            </a:r>
            <a:r>
              <a:rPr kumimoji="1"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构造出来。</a:t>
            </a:r>
            <a:endParaRPr kumimoji="1" lang="en-US" altLang="zh-CN" sz="2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所构造出来的</a:t>
            </a:r>
            <a:r>
              <a:rPr kumimoji="1"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是一个通用的工具，用它可以生成各种语言的词法分析程序，只需要根据不同的语言书写不同的</a:t>
            </a:r>
            <a:r>
              <a:rPr kumimoji="1"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源文件就可以了。</a:t>
            </a:r>
            <a:endParaRPr kumimoji="1" lang="en-US" altLang="zh-CN" sz="2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kumimoji="1"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不但能自动生成词法分析器，而且也可以产生多种模式识别器及文本编辑程序等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600" dirty="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3485B50F-4EC3-219E-49E9-728732EE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325439"/>
            <a:ext cx="2543175" cy="8715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464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2FE2F77A-180D-FAB6-89AE-50AC6567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606551"/>
            <a:ext cx="82438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endParaRPr kumimoji="1"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7732" name="Rectangle 4">
            <a:extLst>
              <a:ext uri="{FF2B5EF4-FFF2-40B4-BE49-F238E27FC236}">
                <a16:creationId xmlns:a16="http://schemas.microsoft.com/office/drawing/2014/main" id="{7DCD7CC0-6691-1061-E04A-A9C815ED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954338"/>
            <a:ext cx="82026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 startAt="2"/>
            </a:pPr>
            <a:endParaRPr kumimoji="1"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7733" name="Rectangle 5">
            <a:extLst>
              <a:ext uri="{FF2B5EF4-FFF2-40B4-BE49-F238E27FC236}">
                <a16:creationId xmlns:a16="http://schemas.microsoft.com/office/drawing/2014/main" id="{DAF2DFBF-2F44-66A1-58A7-1263928C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899025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 startAt="3"/>
            </a:pPr>
            <a:endParaRPr kumimoji="1"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1" grpId="0" autoUpdateAnimBg="0"/>
      <p:bldP spid="1097732" grpId="0" autoUpdateAnimBg="0"/>
      <p:bldP spid="109773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4D631472-BC89-CF74-A70F-56104110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本章小结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57913DE0-A144-6CE6-C251-D097DCDAF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词法分析器接收表示源程序的“平滑字符流”，输出与之等价的单词序列；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单词被分成多个种类，并被表示成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种别，属性值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的二元组形式；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为了提高效率，词法分析器使用缓冲技术，而且在将字符流读入缓冲区时，是经过剔除注解、无用空白符等预处理后的结果；</a:t>
            </a:r>
          </a:p>
        </p:txBody>
      </p:sp>
      <p:sp>
        <p:nvSpPr>
          <p:cNvPr id="73730" name="日期占位符 3">
            <a:extLst>
              <a:ext uri="{FF2B5EF4-FFF2-40B4-BE49-F238E27FC236}">
                <a16:creationId xmlns:a16="http://schemas.microsoft.com/office/drawing/2014/main" id="{05734697-8570-1F9C-74B0-A4A3F27A3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51505-3C3F-44E1-9925-51CFB71276E6}" type="datetime1">
              <a:rPr lang="zh-CN" altLang="en-US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2022/7/6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FEBF878B-C130-7CF9-91AB-28C8BD0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CF1B8-D82B-4E17-A48F-B56364D6A7C6}" type="slidenum">
              <a:rPr lang="en-US" altLang="zh-CN" sz="1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9061923E-1F35-5F70-0053-460099FD7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2912259" name="Rectangle 3">
            <a:extLst>
              <a:ext uri="{FF2B5EF4-FFF2-40B4-BE49-F238E27FC236}">
                <a16:creationId xmlns:a16="http://schemas.microsoft.com/office/drawing/2014/main" id="{B6BB8B15-8453-8224-37DC-FCF5A56E3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单词的识别相当于正则语言的识别；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词法的等价描述形式有正则文法、有穷状态自动机、正则表达式，其中有穷状态自动机可以用状态转换图表示；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实现词法分析器时状态转换图是一个很好的设计工具，根据该图，容易构造出相应的分析程序；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使用恰当的形式化描述，可以实现词法分析器的自动生成，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就是一种自动生成工具。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5C1C8-B770-04AD-3401-B45A5A6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E161925-DFC9-49AC-8952-680C2EADBB3E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EC3E5651-5199-66C0-D685-A23C6E8B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4F4D78-1039-4581-A115-2253C27AAA9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2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36D478-7AC7-CE09-4113-7284926B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）保留字和分界符采用一符一类</a:t>
            </a:r>
            <a:endParaRPr lang="zh-CN" altLang="en-US" dirty="0"/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78383578-2ADA-6120-F02A-C5CAE01E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B9B39A7-7448-4C77-AB22-84FBEFF4D2CC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54232520-F830-AC73-77D4-14BDD0B1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AB6A0-452D-448B-9919-B6B99E59315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AutoShape 2">
            <a:extLst>
              <a:ext uri="{FF2B5EF4-FFF2-40B4-BE49-F238E27FC236}">
                <a16:creationId xmlns:a16="http://schemas.microsoft.com/office/drawing/2014/main" id="{19B25FF7-3534-D151-A25B-BE951102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409576"/>
            <a:ext cx="8748713" cy="720725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85756757-9A90-968D-416C-010FB7796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1" y="1001204"/>
            <a:ext cx="199707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latin typeface="楷体_GB2312" pitchFamily="49" charset="-122"/>
              </a:rPr>
              <a:t>单词名称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楷体_GB2312" pitchFamily="49" charset="-122"/>
              </a:rPr>
              <a:t>无符号常数</a:t>
            </a:r>
            <a:r>
              <a:rPr kumimoji="1" lang="en-US" altLang="zh-CN" sz="2000" b="0" dirty="0">
                <a:latin typeface="楷体_GB2312" pitchFamily="49" charset="-122"/>
              </a:rPr>
              <a:t>(</a:t>
            </a:r>
            <a:r>
              <a:rPr kumimoji="1" lang="zh-CN" altLang="en-US" sz="2000" b="0" dirty="0">
                <a:latin typeface="楷体_GB2312" pitchFamily="49" charset="-122"/>
              </a:rPr>
              <a:t>整</a:t>
            </a:r>
            <a:r>
              <a:rPr kumimoji="1" lang="en-US" altLang="zh-CN" sz="2000" b="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FOR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DO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Times New Roman" panose="02020603050405020304" pitchFamily="18" charset="0"/>
              </a:rPr>
              <a:t>………</a:t>
            </a:r>
            <a:endParaRPr kumimoji="1" lang="en-US" altLang="zh-CN" sz="2000" b="0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*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楷体_GB2312" pitchFamily="49" charset="-122"/>
              </a:rPr>
              <a:t>(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306FEDEF-1658-D5B8-22A7-3D06A1CA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1001204"/>
            <a:ext cx="1430338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rgbClr val="FF0000"/>
                </a:solidFill>
                <a:latin typeface="楷体_GB2312" pitchFamily="49" charset="-122"/>
              </a:rPr>
              <a:t>类别编码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7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8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9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……</a:t>
            </a:r>
            <a:endParaRPr kumimoji="1" lang="en-US" altLang="zh-CN" sz="2000" b="0">
              <a:latin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20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21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22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23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……</a:t>
            </a:r>
            <a:endParaRPr kumimoji="1" lang="en-US" altLang="zh-CN" sz="2000" b="0">
              <a:latin typeface="楷体_GB2312" pitchFamily="49" charset="-122"/>
            </a:endParaRPr>
          </a:p>
        </p:txBody>
      </p:sp>
      <p:sp>
        <p:nvSpPr>
          <p:cNvPr id="11271" name="Text Box 5">
            <a:extLst>
              <a:ext uri="{FF2B5EF4-FFF2-40B4-BE49-F238E27FC236}">
                <a16:creationId xmlns:a16="http://schemas.microsoft.com/office/drawing/2014/main" id="{CF69D070-699B-0358-BFD0-B1AEC790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1001204"/>
            <a:ext cx="1868488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rgbClr val="FF0000"/>
                </a:solidFill>
                <a:latin typeface="楷体_GB2312" pitchFamily="49" charset="-122"/>
              </a:rPr>
              <a:t>单词值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0 </a:t>
            </a:r>
            <a:r>
              <a:rPr kumimoji="1" lang="zh-CN" altLang="en-US" sz="2000" b="0">
                <a:latin typeface="楷体_GB2312" pitchFamily="49" charset="-122"/>
              </a:rPr>
              <a:t>或 </a:t>
            </a:r>
            <a:r>
              <a:rPr kumimoji="1" lang="en-US" altLang="zh-CN" sz="2000" b="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……</a:t>
            </a:r>
            <a:endParaRPr kumimoji="1" lang="en-US" altLang="zh-CN" sz="2000" b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楷体_GB2312" pitchFamily="49" charset="-122"/>
              </a:rPr>
              <a:t>-</a:t>
            </a:r>
          </a:p>
        </p:txBody>
      </p:sp>
      <p:sp>
        <p:nvSpPr>
          <p:cNvPr id="11272" name="Line 6">
            <a:extLst>
              <a:ext uri="{FF2B5EF4-FFF2-40B4-BE49-F238E27FC236}">
                <a16:creationId xmlns:a16="http://schemas.microsoft.com/office/drawing/2014/main" id="{821D4629-7991-698F-0900-906FDBD1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0" y="1355567"/>
            <a:ext cx="670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FE7CEFBB-E443-096B-642C-970D5CAE6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count&gt;7 then result := 3.14; 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单词符号序列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D0B6378-4887-14A1-1EAC-E3B1EBB5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15813EC-F42E-407F-B999-DEC0FB044F5A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516A0C3B-421B-37E3-FED1-E8F354A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D89DF-444C-4E10-BD5F-D14D3929CD9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6771" name="Rectangle 3">
            <a:extLst>
              <a:ext uri="{FF2B5EF4-FFF2-40B4-BE49-F238E27FC236}">
                <a16:creationId xmlns:a16="http://schemas.microsoft.com/office/drawing/2014/main" id="{212676DB-ABA2-6DDA-BBFD-BC71C48425A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(IF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(ID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的符号表入口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(GT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(THEN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(ID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的符号表入口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(ASSIGN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(REAL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3.14)</a:t>
            </a:r>
          </a:p>
          <a:p>
            <a:pPr marL="190500" lvl="1" indent="3175"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(SEMIC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 </a:t>
            </a:r>
          </a:p>
        </p:txBody>
      </p:sp>
      <p:sp>
        <p:nvSpPr>
          <p:cNvPr id="1056772" name="AutoShape 4">
            <a:extLst>
              <a:ext uri="{FF2B5EF4-FFF2-40B4-BE49-F238E27FC236}">
                <a16:creationId xmlns:a16="http://schemas.microsoft.com/office/drawing/2014/main" id="{A3FFDB16-6191-A8AA-247A-22CD5D59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1" y="3609976"/>
            <a:ext cx="2665413" cy="576263"/>
          </a:xfrm>
          <a:prstGeom prst="wedgeEllipseCallout">
            <a:avLst>
              <a:gd name="adj1" fmla="val -71204"/>
              <a:gd name="adj2" fmla="val -140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跟实现有关</a:t>
            </a:r>
          </a:p>
        </p:txBody>
      </p:sp>
      <p:sp>
        <p:nvSpPr>
          <p:cNvPr id="1056773" name="AutoShape 5">
            <a:extLst>
              <a:ext uri="{FF2B5EF4-FFF2-40B4-BE49-F238E27FC236}">
                <a16:creationId xmlns:a16="http://schemas.microsoft.com/office/drawing/2014/main" id="{F3359A81-B3FC-E528-A216-15C7DFF57C58}"/>
              </a:ext>
            </a:extLst>
          </p:cNvPr>
          <p:cNvSpPr>
            <a:spLocks/>
          </p:cNvSpPr>
          <p:nvPr/>
        </p:nvSpPr>
        <p:spPr bwMode="auto">
          <a:xfrm>
            <a:off x="7104063" y="2025651"/>
            <a:ext cx="215900" cy="3960813"/>
          </a:xfrm>
          <a:prstGeom prst="rightBrace">
            <a:avLst>
              <a:gd name="adj1" fmla="val 1528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 bldLvl="2" autoUpdateAnimBg="0"/>
      <p:bldP spid="1056772" grpId="0" animBg="1"/>
      <p:bldP spid="10567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9DEBF9F1-60EB-A884-086F-1FFD07BC8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3.1.3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源程序的输入缓冲与预处理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EDFB4-A9EE-B37F-8374-3D7B3DF4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C73025DB-E345-4DDA-BC7D-0763A5AB6565}" type="datetime1">
              <a:rPr lang="zh-CN" altLang="en-US">
                <a:latin typeface="+mn-lt"/>
              </a:rPr>
              <a:pPr>
                <a:defRPr/>
              </a:pPr>
              <a:t>2022/7/6</a:t>
            </a:fld>
            <a:endParaRPr lang="en-US" altLang="zh-CN">
              <a:latin typeface="+mn-lt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BF612DBD-BEC2-54F7-97D5-7AB5FF42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4B13C-18E2-48C5-BCBF-6D132CA9599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7795" name="Rectangle 3">
            <a:extLst>
              <a:ext uri="{FF2B5EF4-FFF2-40B4-BE49-F238E27FC236}">
                <a16:creationId xmlns:a16="http://schemas.microsoft.com/office/drawing/2014/main" id="{22B0D4DC-0AA8-89FE-94AD-5257D855B9E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超前搜索和回退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双字符运算符（**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/*,:=,…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 90 k=1,10</a:t>
            </a:r>
          </a:p>
          <a:p>
            <a:pPr lvl="1"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 90 k=1.10 </a:t>
            </a:r>
          </a:p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假定源程序存储在磁盘上，这样每读一个字符就需要访问一次磁盘，效率显然是很低的。 </a:t>
            </a:r>
          </a:p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空白字符的剔除</a:t>
            </a:r>
          </a:p>
          <a:p>
            <a:pPr lvl="1"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剔除源程序中的无用符号、空格、换行、注释等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6242</Words>
  <Application>Microsoft Office PowerPoint</Application>
  <PresentationFormat>宽屏</PresentationFormat>
  <Paragraphs>826</Paragraphs>
  <Slides>68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等线</vt:lpstr>
      <vt:lpstr>楷体_GB2312</vt:lpstr>
      <vt:lpstr>微软雅黑</vt:lpstr>
      <vt:lpstr>Arial</vt:lpstr>
      <vt:lpstr>Calibri</vt:lpstr>
      <vt:lpstr>Monotype Sorts</vt:lpstr>
      <vt:lpstr>Tahoma</vt:lpstr>
      <vt:lpstr>Times New Roman</vt:lpstr>
      <vt:lpstr>Wingdings</vt:lpstr>
      <vt:lpstr>Office 主题​​</vt:lpstr>
      <vt:lpstr>Microsoft Visio 绘图</vt:lpstr>
      <vt:lpstr>Microsoft Word 文档</vt:lpstr>
      <vt:lpstr>MathType 5.0 Equation</vt:lpstr>
      <vt:lpstr>Microsoft Word 图片</vt:lpstr>
      <vt:lpstr>第三章 词法分析</vt:lpstr>
      <vt:lpstr>第3章  词法分析</vt:lpstr>
      <vt:lpstr>3.1  词法分析器的功能</vt:lpstr>
      <vt:lpstr> 3.1.1 单词的分类与表示</vt:lpstr>
      <vt:lpstr>3.1.2 单词的内部形式</vt:lpstr>
      <vt:lpstr>（1）按单词种类分类</vt:lpstr>
      <vt:lpstr>（2）保留字和分界符采用一符一类</vt:lpstr>
      <vt:lpstr>例 语句if count&gt;7 then result := 3.14; 的单词符号序列</vt:lpstr>
      <vt:lpstr>3.1.3 源程序的输入缓冲与预处理 </vt:lpstr>
      <vt:lpstr>3.1.3 源程序的输入缓冲与预处理</vt:lpstr>
      <vt:lpstr>3.1.3 源程序的输入缓冲与预处理</vt:lpstr>
      <vt:lpstr>3.1.4 词法分析阶段的错误处理 </vt:lpstr>
      <vt:lpstr>3.1.5 词法分析器的位置 </vt:lpstr>
      <vt:lpstr>3.2  单词的描述 3.2.1 正则文法</vt:lpstr>
      <vt:lpstr>3.2.2  正则表达式</vt:lpstr>
      <vt:lpstr>3.2.2  正则表达式</vt:lpstr>
      <vt:lpstr>正则表达式中的运算优先级</vt:lpstr>
      <vt:lpstr>3.2.3 正则表达式与正则文法的等价性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将正则表达式转换成等价的正则文法 </vt:lpstr>
      <vt:lpstr>将正则表达式转换成等价的正则文法 </vt:lpstr>
      <vt:lpstr>将正则表达式转换成等价的正则文法</vt:lpstr>
      <vt:lpstr>例3.9 正则表达式到正则文法的转换</vt:lpstr>
      <vt:lpstr>例 3.10  标识符定义的转换</vt:lpstr>
      <vt:lpstr>高级语言词法的简单描述</vt:lpstr>
      <vt:lpstr>3.2.4 有穷状态自动机</vt:lpstr>
      <vt:lpstr>有穷自动机的物理模型</vt:lpstr>
      <vt:lpstr>例： 一个奇偶校验器</vt:lpstr>
      <vt:lpstr>确定的有穷自动机的形式定义</vt:lpstr>
      <vt:lpstr>DFA的表示</vt:lpstr>
      <vt:lpstr>PowerPoint 演示文稿</vt:lpstr>
      <vt:lpstr>DFA M接受的语言</vt:lpstr>
      <vt:lpstr>DFA M接受的语言</vt:lpstr>
      <vt:lpstr>DFA M的模拟算法</vt:lpstr>
      <vt:lpstr>3.2.5 状态转换图</vt:lpstr>
      <vt:lpstr>3.2.6 正则表达式转换为状态转换图</vt:lpstr>
      <vt:lpstr>3.2.6 正则表达式转换为状态转换图</vt:lpstr>
      <vt:lpstr>3.3 单词的识别 3.3.1有穷状态自动机与单词识别的关系 </vt:lpstr>
      <vt:lpstr>3.3.1有穷状态自动机与单词识别的关系 </vt:lpstr>
      <vt:lpstr>例 3.14 不同进制无符号整数的识别</vt:lpstr>
      <vt:lpstr>识别不同进制数的状态图</vt:lpstr>
      <vt:lpstr>识别不同进制数的状态图</vt:lpstr>
      <vt:lpstr>识别不同进制数的状态图</vt:lpstr>
      <vt:lpstr>识别不同进制数的状态图</vt:lpstr>
      <vt:lpstr>3.3.2 单词识别的状态转换图表示 </vt:lpstr>
      <vt:lpstr>PowerPoint 演示文稿</vt:lpstr>
      <vt:lpstr>3.3.4 词法分析程序的编写</vt:lpstr>
      <vt:lpstr>数据结构与子例程</vt:lpstr>
      <vt:lpstr>PowerPoint 演示文稿</vt:lpstr>
      <vt:lpstr>图3.15的状态转换图的实现算法</vt:lpstr>
      <vt:lpstr>PowerPoint 演示文稿</vt:lpstr>
      <vt:lpstr>PowerPoint 演示文稿</vt:lpstr>
      <vt:lpstr>需要说明的问题</vt:lpstr>
      <vt:lpstr>3.4 词法分析程序的自动生成</vt:lpstr>
      <vt:lpstr>3.4.1 Lex源程序</vt:lpstr>
      <vt:lpstr>3.4.1 Lex源程序</vt:lpstr>
      <vt:lpstr>PowerPoint 演示文稿</vt:lpstr>
      <vt:lpstr>PowerPoint 演示文稿</vt:lpstr>
      <vt:lpstr>LEX二义性问题的两条原则</vt:lpstr>
      <vt:lpstr>3.4.2 Lex的实现原理</vt:lpstr>
      <vt:lpstr>三点说明</vt:lpstr>
      <vt:lpstr>本章小结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</dc:creator>
  <cp:lastModifiedBy>Ashley</cp:lastModifiedBy>
  <cp:revision>56</cp:revision>
  <dcterms:created xsi:type="dcterms:W3CDTF">2022-01-05T10:21:38Z</dcterms:created>
  <dcterms:modified xsi:type="dcterms:W3CDTF">2022-07-06T11:05:43Z</dcterms:modified>
</cp:coreProperties>
</file>