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311" r:id="rId4"/>
    <p:sldId id="398" r:id="rId5"/>
    <p:sldId id="366" r:id="rId6"/>
    <p:sldId id="367" r:id="rId8"/>
    <p:sldId id="368" r:id="rId9"/>
    <p:sldId id="369" r:id="rId10"/>
    <p:sldId id="370" r:id="rId11"/>
    <p:sldId id="372" r:id="rId12"/>
    <p:sldId id="371" r:id="rId13"/>
    <p:sldId id="373" r:id="rId14"/>
    <p:sldId id="399" r:id="rId15"/>
    <p:sldId id="392" r:id="rId16"/>
    <p:sldId id="393" r:id="rId17"/>
    <p:sldId id="394" r:id="rId18"/>
    <p:sldId id="395" r:id="rId19"/>
    <p:sldId id="375" r:id="rId20"/>
    <p:sldId id="400" r:id="rId21"/>
    <p:sldId id="377" r:id="rId22"/>
    <p:sldId id="396" r:id="rId23"/>
    <p:sldId id="397" r:id="rId24"/>
    <p:sldId id="403" r:id="rId25"/>
    <p:sldId id="404" r:id="rId26"/>
    <p:sldId id="402" r:id="rId27"/>
    <p:sldId id="405" r:id="rId28"/>
    <p:sldId id="406" r:id="rId29"/>
    <p:sldId id="401" r:id="rId30"/>
    <p:sldId id="381" r:id="rId31"/>
    <p:sldId id="379" r:id="rId32"/>
    <p:sldId id="383" r:id="rId33"/>
    <p:sldId id="390" r:id="rId34"/>
    <p:sldId id="380" r:id="rId35"/>
    <p:sldId id="389" r:id="rId36"/>
    <p:sldId id="391" r:id="rId37"/>
    <p:sldId id="374" r:id="rId38"/>
    <p:sldId id="386" r:id="rId39"/>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10" autoAdjust="0"/>
    <p:restoredTop sz="82811" autoAdjust="0"/>
  </p:normalViewPr>
  <p:slideViewPr>
    <p:cSldViewPr snapToGrid="0">
      <p:cViewPr varScale="1">
        <p:scale>
          <a:sx n="93" d="100"/>
          <a:sy n="93" d="100"/>
        </p:scale>
        <p:origin x="1296" y="57"/>
      </p:cViewPr>
      <p:guideLst/>
    </p:cSldViewPr>
  </p:slideViewPr>
  <p:notesTextViewPr>
    <p:cViewPr>
      <p:scale>
        <a:sx n="200" d="100"/>
        <a:sy n="2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gs" Target="tags/tag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2690F4-79D4-4CC0-AD46-8EFF2744FD4B}"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E8B11-740B-45BE-9EB2-14E701CF8A7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schneier.com/blog/archives/2005/02/sha1_broken.html" TargetMode="External"/><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内容修改：对消息内容的修改，包括插入，删除，置换（</a:t>
            </a:r>
            <a:r>
              <a:rPr lang="en-US" altLang="zh-CN" dirty="0"/>
              <a:t>transposition),</a:t>
            </a:r>
            <a:r>
              <a:rPr lang="zh-CN" altLang="en-US" dirty="0"/>
              <a:t> 修改</a:t>
            </a:r>
            <a:endParaRPr lang="en-US" altLang="zh-CN" dirty="0"/>
          </a:p>
          <a:p>
            <a:r>
              <a:rPr lang="zh-CN" altLang="en-US" dirty="0"/>
              <a:t>顺序修改：对通信双方消息顺序的修改，包括插入，删除，和重新排序</a:t>
            </a:r>
            <a:endParaRPr lang="en-US" altLang="zh-CN" dirty="0"/>
          </a:p>
          <a:p>
            <a:r>
              <a:rPr lang="zh-CN" altLang="en-US" dirty="0"/>
              <a:t>计时修改：</a:t>
            </a:r>
            <a:r>
              <a:rPr lang="en-US" altLang="zh-CN" sz="1800" b="0" i="0" dirty="0">
                <a:solidFill>
                  <a:srgbClr val="242021"/>
                </a:solidFill>
                <a:effectLst/>
                <a:latin typeface="TimesTenLTStd-Roman"/>
              </a:rPr>
              <a:t>Delay or replay of messages. In a connection-oriented application, an entire session or sequence of messages could be a replay of</a:t>
            </a:r>
            <a:br>
              <a:rPr lang="en-US" altLang="zh-CN" sz="1800" b="0" i="0" dirty="0">
                <a:solidFill>
                  <a:srgbClr val="242021"/>
                </a:solidFill>
                <a:effectLst/>
                <a:latin typeface="TimesTenLTStd-Roman"/>
              </a:rPr>
            </a:br>
            <a:r>
              <a:rPr lang="en-US" altLang="zh-CN" sz="1800" b="0" i="0" dirty="0">
                <a:solidFill>
                  <a:srgbClr val="242021"/>
                </a:solidFill>
                <a:effectLst/>
                <a:latin typeface="TimesTenLTStd-Roman"/>
              </a:rPr>
              <a:t>some previous valid session, or individual messages in the sequence could be delayed or replayed. </a:t>
            </a:r>
            <a:br>
              <a:rPr lang="en-US" altLang="zh-CN" dirty="0"/>
            </a:b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Replay attack</a:t>
            </a:r>
            <a:r>
              <a:rPr lang="zh-CN" altLang="en-US" dirty="0"/>
              <a:t>可以使得接收方相信敌手是正确的发送方，因为</a:t>
            </a:r>
            <a:r>
              <a:rPr lang="en-US" altLang="zh-CN" dirty="0"/>
              <a:t>replayed</a:t>
            </a:r>
            <a:r>
              <a:rPr lang="zh-CN" altLang="en-US" dirty="0"/>
              <a:t> </a:t>
            </a:r>
            <a:r>
              <a:rPr lang="en-US" altLang="zh-CN" dirty="0"/>
              <a:t>messages</a:t>
            </a:r>
            <a:r>
              <a:rPr lang="zh-CN" altLang="en-US" dirty="0"/>
              <a:t>的可以通过认证。</a:t>
            </a:r>
            <a:r>
              <a:rPr lang="en-US" altLang="zh-CN" dirty="0"/>
              <a:t>Replay attack</a:t>
            </a:r>
            <a:r>
              <a:rPr lang="zh-CN" altLang="en-US" dirty="0"/>
              <a:t>可以让对方重复做事情，比如进行银行转账，虽然实际上发送方只发送过一个请求。</a:t>
            </a:r>
            <a:endParaRPr lang="zh-CN" altLang="en-US" dirty="0"/>
          </a:p>
          <a:p>
            <a:br>
              <a:rPr lang="en-US" altLang="zh-CN" dirty="0"/>
            </a:b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000000"/>
                </a:solidFill>
                <a:effectLst/>
                <a:latin typeface="Times-Roman"/>
              </a:rPr>
              <a:t>The scheme consists of an inner and outer hash</a:t>
            </a:r>
            <a:r>
              <a:rPr lang="en-US" altLang="zh-CN" dirty="0"/>
              <a:t> </a:t>
            </a:r>
            <a:br>
              <a:rPr lang="en-US" altLang="zh-CN" dirty="0"/>
            </a:b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Times New Roman" panose="02020603050405020304" pitchFamily="18" charset="0"/>
                <a:cs typeface="Times New Roman" panose="02020603050405020304" pitchFamily="18" charset="0"/>
              </a:rPr>
              <a:t>数据认证算法</a:t>
            </a:r>
            <a:r>
              <a:rPr lang="en-US" altLang="zh-CN" sz="1200" dirty="0">
                <a:latin typeface="Times New Roman" panose="02020603050405020304" pitchFamily="18" charset="0"/>
                <a:cs typeface="Times New Roman" panose="02020603050405020304" pitchFamily="18" charset="0"/>
              </a:rPr>
              <a:t>DAA</a:t>
            </a:r>
            <a:r>
              <a:rPr lang="zh-CN" altLang="en-US" sz="1200" dirty="0">
                <a:latin typeface="Times New Roman" panose="02020603050405020304" pitchFamily="18" charset="0"/>
                <a:cs typeface="Times New Roman" panose="02020603050405020304" pitchFamily="18" charset="0"/>
              </a:rPr>
              <a:t>是多年来使用最广泛的</a:t>
            </a:r>
            <a:r>
              <a:rPr lang="en-US" altLang="zh-CN" sz="1200" dirty="0">
                <a:latin typeface="Times New Roman" panose="02020603050405020304" pitchFamily="18" charset="0"/>
                <a:cs typeface="Times New Roman" panose="02020603050405020304" pitchFamily="18" charset="0"/>
              </a:rPr>
              <a:t>MAC</a:t>
            </a:r>
            <a:r>
              <a:rPr lang="zh-CN" altLang="en-US" sz="1200" dirty="0">
                <a:latin typeface="Times New Roman" panose="02020603050405020304" pitchFamily="18" charset="0"/>
                <a:cs typeface="Times New Roman" panose="02020603050405020304" pitchFamily="18" charset="0"/>
              </a:rPr>
              <a:t>算法之一（目前已被废止）</a:t>
            </a:r>
            <a:endParaRPr lang="en-US" altLang="zh-CN" sz="1200" dirty="0">
              <a:latin typeface="Times New Roman" panose="02020603050405020304" pitchFamily="18" charset="0"/>
              <a:cs typeface="Times New Roman" panose="02020603050405020304" pitchFamily="18" charset="0"/>
            </a:endParaRPr>
          </a:p>
          <a:p>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计算𝑋</a:t>
            </a:r>
            <a:r>
              <a:rPr lang="en-US" altLang="zh-CN" dirty="0"/>
              <a:t>||(</a:t>
            </a:r>
            <a:r>
              <a:rPr lang="zh-CN" altLang="en-US" dirty="0"/>
              <a:t>𝑋⊕𝑇</a:t>
            </a:r>
            <a:r>
              <a:rPr lang="en-US" altLang="zh-CN" dirty="0"/>
              <a:t>)</a:t>
            </a:r>
            <a:r>
              <a:rPr lang="zh-CN" altLang="en-US" dirty="0"/>
              <a:t>的</a:t>
            </a:r>
            <a:r>
              <a:rPr lang="en-US" altLang="zh-CN" dirty="0"/>
              <a:t>MAC</a:t>
            </a:r>
            <a:r>
              <a:rPr lang="zh-CN" altLang="en-US" dirty="0"/>
              <a:t>时，首先第一步</a:t>
            </a:r>
            <a:r>
              <a:rPr lang="en-US" altLang="zh-CN" dirty="0"/>
              <a:t>T=DES(K,X)</a:t>
            </a:r>
            <a:r>
              <a:rPr lang="zh-CN" altLang="en-US" dirty="0"/>
              <a:t>，然后</a:t>
            </a:r>
            <a:r>
              <a:rPr lang="en-US" altLang="zh-CN" dirty="0"/>
              <a:t>chaining, </a:t>
            </a:r>
            <a:r>
              <a:rPr lang="zh-CN" altLang="en-US" dirty="0"/>
              <a:t>计算</a:t>
            </a:r>
            <a:r>
              <a:rPr lang="en-US" altLang="zh-CN" dirty="0"/>
              <a:t>T</a:t>
            </a:r>
            <a:r>
              <a:rPr lang="zh-CN" altLang="en-US" dirty="0"/>
              <a:t>⊕</a:t>
            </a:r>
            <a:r>
              <a:rPr lang="en-US" altLang="zh-CN" dirty="0"/>
              <a:t>(</a:t>
            </a:r>
            <a:r>
              <a:rPr lang="zh-CN" altLang="en-US" dirty="0"/>
              <a:t>𝑋⊕𝑇</a:t>
            </a:r>
            <a:r>
              <a:rPr lang="en-US" altLang="zh-CN" dirty="0"/>
              <a:t>)=X</a:t>
            </a:r>
            <a:r>
              <a:rPr lang="zh-CN" altLang="en-US" dirty="0"/>
              <a:t>，然后计算最后的</a:t>
            </a:r>
            <a:r>
              <a:rPr lang="en-US" altLang="zh-CN" dirty="0"/>
              <a:t>MAC: T=DES(K,X),</a:t>
            </a:r>
            <a:r>
              <a:rPr lang="zh-CN" altLang="en-US" dirty="0"/>
              <a:t>所有仍为</a:t>
            </a:r>
            <a:r>
              <a:rPr lang="en-US" altLang="zh-CN" dirty="0"/>
              <a:t>T</a:t>
            </a:r>
            <a:r>
              <a:rPr lang="zh-CN" altLang="en-US" dirty="0"/>
              <a:t>。</a:t>
            </a:r>
            <a:endParaRPr lang="en-US" altLang="zh-CN" dirty="0"/>
          </a:p>
          <a:p>
            <a:endParaRPr lang="en-US" altLang="zh-CN" dirty="0"/>
          </a:p>
          <a:p>
            <a:r>
              <a:rPr lang="zh-CN" altLang="en-US" dirty="0"/>
              <a:t>这里也适用于</a:t>
            </a:r>
            <a:r>
              <a:rPr lang="en-US" altLang="zh-CN" dirty="0"/>
              <a:t>X</a:t>
            </a:r>
            <a:r>
              <a:rPr lang="zh-CN" altLang="en-US" dirty="0"/>
              <a:t>为</a:t>
            </a:r>
            <a:r>
              <a:rPr lang="en-US" altLang="zh-CN" dirty="0"/>
              <a:t>m</a:t>
            </a:r>
            <a:r>
              <a:rPr lang="zh-CN" altLang="en-US" dirty="0"/>
              <a:t>个分组的情况，</a:t>
            </a:r>
            <a:r>
              <a:rPr lang="en-US" altLang="zh-CN" dirty="0"/>
              <a:t>single-block</a:t>
            </a:r>
            <a:r>
              <a:rPr lang="zh-CN" altLang="en-US"/>
              <a:t>只是作为举例。</a:t>
            </a:r>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最后一个密文的时候，由于密文分组的长度和</a:t>
            </a:r>
            <a:r>
              <a:rPr lang="en-US" altLang="zh-CN" dirty="0"/>
              <a:t>Tag</a:t>
            </a:r>
            <a:r>
              <a:rPr lang="zh-CN" altLang="en-US" dirty="0"/>
              <a:t>的位数不相等，因此截取密文的最高</a:t>
            </a:r>
            <a:r>
              <a:rPr lang="en-US" altLang="zh-CN" dirty="0" err="1"/>
              <a:t>Tlen</a:t>
            </a:r>
            <a:r>
              <a:rPr lang="zh-CN" altLang="en-US" dirty="0"/>
              <a:t>位作为</a:t>
            </a:r>
            <a:r>
              <a:rPr lang="en-US" altLang="zh-CN" dirty="0"/>
              <a:t>Tag</a:t>
            </a:r>
            <a:r>
              <a:rPr lang="zh-CN" altLang="en-US" dirty="0"/>
              <a:t>。</a:t>
            </a: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最后一个密文的时候，由于密文分组的长度和</a:t>
            </a:r>
            <a:r>
              <a:rPr lang="en-US" altLang="zh-CN" dirty="0"/>
              <a:t>Tag</a:t>
            </a:r>
            <a:r>
              <a:rPr lang="zh-CN" altLang="en-US" dirty="0"/>
              <a:t>的位数不相等，因此截取密文的最高</a:t>
            </a:r>
            <a:r>
              <a:rPr lang="en-US" altLang="zh-CN" dirty="0" err="1"/>
              <a:t>Tlen</a:t>
            </a:r>
            <a:r>
              <a:rPr lang="zh-CN" altLang="en-US" dirty="0"/>
              <a:t>位作为</a:t>
            </a:r>
            <a:r>
              <a:rPr lang="en-US" altLang="zh-CN" dirty="0"/>
              <a:t>Tag</a:t>
            </a:r>
            <a:r>
              <a:rPr lang="zh-CN" altLang="en-US" dirty="0"/>
              <a:t>。</a:t>
            </a: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最后一个密文的时候，由于密文分组的长度和</a:t>
            </a:r>
            <a:r>
              <a:rPr lang="en-US" altLang="zh-CN" dirty="0"/>
              <a:t>Tag</a:t>
            </a:r>
            <a:r>
              <a:rPr lang="zh-CN" altLang="en-US" dirty="0"/>
              <a:t>的位数不相等，因此截取密文的最高</a:t>
            </a:r>
            <a:r>
              <a:rPr lang="en-US" altLang="zh-CN" dirty="0" err="1"/>
              <a:t>Tlen</a:t>
            </a:r>
            <a:r>
              <a:rPr lang="zh-CN" altLang="en-US" dirty="0"/>
              <a:t>位作为</a:t>
            </a:r>
            <a:r>
              <a:rPr lang="en-US" altLang="zh-CN" dirty="0"/>
              <a:t>Tag</a:t>
            </a:r>
            <a:r>
              <a:rPr lang="zh-CN" altLang="en-US" dirty="0"/>
              <a:t>。</a:t>
            </a: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最后一个密文的时候，由于密文分组的长度和</a:t>
            </a:r>
            <a:r>
              <a:rPr lang="en-US" altLang="zh-CN" dirty="0"/>
              <a:t>Tag</a:t>
            </a:r>
            <a:r>
              <a:rPr lang="zh-CN" altLang="en-US" dirty="0"/>
              <a:t>的位数不相等，因此截取密文的最高</a:t>
            </a:r>
            <a:r>
              <a:rPr lang="en-US" altLang="zh-CN" dirty="0" err="1"/>
              <a:t>Tlen</a:t>
            </a:r>
            <a:r>
              <a:rPr lang="zh-CN" altLang="en-US" dirty="0"/>
              <a:t>位作为</a:t>
            </a:r>
            <a:r>
              <a:rPr lang="en-US" altLang="zh-CN" dirty="0"/>
              <a:t>Tag</a:t>
            </a:r>
            <a:r>
              <a:rPr lang="zh-CN" altLang="en-US" dirty="0"/>
              <a:t>。</a:t>
            </a: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b="0" i="0" dirty="0">
                <a:solidFill>
                  <a:srgbClr val="000000"/>
                </a:solidFill>
                <a:effectLst/>
                <a:latin typeface="Heebo" panose="020B0604020202020204" pitchFamily="2" charset="-79"/>
                <a:cs typeface="Heebo" panose="020B0604020202020204" pitchFamily="2" charset="-79"/>
              </a:rPr>
              <a:t>Limitations of MAC</a:t>
            </a:r>
            <a:endParaRPr lang="en-US" altLang="zh-CN" b="0" i="0" dirty="0">
              <a:solidFill>
                <a:srgbClr val="000000"/>
              </a:solidFill>
              <a:effectLst/>
              <a:latin typeface="Heebo" panose="020B0604020202020204" pitchFamily="2" charset="-79"/>
              <a:cs typeface="Heebo" panose="020B0604020202020204" pitchFamily="2" charset="-79"/>
            </a:endParaRPr>
          </a:p>
          <a:p>
            <a:pPr algn="just"/>
            <a:r>
              <a:rPr lang="en-US" altLang="zh-CN" b="0" i="0" dirty="0">
                <a:solidFill>
                  <a:srgbClr val="000000"/>
                </a:solidFill>
                <a:effectLst/>
                <a:latin typeface="Nunito" pitchFamily="2" charset="0"/>
              </a:rPr>
              <a:t>There are two major limitations of MAC, both due to its symmetric nature of operation −</a:t>
            </a:r>
            <a:endParaRPr lang="en-US" altLang="zh-CN" b="0" i="0" dirty="0">
              <a:solidFill>
                <a:srgbClr val="000000"/>
              </a:solidFill>
              <a:effectLst/>
              <a:latin typeface="Nunito" pitchFamily="2" charset="0"/>
            </a:endParaRPr>
          </a:p>
          <a:p>
            <a:pPr algn="just">
              <a:buFont typeface="Arial" panose="020B0604020202020204" pitchFamily="34" charset="0"/>
              <a:buChar char="•"/>
            </a:pPr>
            <a:r>
              <a:rPr lang="en-US" altLang="zh-CN" b="1" i="0" dirty="0">
                <a:solidFill>
                  <a:srgbClr val="000000"/>
                </a:solidFill>
                <a:effectLst/>
                <a:latin typeface="Nunito" pitchFamily="2" charset="0"/>
              </a:rPr>
              <a:t>Establishment of Shared Secret.</a:t>
            </a:r>
            <a:endParaRPr lang="en-US" altLang="zh-CN" b="0" i="0" dirty="0">
              <a:solidFill>
                <a:srgbClr val="000000"/>
              </a:solidFill>
              <a:effectLst/>
              <a:latin typeface="Nunito" pitchFamily="2" charset="0"/>
            </a:endParaRPr>
          </a:p>
          <a:p>
            <a:pPr marL="742950" lvl="1" indent="-285750" algn="just">
              <a:buFont typeface="Arial" panose="020B0604020202020204" pitchFamily="34" charset="0"/>
              <a:buChar char="•"/>
            </a:pPr>
            <a:r>
              <a:rPr lang="en-US" altLang="zh-CN" b="0" i="0" dirty="0">
                <a:solidFill>
                  <a:srgbClr val="000000"/>
                </a:solidFill>
                <a:effectLst/>
                <a:latin typeface="Nunito" pitchFamily="2" charset="0"/>
              </a:rPr>
              <a:t>It can provide message authentication among pre-decided legitimate users who have shared key.</a:t>
            </a:r>
            <a:endParaRPr lang="en-US" altLang="zh-CN" b="0" i="0" dirty="0">
              <a:solidFill>
                <a:srgbClr val="000000"/>
              </a:solidFill>
              <a:effectLst/>
              <a:latin typeface="Nunito" pitchFamily="2" charset="0"/>
            </a:endParaRPr>
          </a:p>
          <a:p>
            <a:pPr marL="742950" lvl="1" indent="-285750" algn="just">
              <a:buFont typeface="Arial" panose="020B0604020202020204" pitchFamily="34" charset="0"/>
              <a:buChar char="•"/>
            </a:pPr>
            <a:r>
              <a:rPr lang="en-US" altLang="zh-CN" b="0" i="0" dirty="0">
                <a:solidFill>
                  <a:srgbClr val="000000"/>
                </a:solidFill>
                <a:effectLst/>
                <a:latin typeface="Nunito" pitchFamily="2" charset="0"/>
              </a:rPr>
              <a:t>This requires establishment of shared secret prior to use of MAC.</a:t>
            </a:r>
            <a:endParaRPr lang="en-US" altLang="zh-CN" b="0" i="0" dirty="0">
              <a:solidFill>
                <a:srgbClr val="000000"/>
              </a:solidFill>
              <a:effectLst/>
              <a:latin typeface="Nunito" pitchFamily="2" charset="0"/>
            </a:endParaRPr>
          </a:p>
          <a:p>
            <a:pPr algn="just">
              <a:buFont typeface="Arial" panose="020B0604020202020204" pitchFamily="34" charset="0"/>
              <a:buChar char="•"/>
            </a:pPr>
            <a:r>
              <a:rPr lang="en-US" altLang="zh-CN" b="1" i="0" dirty="0">
                <a:solidFill>
                  <a:srgbClr val="000000"/>
                </a:solidFill>
                <a:effectLst/>
                <a:latin typeface="Nunito" pitchFamily="2" charset="0"/>
              </a:rPr>
              <a:t>Inability to Provide Non-Repudiation</a:t>
            </a:r>
            <a:endParaRPr lang="en-US" altLang="zh-CN" b="0" i="0" dirty="0">
              <a:solidFill>
                <a:srgbClr val="000000"/>
              </a:solidFill>
              <a:effectLst/>
              <a:latin typeface="Nunito" pitchFamily="2" charset="0"/>
            </a:endParaRPr>
          </a:p>
          <a:p>
            <a:pPr marL="742950" lvl="1" indent="-285750" algn="just">
              <a:buFont typeface="Arial" panose="020B0604020202020204" pitchFamily="34" charset="0"/>
              <a:buChar char="•"/>
            </a:pPr>
            <a:r>
              <a:rPr lang="en-US" altLang="zh-CN" b="0" i="0" dirty="0">
                <a:solidFill>
                  <a:srgbClr val="000000"/>
                </a:solidFill>
                <a:effectLst/>
                <a:latin typeface="Nunito" pitchFamily="2" charset="0"/>
              </a:rPr>
              <a:t>Non-repudiation is the assurance that a message originator cannot deny any previously sent messages and commitments or actions.</a:t>
            </a:r>
            <a:endParaRPr lang="en-US" altLang="zh-CN" b="0" i="0" dirty="0">
              <a:solidFill>
                <a:srgbClr val="000000"/>
              </a:solidFill>
              <a:effectLst/>
              <a:latin typeface="Nunito" pitchFamily="2" charset="0"/>
            </a:endParaRPr>
          </a:p>
          <a:p>
            <a:pPr marL="742950" lvl="1" indent="-285750" algn="just">
              <a:buFont typeface="Arial" panose="020B0604020202020204" pitchFamily="34" charset="0"/>
              <a:buChar char="•"/>
            </a:pPr>
            <a:r>
              <a:rPr lang="en-US" altLang="zh-CN" b="0" i="0" dirty="0">
                <a:solidFill>
                  <a:srgbClr val="000000"/>
                </a:solidFill>
                <a:effectLst/>
                <a:latin typeface="Nunito" pitchFamily="2" charset="0"/>
              </a:rPr>
              <a:t>MAC technique does not provide a non-repudiation service. If the sender and receiver get involved in a dispute over message origination, MACs cannot provide a proof that a message was indeed sent by the sender.</a:t>
            </a:r>
            <a:endParaRPr lang="en-US" altLang="zh-CN" b="0" i="0" dirty="0">
              <a:solidFill>
                <a:srgbClr val="000000"/>
              </a:solidFill>
              <a:effectLst/>
              <a:latin typeface="Nunito" pitchFamily="2" charset="0"/>
            </a:endParaRPr>
          </a:p>
          <a:p>
            <a:pPr marL="742950" lvl="1" indent="-285750" algn="just">
              <a:buFont typeface="Arial" panose="020B0604020202020204" pitchFamily="34" charset="0"/>
              <a:buChar char="•"/>
            </a:pPr>
            <a:r>
              <a:rPr lang="en-US" altLang="zh-CN" b="0" i="0" dirty="0">
                <a:solidFill>
                  <a:srgbClr val="000000"/>
                </a:solidFill>
                <a:effectLst/>
                <a:latin typeface="Nunito" pitchFamily="2" charset="0"/>
              </a:rPr>
              <a:t>Though no third party can compute the MAC, still sender could deny having sent the message and claim that the receiver forged it, as it is impossible to determine which of the two parties computed the MAC.</a:t>
            </a:r>
            <a:endParaRPr lang="en-US" altLang="zh-CN" b="0" i="0" dirty="0">
              <a:solidFill>
                <a:srgbClr val="000000"/>
              </a:solidFill>
              <a:effectLst/>
              <a:latin typeface="Nunito" pitchFamily="2" charset="0"/>
            </a:endParaRPr>
          </a:p>
          <a:p>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消息加密作为认证符一个是开销大，另外一个是不是所有消息都需要加密。</a:t>
            </a: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sz="1200" dirty="0">
                <a:latin typeface="+mn-ea"/>
              </a:rPr>
              <a:t>MAC</a:t>
            </a:r>
            <a:r>
              <a:rPr lang="zh-CN" altLang="en-US" sz="1200" dirty="0">
                <a:latin typeface="+mn-ea"/>
              </a:rPr>
              <a:t>函数与加密算法类似，不同之处为</a:t>
            </a:r>
            <a:r>
              <a:rPr lang="en-GB" altLang="zh-CN" sz="1200" dirty="0">
                <a:latin typeface="+mn-ea"/>
              </a:rPr>
              <a:t>MAC</a:t>
            </a:r>
            <a:r>
              <a:rPr lang="zh-CN" altLang="en-US" sz="1200" dirty="0">
                <a:latin typeface="+mn-ea"/>
              </a:rPr>
              <a:t>函数不必是可逆的，因此与加密算法相比更不易被攻破。</a:t>
            </a: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sz="1200" dirty="0">
                <a:latin typeface="+mn-ea"/>
              </a:rPr>
              <a:t>MAC</a:t>
            </a:r>
            <a:r>
              <a:rPr lang="zh-CN" altLang="en-US" sz="1200" dirty="0">
                <a:latin typeface="+mn-ea"/>
              </a:rPr>
              <a:t>函数与加密算法类似，不同之处为</a:t>
            </a:r>
            <a:r>
              <a:rPr lang="en-GB" altLang="zh-CN" sz="1200" dirty="0">
                <a:latin typeface="+mn-ea"/>
              </a:rPr>
              <a:t>MAC</a:t>
            </a:r>
            <a:r>
              <a:rPr lang="zh-CN" altLang="en-US" sz="1200" dirty="0">
                <a:latin typeface="+mn-ea"/>
              </a:rPr>
              <a:t>函数不必是可逆的，因此与加密算法相比更不易被攻破。</a:t>
            </a:r>
            <a:endParaRPr lang="en-US" altLang="zh-CN" sz="1200" dirty="0">
              <a:latin typeface="+mn-ea"/>
            </a:endParaRPr>
          </a:p>
          <a:p>
            <a:endParaRPr lang="en-US" altLang="zh-CN"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mn-ea"/>
                <a:ea typeface="+mn-ea"/>
              </a:rPr>
              <a:t>但是这一系统只能提供认证，却不能提供保密性，因为消息本身在发送过程中是明文形式</a:t>
            </a:r>
            <a:endParaRPr lang="en-US" altLang="zh-CN" sz="1200" b="0" dirty="0">
              <a:latin typeface="+mn-ea"/>
              <a:ea typeface="+mn-ea"/>
            </a:endParaRPr>
          </a:p>
          <a:p>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242021"/>
                </a:solidFill>
                <a:effectLst/>
                <a:latin typeface="TimesTenLTStd-Roman"/>
              </a:rPr>
              <a:t>In both these cases, two separate keys are</a:t>
            </a:r>
            <a:r>
              <a:rPr lang="en-US" altLang="zh-CN" dirty="0"/>
              <a:t> </a:t>
            </a:r>
            <a:r>
              <a:rPr lang="en-US" altLang="zh-CN" sz="1800" b="0" i="0" dirty="0">
                <a:solidFill>
                  <a:srgbClr val="242021"/>
                </a:solidFill>
                <a:effectLst/>
                <a:latin typeface="TimesTenLTStd-Roman"/>
              </a:rPr>
              <a:t>needed, each of which is shared by the sender and the receiver. Typically, it is preferable to tie the authentication directly to the plaintext, so the method of Figure 12.4b is used</a:t>
            </a:r>
            <a:r>
              <a:rPr lang="en-US" altLang="zh-CN" dirty="0"/>
              <a:t> </a:t>
            </a:r>
            <a:r>
              <a:rPr lang="zh-CN" altLang="en-US" dirty="0"/>
              <a:t>。</a:t>
            </a:r>
            <a:endParaRPr lang="en-US" altLang="zh-CN" dirty="0"/>
          </a:p>
          <a:p>
            <a:endParaRPr lang="en-US" altLang="zh-CN" dirty="0"/>
          </a:p>
          <a:p>
            <a:r>
              <a:rPr lang="zh-CN" altLang="en-US" dirty="0"/>
              <a:t>对称加密可以提供认证功能，且已经广泛应用于现有产品中，为什么不直接使用这种方法而需要设计消息认证码？</a:t>
            </a:r>
            <a:br>
              <a:rPr lang="en-US" altLang="zh-CN" dirty="0"/>
            </a:br>
            <a:endParaRPr lang="en-US" altLang="zh-CN" dirty="0"/>
          </a:p>
          <a:p>
            <a:endParaRPr lang="en-US" altLang="zh-CN" dirty="0"/>
          </a:p>
          <a:p>
            <a:r>
              <a:rPr lang="zh-CN" altLang="en-US" dirty="0"/>
              <a:t>由于收发双方共享密钥，因此</a:t>
            </a:r>
            <a:r>
              <a:rPr lang="en-US" altLang="zh-CN" dirty="0"/>
              <a:t>MAC</a:t>
            </a:r>
            <a:r>
              <a:rPr lang="zh-CN" altLang="en-US" dirty="0"/>
              <a:t>不能提供数字签名。</a:t>
            </a:r>
            <a:br>
              <a:rPr lang="en-US" altLang="zh-CN" dirty="0"/>
            </a:br>
            <a:br>
              <a:rPr lang="en-US" altLang="zh-CN" dirty="0"/>
            </a:b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对称加密可以提供认证，为何不直接使用这种方法而需要重新设计消息认证码呢？取决于应用场景。</a:t>
            </a:r>
            <a:endParaRPr lang="en-US" altLang="zh-CN" dirty="0"/>
          </a:p>
          <a:p>
            <a:r>
              <a:rPr lang="zh-CN" altLang="en-US" dirty="0"/>
              <a:t>几下几种情形必须使用消息认证码。</a:t>
            </a:r>
            <a:endParaRPr lang="en-US" altLang="zh-CN" dirty="0"/>
          </a:p>
          <a:p>
            <a:endParaRPr lang="en-US" altLang="zh-CN" dirty="0"/>
          </a:p>
          <a:p>
            <a:pPr marL="228600" indent="-228600">
              <a:buAutoNum type="arabicPeriod"/>
            </a:pPr>
            <a:r>
              <a:rPr lang="zh-CN" altLang="en-US" dirty="0"/>
              <a:t>一些应用对消息的保密性没有要求，只需要保证消息没有被篡改；</a:t>
            </a:r>
            <a:endParaRPr lang="en-US" altLang="zh-CN" dirty="0"/>
          </a:p>
          <a:p>
            <a:pPr marL="228600" indent="-228600">
              <a:buAutoNum type="arabicPeriod"/>
            </a:pPr>
            <a:endParaRPr lang="en-US" altLang="zh-CN" dirty="0"/>
          </a:p>
          <a:p>
            <a:pPr marL="228600" indent="-228600">
              <a:buAutoNum type="arabicPeriod"/>
            </a:pPr>
            <a:r>
              <a:rPr lang="zh-CN" altLang="en-US" dirty="0"/>
              <a:t>就消息加密而言，消息被解密后就不再受到任何保护。如果需要保护消息在接收方系统中不被修改，那么还是需要消息认证码。</a:t>
            </a:r>
            <a:endParaRPr lang="en-US" altLang="zh-CN"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第二点，为了阻止基于选择明文的穷举攻击。攻击者不知道</a:t>
            </a:r>
            <a:r>
              <a:rPr lang="en-US" altLang="zh-CN" dirty="0"/>
              <a:t>K,</a:t>
            </a:r>
            <a:r>
              <a:rPr lang="zh-CN" altLang="en-US" dirty="0"/>
              <a:t>但是可以访问</a:t>
            </a:r>
            <a:r>
              <a:rPr lang="en-US" altLang="zh-CN" dirty="0"/>
              <a:t>MAC</a:t>
            </a:r>
            <a:r>
              <a:rPr lang="zh-CN" altLang="en-US" dirty="0"/>
              <a:t>函数，能对自己选择的消息产生</a:t>
            </a:r>
            <a:r>
              <a:rPr lang="en-US" altLang="zh-CN" dirty="0"/>
              <a:t>MAC</a:t>
            </a:r>
            <a:r>
              <a:rPr lang="zh-CN" altLang="en-US" dirty="0"/>
              <a:t>，那么攻击者可以对各种消息计算</a:t>
            </a:r>
            <a:r>
              <a:rPr lang="en-US" altLang="zh-CN" dirty="0"/>
              <a:t>MAC,</a:t>
            </a:r>
            <a:r>
              <a:rPr lang="zh-CN" altLang="en-US" dirty="0"/>
              <a:t>直到找到与给定</a:t>
            </a:r>
            <a:r>
              <a:rPr lang="en-US" altLang="zh-CN" dirty="0"/>
              <a:t>MAC</a:t>
            </a:r>
            <a:r>
              <a:rPr lang="zh-CN" altLang="en-US" dirty="0"/>
              <a:t>相同的消息为止。</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最后一点是说，</a:t>
            </a:r>
            <a:r>
              <a:rPr lang="en-US" altLang="zh-CN" dirty="0"/>
              <a:t>the authentication algorithm </a:t>
            </a:r>
            <a:r>
              <a:rPr lang="en-US" altLang="zh-CN" sz="1800" b="0" i="0" dirty="0">
                <a:solidFill>
                  <a:srgbClr val="242021"/>
                </a:solidFill>
                <a:effectLst/>
                <a:latin typeface="TimesTenLTStd-Roman"/>
              </a:rPr>
              <a:t>should not be weaker with respect to certain parts or bits of the message than others.</a:t>
            </a:r>
            <a:r>
              <a:rPr lang="en-US" altLang="zh-CN" dirty="0"/>
              <a:t> </a:t>
            </a:r>
            <a:br>
              <a:rPr lang="en-US" altLang="zh-CN" dirty="0"/>
            </a:br>
            <a:r>
              <a:rPr lang="zh-CN" altLang="en-US" dirty="0">
                <a:latin typeface="Times New Roman" panose="02020603050405020304" pitchFamily="18" charset="0"/>
                <a:cs typeface="Times New Roman" panose="02020603050405020304" pitchFamily="18" charset="0"/>
              </a:rPr>
              <a:t>认证算法对于消息的某部分或位是更弱的</a:t>
            </a:r>
            <a:r>
              <a:rPr lang="en-US" altLang="zh-CN" dirty="0">
                <a:latin typeface="Times New Roman" panose="02020603050405020304" pitchFamily="18" charset="0"/>
                <a:cs typeface="Times New Roman" panose="02020603050405020304" pitchFamily="18" charset="0"/>
              </a:rPr>
              <a:t>(weaker),</a:t>
            </a:r>
            <a:r>
              <a:rPr lang="zh-CN" altLang="en-US" dirty="0">
                <a:latin typeface="Times New Roman" panose="02020603050405020304" pitchFamily="18" charset="0"/>
                <a:cs typeface="Times New Roman" panose="02020603050405020304" pitchFamily="18" charset="0"/>
              </a:rPr>
              <a:t>否则已知消息</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和它的</a:t>
            </a:r>
            <a:r>
              <a:rPr lang="en-US" altLang="zh-CN" dirty="0">
                <a:latin typeface="Times New Roman" panose="02020603050405020304" pitchFamily="18" charset="0"/>
                <a:cs typeface="Times New Roman" panose="02020603050405020304" pitchFamily="18" charset="0"/>
              </a:rPr>
              <a:t>MAC</a:t>
            </a:r>
            <a:r>
              <a:rPr lang="zh-CN" altLang="en-US" dirty="0">
                <a:latin typeface="Times New Roman" panose="02020603050405020304" pitchFamily="18" charset="0"/>
                <a:cs typeface="Times New Roman" panose="02020603050405020304" pitchFamily="18" charset="0"/>
              </a:rPr>
              <a:t>值，攻击者可以对</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的已知的“弱点”处进行修改</a:t>
            </a:r>
            <a:endParaRPr lang="en-US" altLang="zh-CN" dirty="0">
              <a:latin typeface="Times New Roman" panose="02020603050405020304" pitchFamily="18" charset="0"/>
              <a:cs typeface="Times New Roman" panose="02020603050405020304" pitchFamily="18" charset="0"/>
            </a:endParaRPr>
          </a:p>
          <a:p>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000000"/>
                </a:solidFill>
                <a:effectLst/>
                <a:latin typeface="Times-Roman"/>
              </a:rPr>
              <a:t>The message </a:t>
            </a:r>
            <a:r>
              <a:rPr lang="en-US" altLang="zh-CN" sz="1800" b="0" i="1" dirty="0">
                <a:solidFill>
                  <a:srgbClr val="000000"/>
                </a:solidFill>
                <a:effectLst/>
                <a:latin typeface="Times-Italic"/>
              </a:rPr>
              <a:t>x </a:t>
            </a:r>
            <a:r>
              <a:rPr lang="en-US" altLang="zh-CN" sz="1800" b="0" i="0" dirty="0">
                <a:solidFill>
                  <a:srgbClr val="000000"/>
                </a:solidFill>
                <a:effectLst/>
                <a:latin typeface="Times-Roman"/>
              </a:rPr>
              <a:t>that Bob wants to sign is a sequence of blocks </a:t>
            </a:r>
            <a:r>
              <a:rPr lang="en-US" altLang="zh-CN" sz="1800" b="0" i="1" dirty="0">
                <a:solidFill>
                  <a:srgbClr val="000000"/>
                </a:solidFill>
                <a:effectLst/>
                <a:latin typeface="Times-Italic"/>
              </a:rPr>
              <a:t>x </a:t>
            </a:r>
            <a:r>
              <a:rPr lang="en-US" altLang="zh-CN" sz="1800" b="0" i="0" dirty="0">
                <a:solidFill>
                  <a:srgbClr val="000000"/>
                </a:solidFill>
                <a:effectLst/>
                <a:latin typeface="CMR10"/>
              </a:rPr>
              <a:t>= (</a:t>
            </a:r>
            <a:r>
              <a:rPr lang="en-US" altLang="zh-CN" sz="1800" b="0" i="1" dirty="0">
                <a:solidFill>
                  <a:srgbClr val="000000"/>
                </a:solidFill>
                <a:effectLst/>
                <a:latin typeface="Times-Italic"/>
              </a:rPr>
              <a:t>x</a:t>
            </a:r>
            <a:r>
              <a:rPr lang="en-US" altLang="zh-CN" sz="1800" b="0" i="0" dirty="0">
                <a:solidFill>
                  <a:srgbClr val="000000"/>
                </a:solidFill>
                <a:effectLst/>
                <a:latin typeface="Times-Roman"/>
              </a:rPr>
              <a:t>1</a:t>
            </a:r>
            <a:r>
              <a:rPr lang="en-US" altLang="zh-CN" sz="1800" b="0" i="1" dirty="0">
                <a:solidFill>
                  <a:srgbClr val="000000"/>
                </a:solidFill>
                <a:effectLst/>
                <a:latin typeface="CMMI10"/>
              </a:rPr>
              <a:t>,</a:t>
            </a:r>
            <a:r>
              <a:rPr lang="en-US" altLang="zh-CN" sz="1800" b="0" i="1" dirty="0">
                <a:solidFill>
                  <a:srgbClr val="000000"/>
                </a:solidFill>
                <a:effectLst/>
                <a:latin typeface="Times-Italic"/>
              </a:rPr>
              <a:t>x</a:t>
            </a:r>
            <a:r>
              <a:rPr lang="en-US" altLang="zh-CN" sz="1800" b="0" i="0" dirty="0">
                <a:solidFill>
                  <a:srgbClr val="000000"/>
                </a:solidFill>
                <a:effectLst/>
                <a:latin typeface="Times-Roman"/>
              </a:rPr>
              <a:t>2</a:t>
            </a:r>
            <a:r>
              <a:rPr lang="en-US" altLang="zh-CN" sz="1800" b="0" i="1" dirty="0">
                <a:solidFill>
                  <a:srgbClr val="000000"/>
                </a:solidFill>
                <a:effectLst/>
                <a:latin typeface="CMMI10"/>
              </a:rPr>
              <a:t>,...,</a:t>
            </a:r>
            <a:r>
              <a:rPr lang="en-US" altLang="zh-CN" sz="1800" b="0" i="1" dirty="0" err="1">
                <a:solidFill>
                  <a:srgbClr val="000000"/>
                </a:solidFill>
                <a:effectLst/>
                <a:latin typeface="Times-Italic"/>
              </a:rPr>
              <a:t>xn</a:t>
            </a:r>
            <a:r>
              <a:rPr lang="en-US" altLang="zh-CN" sz="1800" b="0" i="0" dirty="0">
                <a:solidFill>
                  <a:srgbClr val="000000"/>
                </a:solidFill>
                <a:effectLst/>
                <a:latin typeface="CMR10"/>
              </a:rPr>
              <a:t>)</a:t>
            </a:r>
            <a:r>
              <a:rPr lang="en-US" altLang="zh-CN" sz="1800" b="0" i="0" dirty="0">
                <a:solidFill>
                  <a:srgbClr val="000000"/>
                </a:solidFill>
                <a:effectLst/>
                <a:latin typeface="Times-Roman"/>
              </a:rPr>
              <a:t>,</a:t>
            </a:r>
            <a:br>
              <a:rPr lang="en-US" altLang="zh-CN" sz="1800" b="0" i="0" dirty="0">
                <a:solidFill>
                  <a:srgbClr val="000000"/>
                </a:solidFill>
                <a:effectLst/>
                <a:latin typeface="Times-Roman"/>
              </a:rPr>
            </a:br>
            <a:r>
              <a:rPr lang="en-US" altLang="zh-CN" sz="1800" b="0" i="0" dirty="0">
                <a:solidFill>
                  <a:srgbClr val="000000"/>
                </a:solidFill>
                <a:effectLst/>
                <a:latin typeface="Times-Roman"/>
              </a:rPr>
              <a:t>where the block length matches the input width of the hash function. </a:t>
            </a:r>
            <a:br>
              <a:rPr lang="en-US" altLang="zh-CN" sz="2800" dirty="0"/>
            </a:br>
            <a:endParaRPr lang="en-US" altLang="zh-CN" sz="2800" dirty="0"/>
          </a:p>
          <a:p>
            <a:endParaRPr lang="en-US" altLang="zh-CN" sz="1800" b="0" i="0" dirty="0">
              <a:solidFill>
                <a:srgbClr val="000000"/>
              </a:solidFill>
              <a:effectLst/>
              <a:latin typeface="Times-Roman"/>
            </a:endParaRPr>
          </a:p>
          <a:p>
            <a:r>
              <a:rPr lang="en-US" altLang="zh-CN" sz="1800" b="0" i="0" dirty="0">
                <a:solidFill>
                  <a:srgbClr val="000000"/>
                </a:solidFill>
                <a:effectLst/>
                <a:latin typeface="Times-Roman"/>
              </a:rPr>
              <a:t>The last block </a:t>
            </a:r>
            <a:r>
              <a:rPr lang="en-US" altLang="zh-CN" sz="1800" b="0" i="1" dirty="0">
                <a:solidFill>
                  <a:srgbClr val="000000"/>
                </a:solidFill>
                <a:effectLst/>
                <a:latin typeface="Times-Italic"/>
              </a:rPr>
              <a:t>xn</a:t>
            </a:r>
            <a:r>
              <a:rPr lang="en-US" altLang="zh-CN" sz="1800" b="0" i="0" dirty="0">
                <a:solidFill>
                  <a:srgbClr val="000000"/>
                </a:solidFill>
                <a:effectLst/>
                <a:latin typeface="CMR10"/>
              </a:rPr>
              <a:t>+</a:t>
            </a:r>
            <a:r>
              <a:rPr lang="en-US" altLang="zh-CN" sz="1800" b="0" i="0" dirty="0">
                <a:solidFill>
                  <a:srgbClr val="000000"/>
                </a:solidFill>
                <a:effectLst/>
                <a:latin typeface="Times-Roman"/>
              </a:rPr>
              <a:t>1 could, for instance, be an appendix to an electronic contract, a situation that could have serious consequences</a:t>
            </a:r>
            <a:r>
              <a:rPr lang="en-US" altLang="zh-CN" dirty="0"/>
              <a:t> </a:t>
            </a:r>
            <a:br>
              <a:rPr lang="en-US" altLang="zh-CN" dirty="0"/>
            </a:b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232629"/>
                </a:solidFill>
                <a:effectLst/>
                <a:latin typeface="-apple-system"/>
              </a:rPr>
              <a:t>SHA-1 is broken because collisions can be found in substantially fewer hash operations than naive brute-force would suggest. HMAC-SHA1 is fine, however, because for HMAC </a:t>
            </a:r>
            <a:r>
              <a:rPr lang="en-US" altLang="zh-CN" b="0" i="0" u="sng" dirty="0">
                <a:effectLst/>
                <a:latin typeface="-apple-system"/>
                <a:hlinkClick r:id="rId3"/>
              </a:rPr>
              <a:t>“collisions aren’t important.”</a:t>
            </a: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FAE6D387-CC61-43A8-8222-929DA0433C4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8CAE5B-B1CC-4CA0-80E7-D921811F07D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FAE6D387-CC61-43A8-8222-929DA0433C4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8CAE5B-B1CC-4CA0-80E7-D921811F07D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FAE6D387-CC61-43A8-8222-929DA0433C4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8CAE5B-B1CC-4CA0-80E7-D921811F07D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6263" y="85725"/>
            <a:ext cx="10158862" cy="828674"/>
          </a:xfrm>
        </p:spPr>
        <p:txBody>
          <a:bodyPr>
            <a:noAutofit/>
          </a:bodyPr>
          <a:lstStyle>
            <a:lvl1pPr algn="l" rtl="0" eaLnBrk="1" fontAlgn="base" hangingPunct="1">
              <a:spcBef>
                <a:spcPct val="0"/>
              </a:spcBef>
              <a:spcAft>
                <a:spcPct val="0"/>
              </a:spcAft>
              <a:defRPr lang="zh-CN" altLang="en-US" sz="3600" b="1" dirty="0">
                <a:solidFill>
                  <a:srgbClr val="003399"/>
                </a:solidFill>
                <a:latin typeface="微软雅黑" panose="020B0503020204020204" pitchFamily="34" charset="-122"/>
                <a:ea typeface="微软雅黑" panose="020B0503020204020204" pitchFamily="34" charset="-122"/>
                <a:cs typeface="华文中宋" panose="02010600040101010101" charset="-122"/>
                <a:sym typeface="Calibri" panose="020F0502020204030204" pitchFamily="34"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657225" y="1371599"/>
            <a:ext cx="10896599" cy="4805363"/>
          </a:xfrm>
        </p:spPr>
        <p:txBody>
          <a:bodyPr/>
          <a:lstStyle>
            <a:lvl1pPr>
              <a:spcAft>
                <a:spcPts val="600"/>
              </a:spcAft>
              <a:defRPr sz="2800" b="0">
                <a:latin typeface="宋体" panose="02010600030101010101" pitchFamily="2" charset="-122"/>
                <a:ea typeface="宋体" panose="02010600030101010101" pitchFamily="2" charset="-122"/>
              </a:defRPr>
            </a:lvl1pPr>
            <a:lvl2pPr marL="685800" indent="-228600">
              <a:spcAft>
                <a:spcPts val="600"/>
              </a:spcAft>
              <a:buFont typeface="宋体" panose="02010600030101010101" pitchFamily="2" charset="-122"/>
              <a:buChar char="–"/>
              <a:defRPr sz="2400">
                <a:latin typeface="宋体" panose="02010600030101010101" pitchFamily="2" charset="-122"/>
                <a:ea typeface="宋体" panose="02010600030101010101" pitchFamily="2" charset="-122"/>
              </a:defRPr>
            </a:lvl2pPr>
            <a:lvl3pPr>
              <a:defRPr sz="2200"/>
            </a:lvl3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Date Placeholder 3"/>
          <p:cNvSpPr>
            <a:spLocks noGrp="1"/>
          </p:cNvSpPr>
          <p:nvPr>
            <p:ph type="dt" sz="half" idx="10"/>
          </p:nvPr>
        </p:nvSpPr>
        <p:spPr/>
        <p:txBody>
          <a:bodyPr/>
          <a:lstStyle/>
          <a:p>
            <a:fld id="{FAE6D387-CC61-43A8-8222-929DA0433C4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8CAE5B-B1CC-4CA0-80E7-D921811F07D4}" type="slidenum">
              <a:rPr lang="zh-CN" altLang="en-US" smtClean="0"/>
            </a:fld>
            <a:endParaRPr lang="zh-CN" altLang="en-US"/>
          </a:p>
        </p:txBody>
      </p:sp>
      <p:pic>
        <p:nvPicPr>
          <p:cNvPr id="10" name="图片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7345" y="48467"/>
            <a:ext cx="3456384" cy="657739"/>
          </a:xfrm>
          <a:prstGeom prst="rect">
            <a:avLst/>
          </a:prstGeom>
        </p:spPr>
      </p:pic>
      <p:pic>
        <p:nvPicPr>
          <p:cNvPr id="11" name="Picture 12" descr="图片1副本"/>
          <p:cNvPicPr>
            <a:picLocks noChangeAspect="1" noChangeArrowheads="1"/>
          </p:cNvPicPr>
          <p:nvPr userDrawn="1"/>
        </p:nvPicPr>
        <p:blipFill>
          <a:blip r:embed="rId3"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390525" y="843768"/>
            <a:ext cx="11340934" cy="141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p>
            <a:fld id="{FAE6D387-CC61-43A8-8222-929DA0433C4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8CAE5B-B1CC-4CA0-80E7-D921811F07D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Date Placeholder 4"/>
          <p:cNvSpPr>
            <a:spLocks noGrp="1"/>
          </p:cNvSpPr>
          <p:nvPr>
            <p:ph type="dt" sz="half" idx="10"/>
          </p:nvPr>
        </p:nvSpPr>
        <p:spPr/>
        <p:txBody>
          <a:bodyPr/>
          <a:lstStyle/>
          <a:p>
            <a:fld id="{FAE6D387-CC61-43A8-8222-929DA0433C4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8CAE5B-B1CC-4CA0-80E7-D921811F07D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Date Placeholder 6"/>
          <p:cNvSpPr>
            <a:spLocks noGrp="1"/>
          </p:cNvSpPr>
          <p:nvPr>
            <p:ph type="dt" sz="half" idx="10"/>
          </p:nvPr>
        </p:nvSpPr>
        <p:spPr/>
        <p:txBody>
          <a:bodyPr/>
          <a:lstStyle/>
          <a:p>
            <a:fld id="{FAE6D387-CC61-43A8-8222-929DA0433C4B}"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8CAE5B-B1CC-4CA0-80E7-D921811F07D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FAE6D387-CC61-43A8-8222-929DA0433C4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A8CAE5B-B1CC-4CA0-80E7-D921811F07D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6D387-CC61-43A8-8222-929DA0433C4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A8CAE5B-B1CC-4CA0-80E7-D921811F07D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FAE6D387-CC61-43A8-8222-929DA0433C4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8CAE5B-B1CC-4CA0-80E7-D921811F07D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FAE6D387-CC61-43A8-8222-929DA0433C4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8CAE5B-B1CC-4CA0-80E7-D921811F07D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6D387-CC61-43A8-8222-929DA0433C4B}"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CAE5B-B1CC-4CA0-80E7-D921811F07D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1" Type="http://schemas.openxmlformats.org/officeDocument/2006/relationships/notesSlide" Target="../notesSlides/notesSlide8.xml"/><Relationship Id="rId10"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5.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6.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56690" y="1357286"/>
            <a:ext cx="7878618" cy="4092575"/>
          </a:xfrm>
          <a:prstGeom prst="rect">
            <a:avLst/>
          </a:prstGeom>
          <a:noFill/>
        </p:spPr>
        <p:txBody>
          <a:bodyPr wrap="square">
            <a:spAutoFit/>
          </a:bodyPr>
          <a:lstStyle/>
          <a:p>
            <a:pPr algn="ctr"/>
            <a:r>
              <a:rPr lang="zh-CN" altLang="en-US" sz="4800" b="1" dirty="0">
                <a:solidFill>
                  <a:schemeClr val="accent5">
                    <a:lumMod val="75000"/>
                  </a:schemeClr>
                </a:solidFill>
                <a:latin typeface="宋体" panose="02010600030101010101" pitchFamily="2" charset="-122"/>
                <a:ea typeface="宋体" panose="02010600030101010101" pitchFamily="2" charset="-122"/>
                <a:cs typeface="Times New Roman" panose="02020603050405020304" pitchFamily="18" charset="0"/>
              </a:rPr>
              <a:t>密码学基础</a:t>
            </a:r>
            <a:endParaRPr lang="en-US" altLang="zh-CN" sz="4800" b="1" dirty="0">
              <a:solidFill>
                <a:schemeClr val="accent5">
                  <a:lumMod val="75000"/>
                </a:schemeClr>
              </a:solidFill>
              <a:latin typeface="宋体" panose="02010600030101010101" pitchFamily="2" charset="-122"/>
              <a:ea typeface="宋体" panose="02010600030101010101" pitchFamily="2" charset="-122"/>
              <a:cs typeface="Times New Roman" panose="02020603050405020304" pitchFamily="18" charset="0"/>
            </a:endParaRPr>
          </a:p>
          <a:p>
            <a:pPr algn="ctr"/>
            <a:r>
              <a:rPr lang="en-US" altLang="zh-CN" sz="4000" b="1" dirty="0">
                <a:solidFill>
                  <a:schemeClr val="accent5">
                    <a:lumMod val="75000"/>
                  </a:schemeClr>
                </a:solidFill>
                <a:latin typeface="Times New Roman" panose="02020603050405020304" pitchFamily="18" charset="0"/>
                <a:ea typeface="黑体" panose="02010609060101010101" pitchFamily="49" charset="-122"/>
                <a:cs typeface="Times New Roman" panose="02020603050405020304" pitchFamily="18" charset="0"/>
              </a:rPr>
              <a:t>Foundation of Cryptography</a:t>
            </a:r>
            <a:endParaRPr lang="en-US" altLang="zh-CN" sz="4000" b="1" dirty="0">
              <a:solidFill>
                <a:schemeClr val="accent5">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algn="ctr"/>
            <a:endParaRPr lang="en-US" altLang="zh-CN" sz="3200" b="1" dirty="0">
              <a:solidFill>
                <a:schemeClr val="accent5">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3600" b="1" dirty="0">
                <a:solidFill>
                  <a:schemeClr val="accent2"/>
                </a:solidFill>
                <a:latin typeface="黑体" panose="02010609060101010101" pitchFamily="49" charset="-122"/>
                <a:ea typeface="黑体" panose="02010609060101010101" pitchFamily="49" charset="-122"/>
              </a:rPr>
              <a:t>消息认证码</a:t>
            </a:r>
            <a:r>
              <a:rPr lang="en-US" altLang="zh-CN" sz="3600" b="1" dirty="0">
                <a:solidFill>
                  <a:schemeClr val="accent2"/>
                </a:solidFill>
                <a:latin typeface="黑体" panose="02010609060101010101" pitchFamily="49" charset="-122"/>
                <a:ea typeface="黑体" panose="02010609060101010101" pitchFamily="49" charset="-122"/>
              </a:rPr>
              <a:t>(MAC)</a:t>
            </a:r>
            <a:endParaRPr lang="en-US" altLang="zh-CN" sz="3200" b="1" dirty="0">
              <a:solidFill>
                <a:srgbClr val="2C2C2C"/>
              </a:solidFill>
              <a:latin typeface="黑体" panose="02010609060101010101" pitchFamily="49" charset="-122"/>
              <a:ea typeface="黑体" panose="02010609060101010101" pitchFamily="49" charset="-122"/>
            </a:endParaRPr>
          </a:p>
          <a:p>
            <a:pPr algn="ctr" eaLnBrk="1" hangingPunct="1"/>
            <a:r>
              <a:rPr lang="zh-CN" altLang="en-US" sz="2400" b="1" dirty="0">
                <a:latin typeface="宋体" panose="02010600030101010101" pitchFamily="2" charset="-122"/>
                <a:ea typeface="宋体" panose="02010600030101010101" pitchFamily="2" charset="-122"/>
                <a:sym typeface="+mn-ea"/>
              </a:rPr>
              <a:t>蒋琳</a:t>
            </a:r>
            <a:endParaRPr lang="zh-CN" altLang="en-US" sz="2400" b="1" dirty="0">
              <a:latin typeface="宋体" panose="02010600030101010101" pitchFamily="2" charset="-122"/>
              <a:ea typeface="宋体" panose="02010600030101010101" pitchFamily="2" charset="-122"/>
              <a:sym typeface="+mn-ea"/>
            </a:endParaRPr>
          </a:p>
          <a:p>
            <a:pPr algn="ctr" eaLnBrk="1" hangingPunct="1"/>
            <a:r>
              <a:rPr lang="zh-CN" altLang="en-US" sz="2400" b="1" dirty="0">
                <a:latin typeface="宋体" panose="02010600030101010101" pitchFamily="2" charset="-122"/>
                <a:ea typeface="宋体" panose="02010600030101010101" pitchFamily="2" charset="-122"/>
                <a:sym typeface="+mn-ea"/>
              </a:rPr>
              <a:t>计算机科学与技术学院</a:t>
            </a:r>
            <a:endParaRPr lang="en-US" altLang="zh-CN" sz="2400" b="1" dirty="0">
              <a:latin typeface="宋体" panose="02010600030101010101" pitchFamily="2" charset="-122"/>
              <a:ea typeface="宋体" panose="02010600030101010101" pitchFamily="2" charset="-122"/>
            </a:endParaRPr>
          </a:p>
          <a:p>
            <a:pPr algn="ctr" eaLnBrk="1" hangingPunct="1"/>
            <a:r>
              <a:rPr lang="zh-CN" altLang="en-US" sz="2400" b="1" dirty="0">
                <a:latin typeface="宋体" panose="02010600030101010101" pitchFamily="2" charset="-122"/>
                <a:ea typeface="宋体" panose="02010600030101010101" pitchFamily="2" charset="-122"/>
                <a:sym typeface="+mn-ea"/>
              </a:rPr>
              <a:t>哈尔滨工业大学（深圳）</a:t>
            </a:r>
            <a:endParaRPr lang="en-US" altLang="zh-CN" sz="3200" b="1" dirty="0">
              <a:solidFill>
                <a:schemeClr val="accent5">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algn="ctr"/>
            <a:endParaRPr lang="en-US" altLang="zh-CN" sz="3200" b="1" dirty="0">
              <a:solidFill>
                <a:schemeClr val="accent5">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灯片编号占位符 2"/>
          <p:cNvSpPr>
            <a:spLocks noGrp="1"/>
          </p:cNvSpPr>
          <p:nvPr>
            <p:ph type="sldNum" sz="quarter" idx="12"/>
          </p:nvPr>
        </p:nvSpPr>
        <p:spPr>
          <a:xfrm>
            <a:off x="8737600" y="6356353"/>
            <a:ext cx="2844800" cy="365125"/>
          </a:xfrm>
          <a:noFill/>
          <a:ln>
            <a:noFill/>
          </a:ln>
        </p:spPr>
        <p:txBody>
          <a:bodyPr vert="horz" wrap="square" lIns="91440" tIns="45720" rIns="91440" bIns="45720" rtlCol="0"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solidFill>
                  <a:srgbClr val="FFFFFF"/>
                </a:solidFill>
              </a:rPr>
            </a:fld>
            <a:endParaRPr lang="en-US" altLang="zh-CN" sz="1200" dirty="0">
              <a:solidFill>
                <a:srgbClr val="FFFFFF"/>
              </a:solidFill>
            </a:endParaRPr>
          </a:p>
        </p:txBody>
      </p:sp>
      <p:pic>
        <p:nvPicPr>
          <p:cNvPr id="12"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45656" y="130629"/>
            <a:ext cx="3966130" cy="7547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消息认证码</a:t>
            </a:r>
            <a:endParaRPr lang="zh-CN" altLang="en-US" dirty="0"/>
          </a:p>
        </p:txBody>
      </p:sp>
      <p:sp>
        <p:nvSpPr>
          <p:cNvPr id="3" name="Content Placeholder 2"/>
          <p:cNvSpPr>
            <a:spLocks noGrp="1"/>
          </p:cNvSpPr>
          <p:nvPr>
            <p:ph idx="1"/>
          </p:nvPr>
        </p:nvSpPr>
        <p:spPr/>
        <p:txBody>
          <a:bodyPr/>
          <a:lstStyle/>
          <a:p>
            <a:r>
              <a:rPr lang="zh-CN" altLang="en-US" dirty="0"/>
              <a:t>提供认证性和保密性：</a:t>
            </a:r>
            <a:endParaRPr lang="en-US" altLang="zh-CN" dirty="0"/>
          </a:p>
          <a:p>
            <a:pPr lvl="1"/>
            <a:r>
              <a:rPr lang="zh-CN" altLang="en-US" dirty="0"/>
              <a:t>方式</a:t>
            </a:r>
            <a:r>
              <a:rPr lang="en-US" altLang="zh-CN" dirty="0"/>
              <a:t>1</a:t>
            </a:r>
            <a:r>
              <a:rPr lang="zh-CN" altLang="en-US" dirty="0"/>
              <a:t>：</a:t>
            </a:r>
            <a:r>
              <a:rPr lang="en-US" altLang="zh-CN" dirty="0"/>
              <a:t>MAC</a:t>
            </a:r>
            <a:r>
              <a:rPr lang="zh-CN" altLang="en-US" dirty="0"/>
              <a:t>产生于消息的明文，</a:t>
            </a:r>
            <a:r>
              <a:rPr lang="zh-CN" altLang="en-US" b="1" dirty="0"/>
              <a:t>附加于明文</a:t>
            </a:r>
            <a:r>
              <a:rPr lang="zh-CN" altLang="en-US" dirty="0"/>
              <a:t>，最后对明文</a:t>
            </a:r>
            <a:r>
              <a:rPr lang="en-US" altLang="zh-CN" dirty="0"/>
              <a:t>||MAC</a:t>
            </a:r>
            <a:r>
              <a:rPr lang="zh-CN" altLang="en-US" dirty="0"/>
              <a:t>进行加密</a:t>
            </a:r>
            <a:endParaRPr lang="en-US" altLang="zh-CN" dirty="0"/>
          </a:p>
          <a:p>
            <a:endParaRPr lang="en-US" altLang="zh-CN" dirty="0"/>
          </a:p>
        </p:txBody>
      </p:sp>
      <p:pic>
        <p:nvPicPr>
          <p:cNvPr id="5" name="Picture 4" descr="Chart, box and whisker char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4080" y="3375660"/>
            <a:ext cx="10762887" cy="19125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消息认证码</a:t>
            </a:r>
            <a:endParaRPr lang="zh-CN" altLang="en-US" dirty="0"/>
          </a:p>
        </p:txBody>
      </p:sp>
      <p:sp>
        <p:nvSpPr>
          <p:cNvPr id="3" name="Content Placeholder 2"/>
          <p:cNvSpPr>
            <a:spLocks noGrp="1"/>
          </p:cNvSpPr>
          <p:nvPr>
            <p:ph idx="1"/>
          </p:nvPr>
        </p:nvSpPr>
        <p:spPr/>
        <p:txBody>
          <a:bodyPr/>
          <a:lstStyle/>
          <a:p>
            <a:r>
              <a:rPr lang="zh-CN" altLang="en-US" dirty="0"/>
              <a:t>提供认证性和保密性：</a:t>
            </a:r>
            <a:endParaRPr lang="en-US" altLang="zh-CN" dirty="0"/>
          </a:p>
          <a:p>
            <a:pPr lvl="1"/>
            <a:r>
              <a:rPr lang="zh-CN" altLang="en-US" dirty="0"/>
              <a:t>方式</a:t>
            </a:r>
            <a:r>
              <a:rPr lang="en-US" altLang="zh-CN" dirty="0"/>
              <a:t>2</a:t>
            </a:r>
            <a:r>
              <a:rPr lang="zh-CN" altLang="en-US" dirty="0"/>
              <a:t>：</a:t>
            </a:r>
            <a:r>
              <a:rPr lang="en-US" altLang="zh-CN" dirty="0"/>
              <a:t>MAC</a:t>
            </a:r>
            <a:r>
              <a:rPr lang="zh-CN" altLang="en-US" dirty="0"/>
              <a:t>产生于消息的密文，</a:t>
            </a:r>
            <a:r>
              <a:rPr lang="zh-CN" altLang="en-US" b="1" dirty="0"/>
              <a:t>附加于消息密文</a:t>
            </a:r>
            <a:endParaRPr lang="en-US" altLang="zh-CN" b="1" dirty="0"/>
          </a:p>
          <a:p>
            <a:endParaRPr lang="en-US" altLang="zh-CN" dirty="0"/>
          </a:p>
        </p:txBody>
      </p:sp>
      <p:pic>
        <p:nvPicPr>
          <p:cNvPr id="7" name="Picture 6" descr="Diagram&#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3425" y="3298418"/>
            <a:ext cx="10255187" cy="218798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内容</a:t>
            </a:r>
            <a:endParaRPr lang="zh-CN" altLang="en-US" dirty="0"/>
          </a:p>
        </p:txBody>
      </p:sp>
      <p:sp>
        <p:nvSpPr>
          <p:cNvPr id="3" name="Content Placeholder 2"/>
          <p:cNvSpPr>
            <a:spLocks noGrp="1"/>
          </p:cNvSpPr>
          <p:nvPr>
            <p:ph idx="1"/>
          </p:nvPr>
        </p:nvSpPr>
        <p:spPr/>
        <p:txBody>
          <a:bodyPr/>
          <a:lstStyle/>
          <a:p>
            <a:pPr>
              <a:lnSpc>
                <a:spcPct val="150000"/>
              </a:lnSpc>
            </a:pPr>
            <a:r>
              <a:rPr lang="zh-CN" altLang="en-US" sz="3200" dirty="0">
                <a:latin typeface="Times New Roman" panose="02020603050405020304" pitchFamily="18" charset="0"/>
              </a:rPr>
              <a:t>消息认证及消息认证码</a:t>
            </a:r>
            <a:endParaRPr lang="en-US" altLang="zh-CN" sz="3200" dirty="0">
              <a:latin typeface="Times New Roman" panose="02020603050405020304" pitchFamily="18" charset="0"/>
            </a:endParaRPr>
          </a:p>
          <a:p>
            <a:pPr>
              <a:lnSpc>
                <a:spcPct val="150000"/>
              </a:lnSpc>
            </a:pPr>
            <a:r>
              <a:rPr lang="zh-CN" altLang="en-US" sz="3200" b="1" dirty="0">
                <a:solidFill>
                  <a:srgbClr val="FF0000"/>
                </a:solidFill>
                <a:latin typeface="Times New Roman" panose="02020603050405020304" pitchFamily="18" charset="0"/>
              </a:rPr>
              <a:t>消息认证码的要求</a:t>
            </a:r>
            <a:endParaRPr lang="en-US" altLang="zh-CN" sz="3200" b="1" dirty="0">
              <a:solidFill>
                <a:srgbClr val="FF0000"/>
              </a:solidFill>
              <a:latin typeface="Times New Roman" panose="02020603050405020304" pitchFamily="18" charset="0"/>
            </a:endParaRPr>
          </a:p>
          <a:p>
            <a:pPr>
              <a:lnSpc>
                <a:spcPct val="150000"/>
              </a:lnSpc>
            </a:pPr>
            <a:r>
              <a:rPr lang="zh-CN" altLang="en-US" sz="3200" dirty="0">
                <a:latin typeface="Times New Roman" panose="02020603050405020304" pitchFamily="18" charset="0"/>
              </a:rPr>
              <a:t>基于哈希函数的</a:t>
            </a:r>
            <a:r>
              <a:rPr lang="en-GB" altLang="zh-CN" sz="3200" dirty="0">
                <a:latin typeface="Times New Roman" panose="02020603050405020304" pitchFamily="18" charset="0"/>
              </a:rPr>
              <a:t>MAC</a:t>
            </a:r>
            <a:endParaRPr lang="en-GB" altLang="zh-CN" sz="3200" dirty="0">
              <a:latin typeface="Times New Roman" panose="02020603050405020304" pitchFamily="18" charset="0"/>
            </a:endParaRPr>
          </a:p>
          <a:p>
            <a:pPr>
              <a:lnSpc>
                <a:spcPct val="150000"/>
              </a:lnSpc>
            </a:pPr>
            <a:r>
              <a:rPr lang="zh-CN" altLang="en-US" sz="3200" dirty="0">
                <a:latin typeface="Times New Roman" panose="02020603050405020304" pitchFamily="18" charset="0"/>
              </a:rPr>
              <a:t>基于分组密码的</a:t>
            </a:r>
            <a:r>
              <a:rPr lang="en-GB" altLang="zh-CN" sz="3200" dirty="0">
                <a:latin typeface="Times New Roman" panose="02020603050405020304" pitchFamily="18" charset="0"/>
              </a:rPr>
              <a:t>MAC</a:t>
            </a:r>
            <a:endParaRPr lang="en-GB" altLang="zh-CN" sz="3200" dirty="0">
              <a:latin typeface="Times New Roman" panose="02020603050405020304" pitchFamily="18" charset="0"/>
            </a:endParaRP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消息认证码的要求</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zh-CN" altLang="en-US" dirty="0"/>
                  <a:t>消息认证码的穷举攻击的代价比使用相同长度密钥的加密算法的穷举攻击还要大。</a:t>
                </a:r>
                <a:endParaRPr lang="en-US" altLang="zh-CN" dirty="0"/>
              </a:p>
              <a:p>
                <a:pPr lvl="1"/>
                <a:r>
                  <a:rPr lang="zh-CN" altLang="en-US" dirty="0"/>
                  <a:t>如果加密密钥长为</a:t>
                </a:r>
                <a:r>
                  <a:rPr lang="en-US" altLang="zh-CN" dirty="0"/>
                  <a:t>k</a:t>
                </a:r>
                <a:r>
                  <a:rPr lang="zh-CN" altLang="en-US" dirty="0"/>
                  <a:t>比特，则穷搜索攻击平均将进行</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sup>
                    </m:sSup>
                  </m:oMath>
                </a14:m>
                <a:r>
                  <a:rPr lang="zh-CN" altLang="en-US" dirty="0"/>
                  <a:t>个测试。特别地，对惟密文攻击来说，敌手如果只知道密文</a:t>
                </a:r>
                <a:r>
                  <a:rPr lang="en-US" altLang="zh-CN" dirty="0"/>
                  <a:t>C</a:t>
                </a:r>
                <a:r>
                  <a:rPr lang="zh-CN" altLang="en-US" dirty="0"/>
                  <a:t>，则将对所有可能的</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𝑘</m:t>
                        </m:r>
                      </m:sup>
                    </m:sSup>
                  </m:oMath>
                </a14:m>
                <a:r>
                  <a:rPr lang="zh-CN" altLang="en-US" dirty="0"/>
                  <a:t>个密钥值执行解密运算，直到得到有意义的明文。</a:t>
                </a:r>
                <a:endParaRPr lang="en-US" altLang="zh-CN" dirty="0"/>
              </a:p>
              <a:p>
                <a:r>
                  <a:rPr lang="zh-CN" altLang="en-US" dirty="0"/>
                  <a:t>设</a:t>
                </a:r>
                <a:r>
                  <a:rPr lang="en-US" altLang="zh-CN" dirty="0"/>
                  <a:t>MAC</a:t>
                </a:r>
                <a:r>
                  <a:rPr lang="zh-CN" altLang="en-US" dirty="0"/>
                  <a:t>函数的密钥</a:t>
                </a:r>
                <a14:m>
                  <m:oMath xmlns:m="http://schemas.openxmlformats.org/officeDocument/2006/math">
                    <m:r>
                      <a:rPr lang="en-US" altLang="zh-CN" i="1" dirty="0" smtClean="0">
                        <a:latin typeface="Cambria Math" panose="02040503050406030204" pitchFamily="18" charset="0"/>
                      </a:rPr>
                      <m:t>𝐾</m:t>
                    </m:r>
                  </m:oMath>
                </a14:m>
                <a:r>
                  <a:rPr lang="zh-CN" altLang="en-US" dirty="0"/>
                  <a:t>长度为</a:t>
                </a:r>
                <a14:m>
                  <m:oMath xmlns:m="http://schemas.openxmlformats.org/officeDocument/2006/math">
                    <m:r>
                      <a:rPr lang="en-US" altLang="zh-CN" i="1" dirty="0" smtClean="0">
                        <a:latin typeface="Cambria Math" panose="02040503050406030204" pitchFamily="18" charset="0"/>
                      </a:rPr>
                      <m:t>𝑘</m:t>
                    </m:r>
                  </m:oMath>
                </a14:m>
                <a:r>
                  <a:rPr lang="zh-CN" altLang="en-US" dirty="0"/>
                  <a:t>比特（比如</a:t>
                </a:r>
                <a:r>
                  <a:rPr lang="en-US" altLang="zh-CN" dirty="0"/>
                  <a:t>80</a:t>
                </a:r>
                <a:r>
                  <a:rPr lang="zh-CN" altLang="en-US" dirty="0"/>
                  <a:t>），输出的</a:t>
                </a:r>
                <a:r>
                  <a:rPr lang="en-US" altLang="zh-CN" dirty="0"/>
                  <a:t>MAC</a:t>
                </a:r>
                <a:r>
                  <a:rPr lang="zh-CN" altLang="en-US" dirty="0"/>
                  <a:t>值为</a:t>
                </a:r>
                <a14:m>
                  <m:oMath xmlns:m="http://schemas.openxmlformats.org/officeDocument/2006/math">
                    <m:r>
                      <a:rPr lang="en-US" altLang="zh-CN" i="1" dirty="0" smtClean="0">
                        <a:latin typeface="Cambria Math" panose="02040503050406030204" pitchFamily="18" charset="0"/>
                      </a:rPr>
                      <m:t>𝑛</m:t>
                    </m:r>
                  </m:oMath>
                </a14:m>
                <a:r>
                  <a:rPr lang="zh-CN" altLang="en-US" dirty="0"/>
                  <a:t>比特（比如</a:t>
                </a:r>
                <a:r>
                  <a:rPr lang="en-US" altLang="zh-CN" dirty="0"/>
                  <a:t>32</a:t>
                </a:r>
                <a:r>
                  <a:rPr lang="zh-CN" altLang="en-US" dirty="0"/>
                  <a:t>），</a:t>
                </a:r>
                <a14:m>
                  <m:oMath xmlns:m="http://schemas.openxmlformats.org/officeDocument/2006/math">
                    <m:r>
                      <a:rPr lang="en-US" altLang="zh-CN" i="1" dirty="0" smtClean="0">
                        <a:latin typeface="Cambria Math" panose="02040503050406030204" pitchFamily="18" charset="0"/>
                      </a:rPr>
                      <m:t>𝑘</m:t>
                    </m:r>
                    <m:r>
                      <a:rPr lang="en-US" altLang="zh-CN" i="1" dirty="0" smtClean="0">
                        <a:latin typeface="Cambria Math" panose="02040503050406030204" pitchFamily="18" charset="0"/>
                      </a:rPr>
                      <m:t>&gt;</m:t>
                    </m:r>
                    <m:r>
                      <a:rPr lang="en-US" altLang="zh-CN" i="1" dirty="0" smtClean="0">
                        <a:latin typeface="Cambria Math" panose="02040503050406030204" pitchFamily="18" charset="0"/>
                      </a:rPr>
                      <m:t>𝑛</m:t>
                    </m:r>
                  </m:oMath>
                </a14:m>
                <a:endParaRPr lang="en-US" altLang="zh-CN" dirty="0"/>
              </a:p>
              <a:p>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13" r="6" b="7"/>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消息认证码的要求</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a:t>给定若干</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，攻击者需要重复下述攻击以找到密钥</a:t>
                </a:r>
                <a:r>
                  <a:rPr lang="en-US" altLang="zh-CN" dirty="0"/>
                  <a:t>:</a:t>
                </a:r>
                <a:endParaRPr lang="zh-CN" altLang="en-US" dirty="0"/>
              </a:p>
              <a:p>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13" r="6"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897622" y="1822715"/>
                <a:ext cx="5410899" cy="4949560"/>
              </a:xfrm>
              <a:prstGeom prst="rect">
                <a:avLst/>
              </a:prstGeom>
              <a:noFill/>
            </p:spPr>
            <p:txBody>
              <a:bodyPr wrap="square" rtlCol="0">
                <a:spAutoFit/>
              </a:bodyPr>
              <a:lstStyle/>
              <a:p>
                <a:r>
                  <a:rPr lang="zh-CN" altLang="en-US" sz="2400" b="1" dirty="0">
                    <a:solidFill>
                      <a:srgbClr val="0000FF"/>
                    </a:solidFill>
                    <a:latin typeface="宋体" panose="02010600030101010101" pitchFamily="2" charset="-122"/>
                    <a:ea typeface="宋体" panose="02010600030101010101" pitchFamily="2" charset="-122"/>
                  </a:rPr>
                  <a:t>第一轮：</a:t>
                </a:r>
                <a:endParaRPr lang="en-US" altLang="zh-CN" sz="2400" b="1" dirty="0">
                  <a:solidFill>
                    <a:srgbClr val="0000FF"/>
                  </a:solidFill>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给定</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oMath>
                </a14:m>
                <a:r>
                  <a:rPr lang="zh-CN" altLang="en-US" sz="2400" dirty="0">
                    <a:latin typeface="宋体" panose="02010600030101010101" pitchFamily="2" charset="-122"/>
                    <a:ea typeface="宋体" panose="02010600030101010101" pitchFamily="2" charset="-122"/>
                  </a:rPr>
                  <a:t>，对所有</a:t>
                </a:r>
                <a14:m>
                  <m:oMath xmlns:m="http://schemas.openxmlformats.org/officeDocument/2006/math">
                    <m:sSup>
                      <m:sSupPr>
                        <m:ctrlPr>
                          <a:rPr lang="en-US" altLang="zh-CN" sz="240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2</m:t>
                        </m:r>
                      </m:e>
                      <m:sup>
                        <m:r>
                          <a:rPr lang="en-US" altLang="zh-CN" sz="2400" b="0" i="1" smtClean="0">
                            <a:latin typeface="Cambria Math" panose="02040503050406030204" pitchFamily="18" charset="0"/>
                            <a:ea typeface="宋体" panose="02010600030101010101" pitchFamily="2" charset="-122"/>
                          </a:rPr>
                          <m:t>𝑘</m:t>
                        </m:r>
                      </m:sup>
                    </m:sSup>
                  </m:oMath>
                </a14:m>
                <a:r>
                  <a:rPr lang="zh-CN" altLang="en-US" sz="2400" dirty="0">
                    <a:latin typeface="宋体" panose="02010600030101010101" pitchFamily="2" charset="-122"/>
                    <a:ea typeface="宋体" panose="02010600030101010101" pitchFamily="2" charset="-122"/>
                  </a:rPr>
                  <a:t>个密钥，计算</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b="0" i="1" smtClean="0">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rPr>
                      <m:t>𝐶</m:t>
                    </m:r>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𝐾</m:t>
                        </m:r>
                      </m:e>
                      <m:sub>
                        <m:r>
                          <a:rPr lang="en-US" altLang="zh-CN" sz="2400" b="0" i="1" smtClean="0">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𝑀</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oMath>
                </a14:m>
                <a:endParaRPr lang="en-US" altLang="zh-CN" sz="24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匹配数约为</a:t>
                </a:r>
                <a14:m>
                  <m:oMath xmlns:m="http://schemas.openxmlformats.org/officeDocument/2006/math">
                    <m:sSup>
                      <m:sSupPr>
                        <m:ctrlPr>
                          <a:rPr lang="en-US" altLang="zh-CN" sz="240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2</m:t>
                        </m:r>
                      </m:e>
                      <m:sup>
                        <m:r>
                          <a:rPr lang="en-US" altLang="zh-CN" sz="2400" b="0" i="1" smtClean="0">
                            <a:latin typeface="Cambria Math" panose="02040503050406030204" pitchFamily="18" charset="0"/>
                            <a:ea typeface="宋体" panose="02010600030101010101" pitchFamily="2" charset="-122"/>
                          </a:rPr>
                          <m:t>𝑘</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𝑛</m:t>
                        </m:r>
                      </m:sup>
                    </m:sSup>
                  </m:oMath>
                </a14:m>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b="1" dirty="0">
                    <a:solidFill>
                      <a:srgbClr val="0000FF"/>
                    </a:solidFill>
                    <a:latin typeface="宋体" panose="02010600030101010101" pitchFamily="2" charset="-122"/>
                    <a:ea typeface="宋体" panose="02010600030101010101" pitchFamily="2" charset="-122"/>
                  </a:rPr>
                  <a:t>第二轮：</a:t>
                </a:r>
                <a:endParaRPr lang="en-US" altLang="zh-CN" sz="2400" b="1" dirty="0">
                  <a:solidFill>
                    <a:srgbClr val="0000FF"/>
                  </a:solidFill>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给定</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oMath>
                </a14:m>
                <a:r>
                  <a:rPr lang="zh-CN" altLang="en-US" sz="2400" dirty="0">
                    <a:latin typeface="宋体" panose="02010600030101010101" pitchFamily="2" charset="-122"/>
                    <a:ea typeface="宋体" panose="02010600030101010101" pitchFamily="2" charset="-122"/>
                  </a:rPr>
                  <a:t>，对余下的</a:t>
                </a:r>
                <a14:m>
                  <m:oMath xmlns:m="http://schemas.openxmlformats.org/officeDocument/2006/math">
                    <m:sSup>
                      <m:sSupPr>
                        <m:ctrlPr>
                          <a:rPr lang="en-US" altLang="zh-CN" sz="240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2</m:t>
                        </m:r>
                      </m:e>
                      <m:sup>
                        <m:r>
                          <a:rPr lang="en-US" altLang="zh-CN" sz="2400" b="0" i="1" smtClean="0">
                            <a:latin typeface="Cambria Math" panose="02040503050406030204" pitchFamily="18" charset="0"/>
                            <a:ea typeface="宋体" panose="02010600030101010101" pitchFamily="2" charset="-122"/>
                          </a:rPr>
                          <m:t>𝑘</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𝑛</m:t>
                        </m:r>
                      </m:sup>
                    </m:sSup>
                  </m:oMath>
                </a14:m>
                <a:r>
                  <a:rPr lang="zh-CN" altLang="en-US" sz="2400" dirty="0">
                    <a:latin typeface="宋体" panose="02010600030101010101" pitchFamily="2" charset="-122"/>
                    <a:ea typeface="宋体" panose="02010600030101010101" pitchFamily="2" charset="-122"/>
                  </a:rPr>
                  <a:t>个密钥，计算</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b="0" i="1" smtClean="0">
                            <a:latin typeface="Cambria Math" panose="02040503050406030204" pitchFamily="18" charset="0"/>
                          </a:rPr>
                          <m:t>𝑗</m:t>
                        </m:r>
                      </m:sub>
                    </m:sSub>
                    <m:r>
                      <a:rPr lang="en-US" altLang="zh-CN" sz="2400" i="1">
                        <a:latin typeface="Cambria Math" panose="02040503050406030204" pitchFamily="18" charset="0"/>
                      </a:rPr>
                      <m:t>=</m:t>
                    </m:r>
                    <m:r>
                      <a:rPr lang="en-US" altLang="zh-CN" sz="2400" i="1">
                        <a:latin typeface="Cambria Math" panose="02040503050406030204" pitchFamily="18" charset="0"/>
                      </a:rPr>
                      <m:t>𝐶</m:t>
                    </m:r>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𝐾</m:t>
                        </m:r>
                      </m:e>
                      <m:sub>
                        <m:r>
                          <a:rPr lang="en-US" altLang="zh-CN" sz="2400" b="0" i="1" smtClean="0">
                            <a:latin typeface="Cambria Math" panose="02040503050406030204" pitchFamily="18" charset="0"/>
                          </a:rPr>
                          <m:t>𝑗</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𝑀</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oMath>
                </a14:m>
                <a:endParaRPr lang="en-US" altLang="zh-CN" sz="24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匹配数约为</a:t>
                </a:r>
                <a14:m>
                  <m:oMath xmlns:m="http://schemas.openxmlformats.org/officeDocument/2006/math">
                    <m:sSup>
                      <m:sSupPr>
                        <m:ctrlPr>
                          <a:rPr lang="en-US" altLang="zh-CN" sz="240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2</m:t>
                        </m:r>
                      </m:e>
                      <m:sup>
                        <m:r>
                          <a:rPr lang="en-US" altLang="zh-CN" sz="2400" b="0" i="1" smtClean="0">
                            <a:latin typeface="Cambria Math" panose="02040503050406030204" pitchFamily="18" charset="0"/>
                            <a:ea typeface="宋体" panose="02010600030101010101" pitchFamily="2" charset="-122"/>
                          </a:rPr>
                          <m:t>𝑘</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2</m:t>
                        </m:r>
                        <m:r>
                          <a:rPr lang="en-US" altLang="zh-CN" sz="2400" b="0" i="1" smtClean="0">
                            <a:latin typeface="Cambria Math" panose="02040503050406030204" pitchFamily="18" charset="0"/>
                            <a:ea typeface="宋体" panose="02010600030101010101" pitchFamily="2" charset="-122"/>
                          </a:rPr>
                          <m:t>𝑛</m:t>
                        </m:r>
                      </m:sup>
                    </m:sSup>
                  </m:oMath>
                </a14:m>
                <a:endParaRPr lang="en-US" altLang="zh-CN" sz="2400" dirty="0">
                  <a:latin typeface="宋体" panose="02010600030101010101" pitchFamily="2" charset="-122"/>
                  <a:ea typeface="宋体" panose="02010600030101010101" pitchFamily="2" charset="-122"/>
                </a:endParaRPr>
              </a:p>
              <a:p>
                <a:endParaRPr lang="en-US" altLang="zh-CN" sz="2400" b="1" dirty="0">
                  <a:solidFill>
                    <a:srgbClr val="0000FF"/>
                  </a:solidFill>
                  <a:latin typeface="宋体" panose="02010600030101010101" pitchFamily="2" charset="-122"/>
                  <a:ea typeface="宋体" panose="02010600030101010101" pitchFamily="2" charset="-122"/>
                </a:endParaRPr>
              </a:p>
              <a:p>
                <a:r>
                  <a:rPr lang="zh-CN" altLang="en-US" sz="2400" b="1" dirty="0">
                    <a:solidFill>
                      <a:srgbClr val="0000FF"/>
                    </a:solidFill>
                    <a:latin typeface="宋体" panose="02010600030101010101" pitchFamily="2" charset="-122"/>
                    <a:ea typeface="宋体" panose="02010600030101010101" pitchFamily="2" charset="-122"/>
                  </a:rPr>
                  <a:t>以此类推。</a:t>
                </a:r>
                <a:endParaRPr lang="en-US" altLang="zh-CN" sz="2400" b="1" dirty="0">
                  <a:solidFill>
                    <a:srgbClr val="0000FF"/>
                  </a:solidFill>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mc:Choice>
        <mc:Fallback>
          <p:sp>
            <p:nvSpPr>
              <p:cNvPr id="4" name="TextBox 3"/>
              <p:cNvSpPr txBox="1">
                <a:spLocks noRot="1" noChangeAspect="1" noMove="1" noResize="1" noEditPoints="1" noAdjustHandles="1" noChangeArrowheads="1" noChangeShapeType="1" noTextEdit="1"/>
              </p:cNvSpPr>
              <p:nvPr/>
            </p:nvSpPr>
            <p:spPr>
              <a:xfrm>
                <a:off x="897622" y="1822715"/>
                <a:ext cx="5410899" cy="4949560"/>
              </a:xfrm>
              <a:prstGeom prst="rect">
                <a:avLst/>
              </a:prstGeom>
              <a:blipFill rotWithShape="1">
                <a:blip r:embed="rId2"/>
                <a:stretch>
                  <a:fillRect l="-7" t="-5" r="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7246721" y="1972062"/>
                <a:ext cx="4650104" cy="365253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所有可能的密钥会产生</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𝑘</m:t>
                        </m:r>
                      </m:sup>
                    </m:sSup>
                  </m:oMath>
                </a14:m>
                <a:r>
                  <a:rPr lang="zh-CN" altLang="en-US" sz="2400" dirty="0">
                    <a:latin typeface="宋体" panose="02010600030101010101" pitchFamily="2" charset="-122"/>
                    <a:ea typeface="宋体" panose="02010600030101010101" pitchFamily="2" charset="-122"/>
                  </a:rPr>
                  <a:t>个</a:t>
                </a:r>
                <a:r>
                  <a:rPr lang="en-US" altLang="zh-CN" sz="2400" dirty="0">
                    <a:latin typeface="宋体" panose="02010600030101010101" pitchFamily="2" charset="-122"/>
                    <a:ea typeface="宋体" panose="02010600030101010101" pitchFamily="2" charset="-122"/>
                  </a:rPr>
                  <a:t>MAC</a:t>
                </a:r>
                <a:r>
                  <a:rPr lang="zh-CN" altLang="en-US" sz="2400" dirty="0">
                    <a:latin typeface="宋体" panose="02010600030101010101" pitchFamily="2" charset="-122"/>
                    <a:ea typeface="宋体" panose="02010600030101010101" pitchFamily="2" charset="-122"/>
                  </a:rPr>
                  <a:t>，但只有</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𝑛</m:t>
                        </m:r>
                      </m:sup>
                    </m:sSup>
                    <m:r>
                      <a:rPr lang="en-US" altLang="zh-CN" sz="2400" b="0" i="1" smtClean="0">
                        <a:latin typeface="Cambria Math" panose="02040503050406030204" pitchFamily="18" charset="0"/>
                      </a:rPr>
                      <m:t>&lt;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𝑘</m:t>
                        </m:r>
                      </m:sup>
                    </m:sSup>
                  </m:oMath>
                </a14:m>
                <a:r>
                  <a:rPr lang="zh-CN" altLang="en-US" sz="2400" dirty="0">
                    <a:latin typeface="宋体" panose="02010600030101010101" pitchFamily="2" charset="-122"/>
                    <a:ea typeface="宋体" panose="02010600030101010101" pitchFamily="2" charset="-122"/>
                  </a:rPr>
                  <a:t>个不同的</a:t>
                </a:r>
                <a:r>
                  <a:rPr lang="en-US" altLang="zh-CN" sz="2400" dirty="0">
                    <a:latin typeface="宋体" panose="02010600030101010101" pitchFamily="2" charset="-122"/>
                    <a:ea typeface="宋体" panose="02010600030101010101" pitchFamily="2" charset="-122"/>
                  </a:rPr>
                  <a:t>MAC</a:t>
                </a:r>
                <a:r>
                  <a:rPr lang="zh-CN" altLang="en-US" sz="2400" dirty="0">
                    <a:latin typeface="宋体" panose="02010600030101010101" pitchFamily="2" charset="-122"/>
                    <a:ea typeface="宋体" panose="02010600030101010101" pitchFamily="2" charset="-122"/>
                  </a:rPr>
                  <a:t>值，即许多密钥会产生正确的</a:t>
                </a:r>
                <a:r>
                  <a:rPr lang="en-US" altLang="zh-CN" sz="2400" dirty="0">
                    <a:latin typeface="宋体" panose="02010600030101010101" pitchFamily="2" charset="-122"/>
                    <a:ea typeface="宋体" panose="02010600030101010101" pitchFamily="2" charset="-122"/>
                  </a:rPr>
                  <a:t>MAC</a:t>
                </a:r>
                <a:r>
                  <a:rPr lang="zh-CN" altLang="en-US" sz="2400" dirty="0">
                    <a:latin typeface="宋体" panose="02010600030101010101" pitchFamily="2" charset="-122"/>
                    <a:ea typeface="宋体" panose="02010600030101010101" pitchFamily="2" charset="-122"/>
                  </a:rPr>
                  <a:t>，但是攻击者不知道哪一个是正确的。</a:t>
                </a:r>
                <a:endParaRPr lang="en-US" altLang="zh-CN" sz="24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平均来说，有</a:t>
                </a:r>
                <a14:m>
                  <m:oMath xmlns:m="http://schemas.openxmlformats.org/officeDocument/2006/math">
                    <m:f>
                      <m:fPr>
                        <m:ctrlPr>
                          <a:rPr lang="en-US" altLang="zh-CN" sz="2400" b="0" i="1" smtClean="0">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i="1">
                                <a:latin typeface="Cambria Math" panose="02040503050406030204" pitchFamily="18" charset="0"/>
                              </a:rPr>
                              <m:t>𝑘</m:t>
                            </m:r>
                          </m:sup>
                        </m:sSup>
                      </m:num>
                      <m:den>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𝑛</m:t>
                            </m:r>
                          </m:sup>
                        </m:sSup>
                      </m:den>
                    </m:f>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sup>
                    </m:sSup>
                  </m:oMath>
                </a14:m>
                <a:r>
                  <a:rPr lang="zh-CN" altLang="en-US" sz="2400" dirty="0">
                    <a:latin typeface="宋体" panose="02010600030101010101" pitchFamily="2" charset="-122"/>
                    <a:ea typeface="宋体" panose="02010600030101010101" pitchFamily="2" charset="-122"/>
                  </a:rPr>
                  <a:t>个密钥会产生正确的</a:t>
                </a:r>
                <a:r>
                  <a:rPr lang="en-US" altLang="zh-CN" sz="2400" dirty="0">
                    <a:latin typeface="宋体" panose="02010600030101010101" pitchFamily="2" charset="-122"/>
                    <a:ea typeface="宋体" panose="02010600030101010101" pitchFamily="2" charset="-122"/>
                  </a:rPr>
                  <a:t>MAC</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因此需要进行一个重复的过程进行攻击。</a:t>
                </a:r>
                <a:endParaRPr lang="zh-CN" altLang="en-US" sz="2400" dirty="0">
                  <a:latin typeface="宋体" panose="02010600030101010101" pitchFamily="2" charset="-122"/>
                  <a:ea typeface="宋体" panose="02010600030101010101" pitchFamily="2" charset="-122"/>
                </a:endParaRPr>
              </a:p>
            </p:txBody>
          </p:sp>
        </mc:Choice>
        <mc:Fallback>
          <p:sp>
            <p:nvSpPr>
              <p:cNvPr id="5" name="TextBox 4"/>
              <p:cNvSpPr txBox="1">
                <a:spLocks noRot="1" noChangeAspect="1" noMove="1" noResize="1" noEditPoints="1" noAdjustHandles="1" noChangeArrowheads="1" noChangeShapeType="1" noTextEdit="1"/>
              </p:cNvSpPr>
              <p:nvPr/>
            </p:nvSpPr>
            <p:spPr>
              <a:xfrm>
                <a:off x="7246721" y="1972062"/>
                <a:ext cx="4650104" cy="3652538"/>
              </a:xfrm>
              <a:prstGeom prst="rect">
                <a:avLst/>
              </a:prstGeom>
              <a:blipFill rotWithShape="1">
                <a:blip r:embed="rId3"/>
                <a:stretch>
                  <a:fillRect l="-111" t="-132" r="-93" b="-128"/>
                </a:stretch>
              </a:blipFill>
            </p:spPr>
            <p:style>
              <a:lnRef idx="1">
                <a:schemeClr val="accent4"/>
              </a:lnRef>
              <a:fillRef idx="2">
                <a:schemeClr val="accent4"/>
              </a:fillRef>
              <a:effectRef idx="1">
                <a:schemeClr val="accent4"/>
              </a:effectRef>
              <a:fontRef idx="minor">
                <a:schemeClr val="dk1"/>
              </a:fontRef>
            </p:style>
            <p:txBody>
              <a:bodyPr/>
              <a:lstStyle/>
              <a:p>
                <a:r>
                  <a:rPr lang="zh-CN" altLang="en-US">
                    <a:noFill/>
                  </a:rPr>
                  <a:t> </a:t>
                </a:r>
              </a:p>
            </p:txBody>
          </p:sp>
        </mc:Fallback>
      </mc:AlternateContent>
      <p:cxnSp>
        <p:nvCxnSpPr>
          <p:cNvPr id="7" name="Straight Arrow Connector 6"/>
          <p:cNvCxnSpPr/>
          <p:nvPr/>
        </p:nvCxnSpPr>
        <p:spPr>
          <a:xfrm>
            <a:off x="5873630" y="2829826"/>
            <a:ext cx="1220189" cy="442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消息认证码的要求</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a:t>给定若干</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，攻击者需要重复下述攻击以找到密钥</a:t>
                </a:r>
                <a:r>
                  <a:rPr lang="en-US" altLang="zh-CN" dirty="0"/>
                  <a:t>:</a:t>
                </a:r>
                <a:endParaRPr lang="zh-CN" altLang="en-US" dirty="0"/>
              </a:p>
              <a:p>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13" r="6"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897622" y="1822715"/>
                <a:ext cx="5410899" cy="4949560"/>
              </a:xfrm>
              <a:prstGeom prst="rect">
                <a:avLst/>
              </a:prstGeom>
              <a:noFill/>
            </p:spPr>
            <p:txBody>
              <a:bodyPr wrap="square" rtlCol="0">
                <a:spAutoFit/>
              </a:bodyPr>
              <a:lstStyle/>
              <a:p>
                <a:r>
                  <a:rPr lang="zh-CN" altLang="en-US" sz="2400" b="1" dirty="0">
                    <a:solidFill>
                      <a:srgbClr val="0000FF"/>
                    </a:solidFill>
                    <a:latin typeface="宋体" panose="02010600030101010101" pitchFamily="2" charset="-122"/>
                    <a:ea typeface="宋体" panose="02010600030101010101" pitchFamily="2" charset="-122"/>
                  </a:rPr>
                  <a:t>第一轮：</a:t>
                </a:r>
                <a:endParaRPr lang="en-US" altLang="zh-CN" sz="2400" b="1" dirty="0">
                  <a:solidFill>
                    <a:srgbClr val="0000FF"/>
                  </a:solidFill>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给定</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oMath>
                </a14:m>
                <a:r>
                  <a:rPr lang="zh-CN" altLang="en-US" sz="2400" dirty="0">
                    <a:latin typeface="宋体" panose="02010600030101010101" pitchFamily="2" charset="-122"/>
                    <a:ea typeface="宋体" panose="02010600030101010101" pitchFamily="2" charset="-122"/>
                  </a:rPr>
                  <a:t>，对所有</a:t>
                </a:r>
                <a14:m>
                  <m:oMath xmlns:m="http://schemas.openxmlformats.org/officeDocument/2006/math">
                    <m:sSup>
                      <m:sSupPr>
                        <m:ctrlPr>
                          <a:rPr lang="en-US" altLang="zh-CN" sz="240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2</m:t>
                        </m:r>
                      </m:e>
                      <m:sup>
                        <m:r>
                          <a:rPr lang="en-US" altLang="zh-CN" sz="2400" b="0" i="1" smtClean="0">
                            <a:latin typeface="Cambria Math" panose="02040503050406030204" pitchFamily="18" charset="0"/>
                            <a:ea typeface="宋体" panose="02010600030101010101" pitchFamily="2" charset="-122"/>
                          </a:rPr>
                          <m:t>𝑘</m:t>
                        </m:r>
                      </m:sup>
                    </m:sSup>
                  </m:oMath>
                </a14:m>
                <a:r>
                  <a:rPr lang="zh-CN" altLang="en-US" sz="2400" dirty="0">
                    <a:latin typeface="宋体" panose="02010600030101010101" pitchFamily="2" charset="-122"/>
                    <a:ea typeface="宋体" panose="02010600030101010101" pitchFamily="2" charset="-122"/>
                  </a:rPr>
                  <a:t>个密钥，计算</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b="0" i="1" smtClean="0">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rPr>
                      <m:t>𝐶</m:t>
                    </m:r>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𝐾</m:t>
                        </m:r>
                      </m:e>
                      <m:sub>
                        <m:r>
                          <a:rPr lang="en-US" altLang="zh-CN" sz="2400" b="0" i="1" smtClean="0">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𝑀</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oMath>
                </a14:m>
                <a:endParaRPr lang="en-US" altLang="zh-CN" sz="24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匹配数约为</a:t>
                </a:r>
                <a14:m>
                  <m:oMath xmlns:m="http://schemas.openxmlformats.org/officeDocument/2006/math">
                    <m:sSup>
                      <m:sSupPr>
                        <m:ctrlPr>
                          <a:rPr lang="en-US" altLang="zh-CN" sz="240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2</m:t>
                        </m:r>
                      </m:e>
                      <m:sup>
                        <m:r>
                          <a:rPr lang="en-US" altLang="zh-CN" sz="2400" b="0" i="1" smtClean="0">
                            <a:latin typeface="Cambria Math" panose="02040503050406030204" pitchFamily="18" charset="0"/>
                            <a:ea typeface="宋体" panose="02010600030101010101" pitchFamily="2" charset="-122"/>
                          </a:rPr>
                          <m:t>𝑘</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𝑛</m:t>
                        </m:r>
                      </m:sup>
                    </m:sSup>
                  </m:oMath>
                </a14:m>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b="1" dirty="0">
                    <a:solidFill>
                      <a:srgbClr val="0000FF"/>
                    </a:solidFill>
                    <a:latin typeface="宋体" panose="02010600030101010101" pitchFamily="2" charset="-122"/>
                    <a:ea typeface="宋体" panose="02010600030101010101" pitchFamily="2" charset="-122"/>
                  </a:rPr>
                  <a:t>第二轮：</a:t>
                </a:r>
                <a:endParaRPr lang="en-US" altLang="zh-CN" sz="2400" b="1" dirty="0">
                  <a:solidFill>
                    <a:srgbClr val="0000FF"/>
                  </a:solidFill>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给定</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oMath>
                </a14:m>
                <a:r>
                  <a:rPr lang="zh-CN" altLang="en-US" sz="2400" dirty="0">
                    <a:latin typeface="宋体" panose="02010600030101010101" pitchFamily="2" charset="-122"/>
                    <a:ea typeface="宋体" panose="02010600030101010101" pitchFamily="2" charset="-122"/>
                  </a:rPr>
                  <a:t>，对余下的</a:t>
                </a:r>
                <a14:m>
                  <m:oMath xmlns:m="http://schemas.openxmlformats.org/officeDocument/2006/math">
                    <m:sSup>
                      <m:sSupPr>
                        <m:ctrlPr>
                          <a:rPr lang="en-US" altLang="zh-CN" sz="240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2</m:t>
                        </m:r>
                      </m:e>
                      <m:sup>
                        <m:r>
                          <a:rPr lang="en-US" altLang="zh-CN" sz="2400" b="0" i="1" smtClean="0">
                            <a:latin typeface="Cambria Math" panose="02040503050406030204" pitchFamily="18" charset="0"/>
                            <a:ea typeface="宋体" panose="02010600030101010101" pitchFamily="2" charset="-122"/>
                          </a:rPr>
                          <m:t>𝑘</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𝑛</m:t>
                        </m:r>
                      </m:sup>
                    </m:sSup>
                  </m:oMath>
                </a14:m>
                <a:r>
                  <a:rPr lang="zh-CN" altLang="en-US" sz="2400" dirty="0">
                    <a:latin typeface="宋体" panose="02010600030101010101" pitchFamily="2" charset="-122"/>
                    <a:ea typeface="宋体" panose="02010600030101010101" pitchFamily="2" charset="-122"/>
                  </a:rPr>
                  <a:t>个密钥，计算</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b="0" i="1" smtClean="0">
                            <a:latin typeface="Cambria Math" panose="02040503050406030204" pitchFamily="18" charset="0"/>
                          </a:rPr>
                          <m:t>𝑗</m:t>
                        </m:r>
                      </m:sub>
                    </m:sSub>
                    <m:r>
                      <a:rPr lang="en-US" altLang="zh-CN" sz="2400" i="1">
                        <a:latin typeface="Cambria Math" panose="02040503050406030204" pitchFamily="18" charset="0"/>
                      </a:rPr>
                      <m:t>=</m:t>
                    </m:r>
                    <m:r>
                      <a:rPr lang="en-US" altLang="zh-CN" sz="2400" i="1">
                        <a:latin typeface="Cambria Math" panose="02040503050406030204" pitchFamily="18" charset="0"/>
                      </a:rPr>
                      <m:t>𝐶</m:t>
                    </m:r>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𝐾</m:t>
                        </m:r>
                      </m:e>
                      <m:sub>
                        <m:r>
                          <a:rPr lang="en-US" altLang="zh-CN" sz="2400" b="0" i="1" smtClean="0">
                            <a:latin typeface="Cambria Math" panose="02040503050406030204" pitchFamily="18" charset="0"/>
                          </a:rPr>
                          <m:t>𝑗</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𝑀</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oMath>
                </a14:m>
                <a:endParaRPr lang="en-US" altLang="zh-CN" sz="24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匹配数约为</a:t>
                </a:r>
                <a14:m>
                  <m:oMath xmlns:m="http://schemas.openxmlformats.org/officeDocument/2006/math">
                    <m:sSup>
                      <m:sSupPr>
                        <m:ctrlPr>
                          <a:rPr lang="en-US" altLang="zh-CN" sz="240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2</m:t>
                        </m:r>
                      </m:e>
                      <m:sup>
                        <m:r>
                          <a:rPr lang="en-US" altLang="zh-CN" sz="2400" b="0" i="1" smtClean="0">
                            <a:latin typeface="Cambria Math" panose="02040503050406030204" pitchFamily="18" charset="0"/>
                            <a:ea typeface="宋体" panose="02010600030101010101" pitchFamily="2" charset="-122"/>
                          </a:rPr>
                          <m:t>𝑘</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2</m:t>
                        </m:r>
                        <m:r>
                          <a:rPr lang="en-US" altLang="zh-CN" sz="2400" b="0" i="1" smtClean="0">
                            <a:latin typeface="Cambria Math" panose="02040503050406030204" pitchFamily="18" charset="0"/>
                            <a:ea typeface="宋体" panose="02010600030101010101" pitchFamily="2" charset="-122"/>
                          </a:rPr>
                          <m:t>𝑛</m:t>
                        </m:r>
                      </m:sup>
                    </m:sSup>
                  </m:oMath>
                </a14:m>
                <a:endParaRPr lang="en-US" altLang="zh-CN" sz="2400" dirty="0">
                  <a:latin typeface="宋体" panose="02010600030101010101" pitchFamily="2" charset="-122"/>
                  <a:ea typeface="宋体" panose="02010600030101010101" pitchFamily="2" charset="-122"/>
                </a:endParaRPr>
              </a:p>
              <a:p>
                <a:endParaRPr lang="en-US" altLang="zh-CN" sz="2400" b="1" dirty="0">
                  <a:solidFill>
                    <a:srgbClr val="0000FF"/>
                  </a:solidFill>
                  <a:latin typeface="宋体" panose="02010600030101010101" pitchFamily="2" charset="-122"/>
                  <a:ea typeface="宋体" panose="02010600030101010101" pitchFamily="2" charset="-122"/>
                </a:endParaRPr>
              </a:p>
              <a:p>
                <a:r>
                  <a:rPr lang="zh-CN" altLang="en-US" sz="2400" b="1" dirty="0">
                    <a:solidFill>
                      <a:srgbClr val="0000FF"/>
                    </a:solidFill>
                    <a:latin typeface="宋体" panose="02010600030101010101" pitchFamily="2" charset="-122"/>
                    <a:ea typeface="宋体" panose="02010600030101010101" pitchFamily="2" charset="-122"/>
                  </a:rPr>
                  <a:t>以此类推。</a:t>
                </a:r>
                <a:endParaRPr lang="en-US" altLang="zh-CN" sz="2400" b="1" dirty="0">
                  <a:solidFill>
                    <a:srgbClr val="0000FF"/>
                  </a:solidFill>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mc:Choice>
        <mc:Fallback>
          <p:sp>
            <p:nvSpPr>
              <p:cNvPr id="4" name="TextBox 3"/>
              <p:cNvSpPr txBox="1">
                <a:spLocks noRot="1" noChangeAspect="1" noMove="1" noResize="1" noEditPoints="1" noAdjustHandles="1" noChangeArrowheads="1" noChangeShapeType="1" noTextEdit="1"/>
              </p:cNvSpPr>
              <p:nvPr/>
            </p:nvSpPr>
            <p:spPr>
              <a:xfrm>
                <a:off x="897622" y="1822715"/>
                <a:ext cx="5410899" cy="4949560"/>
              </a:xfrm>
              <a:prstGeom prst="rect">
                <a:avLst/>
              </a:prstGeom>
              <a:blipFill rotWithShape="1">
                <a:blip r:embed="rId2"/>
                <a:stretch>
                  <a:fillRect l="-7" t="-5" r="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7246721" y="1972062"/>
                <a:ext cx="4650104" cy="234251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平均来说，若</a:t>
                </a:r>
                <a14:m>
                  <m:oMath xmlns:m="http://schemas.openxmlformats.org/officeDocument/2006/math">
                    <m:r>
                      <a:rPr lang="en-US" altLang="zh-CN" sz="2400" b="0" i="1" smtClean="0">
                        <a:latin typeface="Cambria Math" panose="02040503050406030204" pitchFamily="18" charset="0"/>
                        <a:ea typeface="宋体" panose="02010600030101010101" pitchFamily="2" charset="-122"/>
                      </a:rPr>
                      <m:t>𝑘</m:t>
                    </m:r>
                    <m:r>
                      <a:rPr lang="en-US" altLang="zh-CN" sz="2400" b="0" i="1" smtClean="0">
                        <a:latin typeface="Cambria Math" panose="02040503050406030204" pitchFamily="18" charset="0"/>
                        <a:ea typeface="宋体" panose="02010600030101010101" pitchFamily="2" charset="-122"/>
                      </a:rPr>
                      <m:t>=</m:t>
                    </m:r>
                    <m:r>
                      <a:rPr lang="zh-CN" altLang="en-US" sz="2400" b="0" i="1" smtClean="0">
                        <a:latin typeface="Cambria Math" panose="02040503050406030204" pitchFamily="18" charset="0"/>
                        <a:ea typeface="宋体" panose="02010600030101010101" pitchFamily="2" charset="-122"/>
                      </a:rPr>
                      <m:t>𝛼</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𝑛</m:t>
                    </m:r>
                  </m:oMath>
                </a14:m>
                <a:r>
                  <a:rPr lang="zh-CN" altLang="en-US" sz="2400" dirty="0">
                    <a:latin typeface="宋体" panose="02010600030101010101" pitchFamily="2" charset="-122"/>
                    <a:ea typeface="宋体" panose="02010600030101010101" pitchFamily="2" charset="-122"/>
                  </a:rPr>
                  <a:t>，则需</a:t>
                </a:r>
                <a14:m>
                  <m:oMath xmlns:m="http://schemas.openxmlformats.org/officeDocument/2006/math">
                    <m:r>
                      <a:rPr lang="zh-CN" altLang="en-US" sz="2400" i="1">
                        <a:latin typeface="Cambria Math" panose="02040503050406030204" pitchFamily="18" charset="0"/>
                        <a:ea typeface="宋体" panose="02010600030101010101" pitchFamily="2" charset="-122"/>
                      </a:rPr>
                      <m:t>𝛼</m:t>
                    </m:r>
                  </m:oMath>
                </a14:m>
                <a:r>
                  <a:rPr lang="zh-CN" altLang="en-US" sz="2400" dirty="0">
                    <a:latin typeface="宋体" panose="02010600030101010101" pitchFamily="2" charset="-122"/>
                    <a:ea typeface="宋体" panose="02010600030101010101" pitchFamily="2" charset="-122"/>
                  </a:rPr>
                  <a:t>轮。</a:t>
                </a:r>
                <a:endParaRPr lang="en-US" altLang="zh-CN" sz="24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例：设</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𝑘</m:t>
                    </m:r>
                    <m:r>
                      <a:rPr lang="en-US" altLang="zh-CN" sz="2400" i="1"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80</m:t>
                    </m:r>
                    <m:r>
                      <a:rPr lang="en-US" altLang="zh-CN" sz="2400" i="1"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𝑛</m:t>
                    </m:r>
                    <m:r>
                      <a:rPr lang="en-US" altLang="zh-CN" sz="2400" i="1"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32</m:t>
                    </m:r>
                  </m:oMath>
                </a14:m>
                <a:r>
                  <a:rPr lang="zh-CN" altLang="en-US" sz="2400" dirty="0">
                    <a:latin typeface="宋体" panose="02010600030101010101" pitchFamily="2" charset="-122"/>
                    <a:ea typeface="宋体" panose="02010600030101010101" pitchFamily="2" charset="-122"/>
                  </a:rPr>
                  <a:t>。第一轮会得到约</a:t>
                </a:r>
                <a14:m>
                  <m:oMath xmlns:m="http://schemas.openxmlformats.org/officeDocument/2006/math">
                    <m:sSup>
                      <m:sSupPr>
                        <m:ctrlPr>
                          <a:rPr lang="en-US" altLang="zh-CN" sz="240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2</m:t>
                        </m:r>
                      </m:e>
                      <m:sup>
                        <m:r>
                          <a:rPr lang="en-US" altLang="zh-CN" sz="2400" b="0" i="1" smtClean="0">
                            <a:latin typeface="Cambria Math" panose="02040503050406030204" pitchFamily="18" charset="0"/>
                            <a:ea typeface="宋体" panose="02010600030101010101" pitchFamily="2" charset="-122"/>
                          </a:rPr>
                          <m:t>48</m:t>
                        </m:r>
                      </m:sup>
                    </m:sSup>
                  </m:oMath>
                </a14:m>
                <a:r>
                  <a:rPr lang="zh-CN" altLang="en-US" sz="2400" dirty="0">
                    <a:latin typeface="宋体" panose="02010600030101010101" pitchFamily="2" charset="-122"/>
                    <a:ea typeface="宋体" panose="02010600030101010101" pitchFamily="2" charset="-122"/>
                  </a:rPr>
                  <a:t>个密钥；第二轮会得到约</a:t>
                </a:r>
                <a14:m>
                  <m:oMath xmlns:m="http://schemas.openxmlformats.org/officeDocument/2006/math">
                    <m:sSup>
                      <m:sSupPr>
                        <m:ctrlPr>
                          <a:rPr lang="en-US" altLang="zh-CN" sz="2400" i="1">
                            <a:latin typeface="Cambria Math" panose="02040503050406030204" pitchFamily="18" charset="0"/>
                            <a:ea typeface="宋体" panose="02010600030101010101" pitchFamily="2" charset="-122"/>
                          </a:rPr>
                        </m:ctrlPr>
                      </m:sSupPr>
                      <m:e>
                        <m:r>
                          <a:rPr lang="en-US" altLang="zh-CN" sz="2400" i="1">
                            <a:latin typeface="Cambria Math" panose="02040503050406030204" pitchFamily="18" charset="0"/>
                            <a:ea typeface="宋体" panose="02010600030101010101" pitchFamily="2" charset="-122"/>
                          </a:rPr>
                          <m:t>2</m:t>
                        </m:r>
                      </m:e>
                      <m:sup>
                        <m:r>
                          <a:rPr lang="en-US" altLang="zh-CN" sz="2400" b="0" i="1" smtClean="0">
                            <a:latin typeface="Cambria Math" panose="02040503050406030204" pitchFamily="18" charset="0"/>
                            <a:ea typeface="宋体" panose="02010600030101010101" pitchFamily="2" charset="-122"/>
                          </a:rPr>
                          <m:t>16</m:t>
                        </m:r>
                      </m:sup>
                    </m:sSup>
                  </m:oMath>
                </a14:m>
                <a:r>
                  <a:rPr lang="zh-CN" altLang="en-US" sz="2400" dirty="0">
                    <a:latin typeface="宋体" panose="02010600030101010101" pitchFamily="2" charset="-122"/>
                    <a:ea typeface="宋体" panose="02010600030101010101" pitchFamily="2" charset="-122"/>
                  </a:rPr>
                  <a:t>个密钥；第三轮则得最终确定的密钥。</a:t>
                </a:r>
                <a:endParaRPr lang="zh-CN" altLang="en-US" sz="2400" dirty="0">
                  <a:latin typeface="宋体" panose="02010600030101010101" pitchFamily="2" charset="-122"/>
                  <a:ea typeface="宋体" panose="02010600030101010101" pitchFamily="2" charset="-122"/>
                </a:endParaRPr>
              </a:p>
            </p:txBody>
          </p:sp>
        </mc:Choice>
        <mc:Fallback>
          <p:sp>
            <p:nvSpPr>
              <p:cNvPr id="5" name="TextBox 4"/>
              <p:cNvSpPr txBox="1">
                <a:spLocks noRot="1" noChangeAspect="1" noMove="1" noResize="1" noEditPoints="1" noAdjustHandles="1" noChangeArrowheads="1" noChangeShapeType="1" noTextEdit="1"/>
              </p:cNvSpPr>
              <p:nvPr/>
            </p:nvSpPr>
            <p:spPr>
              <a:xfrm>
                <a:off x="7246721" y="1972062"/>
                <a:ext cx="4650104" cy="2342515"/>
              </a:xfrm>
              <a:prstGeom prst="rect">
                <a:avLst/>
              </a:prstGeom>
              <a:blipFill rotWithShape="1">
                <a:blip r:embed="rId3"/>
                <a:stretch>
                  <a:fillRect l="-111" t="-206" r="-93" b="-200"/>
                </a:stretch>
              </a:blipFill>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p>
            </p:txBody>
          </p:sp>
        </mc:Fallback>
      </mc:AlternateContent>
      <p:cxnSp>
        <p:nvCxnSpPr>
          <p:cNvPr id="7" name="Straight Arrow Connector 6"/>
          <p:cNvCxnSpPr/>
          <p:nvPr/>
        </p:nvCxnSpPr>
        <p:spPr>
          <a:xfrm>
            <a:off x="5907336" y="3301464"/>
            <a:ext cx="1166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消息认证码的要求</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a:t>给定若干</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，攻击者需要重复下述攻击以找到密钥</a:t>
                </a:r>
                <a:r>
                  <a:rPr lang="en-US" altLang="zh-CN" dirty="0"/>
                  <a:t>:</a:t>
                </a:r>
                <a:endParaRPr lang="zh-CN" altLang="en-US" dirty="0"/>
              </a:p>
              <a:p>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13" r="6"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897622" y="1822715"/>
                <a:ext cx="5410899" cy="4949560"/>
              </a:xfrm>
              <a:prstGeom prst="rect">
                <a:avLst/>
              </a:prstGeom>
              <a:noFill/>
            </p:spPr>
            <p:txBody>
              <a:bodyPr wrap="square" rtlCol="0">
                <a:spAutoFit/>
              </a:bodyPr>
              <a:lstStyle/>
              <a:p>
                <a:r>
                  <a:rPr lang="zh-CN" altLang="en-US" sz="2400" b="1" dirty="0">
                    <a:solidFill>
                      <a:srgbClr val="0000FF"/>
                    </a:solidFill>
                    <a:latin typeface="宋体" panose="02010600030101010101" pitchFamily="2" charset="-122"/>
                    <a:ea typeface="宋体" panose="02010600030101010101" pitchFamily="2" charset="-122"/>
                  </a:rPr>
                  <a:t>第一轮：</a:t>
                </a:r>
                <a:endParaRPr lang="en-US" altLang="zh-CN" sz="2400" b="1" dirty="0">
                  <a:solidFill>
                    <a:srgbClr val="0000FF"/>
                  </a:solidFill>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给定</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oMath>
                </a14:m>
                <a:r>
                  <a:rPr lang="zh-CN" altLang="en-US" sz="2400" dirty="0">
                    <a:latin typeface="宋体" panose="02010600030101010101" pitchFamily="2" charset="-122"/>
                    <a:ea typeface="宋体" panose="02010600030101010101" pitchFamily="2" charset="-122"/>
                  </a:rPr>
                  <a:t>，对所有</a:t>
                </a:r>
                <a14:m>
                  <m:oMath xmlns:m="http://schemas.openxmlformats.org/officeDocument/2006/math">
                    <m:sSup>
                      <m:sSupPr>
                        <m:ctrlPr>
                          <a:rPr lang="en-US" altLang="zh-CN" sz="240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2</m:t>
                        </m:r>
                      </m:e>
                      <m:sup>
                        <m:r>
                          <a:rPr lang="en-US" altLang="zh-CN" sz="2400" b="0" i="1" smtClean="0">
                            <a:latin typeface="Cambria Math" panose="02040503050406030204" pitchFamily="18" charset="0"/>
                            <a:ea typeface="宋体" panose="02010600030101010101" pitchFamily="2" charset="-122"/>
                          </a:rPr>
                          <m:t>𝑘</m:t>
                        </m:r>
                      </m:sup>
                    </m:sSup>
                  </m:oMath>
                </a14:m>
                <a:r>
                  <a:rPr lang="zh-CN" altLang="en-US" sz="2400" dirty="0">
                    <a:latin typeface="宋体" panose="02010600030101010101" pitchFamily="2" charset="-122"/>
                    <a:ea typeface="宋体" panose="02010600030101010101" pitchFamily="2" charset="-122"/>
                  </a:rPr>
                  <a:t>个密钥，计算</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b="0" i="1" smtClean="0">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rPr>
                      <m:t>𝐶</m:t>
                    </m:r>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𝐾</m:t>
                        </m:r>
                      </m:e>
                      <m:sub>
                        <m:r>
                          <a:rPr lang="en-US" altLang="zh-CN" sz="2400" b="0" i="1" smtClean="0">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𝑀</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oMath>
                </a14:m>
                <a:endParaRPr lang="en-US" altLang="zh-CN" sz="24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匹配数约为</a:t>
                </a:r>
                <a14:m>
                  <m:oMath xmlns:m="http://schemas.openxmlformats.org/officeDocument/2006/math">
                    <m:sSup>
                      <m:sSupPr>
                        <m:ctrlPr>
                          <a:rPr lang="en-US" altLang="zh-CN" sz="240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2</m:t>
                        </m:r>
                      </m:e>
                      <m:sup>
                        <m:r>
                          <a:rPr lang="en-US" altLang="zh-CN" sz="2400" b="0" i="1" smtClean="0">
                            <a:latin typeface="Cambria Math" panose="02040503050406030204" pitchFamily="18" charset="0"/>
                            <a:ea typeface="宋体" panose="02010600030101010101" pitchFamily="2" charset="-122"/>
                          </a:rPr>
                          <m:t>𝑘</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𝑛</m:t>
                        </m:r>
                      </m:sup>
                    </m:sSup>
                  </m:oMath>
                </a14:m>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b="1" dirty="0">
                    <a:solidFill>
                      <a:srgbClr val="0000FF"/>
                    </a:solidFill>
                    <a:latin typeface="宋体" panose="02010600030101010101" pitchFamily="2" charset="-122"/>
                    <a:ea typeface="宋体" panose="02010600030101010101" pitchFamily="2" charset="-122"/>
                  </a:rPr>
                  <a:t>第二轮：</a:t>
                </a:r>
                <a:endParaRPr lang="en-US" altLang="zh-CN" sz="2400" b="1" dirty="0">
                  <a:solidFill>
                    <a:srgbClr val="0000FF"/>
                  </a:solidFill>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给定</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oMath>
                </a14:m>
                <a:r>
                  <a:rPr lang="zh-CN" altLang="en-US" sz="2400" dirty="0">
                    <a:latin typeface="宋体" panose="02010600030101010101" pitchFamily="2" charset="-122"/>
                    <a:ea typeface="宋体" panose="02010600030101010101" pitchFamily="2" charset="-122"/>
                  </a:rPr>
                  <a:t>，对余下的</a:t>
                </a:r>
                <a14:m>
                  <m:oMath xmlns:m="http://schemas.openxmlformats.org/officeDocument/2006/math">
                    <m:sSup>
                      <m:sSupPr>
                        <m:ctrlPr>
                          <a:rPr lang="en-US" altLang="zh-CN" sz="240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2</m:t>
                        </m:r>
                      </m:e>
                      <m:sup>
                        <m:r>
                          <a:rPr lang="en-US" altLang="zh-CN" sz="2400" b="0" i="1" smtClean="0">
                            <a:latin typeface="Cambria Math" panose="02040503050406030204" pitchFamily="18" charset="0"/>
                            <a:ea typeface="宋体" panose="02010600030101010101" pitchFamily="2" charset="-122"/>
                          </a:rPr>
                          <m:t>𝑘</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𝑛</m:t>
                        </m:r>
                      </m:sup>
                    </m:sSup>
                  </m:oMath>
                </a14:m>
                <a:r>
                  <a:rPr lang="zh-CN" altLang="en-US" sz="2400" dirty="0">
                    <a:latin typeface="宋体" panose="02010600030101010101" pitchFamily="2" charset="-122"/>
                    <a:ea typeface="宋体" panose="02010600030101010101" pitchFamily="2" charset="-122"/>
                  </a:rPr>
                  <a:t>个密钥，计算</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b="0" i="1" smtClean="0">
                            <a:latin typeface="Cambria Math" panose="02040503050406030204" pitchFamily="18" charset="0"/>
                          </a:rPr>
                          <m:t>𝑗</m:t>
                        </m:r>
                      </m:sub>
                    </m:sSub>
                    <m:r>
                      <a:rPr lang="en-US" altLang="zh-CN" sz="2400" i="1">
                        <a:latin typeface="Cambria Math" panose="02040503050406030204" pitchFamily="18" charset="0"/>
                      </a:rPr>
                      <m:t>=</m:t>
                    </m:r>
                    <m:r>
                      <a:rPr lang="en-US" altLang="zh-CN" sz="2400" i="1">
                        <a:latin typeface="Cambria Math" panose="02040503050406030204" pitchFamily="18" charset="0"/>
                      </a:rPr>
                      <m:t>𝐶</m:t>
                    </m:r>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𝐾</m:t>
                        </m:r>
                      </m:e>
                      <m:sub>
                        <m:r>
                          <a:rPr lang="en-US" altLang="zh-CN" sz="2400" b="0" i="1" smtClean="0">
                            <a:latin typeface="Cambria Math" panose="02040503050406030204" pitchFamily="18" charset="0"/>
                          </a:rPr>
                          <m:t>𝑗</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𝑀</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oMath>
                </a14:m>
                <a:endParaRPr lang="en-US" altLang="zh-CN" sz="24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匹配数约为</a:t>
                </a:r>
                <a14:m>
                  <m:oMath xmlns:m="http://schemas.openxmlformats.org/officeDocument/2006/math">
                    <m:sSup>
                      <m:sSupPr>
                        <m:ctrlPr>
                          <a:rPr lang="en-US" altLang="zh-CN" sz="240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2</m:t>
                        </m:r>
                      </m:e>
                      <m:sup>
                        <m:r>
                          <a:rPr lang="en-US" altLang="zh-CN" sz="2400" b="0" i="1" smtClean="0">
                            <a:latin typeface="Cambria Math" panose="02040503050406030204" pitchFamily="18" charset="0"/>
                            <a:ea typeface="宋体" panose="02010600030101010101" pitchFamily="2" charset="-122"/>
                          </a:rPr>
                          <m:t>𝑘</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2</m:t>
                        </m:r>
                        <m:r>
                          <a:rPr lang="en-US" altLang="zh-CN" sz="2400" b="0" i="1" smtClean="0">
                            <a:latin typeface="Cambria Math" panose="02040503050406030204" pitchFamily="18" charset="0"/>
                            <a:ea typeface="宋体" panose="02010600030101010101" pitchFamily="2" charset="-122"/>
                          </a:rPr>
                          <m:t>𝑛</m:t>
                        </m:r>
                      </m:sup>
                    </m:sSup>
                  </m:oMath>
                </a14:m>
                <a:endParaRPr lang="en-US" altLang="zh-CN" sz="2400" dirty="0">
                  <a:latin typeface="宋体" panose="02010600030101010101" pitchFamily="2" charset="-122"/>
                  <a:ea typeface="宋体" panose="02010600030101010101" pitchFamily="2" charset="-122"/>
                </a:endParaRPr>
              </a:p>
              <a:p>
                <a:endParaRPr lang="en-US" altLang="zh-CN" sz="2400" b="1" dirty="0">
                  <a:solidFill>
                    <a:srgbClr val="0000FF"/>
                  </a:solidFill>
                  <a:latin typeface="宋体" panose="02010600030101010101" pitchFamily="2" charset="-122"/>
                  <a:ea typeface="宋体" panose="02010600030101010101" pitchFamily="2" charset="-122"/>
                </a:endParaRPr>
              </a:p>
              <a:p>
                <a:r>
                  <a:rPr lang="zh-CN" altLang="en-US" sz="2400" b="1" dirty="0">
                    <a:solidFill>
                      <a:srgbClr val="0000FF"/>
                    </a:solidFill>
                    <a:latin typeface="宋体" panose="02010600030101010101" pitchFamily="2" charset="-122"/>
                    <a:ea typeface="宋体" panose="02010600030101010101" pitchFamily="2" charset="-122"/>
                  </a:rPr>
                  <a:t>以此类推。</a:t>
                </a:r>
                <a:endParaRPr lang="en-US" altLang="zh-CN" sz="2400" b="1" dirty="0">
                  <a:solidFill>
                    <a:srgbClr val="0000FF"/>
                  </a:solidFill>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mc:Choice>
        <mc:Fallback>
          <p:sp>
            <p:nvSpPr>
              <p:cNvPr id="4" name="TextBox 3"/>
              <p:cNvSpPr txBox="1">
                <a:spLocks noRot="1" noChangeAspect="1" noMove="1" noResize="1" noEditPoints="1" noAdjustHandles="1" noChangeArrowheads="1" noChangeShapeType="1" noTextEdit="1"/>
              </p:cNvSpPr>
              <p:nvPr/>
            </p:nvSpPr>
            <p:spPr>
              <a:xfrm>
                <a:off x="897622" y="1822715"/>
                <a:ext cx="5410899" cy="4949560"/>
              </a:xfrm>
              <a:prstGeom prst="rect">
                <a:avLst/>
              </a:prstGeom>
              <a:blipFill rotWithShape="1">
                <a:blip r:embed="rId2"/>
                <a:stretch>
                  <a:fillRect l="-7" t="-5" r="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7246721" y="1972062"/>
                <a:ext cx="4650104" cy="378565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若密钥长度</a:t>
                </a:r>
                <a14:m>
                  <m:oMath xmlns:m="http://schemas.openxmlformats.org/officeDocument/2006/math">
                    <m:r>
                      <a:rPr lang="en-US" altLang="zh-CN" sz="2400" b="0" i="1" smtClean="0">
                        <a:latin typeface="Cambria Math" panose="02040503050406030204" pitchFamily="18" charset="0"/>
                        <a:ea typeface="宋体" panose="02010600030101010101" pitchFamily="2" charset="-122"/>
                      </a:rPr>
                      <m:t>𝑘</m:t>
                    </m:r>
                  </m:oMath>
                </a14:m>
                <a:r>
                  <a:rPr lang="zh-CN" altLang="en-US" sz="2400" dirty="0">
                    <a:latin typeface="宋体" panose="02010600030101010101" pitchFamily="2" charset="-122"/>
                    <a:ea typeface="宋体" panose="02010600030101010101" pitchFamily="2" charset="-122"/>
                  </a:rPr>
                  <a:t>小于或等于</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𝑛</m:t>
                    </m:r>
                  </m:oMath>
                </a14:m>
                <a:r>
                  <a:rPr lang="zh-CN" altLang="en-US" sz="2400" dirty="0">
                    <a:latin typeface="宋体" panose="02010600030101010101" pitchFamily="2" charset="-122"/>
                    <a:ea typeface="宋体" panose="02010600030101010101" pitchFamily="2" charset="-122"/>
                  </a:rPr>
                  <a:t>，则很可能第一次循环就得到一个密钥，当然也可能得到多个，只要得不到唯一的密钥，攻击者就需要新的</a:t>
                </a:r>
                <a:r>
                  <a:rPr lang="en-US" altLang="zh-CN" sz="2400" dirty="0">
                    <a:latin typeface="宋体" panose="02010600030101010101" pitchFamily="2" charset="-122"/>
                    <a:ea typeface="宋体" panose="02010600030101010101" pitchFamily="2" charset="-122"/>
                  </a:rPr>
                  <a:t>&lt;</a:t>
                </a:r>
                <a:r>
                  <a:rPr lang="zh-CN" altLang="en-US" sz="2400" dirty="0">
                    <a:latin typeface="宋体" panose="02010600030101010101" pitchFamily="2" charset="-122"/>
                    <a:ea typeface="宋体" panose="02010600030101010101" pitchFamily="2" charset="-122"/>
                  </a:rPr>
                  <a:t>消息，</a:t>
                </a:r>
                <a:r>
                  <a:rPr lang="en-US" altLang="zh-CN" sz="2400" dirty="0">
                    <a:latin typeface="宋体" panose="02010600030101010101" pitchFamily="2" charset="-122"/>
                    <a:ea typeface="宋体" panose="02010600030101010101" pitchFamily="2" charset="-122"/>
                  </a:rPr>
                  <a:t>MAC&gt;</a:t>
                </a:r>
                <a:r>
                  <a:rPr lang="zh-CN" altLang="en-US" sz="2400" dirty="0">
                    <a:latin typeface="宋体" panose="02010600030101010101" pitchFamily="2" charset="-122"/>
                    <a:ea typeface="宋体" panose="02010600030101010101" pitchFamily="2" charset="-122"/>
                  </a:rPr>
                  <a:t>对进行测试。</a:t>
                </a:r>
                <a:endParaRPr lang="en-US" altLang="zh-CN" sz="24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因此，用穷举法来确定认证密钥不是一件容易的事。确定认证密钥比确定同样长度的加密密钥更困难。</a:t>
                </a:r>
                <a:endParaRPr lang="en-US" altLang="zh-CN" sz="2400" dirty="0">
                  <a:latin typeface="宋体" panose="02010600030101010101" pitchFamily="2" charset="-122"/>
                  <a:ea typeface="宋体" panose="02010600030101010101" pitchFamily="2" charset="-122"/>
                </a:endParaRPr>
              </a:p>
            </p:txBody>
          </p:sp>
        </mc:Choice>
        <mc:Fallback>
          <p:sp>
            <p:nvSpPr>
              <p:cNvPr id="5" name="TextBox 4"/>
              <p:cNvSpPr txBox="1">
                <a:spLocks noRot="1" noChangeAspect="1" noMove="1" noResize="1" noEditPoints="1" noAdjustHandles="1" noChangeArrowheads="1" noChangeShapeType="1" noTextEdit="1"/>
              </p:cNvSpPr>
              <p:nvPr/>
            </p:nvSpPr>
            <p:spPr>
              <a:xfrm>
                <a:off x="7246721" y="1972062"/>
                <a:ext cx="4650104" cy="3785652"/>
              </a:xfrm>
              <a:prstGeom prst="rect">
                <a:avLst/>
              </a:prstGeom>
              <a:blipFill rotWithShape="1">
                <a:blip r:embed="rId3"/>
                <a:stretch>
                  <a:fillRect l="-111" t="-128" r="-93" b="-113"/>
                </a:stretch>
              </a:blipFill>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p>
            </p:txBody>
          </p:sp>
        </mc:Fallback>
      </mc:AlternateContent>
      <p:cxnSp>
        <p:nvCxnSpPr>
          <p:cNvPr id="6" name="Straight Arrow Connector 5"/>
          <p:cNvCxnSpPr/>
          <p:nvPr/>
        </p:nvCxnSpPr>
        <p:spPr>
          <a:xfrm>
            <a:off x="5907336" y="3301464"/>
            <a:ext cx="1166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消息认证码的要求</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20000"/>
              </a:bodyPr>
              <a:lstStyle/>
              <a:p>
                <a:pPr fontAlgn="auto">
                  <a:lnSpc>
                    <a:spcPct val="100000"/>
                  </a:lnSpc>
                </a:pPr>
                <a:r>
                  <a:rPr lang="zh-CN" altLang="en-US" dirty="0"/>
                  <a:t>若敌手已知</a:t>
                </a:r>
                <a14:m>
                  <m:oMath xmlns:m="http://schemas.openxmlformats.org/officeDocument/2006/math">
                    <m:r>
                      <a:rPr lang="en-US" altLang="zh-CN" b="0" i="1" smtClean="0">
                        <a:latin typeface="Cambria Math" panose="02040503050406030204" pitchFamily="18" charset="0"/>
                      </a:rPr>
                      <m:t>𝑀</m:t>
                    </m:r>
                  </m:oMath>
                </a14:m>
                <a:r>
                  <a:rPr lang="zh-CN" altLang="en-US" dirty="0"/>
                  <a:t>和</a:t>
                </a:r>
                <a14:m>
                  <m:oMath xmlns:m="http://schemas.openxmlformats.org/officeDocument/2006/math">
                    <m:r>
                      <a:rPr lang="en-US" altLang="zh-CN" b="0" i="1" dirty="0" smtClean="0">
                        <a:latin typeface="Cambria Math" panose="02040503050406030204" pitchFamily="18" charset="0"/>
                      </a:rPr>
                      <m:t>𝑀𝐴𝐶</m:t>
                    </m:r>
                    <m:r>
                      <a:rPr lang="en-US" altLang="zh-CN" b="0" i="0" dirty="0" smtClean="0">
                        <a:latin typeface="Cambria Math" panose="02040503050406030204" pitchFamily="18" charset="0"/>
                      </a:rPr>
                      <m:t>=</m:t>
                    </m:r>
                    <m:r>
                      <a:rPr lang="en-US" altLang="zh-CN" b="0" i="1" dirty="0" smtClean="0">
                        <a:latin typeface="Cambria Math" panose="02040503050406030204" pitchFamily="18" charset="0"/>
                      </a:rPr>
                      <m:t>𝐶</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𝑀</m:t>
                    </m:r>
                    <m:r>
                      <a:rPr lang="en-US" altLang="zh-CN" b="0" i="1" dirty="0" smtClean="0">
                        <a:latin typeface="Cambria Math" panose="02040503050406030204" pitchFamily="18" charset="0"/>
                      </a:rPr>
                      <m:t>)</m:t>
                    </m:r>
                  </m:oMath>
                </a14:m>
                <a:r>
                  <a:rPr lang="zh-CN" altLang="en-US" dirty="0"/>
                  <a:t>，不知道</a:t>
                </a:r>
                <a14:m>
                  <m:oMath xmlns:m="http://schemas.openxmlformats.org/officeDocument/2006/math">
                    <m:r>
                      <a:rPr lang="en-US" altLang="zh-CN" i="1" dirty="0" smtClean="0">
                        <a:latin typeface="Cambria Math" panose="02040503050406030204" pitchFamily="18" charset="0"/>
                      </a:rPr>
                      <m:t>𝐾</m:t>
                    </m:r>
                  </m:oMath>
                </a14:m>
                <a:r>
                  <a:rPr lang="zh-CN" altLang="en-US" dirty="0"/>
                  <a:t>，则构建满足</a:t>
                </a:r>
                <a14:m>
                  <m:oMath xmlns:m="http://schemas.openxmlformats.org/officeDocument/2006/math">
                    <m:r>
                      <a:rPr lang="en-US" altLang="zh-CN" i="1" dirty="0">
                        <a:latin typeface="Cambria Math" panose="02040503050406030204" pitchFamily="18" charset="0"/>
                      </a:rPr>
                      <m:t>𝐶</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𝑘</m:t>
                        </m:r>
                        <m:r>
                          <a:rPr lang="en-US" altLang="zh-CN" i="1" dirty="0">
                            <a:latin typeface="Cambria Math" panose="02040503050406030204" pitchFamily="18" charset="0"/>
                          </a:rPr>
                          <m:t>,</m:t>
                        </m:r>
                        <m:r>
                          <a:rPr lang="en-US" altLang="zh-CN" i="1" dirty="0">
                            <a:latin typeface="Cambria Math" panose="02040503050406030204" pitchFamily="18" charset="0"/>
                          </a:rPr>
                          <m:t>𝑀</m:t>
                        </m:r>
                        <m:r>
                          <a:rPr lang="en-US" altLang="zh-CN" b="0" i="1" dirty="0" smtClean="0">
                            <a:latin typeface="Cambria Math" panose="02040503050406030204" pitchFamily="18" charset="0"/>
                          </a:rPr>
                          <m:t>′</m:t>
                        </m:r>
                      </m:e>
                    </m:d>
                    <m:r>
                      <a:rPr lang="en-US" altLang="zh-CN" b="0" i="1" dirty="0" smtClean="0">
                        <a:latin typeface="Cambria Math" panose="02040503050406030204" pitchFamily="18" charset="0"/>
                      </a:rPr>
                      <m:t>=</m:t>
                    </m:r>
                    <m:r>
                      <a:rPr lang="en-US" altLang="zh-CN" i="1" dirty="0">
                        <a:latin typeface="Cambria Math" panose="02040503050406030204" pitchFamily="18" charset="0"/>
                      </a:rPr>
                      <m:t>𝐶</m:t>
                    </m:r>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zh-CN" altLang="en-US" dirty="0"/>
                  <a:t>的消息</a:t>
                </a:r>
                <a14:m>
                  <m:oMath xmlns:m="http://schemas.openxmlformats.org/officeDocument/2006/math">
                    <m:r>
                      <a:rPr lang="en-US" altLang="zh-CN" i="1" dirty="0" smtClean="0">
                        <a:latin typeface="Cambria Math" panose="02040503050406030204" pitchFamily="18" charset="0"/>
                      </a:rPr>
                      <m:t>𝑀</m:t>
                    </m:r>
                    <m:r>
                      <a:rPr lang="en-US" altLang="zh-CN" i="1" dirty="0" smtClean="0">
                        <a:latin typeface="Cambria Math" panose="02040503050406030204" pitchFamily="18" charset="0"/>
                      </a:rPr>
                      <m:t>’</m:t>
                    </m:r>
                  </m:oMath>
                </a14:m>
                <a:r>
                  <a:rPr lang="zh-CN" altLang="en-US" dirty="0"/>
                  <a:t>在计算上是不可行的。</a:t>
                </a:r>
                <a:endParaRPr lang="en-US" altLang="zh-CN" dirty="0"/>
              </a:p>
              <a:p>
                <a:pPr lvl="1" fontAlgn="auto">
                  <a:lnSpc>
                    <a:spcPct val="100000"/>
                  </a:lnSpc>
                </a:pPr>
                <a:r>
                  <a:rPr lang="zh-CN" altLang="en-US" dirty="0"/>
                  <a:t>否则攻击者可以对消息进行篡改而不被发现。</a:t>
                </a:r>
                <a:endParaRPr lang="en-US" altLang="zh-CN" dirty="0"/>
              </a:p>
              <a:p>
                <a:pPr fontAlgn="auto">
                  <a:lnSpc>
                    <a:spcPct val="100000"/>
                  </a:lnSpc>
                </a:pPr>
                <a14:m>
                  <m:oMath xmlns:m="http://schemas.openxmlformats.org/officeDocument/2006/math">
                    <m:r>
                      <a:rPr lang="en-US" altLang="zh-CN" b="0" i="1" dirty="0" smtClean="0">
                        <a:latin typeface="Cambria Math" panose="02040503050406030204" pitchFamily="18" charset="0"/>
                      </a:rPr>
                      <m:t>𝐶</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𝑀</m:t>
                    </m:r>
                    <m:r>
                      <a:rPr lang="en-US" altLang="zh-CN" b="0" i="1" dirty="0" smtClean="0">
                        <a:latin typeface="Cambria Math" panose="02040503050406030204" pitchFamily="18" charset="0"/>
                      </a:rPr>
                      <m:t>)</m:t>
                    </m:r>
                  </m:oMath>
                </a14:m>
                <a:r>
                  <a:rPr lang="zh-CN" altLang="en-US" dirty="0"/>
                  <a:t>应该是均匀分布的，则对任意随机选择的消息</a:t>
                </a:r>
                <a14:m>
                  <m:oMath xmlns:m="http://schemas.openxmlformats.org/officeDocument/2006/math">
                    <m:r>
                      <a:rPr lang="en-US" altLang="zh-CN" i="1" dirty="0" smtClean="0">
                        <a:latin typeface="Cambria Math" panose="02040503050406030204" pitchFamily="18" charset="0"/>
                      </a:rPr>
                      <m:t>𝑀</m:t>
                    </m:r>
                  </m:oMath>
                </a14:m>
                <a:r>
                  <a:rPr lang="zh-CN" altLang="en-US" dirty="0"/>
                  <a:t>和</a:t>
                </a:r>
                <a14:m>
                  <m:oMath xmlns:m="http://schemas.openxmlformats.org/officeDocument/2006/math">
                    <m:r>
                      <a:rPr lang="en-US" altLang="zh-CN" i="1" dirty="0" smtClean="0">
                        <a:latin typeface="Cambria Math" panose="02040503050406030204" pitchFamily="18" charset="0"/>
                      </a:rPr>
                      <m:t>𝑀</m:t>
                    </m:r>
                    <m:r>
                      <a:rPr lang="en-US" altLang="zh-CN" i="1" dirty="0" smtClean="0">
                        <a:latin typeface="Cambria Math" panose="02040503050406030204" pitchFamily="18" charset="0"/>
                      </a:rPr>
                      <m:t>’</m:t>
                    </m:r>
                  </m:oMath>
                </a14:m>
                <a:r>
                  <a:rPr lang="en-US" altLang="zh-CN" dirty="0"/>
                  <a:t>, </a:t>
                </a:r>
                <a14:m>
                  <m:oMath xmlns:m="http://schemas.openxmlformats.org/officeDocument/2006/math">
                    <m:r>
                      <a:rPr lang="en-US" altLang="zh-CN" i="1" dirty="0">
                        <a:latin typeface="Cambria Math" panose="02040503050406030204" pitchFamily="18" charset="0"/>
                      </a:rPr>
                      <m:t>𝐶</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𝑘</m:t>
                        </m:r>
                        <m:r>
                          <a:rPr lang="en-US" altLang="zh-CN" i="1" dirty="0">
                            <a:latin typeface="Cambria Math" panose="02040503050406030204" pitchFamily="18" charset="0"/>
                          </a:rPr>
                          <m:t>,</m:t>
                        </m:r>
                        <m:r>
                          <a:rPr lang="en-US" altLang="zh-CN" i="1" dirty="0">
                            <a:latin typeface="Cambria Math" panose="02040503050406030204" pitchFamily="18" charset="0"/>
                          </a:rPr>
                          <m:t>𝑀</m:t>
                        </m:r>
                        <m:r>
                          <a:rPr lang="en-US" altLang="zh-CN" i="1" dirty="0">
                            <a:latin typeface="Cambria Math" panose="02040503050406030204" pitchFamily="18" charset="0"/>
                          </a:rPr>
                          <m:t>′</m:t>
                        </m:r>
                      </m:e>
                    </m:d>
                    <m:r>
                      <a:rPr lang="en-US" altLang="zh-CN" i="1" dirty="0">
                        <a:latin typeface="Cambria Math" panose="02040503050406030204" pitchFamily="18" charset="0"/>
                      </a:rPr>
                      <m:t>=</m:t>
                    </m:r>
                    <m:r>
                      <a:rPr lang="en-US" altLang="zh-CN" i="1" dirty="0">
                        <a:latin typeface="Cambria Math" panose="02040503050406030204" pitchFamily="18" charset="0"/>
                      </a:rPr>
                      <m:t>𝐶</m:t>
                    </m:r>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zh-CN" altLang="en-US" dirty="0"/>
                  <a:t>的概率是</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p>
                    </m:sSup>
                  </m:oMath>
                </a14:m>
                <a:r>
                  <a:rPr lang="en-US" altLang="zh-CN" dirty="0"/>
                  <a:t>,</a:t>
                </a:r>
                <a14:m>
                  <m:oMath xmlns:m="http://schemas.openxmlformats.org/officeDocument/2006/math">
                    <m:r>
                      <a:rPr lang="en-US" altLang="zh-CN" i="1" dirty="0" smtClean="0">
                        <a:latin typeface="Cambria Math" panose="02040503050406030204" pitchFamily="18" charset="0"/>
                      </a:rPr>
                      <m:t>𝑛</m:t>
                    </m:r>
                  </m:oMath>
                </a14:m>
                <a:r>
                  <a:rPr lang="zh-CN" altLang="en-US" dirty="0"/>
                  <a:t>为</a:t>
                </a:r>
                <a:r>
                  <a:rPr lang="en-US" altLang="zh-CN" dirty="0"/>
                  <a:t>MAC</a:t>
                </a:r>
                <a:r>
                  <a:rPr lang="zh-CN" altLang="en-US" dirty="0"/>
                  <a:t>值的位数。</a:t>
                </a:r>
                <a:endParaRPr lang="en-US" altLang="zh-CN" dirty="0"/>
              </a:p>
              <a:p>
                <a:pPr lvl="1" fontAlgn="auto">
                  <a:lnSpc>
                    <a:spcPct val="100000"/>
                  </a:lnSpc>
                </a:pPr>
                <a:r>
                  <a:rPr lang="zh-CN" altLang="en-US" dirty="0"/>
                  <a:t>为了阻止基于选择明文的穷举攻击</a:t>
                </a:r>
                <a:endParaRPr lang="en-US" altLang="zh-CN" dirty="0"/>
              </a:p>
              <a:p>
                <a:pPr fontAlgn="auto">
                  <a:lnSpc>
                    <a:spcPct val="100000"/>
                  </a:lnSpc>
                </a:pPr>
                <a:r>
                  <a:rPr lang="zh-CN" altLang="en-US" dirty="0"/>
                  <a:t>设</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oMath>
                </a14:m>
                <a:r>
                  <a:rPr lang="zh-CN" altLang="en-US" dirty="0"/>
                  <a:t>是</a:t>
                </a:r>
                <a14:m>
                  <m:oMath xmlns:m="http://schemas.openxmlformats.org/officeDocument/2006/math">
                    <m:r>
                      <a:rPr lang="en-US" altLang="zh-CN" i="1" dirty="0" smtClean="0">
                        <a:latin typeface="Cambria Math" panose="02040503050406030204" pitchFamily="18" charset="0"/>
                      </a:rPr>
                      <m:t>𝑀</m:t>
                    </m:r>
                  </m:oMath>
                </a14:m>
                <a:r>
                  <a:rPr lang="zh-CN" altLang="en-US" dirty="0"/>
                  <a:t>的某个已知变换，即</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oMath>
                </a14:m>
                <a:r>
                  <a:rPr lang="en-US" altLang="zh-CN" dirty="0"/>
                  <a:t>,</a:t>
                </a:r>
                <a:r>
                  <a:rPr lang="zh-CN" altLang="en-US" dirty="0"/>
                  <a:t>例如</a:t>
                </a:r>
                <a14:m>
                  <m:oMath xmlns:m="http://schemas.openxmlformats.org/officeDocument/2006/math">
                    <m:r>
                      <a:rPr lang="en-US" altLang="zh-CN" i="1" dirty="0" smtClean="0">
                        <a:latin typeface="Cambria Math" panose="02040503050406030204" pitchFamily="18" charset="0"/>
                      </a:rPr>
                      <m:t>𝑓</m:t>
                    </m:r>
                  </m:oMath>
                </a14:m>
                <a:r>
                  <a:rPr lang="zh-CN" altLang="en-US" dirty="0"/>
                  <a:t>可能将</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𝑀</m:t>
                    </m:r>
                  </m:oMath>
                </a14:m>
                <a:r>
                  <a:rPr lang="zh-CN" altLang="en-US" dirty="0"/>
                  <a:t>的一位或者多位取反，此时要求</a:t>
                </a:r>
                <a14:m>
                  <m:oMath xmlns:m="http://schemas.openxmlformats.org/officeDocument/2006/math">
                    <m:r>
                      <a:rPr lang="en-US" altLang="zh-CN" i="1" dirty="0">
                        <a:latin typeface="Cambria Math" panose="02040503050406030204" pitchFamily="18" charset="0"/>
                      </a:rPr>
                      <m:t>𝐶</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𝑘</m:t>
                        </m:r>
                        <m:r>
                          <a:rPr lang="en-US" altLang="zh-CN" i="1" dirty="0">
                            <a:latin typeface="Cambria Math" panose="02040503050406030204" pitchFamily="18" charset="0"/>
                          </a:rPr>
                          <m:t>,</m:t>
                        </m:r>
                        <m:r>
                          <a:rPr lang="en-US" altLang="zh-CN" i="1" dirty="0">
                            <a:latin typeface="Cambria Math" panose="02040503050406030204" pitchFamily="18" charset="0"/>
                          </a:rPr>
                          <m:t>𝑀</m:t>
                        </m:r>
                        <m:r>
                          <a:rPr lang="en-US" altLang="zh-CN" i="1" dirty="0">
                            <a:latin typeface="Cambria Math" panose="02040503050406030204" pitchFamily="18" charset="0"/>
                          </a:rPr>
                          <m:t>′</m:t>
                        </m:r>
                      </m:e>
                    </m:d>
                    <m:r>
                      <a:rPr lang="en-US" altLang="zh-CN" i="1" dirty="0">
                        <a:latin typeface="Cambria Math" panose="02040503050406030204" pitchFamily="18" charset="0"/>
                      </a:rPr>
                      <m:t>=</m:t>
                    </m:r>
                    <m:r>
                      <a:rPr lang="en-US" altLang="zh-CN" i="1" dirty="0">
                        <a:latin typeface="Cambria Math" panose="02040503050406030204" pitchFamily="18" charset="0"/>
                      </a:rPr>
                      <m:t>𝐶</m:t>
                    </m:r>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zh-CN" altLang="en-US" dirty="0"/>
                  <a:t>的概率是</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m:t>
                        </m:r>
                        <m:r>
                          <a:rPr lang="en-US" altLang="zh-CN" i="1">
                            <a:latin typeface="Cambria Math" panose="02040503050406030204" pitchFamily="18" charset="0"/>
                          </a:rPr>
                          <m:t>𝑛</m:t>
                        </m:r>
                      </m:sup>
                    </m:sSup>
                  </m:oMath>
                </a14:m>
                <a:r>
                  <a:rPr lang="zh-CN" altLang="en-US" dirty="0"/>
                  <a:t>。</a:t>
                </a:r>
                <a:endParaRPr lang="en-US" altLang="zh-CN" dirty="0"/>
              </a:p>
              <a:p>
                <a:pPr lvl="1" fontAlgn="auto">
                  <a:lnSpc>
                    <a:spcPct val="100000"/>
                  </a:lnSpc>
                </a:pPr>
                <a:r>
                  <a:rPr lang="en-US" altLang="zh-CN" dirty="0">
                    <a:latin typeface="Times New Roman" panose="02020603050405020304" pitchFamily="18" charset="0"/>
                    <a:cs typeface="Times New Roman" panose="02020603050405020304" pitchFamily="18" charset="0"/>
                  </a:rPr>
                  <a:t>MAC</a:t>
                </a:r>
                <a:r>
                  <a:rPr lang="zh-CN" altLang="en-US" dirty="0"/>
                  <a:t>函数不应在消息的某个部分或某些比特弱于其它部分或其它比特。否则敌手获得</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𝑀</m:t>
                    </m:r>
                  </m:oMath>
                </a14:m>
                <a:r>
                  <a:rPr lang="zh-CN" altLang="en-US" dirty="0"/>
                  <a:t>和</a:t>
                </a:r>
                <a:r>
                  <a:rPr lang="en-US" altLang="zh-CN" dirty="0"/>
                  <a:t>MAC</a:t>
                </a:r>
                <a:r>
                  <a:rPr lang="zh-CN" altLang="en-US" dirty="0"/>
                  <a:t>值后就有可能修改</a:t>
                </a:r>
                <a14:m>
                  <m:oMath xmlns:m="http://schemas.openxmlformats.org/officeDocument/2006/math">
                    <m:r>
                      <a:rPr lang="en-US" altLang="zh-CN" i="1" dirty="0" smtClean="0">
                        <a:latin typeface="Cambria Math" panose="02040503050406030204" pitchFamily="18" charset="0"/>
                      </a:rPr>
                      <m:t>𝑀</m:t>
                    </m:r>
                  </m:oMath>
                </a14:m>
                <a:r>
                  <a:rPr lang="zh-CN" altLang="en-US" dirty="0"/>
                  <a:t>中弱的部分，从而伪造出一个与原</a:t>
                </a:r>
                <a:r>
                  <a:rPr lang="en-US" altLang="zh-CN" dirty="0">
                    <a:latin typeface="Times New Roman" panose="02020603050405020304" pitchFamily="18" charset="0"/>
                    <a:cs typeface="Times New Roman" panose="02020603050405020304" pitchFamily="18" charset="0"/>
                  </a:rPr>
                  <a:t>MAC</a:t>
                </a:r>
                <a:r>
                  <a:rPr lang="zh-CN" altLang="en-US" dirty="0"/>
                  <a:t>相匹配的新消息。</a:t>
                </a:r>
                <a:endParaRPr lang="zh-CN" altLang="en-US" dirty="0"/>
              </a:p>
              <a:p>
                <a:endParaRPr lang="en-US" altLang="zh-CN" dirty="0"/>
              </a:p>
              <a:p>
                <a:pPr lvl="1"/>
                <a:endParaRPr lang="en-US" altLang="zh-CN" dirty="0"/>
              </a:p>
              <a:p>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423" r="6" b="-20198"/>
                </a:stretch>
              </a:blipFill>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内容</a:t>
            </a:r>
            <a:endParaRPr lang="zh-CN" altLang="en-US" dirty="0"/>
          </a:p>
        </p:txBody>
      </p:sp>
      <p:sp>
        <p:nvSpPr>
          <p:cNvPr id="3" name="Content Placeholder 2"/>
          <p:cNvSpPr>
            <a:spLocks noGrp="1"/>
          </p:cNvSpPr>
          <p:nvPr>
            <p:ph idx="1"/>
          </p:nvPr>
        </p:nvSpPr>
        <p:spPr/>
        <p:txBody>
          <a:bodyPr/>
          <a:lstStyle/>
          <a:p>
            <a:pPr>
              <a:lnSpc>
                <a:spcPct val="150000"/>
              </a:lnSpc>
            </a:pPr>
            <a:r>
              <a:rPr lang="zh-CN" altLang="en-US" sz="3200" dirty="0">
                <a:latin typeface="Times New Roman" panose="02020603050405020304" pitchFamily="18" charset="0"/>
              </a:rPr>
              <a:t>消息认证及消息认证码</a:t>
            </a:r>
            <a:endParaRPr lang="en-US" altLang="zh-CN" sz="3200" dirty="0">
              <a:latin typeface="Times New Roman" panose="02020603050405020304" pitchFamily="18" charset="0"/>
            </a:endParaRPr>
          </a:p>
          <a:p>
            <a:pPr>
              <a:lnSpc>
                <a:spcPct val="150000"/>
              </a:lnSpc>
            </a:pPr>
            <a:r>
              <a:rPr lang="zh-CN" altLang="en-US" sz="3200" dirty="0">
                <a:latin typeface="Times New Roman" panose="02020603050405020304" pitchFamily="18" charset="0"/>
              </a:rPr>
              <a:t>消息认证码的要求</a:t>
            </a:r>
            <a:endParaRPr lang="en-US" altLang="zh-CN" sz="3200" dirty="0">
              <a:latin typeface="Times New Roman" panose="02020603050405020304" pitchFamily="18" charset="0"/>
            </a:endParaRPr>
          </a:p>
          <a:p>
            <a:pPr>
              <a:lnSpc>
                <a:spcPct val="150000"/>
              </a:lnSpc>
            </a:pPr>
            <a:r>
              <a:rPr lang="zh-CN" altLang="en-US" sz="3200" b="1" dirty="0">
                <a:solidFill>
                  <a:srgbClr val="FF0000"/>
                </a:solidFill>
                <a:latin typeface="Times New Roman" panose="02020603050405020304" pitchFamily="18" charset="0"/>
              </a:rPr>
              <a:t>基于哈希函数的</a:t>
            </a:r>
            <a:r>
              <a:rPr lang="en-GB" altLang="zh-CN" sz="3200" b="1" dirty="0">
                <a:solidFill>
                  <a:srgbClr val="FF0000"/>
                </a:solidFill>
                <a:latin typeface="Times New Roman" panose="02020603050405020304" pitchFamily="18" charset="0"/>
              </a:rPr>
              <a:t>MAC</a:t>
            </a:r>
            <a:endParaRPr lang="en-GB" altLang="zh-CN" sz="3200" b="1" dirty="0">
              <a:solidFill>
                <a:srgbClr val="FF0000"/>
              </a:solidFill>
              <a:latin typeface="Times New Roman" panose="02020603050405020304" pitchFamily="18" charset="0"/>
            </a:endParaRPr>
          </a:p>
          <a:p>
            <a:pPr>
              <a:lnSpc>
                <a:spcPct val="150000"/>
              </a:lnSpc>
            </a:pPr>
            <a:r>
              <a:rPr lang="zh-CN" altLang="en-US" sz="3200" dirty="0">
                <a:latin typeface="Times New Roman" panose="02020603050405020304" pitchFamily="18" charset="0"/>
              </a:rPr>
              <a:t>基于分组密码的</a:t>
            </a:r>
            <a:r>
              <a:rPr lang="en-GB" altLang="zh-CN" sz="3200" dirty="0">
                <a:latin typeface="Times New Roman" panose="02020603050405020304" pitchFamily="18" charset="0"/>
              </a:rPr>
              <a:t>MAC</a:t>
            </a:r>
            <a:endParaRPr lang="en-GB" altLang="zh-CN" sz="3200" dirty="0">
              <a:latin typeface="Times New Roman" panose="02020603050405020304" pitchFamily="18" charset="0"/>
            </a:endParaRP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基于哈希函数的</a:t>
            </a:r>
            <a:r>
              <a:rPr lang="en-US" altLang="zh-CN" dirty="0"/>
              <a:t>MAC</a:t>
            </a:r>
            <a:endParaRPr lang="zh-CN" altLang="en-US" dirty="0"/>
          </a:p>
        </p:txBody>
      </p:sp>
      <p:sp>
        <p:nvSpPr>
          <p:cNvPr id="3" name="Content Placeholder 2"/>
          <p:cNvSpPr>
            <a:spLocks noGrp="1"/>
          </p:cNvSpPr>
          <p:nvPr>
            <p:ph idx="1"/>
          </p:nvPr>
        </p:nvSpPr>
        <p:spPr/>
        <p:txBody>
          <a:bodyPr/>
          <a:lstStyle/>
          <a:p>
            <a:r>
              <a:rPr lang="zh-CN" altLang="en-US" dirty="0"/>
              <a:t>基本思路：将密钥和消息一起作为哈希函数的输入求哈希值</a:t>
            </a:r>
            <a:endParaRPr lang="en-US" altLang="zh-CN" dirty="0"/>
          </a:p>
          <a:p>
            <a:r>
              <a:rPr lang="zh-CN" altLang="en-US" dirty="0"/>
              <a:t>设计目标</a:t>
            </a:r>
            <a:endParaRPr lang="en-US" altLang="zh-CN" dirty="0"/>
          </a:p>
          <a:p>
            <a:pPr lvl="1"/>
            <a:r>
              <a:rPr lang="zh-CN" altLang="en-US" dirty="0"/>
              <a:t>可以使用任何现有的哈希函数而需要对其进行修改</a:t>
            </a:r>
            <a:endParaRPr lang="en-US" altLang="zh-CN" dirty="0"/>
          </a:p>
          <a:p>
            <a:pPr lvl="1"/>
            <a:r>
              <a:rPr lang="zh-CN" altLang="en-US" dirty="0"/>
              <a:t>一旦有更快或者更安全的哈希函数，能够容易的对原来的嵌入哈希函数进行替代</a:t>
            </a:r>
            <a:endParaRPr lang="en-US" altLang="zh-CN" dirty="0"/>
          </a:p>
          <a:p>
            <a:pPr lvl="1"/>
            <a:r>
              <a:rPr lang="zh-CN" altLang="en-US" dirty="0"/>
              <a:t>能保持原有哈希函数的性能，不造成较大的性能下降</a:t>
            </a:r>
            <a:endParaRPr lang="en-US" altLang="zh-CN" dirty="0"/>
          </a:p>
          <a:p>
            <a:pPr lvl="1"/>
            <a:r>
              <a:rPr lang="zh-CN" altLang="en-US" dirty="0"/>
              <a:t>对密钥的使用和管理要简单</a:t>
            </a:r>
            <a:endParaRPr lang="en-US" altLang="zh-CN" dirty="0"/>
          </a:p>
          <a:p>
            <a:pPr lvl="1"/>
            <a:r>
              <a:rPr lang="zh-CN" altLang="en-US" dirty="0"/>
              <a:t>若已知嵌入的哈希函数的强度，则可以知道认证机制抗密码分析的强度</a:t>
            </a:r>
            <a:endParaRPr lang="en-US"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内容</a:t>
            </a:r>
            <a:endParaRPr lang="zh-CN" altLang="en-US" dirty="0"/>
          </a:p>
        </p:txBody>
      </p:sp>
      <p:sp>
        <p:nvSpPr>
          <p:cNvPr id="3" name="Content Placeholder 2"/>
          <p:cNvSpPr>
            <a:spLocks noGrp="1"/>
          </p:cNvSpPr>
          <p:nvPr>
            <p:ph idx="1"/>
          </p:nvPr>
        </p:nvSpPr>
        <p:spPr/>
        <p:txBody>
          <a:bodyPr/>
          <a:lstStyle/>
          <a:p>
            <a:pPr>
              <a:lnSpc>
                <a:spcPct val="150000"/>
              </a:lnSpc>
            </a:pPr>
            <a:r>
              <a:rPr lang="zh-CN" altLang="en-US" sz="3200" dirty="0">
                <a:latin typeface="Times New Roman" panose="02020603050405020304" pitchFamily="18" charset="0"/>
              </a:rPr>
              <a:t>消息认证及消息认证码</a:t>
            </a:r>
            <a:endParaRPr lang="en-US" altLang="zh-CN" sz="3200" dirty="0">
              <a:latin typeface="Times New Roman" panose="02020603050405020304" pitchFamily="18" charset="0"/>
            </a:endParaRPr>
          </a:p>
          <a:p>
            <a:pPr>
              <a:lnSpc>
                <a:spcPct val="150000"/>
              </a:lnSpc>
            </a:pPr>
            <a:r>
              <a:rPr lang="zh-CN" altLang="en-US" sz="3200" dirty="0">
                <a:latin typeface="Times New Roman" panose="02020603050405020304" pitchFamily="18" charset="0"/>
              </a:rPr>
              <a:t>消息认证码的要求</a:t>
            </a:r>
            <a:endParaRPr lang="en-US" altLang="zh-CN" sz="3200" dirty="0">
              <a:latin typeface="Times New Roman" panose="02020603050405020304" pitchFamily="18" charset="0"/>
            </a:endParaRPr>
          </a:p>
          <a:p>
            <a:pPr>
              <a:lnSpc>
                <a:spcPct val="150000"/>
              </a:lnSpc>
            </a:pPr>
            <a:r>
              <a:rPr lang="zh-CN" altLang="en-US" sz="3200" dirty="0">
                <a:latin typeface="Times New Roman" panose="02020603050405020304" pitchFamily="18" charset="0"/>
              </a:rPr>
              <a:t>基于哈希函数的</a:t>
            </a:r>
            <a:r>
              <a:rPr lang="en-GB" altLang="zh-CN" sz="3200" dirty="0">
                <a:latin typeface="Times New Roman" panose="02020603050405020304" pitchFamily="18" charset="0"/>
              </a:rPr>
              <a:t>MAC</a:t>
            </a:r>
            <a:endParaRPr lang="en-GB" altLang="zh-CN" sz="3200" dirty="0">
              <a:latin typeface="Times New Roman" panose="02020603050405020304" pitchFamily="18" charset="0"/>
            </a:endParaRPr>
          </a:p>
          <a:p>
            <a:pPr>
              <a:lnSpc>
                <a:spcPct val="150000"/>
              </a:lnSpc>
            </a:pPr>
            <a:r>
              <a:rPr lang="zh-CN" altLang="en-US" sz="3200" dirty="0">
                <a:latin typeface="Times New Roman" panose="02020603050405020304" pitchFamily="18" charset="0"/>
              </a:rPr>
              <a:t>基于分组密码的</a:t>
            </a:r>
            <a:r>
              <a:rPr lang="en-GB" altLang="zh-CN" sz="3200" dirty="0">
                <a:latin typeface="Times New Roman" panose="02020603050405020304" pitchFamily="18" charset="0"/>
              </a:rPr>
              <a:t>MAC</a:t>
            </a:r>
            <a:endParaRPr lang="en-GB" altLang="zh-CN" sz="3200" dirty="0">
              <a:latin typeface="Times New Roman" panose="02020603050405020304" pitchFamily="18" charset="0"/>
            </a:endParaRP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两种简单但不安全的构造</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altLang="zh-CN" dirty="0"/>
                  <a:t>1. </a:t>
                </a:r>
                <a14:m>
                  <m:oMath xmlns:m="http://schemas.openxmlformats.org/officeDocument/2006/math">
                    <m:r>
                      <a:rPr lang="en-US" altLang="zh-CN" b="0" i="1" dirty="0" smtClean="0">
                        <a:latin typeface="Cambria Math" panose="02040503050406030204" pitchFamily="18" charset="0"/>
                      </a:rPr>
                      <m:t>𝑇</m:t>
                    </m:r>
                    <m:r>
                      <a:rPr lang="en-US" altLang="zh-CN" b="0"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m:rPr>
                            <m:sty m:val="p"/>
                          </m:rPr>
                          <a:rPr lang="en-US" altLang="zh-CN" b="0" i="0" dirty="0" smtClean="0">
                            <a:latin typeface="Cambria Math" panose="02040503050406030204" pitchFamily="18" charset="0"/>
                          </a:rPr>
                          <m:t>MAC</m:t>
                        </m:r>
                      </m:e>
                      <m:sub>
                        <m:r>
                          <a:rPr lang="en-US" altLang="zh-CN" b="0" i="1" dirty="0" smtClean="0">
                            <a:latin typeface="Cambria Math" panose="02040503050406030204" pitchFamily="18" charset="0"/>
                          </a:rPr>
                          <m:t>𝑘</m:t>
                        </m:r>
                      </m:sub>
                    </m:sSub>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𝑀</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𝑀</m:t>
                    </m:r>
                    <m:r>
                      <a:rPr lang="en-US" altLang="zh-CN" i="1" dirty="0" smtClean="0">
                        <a:latin typeface="Cambria Math" panose="02040503050406030204" pitchFamily="18" charset="0"/>
                      </a:rPr>
                      <m:t>)</m:t>
                    </m:r>
                  </m:oMath>
                </a14:m>
                <a:r>
                  <a:rPr lang="en-US" altLang="zh-CN" dirty="0"/>
                  <a:t>,</a:t>
                </a:r>
                <a:r>
                  <a:rPr lang="zh-CN" altLang="en-US" dirty="0"/>
                  <a:t>称为秘密前缀</a:t>
                </a:r>
                <a:r>
                  <a:rPr lang="en-US" altLang="zh-CN" dirty="0"/>
                  <a:t>(</a:t>
                </a:r>
                <a:r>
                  <a:rPr lang="en-US" altLang="zh-CN" dirty="0">
                    <a:latin typeface="Times New Roman" panose="02020603050405020304" pitchFamily="18" charset="0"/>
                    <a:cs typeface="Times New Roman" panose="02020603050405020304" pitchFamily="18" charset="0"/>
                  </a:rPr>
                  <a:t>secret prefix) MAC</a:t>
                </a:r>
                <a:endParaRPr lang="en-US" altLang="zh-CN" dirty="0">
                  <a:latin typeface="Times New Roman" panose="02020603050405020304" pitchFamily="18" charset="0"/>
                  <a:cs typeface="Times New Roman" panose="02020603050405020304" pitchFamily="18" charset="0"/>
                </a:endParaRPr>
              </a:p>
              <a:p>
                <a:r>
                  <a:rPr lang="en-US" altLang="zh-CN" dirty="0"/>
                  <a:t>2. </a:t>
                </a:r>
                <a14:m>
                  <m:oMath xmlns:m="http://schemas.openxmlformats.org/officeDocument/2006/math">
                    <m:r>
                      <a:rPr lang="en-US" altLang="zh-CN" b="0" i="1" dirty="0" smtClean="0">
                        <a:latin typeface="Cambria Math" panose="02040503050406030204" pitchFamily="18" charset="0"/>
                      </a:rPr>
                      <m:t>𝑇</m:t>
                    </m:r>
                    <m:r>
                      <a:rPr lang="en-US" altLang="zh-CN" b="0"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m:rPr>
                            <m:sty m:val="p"/>
                          </m:rPr>
                          <a:rPr lang="en-US" altLang="zh-CN" b="0" i="0" dirty="0" smtClean="0">
                            <a:latin typeface="Cambria Math" panose="02040503050406030204" pitchFamily="18" charset="0"/>
                          </a:rPr>
                          <m:t>MAC</m:t>
                        </m:r>
                      </m:e>
                      <m:sub>
                        <m:r>
                          <a:rPr lang="en-US" altLang="zh-CN" b="0" i="1" dirty="0" smtClean="0">
                            <a:latin typeface="Cambria Math" panose="02040503050406030204" pitchFamily="18" charset="0"/>
                          </a:rPr>
                          <m:t>𝑘</m:t>
                        </m:r>
                      </m:sub>
                    </m:sSub>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𝑀</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ℎ</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𝑀</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en-US" altLang="zh-CN" i="1" dirty="0" smtClean="0">
                        <a:latin typeface="Cambria Math" panose="02040503050406030204" pitchFamily="18" charset="0"/>
                      </a:rPr>
                      <m:t>)</m:t>
                    </m:r>
                  </m:oMath>
                </a14:m>
                <a:r>
                  <a:rPr lang="en-US" altLang="zh-CN" dirty="0"/>
                  <a:t>,</a:t>
                </a:r>
                <a:r>
                  <a:rPr lang="zh-CN" altLang="en-US" dirty="0"/>
                  <a:t>称为秘密后缀</a:t>
                </a:r>
                <a:r>
                  <a:rPr lang="en-US" altLang="zh-CN" dirty="0"/>
                  <a:t>(</a:t>
                </a:r>
                <a:r>
                  <a:rPr lang="en-US" altLang="zh-CN" dirty="0">
                    <a:latin typeface="Times New Roman" panose="02020603050405020304" pitchFamily="18" charset="0"/>
                    <a:cs typeface="Times New Roman" panose="02020603050405020304" pitchFamily="18" charset="0"/>
                  </a:rPr>
                  <a:t>secret suffix) MAC</a:t>
                </a:r>
                <a:endParaRPr lang="en-US" altLang="zh-CN" dirty="0">
                  <a:latin typeface="Times New Roman" panose="02020603050405020304" pitchFamily="18" charset="0"/>
                  <a:cs typeface="Times New Roman" panose="02020603050405020304" pitchFamily="18" charset="0"/>
                </a:endParaRPr>
              </a:p>
              <a:p>
                <a:endParaRPr lang="en-US" altLang="zh-CN" dirty="0"/>
              </a:p>
              <a:p>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13" r="6" b="7"/>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zh-CN" altLang="en-US" dirty="0"/>
                  <a:t>对秘密前缀</a:t>
                </a:r>
                <a:r>
                  <a:rPr lang="en-US" altLang="zh-CN" dirty="0"/>
                  <a:t>MAC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ℎ</m:t>
                    </m:r>
                    <m:r>
                      <a:rPr lang="en-US" altLang="zh-CN" i="1" dirty="0" smtClean="0">
                        <a:latin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𝑘</m:t>
                    </m:r>
                    <m:r>
                      <a:rPr lang="en-US" altLang="zh-CN" i="1" dirty="0" smtClean="0">
                        <a:latin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𝑀</m:t>
                    </m:r>
                    <m:r>
                      <a:rPr lang="en-US" altLang="zh-CN" i="1" dirty="0" smtClean="0">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的攻击</a:t>
                </a:r>
                <a:endParaRPr lang="zh-CN" altLang="en-US" dirty="0"/>
              </a:p>
            </p:txBody>
          </p:sp>
        </mc:Choice>
        <mc:Fallback>
          <p:sp>
            <p:nvSpPr>
              <p:cNvPr id="2" name="Title 1"/>
              <p:cNvSpPr>
                <a:spLocks noRot="1" noChangeAspect="1" noMove="1" noResize="1" noEditPoints="1" noAdjustHandles="1" noChangeArrowheads="1" noChangeShapeType="1" noTextEdit="1"/>
              </p:cNvSpPr>
              <p:nvPr>
                <p:ph type="title"/>
              </p:nvPr>
            </p:nvSpPr>
            <p:spPr>
              <a:blipFill rotWithShape="1">
                <a:blip r:embed="rId1"/>
                <a:stretch>
                  <a:fillRect l="-5" b="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a:t>设消息</a:t>
                </a:r>
                <a14:m>
                  <m:oMath xmlns:m="http://schemas.openxmlformats.org/officeDocument/2006/math">
                    <m:r>
                      <a:rPr lang="en-US" altLang="zh-CN" i="1" dirty="0" smtClean="0">
                        <a:latin typeface="Cambria Math" panose="02040503050406030204" pitchFamily="18" charset="0"/>
                      </a:rPr>
                      <m:t>𝑀</m:t>
                    </m:r>
                    <m:r>
                      <a:rPr lang="zh-CN" altLang="en-US" i="1" dirty="0" smtClean="0">
                        <a:latin typeface="Cambria Math" panose="02040503050406030204" pitchFamily="18" charset="0"/>
                      </a:rPr>
                      <m:t>为</m:t>
                    </m:r>
                  </m:oMath>
                </a14:m>
                <a:r>
                  <a:rPr lang="zh-CN" altLang="en-US" dirty="0"/>
                  <a:t>一个分组序列</a:t>
                </a:r>
                <a:r>
                  <a:rPr lang="en-US" altLang="zh-CN" dirty="0"/>
                  <a:t>(</a:t>
                </a:r>
                <a:r>
                  <a:rPr lang="en-US" altLang="zh-CN" dirty="0">
                    <a:latin typeface="Times New Roman" panose="02020603050405020304" pitchFamily="18" charset="0"/>
                    <a:cs typeface="Times New Roman" panose="02020603050405020304" pitchFamily="18" charset="0"/>
                  </a:rPr>
                  <a:t>sequence of blocks</a:t>
                </a:r>
                <a:r>
                  <a:rPr lang="en-US" altLang="zh-CN" dirty="0"/>
                  <a:t>)</a:t>
                </a:r>
                <a:r>
                  <a:rPr lang="zh-CN" altLang="en-US" dirty="0"/>
                  <a:t>，即</a:t>
                </a:r>
                <a14:m>
                  <m:oMath xmlns:m="http://schemas.openxmlformats.org/officeDocument/2006/math">
                    <m:r>
                      <a:rPr lang="en-US" altLang="zh-CN" i="1" dirty="0" smtClean="0">
                        <a:latin typeface="Cambria Math" panose="02040503050406030204" pitchFamily="18" charset="0"/>
                      </a:rPr>
                      <m:t>𝑀</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𝑛</m:t>
                        </m:r>
                      </m:sub>
                    </m:sSub>
                    <m:r>
                      <a:rPr lang="en-US" altLang="zh-CN" b="0" i="1" dirty="0" smtClean="0">
                        <a:latin typeface="Cambria Math" panose="02040503050406030204" pitchFamily="18" charset="0"/>
                      </a:rPr>
                      <m:t>)</m:t>
                    </m:r>
                  </m:oMath>
                </a14:m>
                <a:endParaRPr lang="en-US" altLang="zh-CN" dirty="0"/>
              </a:p>
              <a:p>
                <a:r>
                  <a:rPr lang="zh-CN" altLang="en-US" dirty="0"/>
                  <a:t>则</a:t>
                </a:r>
                <a14:m>
                  <m:oMath xmlns:m="http://schemas.openxmlformats.org/officeDocument/2006/math">
                    <m:r>
                      <a:rPr lang="en-US" altLang="zh-CN" b="0" i="1" dirty="0" smtClean="0">
                        <a:latin typeface="Cambria Math" panose="02040503050406030204" pitchFamily="18" charset="0"/>
                      </a:rPr>
                      <m:t>𝑇</m:t>
                    </m:r>
                    <m:r>
                      <a:rPr lang="en-US" altLang="zh-CN" b="0"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m:rPr>
                            <m:sty m:val="p"/>
                          </m:rPr>
                          <a:rPr lang="en-US" altLang="zh-CN" b="0" i="0" dirty="0" smtClean="0">
                            <a:latin typeface="Cambria Math" panose="02040503050406030204" pitchFamily="18" charset="0"/>
                          </a:rPr>
                          <m:t>MAC</m:t>
                        </m:r>
                      </m:e>
                      <m:sub>
                        <m:r>
                          <a:rPr lang="en-US" altLang="zh-CN" b="0" i="1" dirty="0" smtClean="0">
                            <a:latin typeface="Cambria Math" panose="02040503050406030204" pitchFamily="18" charset="0"/>
                          </a:rPr>
                          <m:t>𝑘</m:t>
                        </m:r>
                      </m:sub>
                    </m:sSub>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𝑀</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𝑛</m:t>
                        </m:r>
                      </m:sub>
                    </m:sSub>
                    <m:r>
                      <a:rPr lang="en-US" altLang="zh-CN" i="1" dirty="0" smtClean="0">
                        <a:latin typeface="Cambria Math" panose="02040503050406030204" pitchFamily="18" charset="0"/>
                      </a:rPr>
                      <m:t>)</m:t>
                    </m:r>
                  </m:oMath>
                </a14:m>
                <a:endParaRPr lang="en-US" altLang="zh-CN" dirty="0"/>
              </a:p>
              <a:p>
                <a:r>
                  <a:rPr lang="zh-CN" altLang="en-US" dirty="0"/>
                  <a:t>此种构造方式的问题在于消息</a:t>
                </a:r>
                <a14:m>
                  <m:oMath xmlns:m="http://schemas.openxmlformats.org/officeDocument/2006/math">
                    <m:r>
                      <a:rPr lang="en-US" altLang="zh-CN" b="0" i="1" dirty="0" smtClean="0">
                        <a:latin typeface="Cambria Math" panose="02040503050406030204" pitchFamily="18" charset="0"/>
                      </a:rPr>
                      <m:t>𝑀</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𝑛</m:t>
                        </m:r>
                      </m:sub>
                    </m:sSub>
                    <m:r>
                      <a:rPr lang="en-US" altLang="zh-CN" b="0" i="1" dirty="0" smtClean="0">
                        <a:latin typeface="Cambria Math" panose="02040503050406030204" pitchFamily="18" charset="0"/>
                      </a:rPr>
                      <m:t>,</m:t>
                    </m:r>
                    <m:sSub>
                      <m:sSubPr>
                        <m:ctrlPr>
                          <a:rPr lang="en-US" altLang="zh-CN" i="1" dirty="0" smtClean="0">
                            <a:solidFill>
                              <a:srgbClr val="0000FF"/>
                            </a:solidFill>
                            <a:latin typeface="Cambria Math" panose="02040503050406030204" pitchFamily="18" charset="0"/>
                          </a:rPr>
                        </m:ctrlPr>
                      </m:sSubPr>
                      <m:e>
                        <m:r>
                          <a:rPr lang="en-US" altLang="zh-CN" i="1" dirty="0">
                            <a:solidFill>
                              <a:srgbClr val="0000FF"/>
                            </a:solidFill>
                            <a:latin typeface="Cambria Math" panose="02040503050406030204" pitchFamily="18" charset="0"/>
                          </a:rPr>
                          <m:t>𝑥</m:t>
                        </m:r>
                      </m:e>
                      <m:sub>
                        <m:r>
                          <a:rPr lang="en-US" altLang="zh-CN" i="1" dirty="0">
                            <a:solidFill>
                              <a:srgbClr val="0000FF"/>
                            </a:solidFill>
                            <a:latin typeface="Cambria Math" panose="02040503050406030204" pitchFamily="18" charset="0"/>
                          </a:rPr>
                          <m:t>𝑛</m:t>
                        </m:r>
                        <m:r>
                          <a:rPr lang="en-US" altLang="zh-CN" b="0" i="1" dirty="0" smtClean="0">
                            <a:solidFill>
                              <a:srgbClr val="0000FF"/>
                            </a:solidFill>
                            <a:latin typeface="Cambria Math" panose="02040503050406030204" pitchFamily="18" charset="0"/>
                          </a:rPr>
                          <m:t>+</m:t>
                        </m:r>
                        <m:r>
                          <a:rPr lang="en-US" altLang="zh-CN" b="0" i="1" dirty="0" smtClean="0">
                            <a:solidFill>
                              <a:srgbClr val="0000FF"/>
                            </a:solidFill>
                            <a:latin typeface="Cambria Math" panose="02040503050406030204" pitchFamily="18" charset="0"/>
                          </a:rPr>
                          <m:t>1</m:t>
                        </m:r>
                      </m:sub>
                    </m:sSub>
                    <m:r>
                      <a:rPr lang="en-US" altLang="zh-CN" b="0" i="1" dirty="0" smtClean="0">
                        <a:latin typeface="Cambria Math" panose="02040503050406030204" pitchFamily="18" charset="0"/>
                      </a:rPr>
                      <m:t>)</m:t>
                    </m:r>
                  </m:oMath>
                </a14:m>
                <a:r>
                  <a:rPr lang="zh-CN" altLang="en-US" dirty="0" smtClean="0">
                    <a:latin typeface="Cambria Math" panose="02040503050406030204" pitchFamily="18" charset="0"/>
                  </a:rPr>
                  <a:t>（其中</a:t>
                </a:r>
                <a14:m>
                  <m:oMath xmlns:m="http://schemas.openxmlformats.org/officeDocument/2006/math">
                    <m:sSub>
                      <m:sSubPr>
                        <m:ctrlPr>
                          <a:rPr lang="en-US" altLang="zh-CN" i="1" dirty="0">
                            <a:solidFill>
                              <a:srgbClr val="0000FF"/>
                            </a:solidFill>
                            <a:latin typeface="Cambria Math" panose="02040503050406030204" pitchFamily="18" charset="0"/>
                          </a:rPr>
                        </m:ctrlPr>
                      </m:sSubPr>
                      <m:e>
                        <m:r>
                          <a:rPr lang="en-US" altLang="zh-CN" i="1" dirty="0">
                            <a:solidFill>
                              <a:srgbClr val="0000FF"/>
                            </a:solidFill>
                            <a:latin typeface="Cambria Math" panose="02040503050406030204" pitchFamily="18" charset="0"/>
                          </a:rPr>
                          <m:t>𝑥</m:t>
                        </m:r>
                      </m:e>
                      <m:sub>
                        <m:r>
                          <a:rPr lang="en-US" altLang="zh-CN" i="1" dirty="0">
                            <a:solidFill>
                              <a:srgbClr val="0000FF"/>
                            </a:solidFill>
                            <a:latin typeface="Cambria Math" panose="02040503050406030204" pitchFamily="18" charset="0"/>
                          </a:rPr>
                          <m:t>𝑛</m:t>
                        </m:r>
                        <m:r>
                          <a:rPr lang="en-US" altLang="zh-CN" i="1" dirty="0">
                            <a:solidFill>
                              <a:srgbClr val="0000FF"/>
                            </a:solidFill>
                            <a:latin typeface="Cambria Math" panose="02040503050406030204" pitchFamily="18" charset="0"/>
                          </a:rPr>
                          <m:t>+</m:t>
                        </m:r>
                        <m:r>
                          <a:rPr lang="en-US" altLang="zh-CN" i="1" dirty="0">
                            <a:solidFill>
                              <a:srgbClr val="0000FF"/>
                            </a:solidFill>
                            <a:latin typeface="Cambria Math" panose="02040503050406030204" pitchFamily="18" charset="0"/>
                          </a:rPr>
                          <m:t>1</m:t>
                        </m:r>
                      </m:sub>
                    </m:sSub>
                  </m:oMath>
                </a14:m>
                <a:r>
                  <a:rPr lang="zh-CN" altLang="en-US" dirty="0"/>
                  <a:t>为任意的敌手设定的分组）的</a:t>
                </a:r>
                <a:r>
                  <a:rPr lang="en-US" altLang="zh-CN" dirty="0"/>
                  <a:t>MAC</a:t>
                </a:r>
                <a:r>
                  <a:rPr lang="zh-CN" altLang="en-US" dirty="0"/>
                  <a:t>值可以直接由</a:t>
                </a:r>
                <a14:m>
                  <m:oMath xmlns:m="http://schemas.openxmlformats.org/officeDocument/2006/math">
                    <m:r>
                      <a:rPr lang="en-US" altLang="zh-CN" i="1" dirty="0">
                        <a:latin typeface="Cambria Math" panose="02040503050406030204" pitchFamily="18" charset="0"/>
                      </a:rPr>
                      <m:t>𝑇</m:t>
                    </m:r>
                  </m:oMath>
                </a14:m>
                <a:r>
                  <a:rPr lang="zh-CN" altLang="en-US" dirty="0"/>
                  <a:t>计算得出而不需要知道密钥</a:t>
                </a:r>
                <a14:m>
                  <m:oMath xmlns:m="http://schemas.openxmlformats.org/officeDocument/2006/math">
                    <m:r>
                      <a:rPr lang="en-US" altLang="zh-CN" i="1" dirty="0" smtClean="0">
                        <a:latin typeface="Cambria Math" panose="02040503050406030204" pitchFamily="18" charset="0"/>
                      </a:rPr>
                      <m:t>𝑘</m:t>
                    </m:r>
                  </m:oMath>
                </a14:m>
                <a:endParaRPr lang="en-US" altLang="zh-CN" dirty="0"/>
              </a:p>
              <a:p>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2"/>
                <a:stretch>
                  <a:fillRect t="-13" r="6" b="7"/>
                </a:stretch>
              </a:blipFill>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zh-CN" altLang="en-US" dirty="0"/>
                  <a:t>对秘密前缀</a:t>
                </a:r>
                <a:r>
                  <a:rPr lang="en-US" altLang="zh-CN" dirty="0"/>
                  <a:t>MAC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ℎ</m:t>
                    </m:r>
                    <m:r>
                      <a:rPr lang="en-US" altLang="zh-CN" i="1" dirty="0" smtClean="0">
                        <a:latin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𝑘</m:t>
                    </m:r>
                    <m:r>
                      <a:rPr lang="en-US" altLang="zh-CN" i="1" dirty="0" smtClean="0">
                        <a:latin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𝑀</m:t>
                    </m:r>
                    <m:r>
                      <a:rPr lang="en-US" altLang="zh-CN" i="1" dirty="0" smtClean="0">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的攻击</a:t>
                </a:r>
                <a:endParaRPr lang="zh-CN" altLang="en-US" dirty="0"/>
              </a:p>
            </p:txBody>
          </p:sp>
        </mc:Choice>
        <mc:Fallback>
          <p:sp>
            <p:nvSpPr>
              <p:cNvPr id="2" name="Title 1"/>
              <p:cNvSpPr>
                <a:spLocks noRot="1" noChangeAspect="1" noMove="1" noResize="1" noEditPoints="1" noAdjustHandles="1" noChangeArrowheads="1" noChangeShapeType="1" noTextEdit="1"/>
              </p:cNvSpPr>
              <p:nvPr>
                <p:ph type="title"/>
              </p:nvPr>
            </p:nvSpPr>
            <p:spPr>
              <a:blipFill rotWithShape="1">
                <a:blip r:embed="rId1"/>
                <a:stretch>
                  <a:fillRect l="-5" b="77"/>
                </a:stretch>
              </a:blipFill>
            </p:spPr>
            <p:txBody>
              <a:bodyPr/>
              <a:lstStyle/>
              <a:p>
                <a:r>
                  <a:rPr lang="zh-CN" altLang="en-US">
                    <a:noFill/>
                  </a:rPr>
                  <a:t> </a:t>
                </a:r>
              </a:p>
            </p:txBody>
          </p:sp>
        </mc:Fallback>
      </mc:AlternateContent>
      <p:sp>
        <p:nvSpPr>
          <p:cNvPr id="4" name="TextBox 3"/>
          <p:cNvSpPr txBox="1"/>
          <p:nvPr/>
        </p:nvSpPr>
        <p:spPr>
          <a:xfrm>
            <a:off x="1591605" y="1079043"/>
            <a:ext cx="944489"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Alice </a:t>
            </a:r>
            <a:endParaRPr lang="zh-CN" altLang="en-US" sz="2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051254" y="1056513"/>
            <a:ext cx="720069"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Bob</a:t>
            </a:r>
            <a:endParaRPr lang="zh-CN" alt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489069" y="1112172"/>
            <a:ext cx="800219" cy="461665"/>
          </a:xfrm>
          <a:prstGeom prst="rect">
            <a:avLst/>
          </a:prstGeom>
          <a:noFill/>
        </p:spPr>
        <p:txBody>
          <a:bodyPr wrap="none" rtlCol="0">
            <a:spAutoFit/>
          </a:bodyPr>
          <a:lstStyle/>
          <a:p>
            <a:r>
              <a:rPr lang="zh-CN" altLang="en-US" sz="2400" b="1" dirty="0">
                <a:latin typeface="Times New Roman" panose="02020603050405020304" pitchFamily="18" charset="0"/>
                <a:cs typeface="Times New Roman" panose="02020603050405020304" pitchFamily="18" charset="0"/>
              </a:rPr>
              <a:t>敌手</a:t>
            </a:r>
            <a:endParaRPr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p:cNvSpPr txBox="1"/>
              <p:nvPr/>
            </p:nvSpPr>
            <p:spPr>
              <a:xfrm>
                <a:off x="7312569" y="1518178"/>
                <a:ext cx="4591878"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rPr>
                        <m:t>𝑀</m:t>
                      </m:r>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𝑥</m:t>
                          </m:r>
                        </m:e>
                        <m:sub>
                          <m:r>
                            <a:rPr lang="en-US" altLang="zh-CN" sz="2400" b="0" i="1" dirty="0" smtClean="0">
                              <a:latin typeface="Cambria Math" panose="02040503050406030204" pitchFamily="18" charset="0"/>
                            </a:rPr>
                            <m:t>1</m:t>
                          </m:r>
                        </m:sub>
                      </m:sSub>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b="0" i="1" dirty="0" smtClean="0">
                              <a:latin typeface="Cambria Math" panose="02040503050406030204" pitchFamily="18" charset="0"/>
                            </a:rPr>
                            <m:t>𝑛</m:t>
                          </m:r>
                        </m:sub>
                      </m:sSub>
                      <m:r>
                        <a:rPr lang="en-US" altLang="zh-CN" sz="2400" b="0" i="1" dirty="0" smtClean="0">
                          <a:latin typeface="Cambria Math" panose="02040503050406030204" pitchFamily="18" charset="0"/>
                        </a:rPr>
                        <m:t>)</m:t>
                      </m:r>
                    </m:oMath>
                  </m:oMathPara>
                </a14:m>
                <a:endParaRPr lang="en-US" altLang="zh-CN" sz="2400" dirty="0"/>
              </a:p>
            </p:txBody>
          </p:sp>
        </mc:Choice>
        <mc:Fallback>
          <p:sp>
            <p:nvSpPr>
              <p:cNvPr id="8" name="TextBox 7"/>
              <p:cNvSpPr txBox="1">
                <a:spLocks noRot="1" noChangeAspect="1" noMove="1" noResize="1" noEditPoints="1" noAdjustHandles="1" noChangeArrowheads="1" noChangeShapeType="1" noTextEdit="1"/>
              </p:cNvSpPr>
              <p:nvPr/>
            </p:nvSpPr>
            <p:spPr>
              <a:xfrm>
                <a:off x="7312569" y="1518178"/>
                <a:ext cx="4591878" cy="461665"/>
              </a:xfrm>
              <a:prstGeom prst="rect">
                <a:avLst/>
              </a:prstGeom>
              <a:blipFill rotWithShape="1">
                <a:blip r:embed="rId2"/>
                <a:stretch>
                  <a:fillRect l="-12" t="-114" r="2" b="1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7221663" y="1891226"/>
                <a:ext cx="5172323"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𝑇</m:t>
                      </m:r>
                      <m:r>
                        <a:rPr lang="en-US" altLang="zh-CN" sz="2400" b="0" i="1" dirty="0" smtClean="0">
                          <a:latin typeface="Cambria Math" panose="02040503050406030204" pitchFamily="18" charset="0"/>
                        </a:rPr>
                        <m:t>=</m:t>
                      </m:r>
                      <m:r>
                        <a:rPr lang="en-US" altLang="zh-CN" sz="2400" i="1" dirty="0" smtClean="0">
                          <a:latin typeface="Cambria Math" panose="02040503050406030204" pitchFamily="18" charset="0"/>
                        </a:rPr>
                        <m:t>ℎ</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𝑘</m:t>
                      </m:r>
                      <m:r>
                        <a:rPr lang="en-US" altLang="zh-CN" sz="240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1" dirty="0">
                              <a:latin typeface="Cambria Math" panose="02040503050406030204" pitchFamily="18" charset="0"/>
                            </a:rPr>
                            <m:t>1</m:t>
                          </m:r>
                        </m:sub>
                      </m:sSub>
                      <m:r>
                        <a:rPr lang="en-US" altLang="zh-CN" sz="2400" b="0" i="1" dirty="0" smtClean="0">
                          <a:latin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1" dirty="0">
                              <a:latin typeface="Cambria Math" panose="02040503050406030204" pitchFamily="18" charset="0"/>
                            </a:rPr>
                            <m:t>𝑛</m:t>
                          </m:r>
                        </m:sub>
                      </m:sSub>
                      <m:r>
                        <a:rPr lang="en-US" altLang="zh-CN" sz="2400" i="1" dirty="0" smtClean="0">
                          <a:latin typeface="Cambria Math" panose="02040503050406030204" pitchFamily="18" charset="0"/>
                        </a:rPr>
                        <m:t>)</m:t>
                      </m:r>
                    </m:oMath>
                  </m:oMathPara>
                </a14:m>
                <a:endParaRPr lang="en-US" altLang="zh-CN" sz="2400" dirty="0"/>
              </a:p>
            </p:txBody>
          </p:sp>
        </mc:Choice>
        <mc:Fallback>
          <p:sp>
            <p:nvSpPr>
              <p:cNvPr id="10" name="TextBox 9"/>
              <p:cNvSpPr txBox="1">
                <a:spLocks noRot="1" noChangeAspect="1" noMove="1" noResize="1" noEditPoints="1" noAdjustHandles="1" noChangeArrowheads="1" noChangeShapeType="1" noTextEdit="1"/>
              </p:cNvSpPr>
              <p:nvPr/>
            </p:nvSpPr>
            <p:spPr>
              <a:xfrm>
                <a:off x="7221663" y="1891226"/>
                <a:ext cx="5172323" cy="461665"/>
              </a:xfrm>
              <a:prstGeom prst="rect">
                <a:avLst/>
              </a:prstGeom>
              <a:blipFill rotWithShape="1">
                <a:blip r:embed="rId3"/>
                <a:stretch>
                  <a:fillRect l="-9" t="-42" r="1" b="47"/>
                </a:stretch>
              </a:blipFill>
            </p:spPr>
            <p:txBody>
              <a:bodyPr/>
              <a:lstStyle/>
              <a:p>
                <a:r>
                  <a:rPr lang="zh-CN" altLang="en-US">
                    <a:noFill/>
                  </a:rPr>
                  <a:t> </a:t>
                </a:r>
              </a:p>
            </p:txBody>
          </p:sp>
        </mc:Fallback>
      </mc:AlternateContent>
      <p:cxnSp>
        <p:nvCxnSpPr>
          <p:cNvPr id="12" name="Straight Arrow Connector 11"/>
          <p:cNvCxnSpPr/>
          <p:nvPr/>
        </p:nvCxnSpPr>
        <p:spPr>
          <a:xfrm flipH="1">
            <a:off x="7466294" y="2809838"/>
            <a:ext cx="9621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7312569" y="2306038"/>
                <a:ext cx="1269557" cy="45965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rPr>
                        <m:t>𝑀</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𝑇</m:t>
                      </m:r>
                    </m:oMath>
                  </m:oMathPara>
                </a14:m>
                <a:endParaRPr lang="zh-CN" altLang="en-US" sz="2400" dirty="0"/>
              </a:p>
            </p:txBody>
          </p:sp>
        </mc:Choice>
        <mc:Fallback>
          <p:sp>
            <p:nvSpPr>
              <p:cNvPr id="14" name="TextBox 13"/>
              <p:cNvSpPr txBox="1">
                <a:spLocks noRot="1" noChangeAspect="1" noMove="1" noResize="1" noEditPoints="1" noAdjustHandles="1" noChangeArrowheads="1" noChangeShapeType="1" noTextEdit="1"/>
              </p:cNvSpPr>
              <p:nvPr/>
            </p:nvSpPr>
            <p:spPr>
              <a:xfrm>
                <a:off x="7312569" y="2306038"/>
                <a:ext cx="1269557" cy="459652"/>
              </a:xfrm>
              <a:prstGeom prst="rect">
                <a:avLst/>
              </a:prstGeom>
              <a:blipFill rotWithShape="1">
                <a:blip r:embed="rId4"/>
                <a:stretch>
                  <a:fillRect l="-43" t="-77" r="8" b="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708966" y="2775720"/>
                <a:ext cx="3160643" cy="73866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𝑀</m:t>
                          </m:r>
                        </m:e>
                        <m:sup>
                          <m:r>
                            <a:rPr lang="en-US" altLang="zh-CN" sz="2400" b="0" i="1" dirty="0" smtClean="0">
                              <a:latin typeface="Cambria Math" panose="02040503050406030204" pitchFamily="18" charset="0"/>
                            </a:rPr>
                            <m:t>′</m:t>
                          </m:r>
                        </m:sup>
                      </m:sSup>
                      <m:r>
                        <a:rPr lang="en-US" altLang="zh-CN" sz="2400" b="0" i="1" dirty="0" smtClean="0">
                          <a:latin typeface="Cambria Math" panose="02040503050406030204" pitchFamily="18" charset="0"/>
                        </a:rPr>
                        <m:t>=</m:t>
                      </m:r>
                      <m:d>
                        <m:dPr>
                          <m:ctrlPr>
                            <a:rPr lang="en-US" altLang="zh-CN" sz="2400" b="0" i="1" dirty="0" smtClean="0">
                              <a:latin typeface="Cambria Math" panose="02040503050406030204" pitchFamily="18" charset="0"/>
                            </a:rPr>
                          </m:ctrlPr>
                        </m:d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𝑥</m:t>
                              </m:r>
                            </m:e>
                            <m:sub>
                              <m:r>
                                <a:rPr lang="en-US" altLang="zh-CN" sz="2400" b="0" i="1" dirty="0" smtClean="0">
                                  <a:latin typeface="Cambria Math" panose="02040503050406030204" pitchFamily="18" charset="0"/>
                                </a:rPr>
                                <m:t>1</m:t>
                              </m:r>
                            </m:sub>
                          </m:sSub>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b="0" i="1" dirty="0" smtClean="0">
                                  <a:latin typeface="Cambria Math" panose="02040503050406030204" pitchFamily="18" charset="0"/>
                                </a:rPr>
                                <m:t>𝑛</m:t>
                              </m:r>
                            </m:sub>
                          </m:sSub>
                          <m:r>
                            <a:rPr lang="en-US" altLang="zh-CN" sz="2400" b="0" i="1" dirty="0" smtClean="0">
                              <a:latin typeface="Cambria Math" panose="02040503050406030204" pitchFamily="18" charset="0"/>
                            </a:rPr>
                            <m:t>,</m:t>
                          </m:r>
                          <m:sSub>
                            <m:sSubPr>
                              <m:ctrlPr>
                                <a:rPr lang="en-US" altLang="zh-CN" sz="2400" i="1" dirty="0" smtClean="0">
                                  <a:solidFill>
                                    <a:srgbClr val="0000FF"/>
                                  </a:solidFill>
                                  <a:latin typeface="Cambria Math" panose="02040503050406030204" pitchFamily="18" charset="0"/>
                                </a:rPr>
                              </m:ctrlPr>
                            </m:sSubPr>
                            <m:e>
                              <m:r>
                                <a:rPr lang="en-US" altLang="zh-CN" sz="2400" i="1" dirty="0">
                                  <a:solidFill>
                                    <a:srgbClr val="0000FF"/>
                                  </a:solidFill>
                                  <a:latin typeface="Cambria Math" panose="02040503050406030204" pitchFamily="18" charset="0"/>
                                </a:rPr>
                                <m:t>𝑥</m:t>
                              </m:r>
                            </m:e>
                            <m:sub>
                              <m:r>
                                <a:rPr lang="en-US" altLang="zh-CN" sz="2400" i="1" dirty="0">
                                  <a:solidFill>
                                    <a:srgbClr val="0000FF"/>
                                  </a:solidFill>
                                  <a:latin typeface="Cambria Math" panose="02040503050406030204" pitchFamily="18" charset="0"/>
                                </a:rPr>
                                <m:t>𝑛</m:t>
                              </m:r>
                              <m:r>
                                <a:rPr lang="en-US" altLang="zh-CN" sz="2400" b="0" i="1" dirty="0" smtClean="0">
                                  <a:solidFill>
                                    <a:srgbClr val="0000FF"/>
                                  </a:solidFill>
                                  <a:latin typeface="Cambria Math" panose="02040503050406030204" pitchFamily="18" charset="0"/>
                                </a:rPr>
                                <m:t>+</m:t>
                              </m:r>
                              <m:r>
                                <a:rPr lang="en-US" altLang="zh-CN" sz="2400" b="0" i="1" dirty="0" smtClean="0">
                                  <a:solidFill>
                                    <a:srgbClr val="0000FF"/>
                                  </a:solidFill>
                                  <a:latin typeface="Cambria Math" panose="02040503050406030204" pitchFamily="18" charset="0"/>
                                </a:rPr>
                                <m:t>1</m:t>
                              </m:r>
                            </m:sub>
                          </m:sSub>
                        </m:e>
                      </m:d>
                    </m:oMath>
                  </m:oMathPara>
                </a14:m>
                <a:endParaRPr lang="en-US" altLang="zh-CN" sz="2400" b="0" i="1" dirty="0">
                  <a:latin typeface="Cambria Math" panose="02040503050406030204" pitchFamily="18" charset="0"/>
                </a:endParaRPr>
              </a:p>
              <a:p>
                <a:endParaRPr lang="zh-CN" altLang="en-US" dirty="0"/>
              </a:p>
            </p:txBody>
          </p:sp>
        </mc:Choice>
        <mc:Fallback>
          <p:sp>
            <p:nvSpPr>
              <p:cNvPr id="9" name="TextBox 8"/>
              <p:cNvSpPr txBox="1">
                <a:spLocks noRot="1" noChangeAspect="1" noMove="1" noResize="1" noEditPoints="1" noAdjustHandles="1" noChangeArrowheads="1" noChangeShapeType="1" noTextEdit="1"/>
              </p:cNvSpPr>
              <p:nvPr/>
            </p:nvSpPr>
            <p:spPr>
              <a:xfrm>
                <a:off x="4708966" y="2775720"/>
                <a:ext cx="3160643" cy="738664"/>
              </a:xfrm>
              <a:prstGeom prst="rect">
                <a:avLst/>
              </a:prstGeom>
              <a:blipFill rotWithShape="1">
                <a:blip r:embed="rId5"/>
                <a:stretch>
                  <a:fillRect l="-14" t="-18" r="2" b="40"/>
                </a:stretch>
              </a:blipFill>
            </p:spPr>
            <p:txBody>
              <a:bodyPr/>
              <a:lstStyle/>
              <a:p>
                <a:r>
                  <a:rPr lang="zh-CN" altLang="en-US">
                    <a:noFill/>
                  </a:rPr>
                  <a:t> </a:t>
                </a:r>
              </a:p>
            </p:txBody>
          </p:sp>
        </mc:Fallback>
      </mc:AlternateContent>
      <p:sp>
        <p:nvSpPr>
          <p:cNvPr id="11" name="TextBox 10"/>
          <p:cNvSpPr txBox="1"/>
          <p:nvPr/>
        </p:nvSpPr>
        <p:spPr>
          <a:xfrm>
            <a:off x="5177051" y="1749010"/>
            <a:ext cx="1915909"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截获</a:t>
            </a:r>
            <a:r>
              <a:rPr lang="en-US" altLang="zh-CN" dirty="0">
                <a:latin typeface="宋体" panose="02010600030101010101" pitchFamily="2" charset="-122"/>
                <a:ea typeface="宋体" panose="02010600030101010101" pitchFamily="2" charset="-122"/>
              </a:rPr>
              <a:t>(intercept)</a:t>
            </a:r>
            <a:endParaRPr lang="zh-CN" altLang="en-US" dirty="0">
              <a:latin typeface="宋体" panose="02010600030101010101" pitchFamily="2" charset="-122"/>
              <a:ea typeface="宋体" panose="02010600030101010101" pitchFamily="2" charset="-122"/>
            </a:endParaRPr>
          </a:p>
        </p:txBody>
      </p:sp>
      <p:cxnSp>
        <p:nvCxnSpPr>
          <p:cNvPr id="13" name="Straight Arrow Connector 12"/>
          <p:cNvCxnSpPr/>
          <p:nvPr/>
        </p:nvCxnSpPr>
        <p:spPr>
          <a:xfrm flipH="1">
            <a:off x="3509993" y="3927864"/>
            <a:ext cx="9621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3356268" y="3424064"/>
                <a:ext cx="1269557" cy="45965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rPr>
                        <m:t>𝑀</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𝑇</m:t>
                      </m:r>
                      <m:r>
                        <a:rPr lang="en-US" altLang="zh-CN" sz="2400" b="0" i="1" dirty="0" smtClean="0">
                          <a:latin typeface="Cambria Math" panose="02040503050406030204" pitchFamily="18" charset="0"/>
                        </a:rPr>
                        <m:t>′</m:t>
                      </m:r>
                    </m:oMath>
                  </m:oMathPara>
                </a14:m>
                <a:endParaRPr lang="zh-CN" altLang="en-US" sz="2400" dirty="0"/>
              </a:p>
            </p:txBody>
          </p:sp>
        </mc:Choice>
        <mc:Fallback>
          <p:sp>
            <p:nvSpPr>
              <p:cNvPr id="15" name="TextBox 14"/>
              <p:cNvSpPr txBox="1">
                <a:spLocks noRot="1" noChangeAspect="1" noMove="1" noResize="1" noEditPoints="1" noAdjustHandles="1" noChangeArrowheads="1" noChangeShapeType="1" noTextEdit="1"/>
              </p:cNvSpPr>
              <p:nvPr/>
            </p:nvSpPr>
            <p:spPr>
              <a:xfrm>
                <a:off x="3356268" y="3424064"/>
                <a:ext cx="1269557" cy="459652"/>
              </a:xfrm>
              <a:prstGeom prst="rect">
                <a:avLst/>
              </a:prstGeom>
              <a:blipFill rotWithShape="1">
                <a:blip r:embed="rId6"/>
                <a:stretch>
                  <a:fillRect l="-23" t="-31" r="38"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435215" y="3937213"/>
                <a:ext cx="4455722" cy="1569660"/>
              </a:xfrm>
              <a:prstGeom prst="rect">
                <a:avLst/>
              </a:prstGeom>
              <a:noFill/>
            </p:spPr>
            <p:txBody>
              <a:bodyPr wrap="square">
                <a:spAutoFit/>
              </a:bodyPr>
              <a:lstStyle/>
              <a:p>
                <a:pPr marL="342900" indent="-342900">
                  <a:buFont typeface="Arial" panose="020B0604020202020204" pitchFamily="34" charset="0"/>
                  <a:buChar char="•"/>
                </a:pPr>
                <a:r>
                  <a:rPr lang="zh-CN" altLang="en-US" sz="2400" b="0" dirty="0"/>
                  <a:t>计算</a:t>
                </a:r>
                <a14:m>
                  <m:oMath xmlns:m="http://schemas.openxmlformats.org/officeDocument/2006/math">
                    <m:r>
                      <a:rPr lang="en-US" altLang="zh-CN" sz="2400" b="0" i="1" dirty="0" smtClean="0">
                        <a:latin typeface="Cambria Math" panose="02040503050406030204" pitchFamily="18" charset="0"/>
                      </a:rPr>
                      <m:t>ℎ</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𝑘</m:t>
                    </m:r>
                    <m:r>
                      <a:rPr lang="en-US" altLang="zh-CN" sz="2400" b="0" i="1" dirty="0" smtClean="0">
                        <a:latin typeface="Cambria Math" panose="02040503050406030204" pitchFamily="18" charset="0"/>
                      </a:rPr>
                      <m:t>|</m:t>
                    </m:r>
                    <m:d>
                      <m:dPr>
                        <m:begChr m:val="|"/>
                        <m:ctrlPr>
                          <a:rPr lang="en-US" altLang="zh-CN" sz="2400" b="0" i="1" dirty="0" smtClean="0">
                            <a:latin typeface="Cambria Math" panose="02040503050406030204" pitchFamily="18" charset="0"/>
                          </a:rPr>
                        </m:ctrlPr>
                      </m:dPr>
                      <m:e>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𝑀</m:t>
                            </m:r>
                          </m:e>
                          <m:sup>
                            <m:r>
                              <a:rPr lang="en-US" altLang="zh-CN" sz="2400" b="0" i="1" dirty="0" smtClean="0">
                                <a:latin typeface="Cambria Math" panose="02040503050406030204" pitchFamily="18" charset="0"/>
                              </a:rPr>
                              <m:t>′</m:t>
                            </m:r>
                          </m:sup>
                        </m:sSup>
                      </m:e>
                    </m:d>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ℎ</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𝑘</m:t>
                    </m:r>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1" dirty="0">
                            <a:latin typeface="Cambria Math" panose="02040503050406030204" pitchFamily="18" charset="0"/>
                          </a:rPr>
                          <m:t>𝑛</m:t>
                        </m:r>
                      </m:sub>
                    </m:sSub>
                    <m:r>
                      <a:rPr lang="en-US" altLang="zh-CN" sz="2400" i="1" dirty="0">
                        <a:latin typeface="Cambria Math" panose="02040503050406030204" pitchFamily="18" charset="0"/>
                      </a:rPr>
                      <m:t>,</m:t>
                    </m:r>
                    <m:sSub>
                      <m:sSubPr>
                        <m:ctrlPr>
                          <a:rPr lang="en-US" altLang="zh-CN" sz="2400" i="1" dirty="0">
                            <a:solidFill>
                              <a:srgbClr val="0000FF"/>
                            </a:solidFill>
                            <a:latin typeface="Cambria Math" panose="02040503050406030204" pitchFamily="18" charset="0"/>
                          </a:rPr>
                        </m:ctrlPr>
                      </m:sSubPr>
                      <m:e>
                        <m:r>
                          <a:rPr lang="en-US" altLang="zh-CN" sz="2400" i="1" dirty="0">
                            <a:solidFill>
                              <a:srgbClr val="0000FF"/>
                            </a:solidFill>
                            <a:latin typeface="Cambria Math" panose="02040503050406030204" pitchFamily="18" charset="0"/>
                          </a:rPr>
                          <m:t>𝑥</m:t>
                        </m:r>
                      </m:e>
                      <m:sub>
                        <m:r>
                          <a:rPr lang="en-US" altLang="zh-CN" sz="2400" i="1" dirty="0">
                            <a:solidFill>
                              <a:srgbClr val="0000FF"/>
                            </a:solidFill>
                            <a:latin typeface="Cambria Math" panose="02040503050406030204" pitchFamily="18" charset="0"/>
                          </a:rPr>
                          <m:t>𝑛</m:t>
                        </m:r>
                        <m:r>
                          <a:rPr lang="en-US" altLang="zh-CN" sz="2400" i="1" dirty="0">
                            <a:solidFill>
                              <a:srgbClr val="0000FF"/>
                            </a:solidFill>
                            <a:latin typeface="Cambria Math" panose="02040503050406030204" pitchFamily="18" charset="0"/>
                          </a:rPr>
                          <m:t>+</m:t>
                        </m:r>
                        <m:r>
                          <a:rPr lang="en-US" altLang="zh-CN" sz="2400" i="1" dirty="0">
                            <a:solidFill>
                              <a:srgbClr val="0000FF"/>
                            </a:solidFill>
                            <a:latin typeface="Cambria Math" panose="02040503050406030204" pitchFamily="18" charset="0"/>
                          </a:rPr>
                          <m:t>1</m:t>
                        </m:r>
                      </m:sub>
                    </m:sSub>
                    <m:r>
                      <a:rPr lang="en-US" altLang="zh-CN" sz="2400" b="0" i="1" dirty="0" smtClean="0">
                        <a:latin typeface="Cambria Math" panose="02040503050406030204" pitchFamily="18" charset="0"/>
                      </a:rPr>
                      <m:t>)</m:t>
                    </m:r>
                  </m:oMath>
                </a14:m>
                <a:endParaRPr lang="en-US" altLang="zh-CN" sz="2400" dirty="0"/>
              </a:p>
              <a:p>
                <a:pPr marL="342900" indent="-342900">
                  <a:buFont typeface="Arial" panose="020B0604020202020204" pitchFamily="34" charset="0"/>
                  <a:buChar char="•"/>
                </a:pPr>
                <a:r>
                  <a:rPr lang="zh-CN" altLang="en-US" sz="2400" dirty="0"/>
                  <a:t>验证</a:t>
                </a:r>
                <a14:m>
                  <m:oMath xmlns:m="http://schemas.openxmlformats.org/officeDocument/2006/math">
                    <m:r>
                      <a:rPr lang="en-US" altLang="zh-CN" sz="2400" b="0" i="1" dirty="0" smtClean="0">
                        <a:latin typeface="Cambria Math" panose="02040503050406030204" pitchFamily="18" charset="0"/>
                      </a:rPr>
                      <m:t>𝑇</m:t>
                    </m:r>
                    <m:r>
                      <a:rPr lang="en-US" altLang="zh-CN" sz="2400" i="1" dirty="0">
                        <a:latin typeface="Cambria Math" panose="02040503050406030204" pitchFamily="18" charset="0"/>
                      </a:rPr>
                      <m:t>=</m:t>
                    </m:r>
                    <m:r>
                      <a:rPr lang="en-US" altLang="zh-CN" sz="2400" i="1" dirty="0">
                        <a:latin typeface="Cambria Math" panose="02040503050406030204" pitchFamily="18" charset="0"/>
                      </a:rPr>
                      <m:t>ℎ</m:t>
                    </m:r>
                    <m:r>
                      <a:rPr lang="en-US" altLang="zh-CN" sz="2400" i="1" dirty="0">
                        <a:latin typeface="Cambria Math" panose="02040503050406030204" pitchFamily="18" charset="0"/>
                      </a:rPr>
                      <m:t>(</m:t>
                    </m:r>
                    <m:r>
                      <a:rPr lang="en-US" altLang="zh-CN" sz="2400" i="1" dirty="0">
                        <a:latin typeface="Cambria Math" panose="02040503050406030204" pitchFamily="18" charset="0"/>
                      </a:rPr>
                      <m:t>𝑘</m:t>
                    </m:r>
                    <m:r>
                      <a:rPr lang="en-US" altLang="zh-CN" sz="2400" i="1" dirty="0">
                        <a:latin typeface="Cambria Math" panose="02040503050406030204" pitchFamily="18" charset="0"/>
                      </a:rPr>
                      <m:t>|</m:t>
                    </m:r>
                    <m:d>
                      <m:dPr>
                        <m:begChr m:val="|"/>
                        <m:ctrlPr>
                          <a:rPr lang="en-US" altLang="zh-CN" sz="2400" i="1" dirty="0">
                            <a:latin typeface="Cambria Math" panose="02040503050406030204" pitchFamily="18" charset="0"/>
                          </a:rPr>
                        </m:ctrlPr>
                      </m:dPr>
                      <m:e>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𝑀</m:t>
                            </m:r>
                          </m:e>
                          <m:sup>
                            <m:r>
                              <a:rPr lang="en-US" altLang="zh-CN" sz="2400" i="1" dirty="0">
                                <a:latin typeface="Cambria Math" panose="02040503050406030204" pitchFamily="18" charset="0"/>
                              </a:rPr>
                              <m:t>′</m:t>
                            </m:r>
                          </m:sup>
                        </m:sSup>
                      </m:e>
                    </m:d>
                  </m:oMath>
                </a14:m>
                <a:r>
                  <a:rPr lang="zh-CN" altLang="en-US" sz="2400" dirty="0"/>
                  <a:t>通过</a:t>
                </a:r>
                <a:endParaRPr lang="en-US" altLang="zh-CN" sz="2400" dirty="0"/>
              </a:p>
              <a:p>
                <a:pPr marL="342900" indent="-342900">
                  <a:buFont typeface="Arial" panose="020B0604020202020204" pitchFamily="34" charset="0"/>
                  <a:buChar char="•"/>
                </a:pPr>
                <a:endParaRPr lang="zh-CN" altLang="en-US" sz="2400" dirty="0"/>
              </a:p>
            </p:txBody>
          </p:sp>
        </mc:Choice>
        <mc:Fallback>
          <p:sp>
            <p:nvSpPr>
              <p:cNvPr id="17" name="TextBox 16"/>
              <p:cNvSpPr txBox="1">
                <a:spLocks noRot="1" noChangeAspect="1" noMove="1" noResize="1" noEditPoints="1" noAdjustHandles="1" noChangeArrowheads="1" noChangeShapeType="1" noTextEdit="1"/>
              </p:cNvSpPr>
              <p:nvPr/>
            </p:nvSpPr>
            <p:spPr>
              <a:xfrm>
                <a:off x="435215" y="3937213"/>
                <a:ext cx="4455722" cy="1569660"/>
              </a:xfrm>
              <a:prstGeom prst="rect">
                <a:avLst/>
              </a:prstGeom>
              <a:blipFill rotWithShape="1">
                <a:blip r:embed="rId7"/>
                <a:stretch>
                  <a:fillRect l="-5" t="-14" r="4" b="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2722728" y="3213293"/>
                <a:ext cx="6391700"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𝑇</m:t>
                      </m:r>
                      <m:r>
                        <a:rPr lang="en-US" altLang="zh-CN" sz="2400" b="0" i="1" dirty="0" smtClean="0">
                          <a:latin typeface="Cambria Math" panose="02040503050406030204" pitchFamily="18" charset="0"/>
                        </a:rPr>
                        <m:t>′=</m:t>
                      </m:r>
                      <m:r>
                        <a:rPr lang="en-US" altLang="zh-CN" sz="2400" i="1" dirty="0" smtClean="0">
                          <a:latin typeface="Cambria Math" panose="02040503050406030204" pitchFamily="18" charset="0"/>
                        </a:rPr>
                        <m:t>ℎ</m:t>
                      </m:r>
                      <m:r>
                        <a:rPr lang="en-US" altLang="zh-CN" sz="2400" i="1" dirty="0" smtClean="0">
                          <a:latin typeface="Cambria Math" panose="02040503050406030204" pitchFamily="18" charset="0"/>
                        </a:rPr>
                        <m:t>(</m:t>
                      </m:r>
                      <m:r>
                        <a:rPr lang="en-US" altLang="zh-CN" sz="2400" b="0" i="1" dirty="0" smtClean="0">
                          <a:latin typeface="Cambria Math" panose="02040503050406030204" pitchFamily="18" charset="0"/>
                        </a:rPr>
                        <m:t>𝑇</m:t>
                      </m:r>
                      <m:r>
                        <a:rPr lang="en-US" altLang="zh-CN" sz="2400" i="1" dirty="0" smtClean="0">
                          <a:latin typeface="Cambria Math" panose="02040503050406030204" pitchFamily="18" charset="0"/>
                        </a:rPr>
                        <m:t>||</m:t>
                      </m:r>
                      <m:sSub>
                        <m:sSubPr>
                          <m:ctrlPr>
                            <a:rPr lang="en-US" altLang="zh-CN" sz="2400" i="1" dirty="0" smtClean="0">
                              <a:solidFill>
                                <a:srgbClr val="0000FF"/>
                              </a:solidFill>
                              <a:latin typeface="Cambria Math" panose="02040503050406030204" pitchFamily="18" charset="0"/>
                            </a:rPr>
                          </m:ctrlPr>
                        </m:sSubPr>
                        <m:e>
                          <m:r>
                            <a:rPr lang="en-US" altLang="zh-CN" sz="2400" i="1" dirty="0">
                              <a:solidFill>
                                <a:srgbClr val="0000FF"/>
                              </a:solidFill>
                              <a:latin typeface="Cambria Math" panose="02040503050406030204" pitchFamily="18" charset="0"/>
                            </a:rPr>
                            <m:t>𝑥</m:t>
                          </m:r>
                        </m:e>
                        <m:sub>
                          <m:r>
                            <a:rPr lang="en-US" altLang="zh-CN" sz="2400" b="0" i="1" dirty="0" smtClean="0">
                              <a:solidFill>
                                <a:srgbClr val="0000FF"/>
                              </a:solidFill>
                              <a:latin typeface="Cambria Math" panose="02040503050406030204" pitchFamily="18" charset="0"/>
                            </a:rPr>
                            <m:t>𝑛</m:t>
                          </m:r>
                          <m:r>
                            <a:rPr lang="en-US" altLang="zh-CN" sz="2400" b="0" i="1" dirty="0" smtClean="0">
                              <a:solidFill>
                                <a:srgbClr val="0000FF"/>
                              </a:solidFill>
                              <a:latin typeface="Cambria Math" panose="02040503050406030204" pitchFamily="18" charset="0"/>
                            </a:rPr>
                            <m:t>+</m:t>
                          </m:r>
                          <m:r>
                            <a:rPr lang="en-US" altLang="zh-CN" sz="2400" b="0" i="1" dirty="0" smtClean="0">
                              <a:solidFill>
                                <a:srgbClr val="0000FF"/>
                              </a:solidFill>
                              <a:latin typeface="Cambria Math" panose="02040503050406030204" pitchFamily="18" charset="0"/>
                            </a:rPr>
                            <m:t>1</m:t>
                          </m:r>
                        </m:sub>
                      </m:sSub>
                      <m:r>
                        <a:rPr lang="en-US" altLang="zh-CN" sz="2400" i="1" dirty="0" smtClean="0">
                          <a:latin typeface="Cambria Math" panose="02040503050406030204" pitchFamily="18" charset="0"/>
                        </a:rPr>
                        <m:t>)</m:t>
                      </m:r>
                    </m:oMath>
                  </m:oMathPara>
                </a14:m>
                <a:endParaRPr lang="en-US" altLang="zh-CN" sz="2400" dirty="0"/>
              </a:p>
            </p:txBody>
          </p:sp>
        </mc:Choice>
        <mc:Fallback>
          <p:sp>
            <p:nvSpPr>
              <p:cNvPr id="21" name="TextBox 20"/>
              <p:cNvSpPr txBox="1">
                <a:spLocks noRot="1" noChangeAspect="1" noMove="1" noResize="1" noEditPoints="1" noAdjustHandles="1" noChangeArrowheads="1" noChangeShapeType="1" noTextEdit="1"/>
              </p:cNvSpPr>
              <p:nvPr/>
            </p:nvSpPr>
            <p:spPr>
              <a:xfrm>
                <a:off x="2722728" y="3213293"/>
                <a:ext cx="6391700" cy="461665"/>
              </a:xfrm>
              <a:prstGeom prst="rect">
                <a:avLst/>
              </a:prstGeom>
              <a:blipFill rotWithShape="1">
                <a:blip r:embed="rId8"/>
                <a:stretch>
                  <a:fillRect l="-8" t="-42" r="4" b="46"/>
                </a:stretch>
              </a:blipFill>
            </p:spPr>
            <p:txBody>
              <a:bodyPr/>
              <a:lstStyle/>
              <a:p>
                <a:r>
                  <a:rPr lang="zh-CN"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zh-CN" altLang="en-US" dirty="0"/>
                  <a:t>对秘密前缀</a:t>
                </a:r>
                <a:r>
                  <a:rPr lang="en-US" altLang="zh-CN" dirty="0"/>
                  <a:t>MAC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ℎ</m:t>
                    </m:r>
                    <m:r>
                      <a:rPr lang="en-US" altLang="zh-CN" i="1" dirty="0" smtClean="0">
                        <a:latin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𝑘</m:t>
                    </m:r>
                    <m:r>
                      <a:rPr lang="en-US" altLang="zh-CN" i="1" dirty="0" smtClean="0">
                        <a:latin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𝑀</m:t>
                    </m:r>
                    <m:r>
                      <a:rPr lang="en-US" altLang="zh-CN" i="1" dirty="0" smtClean="0">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的攻击</a:t>
                </a:r>
                <a:endParaRPr lang="zh-CN" altLang="en-US" dirty="0"/>
              </a:p>
            </p:txBody>
          </p:sp>
        </mc:Choice>
        <mc:Fallback>
          <p:sp>
            <p:nvSpPr>
              <p:cNvPr id="2" name="Title 1"/>
              <p:cNvSpPr>
                <a:spLocks noRot="1" noChangeAspect="1" noMove="1" noResize="1" noEditPoints="1" noAdjustHandles="1" noChangeArrowheads="1" noChangeShapeType="1" noTextEdit="1"/>
              </p:cNvSpPr>
              <p:nvPr>
                <p:ph type="title"/>
              </p:nvPr>
            </p:nvSpPr>
            <p:spPr>
              <a:blipFill rotWithShape="1">
                <a:blip r:embed="rId1"/>
                <a:stretch>
                  <a:fillRect l="-5" b="77"/>
                </a:stretch>
              </a:blipFill>
            </p:spPr>
            <p:txBody>
              <a:bodyPr/>
              <a:lstStyle/>
              <a:p>
                <a:r>
                  <a:rPr lang="zh-CN" altLang="en-US">
                    <a:noFill/>
                  </a:rPr>
                  <a:t> </a:t>
                </a:r>
              </a:p>
            </p:txBody>
          </p:sp>
        </mc:Fallback>
      </mc:AlternateContent>
      <p:sp>
        <p:nvSpPr>
          <p:cNvPr id="4" name="TextBox 3"/>
          <p:cNvSpPr txBox="1"/>
          <p:nvPr/>
        </p:nvSpPr>
        <p:spPr>
          <a:xfrm>
            <a:off x="1591605" y="1079043"/>
            <a:ext cx="944489"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Alice </a:t>
            </a:r>
            <a:endParaRPr lang="zh-CN" altLang="en-US" sz="2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051254" y="1056513"/>
            <a:ext cx="720069"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Bob</a:t>
            </a:r>
            <a:endParaRPr lang="zh-CN" alt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489069" y="1112172"/>
            <a:ext cx="800219" cy="461665"/>
          </a:xfrm>
          <a:prstGeom prst="rect">
            <a:avLst/>
          </a:prstGeom>
          <a:noFill/>
        </p:spPr>
        <p:txBody>
          <a:bodyPr wrap="none" rtlCol="0">
            <a:spAutoFit/>
          </a:bodyPr>
          <a:lstStyle/>
          <a:p>
            <a:r>
              <a:rPr lang="zh-CN" altLang="en-US" sz="2400" b="1" dirty="0">
                <a:latin typeface="Times New Roman" panose="02020603050405020304" pitchFamily="18" charset="0"/>
                <a:cs typeface="Times New Roman" panose="02020603050405020304" pitchFamily="18" charset="0"/>
              </a:rPr>
              <a:t>敌手</a:t>
            </a:r>
            <a:endParaRPr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p:cNvSpPr txBox="1"/>
              <p:nvPr/>
            </p:nvSpPr>
            <p:spPr>
              <a:xfrm>
                <a:off x="7312569" y="1518178"/>
                <a:ext cx="4591878"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rPr>
                        <m:t>𝑀</m:t>
                      </m:r>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𝑥</m:t>
                          </m:r>
                        </m:e>
                        <m:sub>
                          <m:r>
                            <a:rPr lang="en-US" altLang="zh-CN" sz="2400" b="0" i="1" dirty="0" smtClean="0">
                              <a:latin typeface="Cambria Math" panose="02040503050406030204" pitchFamily="18" charset="0"/>
                            </a:rPr>
                            <m:t>1</m:t>
                          </m:r>
                        </m:sub>
                      </m:sSub>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b="0" i="1" dirty="0" smtClean="0">
                              <a:latin typeface="Cambria Math" panose="02040503050406030204" pitchFamily="18" charset="0"/>
                            </a:rPr>
                            <m:t>𝑛</m:t>
                          </m:r>
                        </m:sub>
                      </m:sSub>
                      <m:r>
                        <a:rPr lang="en-US" altLang="zh-CN" sz="2400" b="0" i="1" dirty="0" smtClean="0">
                          <a:latin typeface="Cambria Math" panose="02040503050406030204" pitchFamily="18" charset="0"/>
                        </a:rPr>
                        <m:t>)</m:t>
                      </m:r>
                    </m:oMath>
                  </m:oMathPara>
                </a14:m>
                <a:endParaRPr lang="en-US" altLang="zh-CN" sz="2400" dirty="0"/>
              </a:p>
            </p:txBody>
          </p:sp>
        </mc:Choice>
        <mc:Fallback>
          <p:sp>
            <p:nvSpPr>
              <p:cNvPr id="8" name="TextBox 7"/>
              <p:cNvSpPr txBox="1">
                <a:spLocks noRot="1" noChangeAspect="1" noMove="1" noResize="1" noEditPoints="1" noAdjustHandles="1" noChangeArrowheads="1" noChangeShapeType="1" noTextEdit="1"/>
              </p:cNvSpPr>
              <p:nvPr/>
            </p:nvSpPr>
            <p:spPr>
              <a:xfrm>
                <a:off x="7312569" y="1518178"/>
                <a:ext cx="4591878" cy="461665"/>
              </a:xfrm>
              <a:prstGeom prst="rect">
                <a:avLst/>
              </a:prstGeom>
              <a:blipFill rotWithShape="1">
                <a:blip r:embed="rId2"/>
                <a:stretch>
                  <a:fillRect l="-12" t="-114" r="2" b="1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7221663" y="1891226"/>
                <a:ext cx="5172323"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𝑇</m:t>
                      </m:r>
                      <m:r>
                        <a:rPr lang="en-US" altLang="zh-CN" sz="2400" b="0" i="1" dirty="0" smtClean="0">
                          <a:latin typeface="Cambria Math" panose="02040503050406030204" pitchFamily="18" charset="0"/>
                        </a:rPr>
                        <m:t>=</m:t>
                      </m:r>
                      <m:r>
                        <a:rPr lang="en-US" altLang="zh-CN" sz="2400" i="1" dirty="0" smtClean="0">
                          <a:latin typeface="Cambria Math" panose="02040503050406030204" pitchFamily="18" charset="0"/>
                        </a:rPr>
                        <m:t>ℎ</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𝑘</m:t>
                      </m:r>
                      <m:r>
                        <a:rPr lang="en-US" altLang="zh-CN" sz="240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1" dirty="0">
                              <a:latin typeface="Cambria Math" panose="02040503050406030204" pitchFamily="18" charset="0"/>
                            </a:rPr>
                            <m:t>1</m:t>
                          </m:r>
                        </m:sub>
                      </m:sSub>
                      <m:r>
                        <a:rPr lang="en-US" altLang="zh-CN" sz="2400" b="0" i="1" dirty="0" smtClean="0">
                          <a:latin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1" dirty="0">
                              <a:latin typeface="Cambria Math" panose="02040503050406030204" pitchFamily="18" charset="0"/>
                            </a:rPr>
                            <m:t>𝑛</m:t>
                          </m:r>
                        </m:sub>
                      </m:sSub>
                      <m:r>
                        <a:rPr lang="en-US" altLang="zh-CN" sz="2400" i="1" dirty="0" smtClean="0">
                          <a:latin typeface="Cambria Math" panose="02040503050406030204" pitchFamily="18" charset="0"/>
                        </a:rPr>
                        <m:t>)</m:t>
                      </m:r>
                    </m:oMath>
                  </m:oMathPara>
                </a14:m>
                <a:endParaRPr lang="en-US" altLang="zh-CN" sz="2400" dirty="0"/>
              </a:p>
            </p:txBody>
          </p:sp>
        </mc:Choice>
        <mc:Fallback>
          <p:sp>
            <p:nvSpPr>
              <p:cNvPr id="10" name="TextBox 9"/>
              <p:cNvSpPr txBox="1">
                <a:spLocks noRot="1" noChangeAspect="1" noMove="1" noResize="1" noEditPoints="1" noAdjustHandles="1" noChangeArrowheads="1" noChangeShapeType="1" noTextEdit="1"/>
              </p:cNvSpPr>
              <p:nvPr/>
            </p:nvSpPr>
            <p:spPr>
              <a:xfrm>
                <a:off x="7221663" y="1891226"/>
                <a:ext cx="5172323" cy="461665"/>
              </a:xfrm>
              <a:prstGeom prst="rect">
                <a:avLst/>
              </a:prstGeom>
              <a:blipFill rotWithShape="1">
                <a:blip r:embed="rId3"/>
                <a:stretch>
                  <a:fillRect l="-9" t="-42" r="1" b="47"/>
                </a:stretch>
              </a:blipFill>
            </p:spPr>
            <p:txBody>
              <a:bodyPr/>
              <a:lstStyle/>
              <a:p>
                <a:r>
                  <a:rPr lang="zh-CN" altLang="en-US">
                    <a:noFill/>
                  </a:rPr>
                  <a:t> </a:t>
                </a:r>
              </a:p>
            </p:txBody>
          </p:sp>
        </mc:Fallback>
      </mc:AlternateContent>
      <p:cxnSp>
        <p:nvCxnSpPr>
          <p:cNvPr id="12" name="Straight Arrow Connector 11"/>
          <p:cNvCxnSpPr/>
          <p:nvPr/>
        </p:nvCxnSpPr>
        <p:spPr>
          <a:xfrm flipH="1">
            <a:off x="7466294" y="2809838"/>
            <a:ext cx="9621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7312569" y="2306038"/>
                <a:ext cx="1269557" cy="45965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rPr>
                        <m:t>𝑀</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𝑇</m:t>
                      </m:r>
                    </m:oMath>
                  </m:oMathPara>
                </a14:m>
                <a:endParaRPr lang="zh-CN" altLang="en-US" sz="2400" dirty="0"/>
              </a:p>
            </p:txBody>
          </p:sp>
        </mc:Choice>
        <mc:Fallback>
          <p:sp>
            <p:nvSpPr>
              <p:cNvPr id="14" name="TextBox 13"/>
              <p:cNvSpPr txBox="1">
                <a:spLocks noRot="1" noChangeAspect="1" noMove="1" noResize="1" noEditPoints="1" noAdjustHandles="1" noChangeArrowheads="1" noChangeShapeType="1" noTextEdit="1"/>
              </p:cNvSpPr>
              <p:nvPr/>
            </p:nvSpPr>
            <p:spPr>
              <a:xfrm>
                <a:off x="7312569" y="2306038"/>
                <a:ext cx="1269557" cy="459652"/>
              </a:xfrm>
              <a:prstGeom prst="rect">
                <a:avLst/>
              </a:prstGeom>
              <a:blipFill rotWithShape="1">
                <a:blip r:embed="rId4"/>
                <a:stretch>
                  <a:fillRect l="-43" t="-77" r="8" b="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708966" y="2775720"/>
                <a:ext cx="3160643" cy="73866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𝑀</m:t>
                          </m:r>
                        </m:e>
                        <m:sup>
                          <m:r>
                            <a:rPr lang="en-US" altLang="zh-CN" sz="2400" b="0" i="1" dirty="0" smtClean="0">
                              <a:latin typeface="Cambria Math" panose="02040503050406030204" pitchFamily="18" charset="0"/>
                            </a:rPr>
                            <m:t>′</m:t>
                          </m:r>
                        </m:sup>
                      </m:sSup>
                      <m:r>
                        <a:rPr lang="en-US" altLang="zh-CN" sz="2400" b="0" i="1" dirty="0" smtClean="0">
                          <a:latin typeface="Cambria Math" panose="02040503050406030204" pitchFamily="18" charset="0"/>
                        </a:rPr>
                        <m:t>=</m:t>
                      </m:r>
                      <m:d>
                        <m:dPr>
                          <m:ctrlPr>
                            <a:rPr lang="en-US" altLang="zh-CN" sz="2400" b="0" i="1" dirty="0" smtClean="0">
                              <a:latin typeface="Cambria Math" panose="02040503050406030204" pitchFamily="18" charset="0"/>
                            </a:rPr>
                          </m:ctrlPr>
                        </m:d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𝑥</m:t>
                              </m:r>
                            </m:e>
                            <m:sub>
                              <m:r>
                                <a:rPr lang="en-US" altLang="zh-CN" sz="2400" b="0" i="1" dirty="0" smtClean="0">
                                  <a:latin typeface="Cambria Math" panose="02040503050406030204" pitchFamily="18" charset="0"/>
                                </a:rPr>
                                <m:t>1</m:t>
                              </m:r>
                            </m:sub>
                          </m:sSub>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b="0" i="1" dirty="0" smtClean="0">
                                  <a:latin typeface="Cambria Math" panose="02040503050406030204" pitchFamily="18" charset="0"/>
                                </a:rPr>
                                <m:t>𝑛</m:t>
                              </m:r>
                            </m:sub>
                          </m:sSub>
                          <m:r>
                            <a:rPr lang="en-US" altLang="zh-CN" sz="2400" b="0" i="1" dirty="0" smtClean="0">
                              <a:latin typeface="Cambria Math" panose="02040503050406030204" pitchFamily="18" charset="0"/>
                            </a:rPr>
                            <m:t>,</m:t>
                          </m:r>
                          <m:sSub>
                            <m:sSubPr>
                              <m:ctrlPr>
                                <a:rPr lang="en-US" altLang="zh-CN" sz="2400" i="1" dirty="0" smtClean="0">
                                  <a:solidFill>
                                    <a:srgbClr val="0000FF"/>
                                  </a:solidFill>
                                  <a:latin typeface="Cambria Math" panose="02040503050406030204" pitchFamily="18" charset="0"/>
                                </a:rPr>
                              </m:ctrlPr>
                            </m:sSubPr>
                            <m:e>
                              <m:r>
                                <a:rPr lang="en-US" altLang="zh-CN" sz="2400" i="1" dirty="0">
                                  <a:solidFill>
                                    <a:srgbClr val="0000FF"/>
                                  </a:solidFill>
                                  <a:latin typeface="Cambria Math" panose="02040503050406030204" pitchFamily="18" charset="0"/>
                                </a:rPr>
                                <m:t>𝑥</m:t>
                              </m:r>
                            </m:e>
                            <m:sub>
                              <m:r>
                                <a:rPr lang="en-US" altLang="zh-CN" sz="2400" i="1" dirty="0">
                                  <a:solidFill>
                                    <a:srgbClr val="0000FF"/>
                                  </a:solidFill>
                                  <a:latin typeface="Cambria Math" panose="02040503050406030204" pitchFamily="18" charset="0"/>
                                </a:rPr>
                                <m:t>𝑛</m:t>
                              </m:r>
                              <m:r>
                                <a:rPr lang="en-US" altLang="zh-CN" sz="2400" b="0" i="1" dirty="0" smtClean="0">
                                  <a:solidFill>
                                    <a:srgbClr val="0000FF"/>
                                  </a:solidFill>
                                  <a:latin typeface="Cambria Math" panose="02040503050406030204" pitchFamily="18" charset="0"/>
                                </a:rPr>
                                <m:t>+</m:t>
                              </m:r>
                              <m:r>
                                <a:rPr lang="en-US" altLang="zh-CN" sz="2400" b="0" i="1" dirty="0" smtClean="0">
                                  <a:solidFill>
                                    <a:srgbClr val="0000FF"/>
                                  </a:solidFill>
                                  <a:latin typeface="Cambria Math" panose="02040503050406030204" pitchFamily="18" charset="0"/>
                                </a:rPr>
                                <m:t>1</m:t>
                              </m:r>
                            </m:sub>
                          </m:sSub>
                        </m:e>
                      </m:d>
                    </m:oMath>
                  </m:oMathPara>
                </a14:m>
                <a:endParaRPr lang="en-US" altLang="zh-CN" sz="2400" b="0" i="1" dirty="0">
                  <a:latin typeface="Cambria Math" panose="02040503050406030204" pitchFamily="18" charset="0"/>
                </a:endParaRPr>
              </a:p>
              <a:p>
                <a:endParaRPr lang="zh-CN" altLang="en-US" dirty="0"/>
              </a:p>
            </p:txBody>
          </p:sp>
        </mc:Choice>
        <mc:Fallback>
          <p:sp>
            <p:nvSpPr>
              <p:cNvPr id="9" name="TextBox 8"/>
              <p:cNvSpPr txBox="1">
                <a:spLocks noRot="1" noChangeAspect="1" noMove="1" noResize="1" noEditPoints="1" noAdjustHandles="1" noChangeArrowheads="1" noChangeShapeType="1" noTextEdit="1"/>
              </p:cNvSpPr>
              <p:nvPr/>
            </p:nvSpPr>
            <p:spPr>
              <a:xfrm>
                <a:off x="4708966" y="2775720"/>
                <a:ext cx="3160643" cy="738664"/>
              </a:xfrm>
              <a:prstGeom prst="rect">
                <a:avLst/>
              </a:prstGeom>
              <a:blipFill rotWithShape="1">
                <a:blip r:embed="rId5"/>
                <a:stretch>
                  <a:fillRect l="-14" t="-18" r="2" b="40"/>
                </a:stretch>
              </a:blipFill>
            </p:spPr>
            <p:txBody>
              <a:bodyPr/>
              <a:lstStyle/>
              <a:p>
                <a:r>
                  <a:rPr lang="zh-CN" altLang="en-US">
                    <a:noFill/>
                  </a:rPr>
                  <a:t> </a:t>
                </a:r>
              </a:p>
            </p:txBody>
          </p:sp>
        </mc:Fallback>
      </mc:AlternateContent>
      <p:sp>
        <p:nvSpPr>
          <p:cNvPr id="11" name="TextBox 10"/>
          <p:cNvSpPr txBox="1"/>
          <p:nvPr/>
        </p:nvSpPr>
        <p:spPr>
          <a:xfrm>
            <a:off x="5177051" y="1749010"/>
            <a:ext cx="1915909"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截获</a:t>
            </a:r>
            <a:r>
              <a:rPr lang="en-US" altLang="zh-CN" dirty="0">
                <a:latin typeface="宋体" panose="02010600030101010101" pitchFamily="2" charset="-122"/>
                <a:ea typeface="宋体" panose="02010600030101010101" pitchFamily="2" charset="-122"/>
              </a:rPr>
              <a:t>(intercept)</a:t>
            </a:r>
            <a:endParaRPr lang="zh-CN" altLang="en-US" dirty="0">
              <a:latin typeface="宋体" panose="02010600030101010101" pitchFamily="2" charset="-122"/>
              <a:ea typeface="宋体" panose="02010600030101010101" pitchFamily="2" charset="-122"/>
            </a:endParaRPr>
          </a:p>
        </p:txBody>
      </p:sp>
      <p:cxnSp>
        <p:nvCxnSpPr>
          <p:cNvPr id="13" name="Straight Arrow Connector 12"/>
          <p:cNvCxnSpPr/>
          <p:nvPr/>
        </p:nvCxnSpPr>
        <p:spPr>
          <a:xfrm flipH="1">
            <a:off x="3509993" y="3927864"/>
            <a:ext cx="9621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3356268" y="3424064"/>
                <a:ext cx="1269557" cy="45965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rPr>
                        <m:t>𝑀</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𝑇</m:t>
                      </m:r>
                      <m:r>
                        <a:rPr lang="en-US" altLang="zh-CN" sz="2400" b="0" i="1" dirty="0" smtClean="0">
                          <a:latin typeface="Cambria Math" panose="02040503050406030204" pitchFamily="18" charset="0"/>
                        </a:rPr>
                        <m:t>′</m:t>
                      </m:r>
                    </m:oMath>
                  </m:oMathPara>
                </a14:m>
                <a:endParaRPr lang="zh-CN" altLang="en-US" sz="2400" dirty="0"/>
              </a:p>
            </p:txBody>
          </p:sp>
        </mc:Choice>
        <mc:Fallback>
          <p:sp>
            <p:nvSpPr>
              <p:cNvPr id="15" name="TextBox 14"/>
              <p:cNvSpPr txBox="1">
                <a:spLocks noRot="1" noChangeAspect="1" noMove="1" noResize="1" noEditPoints="1" noAdjustHandles="1" noChangeArrowheads="1" noChangeShapeType="1" noTextEdit="1"/>
              </p:cNvSpPr>
              <p:nvPr/>
            </p:nvSpPr>
            <p:spPr>
              <a:xfrm>
                <a:off x="3356268" y="3424064"/>
                <a:ext cx="1269557" cy="459652"/>
              </a:xfrm>
              <a:prstGeom prst="rect">
                <a:avLst/>
              </a:prstGeom>
              <a:blipFill rotWithShape="1">
                <a:blip r:embed="rId6"/>
                <a:stretch>
                  <a:fillRect l="-23" t="-31" r="38"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435215" y="3937213"/>
                <a:ext cx="4455722" cy="1569660"/>
              </a:xfrm>
              <a:prstGeom prst="rect">
                <a:avLst/>
              </a:prstGeom>
              <a:noFill/>
            </p:spPr>
            <p:txBody>
              <a:bodyPr wrap="square">
                <a:spAutoFit/>
              </a:bodyPr>
              <a:lstStyle/>
              <a:p>
                <a:pPr marL="342900" indent="-342900">
                  <a:buFont typeface="Arial" panose="020B0604020202020204" pitchFamily="34" charset="0"/>
                  <a:buChar char="•"/>
                </a:pPr>
                <a:r>
                  <a:rPr lang="zh-CN" altLang="en-US" sz="2400" b="0" dirty="0"/>
                  <a:t>计算</a:t>
                </a:r>
                <a14:m>
                  <m:oMath xmlns:m="http://schemas.openxmlformats.org/officeDocument/2006/math">
                    <m:r>
                      <a:rPr lang="en-US" altLang="zh-CN" sz="2400" b="0" i="1" dirty="0" smtClean="0">
                        <a:latin typeface="Cambria Math" panose="02040503050406030204" pitchFamily="18" charset="0"/>
                      </a:rPr>
                      <m:t>ℎ</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𝑘</m:t>
                    </m:r>
                    <m:r>
                      <a:rPr lang="en-US" altLang="zh-CN" sz="2400" b="0" i="1" dirty="0" smtClean="0">
                        <a:latin typeface="Cambria Math" panose="02040503050406030204" pitchFamily="18" charset="0"/>
                      </a:rPr>
                      <m:t>|</m:t>
                    </m:r>
                    <m:d>
                      <m:dPr>
                        <m:begChr m:val="|"/>
                        <m:ctrlPr>
                          <a:rPr lang="en-US" altLang="zh-CN" sz="2400" b="0" i="1" dirty="0" smtClean="0">
                            <a:latin typeface="Cambria Math" panose="02040503050406030204" pitchFamily="18" charset="0"/>
                          </a:rPr>
                        </m:ctrlPr>
                      </m:dPr>
                      <m:e>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𝑀</m:t>
                            </m:r>
                          </m:e>
                          <m:sup>
                            <m:r>
                              <a:rPr lang="en-US" altLang="zh-CN" sz="2400" b="0" i="1" dirty="0" smtClean="0">
                                <a:latin typeface="Cambria Math" panose="02040503050406030204" pitchFamily="18" charset="0"/>
                              </a:rPr>
                              <m:t>′</m:t>
                            </m:r>
                          </m:sup>
                        </m:sSup>
                      </m:e>
                    </m:d>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ℎ</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𝑘</m:t>
                    </m:r>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1" dirty="0">
                            <a:latin typeface="Cambria Math" panose="02040503050406030204" pitchFamily="18" charset="0"/>
                          </a:rPr>
                          <m:t>𝑛</m:t>
                        </m:r>
                      </m:sub>
                    </m:sSub>
                    <m:r>
                      <a:rPr lang="en-US" altLang="zh-CN" sz="2400" i="1" dirty="0">
                        <a:latin typeface="Cambria Math" panose="02040503050406030204" pitchFamily="18" charset="0"/>
                      </a:rPr>
                      <m:t>,</m:t>
                    </m:r>
                    <m:sSub>
                      <m:sSubPr>
                        <m:ctrlPr>
                          <a:rPr lang="en-US" altLang="zh-CN" sz="2400" i="1" dirty="0">
                            <a:solidFill>
                              <a:srgbClr val="0000FF"/>
                            </a:solidFill>
                            <a:latin typeface="Cambria Math" panose="02040503050406030204" pitchFamily="18" charset="0"/>
                          </a:rPr>
                        </m:ctrlPr>
                      </m:sSubPr>
                      <m:e>
                        <m:r>
                          <a:rPr lang="en-US" altLang="zh-CN" sz="2400" i="1" dirty="0">
                            <a:solidFill>
                              <a:srgbClr val="0000FF"/>
                            </a:solidFill>
                            <a:latin typeface="Cambria Math" panose="02040503050406030204" pitchFamily="18" charset="0"/>
                          </a:rPr>
                          <m:t>𝑥</m:t>
                        </m:r>
                      </m:e>
                      <m:sub>
                        <m:r>
                          <a:rPr lang="en-US" altLang="zh-CN" sz="2400" i="1" dirty="0">
                            <a:solidFill>
                              <a:srgbClr val="0000FF"/>
                            </a:solidFill>
                            <a:latin typeface="Cambria Math" panose="02040503050406030204" pitchFamily="18" charset="0"/>
                          </a:rPr>
                          <m:t>𝑛</m:t>
                        </m:r>
                        <m:r>
                          <a:rPr lang="en-US" altLang="zh-CN" sz="2400" i="1" dirty="0">
                            <a:solidFill>
                              <a:srgbClr val="0000FF"/>
                            </a:solidFill>
                            <a:latin typeface="Cambria Math" panose="02040503050406030204" pitchFamily="18" charset="0"/>
                          </a:rPr>
                          <m:t>+</m:t>
                        </m:r>
                        <m:r>
                          <a:rPr lang="en-US" altLang="zh-CN" sz="2400" i="1" dirty="0">
                            <a:solidFill>
                              <a:srgbClr val="0000FF"/>
                            </a:solidFill>
                            <a:latin typeface="Cambria Math" panose="02040503050406030204" pitchFamily="18" charset="0"/>
                          </a:rPr>
                          <m:t>1</m:t>
                        </m:r>
                      </m:sub>
                    </m:sSub>
                    <m:r>
                      <a:rPr lang="en-US" altLang="zh-CN" sz="2400" b="0" i="1" dirty="0" smtClean="0">
                        <a:latin typeface="Cambria Math" panose="02040503050406030204" pitchFamily="18" charset="0"/>
                      </a:rPr>
                      <m:t>)</m:t>
                    </m:r>
                  </m:oMath>
                </a14:m>
                <a:endParaRPr lang="en-US" altLang="zh-CN" sz="2400" dirty="0"/>
              </a:p>
              <a:p>
                <a:pPr marL="342900" indent="-342900">
                  <a:buFont typeface="Arial" panose="020B0604020202020204" pitchFamily="34" charset="0"/>
                  <a:buChar char="•"/>
                </a:pPr>
                <a:r>
                  <a:rPr lang="zh-CN" altLang="en-US" sz="2400" dirty="0"/>
                  <a:t>验证</a:t>
                </a:r>
                <a14:m>
                  <m:oMath xmlns:m="http://schemas.openxmlformats.org/officeDocument/2006/math">
                    <m:r>
                      <a:rPr lang="en-US" altLang="zh-CN" sz="2400" b="0" i="1" dirty="0" smtClean="0">
                        <a:latin typeface="Cambria Math" panose="02040503050406030204" pitchFamily="18" charset="0"/>
                      </a:rPr>
                      <m:t>𝑇</m:t>
                    </m:r>
                    <m:r>
                      <a:rPr lang="en-US" altLang="zh-CN" sz="2400" i="1" dirty="0">
                        <a:latin typeface="Cambria Math" panose="02040503050406030204" pitchFamily="18" charset="0"/>
                      </a:rPr>
                      <m:t>=</m:t>
                    </m:r>
                    <m:r>
                      <a:rPr lang="en-US" altLang="zh-CN" sz="2400" i="1" dirty="0">
                        <a:latin typeface="Cambria Math" panose="02040503050406030204" pitchFamily="18" charset="0"/>
                      </a:rPr>
                      <m:t>ℎ</m:t>
                    </m:r>
                    <m:r>
                      <a:rPr lang="en-US" altLang="zh-CN" sz="2400" i="1" dirty="0">
                        <a:latin typeface="Cambria Math" panose="02040503050406030204" pitchFamily="18" charset="0"/>
                      </a:rPr>
                      <m:t>(</m:t>
                    </m:r>
                    <m:r>
                      <a:rPr lang="en-US" altLang="zh-CN" sz="2400" i="1" dirty="0">
                        <a:latin typeface="Cambria Math" panose="02040503050406030204" pitchFamily="18" charset="0"/>
                      </a:rPr>
                      <m:t>𝑘</m:t>
                    </m:r>
                    <m:r>
                      <a:rPr lang="en-US" altLang="zh-CN" sz="2400" i="1" dirty="0">
                        <a:latin typeface="Cambria Math" panose="02040503050406030204" pitchFamily="18" charset="0"/>
                      </a:rPr>
                      <m:t>|</m:t>
                    </m:r>
                    <m:d>
                      <m:dPr>
                        <m:begChr m:val="|"/>
                        <m:ctrlPr>
                          <a:rPr lang="en-US" altLang="zh-CN" sz="2400" i="1" dirty="0">
                            <a:latin typeface="Cambria Math" panose="02040503050406030204" pitchFamily="18" charset="0"/>
                          </a:rPr>
                        </m:ctrlPr>
                      </m:dPr>
                      <m:e>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𝑀</m:t>
                            </m:r>
                          </m:e>
                          <m:sup>
                            <m:r>
                              <a:rPr lang="en-US" altLang="zh-CN" sz="2400" i="1" dirty="0">
                                <a:latin typeface="Cambria Math" panose="02040503050406030204" pitchFamily="18" charset="0"/>
                              </a:rPr>
                              <m:t>′</m:t>
                            </m:r>
                          </m:sup>
                        </m:sSup>
                      </m:e>
                    </m:d>
                  </m:oMath>
                </a14:m>
                <a:r>
                  <a:rPr lang="zh-CN" altLang="en-US" sz="2400" dirty="0"/>
                  <a:t>通过</a:t>
                </a:r>
                <a:endParaRPr lang="en-US" altLang="zh-CN" sz="2400" dirty="0"/>
              </a:p>
              <a:p>
                <a:pPr marL="342900" indent="-342900">
                  <a:buFont typeface="Arial" panose="020B0604020202020204" pitchFamily="34" charset="0"/>
                  <a:buChar char="•"/>
                </a:pPr>
                <a:endParaRPr lang="zh-CN" altLang="en-US" sz="2400" dirty="0"/>
              </a:p>
            </p:txBody>
          </p:sp>
        </mc:Choice>
        <mc:Fallback>
          <p:sp>
            <p:nvSpPr>
              <p:cNvPr id="17" name="TextBox 16"/>
              <p:cNvSpPr txBox="1">
                <a:spLocks noRot="1" noChangeAspect="1" noMove="1" noResize="1" noEditPoints="1" noAdjustHandles="1" noChangeArrowheads="1" noChangeShapeType="1" noTextEdit="1"/>
              </p:cNvSpPr>
              <p:nvPr/>
            </p:nvSpPr>
            <p:spPr>
              <a:xfrm>
                <a:off x="435215" y="3937213"/>
                <a:ext cx="4455722" cy="1569660"/>
              </a:xfrm>
              <a:prstGeom prst="rect">
                <a:avLst/>
              </a:prstGeom>
              <a:blipFill rotWithShape="1">
                <a:blip r:embed="rId7"/>
                <a:stretch>
                  <a:fillRect l="-5" t="-14" r="4" b="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2722728" y="3213293"/>
                <a:ext cx="6391700"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𝑇</m:t>
                      </m:r>
                      <m:r>
                        <a:rPr lang="en-US" altLang="zh-CN" sz="2400" b="0" i="1" dirty="0" smtClean="0">
                          <a:latin typeface="Cambria Math" panose="02040503050406030204" pitchFamily="18" charset="0"/>
                        </a:rPr>
                        <m:t>′=</m:t>
                      </m:r>
                      <m:r>
                        <a:rPr lang="en-US" altLang="zh-CN" sz="2400" i="1" dirty="0" smtClean="0">
                          <a:latin typeface="Cambria Math" panose="02040503050406030204" pitchFamily="18" charset="0"/>
                        </a:rPr>
                        <m:t>ℎ</m:t>
                      </m:r>
                      <m:r>
                        <a:rPr lang="en-US" altLang="zh-CN" sz="2400" i="1" dirty="0" smtClean="0">
                          <a:latin typeface="Cambria Math" panose="02040503050406030204" pitchFamily="18" charset="0"/>
                        </a:rPr>
                        <m:t>(</m:t>
                      </m:r>
                      <m:r>
                        <a:rPr lang="en-US" altLang="zh-CN" sz="2400" b="0" i="1" dirty="0" smtClean="0">
                          <a:latin typeface="Cambria Math" panose="02040503050406030204" pitchFamily="18" charset="0"/>
                        </a:rPr>
                        <m:t>𝑇</m:t>
                      </m:r>
                      <m:r>
                        <a:rPr lang="en-US" altLang="zh-CN" sz="2400" i="1" dirty="0" smtClean="0">
                          <a:latin typeface="Cambria Math" panose="02040503050406030204" pitchFamily="18" charset="0"/>
                        </a:rPr>
                        <m:t>||</m:t>
                      </m:r>
                      <m:sSub>
                        <m:sSubPr>
                          <m:ctrlPr>
                            <a:rPr lang="en-US" altLang="zh-CN" sz="2400" i="1" dirty="0" smtClean="0">
                              <a:solidFill>
                                <a:srgbClr val="0000FF"/>
                              </a:solidFill>
                              <a:latin typeface="Cambria Math" panose="02040503050406030204" pitchFamily="18" charset="0"/>
                            </a:rPr>
                          </m:ctrlPr>
                        </m:sSubPr>
                        <m:e>
                          <m:r>
                            <a:rPr lang="en-US" altLang="zh-CN" sz="2400" i="1" dirty="0">
                              <a:solidFill>
                                <a:srgbClr val="0000FF"/>
                              </a:solidFill>
                              <a:latin typeface="Cambria Math" panose="02040503050406030204" pitchFamily="18" charset="0"/>
                            </a:rPr>
                            <m:t>𝑥</m:t>
                          </m:r>
                        </m:e>
                        <m:sub>
                          <m:r>
                            <a:rPr lang="en-US" altLang="zh-CN" sz="2400" b="0" i="1" dirty="0" smtClean="0">
                              <a:solidFill>
                                <a:srgbClr val="0000FF"/>
                              </a:solidFill>
                              <a:latin typeface="Cambria Math" panose="02040503050406030204" pitchFamily="18" charset="0"/>
                            </a:rPr>
                            <m:t>𝑛</m:t>
                          </m:r>
                          <m:r>
                            <a:rPr lang="en-US" altLang="zh-CN" sz="2400" b="0" i="1" dirty="0" smtClean="0">
                              <a:solidFill>
                                <a:srgbClr val="0000FF"/>
                              </a:solidFill>
                              <a:latin typeface="Cambria Math" panose="02040503050406030204" pitchFamily="18" charset="0"/>
                            </a:rPr>
                            <m:t>+</m:t>
                          </m:r>
                          <m:r>
                            <a:rPr lang="en-US" altLang="zh-CN" sz="2400" b="0" i="1" dirty="0" smtClean="0">
                              <a:solidFill>
                                <a:srgbClr val="0000FF"/>
                              </a:solidFill>
                              <a:latin typeface="Cambria Math" panose="02040503050406030204" pitchFamily="18" charset="0"/>
                            </a:rPr>
                            <m:t>1</m:t>
                          </m:r>
                        </m:sub>
                      </m:sSub>
                      <m:r>
                        <a:rPr lang="en-US" altLang="zh-CN" sz="2400" i="1" dirty="0" smtClean="0">
                          <a:latin typeface="Cambria Math" panose="02040503050406030204" pitchFamily="18" charset="0"/>
                        </a:rPr>
                        <m:t>)</m:t>
                      </m:r>
                    </m:oMath>
                  </m:oMathPara>
                </a14:m>
                <a:endParaRPr lang="en-US" altLang="zh-CN" sz="2400" dirty="0"/>
              </a:p>
            </p:txBody>
          </p:sp>
        </mc:Choice>
        <mc:Fallback>
          <p:sp>
            <p:nvSpPr>
              <p:cNvPr id="21" name="TextBox 20"/>
              <p:cNvSpPr txBox="1">
                <a:spLocks noRot="1" noChangeAspect="1" noMove="1" noResize="1" noEditPoints="1" noAdjustHandles="1" noChangeArrowheads="1" noChangeShapeType="1" noTextEdit="1"/>
              </p:cNvSpPr>
              <p:nvPr/>
            </p:nvSpPr>
            <p:spPr>
              <a:xfrm>
                <a:off x="2722728" y="3213293"/>
                <a:ext cx="6391700" cy="461665"/>
              </a:xfrm>
              <a:prstGeom prst="rect">
                <a:avLst/>
              </a:prstGeom>
              <a:blipFill rotWithShape="1">
                <a:blip r:embed="rId8"/>
                <a:stretch>
                  <a:fillRect l="-8" t="-42" r="4" b="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6384067" y="3917838"/>
                <a:ext cx="5460722" cy="246221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342900" indent="-342900">
                  <a:buFont typeface="Arial" panose="020B0604020202020204" pitchFamily="34" charset="0"/>
                  <a:buChar char="•"/>
                </a:pPr>
                <a:r>
                  <a:rPr lang="zh-CN" altLang="en-US" sz="2200" dirty="0">
                    <a:latin typeface="宋体" panose="02010600030101010101" pitchFamily="2" charset="-122"/>
                    <a:ea typeface="宋体" panose="02010600030101010101" pitchFamily="2" charset="-122"/>
                  </a:rPr>
                  <a:t>该攻击可能成功是因为哈希函数的迭代结构。注意哈希函数中的压缩函数的输入为</a:t>
                </a:r>
                <a:r>
                  <a:rPr lang="zh-CN" altLang="en-US" sz="2200" b="1" dirty="0">
                    <a:solidFill>
                      <a:srgbClr val="7030A0"/>
                    </a:solidFill>
                    <a:latin typeface="宋体" panose="02010600030101010101" pitchFamily="2" charset="-122"/>
                    <a:ea typeface="宋体" panose="02010600030101010101" pitchFamily="2" charset="-122"/>
                  </a:rPr>
                  <a:t>当前的分组</a:t>
                </a:r>
                <a:r>
                  <a:rPr lang="zh-CN" altLang="en-US" sz="2200" dirty="0">
                    <a:latin typeface="宋体" panose="02010600030101010101" pitchFamily="2" charset="-122"/>
                    <a:ea typeface="宋体" panose="02010600030101010101" pitchFamily="2" charset="-122"/>
                  </a:rPr>
                  <a:t>和</a:t>
                </a:r>
                <a:r>
                  <a:rPr lang="zh-CN" altLang="en-US" sz="2200" b="1" dirty="0">
                    <a:solidFill>
                      <a:srgbClr val="FF0000"/>
                    </a:solidFill>
                    <a:latin typeface="宋体" panose="02010600030101010101" pitchFamily="2" charset="-122"/>
                    <a:ea typeface="宋体" panose="02010600030101010101" pitchFamily="2" charset="-122"/>
                  </a:rPr>
                  <a:t>处理完前面分组得出的结果</a:t>
                </a:r>
                <a:r>
                  <a:rPr lang="zh-CN" altLang="en-US" sz="2200" b="1" dirty="0">
                    <a:solidFill>
                      <a:schemeClr val="tx1"/>
                    </a:solidFill>
                    <a:latin typeface="宋体" panose="02010600030101010101" pitchFamily="2" charset="-122"/>
                    <a:ea typeface="宋体" panose="02010600030101010101" pitchFamily="2" charset="-122"/>
                  </a:rPr>
                  <a:t>。</a:t>
                </a:r>
                <a:endParaRPr lang="en-US" altLang="zh-CN" sz="2200" b="1" dirty="0">
                  <a:solidFill>
                    <a:schemeClr val="tx1"/>
                  </a:solidFill>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200" dirty="0">
                    <a:latin typeface="宋体" panose="02010600030101010101" pitchFamily="2" charset="-122"/>
                    <a:ea typeface="宋体" panose="02010600030101010101" pitchFamily="2" charset="-122"/>
                  </a:rPr>
                  <a:t>因此，添加一个新分组</a:t>
                </a:r>
                <a14:m>
                  <m:oMath xmlns:m="http://schemas.openxmlformats.org/officeDocument/2006/math">
                    <m:sSub>
                      <m:sSubPr>
                        <m:ctrlPr>
                          <a:rPr lang="en-US" altLang="zh-CN" sz="2200" i="1" dirty="0" smtClean="0">
                            <a:solidFill>
                              <a:srgbClr val="0000FF"/>
                            </a:solidFill>
                            <a:latin typeface="Cambria Math" panose="02040503050406030204" pitchFamily="18" charset="0"/>
                          </a:rPr>
                        </m:ctrlPr>
                      </m:sSubPr>
                      <m:e>
                        <m:r>
                          <a:rPr lang="en-US" altLang="zh-CN" sz="2200" i="1" dirty="0">
                            <a:solidFill>
                              <a:srgbClr val="0000FF"/>
                            </a:solidFill>
                            <a:latin typeface="Cambria Math" panose="02040503050406030204" pitchFamily="18" charset="0"/>
                          </a:rPr>
                          <m:t>𝑥</m:t>
                        </m:r>
                      </m:e>
                      <m:sub>
                        <m:r>
                          <a:rPr lang="en-US" altLang="zh-CN" sz="2200" i="1" dirty="0">
                            <a:solidFill>
                              <a:srgbClr val="0000FF"/>
                            </a:solidFill>
                            <a:latin typeface="Cambria Math" panose="02040503050406030204" pitchFamily="18" charset="0"/>
                          </a:rPr>
                          <m:t>𝑛</m:t>
                        </m:r>
                        <m:r>
                          <a:rPr lang="en-US" altLang="zh-CN" sz="2200" b="0" i="1" dirty="0" smtClean="0">
                            <a:solidFill>
                              <a:srgbClr val="0000FF"/>
                            </a:solidFill>
                            <a:latin typeface="Cambria Math" panose="02040503050406030204" pitchFamily="18" charset="0"/>
                          </a:rPr>
                          <m:t>+</m:t>
                        </m:r>
                        <m:r>
                          <a:rPr lang="en-US" altLang="zh-CN" sz="2200" b="0" i="1" dirty="0" smtClean="0">
                            <a:solidFill>
                              <a:srgbClr val="0000FF"/>
                            </a:solidFill>
                            <a:latin typeface="Cambria Math" panose="02040503050406030204" pitchFamily="18" charset="0"/>
                          </a:rPr>
                          <m:t>1</m:t>
                        </m:r>
                      </m:sub>
                    </m:sSub>
                  </m:oMath>
                </a14:m>
                <a:r>
                  <a:rPr lang="zh-CN" altLang="en-US" sz="2200" dirty="0">
                    <a:latin typeface="宋体" panose="02010600030101010101" pitchFamily="2" charset="-122"/>
                    <a:ea typeface="宋体" panose="02010600030101010101" pitchFamily="2" charset="-122"/>
                  </a:rPr>
                  <a:t>之后，新的消息哈希值可以由前面计算得到的哈希值</a:t>
                </a:r>
                <a:r>
                  <a:rPr lang="en-US" altLang="zh-CN" sz="2200" dirty="0">
                    <a:latin typeface="宋体" panose="02010600030101010101" pitchFamily="2" charset="-122"/>
                    <a:ea typeface="宋体" panose="02010600030101010101" pitchFamily="2" charset="-122"/>
                  </a:rPr>
                  <a:t>T</a:t>
                </a:r>
                <a:r>
                  <a:rPr lang="zh-CN" altLang="en-US" sz="2200" dirty="0">
                    <a:latin typeface="宋体" panose="02010600030101010101" pitchFamily="2" charset="-122"/>
                    <a:ea typeface="宋体" panose="02010600030101010101" pitchFamily="2" charset="-122"/>
                  </a:rPr>
                  <a:t>作为压缩函数的输入得到。</a:t>
                </a:r>
                <a:endParaRPr lang="en-US" altLang="zh-CN" sz="2200" dirty="0">
                  <a:latin typeface="宋体" panose="02010600030101010101" pitchFamily="2" charset="-122"/>
                  <a:ea typeface="宋体" panose="02010600030101010101" pitchFamily="2" charset="-122"/>
                </a:endParaRPr>
              </a:p>
            </p:txBody>
          </p:sp>
        </mc:Choice>
        <mc:Fallback>
          <p:sp>
            <p:nvSpPr>
              <p:cNvPr id="22" name="TextBox 21"/>
              <p:cNvSpPr txBox="1">
                <a:spLocks noRot="1" noChangeAspect="1" noMove="1" noResize="1" noEditPoints="1" noAdjustHandles="1" noChangeArrowheads="1" noChangeShapeType="1" noTextEdit="1"/>
              </p:cNvSpPr>
              <p:nvPr/>
            </p:nvSpPr>
            <p:spPr>
              <a:xfrm>
                <a:off x="6384067" y="3917838"/>
                <a:ext cx="5460722" cy="2462213"/>
              </a:xfrm>
              <a:prstGeom prst="rect">
                <a:avLst/>
              </a:prstGeom>
              <a:blipFill rotWithShape="1">
                <a:blip r:embed="rId9"/>
                <a:stretch>
                  <a:fillRect l="-89" t="-202" r="-79" b="-172"/>
                </a:stretch>
              </a:blipFill>
            </p:spPr>
            <p:style>
              <a:lnRef idx="1">
                <a:schemeClr val="accent4"/>
              </a:lnRef>
              <a:fillRef idx="2">
                <a:schemeClr val="accent4"/>
              </a:fillRef>
              <a:effectRef idx="1">
                <a:schemeClr val="accent4"/>
              </a:effectRef>
              <a:fontRef idx="minor">
                <a:schemeClr val="dk1"/>
              </a:fontRef>
            </p:style>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zh-CN" altLang="en-US" dirty="0"/>
                  <a:t>对秘密后缀</a:t>
                </a:r>
                <a:r>
                  <a:rPr lang="en-US" altLang="zh-CN" dirty="0">
                    <a:latin typeface="Times New Roman" panose="02020603050405020304" pitchFamily="18" charset="0"/>
                    <a:cs typeface="Times New Roman" panose="02020603050405020304" pitchFamily="18" charset="0"/>
                  </a:rPr>
                  <a:t>MAC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ℎ</m:t>
                    </m:r>
                    <m:r>
                      <a:rPr lang="en-US" altLang="zh-CN" i="1" dirty="0" smtClean="0">
                        <a:latin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𝑀</m:t>
                    </m:r>
                    <m:r>
                      <a:rPr lang="en-US" altLang="zh-CN" b="1"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𝑘</m:t>
                    </m:r>
                    <m:r>
                      <a:rPr lang="en-US" altLang="zh-CN" i="1" dirty="0" smtClean="0">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的攻击</a:t>
                </a:r>
                <a:endParaRPr lang="zh-CN" altLang="en-US" dirty="0"/>
              </a:p>
            </p:txBody>
          </p:sp>
        </mc:Choice>
        <mc:Fallback>
          <p:sp>
            <p:nvSpPr>
              <p:cNvPr id="2" name="Title 1"/>
              <p:cNvSpPr>
                <a:spLocks noRot="1" noChangeAspect="1" noMove="1" noResize="1" noEditPoints="1" noAdjustHandles="1" noChangeArrowheads="1" noChangeShapeType="1" noTextEdit="1"/>
              </p:cNvSpPr>
              <p:nvPr>
                <p:ph type="title"/>
              </p:nvPr>
            </p:nvSpPr>
            <p:spPr>
              <a:blipFill rotWithShape="1">
                <a:blip r:embed="rId1"/>
                <a:stretch>
                  <a:fillRect l="-5" b="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zh-CN" altLang="en-US" dirty="0"/>
                  <a:t>假设敌手可以找到两个不同的消息</a:t>
                </a:r>
                <a14:m>
                  <m:oMath xmlns:m="http://schemas.openxmlformats.org/officeDocument/2006/math">
                    <m:r>
                      <a:rPr lang="en-US" altLang="zh-CN" i="1" dirty="0" smtClean="0">
                        <a:latin typeface="Cambria Math" panose="02040503050406030204" pitchFamily="18" charset="0"/>
                      </a:rPr>
                      <m:t>𝑀</m:t>
                    </m:r>
                  </m:oMath>
                </a14:m>
                <a:r>
                  <a:rPr lang="zh-CN" altLang="en-US" dirty="0"/>
                  <a:t>和</a:t>
                </a:r>
                <a14:m>
                  <m:oMath xmlns:m="http://schemas.openxmlformats.org/officeDocument/2006/math">
                    <m:r>
                      <a:rPr lang="en-US" altLang="zh-CN" i="1" dirty="0" smtClean="0">
                        <a:latin typeface="Cambria Math" panose="02040503050406030204" pitchFamily="18" charset="0"/>
                      </a:rPr>
                      <m:t>𝑀</m:t>
                    </m:r>
                    <m:r>
                      <a:rPr lang="en-US" altLang="zh-CN" i="1" dirty="0" smtClean="0">
                        <a:latin typeface="Cambria Math" panose="02040503050406030204" pitchFamily="18" charset="0"/>
                      </a:rPr>
                      <m:t>’</m:t>
                    </m:r>
                  </m:oMath>
                </a14:m>
                <a:r>
                  <a:rPr lang="zh-CN" altLang="en-US" dirty="0"/>
                  <a:t>，使得它们的哈希值相同</a:t>
                </a:r>
                <a14:m>
                  <m:oMath xmlns:m="http://schemas.openxmlformats.org/officeDocument/2006/math">
                    <m:r>
                      <a:rPr lang="en-US" altLang="zh-CN" i="1" dirty="0" smtClean="0">
                        <a:latin typeface="Cambria Math" panose="02040503050406030204" pitchFamily="18" charset="0"/>
                      </a:rPr>
                      <m:t>ℎ</m:t>
                    </m:r>
                    <m:d>
                      <m:dPr>
                        <m:ctrlPr>
                          <a:rPr lang="en-US" altLang="zh-CN" i="1" dirty="0" smtClean="0">
                            <a:latin typeface="Cambria Math" panose="02040503050406030204" pitchFamily="18" charset="0"/>
                          </a:rPr>
                        </m:ctrlPr>
                      </m:dPr>
                      <m:e>
                        <m:r>
                          <a:rPr lang="en-US" altLang="zh-CN" b="0" i="1" dirty="0" smtClean="0">
                            <a:latin typeface="Cambria Math" panose="02040503050406030204" pitchFamily="18" charset="0"/>
                          </a:rPr>
                          <m:t>𝑀</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ℎ</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𝑀</m:t>
                    </m:r>
                    <m:r>
                      <a:rPr lang="en-US" altLang="zh-CN" b="0" i="1" dirty="0" smtClean="0">
                        <a:latin typeface="Cambria Math" panose="02040503050406030204" pitchFamily="18" charset="0"/>
                      </a:rPr>
                      <m:t>′)</m:t>
                    </m:r>
                  </m:oMath>
                </a14:m>
                <a:endParaRPr lang="en-US" altLang="zh-CN" dirty="0"/>
              </a:p>
              <a:p>
                <a:pPr lvl="1"/>
                <a:r>
                  <a:rPr lang="zh-CN" altLang="en-US" dirty="0"/>
                  <a:t>比如</a:t>
                </a:r>
                <a:r>
                  <a:rPr lang="en-US" altLang="zh-CN" dirty="0"/>
                  <a:t>,</a:t>
                </a:r>
                <a14:m>
                  <m:oMath xmlns:m="http://schemas.openxmlformats.org/officeDocument/2006/math">
                    <m:r>
                      <a:rPr lang="en-US" altLang="zh-CN" b="0" i="1" smtClean="0">
                        <a:latin typeface="Cambria Math" panose="02040503050406030204" pitchFamily="18" charset="0"/>
                      </a:rPr>
                      <m:t>𝑀</m:t>
                    </m:r>
                  </m:oMath>
                </a14:m>
                <a:r>
                  <a:rPr lang="zh-CN" altLang="en-US" dirty="0"/>
                  <a:t>和</a:t>
                </a:r>
                <a14:m>
                  <m:oMath xmlns:m="http://schemas.openxmlformats.org/officeDocument/2006/math">
                    <m:r>
                      <a:rPr lang="en-US" altLang="zh-CN" i="1" dirty="0" smtClean="0">
                        <a:latin typeface="Cambria Math" panose="02040503050406030204" pitchFamily="18" charset="0"/>
                      </a:rPr>
                      <m:t>𝑀</m:t>
                    </m:r>
                    <m:r>
                      <a:rPr lang="en-US" altLang="zh-CN" b="0" i="1" dirty="0" smtClean="0">
                        <a:latin typeface="Cambria Math" panose="02040503050406030204" pitchFamily="18" charset="0"/>
                      </a:rPr>
                      <m:t>′</m:t>
                    </m:r>
                  </m:oMath>
                </a14:m>
                <a:r>
                  <a:rPr lang="zh-CN" altLang="en-US" dirty="0"/>
                  <a:t>可能是一个合同的不同版本，在一些关键的地方不一样（比如应支付的金额）</a:t>
                </a:r>
                <a:endParaRPr lang="en-US" altLang="zh-CN" dirty="0"/>
              </a:p>
              <a:p>
                <a:pPr lvl="1"/>
                <a:r>
                  <a:rPr lang="zh-CN" altLang="en-US" dirty="0"/>
                  <a:t>则由于哈希函数的迭代计算结构，</a:t>
                </a:r>
                <a14:m>
                  <m:oMath xmlns:m="http://schemas.openxmlformats.org/officeDocument/2006/math">
                    <m:r>
                      <a:rPr lang="en-US" altLang="zh-CN" i="1" dirty="0" smtClean="0">
                        <a:latin typeface="Cambria Math" panose="02040503050406030204" pitchFamily="18" charset="0"/>
                      </a:rPr>
                      <m:t>ℎ</m:t>
                    </m:r>
                    <m:d>
                      <m:dPr>
                        <m:ctrlPr>
                          <a:rPr lang="en-US" altLang="zh-CN" i="1" dirty="0" smtClean="0">
                            <a:latin typeface="Cambria Math" panose="02040503050406030204" pitchFamily="18" charset="0"/>
                          </a:rPr>
                        </m:ctrlPr>
                      </m:dPr>
                      <m:e>
                        <m:r>
                          <a:rPr lang="en-US" altLang="zh-CN" b="0" i="1" dirty="0" smtClean="0">
                            <a:latin typeface="Cambria Math" panose="02040503050406030204" pitchFamily="18" charset="0"/>
                          </a:rPr>
                          <m:t>𝑀</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ℎ</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𝑀</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oMath>
                </a14:m>
                <a:endParaRPr lang="en-US" altLang="zh-CN" dirty="0"/>
              </a:p>
              <a:p>
                <a:r>
                  <a:rPr lang="zh-CN" altLang="en-US" dirty="0"/>
                  <a:t>那么，如果</a:t>
                </a:r>
                <a:r>
                  <a:rPr lang="en-US" altLang="zh-CN" dirty="0"/>
                  <a:t>Bob</a:t>
                </a:r>
                <a:r>
                  <a:rPr lang="zh-CN" altLang="en-US" dirty="0"/>
                  <a:t>发送的</a:t>
                </a:r>
                <a14:m>
                  <m:oMath xmlns:m="http://schemas.openxmlformats.org/officeDocument/2006/math">
                    <m:r>
                      <a:rPr lang="en-US" altLang="zh-CN" i="1" dirty="0" smtClean="0">
                        <a:latin typeface="Cambria Math" panose="02040503050406030204" pitchFamily="18" charset="0"/>
                      </a:rPr>
                      <m:t>𝑀</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𝑀</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oMath>
                </a14:m>
                <a:r>
                  <a:rPr lang="zh-CN" altLang="en-US" dirty="0"/>
                  <a:t>被敌手截获，敌手可以直接把</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𝑇</m:t>
                    </m:r>
                  </m:oMath>
                </a14:m>
                <a:r>
                  <a:rPr lang="zh-CN" altLang="en-US" dirty="0"/>
                  <a:t>发送给</a:t>
                </a:r>
                <a:r>
                  <a:rPr lang="en-US" altLang="zh-CN" dirty="0"/>
                  <a:t>Alice</a:t>
                </a:r>
                <a:r>
                  <a:rPr lang="zh-CN" altLang="en-US" dirty="0"/>
                  <a:t>并能通过验证。</a:t>
                </a:r>
                <a:endParaRPr lang="en-US" altLang="zh-C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2"/>
                <a:stretch>
                  <a:fillRect t="-13" r="6"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6291209" y="4593849"/>
                <a:ext cx="5354548" cy="178510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342900" indent="-342900">
                  <a:buFont typeface="Arial" panose="020B0604020202020204" pitchFamily="34" charset="0"/>
                  <a:buChar char="•"/>
                </a:pPr>
                <a:r>
                  <a:rPr lang="zh-CN" altLang="en-US" sz="2200" dirty="0">
                    <a:latin typeface="宋体" panose="02010600030101010101" pitchFamily="2" charset="-122"/>
                    <a:ea typeface="宋体" panose="02010600030101010101" pitchFamily="2" charset="-122"/>
                  </a:rPr>
                  <a:t>该攻击的成功取决于哈希函数的具体参数（决定其抗碰撞性）。对于输出长度为</a:t>
                </a:r>
                <a:r>
                  <a:rPr lang="en-US" altLang="zh-CN" sz="2200" dirty="0">
                    <a:latin typeface="宋体" panose="02010600030101010101" pitchFamily="2" charset="-122"/>
                    <a:ea typeface="宋体" panose="02010600030101010101" pitchFamily="2" charset="-122"/>
                  </a:rPr>
                  <a:t>160</a:t>
                </a:r>
                <a:r>
                  <a:rPr lang="zh-CN" altLang="en-US" sz="2200" dirty="0">
                    <a:latin typeface="宋体" panose="02010600030101010101" pitchFamily="2" charset="-122"/>
                    <a:ea typeface="宋体" panose="02010600030101010101" pitchFamily="2" charset="-122"/>
                  </a:rPr>
                  <a:t>比特的哈希函数来说（比如</a:t>
                </a:r>
                <a:r>
                  <a:rPr lang="en-US" altLang="zh-CN" sz="2200" dirty="0">
                    <a:latin typeface="宋体" panose="02010600030101010101" pitchFamily="2" charset="-122"/>
                    <a:ea typeface="宋体" panose="02010600030101010101" pitchFamily="2" charset="-122"/>
                  </a:rPr>
                  <a:t>SHA-1</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a:t>
                </a:r>
                <a:r>
                  <a:rPr lang="zh-CN" altLang="en-US" sz="2200" b="1" dirty="0">
                    <a:solidFill>
                      <a:srgbClr val="0000FF"/>
                    </a:solidFill>
                    <a:latin typeface="宋体" panose="02010600030101010101" pitchFamily="2" charset="-122"/>
                    <a:ea typeface="宋体" panose="02010600030101010101" pitchFamily="2" charset="-122"/>
                  </a:rPr>
                  <a:t>即使采用的密钥有</a:t>
                </a:r>
                <a:r>
                  <a:rPr lang="en-US" altLang="zh-CN" sz="2200" b="1" dirty="0">
                    <a:solidFill>
                      <a:srgbClr val="0000FF"/>
                    </a:solidFill>
                    <a:latin typeface="宋体" panose="02010600030101010101" pitchFamily="2" charset="-122"/>
                    <a:ea typeface="宋体" panose="02010600030101010101" pitchFamily="2" charset="-122"/>
                  </a:rPr>
                  <a:t>128</a:t>
                </a:r>
                <a:r>
                  <a:rPr lang="zh-CN" altLang="en-US" sz="2200" b="1" dirty="0">
                    <a:solidFill>
                      <a:srgbClr val="0000FF"/>
                    </a:solidFill>
                    <a:latin typeface="宋体" panose="02010600030101010101" pitchFamily="2" charset="-122"/>
                    <a:ea typeface="宋体" panose="02010600030101010101" pitchFamily="2" charset="-122"/>
                  </a:rPr>
                  <a:t>比特</a:t>
                </a:r>
                <a:r>
                  <a:rPr lang="zh-CN" altLang="en-US" sz="2200" dirty="0">
                    <a:latin typeface="宋体" panose="02010600030101010101" pitchFamily="2" charset="-122"/>
                    <a:ea typeface="宋体" panose="02010600030101010101" pitchFamily="2" charset="-122"/>
                  </a:rPr>
                  <a:t>，那么攻击的复杂度也只是</a:t>
                </a:r>
                <a:r>
                  <a:rPr lang="zh-CN" altLang="en-US" sz="2200" b="1" dirty="0">
                    <a:solidFill>
                      <a:srgbClr val="FF0000"/>
                    </a:solidFill>
                    <a:latin typeface="宋体" panose="02010600030101010101" pitchFamily="2" charset="-122"/>
                    <a:ea typeface="宋体" panose="02010600030101010101" pitchFamily="2" charset="-122"/>
                  </a:rPr>
                  <a:t>约</a:t>
                </a:r>
                <a14:m>
                  <m:oMath xmlns:m="http://schemas.openxmlformats.org/officeDocument/2006/math">
                    <m:sSup>
                      <m:sSupPr>
                        <m:ctrlPr>
                          <a:rPr lang="en-US" altLang="zh-CN" sz="2200" b="1" i="1" smtClean="0">
                            <a:solidFill>
                              <a:srgbClr val="FF0000"/>
                            </a:solidFill>
                            <a:latin typeface="Cambria Math" panose="02040503050406030204" pitchFamily="18" charset="0"/>
                            <a:ea typeface="宋体" panose="02010600030101010101" pitchFamily="2" charset="-122"/>
                          </a:rPr>
                        </m:ctrlPr>
                      </m:sSupPr>
                      <m:e>
                        <m:r>
                          <a:rPr lang="en-US" altLang="zh-CN" sz="2200" b="1" i="1" smtClean="0">
                            <a:solidFill>
                              <a:srgbClr val="FF0000"/>
                            </a:solidFill>
                            <a:latin typeface="Cambria Math" panose="02040503050406030204" pitchFamily="18" charset="0"/>
                            <a:ea typeface="宋体" panose="02010600030101010101" pitchFamily="2" charset="-122"/>
                          </a:rPr>
                          <m:t>𝟐</m:t>
                        </m:r>
                      </m:e>
                      <m:sup>
                        <m:r>
                          <a:rPr lang="en-US" altLang="zh-CN" sz="2200" b="1" i="1" smtClean="0">
                            <a:solidFill>
                              <a:srgbClr val="FF0000"/>
                            </a:solidFill>
                            <a:latin typeface="Cambria Math" panose="02040503050406030204" pitchFamily="18" charset="0"/>
                            <a:ea typeface="宋体" panose="02010600030101010101" pitchFamily="2" charset="-122"/>
                          </a:rPr>
                          <m:t>𝟖𝟎</m:t>
                        </m:r>
                      </m:sup>
                    </m:sSup>
                  </m:oMath>
                </a14:m>
                <a:r>
                  <a:rPr lang="zh-CN" altLang="en-US" sz="2200" dirty="0">
                    <a:latin typeface="宋体" panose="02010600030101010101" pitchFamily="2" charset="-122"/>
                    <a:ea typeface="宋体" panose="02010600030101010101" pitchFamily="2" charset="-122"/>
                  </a:rPr>
                  <a:t>。</a:t>
                </a:r>
                <a:endParaRPr lang="en-US" altLang="zh-CN" sz="2200" dirty="0">
                  <a:latin typeface="宋体" panose="02010600030101010101" pitchFamily="2" charset="-122"/>
                  <a:ea typeface="宋体" panose="02010600030101010101" pitchFamily="2" charset="-122"/>
                </a:endParaRPr>
              </a:p>
            </p:txBody>
          </p:sp>
        </mc:Choice>
        <mc:Fallback>
          <p:sp>
            <p:nvSpPr>
              <p:cNvPr id="4" name="TextBox 3"/>
              <p:cNvSpPr txBox="1">
                <a:spLocks noRot="1" noChangeAspect="1" noMove="1" noResize="1" noEditPoints="1" noAdjustHandles="1" noChangeArrowheads="1" noChangeShapeType="1" noTextEdit="1"/>
              </p:cNvSpPr>
              <p:nvPr/>
            </p:nvSpPr>
            <p:spPr>
              <a:xfrm>
                <a:off x="6291209" y="4593849"/>
                <a:ext cx="5354548" cy="1785104"/>
              </a:xfrm>
              <a:prstGeom prst="rect">
                <a:avLst/>
              </a:prstGeom>
              <a:blipFill rotWithShape="1">
                <a:blip r:embed="rId3"/>
                <a:stretch>
                  <a:fillRect l="-100" t="-299" r="-86" b="-263"/>
                </a:stretch>
              </a:blipFill>
            </p:spPr>
            <p:style>
              <a:lnRef idx="1">
                <a:schemeClr val="accent4"/>
              </a:lnRef>
              <a:fillRef idx="2">
                <a:schemeClr val="accent4"/>
              </a:fillRef>
              <a:effectRef idx="1">
                <a:schemeClr val="accent4"/>
              </a:effectRef>
              <a:fontRef idx="minor">
                <a:schemeClr val="dk1"/>
              </a:fontRef>
            </p:style>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HMAC</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57226" y="1371599"/>
                <a:ext cx="6878868" cy="4805363"/>
              </a:xfrm>
            </p:spPr>
            <p:txBody>
              <a:bodyPr>
                <a:normAutofit fontScale="92500" lnSpcReduction="10000"/>
              </a:bodyPr>
              <a:lstStyle/>
              <a:p>
                <a:r>
                  <a:rPr lang="en-US" altLang="zh-CN" dirty="0"/>
                  <a:t>HMAC</a:t>
                </a:r>
                <a:r>
                  <a:rPr lang="zh-CN" altLang="en-US" dirty="0"/>
                  <a:t>的构造由</a:t>
                </a:r>
                <a:r>
                  <a:rPr lang="en-US" altLang="zh-CN" dirty="0">
                    <a:latin typeface="Times New Roman" panose="02020603050405020304" pitchFamily="18" charset="0"/>
                    <a:cs typeface="Times New Roman" panose="02020603050405020304" pitchFamily="18" charset="0"/>
                  </a:rPr>
                  <a:t>Mihir </a:t>
                </a:r>
                <a:r>
                  <a:rPr lang="en-US" altLang="zh-CN" dirty="0" err="1">
                    <a:latin typeface="Times New Roman" panose="02020603050405020304" pitchFamily="18" charset="0"/>
                    <a:cs typeface="Times New Roman" panose="02020603050405020304" pitchFamily="18" charset="0"/>
                  </a:rPr>
                  <a:t>Bellare</a:t>
                </a:r>
                <a:r>
                  <a:rPr lang="en-US" altLang="zh-CN" dirty="0">
                    <a:latin typeface="Times New Roman" panose="02020603050405020304" pitchFamily="18" charset="0"/>
                    <a:cs typeface="Times New Roman" panose="02020603050405020304" pitchFamily="18" charset="0"/>
                  </a:rPr>
                  <a:t>, Ran Canetti and Hugo Krawczyk</a:t>
                </a:r>
                <a:r>
                  <a:rPr lang="zh-CN" altLang="en-US" dirty="0"/>
                  <a:t>于</a:t>
                </a:r>
                <a:r>
                  <a:rPr lang="en-US" altLang="zh-CN" dirty="0"/>
                  <a:t>1996</a:t>
                </a:r>
                <a:r>
                  <a:rPr lang="zh-CN" altLang="en-US" dirty="0"/>
                  <a:t>年提出</a:t>
                </a:r>
                <a:endParaRPr lang="en-US" altLang="zh-CN" dirty="0"/>
              </a:p>
              <a:p>
                <a:pPr lvl="1"/>
                <a:r>
                  <a:rPr lang="zh-CN" altLang="en-US" dirty="0"/>
                  <a:t>避免了前面两种简单构造存在的安全问题。</a:t>
                </a:r>
                <a:endParaRPr lang="en-US" altLang="zh-CN" dirty="0"/>
              </a:p>
              <a:p>
                <a:pPr lvl="1"/>
                <a:r>
                  <a:rPr lang="zh-CN" altLang="en-US" dirty="0"/>
                  <a:t>安全性具有严格的证明。</a:t>
                </a:r>
                <a:endParaRPr lang="en-US" altLang="zh-CN" dirty="0"/>
              </a:p>
              <a:p>
                <a:r>
                  <a:rPr lang="en-US" altLang="zh-CN" dirty="0"/>
                  <a:t>HMAC</a:t>
                </a:r>
                <a:r>
                  <a:rPr lang="zh-CN" altLang="en-US" dirty="0"/>
                  <a:t>可以描述为：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𝐻𝑀𝐴𝐶</m:t>
                        </m:r>
                      </m:e>
                      <m:sub>
                        <m:r>
                          <a:rPr lang="en-US" altLang="zh-CN" b="0" i="1" smtClean="0">
                            <a:latin typeface="Cambria Math" panose="02040503050406030204" pitchFamily="18" charset="0"/>
                          </a:rPr>
                          <m:t>𝐾</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𝐾</m:t>
                        </m:r>
                      </m:e>
                      <m:sup>
                        <m:r>
                          <a:rPr lang="en-US" altLang="zh-CN" b="0" i="1" smtClean="0">
                            <a:solidFill>
                              <a:srgbClr val="FF0000"/>
                            </a:solidFill>
                            <a:latin typeface="Cambria Math" panose="02040503050406030204" pitchFamily="18" charset="0"/>
                          </a:rPr>
                          <m:t>+</m:t>
                        </m:r>
                      </m:sup>
                    </m:sSup>
                    <m:r>
                      <a:rPr lang="en-US" altLang="zh-CN" b="0" i="1" smtClean="0">
                        <a:solidFill>
                          <a:srgbClr val="FF0000"/>
                        </a:solidFill>
                        <a:latin typeface="Cambria Math" panose="02040503050406030204" pitchFamily="18" charset="0"/>
                        <a:ea typeface="Cambria Math" panose="02040503050406030204" pitchFamily="18" charset="0"/>
                      </a:rPr>
                      <m:t>⨁</m:t>
                    </m:r>
                    <m:r>
                      <m:rPr>
                        <m:sty m:val="p"/>
                      </m:rPr>
                      <a:rPr lang="en-US" altLang="zh-CN" b="0" i="0" smtClean="0">
                        <a:solidFill>
                          <a:srgbClr val="FF0000"/>
                        </a:solidFill>
                        <a:latin typeface="Cambria Math" panose="02040503050406030204" pitchFamily="18" charset="0"/>
                        <a:ea typeface="Cambria Math" panose="02040503050406030204" pitchFamily="18" charset="0"/>
                      </a:rPr>
                      <m:t>opad</m:t>
                    </m:r>
                    <m:r>
                      <a:rPr lang="en-US" altLang="zh-CN" b="0" i="1" smtClean="0">
                        <a:latin typeface="Cambria Math" panose="02040503050406030204" pitchFamily="18" charset="0"/>
                      </a:rPr>
                      <m:t>)||</m:t>
                    </m:r>
                    <m:r>
                      <a:rPr lang="en-US" altLang="zh-CN" b="0" i="1" smtClean="0">
                        <a:solidFill>
                          <a:srgbClr val="0000FF"/>
                        </a:solidFill>
                        <a:latin typeface="Cambria Math" panose="02040503050406030204" pitchFamily="18" charset="0"/>
                      </a:rPr>
                      <m:t>𝐻</m:t>
                    </m:r>
                    <m:r>
                      <a:rPr lang="en-US" altLang="zh-CN" b="0" i="1" smtClean="0">
                        <a:solidFill>
                          <a:srgbClr val="0000FF"/>
                        </a:solidFill>
                        <a:latin typeface="Cambria Math" panose="02040503050406030204" pitchFamily="18" charset="0"/>
                      </a:rPr>
                      <m:t>[(</m:t>
                    </m:r>
                    <m:sSup>
                      <m:sSupPr>
                        <m:ctrlPr>
                          <a:rPr lang="en-US" altLang="zh-CN" i="1">
                            <a:solidFill>
                              <a:srgbClr val="0000FF"/>
                            </a:solidFill>
                            <a:latin typeface="Cambria Math" panose="02040503050406030204" pitchFamily="18" charset="0"/>
                          </a:rPr>
                        </m:ctrlPr>
                      </m:sSupPr>
                      <m:e>
                        <m:r>
                          <a:rPr lang="en-US" altLang="zh-CN" i="1">
                            <a:solidFill>
                              <a:srgbClr val="0000FF"/>
                            </a:solidFill>
                            <a:latin typeface="Cambria Math" panose="02040503050406030204" pitchFamily="18" charset="0"/>
                          </a:rPr>
                          <m:t>𝐾</m:t>
                        </m:r>
                      </m:e>
                      <m:sup>
                        <m:r>
                          <a:rPr lang="en-US" altLang="zh-CN" i="1">
                            <a:solidFill>
                              <a:srgbClr val="0000FF"/>
                            </a:solidFill>
                            <a:latin typeface="Cambria Math" panose="02040503050406030204" pitchFamily="18" charset="0"/>
                          </a:rPr>
                          <m:t>+</m:t>
                        </m:r>
                      </m:sup>
                    </m:sSup>
                    <m:r>
                      <a:rPr lang="en-US" altLang="zh-CN" i="1">
                        <a:solidFill>
                          <a:srgbClr val="0000FF"/>
                        </a:solidFill>
                        <a:latin typeface="Cambria Math" panose="02040503050406030204" pitchFamily="18" charset="0"/>
                        <a:ea typeface="Cambria Math" panose="02040503050406030204" pitchFamily="18" charset="0"/>
                      </a:rPr>
                      <m:t>⨁</m:t>
                    </m:r>
                    <m:r>
                      <m:rPr>
                        <m:sty m:val="p"/>
                      </m:rPr>
                      <a:rPr lang="en-US" altLang="zh-CN" b="0" i="0" smtClean="0">
                        <a:solidFill>
                          <a:srgbClr val="0000FF"/>
                        </a:solidFill>
                        <a:latin typeface="Cambria Math" panose="02040503050406030204" pitchFamily="18" charset="0"/>
                      </a:rPr>
                      <m:t>ipad</m:t>
                    </m:r>
                    <m:r>
                      <a:rPr lang="en-US" altLang="zh-CN" b="0" i="1" smtClean="0">
                        <a:solidFill>
                          <a:srgbClr val="0000FF"/>
                        </a:solidFill>
                        <a:latin typeface="Cambria Math" panose="02040503050406030204" pitchFamily="18" charset="0"/>
                      </a:rPr>
                      <m:t>)||</m:t>
                    </m:r>
                    <m:r>
                      <a:rPr lang="en-US" altLang="zh-CN" b="0" i="1" smtClean="0">
                        <a:solidFill>
                          <a:srgbClr val="0000FF"/>
                        </a:solidFill>
                        <a:latin typeface="Cambria Math" panose="02040503050406030204" pitchFamily="18" charset="0"/>
                      </a:rPr>
                      <m:t>𝑀</m:t>
                    </m:r>
                    <m:r>
                      <a:rPr lang="en-US" altLang="zh-CN" b="0" i="1" smtClean="0">
                        <a:solidFill>
                          <a:srgbClr val="0000FF"/>
                        </a:solidFill>
                        <a:latin typeface="Cambria Math" panose="02040503050406030204" pitchFamily="18" charset="0"/>
                      </a:rPr>
                      <m:t>]]</m:t>
                    </m:r>
                  </m:oMath>
                </a14:m>
                <a:endParaRPr lang="en-US" altLang="zh-CN" sz="2400" dirty="0"/>
              </a:p>
              <a:p>
                <a:pPr lvl="1"/>
                <a14:m>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𝐾</m:t>
                        </m:r>
                      </m:e>
                      <m:sup>
                        <m:r>
                          <a:rPr lang="en-US" altLang="zh-CN" i="1">
                            <a:latin typeface="Cambria Math" panose="02040503050406030204" pitchFamily="18" charset="0"/>
                          </a:rPr>
                          <m:t>+</m:t>
                        </m:r>
                      </m:sup>
                    </m:sSup>
                    <m:r>
                      <a:rPr lang="zh-CN" altLang="en-US" i="1">
                        <a:latin typeface="Cambria Math" panose="02040503050406030204" pitchFamily="18" charset="0"/>
                      </a:rPr>
                      <m:t>为</m:t>
                    </m:r>
                    <m:r>
                      <a:rPr lang="en-US" altLang="zh-CN" i="1" dirty="0" smtClean="0">
                        <a:latin typeface="Cambria Math" panose="02040503050406030204" pitchFamily="18" charset="0"/>
                      </a:rPr>
                      <m:t>𝐾</m:t>
                    </m:r>
                  </m:oMath>
                </a14:m>
                <a:r>
                  <a:rPr lang="zh-CN" altLang="en-US" dirty="0"/>
                  <a:t>左边填充</a:t>
                </a:r>
                <a:r>
                  <a:rPr lang="en-US" altLang="zh-CN" dirty="0"/>
                  <a:t>0</a:t>
                </a:r>
                <a:r>
                  <a:rPr lang="zh-CN" altLang="en-US" dirty="0"/>
                  <a:t>得到，具有</a:t>
                </a:r>
                <a14:m>
                  <m:oMath xmlns:m="http://schemas.openxmlformats.org/officeDocument/2006/math">
                    <m:r>
                      <a:rPr lang="en-US" altLang="zh-CN" i="1" dirty="0" smtClean="0">
                        <a:latin typeface="Cambria Math" panose="02040503050406030204" pitchFamily="18" charset="0"/>
                      </a:rPr>
                      <m:t>𝑏</m:t>
                    </m:r>
                  </m:oMath>
                </a14:m>
                <a:r>
                  <a:rPr lang="zh-CN" altLang="en-US" dirty="0"/>
                  <a:t>位。（例如，若</a:t>
                </a:r>
                <a14:m>
                  <m:oMath xmlns:m="http://schemas.openxmlformats.org/officeDocument/2006/math">
                    <m:r>
                      <a:rPr lang="en-US" altLang="zh-CN" i="1" dirty="0" smtClean="0">
                        <a:latin typeface="Cambria Math" panose="02040503050406030204" pitchFamily="18" charset="0"/>
                      </a:rPr>
                      <m:t>𝐾</m:t>
                    </m:r>
                  </m:oMath>
                </a14:m>
                <a:r>
                  <a:rPr lang="zh-CN" altLang="en-US" dirty="0"/>
                  <a:t>的长度位</a:t>
                </a:r>
                <a:r>
                  <a:rPr lang="en-US" altLang="zh-CN" dirty="0"/>
                  <a:t>160</a:t>
                </a:r>
                <a:r>
                  <a:rPr lang="zh-CN" altLang="en-US" dirty="0"/>
                  <a:t>位，</a:t>
                </a:r>
                <a14:m>
                  <m:oMath xmlns:m="http://schemas.openxmlformats.org/officeDocument/2006/math">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512</m:t>
                    </m:r>
                  </m:oMath>
                </a14:m>
                <a:r>
                  <a:rPr lang="en-US" altLang="zh-CN" dirty="0"/>
                  <a:t>,</a:t>
                </a:r>
                <a:r>
                  <a:rPr lang="zh-CN" altLang="en-US" dirty="0"/>
                  <a:t>则填充</a:t>
                </a:r>
                <a:r>
                  <a:rPr lang="en-US" altLang="zh-CN" dirty="0"/>
                  <a:t>44</a:t>
                </a:r>
                <a:r>
                  <a:rPr lang="zh-CN" altLang="en-US" dirty="0"/>
                  <a:t>个字节的</a:t>
                </a:r>
                <a:r>
                  <a:rPr lang="en-US" altLang="zh-CN" dirty="0"/>
                  <a:t>0</a:t>
                </a:r>
                <a:r>
                  <a:rPr lang="zh-CN" altLang="en-US" dirty="0"/>
                  <a:t>，即</a:t>
                </a:r>
                <a:r>
                  <a:rPr lang="en-US" altLang="zh-CN" dirty="0"/>
                  <a:t>352</a:t>
                </a:r>
                <a:r>
                  <a:rPr lang="zh-CN" altLang="en-US" dirty="0"/>
                  <a:t>位</a:t>
                </a:r>
                <a:r>
                  <a:rPr lang="en-US" altLang="zh-CN" dirty="0"/>
                  <a:t>0</a:t>
                </a:r>
                <a:r>
                  <a:rPr lang="zh-CN" altLang="en-US" dirty="0"/>
                  <a:t>）</a:t>
                </a:r>
                <a:endParaRPr lang="en-US" altLang="zh-CN" dirty="0"/>
              </a:p>
              <a:p>
                <a:pPr lvl="1"/>
                <a14:m>
                  <m:oMath xmlns:m="http://schemas.openxmlformats.org/officeDocument/2006/math">
                    <m:r>
                      <a:rPr lang="en-US" altLang="zh-CN" b="0" i="1" dirty="0" smtClean="0">
                        <a:latin typeface="Cambria Math" panose="02040503050406030204" pitchFamily="18" charset="0"/>
                      </a:rPr>
                      <m:t>𝑏</m:t>
                    </m:r>
                  </m:oMath>
                </a14:m>
                <a:r>
                  <a:rPr lang="zh-CN" altLang="en-US" dirty="0"/>
                  <a:t>为哈希函数</a:t>
                </a:r>
                <a14:m>
                  <m:oMath xmlns:m="http://schemas.openxmlformats.org/officeDocument/2006/math">
                    <m:r>
                      <a:rPr lang="en-US" altLang="zh-CN" i="1" dirty="0" smtClean="0">
                        <a:latin typeface="Cambria Math" panose="02040503050406030204" pitchFamily="18" charset="0"/>
                      </a:rPr>
                      <m:t>𝐻</m:t>
                    </m:r>
                  </m:oMath>
                </a14:m>
                <a:r>
                  <a:rPr lang="zh-CN" altLang="en-US" dirty="0"/>
                  <a:t>输入消息的分组长度</a:t>
                </a:r>
                <a:endParaRPr lang="en-US" altLang="zh-CN" dirty="0"/>
              </a:p>
              <a:p>
                <a:pPr lvl="1"/>
                <a14:m>
                  <m:oMath xmlns:m="http://schemas.openxmlformats.org/officeDocument/2006/math">
                    <m:r>
                      <a:rPr lang="en-US" altLang="zh-CN" i="1" dirty="0" smtClean="0">
                        <a:latin typeface="Cambria Math" panose="02040503050406030204" pitchFamily="18" charset="0"/>
                      </a:rPr>
                      <m:t>𝐻</m:t>
                    </m:r>
                  </m:oMath>
                </a14:m>
                <a:r>
                  <a:rPr lang="zh-CN" altLang="en-US" dirty="0"/>
                  <a:t>可以为任意现有的哈希函数</a:t>
                </a:r>
                <a:endParaRPr lang="en-US" altLang="zh-CN" dirty="0"/>
              </a:p>
              <a:p>
                <a:pPr lvl="1"/>
                <a14:m>
                  <m:oMath xmlns:m="http://schemas.openxmlformats.org/officeDocument/2006/math">
                    <m:r>
                      <m:rPr>
                        <m:sty m:val="p"/>
                      </m:rPr>
                      <a:rPr lang="en-US" altLang="zh-CN" i="0" dirty="0" smtClean="0">
                        <a:latin typeface="Cambria Math" panose="02040503050406030204" pitchFamily="18" charset="0"/>
                      </a:rPr>
                      <m:t>opad</m:t>
                    </m:r>
                    <m:r>
                      <a:rPr lang="en-US" altLang="zh-CN" i="0" dirty="0" smtClean="0">
                        <a:latin typeface="Cambria Math" panose="02040503050406030204" pitchFamily="18" charset="0"/>
                      </a:rPr>
                      <m:t>,</m:t>
                    </m:r>
                    <m:r>
                      <m:rPr>
                        <m:sty m:val="p"/>
                      </m:rPr>
                      <a:rPr lang="en-US" altLang="zh-CN" i="0" dirty="0" smtClean="0">
                        <a:latin typeface="Cambria Math" panose="02040503050406030204" pitchFamily="18" charset="0"/>
                      </a:rPr>
                      <m:t>ipad</m:t>
                    </m:r>
                  </m:oMath>
                </a14:m>
                <a:r>
                  <a:rPr lang="zh-CN" altLang="en-US" dirty="0"/>
                  <a:t>是常数</a:t>
                </a:r>
                <a:endParaRPr lang="en-US" altLang="zh-CN" dirty="0"/>
              </a:p>
              <a:p>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657226" y="1371599"/>
                <a:ext cx="6878868" cy="4805363"/>
              </a:xfrm>
              <a:blipFill rotWithShape="1">
                <a:blip r:embed="rId1"/>
                <a:stretch>
                  <a:fillRect t="-198" r="8" b="-4658"/>
                </a:stretch>
              </a:blipFill>
            </p:spPr>
            <p:txBody>
              <a:bodyPr/>
              <a:lstStyle/>
              <a:p>
                <a:r>
                  <a:rPr lang="zh-CN" altLang="en-US">
                    <a:noFill/>
                  </a:rPr>
                  <a:t> </a:t>
                </a:r>
              </a:p>
            </p:txBody>
          </p:sp>
        </mc:Fallback>
      </mc:AlternateContent>
      <p:pic>
        <p:nvPicPr>
          <p:cNvPr id="4" name="Picture 3" descr="Diagram, schematic&#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6094" y="1284218"/>
            <a:ext cx="4284184" cy="522670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一种更高效的</a:t>
            </a:r>
            <a:r>
              <a:rPr lang="en-US" altLang="zh-CN" dirty="0"/>
              <a:t>HMAC</a:t>
            </a:r>
            <a:r>
              <a:rPr lang="zh-CN" altLang="en-US" dirty="0"/>
              <a:t>应用方式</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57225" y="1371599"/>
                <a:ext cx="5620285" cy="4805363"/>
              </a:xfrm>
            </p:spPr>
            <p:txBody>
              <a:bodyPr>
                <a:normAutofit lnSpcReduction="10000"/>
              </a:bodyPr>
              <a:lstStyle/>
              <a:p>
                <a:r>
                  <a:rPr lang="zh-CN" altLang="en-US" sz="2800" dirty="0">
                    <a:latin typeface="Times New Roman" panose="02020603050405020304" pitchFamily="18" charset="0"/>
                  </a:rPr>
                  <a:t>在应用</a:t>
                </a:r>
                <a:r>
                  <a:rPr lang="en-US" altLang="zh-CN" sz="2800" dirty="0">
                    <a:latin typeface="Times New Roman" panose="02020603050405020304" pitchFamily="18" charset="0"/>
                  </a:rPr>
                  <a:t>HMAC</a:t>
                </a:r>
                <a:r>
                  <a:rPr lang="zh-CN" altLang="en-US" sz="2800" dirty="0">
                    <a:latin typeface="Times New Roman" panose="02020603050405020304" pitchFamily="18" charset="0"/>
                  </a:rPr>
                  <a:t>时，可预先求出下面两个值：</a:t>
                </a:r>
                <a:endParaRPr lang="en-US" altLang="zh-CN" sz="2800" dirty="0">
                  <a:latin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zh-CN" altLang="en-US" i="1" smtClean="0">
                          <a:solidFill>
                            <a:srgbClr val="000000"/>
                          </a:solidFill>
                          <a:latin typeface="Cambria Math" panose="02040503050406030204" pitchFamily="18" charset="0"/>
                        </a:rPr>
                        <m:t>𝑓</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𝐼𝑉</m:t>
                      </m:r>
                      <m:r>
                        <a:rPr lang="zh-CN" altLang="en-US" i="1" smtClean="0">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𝐾</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𝑖𝑝𝑎𝑑</m:t>
                      </m:r>
                      <m:r>
                        <a:rPr lang="zh-CN" altLang="en-US" i="1">
                          <a:solidFill>
                            <a:srgbClr val="000000"/>
                          </a:solidFill>
                          <a:latin typeface="Cambria Math" panose="02040503050406030204" pitchFamily="18" charset="0"/>
                        </a:rPr>
                        <m:t>))</m:t>
                      </m:r>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zh-CN" altLang="en-US" i="1" smtClean="0">
                          <a:solidFill>
                            <a:srgbClr val="000000"/>
                          </a:solidFill>
                          <a:latin typeface="Cambria Math" panose="02040503050406030204" pitchFamily="18" charset="0"/>
                        </a:rPr>
                        <m:t>𝑓</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𝐼𝑉</m:t>
                      </m:r>
                      <m:r>
                        <a:rPr lang="zh-CN" altLang="en-US" i="1" smtClean="0">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𝐾</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𝑜𝑝𝑎𝑑</m:t>
                      </m:r>
                      <m:r>
                        <a:rPr lang="zh-CN" altLang="en-US" i="1">
                          <a:solidFill>
                            <a:srgbClr val="000000"/>
                          </a:solidFill>
                          <a:latin typeface="Cambria Math" panose="02040503050406030204" pitchFamily="18" charset="0"/>
                        </a:rPr>
                        <m:t>))</m:t>
                      </m:r>
                    </m:oMath>
                  </m:oMathPara>
                </a14:m>
                <a:endParaRPr lang="zh-CN" altLang="en-US" dirty="0"/>
              </a:p>
              <a:p>
                <a:r>
                  <a:rPr lang="zh-CN" altLang="en-US" sz="2800" dirty="0">
                    <a:latin typeface="Times New Roman" panose="02020603050405020304" pitchFamily="18" charset="0"/>
                  </a:rPr>
                  <a:t>这两个预先计算的值用于作为哈希函数的初值</a:t>
                </a:r>
                <a:r>
                  <a:rPr lang="en-US" altLang="zh-CN" sz="2800" dirty="0">
                    <a:latin typeface="Times New Roman" panose="02020603050405020304" pitchFamily="18" charset="0"/>
                  </a:rPr>
                  <a:t>IV</a:t>
                </a:r>
                <a:r>
                  <a:rPr lang="zh-CN" altLang="en-US" sz="2800" dirty="0">
                    <a:latin typeface="Times New Roman" panose="02020603050405020304" pitchFamily="18" charset="0"/>
                  </a:rPr>
                  <a:t>。</a:t>
                </a:r>
                <a:endParaRPr lang="en-US" altLang="zh-CN" sz="2800" dirty="0">
                  <a:latin typeface="Times New Roman" panose="02020603050405020304" pitchFamily="18" charset="0"/>
                </a:endParaRPr>
              </a:p>
              <a:p>
                <a:r>
                  <a:rPr lang="zh-CN" altLang="en-US" dirty="0">
                    <a:latin typeface="Times New Roman" panose="02020603050405020304" pitchFamily="18" charset="0"/>
                  </a:rPr>
                  <a:t>这样一来，每当为一个消息计算</a:t>
                </a:r>
                <a:r>
                  <a:rPr lang="en-US" altLang="zh-CN" dirty="0">
                    <a:latin typeface="Times New Roman" panose="02020603050405020304" pitchFamily="18" charset="0"/>
                  </a:rPr>
                  <a:t>HMAC</a:t>
                </a:r>
                <a:r>
                  <a:rPr lang="zh-CN" altLang="en-US" dirty="0">
                    <a:latin typeface="Times New Roman" panose="02020603050405020304" pitchFamily="18" charset="0"/>
                  </a:rPr>
                  <a:t>值时，可以省去上面两个值的计算</a:t>
                </a:r>
                <a:endParaRPr lang="en-US" altLang="zh-CN" dirty="0">
                  <a:latin typeface="Times New Roman" panose="02020603050405020304" pitchFamily="18" charset="0"/>
                </a:endParaRPr>
              </a:p>
              <a:p>
                <a:pPr lvl="1"/>
                <a:r>
                  <a:rPr lang="zh-CN" altLang="en-US" dirty="0">
                    <a:latin typeface="Times New Roman" panose="02020603050405020304" pitchFamily="18" charset="0"/>
                  </a:rPr>
                  <a:t>若无预先计算存储，则每次均要对这两个值进行计算</a:t>
                </a:r>
                <a:endParaRPr lang="zh-CN" altLang="en-US" dirty="0">
                  <a:latin typeface="Times New Roman" panose="02020603050405020304" pitchFamily="18" charset="0"/>
                </a:endParaRPr>
              </a:p>
              <a:p>
                <a:pPr marL="0" indent="0">
                  <a:buNone/>
                </a:pPr>
                <a:endParaRPr lang="en-US" altLang="zh-CN" sz="2800" dirty="0">
                  <a:latin typeface="Times New Roman" panose="02020603050405020304" pitchFamily="18" charset="0"/>
                </a:endParaRPr>
              </a:p>
              <a:p>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657225" y="1371599"/>
                <a:ext cx="5620285" cy="4805363"/>
              </a:xfrm>
              <a:blipFill rotWithShape="1">
                <a:blip r:embed="rId1"/>
                <a:stretch>
                  <a:fillRect t="-291" r="10" b="-14146"/>
                </a:stretch>
              </a:blipFill>
            </p:spPr>
            <p:txBody>
              <a:bodyPr/>
              <a:lstStyle/>
              <a:p>
                <a:r>
                  <a:rPr lang="zh-CN" altLang="en-US">
                    <a:noFill/>
                  </a:rPr>
                  <a:t> </a:t>
                </a:r>
              </a:p>
            </p:txBody>
          </p:sp>
        </mc:Fallback>
      </mc:AlternateContent>
      <p:pic>
        <p:nvPicPr>
          <p:cNvPr id="5" name="Picture 4" descr="Diagram, schematic&#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7453" y="1134470"/>
            <a:ext cx="5056861" cy="56378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内容</a:t>
            </a:r>
            <a:endParaRPr lang="zh-CN" altLang="en-US" dirty="0"/>
          </a:p>
        </p:txBody>
      </p:sp>
      <p:sp>
        <p:nvSpPr>
          <p:cNvPr id="3" name="Content Placeholder 2"/>
          <p:cNvSpPr>
            <a:spLocks noGrp="1"/>
          </p:cNvSpPr>
          <p:nvPr>
            <p:ph idx="1"/>
          </p:nvPr>
        </p:nvSpPr>
        <p:spPr/>
        <p:txBody>
          <a:bodyPr/>
          <a:lstStyle/>
          <a:p>
            <a:pPr>
              <a:lnSpc>
                <a:spcPct val="150000"/>
              </a:lnSpc>
            </a:pPr>
            <a:r>
              <a:rPr lang="zh-CN" altLang="en-US" sz="3200" dirty="0">
                <a:latin typeface="Times New Roman" panose="02020603050405020304" pitchFamily="18" charset="0"/>
              </a:rPr>
              <a:t>消息认证及消息认证码</a:t>
            </a:r>
            <a:endParaRPr lang="en-US" altLang="zh-CN" sz="3200" dirty="0">
              <a:latin typeface="Times New Roman" panose="02020603050405020304" pitchFamily="18" charset="0"/>
            </a:endParaRPr>
          </a:p>
          <a:p>
            <a:pPr>
              <a:lnSpc>
                <a:spcPct val="150000"/>
              </a:lnSpc>
            </a:pPr>
            <a:r>
              <a:rPr lang="zh-CN" altLang="en-US" sz="3200" dirty="0">
                <a:latin typeface="Times New Roman" panose="02020603050405020304" pitchFamily="18" charset="0"/>
              </a:rPr>
              <a:t>消息认证码的要求</a:t>
            </a:r>
            <a:endParaRPr lang="en-US" altLang="zh-CN" sz="3200" dirty="0">
              <a:latin typeface="Times New Roman" panose="02020603050405020304" pitchFamily="18" charset="0"/>
            </a:endParaRPr>
          </a:p>
          <a:p>
            <a:pPr>
              <a:lnSpc>
                <a:spcPct val="150000"/>
              </a:lnSpc>
            </a:pPr>
            <a:r>
              <a:rPr lang="zh-CN" altLang="en-US" sz="3200" dirty="0">
                <a:latin typeface="Times New Roman" panose="02020603050405020304" pitchFamily="18" charset="0"/>
              </a:rPr>
              <a:t>基于哈希函数的</a:t>
            </a:r>
            <a:r>
              <a:rPr lang="en-GB" altLang="zh-CN" sz="3200" dirty="0">
                <a:latin typeface="Times New Roman" panose="02020603050405020304" pitchFamily="18" charset="0"/>
              </a:rPr>
              <a:t>MAC</a:t>
            </a:r>
            <a:endParaRPr lang="en-GB" altLang="zh-CN" sz="3200" dirty="0">
              <a:latin typeface="Times New Roman" panose="02020603050405020304" pitchFamily="18" charset="0"/>
            </a:endParaRPr>
          </a:p>
          <a:p>
            <a:pPr>
              <a:lnSpc>
                <a:spcPct val="150000"/>
              </a:lnSpc>
            </a:pPr>
            <a:r>
              <a:rPr lang="zh-CN" altLang="en-US" sz="3200" b="1" dirty="0">
                <a:solidFill>
                  <a:srgbClr val="FF0000"/>
                </a:solidFill>
                <a:latin typeface="Times New Roman" panose="02020603050405020304" pitchFamily="18" charset="0"/>
              </a:rPr>
              <a:t>基于分组密码的</a:t>
            </a:r>
            <a:r>
              <a:rPr lang="en-GB" altLang="zh-CN" sz="3200" b="1" dirty="0">
                <a:solidFill>
                  <a:srgbClr val="FF0000"/>
                </a:solidFill>
                <a:latin typeface="Times New Roman" panose="02020603050405020304" pitchFamily="18" charset="0"/>
              </a:rPr>
              <a:t>MAC</a:t>
            </a:r>
            <a:endParaRPr lang="en-GB" altLang="zh-CN" sz="3200" b="1" dirty="0">
              <a:solidFill>
                <a:srgbClr val="FF0000"/>
              </a:solidFill>
              <a:latin typeface="Times New Roman" panose="02020603050405020304" pitchFamily="18" charset="0"/>
            </a:endParaRP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基于分组密码的</a:t>
            </a:r>
            <a:r>
              <a:rPr lang="en-US" altLang="zh-CN" dirty="0"/>
              <a:t>MAC</a:t>
            </a:r>
            <a:endParaRPr lang="zh-CN" altLang="en-US" dirty="0"/>
          </a:p>
        </p:txBody>
      </p:sp>
      <p:sp>
        <p:nvSpPr>
          <p:cNvPr id="3" name="Content Placeholder 2"/>
          <p:cNvSpPr>
            <a:spLocks noGrp="1"/>
          </p:cNvSpPr>
          <p:nvPr>
            <p:ph idx="1"/>
          </p:nvPr>
        </p:nvSpPr>
        <p:spPr/>
        <p:txBody>
          <a:bodyPr/>
          <a:lstStyle/>
          <a:p>
            <a:r>
              <a:rPr lang="zh-CN" altLang="en-US" dirty="0"/>
              <a:t>数据认证算法</a:t>
            </a:r>
            <a:r>
              <a:rPr lang="en-US" altLang="zh-CN" dirty="0">
                <a:latin typeface="Times New Roman" panose="02020603050405020304" pitchFamily="18" charset="0"/>
                <a:cs typeface="Times New Roman" panose="02020603050405020304" pitchFamily="18" charset="0"/>
              </a:rPr>
              <a:t>(Data Authentication Algorithm (DAA))</a:t>
            </a:r>
            <a:endParaRPr lang="en-US" altLang="zh-CN" dirty="0">
              <a:latin typeface="Times New Roman" panose="02020603050405020304" pitchFamily="18" charset="0"/>
              <a:cs typeface="Times New Roman" panose="02020603050405020304" pitchFamily="18" charset="0"/>
            </a:endParaRPr>
          </a:p>
          <a:p>
            <a:pPr lvl="1"/>
            <a:r>
              <a:rPr lang="zh-CN" altLang="en-US" sz="2400" dirty="0"/>
              <a:t>该算法较陈旧，目前已被废止</a:t>
            </a:r>
            <a:endParaRPr lang="en-US" altLang="zh-CN" dirty="0">
              <a:latin typeface="Times New Roman" panose="02020603050405020304" pitchFamily="18" charset="0"/>
              <a:cs typeface="Times New Roman" panose="02020603050405020304" pitchFamily="18" charset="0"/>
            </a:endParaRPr>
          </a:p>
          <a:p>
            <a:r>
              <a:rPr lang="zh-CN" altLang="en-US" dirty="0"/>
              <a:t>基于密码的消息认证码</a:t>
            </a:r>
            <a:r>
              <a:rPr lang="en-US" altLang="zh-CN" dirty="0">
                <a:latin typeface="Times New Roman" panose="02020603050405020304" pitchFamily="18" charset="0"/>
                <a:cs typeface="Times New Roman" panose="02020603050405020304" pitchFamily="18" charset="0"/>
              </a:rPr>
              <a:t>(Cipher-Based MAC (CMAC))</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数据认证算法</a:t>
            </a:r>
            <a:r>
              <a:rPr lang="en-US" altLang="zh-CN" dirty="0"/>
              <a:t>DAA</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57226" y="1371599"/>
                <a:ext cx="4261284" cy="4805363"/>
              </a:xfrm>
            </p:spPr>
            <p:txBody>
              <a:bodyPr>
                <a:normAutofit/>
              </a:bodyPr>
              <a:lstStyle/>
              <a:p>
                <a:r>
                  <a:rPr lang="en-US" altLang="zh-CN" sz="2800" dirty="0">
                    <a:latin typeface="Times New Roman" panose="02020603050405020304" pitchFamily="18" charset="0"/>
                  </a:rPr>
                  <a:t>DAA</a:t>
                </a:r>
                <a:r>
                  <a:rPr lang="zh-CN" altLang="en-US" sz="2800" dirty="0">
                    <a:latin typeface="Times New Roman" panose="02020603050405020304" pitchFamily="18" charset="0"/>
                  </a:rPr>
                  <a:t>采用</a:t>
                </a:r>
                <a:r>
                  <a:rPr lang="en-US" altLang="zh-CN" sz="2800" dirty="0">
                    <a:latin typeface="Times New Roman" panose="02020603050405020304" pitchFamily="18" charset="0"/>
                  </a:rPr>
                  <a:t>DES</a:t>
                </a:r>
                <a:r>
                  <a:rPr lang="zh-CN" altLang="en-US" sz="2800" dirty="0">
                    <a:latin typeface="Times New Roman" panose="02020603050405020304" pitchFamily="18" charset="0"/>
                  </a:rPr>
                  <a:t>运算的密文分组链接</a:t>
                </a:r>
                <a:r>
                  <a:rPr lang="en-US" altLang="zh-CN" sz="2800" dirty="0">
                    <a:latin typeface="Times New Roman" panose="02020603050405020304" pitchFamily="18" charset="0"/>
                  </a:rPr>
                  <a:t>(cipher block chaining (CBC))</a:t>
                </a:r>
                <a:r>
                  <a:rPr lang="zh-CN" altLang="en-US" sz="2800" dirty="0">
                    <a:latin typeface="Times New Roman" panose="02020603050405020304" pitchFamily="18" charset="0"/>
                  </a:rPr>
                  <a:t>模式</a:t>
                </a:r>
                <a:endParaRPr lang="en-US" altLang="zh-CN" sz="2800" dirty="0">
                  <a:latin typeface="Times New Roman" panose="02020603050405020304" pitchFamily="18" charset="0"/>
                </a:endParaRPr>
              </a:p>
              <a:p>
                <a:r>
                  <a:rPr lang="zh-CN" altLang="en-US" sz="2800" dirty="0">
                    <a:latin typeface="Times New Roman" panose="02020603050405020304" pitchFamily="18" charset="0"/>
                  </a:rPr>
                  <a:t>其初始向量</a:t>
                </a:r>
                <a:r>
                  <a:rPr lang="en-US" altLang="zh-CN" sz="2800" dirty="0">
                    <a:latin typeface="Times New Roman" panose="02020603050405020304" pitchFamily="18" charset="0"/>
                  </a:rPr>
                  <a:t>IV</a:t>
                </a:r>
                <a:r>
                  <a:rPr lang="zh-CN" altLang="en-US" dirty="0">
                    <a:latin typeface="Times New Roman" panose="02020603050405020304" pitchFamily="18" charset="0"/>
                  </a:rPr>
                  <a:t>为</a:t>
                </a:r>
                <a:r>
                  <a:rPr lang="en-US" altLang="zh-CN" sz="2800" dirty="0">
                    <a:latin typeface="Times New Roman" panose="02020603050405020304" pitchFamily="18" charset="0"/>
                  </a:rPr>
                  <a:t>0</a:t>
                </a:r>
                <a:r>
                  <a:rPr lang="zh-CN" altLang="en-US" sz="2800" dirty="0">
                    <a:latin typeface="Times New Roman" panose="02020603050405020304" pitchFamily="18" charset="0"/>
                  </a:rPr>
                  <a:t>，需要认证的数据被分成连续的</a:t>
                </a:r>
                <a:r>
                  <a:rPr lang="en-US" altLang="zh-CN" sz="2800" dirty="0">
                    <a:latin typeface="Times New Roman" panose="02020603050405020304" pitchFamily="18" charset="0"/>
                  </a:rPr>
                  <a:t>64</a:t>
                </a:r>
                <a:r>
                  <a:rPr lang="zh-CN" altLang="en-US" sz="2800" dirty="0">
                    <a:latin typeface="Times New Roman" panose="02020603050405020304" pitchFamily="18" charset="0"/>
                  </a:rPr>
                  <a:t>位分组</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1</m:t>
                        </m:r>
                      </m:sub>
                    </m:sSub>
                  </m:oMath>
                </a14:m>
                <a:r>
                  <a:rPr lang="en-US" altLang="zh-CN" sz="2800" dirty="0">
                    <a:latin typeface="Times New Roman" panose="02020603050405020304" pitchFamily="18" charset="0"/>
                  </a:rPr>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e>
                      <m:sub>
                        <m:r>
                          <a:rPr lang="en-US" altLang="zh-CN" sz="2800" b="0" i="1" smtClean="0">
                            <a:latin typeface="Cambria Math" panose="02040503050406030204" pitchFamily="18" charset="0"/>
                          </a:rPr>
                          <m:t>𝑁</m:t>
                        </m:r>
                      </m:sub>
                    </m:sSub>
                    <m:r>
                      <a:rPr lang="en-US" altLang="zh-CN" sz="2800" i="1">
                        <a:latin typeface="Cambria Math" panose="02040503050406030204" pitchFamily="18" charset="0"/>
                      </a:rPr>
                      <m:t> </m:t>
                    </m:r>
                  </m:oMath>
                </a14:m>
                <a:r>
                  <a:rPr lang="zh-CN" altLang="en-US" sz="2800" dirty="0">
                    <a:latin typeface="Times New Roman" panose="02020603050405020304" pitchFamily="18" charset="0"/>
                  </a:rPr>
                  <a:t>，最后一个分组不足</a:t>
                </a:r>
                <a:r>
                  <a:rPr lang="en-US" altLang="zh-CN" sz="2800" dirty="0">
                    <a:latin typeface="Times New Roman" panose="02020603050405020304" pitchFamily="18" charset="0"/>
                  </a:rPr>
                  <a:t>64</a:t>
                </a:r>
                <a:r>
                  <a:rPr lang="zh-CN" altLang="en-US" sz="2800" dirty="0">
                    <a:latin typeface="Times New Roman" panose="02020603050405020304" pitchFamily="18" charset="0"/>
                  </a:rPr>
                  <a:t>位时，在其后填充</a:t>
                </a:r>
                <a:r>
                  <a:rPr lang="en-US" altLang="zh-CN" sz="2800" dirty="0">
                    <a:latin typeface="Times New Roman" panose="02020603050405020304" pitchFamily="18" charset="0"/>
                  </a:rPr>
                  <a:t>0</a:t>
                </a:r>
                <a:r>
                  <a:rPr lang="zh-CN" altLang="en-US" sz="2800" dirty="0">
                    <a:latin typeface="Times New Roman" panose="02020603050405020304" pitchFamily="18" charset="0"/>
                  </a:rPr>
                  <a:t>，使其成为</a:t>
                </a:r>
                <a:r>
                  <a:rPr lang="en-US" altLang="zh-CN" sz="2800" dirty="0">
                    <a:latin typeface="Times New Roman" panose="02020603050405020304" pitchFamily="18" charset="0"/>
                  </a:rPr>
                  <a:t>64</a:t>
                </a:r>
                <a:r>
                  <a:rPr lang="zh-CN" altLang="en-US" sz="2800" dirty="0">
                    <a:latin typeface="Times New Roman" panose="02020603050405020304" pitchFamily="18" charset="0"/>
                  </a:rPr>
                  <a:t>位分组。</a:t>
                </a:r>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657226" y="1371599"/>
                <a:ext cx="4261284" cy="4805363"/>
              </a:xfrm>
              <a:blipFill rotWithShape="1">
                <a:blip r:embed="rId1"/>
                <a:stretch>
                  <a:fillRect t="-13" r="10" b="7"/>
                </a:stretch>
              </a:blipFill>
            </p:spPr>
            <p:txBody>
              <a:bodyPr/>
              <a:lstStyle/>
              <a:p>
                <a:r>
                  <a:rPr lang="zh-CN" altLang="en-US">
                    <a:noFill/>
                  </a:rPr>
                  <a:t> </a:t>
                </a:r>
              </a:p>
            </p:txBody>
          </p:sp>
        </mc:Fallback>
      </mc:AlternateContent>
      <p:pic>
        <p:nvPicPr>
          <p:cNvPr id="6" name="Picture 5" descr="Diagram&#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1351" y="1454038"/>
            <a:ext cx="6544346" cy="32045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内容</a:t>
            </a:r>
            <a:endParaRPr lang="zh-CN" altLang="en-US" dirty="0"/>
          </a:p>
        </p:txBody>
      </p:sp>
      <p:sp>
        <p:nvSpPr>
          <p:cNvPr id="3" name="Content Placeholder 2"/>
          <p:cNvSpPr>
            <a:spLocks noGrp="1"/>
          </p:cNvSpPr>
          <p:nvPr>
            <p:ph idx="1"/>
          </p:nvPr>
        </p:nvSpPr>
        <p:spPr/>
        <p:txBody>
          <a:bodyPr/>
          <a:lstStyle/>
          <a:p>
            <a:pPr>
              <a:lnSpc>
                <a:spcPct val="150000"/>
              </a:lnSpc>
            </a:pPr>
            <a:r>
              <a:rPr lang="zh-CN" altLang="en-US" sz="3200" b="1" dirty="0">
                <a:solidFill>
                  <a:srgbClr val="FF0000"/>
                </a:solidFill>
                <a:latin typeface="Times New Roman" panose="02020603050405020304" pitchFamily="18" charset="0"/>
              </a:rPr>
              <a:t>消息认证及消息认证码</a:t>
            </a:r>
            <a:endParaRPr lang="en-US" altLang="zh-CN" sz="3200" b="1" dirty="0">
              <a:solidFill>
                <a:srgbClr val="FF0000"/>
              </a:solidFill>
              <a:latin typeface="Times New Roman" panose="02020603050405020304" pitchFamily="18" charset="0"/>
            </a:endParaRPr>
          </a:p>
          <a:p>
            <a:pPr>
              <a:lnSpc>
                <a:spcPct val="150000"/>
              </a:lnSpc>
            </a:pPr>
            <a:r>
              <a:rPr lang="zh-CN" altLang="en-US" sz="3200" dirty="0">
                <a:latin typeface="Times New Roman" panose="02020603050405020304" pitchFamily="18" charset="0"/>
              </a:rPr>
              <a:t>消息认证码的要求</a:t>
            </a:r>
            <a:endParaRPr lang="zh-CN" altLang="en-US" sz="3200" dirty="0">
              <a:latin typeface="Times New Roman" panose="02020603050405020304" pitchFamily="18" charset="0"/>
            </a:endParaRPr>
          </a:p>
          <a:p>
            <a:pPr>
              <a:lnSpc>
                <a:spcPct val="150000"/>
              </a:lnSpc>
            </a:pPr>
            <a:r>
              <a:rPr lang="zh-CN" altLang="en-US" sz="3200" dirty="0">
                <a:latin typeface="Times New Roman" panose="02020603050405020304" pitchFamily="18" charset="0"/>
              </a:rPr>
              <a:t>基于哈希函数的</a:t>
            </a:r>
            <a:r>
              <a:rPr lang="en-GB" altLang="zh-CN" sz="3200" dirty="0">
                <a:latin typeface="Times New Roman" panose="02020603050405020304" pitchFamily="18" charset="0"/>
              </a:rPr>
              <a:t>MAC</a:t>
            </a:r>
            <a:endParaRPr lang="en-GB" altLang="zh-CN" sz="3200" dirty="0">
              <a:latin typeface="Times New Roman" panose="02020603050405020304" pitchFamily="18" charset="0"/>
            </a:endParaRPr>
          </a:p>
          <a:p>
            <a:pPr>
              <a:lnSpc>
                <a:spcPct val="150000"/>
              </a:lnSpc>
            </a:pPr>
            <a:r>
              <a:rPr lang="zh-CN" altLang="en-US" sz="3200" dirty="0">
                <a:latin typeface="Times New Roman" panose="02020603050405020304" pitchFamily="18" charset="0"/>
              </a:rPr>
              <a:t>基于分组密码的</a:t>
            </a:r>
            <a:r>
              <a:rPr lang="en-GB" altLang="zh-CN" sz="3200" dirty="0">
                <a:latin typeface="Times New Roman" panose="02020603050405020304" pitchFamily="18" charset="0"/>
              </a:rPr>
              <a:t>MAC</a:t>
            </a:r>
            <a:endParaRPr lang="en-GB" altLang="zh-CN" sz="3200" dirty="0">
              <a:latin typeface="Times New Roman" panose="02020603050405020304" pitchFamily="18" charset="0"/>
            </a:endParaRP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数据认证算法</a:t>
            </a:r>
            <a:r>
              <a:rPr lang="en-US" altLang="zh-CN" dirty="0"/>
              <a:t>DAA</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57225" y="1371599"/>
                <a:ext cx="4824126" cy="4805363"/>
              </a:xfrm>
            </p:spPr>
            <p:txBody>
              <a:bodyPr/>
              <a:lstStyle/>
              <a:p>
                <a:r>
                  <a:rPr lang="zh-CN" altLang="en-US" dirty="0"/>
                  <a:t>局限性：仅能处理长度固定为</a:t>
                </a:r>
                <a14:m>
                  <m:oMath xmlns:m="http://schemas.openxmlformats.org/officeDocument/2006/math">
                    <m:r>
                      <a:rPr lang="en-US" altLang="zh-CN" i="1" dirty="0" smtClean="0">
                        <a:latin typeface="Cambria Math" panose="02040503050406030204" pitchFamily="18" charset="0"/>
                      </a:rPr>
                      <m:t>𝑚𝑛</m:t>
                    </m:r>
                  </m:oMath>
                </a14:m>
                <a:r>
                  <a:rPr lang="zh-CN" altLang="en-US" dirty="0"/>
                  <a:t>的消息，其中</a:t>
                </a:r>
                <a14:m>
                  <m:oMath xmlns:m="http://schemas.openxmlformats.org/officeDocument/2006/math">
                    <m:r>
                      <a:rPr lang="en-US" altLang="zh-CN" i="1" dirty="0" smtClean="0">
                        <a:latin typeface="Cambria Math" panose="02040503050406030204" pitchFamily="18" charset="0"/>
                      </a:rPr>
                      <m:t>𝑛</m:t>
                    </m:r>
                  </m:oMath>
                </a14:m>
                <a:r>
                  <a:rPr lang="zh-CN" altLang="en-US" dirty="0"/>
                  <a:t>是密文分组的长度，</a:t>
                </a:r>
                <a14:m>
                  <m:oMath xmlns:m="http://schemas.openxmlformats.org/officeDocument/2006/math">
                    <m:r>
                      <a:rPr lang="en-US" altLang="zh-CN" i="1" dirty="0" smtClean="0">
                        <a:latin typeface="Cambria Math" panose="02040503050406030204" pitchFamily="18" charset="0"/>
                      </a:rPr>
                      <m:t>𝑚</m:t>
                    </m:r>
                  </m:oMath>
                </a14:m>
                <a:r>
                  <a:rPr lang="zh-CN" altLang="en-US" dirty="0"/>
                  <a:t>是一个正整数。</a:t>
                </a:r>
                <a:endParaRPr lang="en-US" altLang="zh-CN" dirty="0"/>
              </a:p>
              <a:p>
                <a:r>
                  <a:rPr lang="zh-CN" altLang="en-US" dirty="0"/>
                  <a:t>例如，已知单个分组长度的消息</a:t>
                </a:r>
                <a14:m>
                  <m:oMath xmlns:m="http://schemas.openxmlformats.org/officeDocument/2006/math">
                    <m:r>
                      <a:rPr lang="en-US" altLang="zh-CN" b="0" i="1" smtClean="0">
                        <a:latin typeface="Cambria Math" panose="02040503050406030204" pitchFamily="18" charset="0"/>
                      </a:rPr>
                      <m:t>𝑋</m:t>
                    </m:r>
                  </m:oMath>
                </a14:m>
                <a:r>
                  <a:rPr lang="en-US" altLang="zh-CN" dirty="0"/>
                  <a:t>,</a:t>
                </a:r>
                <a:r>
                  <a:rPr lang="zh-CN" altLang="en-US" dirty="0"/>
                  <a:t>如果</a:t>
                </a:r>
                <a14:m>
                  <m:oMath xmlns:m="http://schemas.openxmlformats.org/officeDocument/2006/math">
                    <m:r>
                      <a:rPr lang="en-US" altLang="zh-CN" i="1" dirty="0" smtClean="0">
                        <a:latin typeface="Cambria Math" panose="02040503050406030204" pitchFamily="18" charset="0"/>
                      </a:rPr>
                      <m:t>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𝑀𝐴𝐶</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𝐾</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𝑋</m:t>
                    </m:r>
                    <m:r>
                      <a:rPr lang="en-US" altLang="zh-CN" i="1" dirty="0" smtClean="0">
                        <a:latin typeface="Cambria Math" panose="02040503050406030204" pitchFamily="18" charset="0"/>
                      </a:rPr>
                      <m:t>)</m:t>
                    </m:r>
                  </m:oMath>
                </a14:m>
                <a:r>
                  <a:rPr lang="zh-CN" altLang="en-US" dirty="0"/>
                  <a:t>，则敌手马上就知道两个分组长度的消息𝑋</a:t>
                </a:r>
                <a14:m>
                  <m:oMath xmlns:m="http://schemas.openxmlformats.org/officeDocument/2006/math">
                    <m:r>
                      <a:rPr lang="en-US" altLang="zh-CN" b="0" i="1" smtClean="0">
                        <a:latin typeface="Cambria Math" panose="02040503050406030204" pitchFamily="18" charset="0"/>
                      </a:rPr>
                      <m:t>||</m:t>
                    </m:r>
                  </m:oMath>
                </a14:m>
                <a:r>
                  <a:rPr lang="en-US" altLang="zh-CN" dirty="0"/>
                  <a:t>(</a:t>
                </a:r>
                <a:r>
                  <a:rPr lang="zh-CN" altLang="en-US" dirty="0"/>
                  <a:t>𝑋⊕𝑇</a:t>
                </a:r>
                <a:r>
                  <a:rPr lang="en-US" altLang="zh-CN" dirty="0"/>
                  <a:t>)</a:t>
                </a:r>
                <a:r>
                  <a:rPr lang="zh-CN" altLang="en-US" dirty="0"/>
                  <a:t>的</a:t>
                </a:r>
                <a:r>
                  <a:rPr lang="en-US" altLang="zh-CN" dirty="0"/>
                  <a:t>CBC MAC</a:t>
                </a:r>
                <a:r>
                  <a:rPr lang="zh-CN" altLang="en-US" dirty="0"/>
                  <a:t>码，因为它仍然是</a:t>
                </a:r>
                <a:r>
                  <a:rPr lang="en-US" altLang="zh-CN" dirty="0"/>
                  <a:t>T</a:t>
                </a:r>
                <a:r>
                  <a:rPr lang="zh-CN" altLang="en-US" dirty="0"/>
                  <a:t>。</a:t>
                </a:r>
                <a:endParaRPr lang="zh-CN" altLang="en-US" dirty="0"/>
              </a:p>
              <a:p>
                <a:endParaRPr lang="en-US" altLang="zh-CN" sz="3200" dirty="0"/>
              </a:p>
              <a:p>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657225" y="1371599"/>
                <a:ext cx="4824126" cy="4805363"/>
              </a:xfrm>
              <a:blipFill rotWithShape="1">
                <a:blip r:embed="rId1"/>
                <a:stretch>
                  <a:fillRect t="-13" r="-2461" b="-2570"/>
                </a:stretch>
              </a:blipFill>
            </p:spPr>
            <p:txBody>
              <a:bodyPr/>
              <a:lstStyle/>
              <a:p>
                <a:r>
                  <a:rPr lang="zh-CN" altLang="en-US">
                    <a:noFill/>
                  </a:rPr>
                  <a:t> </a:t>
                </a:r>
              </a:p>
            </p:txBody>
          </p:sp>
        </mc:Fallback>
      </mc:AlternateContent>
      <p:pic>
        <p:nvPicPr>
          <p:cNvPr id="4" name="Picture 3" descr="Diagram&#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1351" y="1454038"/>
            <a:ext cx="6544346" cy="320459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基于密码的消息认证码</a:t>
            </a:r>
            <a:r>
              <a:rPr lang="en-US" altLang="zh-CN" dirty="0"/>
              <a:t>CMAC</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a:t>为了克服</a:t>
                </a:r>
                <a:r>
                  <a:rPr lang="en-US" altLang="zh-CN" dirty="0"/>
                  <a:t>DAA</a:t>
                </a:r>
                <a:r>
                  <a:rPr lang="zh-CN" altLang="en-US" dirty="0"/>
                  <a:t>的局限性，使用三个密钥：</a:t>
                </a:r>
                <a:endParaRPr lang="en-US" altLang="zh-CN" dirty="0"/>
              </a:p>
              <a:p>
                <a:pPr lvl="1"/>
                <a:r>
                  <a:rPr lang="zh-CN" altLang="en-US" dirty="0"/>
                  <a:t>一个长度为</a:t>
                </a:r>
                <a14:m>
                  <m:oMath xmlns:m="http://schemas.openxmlformats.org/officeDocument/2006/math">
                    <m:r>
                      <a:rPr lang="en-US" altLang="zh-CN" i="1" dirty="0" smtClean="0">
                        <a:latin typeface="Cambria Math" panose="02040503050406030204" pitchFamily="18" charset="0"/>
                      </a:rPr>
                      <m:t>𝑘</m:t>
                    </m:r>
                  </m:oMath>
                </a14:m>
                <a:r>
                  <a:rPr lang="zh-CN" altLang="en-US" dirty="0"/>
                  <a:t>位的分组密码算法加密密钥</a:t>
                </a:r>
                <a14:m>
                  <m:oMath xmlns:m="http://schemas.openxmlformats.org/officeDocument/2006/math">
                    <m:r>
                      <a:rPr lang="en-US" altLang="zh-CN" i="1" dirty="0" smtClean="0">
                        <a:latin typeface="Cambria Math" panose="02040503050406030204" pitchFamily="18" charset="0"/>
                      </a:rPr>
                      <m:t>𝐾</m:t>
                    </m:r>
                  </m:oMath>
                </a14:m>
                <a:r>
                  <a:rPr lang="en-US" altLang="zh-CN" dirty="0"/>
                  <a:t>,</a:t>
                </a:r>
                <a:r>
                  <a:rPr lang="zh-CN" altLang="en-US" dirty="0"/>
                  <a:t>用在密文分组链接的每一步</a:t>
                </a:r>
                <a:endParaRPr lang="en-US" altLang="zh-CN" dirty="0"/>
              </a:p>
              <a:p>
                <a:pPr lvl="1"/>
                <a:r>
                  <a:rPr lang="zh-CN" altLang="en-US" dirty="0"/>
                  <a:t>两个长度为</a:t>
                </a:r>
                <a14:m>
                  <m:oMath xmlns:m="http://schemas.openxmlformats.org/officeDocument/2006/math">
                    <m:r>
                      <a:rPr lang="en-US" altLang="zh-CN" b="0" i="1" smtClean="0">
                        <a:latin typeface="Cambria Math" panose="02040503050406030204" pitchFamily="18" charset="0"/>
                      </a:rPr>
                      <m:t>𝑏</m:t>
                    </m:r>
                  </m:oMath>
                </a14:m>
                <a:r>
                  <a:rPr lang="zh-CN" altLang="en-US" dirty="0"/>
                  <a:t>的密钥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b="0" i="1" smtClean="0">
                            <a:latin typeface="Cambria Math" panose="02040503050406030204" pitchFamily="18" charset="0"/>
                          </a:rPr>
                          <m:t>2</m:t>
                        </m:r>
                      </m:sub>
                    </m:sSub>
                  </m:oMath>
                </a14:m>
                <a:endParaRPr lang="en-US" altLang="zh-CN" dirty="0"/>
              </a:p>
              <a:p>
                <a:pPr lvl="2"/>
                <a:r>
                  <a:rPr lang="zh-CN" altLang="en-US" dirty="0"/>
                  <a:t>可通过特定算法由</a:t>
                </a:r>
                <a14:m>
                  <m:oMath xmlns:m="http://schemas.openxmlformats.org/officeDocument/2006/math">
                    <m:r>
                      <a:rPr lang="en-US" altLang="zh-CN" i="1" dirty="0" smtClean="0">
                        <a:latin typeface="Cambria Math" panose="02040503050406030204" pitchFamily="18" charset="0"/>
                      </a:rPr>
                      <m:t>𝐾</m:t>
                    </m:r>
                  </m:oMath>
                </a14:m>
                <a:r>
                  <a:rPr lang="zh-CN" altLang="en-US" dirty="0"/>
                  <a:t>产生</a:t>
                </a:r>
                <a:endParaRPr lang="en-US" altLang="zh-CN" dirty="0"/>
              </a:p>
              <a:p>
                <a:pPr lvl="1"/>
                <a:endParaRPr lang="en-US" altLang="zh-CN" dirty="0"/>
              </a:p>
              <a:p>
                <a:pPr lvl="1"/>
                <a:endParaRPr lang="en-US" altLang="zh-CN" dirty="0"/>
              </a:p>
              <a:p>
                <a:endParaRPr lang="en-US" altLang="zh-CN" dirty="0"/>
              </a:p>
              <a:p>
                <a:pPr lvl="1"/>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13" r="6" b="7"/>
                </a:stretch>
              </a:blipFill>
            </p:spPr>
            <p:txBody>
              <a:bodyPr/>
              <a:lstStyle/>
              <a:p>
                <a:r>
                  <a:rPr lang="zh-CN" altLang="en-US">
                    <a:noFill/>
                  </a:rPr>
                  <a:t> </a:t>
                </a:r>
              </a:p>
            </p:txBody>
          </p:sp>
        </mc:Fallback>
      </mc:AlternateContent>
      <p:pic>
        <p:nvPicPr>
          <p:cNvPr id="5" name="Picture 4" descr="Chart, diagram, box and whisker char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135" y="3270764"/>
            <a:ext cx="9466777" cy="3149325"/>
          </a:xfrm>
          <a:prstGeom prst="rect">
            <a:avLst/>
          </a:prstGeom>
        </p:spPr>
      </p:pic>
      <p:sp>
        <p:nvSpPr>
          <p:cNvPr id="8" name="TextBox 7"/>
          <p:cNvSpPr txBox="1"/>
          <p:nvPr/>
        </p:nvSpPr>
        <p:spPr>
          <a:xfrm>
            <a:off x="10277156" y="2470479"/>
            <a:ext cx="1838424" cy="1200329"/>
          </a:xfrm>
          <a:prstGeom prst="rect">
            <a:avLst/>
          </a:prstGeom>
          <a:noFill/>
        </p:spPr>
        <p:txBody>
          <a:bodyPr wrap="square" rtlCol="0">
            <a:spAutoFit/>
          </a:bodyPr>
          <a:lstStyle/>
          <a:p>
            <a:r>
              <a:rPr lang="zh-CN" altLang="en-US" sz="2400" b="1" dirty="0">
                <a:solidFill>
                  <a:schemeClr val="accent2"/>
                </a:solidFill>
                <a:latin typeface="宋体" panose="02010600030101010101" pitchFamily="2" charset="-122"/>
                <a:ea typeface="宋体" panose="02010600030101010101" pitchFamily="2" charset="-122"/>
              </a:rPr>
              <a:t>消息长度刚好为分组长度整数倍。</a:t>
            </a:r>
            <a:endParaRPr lang="zh-CN" altLang="en-US" sz="2400" b="1" dirty="0">
              <a:solidFill>
                <a:schemeClr val="accent2"/>
              </a:solidFill>
              <a:latin typeface="宋体" panose="02010600030101010101" pitchFamily="2" charset="-122"/>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基于密码的消息认证码</a:t>
            </a:r>
            <a:r>
              <a:rPr lang="en-US" altLang="zh-CN" dirty="0"/>
              <a:t>CMAC</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a:t>为了克服</a:t>
                </a:r>
                <a:r>
                  <a:rPr lang="en-US" altLang="zh-CN" dirty="0"/>
                  <a:t>DAA</a:t>
                </a:r>
                <a:r>
                  <a:rPr lang="zh-CN" altLang="en-US" dirty="0"/>
                  <a:t>的局限性，使用三个密钥：</a:t>
                </a:r>
                <a:endParaRPr lang="en-US" altLang="zh-CN" dirty="0"/>
              </a:p>
              <a:p>
                <a:pPr lvl="1"/>
                <a:r>
                  <a:rPr lang="zh-CN" altLang="en-US" dirty="0"/>
                  <a:t>一个长度为</a:t>
                </a:r>
                <a14:m>
                  <m:oMath xmlns:m="http://schemas.openxmlformats.org/officeDocument/2006/math">
                    <m:r>
                      <a:rPr lang="en-US" altLang="zh-CN" i="1" dirty="0" smtClean="0">
                        <a:latin typeface="Cambria Math" panose="02040503050406030204" pitchFamily="18" charset="0"/>
                      </a:rPr>
                      <m:t>𝑘</m:t>
                    </m:r>
                  </m:oMath>
                </a14:m>
                <a:r>
                  <a:rPr lang="zh-CN" altLang="en-US" dirty="0"/>
                  <a:t>位的分组密码算法加密密钥</a:t>
                </a:r>
                <a14:m>
                  <m:oMath xmlns:m="http://schemas.openxmlformats.org/officeDocument/2006/math">
                    <m:r>
                      <a:rPr lang="en-US" altLang="zh-CN" i="1" dirty="0" smtClean="0">
                        <a:latin typeface="Cambria Math" panose="02040503050406030204" pitchFamily="18" charset="0"/>
                      </a:rPr>
                      <m:t>𝐾</m:t>
                    </m:r>
                  </m:oMath>
                </a14:m>
                <a:r>
                  <a:rPr lang="en-US" altLang="zh-CN" dirty="0"/>
                  <a:t>,</a:t>
                </a:r>
                <a:r>
                  <a:rPr lang="zh-CN" altLang="en-US" dirty="0"/>
                  <a:t>用在密文分组链接的每一步</a:t>
                </a:r>
                <a:endParaRPr lang="en-US" altLang="zh-CN" dirty="0"/>
              </a:p>
              <a:p>
                <a:pPr lvl="1"/>
                <a:r>
                  <a:rPr lang="zh-CN" altLang="en-US" dirty="0"/>
                  <a:t>两个长度为</a:t>
                </a:r>
                <a14:m>
                  <m:oMath xmlns:m="http://schemas.openxmlformats.org/officeDocument/2006/math">
                    <m:r>
                      <a:rPr lang="en-US" altLang="zh-CN" b="0" i="1" smtClean="0">
                        <a:latin typeface="Cambria Math" panose="02040503050406030204" pitchFamily="18" charset="0"/>
                      </a:rPr>
                      <m:t>𝑏</m:t>
                    </m:r>
                  </m:oMath>
                </a14:m>
                <a:r>
                  <a:rPr lang="zh-CN" altLang="en-US" dirty="0"/>
                  <a:t>的密钥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b="0" i="1" smtClean="0">
                            <a:latin typeface="Cambria Math" panose="02040503050406030204" pitchFamily="18" charset="0"/>
                          </a:rPr>
                          <m:t>2</m:t>
                        </m:r>
                      </m:sub>
                    </m:sSub>
                  </m:oMath>
                </a14:m>
                <a:endParaRPr lang="en-US" altLang="zh-CN" dirty="0"/>
              </a:p>
              <a:p>
                <a:pPr lvl="2"/>
                <a:r>
                  <a:rPr lang="zh-CN" altLang="en-US" dirty="0"/>
                  <a:t>可通过特定算法由</a:t>
                </a:r>
                <a14:m>
                  <m:oMath xmlns:m="http://schemas.openxmlformats.org/officeDocument/2006/math">
                    <m:r>
                      <a:rPr lang="en-US" altLang="zh-CN" i="1" dirty="0" smtClean="0">
                        <a:latin typeface="Cambria Math" panose="02040503050406030204" pitchFamily="18" charset="0"/>
                      </a:rPr>
                      <m:t>𝐾</m:t>
                    </m:r>
                  </m:oMath>
                </a14:m>
                <a:r>
                  <a:rPr lang="zh-CN" altLang="en-US" dirty="0"/>
                  <a:t>产生</a:t>
                </a:r>
                <a:endParaRPr lang="en-US" altLang="zh-CN" dirty="0"/>
              </a:p>
              <a:p>
                <a:pPr lvl="1"/>
                <a:endParaRPr lang="en-US" altLang="zh-CN" dirty="0"/>
              </a:p>
              <a:p>
                <a:pPr lvl="1"/>
                <a:endParaRPr lang="en-US" altLang="zh-CN" dirty="0"/>
              </a:p>
              <a:p>
                <a:endParaRPr lang="en-US" altLang="zh-CN" dirty="0"/>
              </a:p>
              <a:p>
                <a:pPr lvl="1"/>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13" r="6" b="7"/>
                </a:stretch>
              </a:blipFill>
            </p:spPr>
            <p:txBody>
              <a:bodyPr/>
              <a:lstStyle/>
              <a:p>
                <a:r>
                  <a:rPr lang="zh-CN" altLang="en-US">
                    <a:noFill/>
                  </a:rPr>
                  <a:t> </a:t>
                </a:r>
              </a:p>
            </p:txBody>
          </p:sp>
        </mc:Fallback>
      </mc:AlternateContent>
      <p:pic>
        <p:nvPicPr>
          <p:cNvPr id="5" name="Picture 4" descr="Chart, diagram, box and whisker char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135" y="3270764"/>
            <a:ext cx="9466777" cy="3149325"/>
          </a:xfrm>
          <a:prstGeom prst="rect">
            <a:avLst/>
          </a:prstGeom>
        </p:spPr>
      </p:pic>
      <p:sp>
        <p:nvSpPr>
          <p:cNvPr id="6" name="Oval 5"/>
          <p:cNvSpPr/>
          <p:nvPr/>
        </p:nvSpPr>
        <p:spPr>
          <a:xfrm>
            <a:off x="3922295" y="2343752"/>
            <a:ext cx="731520" cy="505326"/>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p:cNvSpPr/>
          <p:nvPr/>
        </p:nvSpPr>
        <p:spPr>
          <a:xfrm>
            <a:off x="10047171" y="4122822"/>
            <a:ext cx="731520" cy="505326"/>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0277156" y="2470479"/>
            <a:ext cx="1838424" cy="1200329"/>
          </a:xfrm>
          <a:prstGeom prst="rect">
            <a:avLst/>
          </a:prstGeom>
          <a:noFill/>
        </p:spPr>
        <p:txBody>
          <a:bodyPr wrap="square" rtlCol="0">
            <a:spAutoFit/>
          </a:bodyPr>
          <a:lstStyle/>
          <a:p>
            <a:r>
              <a:rPr lang="zh-CN" altLang="en-US" sz="2400" b="1" dirty="0">
                <a:solidFill>
                  <a:schemeClr val="accent2"/>
                </a:solidFill>
                <a:latin typeface="宋体" panose="02010600030101010101" pitchFamily="2" charset="-122"/>
                <a:ea typeface="宋体" panose="02010600030101010101" pitchFamily="2" charset="-122"/>
              </a:rPr>
              <a:t>消息长度刚好为分组长度整数倍。</a:t>
            </a:r>
            <a:endParaRPr lang="zh-CN" altLang="en-US" sz="2400" b="1" dirty="0">
              <a:solidFill>
                <a:schemeClr val="accent2"/>
              </a:solidFill>
              <a:latin typeface="宋体" panose="02010600030101010101" pitchFamily="2" charset="-122"/>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基于密码的消息认证码</a:t>
            </a:r>
            <a:r>
              <a:rPr lang="en-US" altLang="zh-CN" dirty="0"/>
              <a:t>CMAC</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a:t>为了克服</a:t>
                </a:r>
                <a:r>
                  <a:rPr lang="en-US" altLang="zh-CN" dirty="0"/>
                  <a:t>DAA</a:t>
                </a:r>
                <a:r>
                  <a:rPr lang="zh-CN" altLang="en-US" dirty="0"/>
                  <a:t>的局限性，使用三个密钥：</a:t>
                </a:r>
                <a:endParaRPr lang="en-US" altLang="zh-CN" dirty="0"/>
              </a:p>
              <a:p>
                <a:pPr lvl="1"/>
                <a:r>
                  <a:rPr lang="zh-CN" altLang="en-US" dirty="0"/>
                  <a:t>一个长度为</a:t>
                </a:r>
                <a14:m>
                  <m:oMath xmlns:m="http://schemas.openxmlformats.org/officeDocument/2006/math">
                    <m:r>
                      <a:rPr lang="en-US" altLang="zh-CN" i="1" dirty="0" smtClean="0">
                        <a:latin typeface="Cambria Math" panose="02040503050406030204" pitchFamily="18" charset="0"/>
                      </a:rPr>
                      <m:t>𝑘</m:t>
                    </m:r>
                  </m:oMath>
                </a14:m>
                <a:r>
                  <a:rPr lang="zh-CN" altLang="en-US" dirty="0"/>
                  <a:t>位的分组密码算法加密密钥</a:t>
                </a:r>
                <a14:m>
                  <m:oMath xmlns:m="http://schemas.openxmlformats.org/officeDocument/2006/math">
                    <m:r>
                      <a:rPr lang="en-US" altLang="zh-CN" i="1" dirty="0" smtClean="0">
                        <a:latin typeface="Cambria Math" panose="02040503050406030204" pitchFamily="18" charset="0"/>
                      </a:rPr>
                      <m:t>𝐾</m:t>
                    </m:r>
                  </m:oMath>
                </a14:m>
                <a:r>
                  <a:rPr lang="en-US" altLang="zh-CN" dirty="0"/>
                  <a:t>,</a:t>
                </a:r>
                <a:r>
                  <a:rPr lang="zh-CN" altLang="en-US" dirty="0"/>
                  <a:t>用在密文分组链接的每一步</a:t>
                </a:r>
                <a:endParaRPr lang="en-US" altLang="zh-CN" dirty="0"/>
              </a:p>
              <a:p>
                <a:pPr lvl="1"/>
                <a:r>
                  <a:rPr lang="zh-CN" altLang="en-US" dirty="0"/>
                  <a:t>两个长度为</a:t>
                </a:r>
                <a14:m>
                  <m:oMath xmlns:m="http://schemas.openxmlformats.org/officeDocument/2006/math">
                    <m:r>
                      <a:rPr lang="en-US" altLang="zh-CN" b="0" i="1" smtClean="0">
                        <a:latin typeface="Cambria Math" panose="02040503050406030204" pitchFamily="18" charset="0"/>
                      </a:rPr>
                      <m:t>𝑏</m:t>
                    </m:r>
                  </m:oMath>
                </a14:m>
                <a:r>
                  <a:rPr lang="zh-CN" altLang="en-US" dirty="0"/>
                  <a:t>的密钥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b="0" i="1" smtClean="0">
                            <a:latin typeface="Cambria Math" panose="02040503050406030204" pitchFamily="18" charset="0"/>
                          </a:rPr>
                          <m:t>2</m:t>
                        </m:r>
                      </m:sub>
                    </m:sSub>
                  </m:oMath>
                </a14:m>
                <a:endParaRPr lang="en-US" altLang="zh-CN" dirty="0"/>
              </a:p>
              <a:p>
                <a:pPr lvl="2"/>
                <a:r>
                  <a:rPr lang="zh-CN" altLang="en-US" dirty="0"/>
                  <a:t>可通过特定算法由</a:t>
                </a:r>
                <a14:m>
                  <m:oMath xmlns:m="http://schemas.openxmlformats.org/officeDocument/2006/math">
                    <m:r>
                      <a:rPr lang="en-US" altLang="zh-CN" i="1" dirty="0" smtClean="0">
                        <a:latin typeface="Cambria Math" panose="02040503050406030204" pitchFamily="18" charset="0"/>
                      </a:rPr>
                      <m:t>𝐾</m:t>
                    </m:r>
                  </m:oMath>
                </a14:m>
                <a:r>
                  <a:rPr lang="zh-CN" altLang="en-US" dirty="0"/>
                  <a:t>产生</a:t>
                </a:r>
                <a:endParaRPr lang="en-US" altLang="zh-CN" dirty="0"/>
              </a:p>
              <a:p>
                <a:pPr lvl="1"/>
                <a:endParaRPr lang="en-US" altLang="zh-CN" dirty="0"/>
              </a:p>
              <a:p>
                <a:pPr lvl="1"/>
                <a:endParaRPr lang="en-US" altLang="zh-CN" dirty="0"/>
              </a:p>
              <a:p>
                <a:endParaRPr lang="en-US" altLang="zh-CN" dirty="0"/>
              </a:p>
              <a:p>
                <a:pPr lvl="1"/>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13" r="6" b="7"/>
                </a:stretch>
              </a:blipFill>
            </p:spPr>
            <p:txBody>
              <a:bodyPr/>
              <a:lstStyle/>
              <a:p>
                <a:r>
                  <a:rPr lang="zh-CN" altLang="en-US">
                    <a:noFill/>
                  </a:rPr>
                  <a:t> </a:t>
                </a:r>
              </a:p>
            </p:txBody>
          </p:sp>
        </mc:Fallback>
      </mc:AlternateContent>
      <p:sp>
        <p:nvSpPr>
          <p:cNvPr id="8" name="TextBox 7"/>
          <p:cNvSpPr txBox="1"/>
          <p:nvPr/>
        </p:nvSpPr>
        <p:spPr>
          <a:xfrm>
            <a:off x="10225388" y="2576357"/>
            <a:ext cx="1838424" cy="1200329"/>
          </a:xfrm>
          <a:prstGeom prst="rect">
            <a:avLst/>
          </a:prstGeom>
          <a:noFill/>
        </p:spPr>
        <p:txBody>
          <a:bodyPr wrap="square" rtlCol="0">
            <a:spAutoFit/>
          </a:bodyPr>
          <a:lstStyle/>
          <a:p>
            <a:r>
              <a:rPr lang="zh-CN" altLang="en-US" sz="2400" b="1" dirty="0">
                <a:solidFill>
                  <a:schemeClr val="accent1"/>
                </a:solidFill>
                <a:latin typeface="宋体" panose="02010600030101010101" pitchFamily="2" charset="-122"/>
                <a:ea typeface="宋体" panose="02010600030101010101" pitchFamily="2" charset="-122"/>
              </a:rPr>
              <a:t>消息长度不为分组长度整数倍。</a:t>
            </a:r>
            <a:endParaRPr lang="zh-CN" altLang="en-US" sz="2400" b="1" dirty="0">
              <a:solidFill>
                <a:schemeClr val="accent1"/>
              </a:solidFill>
              <a:latin typeface="宋体" panose="02010600030101010101" pitchFamily="2" charset="-122"/>
              <a:ea typeface="宋体" panose="02010600030101010101" pitchFamily="2" charset="-122"/>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6" y="3429000"/>
            <a:ext cx="9482504" cy="3153027"/>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基于密码的消息认证码</a:t>
            </a:r>
            <a:r>
              <a:rPr lang="en-US" altLang="zh-CN" dirty="0"/>
              <a:t>CMAC</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a:t>为了克服</a:t>
                </a:r>
                <a:r>
                  <a:rPr lang="en-US" altLang="zh-CN" dirty="0"/>
                  <a:t>DAA</a:t>
                </a:r>
                <a:r>
                  <a:rPr lang="zh-CN" altLang="en-US" dirty="0"/>
                  <a:t>的局限性，使用三个密钥：</a:t>
                </a:r>
                <a:endParaRPr lang="en-US" altLang="zh-CN" dirty="0"/>
              </a:p>
              <a:p>
                <a:pPr lvl="1"/>
                <a:r>
                  <a:rPr lang="zh-CN" altLang="en-US" dirty="0"/>
                  <a:t>一个长度为</a:t>
                </a:r>
                <a14:m>
                  <m:oMath xmlns:m="http://schemas.openxmlformats.org/officeDocument/2006/math">
                    <m:r>
                      <a:rPr lang="en-US" altLang="zh-CN" i="1" dirty="0" smtClean="0">
                        <a:latin typeface="Cambria Math" panose="02040503050406030204" pitchFamily="18" charset="0"/>
                      </a:rPr>
                      <m:t>𝑘</m:t>
                    </m:r>
                  </m:oMath>
                </a14:m>
                <a:r>
                  <a:rPr lang="zh-CN" altLang="en-US" dirty="0"/>
                  <a:t>位的分组密码算法加密密钥</a:t>
                </a:r>
                <a14:m>
                  <m:oMath xmlns:m="http://schemas.openxmlformats.org/officeDocument/2006/math">
                    <m:r>
                      <a:rPr lang="en-US" altLang="zh-CN" i="1" dirty="0" smtClean="0">
                        <a:latin typeface="Cambria Math" panose="02040503050406030204" pitchFamily="18" charset="0"/>
                      </a:rPr>
                      <m:t>𝐾</m:t>
                    </m:r>
                  </m:oMath>
                </a14:m>
                <a:r>
                  <a:rPr lang="en-US" altLang="zh-CN" dirty="0"/>
                  <a:t>,</a:t>
                </a:r>
                <a:r>
                  <a:rPr lang="zh-CN" altLang="en-US" dirty="0"/>
                  <a:t>用在密文分组链接的每一步</a:t>
                </a:r>
                <a:endParaRPr lang="en-US" altLang="zh-CN" dirty="0"/>
              </a:p>
              <a:p>
                <a:pPr lvl="1"/>
                <a:r>
                  <a:rPr lang="zh-CN" altLang="en-US" dirty="0"/>
                  <a:t>两个长度为</a:t>
                </a:r>
                <a14:m>
                  <m:oMath xmlns:m="http://schemas.openxmlformats.org/officeDocument/2006/math">
                    <m:r>
                      <a:rPr lang="en-US" altLang="zh-CN" b="0" i="1" smtClean="0">
                        <a:latin typeface="Cambria Math" panose="02040503050406030204" pitchFamily="18" charset="0"/>
                      </a:rPr>
                      <m:t>𝑏</m:t>
                    </m:r>
                  </m:oMath>
                </a14:m>
                <a:r>
                  <a:rPr lang="zh-CN" altLang="en-US" dirty="0"/>
                  <a:t>的密钥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b="0" i="1" smtClean="0">
                            <a:latin typeface="Cambria Math" panose="02040503050406030204" pitchFamily="18" charset="0"/>
                          </a:rPr>
                          <m:t>2</m:t>
                        </m:r>
                      </m:sub>
                    </m:sSub>
                  </m:oMath>
                </a14:m>
                <a:endParaRPr lang="en-US" altLang="zh-CN" dirty="0"/>
              </a:p>
              <a:p>
                <a:pPr lvl="2"/>
                <a:r>
                  <a:rPr lang="zh-CN" altLang="en-US" dirty="0"/>
                  <a:t>可通过特定算法由</a:t>
                </a:r>
                <a14:m>
                  <m:oMath xmlns:m="http://schemas.openxmlformats.org/officeDocument/2006/math">
                    <m:r>
                      <a:rPr lang="en-US" altLang="zh-CN" i="1" dirty="0" smtClean="0">
                        <a:latin typeface="Cambria Math" panose="02040503050406030204" pitchFamily="18" charset="0"/>
                      </a:rPr>
                      <m:t>𝐾</m:t>
                    </m:r>
                  </m:oMath>
                </a14:m>
                <a:r>
                  <a:rPr lang="zh-CN" altLang="en-US" dirty="0"/>
                  <a:t>产生</a:t>
                </a:r>
                <a:endParaRPr lang="en-US" altLang="zh-CN" dirty="0"/>
              </a:p>
              <a:p>
                <a:pPr lvl="1"/>
                <a:endParaRPr lang="en-US" altLang="zh-CN" dirty="0"/>
              </a:p>
              <a:p>
                <a:pPr lvl="1"/>
                <a:endParaRPr lang="en-US" altLang="zh-CN" dirty="0"/>
              </a:p>
              <a:p>
                <a:endParaRPr lang="en-US" altLang="zh-CN" dirty="0"/>
              </a:p>
              <a:p>
                <a:pPr lvl="1"/>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13" r="6" b="7"/>
                </a:stretch>
              </a:blipFill>
            </p:spPr>
            <p:txBody>
              <a:bodyPr/>
              <a:lstStyle/>
              <a:p>
                <a:r>
                  <a:rPr lang="zh-CN" altLang="en-US">
                    <a:noFill/>
                  </a:rPr>
                  <a:t> </a:t>
                </a:r>
              </a:p>
            </p:txBody>
          </p:sp>
        </mc:Fallback>
      </mc:AlternateContent>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6" y="3429000"/>
            <a:ext cx="9482504" cy="3153027"/>
          </a:xfrm>
          <a:prstGeom prst="rect">
            <a:avLst/>
          </a:prstGeom>
        </p:spPr>
      </p:pic>
      <p:sp>
        <p:nvSpPr>
          <p:cNvPr id="5" name="Oval 4"/>
          <p:cNvSpPr/>
          <p:nvPr/>
        </p:nvSpPr>
        <p:spPr>
          <a:xfrm>
            <a:off x="4596064" y="2290813"/>
            <a:ext cx="731520" cy="505326"/>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p:cNvSpPr/>
          <p:nvPr/>
        </p:nvSpPr>
        <p:spPr>
          <a:xfrm>
            <a:off x="9389160" y="4283242"/>
            <a:ext cx="731520" cy="505326"/>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0225388" y="2576357"/>
            <a:ext cx="1838424" cy="1200329"/>
          </a:xfrm>
          <a:prstGeom prst="rect">
            <a:avLst/>
          </a:prstGeom>
          <a:noFill/>
        </p:spPr>
        <p:txBody>
          <a:bodyPr wrap="square" rtlCol="0">
            <a:spAutoFit/>
          </a:bodyPr>
          <a:lstStyle/>
          <a:p>
            <a:r>
              <a:rPr lang="zh-CN" altLang="en-US" sz="2400" b="1" dirty="0">
                <a:solidFill>
                  <a:schemeClr val="accent1"/>
                </a:solidFill>
                <a:latin typeface="宋体" panose="02010600030101010101" pitchFamily="2" charset="-122"/>
                <a:ea typeface="宋体" panose="02010600030101010101" pitchFamily="2" charset="-122"/>
              </a:rPr>
              <a:t>消息长度不为分组长度整数倍。</a:t>
            </a:r>
            <a:endParaRPr lang="zh-CN" altLang="en-US" sz="2400" b="1" dirty="0">
              <a:solidFill>
                <a:schemeClr val="accent1"/>
              </a:solidFill>
              <a:latin typeface="宋体" panose="02010600030101010101" pitchFamily="2" charset="-122"/>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消息认证码的局限性</a:t>
            </a:r>
            <a:endParaRPr lang="zh-CN" altLang="en-US" dirty="0"/>
          </a:p>
        </p:txBody>
      </p:sp>
      <p:sp>
        <p:nvSpPr>
          <p:cNvPr id="3" name="Content Placeholder 2"/>
          <p:cNvSpPr>
            <a:spLocks noGrp="1"/>
          </p:cNvSpPr>
          <p:nvPr>
            <p:ph idx="1"/>
          </p:nvPr>
        </p:nvSpPr>
        <p:spPr/>
        <p:txBody>
          <a:bodyPr/>
          <a:lstStyle/>
          <a:p>
            <a:r>
              <a:rPr lang="zh-CN" altLang="en-US" dirty="0"/>
              <a:t>需要通信双方事先共享密钥</a:t>
            </a:r>
            <a:r>
              <a:rPr lang="en-US" altLang="zh-CN" dirty="0"/>
              <a:t>(shared secret key)</a:t>
            </a:r>
            <a:endParaRPr lang="en-US" altLang="zh-CN" dirty="0"/>
          </a:p>
          <a:p>
            <a:r>
              <a:rPr lang="zh-CN" altLang="en-US" dirty="0"/>
              <a:t>无法提供不可抵赖性</a:t>
            </a:r>
            <a:r>
              <a:rPr lang="en-US" altLang="zh-CN" dirty="0"/>
              <a:t>(non-repudiation)</a:t>
            </a:r>
            <a:endParaRPr lang="en-US" altLang="zh-CN" dirty="0"/>
          </a:p>
          <a:p>
            <a:pPr lvl="1"/>
            <a:r>
              <a:rPr lang="zh-CN" altLang="en-US" dirty="0"/>
              <a:t>不可抵赖性指的是发送方不可对已经发送的消息进行抵赖</a:t>
            </a:r>
            <a:endParaRPr lang="en-US" altLang="zh-CN" dirty="0"/>
          </a:p>
          <a:p>
            <a:pPr lvl="1"/>
            <a:r>
              <a:rPr lang="zh-CN" altLang="en-US" dirty="0"/>
              <a:t>由于通信双方均可生成</a:t>
            </a:r>
            <a:r>
              <a:rPr lang="en-US" altLang="zh-CN" dirty="0"/>
              <a:t>MAC</a:t>
            </a:r>
            <a:r>
              <a:rPr lang="zh-CN" altLang="en-US" dirty="0"/>
              <a:t>，因此可以进行一方可以对已发送的消息进行抵赖</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小结</a:t>
            </a:r>
            <a:endParaRPr lang="zh-CN" altLang="en-US" dirty="0"/>
          </a:p>
        </p:txBody>
      </p:sp>
      <p:sp>
        <p:nvSpPr>
          <p:cNvPr id="3" name="Content Placeholder 2"/>
          <p:cNvSpPr>
            <a:spLocks noGrp="1"/>
          </p:cNvSpPr>
          <p:nvPr>
            <p:ph idx="1"/>
          </p:nvPr>
        </p:nvSpPr>
        <p:spPr/>
        <p:txBody>
          <a:bodyPr/>
          <a:lstStyle/>
          <a:p>
            <a:pPr>
              <a:lnSpc>
                <a:spcPct val="150000"/>
              </a:lnSpc>
            </a:pPr>
            <a:r>
              <a:rPr lang="zh-CN" altLang="en-US" sz="2800" dirty="0">
                <a:latin typeface="Times New Roman" panose="02020603050405020304" pitchFamily="18" charset="0"/>
              </a:rPr>
              <a:t>消息认证及消息认证码</a:t>
            </a:r>
            <a:endParaRPr lang="en-US" altLang="zh-CN" sz="2800" dirty="0">
              <a:latin typeface="Times New Roman" panose="02020603050405020304" pitchFamily="18" charset="0"/>
            </a:endParaRPr>
          </a:p>
          <a:p>
            <a:pPr>
              <a:lnSpc>
                <a:spcPct val="150000"/>
              </a:lnSpc>
            </a:pPr>
            <a:r>
              <a:rPr lang="zh-CN" altLang="en-US" sz="2800" dirty="0">
                <a:latin typeface="Times New Roman" panose="02020603050405020304" pitchFamily="18" charset="0"/>
              </a:rPr>
              <a:t>消息认证码的要求</a:t>
            </a:r>
            <a:endParaRPr lang="en-US" altLang="zh-CN" sz="2800" dirty="0">
              <a:latin typeface="Times New Roman" panose="02020603050405020304" pitchFamily="18" charset="0"/>
            </a:endParaRPr>
          </a:p>
          <a:p>
            <a:pPr>
              <a:lnSpc>
                <a:spcPct val="150000"/>
              </a:lnSpc>
            </a:pPr>
            <a:r>
              <a:rPr lang="zh-CN" altLang="en-US" sz="2800" dirty="0">
                <a:latin typeface="Times New Roman" panose="02020603050405020304" pitchFamily="18" charset="0"/>
              </a:rPr>
              <a:t>基于哈希函数的</a:t>
            </a:r>
            <a:r>
              <a:rPr lang="en-GB" altLang="zh-CN" sz="2800" dirty="0">
                <a:latin typeface="Times New Roman" panose="02020603050405020304" pitchFamily="18" charset="0"/>
              </a:rPr>
              <a:t>MAC</a:t>
            </a:r>
            <a:endParaRPr lang="en-GB" altLang="zh-CN" sz="2800" dirty="0">
              <a:latin typeface="Times New Roman" panose="02020603050405020304" pitchFamily="18" charset="0"/>
            </a:endParaRPr>
          </a:p>
          <a:p>
            <a:pPr>
              <a:lnSpc>
                <a:spcPct val="150000"/>
              </a:lnSpc>
            </a:pPr>
            <a:r>
              <a:rPr lang="zh-CN" altLang="en-US" sz="2800" dirty="0">
                <a:latin typeface="Times New Roman" panose="02020603050405020304" pitchFamily="18" charset="0"/>
              </a:rPr>
              <a:t>基于分组密码的</a:t>
            </a:r>
            <a:r>
              <a:rPr lang="en-GB" altLang="zh-CN" sz="2800" dirty="0">
                <a:latin typeface="Times New Roman" panose="02020603050405020304" pitchFamily="18" charset="0"/>
              </a:rPr>
              <a:t>MAC</a:t>
            </a:r>
            <a:endParaRPr lang="en-GB" altLang="zh-CN" sz="2800" dirty="0">
              <a:latin typeface="Times New Roman" panose="02020603050405020304" pitchFamily="18" charset="0"/>
            </a:endParaRPr>
          </a:p>
          <a:p>
            <a:endParaRPr lang="zh-CN" altLang="en-US"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什么是消息认证？</a:t>
            </a:r>
            <a:endParaRPr lang="zh-CN" altLang="en-US" dirty="0"/>
          </a:p>
        </p:txBody>
      </p:sp>
      <p:sp>
        <p:nvSpPr>
          <p:cNvPr id="3" name="Content Placeholder 2"/>
          <p:cNvSpPr>
            <a:spLocks noGrp="1"/>
          </p:cNvSpPr>
          <p:nvPr>
            <p:ph idx="1"/>
          </p:nvPr>
        </p:nvSpPr>
        <p:spPr/>
        <p:txBody>
          <a:bodyPr>
            <a:normAutofit/>
          </a:bodyPr>
          <a:lstStyle/>
          <a:p>
            <a:pPr algn="just"/>
            <a:r>
              <a:rPr lang="zh-CN" altLang="en-US" dirty="0"/>
              <a:t>验证所收到的消息确实是</a:t>
            </a:r>
            <a:r>
              <a:rPr lang="zh-CN" altLang="en-US" b="1" dirty="0">
                <a:solidFill>
                  <a:srgbClr val="0000FF"/>
                </a:solidFill>
              </a:rPr>
              <a:t>来自真正的发送方</a:t>
            </a:r>
            <a:r>
              <a:rPr lang="en-US" altLang="zh-CN" dirty="0"/>
              <a:t>(source authentication)</a:t>
            </a:r>
            <a:r>
              <a:rPr lang="zh-CN" altLang="en-US" dirty="0"/>
              <a:t>，而且消息</a:t>
            </a:r>
            <a:r>
              <a:rPr lang="zh-CN" altLang="en-US" b="1" dirty="0">
                <a:solidFill>
                  <a:srgbClr val="0000FF"/>
                </a:solidFill>
              </a:rPr>
              <a:t>未被修改过</a:t>
            </a:r>
            <a:r>
              <a:rPr lang="en-US" altLang="zh-CN" dirty="0"/>
              <a:t>(integrity)</a:t>
            </a:r>
            <a:r>
              <a:rPr lang="zh-CN" altLang="en-US" dirty="0"/>
              <a:t>。</a:t>
            </a:r>
            <a:endParaRPr lang="en-US" altLang="zh-CN" dirty="0"/>
          </a:p>
          <a:p>
            <a:pPr algn="just"/>
            <a:r>
              <a:rPr lang="zh-CN" altLang="en-US" dirty="0"/>
              <a:t>消息认证机制在功能上基本有上下两层</a:t>
            </a:r>
            <a:r>
              <a:rPr lang="en-US" altLang="zh-CN" dirty="0"/>
              <a:t>:</a:t>
            </a:r>
            <a:endParaRPr lang="en-US" altLang="zh-CN" dirty="0"/>
          </a:p>
          <a:p>
            <a:pPr lvl="1" algn="just"/>
            <a:r>
              <a:rPr lang="zh-CN" altLang="en-US" dirty="0"/>
              <a:t>下层有某种产生认证符</a:t>
            </a:r>
            <a:r>
              <a:rPr lang="en-US" altLang="zh-CN" dirty="0"/>
              <a:t>(authenticator)</a:t>
            </a:r>
            <a:r>
              <a:rPr lang="zh-CN" altLang="en-US" dirty="0"/>
              <a:t>的函数。认证符用于对消息的完整性进行认证。</a:t>
            </a:r>
            <a:endParaRPr lang="en-US" altLang="zh-CN" dirty="0"/>
          </a:p>
          <a:p>
            <a:pPr lvl="1" algn="just"/>
            <a:r>
              <a:rPr lang="zh-CN" altLang="en-US" dirty="0"/>
              <a:t>上层是认证协议，基于下层提供的认证符进行。</a:t>
            </a:r>
            <a:endParaRPr lang="en-US" altLang="zh-CN" dirty="0"/>
          </a:p>
          <a:p>
            <a:pPr algn="just"/>
            <a:endParaRPr lang="en-US" altLang="zh-CN" dirty="0"/>
          </a:p>
          <a:p>
            <a:pPr marL="457200" lvl="1" indent="0" algn="just">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什么是消息认证？</a:t>
            </a:r>
            <a:endParaRPr lang="zh-CN" altLang="en-US" dirty="0"/>
          </a:p>
        </p:txBody>
      </p:sp>
      <p:sp>
        <p:nvSpPr>
          <p:cNvPr id="3" name="Content Placeholder 2"/>
          <p:cNvSpPr>
            <a:spLocks noGrp="1"/>
          </p:cNvSpPr>
          <p:nvPr>
            <p:ph idx="1"/>
          </p:nvPr>
        </p:nvSpPr>
        <p:spPr/>
        <p:txBody>
          <a:bodyPr/>
          <a:lstStyle/>
          <a:p>
            <a:r>
              <a:rPr lang="zh-CN" altLang="en-US" dirty="0"/>
              <a:t>用于产生认证符</a:t>
            </a:r>
            <a:r>
              <a:rPr lang="en-US" altLang="zh-CN" dirty="0"/>
              <a:t>(authenticator)</a:t>
            </a:r>
            <a:r>
              <a:rPr lang="zh-CN" altLang="en-US" dirty="0"/>
              <a:t>的函数有以下：</a:t>
            </a:r>
            <a:endParaRPr lang="en-US" altLang="zh-CN" dirty="0"/>
          </a:p>
          <a:p>
            <a:pPr lvl="1"/>
            <a:r>
              <a:rPr lang="zh-CN" altLang="en-US" dirty="0"/>
              <a:t>哈希函数：将消息的哈希值作为认证符</a:t>
            </a:r>
            <a:endParaRPr lang="en-US" altLang="zh-CN" dirty="0"/>
          </a:p>
          <a:p>
            <a:pPr lvl="1"/>
            <a:r>
              <a:rPr lang="zh-CN" altLang="en-US" dirty="0"/>
              <a:t>消息加密：对消息加密后的密文作为认证符</a:t>
            </a:r>
            <a:endParaRPr lang="en-US" altLang="zh-CN" dirty="0"/>
          </a:p>
          <a:p>
            <a:pPr lvl="1"/>
            <a:r>
              <a:rPr lang="zh-CN" altLang="en-US" b="1" dirty="0"/>
              <a:t>消息认证码</a:t>
            </a:r>
            <a:r>
              <a:rPr lang="zh-CN" altLang="en-US" dirty="0"/>
              <a:t>：是消息和密钥的函数，产生定长的值作为认证符</a:t>
            </a:r>
            <a:endParaRPr lang="en-US" altLang="zh-CN"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消息认证码</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b="0" dirty="0"/>
                  <a:t>消息认证码</a:t>
                </a:r>
                <a:r>
                  <a:rPr lang="en-US" altLang="zh-CN" b="0" dirty="0">
                    <a:latin typeface="Times New Roman" panose="02020603050405020304" pitchFamily="18" charset="0"/>
                    <a:cs typeface="Times New Roman" panose="02020603050405020304" pitchFamily="18" charset="0"/>
                  </a:rPr>
                  <a:t>(message authentication code (MAC))</a:t>
                </a:r>
                <a:r>
                  <a:rPr lang="zh-CN" altLang="en-US" b="0" dirty="0"/>
                  <a:t>是指消息被一</a:t>
                </a:r>
                <a:r>
                  <a:rPr lang="zh-CN" altLang="en-US" b="1" dirty="0">
                    <a:solidFill>
                      <a:srgbClr val="0000FF"/>
                    </a:solidFill>
                  </a:rPr>
                  <a:t>密钥控制</a:t>
                </a:r>
                <a:r>
                  <a:rPr lang="zh-CN" altLang="en-US" b="0" dirty="0"/>
                  <a:t>的</a:t>
                </a:r>
                <a:r>
                  <a:rPr lang="zh-CN" altLang="en-US" b="1" dirty="0">
                    <a:solidFill>
                      <a:srgbClr val="0000FF"/>
                    </a:solidFill>
                  </a:rPr>
                  <a:t>公开函数</a:t>
                </a:r>
                <a:r>
                  <a:rPr lang="zh-CN" altLang="en-US" b="0" dirty="0"/>
                  <a:t>作用后产生的、用作认证符的、</a:t>
                </a:r>
                <a:r>
                  <a:rPr lang="zh-CN" altLang="en-US" b="1" dirty="0">
                    <a:solidFill>
                      <a:srgbClr val="0000FF"/>
                    </a:solidFill>
                  </a:rPr>
                  <a:t>固定长度</a:t>
                </a:r>
                <a:r>
                  <a:rPr lang="zh-CN" altLang="en-US" b="0" dirty="0"/>
                  <a:t>的数值，也称为密码校验和</a:t>
                </a:r>
                <a:r>
                  <a:rPr lang="en-US" altLang="zh-CN" b="0" dirty="0"/>
                  <a:t>(</a:t>
                </a:r>
                <a:r>
                  <a:rPr lang="en-US" altLang="zh-CN" b="0" dirty="0">
                    <a:latin typeface="Times New Roman" panose="02020603050405020304" pitchFamily="18" charset="0"/>
                    <a:cs typeface="Times New Roman" panose="02020603050405020304" pitchFamily="18" charset="0"/>
                  </a:rPr>
                  <a:t>cryptographic checksum</a:t>
                </a:r>
                <a:r>
                  <a:rPr lang="en-US" altLang="zh-CN" b="0" dirty="0"/>
                  <a:t>)</a:t>
                </a:r>
                <a:r>
                  <a:rPr lang="zh-CN" altLang="en-US" b="0" dirty="0"/>
                  <a:t>。</a:t>
                </a:r>
                <a:endParaRPr lang="en-US" altLang="zh-CN" dirty="0"/>
              </a:p>
              <a:p>
                <a:pPr lvl="1"/>
                <a:r>
                  <a:rPr lang="zh-CN" altLang="en-US" b="0" dirty="0"/>
                  <a:t>要求通信双方共享有密钥</a:t>
                </a:r>
                <a14:m>
                  <m:oMath xmlns:m="http://schemas.openxmlformats.org/officeDocument/2006/math">
                    <m:r>
                      <a:rPr lang="en-US" altLang="zh-CN" b="0" i="1" dirty="0" smtClean="0">
                        <a:latin typeface="Cambria Math" panose="02040503050406030204" pitchFamily="18" charset="0"/>
                      </a:rPr>
                      <m:t>𝐾</m:t>
                    </m:r>
                  </m:oMath>
                </a14:m>
                <a:r>
                  <a:rPr lang="en-US" altLang="zh-CN" b="0" dirty="0"/>
                  <a:t>(</a:t>
                </a:r>
                <a:r>
                  <a:rPr lang="en-US" altLang="zh-CN" b="0" dirty="0">
                    <a:latin typeface="Times New Roman" panose="02020603050405020304" pitchFamily="18" charset="0"/>
                    <a:cs typeface="Times New Roman" panose="02020603050405020304" pitchFamily="18" charset="0"/>
                  </a:rPr>
                  <a:t>shared secret key</a:t>
                </a:r>
                <a:r>
                  <a:rPr lang="en-US" altLang="zh-CN" b="0" dirty="0"/>
                  <a:t>)</a:t>
                </a:r>
                <a:endParaRPr lang="en-US" altLang="zh-CN" b="0" dirty="0"/>
              </a:p>
              <a:p>
                <a:pPr lvl="1"/>
                <a:r>
                  <a:rPr lang="en-US" altLang="zh-CN" sz="2400" kern="0" dirty="0">
                    <a:solidFill>
                      <a:schemeClr val="tx1"/>
                    </a:solidFill>
                    <a:cs typeface="Times New Roman" panose="02020603050405020304" pitchFamily="18" charset="0"/>
                  </a:rPr>
                  <a:t>MAC</a:t>
                </a:r>
                <a:r>
                  <a:rPr lang="zh-CN" altLang="en-US" sz="2400" kern="0" dirty="0">
                    <a:solidFill>
                      <a:schemeClr val="tx1"/>
                    </a:solidFill>
                    <a:cs typeface="Times New Roman" panose="02020603050405020304" pitchFamily="18" charset="0"/>
                  </a:rPr>
                  <a:t>函数与加密算法类似，不同之处为</a:t>
                </a:r>
                <a:r>
                  <a:rPr lang="en-US" altLang="zh-CN" sz="2400" kern="0" dirty="0">
                    <a:solidFill>
                      <a:schemeClr val="tx1"/>
                    </a:solidFill>
                    <a:cs typeface="Times New Roman" panose="02020603050405020304" pitchFamily="18" charset="0"/>
                  </a:rPr>
                  <a:t>MAC</a:t>
                </a:r>
                <a:r>
                  <a:rPr lang="zh-CN" altLang="en-US" sz="2400" kern="0" dirty="0">
                    <a:solidFill>
                      <a:schemeClr val="tx1"/>
                    </a:solidFill>
                    <a:cs typeface="Times New Roman" panose="02020603050405020304" pitchFamily="18" charset="0"/>
                  </a:rPr>
                  <a:t>函数不要求是可逆的，因此与加密算法相比更不易被攻破</a:t>
                </a:r>
                <a:endParaRPr lang="en-US" altLang="zh-CN" sz="2400" kern="0" dirty="0">
                  <a:solidFill>
                    <a:schemeClr val="tx1"/>
                  </a:solidFill>
                  <a:cs typeface="Times New Roman" panose="02020603050405020304" pitchFamily="18" charset="0"/>
                </a:endParaRPr>
              </a:p>
              <a:p>
                <a:pPr lvl="1"/>
                <a:endParaRPr lang="en-US" altLang="zh-CN" b="0"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13" r="6" b="7"/>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消息认证码</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a:t>设消息为</a:t>
                </a:r>
                <a14:m>
                  <m:oMath xmlns:m="http://schemas.openxmlformats.org/officeDocument/2006/math">
                    <m:r>
                      <a:rPr lang="en-US" altLang="zh-CN" i="1" dirty="0" smtClean="0">
                        <a:latin typeface="Cambria Math" panose="02040503050406030204" pitchFamily="18" charset="0"/>
                      </a:rPr>
                      <m:t>𝑀</m:t>
                    </m:r>
                  </m:oMath>
                </a14:m>
                <a:r>
                  <a:rPr lang="en-US" altLang="zh-CN" dirty="0"/>
                  <a:t>,</a:t>
                </a:r>
                <a14:m>
                  <m:oMath xmlns:m="http://schemas.openxmlformats.org/officeDocument/2006/math">
                    <m:r>
                      <a:rPr lang="en-US" altLang="zh-CN" i="1" dirty="0" smtClean="0">
                        <a:latin typeface="Cambria Math" panose="02040503050406030204" pitchFamily="18" charset="0"/>
                      </a:rPr>
                      <m:t>𝐶</m:t>
                    </m:r>
                  </m:oMath>
                </a14:m>
                <a:r>
                  <a:rPr lang="zh-CN" altLang="en-US" dirty="0"/>
                  <a:t>表示</a:t>
                </a:r>
                <a:r>
                  <a:rPr lang="en-US" altLang="zh-CN" dirty="0">
                    <a:latin typeface="Times New Roman" panose="02020603050405020304" pitchFamily="18" charset="0"/>
                    <a:cs typeface="Times New Roman" panose="02020603050405020304" pitchFamily="18" charset="0"/>
                  </a:rPr>
                  <a:t>MAC</a:t>
                </a:r>
                <a:r>
                  <a:rPr lang="zh-CN" altLang="en-US" dirty="0"/>
                  <a:t>函数，则</a:t>
                </a:r>
                <a14:m>
                  <m:oMath xmlns:m="http://schemas.openxmlformats.org/officeDocument/2006/math">
                    <m:r>
                      <a:rPr lang="en-US" altLang="zh-CN" b="0" i="1" dirty="0" smtClean="0">
                        <a:latin typeface="Cambria Math" panose="02040503050406030204" pitchFamily="18" charset="0"/>
                      </a:rPr>
                      <m:t>𝑀𝐴𝐶</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𝐶</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𝐾</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𝑀</m:t>
                    </m:r>
                    <m:r>
                      <a:rPr lang="en-US" altLang="zh-CN" i="1" dirty="0" smtClean="0">
                        <a:latin typeface="Cambria Math" panose="02040503050406030204" pitchFamily="18" charset="0"/>
                      </a:rPr>
                      <m:t>)</m:t>
                    </m:r>
                  </m:oMath>
                </a14:m>
                <a:endParaRPr lang="en-US" altLang="zh-CN" sz="3200" b="0" dirty="0"/>
              </a:p>
              <a:p>
                <a:r>
                  <a:rPr lang="zh-CN" altLang="en-US" dirty="0"/>
                  <a:t>假定通信双方</a:t>
                </a:r>
                <a:r>
                  <a:rPr lang="en-US" altLang="zh-CN" dirty="0"/>
                  <a:t>A</a:t>
                </a:r>
                <a:r>
                  <a:rPr lang="zh-CN" altLang="en-US" dirty="0"/>
                  <a:t>和</a:t>
                </a:r>
                <a:r>
                  <a:rPr lang="en-US" altLang="zh-CN" dirty="0"/>
                  <a:t>B</a:t>
                </a:r>
                <a:r>
                  <a:rPr lang="zh-CN" altLang="en-US" dirty="0"/>
                  <a:t>共享一密钥</a:t>
                </a:r>
                <a14:m>
                  <m:oMath xmlns:m="http://schemas.openxmlformats.org/officeDocument/2006/math">
                    <m:r>
                      <a:rPr lang="en-US" altLang="zh-CN" i="1" dirty="0" smtClean="0">
                        <a:latin typeface="Cambria Math" panose="02040503050406030204" pitchFamily="18" charset="0"/>
                      </a:rPr>
                      <m:t>𝐾</m:t>
                    </m:r>
                    <m:r>
                      <a:rPr lang="en-US" altLang="zh-CN" b="0" i="0" dirty="0" smtClean="0">
                        <a:latin typeface="Cambria Math" panose="02040503050406030204" pitchFamily="18" charset="0"/>
                      </a:rPr>
                      <m:t>, </m:t>
                    </m:r>
                  </m:oMath>
                </a14:m>
                <a:r>
                  <a:rPr lang="en-US" altLang="zh-CN" dirty="0"/>
                  <a:t>A</a:t>
                </a:r>
                <a:r>
                  <a:rPr lang="zh-CN" altLang="en-US" dirty="0"/>
                  <a:t>欲发送给</a:t>
                </a:r>
                <a:r>
                  <a:rPr lang="en-US" altLang="zh-CN" dirty="0"/>
                  <a:t>B</a:t>
                </a:r>
                <a:r>
                  <a:rPr lang="zh-CN" altLang="en-US" dirty="0"/>
                  <a:t>的的消息是</a:t>
                </a:r>
                <a:r>
                  <a:rPr lang="en-US" altLang="zh-CN" dirty="0"/>
                  <a:t>M</a:t>
                </a:r>
                <a:r>
                  <a:rPr lang="zh-CN" altLang="en-US" dirty="0"/>
                  <a:t>：</a:t>
                </a:r>
                <a:endParaRPr lang="en-US" altLang="zh-CN" dirty="0"/>
              </a:p>
              <a:p>
                <a:pPr lvl="1"/>
                <a:r>
                  <a:rPr lang="en-US" altLang="zh-CN" dirty="0"/>
                  <a:t>A</a:t>
                </a:r>
                <a:r>
                  <a:rPr lang="zh-CN" altLang="en-US" dirty="0"/>
                  <a:t>首先计算</a:t>
                </a:r>
                <a14:m>
                  <m:oMath xmlns:m="http://schemas.openxmlformats.org/officeDocument/2006/math">
                    <m:r>
                      <a:rPr lang="en-US" altLang="zh-CN" i="1" dirty="0">
                        <a:latin typeface="Cambria Math" panose="02040503050406030204" pitchFamily="18" charset="0"/>
                      </a:rPr>
                      <m:t>𝑀𝐴𝐶</m:t>
                    </m:r>
                    <m:r>
                      <a:rPr lang="en-US" altLang="zh-CN" i="1" dirty="0">
                        <a:latin typeface="Cambria Math" panose="02040503050406030204" pitchFamily="18" charset="0"/>
                      </a:rPr>
                      <m:t>=</m:t>
                    </m:r>
                    <m:r>
                      <a:rPr lang="en-US" altLang="zh-CN" i="1" dirty="0">
                        <a:latin typeface="Cambria Math" panose="02040503050406030204" pitchFamily="18" charset="0"/>
                      </a:rPr>
                      <m:t>𝐶</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zh-CN" altLang="en-US" dirty="0"/>
                  <a:t>，然后向</a:t>
                </a:r>
                <a:r>
                  <a:rPr lang="en-US" altLang="zh-CN" dirty="0"/>
                  <a:t>B</a:t>
                </a:r>
                <a:r>
                  <a:rPr lang="zh-CN" altLang="en-US" dirty="0"/>
                  <a:t>发送</a:t>
                </a:r>
                <a14:m>
                  <m:oMath xmlns:m="http://schemas.openxmlformats.org/officeDocument/2006/math">
                    <m:r>
                      <a:rPr lang="en-US" altLang="zh-CN" i="1" dirty="0" smtClean="0">
                        <a:latin typeface="Cambria Math" panose="02040503050406030204" pitchFamily="18" charset="0"/>
                      </a:rPr>
                      <m:t>𝑀</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𝑀𝐴𝐶</m:t>
                    </m:r>
                  </m:oMath>
                </a14:m>
                <a:r>
                  <a:rPr lang="zh-CN" altLang="en-US" dirty="0"/>
                  <a:t>，</a:t>
                </a:r>
                <a:r>
                  <a:rPr lang="en-US" altLang="zh-CN" dirty="0"/>
                  <a:t>B</a:t>
                </a:r>
                <a:r>
                  <a:rPr lang="zh-CN" altLang="en-US" dirty="0"/>
                  <a:t>收到后做与</a:t>
                </a:r>
                <a:r>
                  <a:rPr lang="en-US" altLang="zh-CN" dirty="0"/>
                  <a:t>A</a:t>
                </a:r>
                <a:r>
                  <a:rPr lang="zh-CN" altLang="en-US" dirty="0"/>
                  <a:t>相同的计算，求得一新</a:t>
                </a:r>
                <a14:m>
                  <m:oMath xmlns:m="http://schemas.openxmlformats.org/officeDocument/2006/math">
                    <m:r>
                      <a:rPr lang="en-US" altLang="zh-CN" i="1" dirty="0" smtClean="0">
                        <a:latin typeface="Cambria Math" panose="02040503050406030204" pitchFamily="18" charset="0"/>
                      </a:rPr>
                      <m:t>𝑀𝐴𝐶</m:t>
                    </m:r>
                  </m:oMath>
                </a14:m>
                <a:r>
                  <a:rPr lang="zh-CN" altLang="en-US" dirty="0"/>
                  <a:t>，并与收到的</a:t>
                </a:r>
                <a14:m>
                  <m:oMath xmlns:m="http://schemas.openxmlformats.org/officeDocument/2006/math">
                    <m:r>
                      <a:rPr lang="en-US" altLang="zh-CN" i="1" dirty="0" smtClean="0">
                        <a:latin typeface="Cambria Math" panose="02040503050406030204" pitchFamily="18" charset="0"/>
                      </a:rPr>
                      <m:t>𝑀𝐴𝐶</m:t>
                    </m:r>
                  </m:oMath>
                </a14:m>
                <a:r>
                  <a:rPr lang="zh-CN" altLang="en-US" dirty="0"/>
                  <a:t>做比较。</a:t>
                </a:r>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13" r="6" b="7"/>
                </a:stretch>
              </a:blipFill>
            </p:spPr>
            <p:txBody>
              <a:bodyPr/>
              <a:lstStyle/>
              <a:p>
                <a:r>
                  <a:rPr lang="zh-CN" altLang="en-US">
                    <a:noFill/>
                  </a:rPr>
                  <a:t> </a:t>
                </a:r>
              </a:p>
            </p:txBody>
          </p:sp>
        </mc:Fallback>
      </mc:AlternateContent>
      <p:pic>
        <p:nvPicPr>
          <p:cNvPr id="5" name="Picture 4" descr="Diagram&#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263" y="4172007"/>
            <a:ext cx="9864075" cy="20216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消息认证码</a:t>
            </a:r>
            <a:endParaRPr lang="zh-CN" altLang="en-US" dirty="0"/>
          </a:p>
        </p:txBody>
      </p:sp>
      <p:sp>
        <p:nvSpPr>
          <p:cNvPr id="3" name="Content Placeholder 2"/>
          <p:cNvSpPr>
            <a:spLocks noGrp="1"/>
          </p:cNvSpPr>
          <p:nvPr>
            <p:ph idx="1"/>
          </p:nvPr>
        </p:nvSpPr>
        <p:spPr/>
        <p:txBody>
          <a:bodyPr/>
          <a:lstStyle/>
          <a:p>
            <a:r>
              <a:rPr lang="zh-CN" altLang="en-US" dirty="0"/>
              <a:t>若验证通过，则说明：</a:t>
            </a:r>
            <a:endParaRPr lang="en-US" altLang="zh-CN" dirty="0"/>
          </a:p>
          <a:p>
            <a:pPr lvl="1"/>
            <a:r>
              <a:rPr lang="zh-CN" altLang="en-US" b="1" dirty="0">
                <a:solidFill>
                  <a:srgbClr val="0000FF"/>
                </a:solidFill>
              </a:rPr>
              <a:t>消息未被篡改</a:t>
            </a:r>
            <a:r>
              <a:rPr lang="zh-CN" altLang="en-US" dirty="0"/>
              <a:t>：这是因为攻击者不知道密钥，所以不能够在篡改消息后相应地篡改</a:t>
            </a:r>
            <a:r>
              <a:rPr lang="en-US" altLang="zh-CN" dirty="0"/>
              <a:t>MAC</a:t>
            </a:r>
            <a:r>
              <a:rPr lang="zh-CN" altLang="en-US" dirty="0"/>
              <a:t>，而如果仅篡改消息，则接收方计算的新</a:t>
            </a:r>
            <a:r>
              <a:rPr lang="en-US" altLang="zh-CN" dirty="0"/>
              <a:t>MAC</a:t>
            </a:r>
            <a:r>
              <a:rPr lang="zh-CN" altLang="en-US" dirty="0"/>
              <a:t>将与收到的</a:t>
            </a:r>
            <a:r>
              <a:rPr lang="en-US" altLang="zh-CN" dirty="0"/>
              <a:t>MAC</a:t>
            </a:r>
            <a:r>
              <a:rPr lang="zh-CN" altLang="en-US" dirty="0"/>
              <a:t>不同。</a:t>
            </a:r>
            <a:endParaRPr lang="en-US" altLang="zh-CN" dirty="0"/>
          </a:p>
          <a:p>
            <a:pPr lvl="1"/>
            <a:r>
              <a:rPr lang="zh-CN" altLang="en-US" b="1" dirty="0">
                <a:solidFill>
                  <a:srgbClr val="0000FF"/>
                </a:solidFill>
              </a:rPr>
              <a:t>接收方可以相信消息来自真正的发送方</a:t>
            </a:r>
            <a:r>
              <a:rPr lang="zh-CN" altLang="en-US" dirty="0"/>
              <a:t>。因为除收发双方外再无其他人知道密钥，因此其他人不能产生具有正确</a:t>
            </a:r>
            <a:r>
              <a:rPr lang="en-US" altLang="zh-CN" dirty="0"/>
              <a:t>MAC</a:t>
            </a:r>
            <a:r>
              <a:rPr lang="zh-CN" altLang="en-US" dirty="0"/>
              <a:t>的消息。</a:t>
            </a:r>
            <a:endParaRPr lang="en-US" altLang="zh-CN" dirty="0"/>
          </a:p>
          <a:p>
            <a:pPr lvl="1"/>
            <a:endParaRPr lang="zh-CN" altLang="en-US" dirty="0"/>
          </a:p>
          <a:p>
            <a:pPr lvl="1"/>
            <a:endParaRPr lang="zh-CN" altLang="en-US" dirty="0"/>
          </a:p>
        </p:txBody>
      </p:sp>
      <p:pic>
        <p:nvPicPr>
          <p:cNvPr id="5" name="Picture 4" descr="Diagram&#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6263" y="4172007"/>
            <a:ext cx="9864075" cy="20216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消息认证码</a:t>
            </a:r>
            <a:endParaRPr lang="zh-CN" altLang="en-US" dirty="0"/>
          </a:p>
        </p:txBody>
      </p:sp>
      <p:sp>
        <p:nvSpPr>
          <p:cNvPr id="3" name="Content Placeholder 2"/>
          <p:cNvSpPr>
            <a:spLocks noGrp="1"/>
          </p:cNvSpPr>
          <p:nvPr>
            <p:ph idx="1"/>
          </p:nvPr>
        </p:nvSpPr>
        <p:spPr/>
        <p:txBody>
          <a:bodyPr/>
          <a:lstStyle/>
          <a:p>
            <a:r>
              <a:rPr lang="zh-CN" altLang="en-US" dirty="0"/>
              <a:t>若验证通过，则说明：</a:t>
            </a:r>
            <a:endParaRPr lang="en-US" altLang="zh-CN" dirty="0"/>
          </a:p>
          <a:p>
            <a:pPr lvl="1"/>
            <a:r>
              <a:rPr lang="zh-CN" altLang="en-US" b="1" dirty="0">
                <a:solidFill>
                  <a:srgbClr val="0000FF"/>
                </a:solidFill>
              </a:rPr>
              <a:t>消息未被篡改</a:t>
            </a:r>
            <a:r>
              <a:rPr lang="zh-CN" altLang="en-US" dirty="0"/>
              <a:t>：这是因为攻击者不知道密钥，所以不能够在篡改消息后相应地篡改</a:t>
            </a:r>
            <a:r>
              <a:rPr lang="en-US" altLang="zh-CN" dirty="0"/>
              <a:t>MAC</a:t>
            </a:r>
            <a:r>
              <a:rPr lang="zh-CN" altLang="en-US" dirty="0"/>
              <a:t>，而如果仅篡改消息，则接收方计算的新</a:t>
            </a:r>
            <a:r>
              <a:rPr lang="en-US" altLang="zh-CN" dirty="0"/>
              <a:t>MAC</a:t>
            </a:r>
            <a:r>
              <a:rPr lang="zh-CN" altLang="en-US" dirty="0"/>
              <a:t>将与收到的</a:t>
            </a:r>
            <a:r>
              <a:rPr lang="en-US" altLang="zh-CN" dirty="0"/>
              <a:t>MAC</a:t>
            </a:r>
            <a:r>
              <a:rPr lang="zh-CN" altLang="en-US" dirty="0"/>
              <a:t>不同。</a:t>
            </a:r>
            <a:endParaRPr lang="en-US" altLang="zh-CN" dirty="0"/>
          </a:p>
          <a:p>
            <a:pPr lvl="1"/>
            <a:r>
              <a:rPr lang="zh-CN" altLang="en-US" b="1" dirty="0">
                <a:solidFill>
                  <a:srgbClr val="0000FF"/>
                </a:solidFill>
              </a:rPr>
              <a:t>接收方可以相信消息来自真正的发送方</a:t>
            </a:r>
            <a:r>
              <a:rPr lang="zh-CN" altLang="en-US" dirty="0"/>
              <a:t>。因为除收发双方外再无其他人知道密钥，因此其他人不能产生具有正确</a:t>
            </a:r>
            <a:r>
              <a:rPr lang="en-US" altLang="zh-CN" dirty="0"/>
              <a:t>MAC</a:t>
            </a:r>
            <a:r>
              <a:rPr lang="zh-CN" altLang="en-US" dirty="0"/>
              <a:t>的消息。</a:t>
            </a:r>
            <a:endParaRPr lang="zh-CN" altLang="en-US" dirty="0"/>
          </a:p>
          <a:p>
            <a:pPr lvl="1"/>
            <a:endParaRPr lang="zh-CN" altLang="en-US" dirty="0"/>
          </a:p>
        </p:txBody>
      </p:sp>
      <p:pic>
        <p:nvPicPr>
          <p:cNvPr id="5" name="Picture 4" descr="Diagram&#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6263" y="4172007"/>
            <a:ext cx="9864075" cy="2021613"/>
          </a:xfrm>
          <a:prstGeom prst="rect">
            <a:avLst/>
          </a:prstGeom>
        </p:spPr>
      </p:pic>
      <p:sp>
        <p:nvSpPr>
          <p:cNvPr id="6" name="Rectangle: Rounded Corners 5"/>
          <p:cNvSpPr/>
          <p:nvPr/>
        </p:nvSpPr>
        <p:spPr>
          <a:xfrm>
            <a:off x="9276861" y="4747846"/>
            <a:ext cx="2727569" cy="118403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如果需要保密性，如何提供？</a:t>
            </a:r>
            <a:endParaRPr lang="zh-CN" altLang="en-US" sz="2400" dirty="0">
              <a:solidFill>
                <a:schemeClr val="tx1"/>
              </a:solidFill>
            </a:endParaRPr>
          </a:p>
        </p:txBody>
      </p:sp>
      <p:sp>
        <p:nvSpPr>
          <p:cNvPr id="7" name="Arrow: Right 6"/>
          <p:cNvSpPr/>
          <p:nvPr/>
        </p:nvSpPr>
        <p:spPr>
          <a:xfrm>
            <a:off x="8206154" y="5634892"/>
            <a:ext cx="898769" cy="257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ags/tag1.xml><?xml version="1.0" encoding="utf-8"?>
<p:tagLst xmlns:p="http://schemas.openxmlformats.org/presentationml/2006/main">
  <p:tag name="KSO_WPP_MARK_KEY" val="739febf9-9b0e-4b3a-a516-cf00a907a863"/>
  <p:tag name="COMMONDATA" val="eyJoZGlkIjoiNDI1NGQ4MDY4NjMxYWVlMzc3ODM2NDE0MmU1ODUxYzY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5684</Words>
  <Application>WPS 演示</Application>
  <PresentationFormat>Widescreen</PresentationFormat>
  <Paragraphs>390</Paragraphs>
  <Slides>36</Slides>
  <Notes>17</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36</vt:i4>
      </vt:variant>
    </vt:vector>
  </HeadingPairs>
  <TitlesOfParts>
    <vt:vector size="59" baseType="lpstr">
      <vt:lpstr>Arial</vt:lpstr>
      <vt:lpstr>宋体</vt:lpstr>
      <vt:lpstr>Wingdings</vt:lpstr>
      <vt:lpstr>微软雅黑</vt:lpstr>
      <vt:lpstr>华文中宋</vt:lpstr>
      <vt:lpstr>Calibri</vt:lpstr>
      <vt:lpstr>Times New Roman</vt:lpstr>
      <vt:lpstr>黑体</vt:lpstr>
      <vt:lpstr>TimesTenLTStd-Roman</vt:lpstr>
      <vt:lpstr>Segoe Print</vt:lpstr>
      <vt:lpstr>Cambria Math</vt:lpstr>
      <vt:lpstr>等线 Light</vt:lpstr>
      <vt:lpstr>等线</vt:lpstr>
      <vt:lpstr>Arial Unicode MS</vt:lpstr>
      <vt:lpstr>Times-Roman</vt:lpstr>
      <vt:lpstr>Times-Italic</vt:lpstr>
      <vt:lpstr>CMR10</vt:lpstr>
      <vt:lpstr>CMMI10</vt:lpstr>
      <vt:lpstr>-apple-system</vt:lpstr>
      <vt:lpstr>Heebo</vt:lpstr>
      <vt:lpstr>Nunito</vt:lpstr>
      <vt:lpstr>BatangChe</vt:lpstr>
      <vt:lpstr>Office Theme</vt:lpstr>
      <vt:lpstr>PowerPoint 演示文稿</vt:lpstr>
      <vt:lpstr>内容</vt:lpstr>
      <vt:lpstr>内容</vt:lpstr>
      <vt:lpstr>什么是消息认证？</vt:lpstr>
      <vt:lpstr>什么是消息认证？</vt:lpstr>
      <vt:lpstr>消息认证码</vt:lpstr>
      <vt:lpstr>消息认证码</vt:lpstr>
      <vt:lpstr>消息认证码</vt:lpstr>
      <vt:lpstr>消息认证码</vt:lpstr>
      <vt:lpstr>消息认证码</vt:lpstr>
      <vt:lpstr>消息认证码</vt:lpstr>
      <vt:lpstr>内容</vt:lpstr>
      <vt:lpstr>消息认证码的要求</vt:lpstr>
      <vt:lpstr>消息认证码的要求</vt:lpstr>
      <vt:lpstr>消息认证码的要求</vt:lpstr>
      <vt:lpstr>消息认证码的要求</vt:lpstr>
      <vt:lpstr>消息认证码的要求</vt:lpstr>
      <vt:lpstr>内容</vt:lpstr>
      <vt:lpstr>基于哈希函数的MAC</vt:lpstr>
      <vt:lpstr>两种简单但不安全的构造</vt:lpstr>
      <vt:lpstr>对秘密前缀MAC 的攻击</vt:lpstr>
      <vt:lpstr>对秘密前缀MAC 的攻击</vt:lpstr>
      <vt:lpstr>对秘密前缀MAC 的攻击</vt:lpstr>
      <vt:lpstr>对秘密后缀MAC 的攻击</vt:lpstr>
      <vt:lpstr>HMAC</vt:lpstr>
      <vt:lpstr>一种更高效的HMAC应用方式</vt:lpstr>
      <vt:lpstr>内容</vt:lpstr>
      <vt:lpstr>基于分组密码的MAC</vt:lpstr>
      <vt:lpstr>数据认证算法DAA</vt:lpstr>
      <vt:lpstr>数据认证算法DAA</vt:lpstr>
      <vt:lpstr>基于密码的消息认证码CMAC</vt:lpstr>
      <vt:lpstr>基于密码的消息认证码CMAC</vt:lpstr>
      <vt:lpstr>基于密码的消息认证码CMAC</vt:lpstr>
      <vt:lpstr>基于密码的消息认证码CMAC</vt:lpstr>
      <vt:lpstr>消息认证码的局限性</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Zheng Yifeng</dc:creator>
  <cp:lastModifiedBy>蒋琳</cp:lastModifiedBy>
  <cp:revision>239</cp:revision>
  <dcterms:created xsi:type="dcterms:W3CDTF">2022-03-06T16:46:00Z</dcterms:created>
  <dcterms:modified xsi:type="dcterms:W3CDTF">2022-10-20T07:34:47Z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22825614BB9F4BE9A3DCD100000198CC</vt:lpwstr>
  </property>
  <property fmtid="{D5CDD505-2E9C-101B-9397-08002B2CF9AE}" pid="3" name="KSOProductBuildVer">
    <vt:lpwstr>2052-11.1.0.12598</vt:lpwstr>
  </property>
</Properties>
</file>