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752" r:id="rId3"/>
    <p:sldId id="1098" r:id="rId5"/>
    <p:sldId id="1057" r:id="rId6"/>
    <p:sldId id="1754" r:id="rId7"/>
    <p:sldId id="1753" r:id="rId8"/>
    <p:sldId id="1751" r:id="rId9"/>
    <p:sldId id="1752" r:id="rId10"/>
    <p:sldId id="1755" r:id="rId11"/>
    <p:sldId id="1764" r:id="rId12"/>
    <p:sldId id="1763" r:id="rId13"/>
    <p:sldId id="1756" r:id="rId14"/>
    <p:sldId id="1765" r:id="rId15"/>
    <p:sldId id="1757" r:id="rId16"/>
    <p:sldId id="1758" r:id="rId17"/>
    <p:sldId id="1092" r:id="rId18"/>
    <p:sldId id="1759" r:id="rId19"/>
    <p:sldId id="1012" r:id="rId20"/>
    <p:sldId id="1766" r:id="rId21"/>
  </p:sldIdLst>
  <p:sldSz cx="12192000" cy="6858000"/>
  <p:notesSz cx="6797675" cy="9929495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5B5"/>
    <a:srgbClr val="0000FF"/>
    <a:srgbClr val="F8F3FF"/>
    <a:srgbClr val="FF00FF"/>
    <a:srgbClr val="F7FDFF"/>
    <a:srgbClr val="F7FFE5"/>
    <a:srgbClr val="E5FFFB"/>
    <a:srgbClr val="66FF33"/>
    <a:srgbClr val="00206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88725" autoAdjust="0"/>
  </p:normalViewPr>
  <p:slideViewPr>
    <p:cSldViewPr snapToGrid="0">
      <p:cViewPr varScale="1">
        <p:scale>
          <a:sx n="101" d="100"/>
          <a:sy n="101" d="100"/>
        </p:scale>
        <p:origin x="3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2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image" Target="../media/image2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581B8-C8BD-4424-9282-B7987EA444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143909" y="89914"/>
            <a:ext cx="11903720" cy="674791"/>
          </a:xfrm>
          <a:prstGeom prst="rect">
            <a:avLst/>
          </a:prstGeom>
          <a:solidFill>
            <a:srgbClr val="204064"/>
          </a:solidFill>
          <a:ln>
            <a:noFill/>
          </a:ln>
        </p:spPr>
        <p:txBody>
          <a:bodyPr vert="horz" wrap="square" lIns="108826" tIns="54413" rIns="108826" bIns="54413" numCol="1" anchor="t" anchorCtr="0" compatLnSpc="1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470" y="116632"/>
            <a:ext cx="10509063" cy="635000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F8F8F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609" y="908721"/>
            <a:ext cx="11522780" cy="5688155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800">
                <a:solidFill>
                  <a:schemeClr val="bg2"/>
                </a:solidFill>
              </a:defRPr>
            </a:lvl1pPr>
            <a:lvl2pPr marL="883920" indent="-34036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2000"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800"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 txBox="1"/>
          <p:nvPr userDrawn="1"/>
        </p:nvSpPr>
        <p:spPr>
          <a:xfrm>
            <a:off x="11226801" y="6396139"/>
            <a:ext cx="630590" cy="2007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54419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08839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3258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17678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72097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326453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808730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435292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fld id="{CF93F3E1-4179-4BF9-A209-1C42AB3AD95A}" type="slidenum">
              <a:rPr lang="en-US" altLang="zh-CN" sz="1800" smtClean="0">
                <a:solidFill>
                  <a:schemeClr val="accent3">
                    <a:lumMod val="75000"/>
                  </a:schemeClr>
                </a:solidFill>
              </a:rPr>
            </a:fld>
            <a:endParaRPr lang="en-US" altLang="zh-CN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2947" y="2420888"/>
            <a:ext cx="6331650" cy="863600"/>
          </a:xfrm>
          <a:prstGeom prst="rect">
            <a:avLst/>
          </a:prstGeom>
        </p:spPr>
        <p:txBody>
          <a:bodyPr/>
          <a:lstStyle>
            <a:lvl1pPr algn="ctr">
              <a:defRPr sz="4300"/>
            </a:lvl1pPr>
          </a:lstStyle>
          <a:p>
            <a:pPr lvl="0"/>
            <a:r>
              <a:rPr lang="zh-CN" noProof="0" dirty="0"/>
              <a:t>单击此处编辑母版标题样式</a:t>
            </a:r>
            <a:endParaRPr lang="zh-CN" noProof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4534" y="3500389"/>
            <a:ext cx="6333237" cy="6477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zh-CN" noProof="0"/>
              <a:t>单击此处编辑母版副标题样式</a:t>
            </a:r>
            <a:endParaRPr lang="zh-CN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470" y="590551"/>
            <a:ext cx="10509063" cy="635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 txBox="1"/>
          <p:nvPr userDrawn="1"/>
        </p:nvSpPr>
        <p:spPr>
          <a:xfrm>
            <a:off x="11350533" y="6396138"/>
            <a:ext cx="506857" cy="34756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54419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08839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3258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17678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72097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326453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808730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435292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fld id="{CF93F3E1-4179-4BF9-A209-1C42AB3AD95A}" type="slidenum">
              <a:rPr lang="en-US" altLang="zh-CN" sz="1800" smtClean="0">
                <a:solidFill>
                  <a:schemeClr val="accent3">
                    <a:lumMod val="75000"/>
                  </a:schemeClr>
                </a:solidFill>
              </a:rPr>
            </a:fld>
            <a:endParaRPr lang="en-US" altLang="zh-CN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 txBox="1"/>
          <p:nvPr userDrawn="1"/>
        </p:nvSpPr>
        <p:spPr>
          <a:xfrm>
            <a:off x="11037195" y="6396138"/>
            <a:ext cx="820196" cy="36526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54419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08839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3258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17678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72097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326453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808730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435292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fld id="{CF93F3E1-4179-4BF9-A209-1C42AB3AD95A}" type="slidenum">
              <a:rPr lang="en-US" altLang="zh-CN" sz="1800" smtClean="0">
                <a:solidFill>
                  <a:schemeClr val="accent3">
                    <a:lumMod val="75000"/>
                  </a:schemeClr>
                </a:solidFill>
              </a:rPr>
            </a:fld>
            <a:endParaRPr lang="en-US" altLang="zh-CN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019" y="90001"/>
            <a:ext cx="5904263" cy="626701"/>
          </a:xfrm>
          <a:prstGeom prst="rect">
            <a:avLst/>
          </a:prstGeom>
          <a:solidFill>
            <a:srgbClr val="204064"/>
          </a:solidFill>
        </p:spPr>
        <p:txBody>
          <a:bodyPr wrap="none" lIns="180000" tIns="36000" rIns="180000" bIns="36000">
            <a:spAutoFit/>
          </a:bodyPr>
          <a:lstStyle>
            <a:lvl1pPr algn="l">
              <a:defRPr sz="36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noProof="0" dirty="0"/>
              <a:t>单击此处编辑母版标题样式</a:t>
            </a:r>
            <a:endParaRPr lang="zh-CN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空白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 txBox="1"/>
          <p:nvPr userDrawn="1"/>
        </p:nvSpPr>
        <p:spPr>
          <a:xfrm>
            <a:off x="11037195" y="6396138"/>
            <a:ext cx="820196" cy="36526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54419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08839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3258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17678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72097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326453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808730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435292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fld id="{CF93F3E1-4179-4BF9-A209-1C42AB3AD95A}" type="slidenum">
              <a:rPr lang="en-US" altLang="zh-CN" sz="1800" smtClean="0">
                <a:solidFill>
                  <a:schemeClr val="accent3">
                    <a:lumMod val="75000"/>
                  </a:schemeClr>
                </a:solidFill>
              </a:rPr>
            </a:fld>
            <a:endParaRPr lang="en-US" altLang="zh-CN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9626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9626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962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C1F38-C166-45F5-8AA2-A349B832172A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544195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108839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632585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217678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408305" indent="-40830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883920" indent="-34036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  <a:ea typeface="仿宋_GB2312" pitchFamily="49" charset="-122"/>
        </a:defRPr>
      </a:lvl2pPr>
      <a:lvl3pPr marL="1360170" indent="-27178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904365" indent="-27178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448560" indent="-27178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992755" indent="-27178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536950" indent="-27178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4081145" indent="-27178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4625340" indent="-27178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53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73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92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9.png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23.png"/><Relationship Id="rId6" Type="http://schemas.openxmlformats.org/officeDocument/2006/relationships/oleObject" Target="../embeddings/oleObject4.bin"/><Relationship Id="rId5" Type="http://schemas.openxmlformats.org/officeDocument/2006/relationships/image" Target="../media/image22.png"/><Relationship Id="rId4" Type="http://schemas.openxmlformats.org/officeDocument/2006/relationships/oleObject" Target="../embeddings/oleObject3.bin"/><Relationship Id="rId3" Type="http://schemas.openxmlformats.org/officeDocument/2006/relationships/image" Target="../media/image21.emf"/><Relationship Id="rId2" Type="http://schemas.openxmlformats.org/officeDocument/2006/relationships/oleObject" Target="../embeddings/oleObject2.bin"/><Relationship Id="rId10" Type="http://schemas.openxmlformats.org/officeDocument/2006/relationships/notesSlide" Target="../notesSlides/notesSlide13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oleObject" Target="../embeddings/oleObject8.bin"/><Relationship Id="rId7" Type="http://schemas.openxmlformats.org/officeDocument/2006/relationships/image" Target="../media/image22.png"/><Relationship Id="rId6" Type="http://schemas.openxmlformats.org/officeDocument/2006/relationships/oleObject" Target="../embeddings/oleObject7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1" Type="http://schemas.openxmlformats.org/officeDocument/2006/relationships/notesSlide" Target="../notesSlides/notesSlide14.xml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208662" y="151706"/>
            <a:ext cx="4200778" cy="93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26" tIns="54413" rIns="108826" bIns="54413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08305"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815975"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224280"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632585"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4400" dirty="0">
                <a:solidFill>
                  <a:srgbClr val="204064"/>
                </a:solidFill>
                <a:latin typeface="+mn-ea"/>
                <a:ea typeface="+mn-ea"/>
              </a:rPr>
              <a:t>《</a:t>
            </a:r>
            <a:r>
              <a:rPr lang="zh-CN" altLang="en-US" sz="4400" dirty="0">
                <a:solidFill>
                  <a:srgbClr val="204064"/>
                </a:solidFill>
                <a:latin typeface="+mn-ea"/>
                <a:ea typeface="+mn-ea"/>
              </a:rPr>
              <a:t>密码学基础</a:t>
            </a:r>
            <a:r>
              <a:rPr lang="en-US" altLang="zh-CN" sz="4400" dirty="0">
                <a:solidFill>
                  <a:srgbClr val="204064"/>
                </a:solidFill>
                <a:latin typeface="+mn-ea"/>
                <a:ea typeface="+mn-ea"/>
              </a:rPr>
              <a:t>》</a:t>
            </a:r>
            <a:endParaRPr lang="zh-CN" altLang="en-US" sz="4400" dirty="0">
              <a:solidFill>
                <a:srgbClr val="204064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217" y="1977588"/>
            <a:ext cx="11963908" cy="1043940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algn="ctr">
              <a:defRPr/>
            </a:pPr>
            <a:r>
              <a:rPr lang="zh-CN" altLang="en-US" sz="6000" b="1" kern="0" dirty="0">
                <a:solidFill>
                  <a:srgbClr val="0000CC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第</a:t>
            </a:r>
            <a:r>
              <a:rPr lang="en-US" altLang="zh-CN" sz="6000" b="1" kern="0" dirty="0">
                <a:solidFill>
                  <a:srgbClr val="0000CC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13</a:t>
            </a:r>
            <a:r>
              <a:rPr lang="zh-CN" altLang="en-US" sz="6000" b="1" kern="0" dirty="0">
                <a:solidFill>
                  <a:srgbClr val="0000CC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讲：数字签名和公钥基础设施</a:t>
            </a:r>
            <a:endParaRPr lang="zh-CN" altLang="en-US" sz="4800" b="1" dirty="0">
              <a:solidFill>
                <a:srgbClr val="0000CC"/>
              </a:solidFill>
              <a:latin typeface="Comic Sans MS" panose="030F0702030302020204" pitchFamily="66" charset="0"/>
              <a:ea typeface="仿宋_GB2312" pitchFamily="49" charset="-122"/>
            </a:endParaRPr>
          </a:p>
        </p:txBody>
      </p:sp>
      <p:pic>
        <p:nvPicPr>
          <p:cNvPr id="2050" name="Picture 2" descr="Cryptography and its variations | Geekboot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" y="5095875"/>
            <a:ext cx="26003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159552" y="0"/>
            <a:ext cx="4032448" cy="64056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56" y="30305"/>
            <a:ext cx="3252576" cy="579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2764814" cy="626701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数字签名</a:t>
            </a:r>
            <a:endParaRPr lang="zh-CN" altLang="en-US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888656" y="211590"/>
            <a:ext cx="539694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altLang="zh-CN" sz="2400" dirty="0">
                <a:latin typeface="Comic Sans MS" panose="030F0702030302020204" pitchFamily="66" charset="0"/>
                <a:sym typeface="Symbol" panose="05050102010706020507"/>
              </a:rPr>
              <a:t>1.2 </a:t>
            </a:r>
            <a:r>
              <a:rPr lang="en-US" altLang="zh-CN" sz="2400" dirty="0" err="1">
                <a:latin typeface="Comic Sans MS" panose="030F0702030302020204" pitchFamily="66" charset="0"/>
                <a:sym typeface="Symbol" panose="05050102010706020507"/>
              </a:rPr>
              <a:t>ElGamal</a:t>
            </a:r>
            <a:r>
              <a:rPr lang="zh-CN" altLang="en-US" sz="2400" dirty="0">
                <a:latin typeface="Comic Sans MS" panose="030F0702030302020204" pitchFamily="66" charset="0"/>
                <a:sym typeface="Symbol" panose="05050102010706020507"/>
              </a:rPr>
              <a:t>签名</a:t>
            </a:r>
            <a:endParaRPr lang="en-US" sz="2400" baseline="-250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2"/>
              <p:cNvSpPr txBox="1">
                <a:spLocks noChangeArrowheads="1"/>
              </p:cNvSpPr>
              <p:nvPr/>
            </p:nvSpPr>
            <p:spPr>
              <a:xfrm>
                <a:off x="906400" y="960438"/>
                <a:ext cx="3657600" cy="4648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08305" indent="-408305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883920" indent="-34036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bg2"/>
                    </a:solidFill>
                    <a:latin typeface="+mn-lt"/>
                    <a:ea typeface="仿宋_GB2312" pitchFamily="49" charset="-122"/>
                  </a:defRPr>
                </a:lvl2pPr>
                <a:lvl3pPr marL="1360170" indent="-2717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3pPr>
                <a:lvl4pPr marL="1904365" indent="-2717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448560" indent="-2717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  <a:lvl6pPr marL="2992755" indent="-2717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6pPr>
                <a:lvl7pPr marL="3536950" indent="-2717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7pPr>
                <a:lvl8pPr marL="4081145" indent="-2717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8pPr>
                <a:lvl9pPr marL="4625340" indent="-2717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9pPr>
              </a:lstStyle>
              <a:p>
                <a:pPr indent="-6350">
                  <a:buFontTx/>
                  <a:buNone/>
                </a:pPr>
                <a:endParaRPr lang="zh-CN" altLang="en-US" kern="0" dirty="0">
                  <a:solidFill>
                    <a:srgbClr val="800000"/>
                  </a:solidFill>
                </a:endParaRPr>
              </a:p>
              <a:p>
                <a:pPr indent="-6350">
                  <a:buFontTx/>
                  <a:buNone/>
                </a:pPr>
                <a:r>
                  <a:rPr lang="zh-CN" altLang="en-US" kern="0" dirty="0">
                    <a:solidFill>
                      <a:srgbClr val="FF0000"/>
                    </a:solidFill>
                  </a:rPr>
                  <a:t>密钥生成:</a:t>
                </a:r>
                <a:endParaRPr lang="zh-CN" altLang="en-US" kern="0" dirty="0">
                  <a:solidFill>
                    <a:srgbClr val="FF0000"/>
                  </a:solidFill>
                </a:endParaRPr>
              </a:p>
              <a:p>
                <a:pPr indent="-6350"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kern="0" dirty="0">
                    <a:solidFill>
                      <a:schemeClr val="accent2"/>
                    </a:solidFill>
                  </a:rPr>
                  <a:t>：</a:t>
                </a:r>
                <a:r>
                  <a:rPr lang="zh-CN" altLang="en-US" kern="0" dirty="0"/>
                  <a:t>大素数；</a:t>
                </a:r>
                <a:endParaRPr lang="zh-CN" altLang="en-US" kern="0" dirty="0"/>
              </a:p>
              <a:p>
                <a:pPr indent="-6350"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kern="0" dirty="0">
                    <a:solidFill>
                      <a:schemeClr val="accent2"/>
                    </a:solidFill>
                  </a:rPr>
                  <a:t>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kern="0" dirty="0"/>
                  <a:t>的一个生成元；</a:t>
                </a:r>
                <a:endParaRPr lang="zh-CN" altLang="en-US" kern="0" dirty="0"/>
              </a:p>
              <a:p>
                <a:pPr indent="-6350"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kern="0" dirty="0">
                    <a:solidFill>
                      <a:schemeClr val="accent2"/>
                    </a:solidFill>
                  </a:rPr>
                  <a:t>：</a:t>
                </a:r>
                <a:r>
                  <a:rPr lang="zh-CN" altLang="en-US" kern="0" dirty="0"/>
                  <a:t>用户</a:t>
                </a:r>
                <a:r>
                  <a:rPr lang="en-US" altLang="zh-CN" kern="0" dirty="0"/>
                  <a:t>A</a:t>
                </a:r>
                <a:r>
                  <a:rPr lang="zh-CN" altLang="en-US" kern="0" dirty="0"/>
                  <a:t>的私钥，</a:t>
                </a:r>
                <a:endParaRPr lang="zh-CN" altLang="en-US" kern="0" dirty="0"/>
              </a:p>
              <a:p>
                <a:pPr indent="-6350">
                  <a:buFontTx/>
                  <a:buNone/>
                </a:pPr>
                <a:r>
                  <a:rPr lang="en-US" altLang="zh-CN" kern="0" dirty="0"/>
                  <a:t>    </a:t>
                </a:r>
                <a:r>
                  <a:rPr lang="en-US" altLang="zh-CN" kern="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Sup>
                      <m:sSubSupPr>
                        <m:ctrlPr>
                          <a:rPr lang="en-US" altLang="zh-CN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kern="0" dirty="0"/>
                  <a:t>；</a:t>
                </a:r>
                <a:endParaRPr lang="en-US" altLang="zh-CN" kern="0" dirty="0"/>
              </a:p>
              <a:p>
                <a:pPr indent="-6350"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kern="0" dirty="0">
                    <a:solidFill>
                      <a:schemeClr val="accent2"/>
                    </a:solidFill>
                  </a:rPr>
                  <a:t>：</a:t>
                </a:r>
                <a:r>
                  <a:rPr lang="zh-CN" altLang="en-US" kern="0" dirty="0"/>
                  <a:t>用户</a:t>
                </a:r>
                <a:r>
                  <a:rPr lang="en-US" altLang="zh-CN" kern="0" dirty="0"/>
                  <a:t>A</a:t>
                </a:r>
                <a:r>
                  <a:rPr lang="zh-CN" altLang="en-US" kern="0" dirty="0"/>
                  <a:t>的公钥，</a:t>
                </a:r>
                <a:endParaRPr lang="zh-CN" altLang="en-US" kern="0" dirty="0"/>
              </a:p>
              <a:p>
                <a:pPr indent="-635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</m:oMath>
                  </m:oMathPara>
                </a14:m>
                <a:endParaRPr lang="en-US" altLang="zh-CN" kern="0" dirty="0"/>
              </a:p>
            </p:txBody>
          </p:sp>
        </mc:Choice>
        <mc:Fallback>
          <p:sp>
            <p:nvSpPr>
              <p:cNvPr id="9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00" y="960438"/>
                <a:ext cx="3657600" cy="4648200"/>
              </a:xfrm>
              <a:prstGeom prst="rect">
                <a:avLst/>
              </a:prstGeom>
              <a:blipFill rotWithShape="1">
                <a:blip r:embed="rId1"/>
                <a:stretch>
                  <a:fillRect l="-7" t="-7" r="7" b="7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3"/>
              <p:cNvSpPr txBox="1"/>
              <p:nvPr/>
            </p:nvSpPr>
            <p:spPr bwMode="auto">
              <a:xfrm>
                <a:off x="5273675" y="960438"/>
                <a:ext cx="6011925" cy="47355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签名</m:t>
                      </m:r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用户为待签消息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选取</m:t>
                      </m:r>
                    </m:oMath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秘密随机数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定义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𝑆𝑖𝑔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𝑥𝑟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验证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𝑣𝑒𝑟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真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2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73675" y="960438"/>
                <a:ext cx="6011925" cy="4735512"/>
              </a:xfrm>
              <a:prstGeom prst="rect">
                <a:avLst/>
              </a:prstGeom>
              <a:blipFill rotWithShape="1">
                <a:blip r:embed="rId2"/>
                <a:stretch>
                  <a:fillRect t="-7" r="6" b="-764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2764814" cy="626701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数字签名</a:t>
            </a:r>
            <a:endParaRPr lang="zh-CN" altLang="en-US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888656" y="211590"/>
            <a:ext cx="539694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altLang="zh-CN" sz="2400" dirty="0">
                <a:latin typeface="Comic Sans MS" panose="030F0702030302020204" pitchFamily="66" charset="0"/>
                <a:sym typeface="Symbol" panose="05050102010706020507"/>
              </a:rPr>
              <a:t>1.3 </a:t>
            </a:r>
            <a:r>
              <a:rPr lang="en-US" altLang="zh-CN" sz="2400" dirty="0" err="1">
                <a:latin typeface="Comic Sans MS" panose="030F0702030302020204" pitchFamily="66" charset="0"/>
                <a:sym typeface="Symbol" panose="05050102010706020507"/>
              </a:rPr>
              <a:t>Schnorr</a:t>
            </a:r>
            <a:r>
              <a:rPr lang="zh-CN" altLang="en-US" sz="2400" dirty="0">
                <a:latin typeface="Comic Sans MS" panose="030F0702030302020204" pitchFamily="66" charset="0"/>
                <a:sym typeface="Symbol" panose="05050102010706020507"/>
              </a:rPr>
              <a:t>签名</a:t>
            </a:r>
            <a:endParaRPr lang="en-US" sz="2400" baseline="-250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35023" y="1028353"/>
            <a:ext cx="10909277" cy="30777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ym typeface="Symbol" panose="05050102010706020507"/>
              </a:rPr>
              <a:t>Corollary: If (G, o) is a </a:t>
            </a:r>
            <a:r>
              <a:rPr lang="en-US" sz="1400" dirty="0">
                <a:solidFill>
                  <a:srgbClr val="FF0000"/>
                </a:solidFill>
                <a:sym typeface="Symbol" panose="05050102010706020507"/>
              </a:rPr>
              <a:t>group of prime order p </a:t>
            </a:r>
            <a:r>
              <a:rPr lang="en-US" sz="1400" dirty="0">
                <a:sym typeface="Symbol" panose="05050102010706020507"/>
              </a:rPr>
              <a:t>then </a:t>
            </a:r>
            <a:r>
              <a:rPr lang="en-US" sz="1400" dirty="0">
                <a:solidFill>
                  <a:srgbClr val="0000FF"/>
                </a:solidFill>
                <a:sym typeface="Symbol" panose="05050102010706020507"/>
              </a:rPr>
              <a:t>G is cyclic </a:t>
            </a:r>
            <a:r>
              <a:rPr lang="en-US" sz="1400" dirty="0">
                <a:sym typeface="Symbol" panose="05050102010706020507"/>
              </a:rPr>
              <a:t>and </a:t>
            </a:r>
            <a:r>
              <a:rPr lang="en-US" sz="1400" dirty="0">
                <a:solidFill>
                  <a:srgbClr val="FF0000"/>
                </a:solidFill>
                <a:sym typeface="Symbol" panose="05050102010706020507"/>
              </a:rPr>
              <a:t>all elements of G, except the identity </a:t>
            </a:r>
            <a:r>
              <a:rPr lang="en-US" sz="1400" dirty="0">
                <a:sym typeface="Symbol" panose="05050102010706020507"/>
              </a:rPr>
              <a:t>element will be </a:t>
            </a:r>
            <a:r>
              <a:rPr lang="en-US" sz="1400" dirty="0">
                <a:solidFill>
                  <a:srgbClr val="0000FF"/>
                </a:solidFill>
                <a:sym typeface="Symbol" panose="05050102010706020507"/>
              </a:rPr>
              <a:t>generators of G</a:t>
            </a:r>
            <a:endParaRPr lang="en-US" sz="1400" baseline="-25000" dirty="0">
              <a:solidFill>
                <a:srgbClr val="0000FF"/>
              </a:solidFill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985264" y="1466989"/>
            <a:ext cx="1015702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FF0000"/>
                </a:solidFill>
                <a:sym typeface="Symbol" panose="05050102010706020507"/>
              </a:rPr>
              <a:t>Any arbitrary element g  G </a:t>
            </a:r>
            <a:r>
              <a:rPr lang="en-US" sz="1400" dirty="0">
                <a:sym typeface="Symbol" panose="05050102010706020507"/>
              </a:rPr>
              <a:t>apart from the identity element will have </a:t>
            </a:r>
            <a:r>
              <a:rPr lang="en-US" sz="1400" dirty="0">
                <a:solidFill>
                  <a:srgbClr val="FF0000"/>
                </a:solidFill>
                <a:sym typeface="Symbol" panose="05050102010706020507"/>
              </a:rPr>
              <a:t>order p --- </a:t>
            </a:r>
            <a:r>
              <a:rPr lang="en-US" sz="1400" dirty="0">
                <a:sym typeface="Symbol" panose="05050102010706020507"/>
              </a:rPr>
              <a:t>the only positive numbers which divides a prime p are </a:t>
            </a:r>
            <a:r>
              <a:rPr lang="en-US" sz="1400" dirty="0">
                <a:solidFill>
                  <a:srgbClr val="0000FF"/>
                </a:solidFill>
                <a:sym typeface="Symbol" panose="05050102010706020507"/>
              </a:rPr>
              <a:t>1 and p</a:t>
            </a:r>
            <a:endParaRPr lang="en-US" sz="1400" baseline="-25000" dirty="0">
              <a:solidFill>
                <a:srgbClr val="0000FF"/>
              </a:solidFill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985264" y="2115061"/>
            <a:ext cx="10157023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1400" dirty="0">
                <a:sym typeface="Symbol" panose="05050102010706020507"/>
              </a:rPr>
              <a:t>Ex: consider the group (      ,  + mod 7) --- cyclic group, with identity element 1 and </a:t>
            </a:r>
            <a:r>
              <a:rPr lang="en-US" sz="1400" dirty="0">
                <a:solidFill>
                  <a:srgbClr val="0000FF"/>
                </a:solidFill>
                <a:sym typeface="Symbol" panose="05050102010706020507"/>
              </a:rPr>
              <a:t>generators 1, 2, 3, 4, 5 and 6</a:t>
            </a:r>
            <a:endParaRPr lang="en-US" sz="1400" baseline="-25000" dirty="0">
              <a:solidFill>
                <a:srgbClr val="0000F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56754" y="2074241"/>
            <a:ext cx="515168" cy="451794"/>
            <a:chOff x="4499992" y="3625278"/>
            <a:chExt cx="423664" cy="451794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499992" y="3625278"/>
              <a:ext cx="192879" cy="360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4572000" y="3830851"/>
              <a:ext cx="351656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000" dirty="0">
                  <a:solidFill>
                    <a:srgbClr val="5E1EFE"/>
                  </a:solidFill>
                  <a:sym typeface="Symbol" panose="05050102010706020507"/>
                </a:rPr>
                <a:t>7</a:t>
              </a:r>
              <a:endParaRPr lang="en-US" sz="1000" baseline="-25000" dirty="0">
                <a:solidFill>
                  <a:srgbClr val="5E1EFE"/>
                </a:solidFill>
              </a:endParaRPr>
            </a:p>
          </p:txBody>
        </p:sp>
      </p:grpSp>
      <p:sp>
        <p:nvSpPr>
          <p:cNvPr id="19" name="Rectangle 2"/>
          <p:cNvSpPr/>
          <p:nvPr/>
        </p:nvSpPr>
        <p:spPr>
          <a:xfrm>
            <a:off x="3299118" y="2461176"/>
            <a:ext cx="4927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Symbol" panose="05050102010706020507"/>
              </a:rPr>
              <a:t>Instances of Cyclic groups of prime order??</a:t>
            </a:r>
            <a:endParaRPr lang="en-US" dirty="0">
              <a:sym typeface="Symbol" panose="05050102010706020507"/>
            </a:endParaRPr>
          </a:p>
        </p:txBody>
      </p:sp>
      <p:sp>
        <p:nvSpPr>
          <p:cNvPr id="20" name="Rectangle 2"/>
          <p:cNvSpPr/>
          <p:nvPr/>
        </p:nvSpPr>
        <p:spPr>
          <a:xfrm>
            <a:off x="635023" y="3529137"/>
            <a:ext cx="10507264" cy="720080"/>
          </a:xfrm>
          <a:prstGeom prst="rect">
            <a:avLst/>
          </a:prstGeom>
          <a:solidFill>
            <a:srgbClr val="D2F5F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635023" y="2882771"/>
            <a:ext cx="8856984" cy="307777"/>
          </a:xfrm>
          <a:prstGeom prst="rect">
            <a:avLst/>
          </a:prstGeom>
          <a:solidFill>
            <a:srgbClr val="D2F5FA"/>
          </a:solidFill>
          <a:ln w="9525">
            <a:solidFill>
              <a:srgbClr val="00000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ym typeface="Symbol" panose="05050102010706020507"/>
              </a:rPr>
              <a:t>Definition (Safe Primes): Prime numbers in the format p = 2q+1 where q is also a prime.</a:t>
            </a:r>
            <a:endParaRPr lang="en-US" sz="1400" baseline="-25000" dirty="0">
              <a:solidFill>
                <a:srgbClr val="0000FF"/>
              </a:solidFill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067071" y="3242811"/>
            <a:ext cx="8856984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sym typeface="Symbol" panose="05050102010706020507"/>
              </a:rPr>
              <a:t>Example (5, 11), (11, 23), … several such pairs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635023" y="3590693"/>
            <a:ext cx="1035682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ym typeface="Symbol" panose="05050102010706020507"/>
              </a:rPr>
              <a:t>Definition (Quadratic Residue Modulo p): Call y          a </a:t>
            </a:r>
            <a:r>
              <a:rPr lang="en-US" sz="1400" dirty="0">
                <a:solidFill>
                  <a:srgbClr val="0000FF"/>
                </a:solidFill>
                <a:sym typeface="Symbol" panose="05050102010706020507"/>
              </a:rPr>
              <a:t>quadratic residue modulo p </a:t>
            </a:r>
            <a:r>
              <a:rPr lang="en-US" sz="1400" dirty="0">
                <a:sym typeface="Symbol" panose="05050102010706020507"/>
              </a:rPr>
              <a:t>if there exists an x       , with </a:t>
            </a:r>
            <a:r>
              <a:rPr lang="en-US" sz="1400" dirty="0">
                <a:solidFill>
                  <a:srgbClr val="0000FF"/>
                </a:solidFill>
                <a:sym typeface="Symbol" panose="05050102010706020507"/>
              </a:rPr>
              <a:t>y = x</a:t>
            </a:r>
            <a:r>
              <a:rPr lang="en-US" baseline="30000" dirty="0">
                <a:solidFill>
                  <a:srgbClr val="0000FF"/>
                </a:solidFill>
                <a:sym typeface="Symbol" panose="05050102010706020507"/>
              </a:rPr>
              <a:t>2</a:t>
            </a:r>
            <a:r>
              <a:rPr lang="en-US" sz="1400" dirty="0">
                <a:solidFill>
                  <a:srgbClr val="0000FF"/>
                </a:solidFill>
                <a:sym typeface="Symbol" panose="05050102010706020507"/>
              </a:rPr>
              <a:t> mod p. </a:t>
            </a:r>
            <a:r>
              <a:rPr lang="en-US" sz="1400" dirty="0">
                <a:sym typeface="Symbol" panose="05050102010706020507"/>
              </a:rPr>
              <a:t>x is called </a:t>
            </a:r>
            <a:r>
              <a:rPr lang="en-US" sz="1400" dirty="0">
                <a:solidFill>
                  <a:srgbClr val="FF0000"/>
                </a:solidFill>
                <a:sym typeface="Symbol" panose="05050102010706020507"/>
              </a:rPr>
              <a:t>square-root</a:t>
            </a:r>
            <a:r>
              <a:rPr lang="en-US" sz="1400" dirty="0">
                <a:sym typeface="Symbol" panose="05050102010706020507"/>
              </a:rPr>
              <a:t> of y modulo p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grpSp>
        <p:nvGrpSpPr>
          <p:cNvPr id="24" name="Group 37"/>
          <p:cNvGrpSpPr/>
          <p:nvPr/>
        </p:nvGrpSpPr>
        <p:grpSpPr>
          <a:xfrm>
            <a:off x="4680047" y="3484999"/>
            <a:ext cx="423664" cy="513349"/>
            <a:chOff x="4499992" y="3553271"/>
            <a:chExt cx="423664" cy="513349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499992" y="3625278"/>
              <a:ext cx="192879" cy="360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4572000" y="3758843"/>
              <a:ext cx="351656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>
                  <a:solidFill>
                    <a:srgbClr val="5E1EFE"/>
                  </a:solidFill>
                  <a:sym typeface="Symbol" panose="05050102010706020507"/>
                </a:rPr>
                <a:t>p</a:t>
              </a:r>
              <a:endParaRPr lang="en-US" sz="1400" baseline="-25000" dirty="0">
                <a:solidFill>
                  <a:srgbClr val="5E1EFE"/>
                </a:solidFill>
              </a:endParaRP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4572000" y="3553271"/>
              <a:ext cx="351656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>
                  <a:solidFill>
                    <a:srgbClr val="5E1EFE"/>
                  </a:solidFill>
                  <a:sym typeface="Symbol" panose="05050102010706020507"/>
                </a:rPr>
                <a:t>*</a:t>
              </a:r>
              <a:endParaRPr lang="en-US" sz="1400" baseline="-25000" dirty="0">
                <a:solidFill>
                  <a:srgbClr val="5E1EFE"/>
                </a:solidFill>
              </a:endParaRPr>
            </a:p>
          </p:txBody>
        </p:sp>
      </p:grpSp>
      <p:grpSp>
        <p:nvGrpSpPr>
          <p:cNvPr id="28" name="Group 41"/>
          <p:cNvGrpSpPr/>
          <p:nvPr/>
        </p:nvGrpSpPr>
        <p:grpSpPr>
          <a:xfrm>
            <a:off x="9008911" y="3499234"/>
            <a:ext cx="423664" cy="513349"/>
            <a:chOff x="4499992" y="3553271"/>
            <a:chExt cx="423664" cy="513349"/>
          </a:xfrm>
        </p:grpSpPr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499992" y="3625278"/>
              <a:ext cx="192879" cy="360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4572000" y="3758843"/>
              <a:ext cx="351656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>
                  <a:solidFill>
                    <a:srgbClr val="5E1EFE"/>
                  </a:solidFill>
                  <a:sym typeface="Symbol" panose="05050102010706020507"/>
                </a:rPr>
                <a:t>p</a:t>
              </a:r>
              <a:endParaRPr lang="en-US" sz="1400" baseline="-25000" dirty="0">
                <a:solidFill>
                  <a:srgbClr val="5E1EFE"/>
                </a:solidFill>
              </a:endParaRP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4572000" y="3553271"/>
              <a:ext cx="351656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>
                  <a:solidFill>
                    <a:srgbClr val="5E1EFE"/>
                  </a:solidFill>
                  <a:sym typeface="Symbol" panose="05050102010706020507"/>
                </a:rPr>
                <a:t>*</a:t>
              </a:r>
              <a:endParaRPr lang="en-US" sz="1400" baseline="-25000" dirty="0">
                <a:solidFill>
                  <a:srgbClr val="5E1EFE"/>
                </a:solidFill>
              </a:endParaRPr>
            </a:p>
          </p:txBody>
        </p:sp>
      </p:grpSp>
      <p:sp>
        <p:nvSpPr>
          <p:cNvPr id="32" name="Rectangle 1"/>
          <p:cNvSpPr/>
          <p:nvPr/>
        </p:nvSpPr>
        <p:spPr>
          <a:xfrm>
            <a:off x="628145" y="4516753"/>
            <a:ext cx="10514141" cy="8640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28146" y="4578310"/>
            <a:ext cx="8496944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ym typeface="Symbol" panose="05050102010706020507"/>
              </a:rPr>
              <a:t>Theorem: The set of </a:t>
            </a:r>
            <a:r>
              <a:rPr lang="en-US" sz="1400" dirty="0">
                <a:solidFill>
                  <a:srgbClr val="FF0000"/>
                </a:solidFill>
                <a:sym typeface="Symbol" panose="05050102010706020507"/>
              </a:rPr>
              <a:t>quadratic</a:t>
            </a:r>
            <a:r>
              <a:rPr lang="en-US" sz="1400" dirty="0">
                <a:sym typeface="Symbol" panose="05050102010706020507"/>
              </a:rPr>
              <a:t> residues modulo p is a cyclic subgroup of        of  order q. I.e.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grpSp>
        <p:nvGrpSpPr>
          <p:cNvPr id="34" name="Group 57"/>
          <p:cNvGrpSpPr/>
          <p:nvPr/>
        </p:nvGrpSpPr>
        <p:grpSpPr>
          <a:xfrm>
            <a:off x="6483627" y="4452290"/>
            <a:ext cx="423664" cy="513349"/>
            <a:chOff x="4499992" y="3553271"/>
            <a:chExt cx="423664" cy="513349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499992" y="3625278"/>
              <a:ext cx="192879" cy="360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4572000" y="3758843"/>
              <a:ext cx="351656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>
                  <a:solidFill>
                    <a:srgbClr val="5E1EFE"/>
                  </a:solidFill>
                  <a:sym typeface="Symbol" panose="05050102010706020507"/>
                </a:rPr>
                <a:t>p</a:t>
              </a:r>
              <a:endParaRPr lang="en-US" sz="1400" baseline="-25000" dirty="0">
                <a:solidFill>
                  <a:srgbClr val="5E1EFE"/>
                </a:solidFill>
              </a:endParaRP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4572000" y="3553271"/>
              <a:ext cx="351656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>
                  <a:solidFill>
                    <a:srgbClr val="5E1EFE"/>
                  </a:solidFill>
                  <a:sym typeface="Symbol" panose="05050102010706020507"/>
                </a:rPr>
                <a:t>*</a:t>
              </a:r>
              <a:endParaRPr lang="en-US" sz="1400" baseline="-25000" dirty="0">
                <a:solidFill>
                  <a:srgbClr val="5E1EFE"/>
                </a:solidFill>
              </a:endParaRPr>
            </a:p>
          </p:txBody>
        </p:sp>
      </p:grp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628146" y="4991771"/>
            <a:ext cx="8856984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ym typeface="Symbol" panose="05050102010706020507"/>
              </a:rPr>
              <a:t>Q = {x</a:t>
            </a:r>
            <a:r>
              <a:rPr lang="en-US" baseline="30000" dirty="0">
                <a:sym typeface="Symbol" panose="05050102010706020507"/>
              </a:rPr>
              <a:t>2</a:t>
            </a:r>
            <a:r>
              <a:rPr lang="en-US" sz="1400" dirty="0">
                <a:sym typeface="Symbol" panose="05050102010706020507"/>
              </a:rPr>
              <a:t> mod p | x       }, then </a:t>
            </a:r>
            <a:r>
              <a:rPr lang="en-US" sz="1400" dirty="0">
                <a:solidFill>
                  <a:srgbClr val="FF0000"/>
                </a:solidFill>
                <a:sym typeface="Symbol" panose="05050102010706020507"/>
              </a:rPr>
              <a:t>(Q, * mod p) is a cyclic subgroup </a:t>
            </a:r>
            <a:r>
              <a:rPr lang="en-US" sz="1400" dirty="0">
                <a:sym typeface="Symbol" panose="05050102010706020507"/>
              </a:rPr>
              <a:t>of (       , * mod p) </a:t>
            </a:r>
            <a:r>
              <a:rPr lang="en-US" sz="1400" dirty="0">
                <a:solidFill>
                  <a:srgbClr val="FF0000"/>
                </a:solidFill>
                <a:sym typeface="Symbol" panose="05050102010706020507"/>
              </a:rPr>
              <a:t>of order q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grpSp>
        <p:nvGrpSpPr>
          <p:cNvPr id="40" name="Group 68"/>
          <p:cNvGrpSpPr/>
          <p:nvPr/>
        </p:nvGrpSpPr>
        <p:grpSpPr>
          <a:xfrm>
            <a:off x="2269472" y="4876793"/>
            <a:ext cx="423664" cy="513349"/>
            <a:chOff x="4499992" y="3553271"/>
            <a:chExt cx="423664" cy="513349"/>
          </a:xfrm>
        </p:grpSpPr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499992" y="3625278"/>
              <a:ext cx="192879" cy="360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4572000" y="3758843"/>
              <a:ext cx="351656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>
                  <a:solidFill>
                    <a:srgbClr val="5E1EFE"/>
                  </a:solidFill>
                  <a:sym typeface="Symbol" panose="05050102010706020507"/>
                </a:rPr>
                <a:t>p</a:t>
              </a:r>
              <a:endParaRPr lang="en-US" sz="1400" baseline="-25000" dirty="0">
                <a:solidFill>
                  <a:srgbClr val="5E1EFE"/>
                </a:solidFill>
              </a:endParaRPr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4572000" y="3553271"/>
              <a:ext cx="351656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>
                  <a:solidFill>
                    <a:srgbClr val="5E1EFE"/>
                  </a:solidFill>
                  <a:sym typeface="Symbol" panose="05050102010706020507"/>
                </a:rPr>
                <a:t>*</a:t>
              </a:r>
              <a:endParaRPr lang="en-US" sz="1400" baseline="-25000" dirty="0">
                <a:solidFill>
                  <a:srgbClr val="5E1EFE"/>
                </a:solidFill>
              </a:endParaRPr>
            </a:p>
          </p:txBody>
        </p:sp>
      </p:grpSp>
      <p:grpSp>
        <p:nvGrpSpPr>
          <p:cNvPr id="44" name="Group 78"/>
          <p:cNvGrpSpPr/>
          <p:nvPr/>
        </p:nvGrpSpPr>
        <p:grpSpPr>
          <a:xfrm>
            <a:off x="6023959" y="4825690"/>
            <a:ext cx="423664" cy="513349"/>
            <a:chOff x="4499992" y="3553271"/>
            <a:chExt cx="423664" cy="513349"/>
          </a:xfrm>
        </p:grpSpPr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499992" y="3625278"/>
              <a:ext cx="192879" cy="360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Text Box 7"/>
            <p:cNvSpPr txBox="1">
              <a:spLocks noChangeArrowheads="1"/>
            </p:cNvSpPr>
            <p:nvPr/>
          </p:nvSpPr>
          <p:spPr bwMode="auto">
            <a:xfrm>
              <a:off x="4572000" y="3758843"/>
              <a:ext cx="351656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>
                  <a:solidFill>
                    <a:srgbClr val="5E1EFE"/>
                  </a:solidFill>
                  <a:sym typeface="Symbol" panose="05050102010706020507"/>
                </a:rPr>
                <a:t>p</a:t>
              </a:r>
              <a:endParaRPr lang="en-US" sz="1400" baseline="-25000" dirty="0">
                <a:solidFill>
                  <a:srgbClr val="5E1EFE"/>
                </a:solidFill>
              </a:endParaRPr>
            </a:p>
          </p:txBody>
        </p:sp>
        <p:sp>
          <p:nvSpPr>
            <p:cNvPr id="47" name="Text Box 7"/>
            <p:cNvSpPr txBox="1">
              <a:spLocks noChangeArrowheads="1"/>
            </p:cNvSpPr>
            <p:nvPr/>
          </p:nvSpPr>
          <p:spPr bwMode="auto">
            <a:xfrm>
              <a:off x="4572000" y="3553271"/>
              <a:ext cx="351656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>
                  <a:solidFill>
                    <a:srgbClr val="5E1EFE"/>
                  </a:solidFill>
                  <a:sym typeface="Symbol" panose="05050102010706020507"/>
                </a:rPr>
                <a:t>*</a:t>
              </a:r>
              <a:endParaRPr lang="en-US" sz="1400" baseline="-25000" dirty="0">
                <a:solidFill>
                  <a:srgbClr val="5E1EFE"/>
                </a:solidFill>
              </a:endParaRPr>
            </a:p>
          </p:txBody>
        </p:sp>
      </p:grpSp>
      <p:sp>
        <p:nvSpPr>
          <p:cNvPr id="48" name="Rectangle 65"/>
          <p:cNvSpPr/>
          <p:nvPr/>
        </p:nvSpPr>
        <p:spPr>
          <a:xfrm>
            <a:off x="635022" y="5679332"/>
            <a:ext cx="10507263" cy="8640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635023" y="5731596"/>
            <a:ext cx="7920880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ym typeface="Symbol" panose="05050102010706020507"/>
              </a:rPr>
              <a:t>Theorem: The set of </a:t>
            </a:r>
            <a:r>
              <a:rPr lang="en-US" sz="1400" dirty="0" err="1">
                <a:solidFill>
                  <a:srgbClr val="FF0000"/>
                </a:solidFill>
                <a:sym typeface="Symbol" panose="05050102010706020507"/>
              </a:rPr>
              <a:t>rth</a:t>
            </a:r>
            <a:r>
              <a:rPr lang="en-US" sz="1400" dirty="0">
                <a:sym typeface="Symbol" panose="05050102010706020507"/>
              </a:rPr>
              <a:t> residues modulo p is a cyclic subgroup of        of  order q. I.e.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grpSp>
        <p:nvGrpSpPr>
          <p:cNvPr id="50" name="Group 67"/>
          <p:cNvGrpSpPr/>
          <p:nvPr/>
        </p:nvGrpSpPr>
        <p:grpSpPr>
          <a:xfrm>
            <a:off x="5966563" y="5610222"/>
            <a:ext cx="423664" cy="513349"/>
            <a:chOff x="4499992" y="3553271"/>
            <a:chExt cx="423664" cy="513349"/>
          </a:xfrm>
        </p:grpSpPr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499992" y="3625278"/>
              <a:ext cx="192879" cy="360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Text Box 7"/>
            <p:cNvSpPr txBox="1">
              <a:spLocks noChangeArrowheads="1"/>
            </p:cNvSpPr>
            <p:nvPr/>
          </p:nvSpPr>
          <p:spPr bwMode="auto">
            <a:xfrm>
              <a:off x="4572000" y="3758843"/>
              <a:ext cx="351656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>
                  <a:solidFill>
                    <a:srgbClr val="5E1EFE"/>
                  </a:solidFill>
                  <a:sym typeface="Symbol" panose="05050102010706020507"/>
                </a:rPr>
                <a:t>p</a:t>
              </a:r>
              <a:endParaRPr lang="en-US" sz="1400" baseline="-25000" dirty="0">
                <a:solidFill>
                  <a:srgbClr val="5E1EFE"/>
                </a:solidFill>
              </a:endParaRPr>
            </a:p>
          </p:txBody>
        </p:sp>
        <p:sp>
          <p:nvSpPr>
            <p:cNvPr id="53" name="Text Box 7"/>
            <p:cNvSpPr txBox="1">
              <a:spLocks noChangeArrowheads="1"/>
            </p:cNvSpPr>
            <p:nvPr/>
          </p:nvSpPr>
          <p:spPr bwMode="auto">
            <a:xfrm>
              <a:off x="4572000" y="3553271"/>
              <a:ext cx="351656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>
                  <a:solidFill>
                    <a:srgbClr val="5E1EFE"/>
                  </a:solidFill>
                  <a:sym typeface="Symbol" panose="05050102010706020507"/>
                </a:rPr>
                <a:t>*</a:t>
              </a:r>
              <a:endParaRPr lang="en-US" sz="1400" baseline="-25000" dirty="0">
                <a:solidFill>
                  <a:srgbClr val="5E1EFE"/>
                </a:solidFill>
              </a:endParaRPr>
            </a:p>
          </p:txBody>
        </p:sp>
      </p:grp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635023" y="6145057"/>
            <a:ext cx="8856984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ym typeface="Symbol" panose="05050102010706020507"/>
              </a:rPr>
              <a:t>Q = {</a:t>
            </a:r>
            <a:r>
              <a:rPr lang="en-US" sz="1400" dirty="0" err="1">
                <a:sym typeface="Symbol" panose="05050102010706020507"/>
              </a:rPr>
              <a:t>x</a:t>
            </a:r>
            <a:r>
              <a:rPr lang="en-US" baseline="30000" dirty="0" err="1">
                <a:sym typeface="Symbol" panose="05050102010706020507"/>
              </a:rPr>
              <a:t>r</a:t>
            </a:r>
            <a:r>
              <a:rPr lang="en-US" sz="1400" dirty="0">
                <a:sym typeface="Symbol" panose="05050102010706020507"/>
              </a:rPr>
              <a:t> mod p | x       }, then </a:t>
            </a:r>
            <a:r>
              <a:rPr lang="en-US" sz="1400" dirty="0">
                <a:solidFill>
                  <a:srgbClr val="FF0000"/>
                </a:solidFill>
                <a:sym typeface="Symbol" panose="05050102010706020507"/>
              </a:rPr>
              <a:t>(Q, * mod p) is a cyclic subgroup </a:t>
            </a:r>
            <a:r>
              <a:rPr lang="en-US" sz="1400" dirty="0">
                <a:sym typeface="Symbol" panose="05050102010706020507"/>
              </a:rPr>
              <a:t>of (       , * mod p) </a:t>
            </a:r>
            <a:r>
              <a:rPr lang="en-US" sz="1400" dirty="0">
                <a:solidFill>
                  <a:srgbClr val="FF0000"/>
                </a:solidFill>
                <a:sym typeface="Symbol" panose="05050102010706020507"/>
              </a:rPr>
              <a:t>of order q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grpSp>
        <p:nvGrpSpPr>
          <p:cNvPr id="55" name="Group 72"/>
          <p:cNvGrpSpPr/>
          <p:nvPr/>
        </p:nvGrpSpPr>
        <p:grpSpPr>
          <a:xfrm>
            <a:off x="2250519" y="6030079"/>
            <a:ext cx="423664" cy="513349"/>
            <a:chOff x="4499992" y="3553271"/>
            <a:chExt cx="423664" cy="513349"/>
          </a:xfrm>
        </p:grpSpPr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499992" y="3625278"/>
              <a:ext cx="192879" cy="360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4572000" y="3758843"/>
              <a:ext cx="351656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>
                  <a:solidFill>
                    <a:srgbClr val="5E1EFE"/>
                  </a:solidFill>
                  <a:sym typeface="Symbol" panose="05050102010706020507"/>
                </a:rPr>
                <a:t>p</a:t>
              </a:r>
              <a:endParaRPr lang="en-US" sz="1400" baseline="-25000" dirty="0">
                <a:solidFill>
                  <a:srgbClr val="5E1EFE"/>
                </a:solidFill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4572000" y="3553271"/>
              <a:ext cx="351656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>
                  <a:solidFill>
                    <a:srgbClr val="5E1EFE"/>
                  </a:solidFill>
                  <a:sym typeface="Symbol" panose="05050102010706020507"/>
                </a:rPr>
                <a:t>*</a:t>
              </a:r>
              <a:endParaRPr lang="en-US" sz="1400" baseline="-25000" dirty="0">
                <a:solidFill>
                  <a:srgbClr val="5E1EFE"/>
                </a:solidFill>
              </a:endParaRPr>
            </a:p>
          </p:txBody>
        </p:sp>
      </p:grpSp>
      <p:grpSp>
        <p:nvGrpSpPr>
          <p:cNvPr id="59" name="Group 76"/>
          <p:cNvGrpSpPr/>
          <p:nvPr/>
        </p:nvGrpSpPr>
        <p:grpSpPr>
          <a:xfrm>
            <a:off x="5969114" y="6039373"/>
            <a:ext cx="423664" cy="513349"/>
            <a:chOff x="4499992" y="3553271"/>
            <a:chExt cx="423664" cy="513349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499992" y="3625278"/>
              <a:ext cx="192879" cy="360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" name="Text Box 7"/>
            <p:cNvSpPr txBox="1">
              <a:spLocks noChangeArrowheads="1"/>
            </p:cNvSpPr>
            <p:nvPr/>
          </p:nvSpPr>
          <p:spPr bwMode="auto">
            <a:xfrm>
              <a:off x="4572000" y="3758843"/>
              <a:ext cx="351656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>
                  <a:solidFill>
                    <a:srgbClr val="5E1EFE"/>
                  </a:solidFill>
                  <a:sym typeface="Symbol" panose="05050102010706020507"/>
                </a:rPr>
                <a:t>p</a:t>
              </a:r>
              <a:endParaRPr lang="en-US" sz="1400" baseline="-25000" dirty="0">
                <a:solidFill>
                  <a:srgbClr val="5E1EFE"/>
                </a:solidFill>
              </a:endParaRPr>
            </a:p>
          </p:txBody>
        </p:sp>
        <p:sp>
          <p:nvSpPr>
            <p:cNvPr id="62" name="Text Box 7"/>
            <p:cNvSpPr txBox="1">
              <a:spLocks noChangeArrowheads="1"/>
            </p:cNvSpPr>
            <p:nvPr/>
          </p:nvSpPr>
          <p:spPr bwMode="auto">
            <a:xfrm>
              <a:off x="4572000" y="3553271"/>
              <a:ext cx="351656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>
                  <a:solidFill>
                    <a:srgbClr val="5E1EFE"/>
                  </a:solidFill>
                  <a:sym typeface="Symbol" panose="05050102010706020507"/>
                </a:rPr>
                <a:t>*</a:t>
              </a:r>
              <a:endParaRPr lang="en-US" sz="1400" baseline="-25000" dirty="0">
                <a:solidFill>
                  <a:srgbClr val="5E1EF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  <p:bldP spid="20" grpId="0" animBg="1"/>
      <p:bldP spid="21" grpId="0" animBg="1"/>
      <p:bldP spid="22" grpId="0"/>
      <p:bldP spid="23" grpId="0"/>
      <p:bldP spid="32" grpId="0" animBg="1"/>
      <p:bldP spid="33" grpId="0"/>
      <p:bldP spid="39" grpId="0"/>
      <p:bldP spid="48" grpId="0" animBg="1"/>
      <p:bldP spid="49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2764814" cy="626701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数字签名</a:t>
            </a:r>
            <a:endParaRPr lang="zh-CN" altLang="en-US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888656" y="211590"/>
            <a:ext cx="539694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altLang="zh-CN" sz="2400" dirty="0">
                <a:latin typeface="Comic Sans MS" panose="030F0702030302020204" pitchFamily="66" charset="0"/>
                <a:sym typeface="Symbol" panose="05050102010706020507"/>
              </a:rPr>
              <a:t>1.3 </a:t>
            </a:r>
            <a:r>
              <a:rPr lang="en-US" altLang="zh-CN" sz="2400" dirty="0" err="1">
                <a:latin typeface="Comic Sans MS" panose="030F0702030302020204" pitchFamily="66" charset="0"/>
                <a:sym typeface="Symbol" panose="05050102010706020507"/>
              </a:rPr>
              <a:t>Schnorr</a:t>
            </a:r>
            <a:r>
              <a:rPr lang="zh-CN" altLang="en-US" sz="2400" dirty="0">
                <a:latin typeface="Comic Sans MS" panose="030F0702030302020204" pitchFamily="66" charset="0"/>
                <a:sym typeface="Symbol" panose="05050102010706020507"/>
              </a:rPr>
              <a:t>签名</a:t>
            </a:r>
            <a:endParaRPr lang="en-US" sz="2400" baseline="-250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60933" y="1272588"/>
            <a:ext cx="44958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08305" indent="-40830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83920" indent="-34036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2"/>
                </a:solidFill>
                <a:latin typeface="+mn-lt"/>
                <a:ea typeface="仿宋_GB2312" pitchFamily="49" charset="-122"/>
              </a:defRPr>
            </a:lvl2pPr>
            <a:lvl3pPr marL="136017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90436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44856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99275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353695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408114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462534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indent="-6350">
              <a:buFontTx/>
              <a:buNone/>
            </a:pPr>
            <a:endParaRPr lang="zh-CN" altLang="en-US" kern="0" dirty="0">
              <a:solidFill>
                <a:srgbClr val="800000"/>
              </a:solidFill>
            </a:endParaRPr>
          </a:p>
          <a:p>
            <a:pPr indent="-6350">
              <a:buFontTx/>
              <a:buNone/>
            </a:pPr>
            <a:r>
              <a:rPr lang="zh-CN" altLang="en-US" kern="0" dirty="0">
                <a:solidFill>
                  <a:srgbClr val="FF0000"/>
                </a:solidFill>
              </a:rPr>
              <a:t>体制参数:</a:t>
            </a:r>
            <a:endParaRPr lang="zh-CN" altLang="en-US" kern="0" dirty="0">
              <a:solidFill>
                <a:srgbClr val="FF0000"/>
              </a:solidFill>
            </a:endParaRPr>
          </a:p>
          <a:p>
            <a:pPr indent="-6350">
              <a:buFontTx/>
              <a:buNone/>
            </a:pPr>
            <a:r>
              <a:rPr lang="en-US" altLang="zh-CN" kern="0" dirty="0"/>
              <a:t>p：</a:t>
            </a:r>
            <a:r>
              <a:rPr lang="zh-CN" altLang="en-US" kern="0" dirty="0"/>
              <a:t>大素数，</a:t>
            </a:r>
            <a:r>
              <a:rPr lang="en-US" altLang="zh-CN" kern="0" dirty="0"/>
              <a:t>p≥2</a:t>
            </a:r>
            <a:r>
              <a:rPr lang="en-US" altLang="zh-CN" kern="0" baseline="30000" dirty="0"/>
              <a:t>512</a:t>
            </a:r>
            <a:r>
              <a:rPr lang="en-US" altLang="zh-CN" kern="0" dirty="0"/>
              <a:t>；</a:t>
            </a:r>
            <a:endParaRPr lang="en-US" altLang="zh-CN" kern="0" dirty="0"/>
          </a:p>
          <a:p>
            <a:pPr indent="-6350">
              <a:buFontTx/>
              <a:buNone/>
            </a:pPr>
            <a:r>
              <a:rPr lang="en-US" altLang="zh-CN" kern="0" dirty="0"/>
              <a:t>q：</a:t>
            </a:r>
            <a:r>
              <a:rPr lang="zh-CN" altLang="en-US" kern="0" dirty="0"/>
              <a:t>大素数，</a:t>
            </a:r>
            <a:r>
              <a:rPr lang="en-US" altLang="zh-CN" kern="0" dirty="0"/>
              <a:t>q|(p-1)，q≥2</a:t>
            </a:r>
            <a:r>
              <a:rPr lang="en-US" altLang="zh-CN" kern="0" baseline="30000" dirty="0"/>
              <a:t>160</a:t>
            </a:r>
            <a:r>
              <a:rPr lang="en-US" altLang="zh-CN" kern="0" dirty="0"/>
              <a:t>；</a:t>
            </a:r>
            <a:endParaRPr lang="en-US" altLang="zh-CN" kern="0" dirty="0"/>
          </a:p>
          <a:p>
            <a:pPr indent="-6350">
              <a:buFontTx/>
              <a:buNone/>
            </a:pPr>
            <a:r>
              <a:rPr lang="en-US" altLang="zh-CN" kern="0" dirty="0" err="1"/>
              <a:t>g：g∈</a:t>
            </a:r>
            <a:r>
              <a:rPr lang="en-US" altLang="zh-CN" kern="0" baseline="-25000" dirty="0" err="1"/>
              <a:t>R</a:t>
            </a:r>
            <a:r>
              <a:rPr lang="en-US" altLang="zh-CN" kern="0" dirty="0" err="1"/>
              <a:t>Z</a:t>
            </a:r>
            <a:r>
              <a:rPr lang="en-US" altLang="zh-CN" kern="0" baseline="30000" dirty="0"/>
              <a:t>*</a:t>
            </a:r>
            <a:r>
              <a:rPr lang="en-US" altLang="zh-CN" kern="0" baseline="-25000" dirty="0"/>
              <a:t>p</a:t>
            </a:r>
            <a:r>
              <a:rPr lang="en-US" altLang="zh-CN" kern="0" dirty="0"/>
              <a:t>,</a:t>
            </a:r>
            <a:r>
              <a:rPr lang="zh-CN" altLang="en-US" kern="0" dirty="0"/>
              <a:t>且</a:t>
            </a:r>
            <a:r>
              <a:rPr lang="en-US" altLang="zh-CN" kern="0" dirty="0"/>
              <a:t>g</a:t>
            </a:r>
            <a:r>
              <a:rPr lang="en-US" altLang="zh-CN" kern="0" baseline="30000" dirty="0"/>
              <a:t>q</a:t>
            </a:r>
            <a:r>
              <a:rPr lang="en-US" altLang="zh-CN" kern="0" dirty="0"/>
              <a:t>≡1(mod p)；</a:t>
            </a:r>
            <a:endParaRPr lang="en-US" altLang="zh-CN" kern="0" dirty="0"/>
          </a:p>
          <a:p>
            <a:pPr indent="-6350">
              <a:buFontTx/>
              <a:buNone/>
            </a:pPr>
            <a:r>
              <a:rPr lang="en-US" altLang="zh-CN" kern="0" dirty="0" err="1"/>
              <a:t>x：A</a:t>
            </a:r>
            <a:r>
              <a:rPr lang="zh-CN" altLang="en-US" kern="0" dirty="0"/>
              <a:t>的私钥，1&lt;</a:t>
            </a:r>
            <a:r>
              <a:rPr lang="en-US" altLang="zh-CN" kern="0" dirty="0"/>
              <a:t>x&lt;q；</a:t>
            </a:r>
            <a:endParaRPr lang="en-US" altLang="zh-CN" kern="0" dirty="0"/>
          </a:p>
          <a:p>
            <a:pPr indent="-6350">
              <a:buFontTx/>
              <a:buNone/>
            </a:pPr>
            <a:r>
              <a:rPr lang="en-US" altLang="zh-CN" kern="0" dirty="0" err="1"/>
              <a:t>y：A</a:t>
            </a:r>
            <a:r>
              <a:rPr lang="zh-CN" altLang="en-US" kern="0" dirty="0"/>
              <a:t>的公钥，</a:t>
            </a:r>
            <a:r>
              <a:rPr lang="en-US" altLang="zh-CN" kern="0" dirty="0" err="1"/>
              <a:t>y≡g</a:t>
            </a:r>
            <a:r>
              <a:rPr lang="en-US" altLang="zh-CN" kern="0" baseline="30000" dirty="0" err="1"/>
              <a:t>x</a:t>
            </a:r>
            <a:r>
              <a:rPr lang="en-US" altLang="zh-CN" kern="0" dirty="0"/>
              <a:t>(mod p)。</a:t>
            </a:r>
            <a:endParaRPr lang="zh-CN" altLang="en-US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1024"/>
              <p:cNvSpPr txBox="1"/>
              <p:nvPr/>
            </p:nvSpPr>
            <p:spPr bwMode="auto">
              <a:xfrm>
                <a:off x="6345575" y="5187110"/>
                <a:ext cx="2667000" cy="11382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𝑥𝑒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Object 10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45575" y="5187110"/>
                <a:ext cx="2667000" cy="1138237"/>
              </a:xfrm>
              <a:prstGeom prst="rect">
                <a:avLst/>
              </a:prstGeom>
              <a:blipFill rotWithShape="1">
                <a:blip r:embed="rId1"/>
                <a:stretch>
                  <a:fillRect l="-1" t="-38" r="1" b="1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1025"/>
              <p:cNvSpPr txBox="1"/>
              <p:nvPr/>
            </p:nvSpPr>
            <p:spPr bwMode="auto">
              <a:xfrm>
                <a:off x="6062663" y="4132263"/>
                <a:ext cx="5698753" cy="12922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验证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𝑣𝑒𝑟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真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" name="Object 10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62663" y="4132263"/>
                <a:ext cx="5698753" cy="1292225"/>
              </a:xfrm>
              <a:prstGeom prst="rect">
                <a:avLst/>
              </a:prstGeom>
              <a:blipFill rotWithShape="1">
                <a:blip r:embed="rId2"/>
                <a:stretch>
                  <a:fillRect l="-6" t="-25" r="10" b="2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1026"/>
              <p:cNvSpPr txBox="1"/>
              <p:nvPr/>
            </p:nvSpPr>
            <p:spPr bwMode="auto">
              <a:xfrm>
                <a:off x="6100763" y="2386013"/>
                <a:ext cx="3429000" cy="1746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定义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𝑆𝑖𝑔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3" name="Object 10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00763" y="2386013"/>
                <a:ext cx="3429000" cy="1746250"/>
              </a:xfrm>
              <a:prstGeom prst="rect">
                <a:avLst/>
              </a:prstGeom>
              <a:blipFill rotWithShape="1">
                <a:blip r:embed="rId3"/>
                <a:stretch>
                  <a:fillRect l="-9" t="-18" r="9" b="1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bject 1027"/>
              <p:cNvSpPr txBox="1"/>
              <p:nvPr/>
            </p:nvSpPr>
            <p:spPr bwMode="auto">
              <a:xfrm>
                <a:off x="6062663" y="967942"/>
                <a:ext cx="3505200" cy="14557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签名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用户为待签消息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选取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秘密随机数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4" name="Object 10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62663" y="967942"/>
                <a:ext cx="3505200" cy="1455737"/>
              </a:xfrm>
              <a:prstGeom prst="rect">
                <a:avLst/>
              </a:prstGeom>
              <a:blipFill rotWithShape="1">
                <a:blip r:embed="rId4"/>
                <a:stretch>
                  <a:fillRect l="-9" t="-14" r="9" b="-624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2764814" cy="626701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数字签名</a:t>
            </a:r>
            <a:endParaRPr lang="zh-CN" altLang="en-US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888656" y="211590"/>
            <a:ext cx="539694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altLang="zh-CN" sz="2400" dirty="0">
                <a:latin typeface="Comic Sans MS" panose="030F0702030302020204" pitchFamily="66" charset="0"/>
                <a:sym typeface="Symbol" panose="05050102010706020507"/>
              </a:rPr>
              <a:t>1.4 </a:t>
            </a:r>
            <a:r>
              <a:rPr lang="zh-CN" altLang="en-US" sz="2400" dirty="0">
                <a:latin typeface="Comic Sans MS" panose="030F0702030302020204" pitchFamily="66" charset="0"/>
                <a:sym typeface="Symbol" panose="05050102010706020507"/>
              </a:rPr>
              <a:t>数字签名标准</a:t>
            </a:r>
            <a:r>
              <a:rPr lang="en-US" altLang="zh-CN" sz="2400" dirty="0">
                <a:latin typeface="Comic Sans MS" panose="030F0702030302020204" pitchFamily="66" charset="0"/>
                <a:sym typeface="Symbol" panose="05050102010706020507"/>
              </a:rPr>
              <a:t>DSS</a:t>
            </a:r>
            <a:endParaRPr lang="en-US" sz="2400" baseline="-250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67895" y="817340"/>
            <a:ext cx="11399850" cy="159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08305" indent="-40830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83920" indent="-34036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2"/>
                </a:solidFill>
                <a:latin typeface="+mn-lt"/>
                <a:ea typeface="仿宋_GB2312" pitchFamily="49" charset="-122"/>
              </a:defRPr>
            </a:lvl2pPr>
            <a:lvl3pPr marL="136017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90436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44856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99275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353695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408114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462534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dirty="0">
                <a:solidFill>
                  <a:schemeClr val="tx1"/>
                </a:solidFill>
              </a:rPr>
              <a:t>数字签字标准</a:t>
            </a:r>
            <a:r>
              <a:rPr lang="en-US" altLang="zh-CN" dirty="0">
                <a:solidFill>
                  <a:schemeClr val="tx1"/>
                </a:solidFill>
              </a:rPr>
              <a:t>DSS(Digital Signature Standard)</a:t>
            </a:r>
            <a:r>
              <a:rPr lang="zh-CN" altLang="en-US" dirty="0">
                <a:solidFill>
                  <a:schemeClr val="tx1"/>
                </a:solidFill>
              </a:rPr>
              <a:t>是由美国</a:t>
            </a:r>
            <a:r>
              <a:rPr lang="en-US" altLang="zh-CN" dirty="0">
                <a:solidFill>
                  <a:schemeClr val="tx1"/>
                </a:solidFill>
              </a:rPr>
              <a:t>NIST</a:t>
            </a:r>
            <a:r>
              <a:rPr lang="zh-CN" altLang="en-US" dirty="0">
                <a:solidFill>
                  <a:schemeClr val="tx1"/>
                </a:solidFill>
              </a:rPr>
              <a:t>公布的联邦信息处理标准</a:t>
            </a:r>
            <a:r>
              <a:rPr lang="en-US" altLang="zh-CN" dirty="0">
                <a:solidFill>
                  <a:schemeClr val="tx1"/>
                </a:solidFill>
              </a:rPr>
              <a:t>FIPS PUB 186</a:t>
            </a:r>
            <a:r>
              <a:rPr lang="zh-CN" altLang="en-US" dirty="0">
                <a:solidFill>
                  <a:schemeClr val="tx1"/>
                </a:solidFill>
              </a:rPr>
              <a:t>，称为</a:t>
            </a:r>
            <a:r>
              <a:rPr lang="en-US" altLang="zh-CN" dirty="0">
                <a:solidFill>
                  <a:schemeClr val="tx1"/>
                </a:solidFill>
              </a:rPr>
              <a:t>DSA(Digital Signature Algorithm)。DSS</a:t>
            </a:r>
            <a:r>
              <a:rPr lang="zh-CN" altLang="en-US" dirty="0">
                <a:solidFill>
                  <a:schemeClr val="tx1"/>
                </a:solidFill>
              </a:rPr>
              <a:t>最初于1991年公布，在考虑了公众对其安全性的反馈意见后，于1993年公布了其修改版。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51647" y="2513098"/>
            <a:ext cx="5884267" cy="430271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(1) 全局公开钥</a:t>
            </a:r>
            <a:endParaRPr lang="zh-CN" altLang="en-US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b="1" dirty="0">
                <a:solidFill>
                  <a:schemeClr val="accent2"/>
                </a:solidFill>
              </a:rPr>
              <a:t>p：</a:t>
            </a:r>
            <a:r>
              <a:rPr lang="zh-CN" altLang="en-US" b="1" dirty="0"/>
              <a:t>2</a:t>
            </a:r>
            <a:r>
              <a:rPr lang="en-US" altLang="zh-CN" b="1" baseline="30000" dirty="0"/>
              <a:t>L-1</a:t>
            </a:r>
            <a:r>
              <a:rPr lang="en-US" altLang="zh-CN" b="1" dirty="0"/>
              <a:t>&lt;p&lt;2</a:t>
            </a:r>
            <a:r>
              <a:rPr lang="en-US" altLang="zh-CN" b="1" baseline="30000" dirty="0"/>
              <a:t>L</a:t>
            </a:r>
            <a:r>
              <a:rPr lang="en-US" altLang="zh-CN" b="1" dirty="0"/>
              <a:t> </a:t>
            </a:r>
            <a:r>
              <a:rPr lang="zh-CN" altLang="en-US" b="1" dirty="0"/>
              <a:t>的大素数，512≤</a:t>
            </a:r>
            <a:r>
              <a:rPr lang="en-US" altLang="zh-CN" b="1" dirty="0"/>
              <a:t>L≤1024</a:t>
            </a:r>
            <a:r>
              <a:rPr lang="zh-CN" altLang="en-US" b="1" dirty="0"/>
              <a:t>且</a:t>
            </a:r>
            <a:r>
              <a:rPr lang="en-US" altLang="zh-CN" b="1" dirty="0"/>
              <a:t>L</a:t>
            </a:r>
            <a:r>
              <a:rPr lang="zh-CN" altLang="en-US" b="1" dirty="0"/>
              <a:t>是64的倍数。</a:t>
            </a:r>
            <a:endParaRPr lang="zh-CN" altLang="en-US" b="1" dirty="0"/>
          </a:p>
          <a:p>
            <a:pPr eaLnBrk="1" hangingPunct="1">
              <a:spcBef>
                <a:spcPct val="20000"/>
              </a:spcBef>
            </a:pPr>
            <a:r>
              <a:rPr lang="en-US" altLang="zh-CN" b="1" dirty="0">
                <a:solidFill>
                  <a:schemeClr val="accent2"/>
                </a:solidFill>
              </a:rPr>
              <a:t>q：</a:t>
            </a:r>
            <a:r>
              <a:rPr lang="en-US" altLang="zh-CN" b="1" dirty="0"/>
              <a:t>p-1</a:t>
            </a:r>
            <a:r>
              <a:rPr lang="zh-CN" altLang="en-US" b="1" dirty="0"/>
              <a:t>的素因子，满足2</a:t>
            </a:r>
            <a:r>
              <a:rPr lang="zh-CN" altLang="en-US" b="1" baseline="30000" dirty="0"/>
              <a:t>159</a:t>
            </a:r>
            <a:r>
              <a:rPr lang="zh-CN" altLang="en-US" b="1" dirty="0"/>
              <a:t>&lt;</a:t>
            </a:r>
            <a:r>
              <a:rPr lang="en-US" altLang="zh-CN" b="1" dirty="0"/>
              <a:t>q&lt;2</a:t>
            </a:r>
            <a:r>
              <a:rPr lang="en-US" altLang="zh-CN" b="1" baseline="30000" dirty="0"/>
              <a:t>160</a:t>
            </a:r>
            <a:r>
              <a:rPr lang="en-US" altLang="zh-CN" b="1" dirty="0"/>
              <a:t> 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eaLnBrk="1" hangingPunct="1">
              <a:spcBef>
                <a:spcPct val="20000"/>
              </a:spcBef>
            </a:pPr>
            <a:r>
              <a:rPr lang="en-US" altLang="zh-CN" b="1" dirty="0" err="1">
                <a:solidFill>
                  <a:schemeClr val="accent2"/>
                </a:solidFill>
              </a:rPr>
              <a:t>g：</a:t>
            </a:r>
            <a:r>
              <a:rPr lang="en-US" altLang="zh-CN" b="1" dirty="0" err="1"/>
              <a:t>g≡h</a:t>
            </a:r>
            <a:r>
              <a:rPr lang="en-US" altLang="zh-CN" b="1" baseline="30000" dirty="0"/>
              <a:t>(p-1)/q</a:t>
            </a:r>
            <a:r>
              <a:rPr lang="en-US" altLang="zh-CN" b="1" dirty="0"/>
              <a:t> mod </a:t>
            </a:r>
            <a:r>
              <a:rPr lang="en-US" altLang="zh-CN" b="1" dirty="0" err="1"/>
              <a:t>p，h</a:t>
            </a:r>
            <a:r>
              <a:rPr lang="zh-CN" altLang="en-US" b="1" dirty="0"/>
              <a:t>满足1&lt;</a:t>
            </a:r>
            <a:r>
              <a:rPr lang="en-US" altLang="zh-CN" b="1" dirty="0"/>
              <a:t>h&lt;p-1</a:t>
            </a:r>
            <a:r>
              <a:rPr lang="zh-CN" altLang="en-US" b="1" dirty="0"/>
              <a:t>且使得</a:t>
            </a:r>
            <a:r>
              <a:rPr lang="en-US" altLang="zh-CN" b="1" dirty="0"/>
              <a:t>h</a:t>
            </a:r>
            <a:r>
              <a:rPr lang="en-US" altLang="zh-CN" b="1" baseline="30000" dirty="0"/>
              <a:t>(p-1)/q</a:t>
            </a:r>
            <a:r>
              <a:rPr lang="en-US" altLang="zh-CN" b="1" dirty="0"/>
              <a:t> mod p&gt;1</a:t>
            </a:r>
            <a:r>
              <a:rPr lang="zh-CN" altLang="en-US" b="1" dirty="0"/>
              <a:t>的任一整数。</a:t>
            </a:r>
            <a:endParaRPr lang="zh-CN" altLang="en-US" b="1" dirty="0"/>
          </a:p>
          <a:p>
            <a:pPr eaLnBrk="1" hangingPunct="1"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(2) 用户秘密钥</a:t>
            </a:r>
            <a:r>
              <a:rPr lang="en-US" altLang="zh-CN" b="1" dirty="0">
                <a:solidFill>
                  <a:schemeClr val="accent2"/>
                </a:solidFill>
              </a:rPr>
              <a:t>x</a:t>
            </a:r>
            <a:r>
              <a:rPr lang="en-US" altLang="zh-CN" b="1" dirty="0">
                <a:solidFill>
                  <a:srgbClr val="FF0000"/>
                </a:solidFill>
              </a:rPr>
              <a:t>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b="1" dirty="0"/>
              <a:t>0&lt;</a:t>
            </a:r>
            <a:r>
              <a:rPr lang="en-US" altLang="zh-CN" b="1" dirty="0"/>
              <a:t>x&lt;q</a:t>
            </a:r>
            <a:r>
              <a:rPr lang="zh-CN" altLang="en-US" b="1" dirty="0"/>
              <a:t>的随机数。</a:t>
            </a:r>
            <a:endParaRPr lang="zh-CN" altLang="en-US" b="1" dirty="0"/>
          </a:p>
          <a:p>
            <a:pPr eaLnBrk="1" hangingPunct="1"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(3) 用户的公开钥</a:t>
            </a:r>
            <a:r>
              <a:rPr lang="en-US" altLang="zh-CN" b="1" dirty="0">
                <a:solidFill>
                  <a:schemeClr val="accent2"/>
                </a:solidFill>
              </a:rPr>
              <a:t>y</a:t>
            </a:r>
            <a:r>
              <a:rPr lang="en-US" altLang="zh-CN" b="1" dirty="0">
                <a:solidFill>
                  <a:srgbClr val="FF0000"/>
                </a:solidFill>
              </a:rPr>
              <a:t>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b="1" dirty="0" err="1"/>
              <a:t>y≡g</a:t>
            </a:r>
            <a:r>
              <a:rPr lang="en-US" altLang="zh-CN" b="1" baseline="30000" dirty="0" err="1"/>
              <a:t>x</a:t>
            </a:r>
            <a:r>
              <a:rPr lang="en-US" altLang="zh-CN" b="1" dirty="0"/>
              <a:t> mod p。</a:t>
            </a:r>
            <a:endParaRPr lang="zh-CN" altLang="en-US" b="1" dirty="0"/>
          </a:p>
        </p:txBody>
      </p:sp>
      <p:grpSp>
        <p:nvGrpSpPr>
          <p:cNvPr id="12" name="Group 11"/>
          <p:cNvGrpSpPr/>
          <p:nvPr/>
        </p:nvGrpSpPr>
        <p:grpSpPr bwMode="auto">
          <a:xfrm>
            <a:off x="3386442" y="2341909"/>
            <a:ext cx="10051631" cy="5242320"/>
            <a:chOff x="2844" y="842"/>
            <a:chExt cx="4552" cy="3650"/>
          </a:xfrm>
        </p:grpSpPr>
        <p:graphicFrame>
          <p:nvGraphicFramePr>
            <p:cNvPr id="16" name="Object 13"/>
            <p:cNvGraphicFramePr>
              <a:graphicFrameLocks noChangeAspect="1"/>
            </p:cNvGraphicFramePr>
            <p:nvPr/>
          </p:nvGraphicFramePr>
          <p:xfrm>
            <a:off x="2844" y="2092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8" name="Equation" r:id="rId1" imgW="114300" imgH="215900" progId="Equation.3">
                    <p:embed/>
                  </p:oleObj>
                </mc:Choice>
                <mc:Fallback>
                  <p:oleObj name="Equation" r:id="rId1" imgW="114300" imgH="2159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2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Object 14"/>
                <p:cNvSpPr txBox="1"/>
                <p:nvPr/>
              </p:nvSpPr>
              <p:spPr bwMode="auto">
                <a:xfrm>
                  <a:off x="4187" y="842"/>
                  <a:ext cx="3209" cy="36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签名</m:t>
                        </m:r>
                        <m: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用户为待签消息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选取</m:t>
                        </m:r>
                      </m:oMath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秘密随机数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定义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𝑆𝑖𝑔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)=(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func>
                          <m:func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mod</m:t>
                            </m:r>
                          </m:fName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  <m:func>
                          <m:func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mod</m:t>
                            </m:r>
                          </m:fName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func>
                      </m:oMath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𝑥𝑟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mod</m:t>
                            </m:r>
                          </m:fName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func>
                      </m:oMath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):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由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𝑆𝐻𝐴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求出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验证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func>
                          <m:func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mod</m:t>
                            </m:r>
                          </m:fName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func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func>
                          <m:func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mod</m:t>
                            </m:r>
                          </m:fName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func>
                      </m:oMath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𝑣𝑒𝑟</m:t>
                        </m:r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真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⇔</m:t>
                        </m:r>
                      </m:oMath>
                    </m:oMathPara>
                  </a14:m>
                  <a:endParaRPr lang="en-US" altLang="zh-CN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func>
                          <m:func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mod</m:t>
                            </m:r>
                          </m:fName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  <m:func>
                          <m:func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mod</m:t>
                            </m:r>
                          </m:fName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func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7" name="Object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87" y="842"/>
                  <a:ext cx="3209" cy="3650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95" y="6713984"/>
            <a:ext cx="12190413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826" tIns="54413" rIns="108826" bIns="54413" numCol="1" rtlCol="0" anchor="t" anchorCtr="0" compatLnSpc="1"/>
          <a:lstStyle/>
          <a:p>
            <a:pPr defTabSz="1088390"/>
            <a:endParaRPr lang="zh-CN" altLang="en-US" sz="2100"/>
          </a:p>
        </p:txBody>
      </p:sp>
      <p:sp>
        <p:nvSpPr>
          <p:cNvPr id="41" name="Freeform 9"/>
          <p:cNvSpPr>
            <a:spLocks noEditPoints="1"/>
          </p:cNvSpPr>
          <p:nvPr/>
        </p:nvSpPr>
        <p:spPr bwMode="auto">
          <a:xfrm>
            <a:off x="3929302" y="1051959"/>
            <a:ext cx="153592" cy="5040000"/>
          </a:xfrm>
          <a:custGeom>
            <a:avLst/>
            <a:gdLst>
              <a:gd name="T0" fmla="*/ 0 w 153"/>
              <a:gd name="T1" fmla="*/ 0 h 6522"/>
              <a:gd name="T2" fmla="*/ 61 w 153"/>
              <a:gd name="T3" fmla="*/ 0 h 6522"/>
              <a:gd name="T4" fmla="*/ 61 w 153"/>
              <a:gd name="T5" fmla="*/ 6522 h 6522"/>
              <a:gd name="T6" fmla="*/ 0 w 153"/>
              <a:gd name="T7" fmla="*/ 6522 h 6522"/>
              <a:gd name="T8" fmla="*/ 0 w 153"/>
              <a:gd name="T9" fmla="*/ 0 h 6522"/>
              <a:gd name="T10" fmla="*/ 131 w 153"/>
              <a:gd name="T11" fmla="*/ 0 h 6522"/>
              <a:gd name="T12" fmla="*/ 153 w 153"/>
              <a:gd name="T13" fmla="*/ 0 h 6522"/>
              <a:gd name="T14" fmla="*/ 153 w 153"/>
              <a:gd name="T15" fmla="*/ 6522 h 6522"/>
              <a:gd name="T16" fmla="*/ 131 w 153"/>
              <a:gd name="T17" fmla="*/ 6522 h 6522"/>
              <a:gd name="T18" fmla="*/ 131 w 153"/>
              <a:gd name="T19" fmla="*/ 0 h 6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08826" tIns="54413" rIns="108826" bIns="54413" numCol="1" anchor="t" anchorCtr="0" compatLnSpc="1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301642" y="1331254"/>
            <a:ext cx="6305491" cy="1042733"/>
            <a:chOff x="4300847" y="1331253"/>
            <a:chExt cx="6305491" cy="1042733"/>
          </a:xfrm>
        </p:grpSpPr>
        <p:sp>
          <p:nvSpPr>
            <p:cNvPr id="42" name="Freeform 10"/>
            <p:cNvSpPr/>
            <p:nvPr/>
          </p:nvSpPr>
          <p:spPr bwMode="auto">
            <a:xfrm>
              <a:off x="4300847" y="1331253"/>
              <a:ext cx="6305491" cy="1042733"/>
            </a:xfrm>
            <a:custGeom>
              <a:avLst/>
              <a:gdLst>
                <a:gd name="T0" fmla="*/ 93 w 6425"/>
                <a:gd name="T1" fmla="*/ 0 h 911"/>
                <a:gd name="T2" fmla="*/ 6331 w 6425"/>
                <a:gd name="T3" fmla="*/ 0 h 911"/>
                <a:gd name="T4" fmla="*/ 6425 w 6425"/>
                <a:gd name="T5" fmla="*/ 93 h 911"/>
                <a:gd name="T6" fmla="*/ 6425 w 6425"/>
                <a:gd name="T7" fmla="*/ 818 h 911"/>
                <a:gd name="T8" fmla="*/ 6331 w 6425"/>
                <a:gd name="T9" fmla="*/ 911 h 911"/>
                <a:gd name="T10" fmla="*/ 93 w 6425"/>
                <a:gd name="T11" fmla="*/ 911 h 911"/>
                <a:gd name="T12" fmla="*/ 0 w 6425"/>
                <a:gd name="T13" fmla="*/ 818 h 911"/>
                <a:gd name="T14" fmla="*/ 0 w 6425"/>
                <a:gd name="T15" fmla="*/ 93 h 911"/>
                <a:gd name="T16" fmla="*/ 93 w 6425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5" h="911">
                  <a:moveTo>
                    <a:pt x="93" y="0"/>
                  </a:moveTo>
                  <a:lnTo>
                    <a:pt x="6331" y="0"/>
                  </a:lnTo>
                  <a:cubicBezTo>
                    <a:pt x="6383" y="0"/>
                    <a:pt x="6425" y="42"/>
                    <a:pt x="6425" y="93"/>
                  </a:cubicBezTo>
                  <a:lnTo>
                    <a:pt x="6425" y="818"/>
                  </a:lnTo>
                  <a:cubicBezTo>
                    <a:pt x="6425" y="869"/>
                    <a:pt x="6383" y="911"/>
                    <a:pt x="6331" y="911"/>
                  </a:cubicBezTo>
                  <a:lnTo>
                    <a:pt x="93" y="911"/>
                  </a:lnTo>
                  <a:cubicBezTo>
                    <a:pt x="42" y="911"/>
                    <a:pt x="0" y="869"/>
                    <a:pt x="0" y="818"/>
                  </a:cubicBezTo>
                  <a:lnTo>
                    <a:pt x="0" y="93"/>
                  </a:lnTo>
                  <a:cubicBezTo>
                    <a:pt x="0" y="42"/>
                    <a:pt x="42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108826" tIns="54413" rIns="108826" bIns="54413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4468285" y="1427344"/>
              <a:ext cx="806327" cy="806400"/>
              <a:chOff x="5667375" y="819043"/>
              <a:chExt cx="588963" cy="785116"/>
            </a:xfrm>
            <a:solidFill>
              <a:schemeClr val="bg1"/>
            </a:solidFill>
          </p:grpSpPr>
          <p:sp>
            <p:nvSpPr>
              <p:cNvPr id="44" name="Oval 16"/>
              <p:cNvSpPr>
                <a:spLocks noChangeArrowheads="1"/>
              </p:cNvSpPr>
              <p:nvPr/>
            </p:nvSpPr>
            <p:spPr bwMode="auto">
              <a:xfrm>
                <a:off x="5667375" y="819043"/>
                <a:ext cx="588963" cy="7851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3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82009" y="874967"/>
                <a:ext cx="359694" cy="67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00" b="1" dirty="0">
                    <a:solidFill>
                      <a:schemeClr val="accent1"/>
                    </a:solidFill>
                    <a:latin typeface="+mn-ea"/>
                  </a:rPr>
                  <a:t>1</a:t>
                </a:r>
                <a:endParaRPr lang="zh-CN" altLang="en-US" sz="3900" b="1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5345098" y="1530525"/>
              <a:ext cx="5261240" cy="602331"/>
            </a:xfrm>
            <a:prstGeom prst="rect">
              <a:avLst/>
            </a:prstGeom>
            <a:noFill/>
          </p:spPr>
          <p:txBody>
            <a:bodyPr wrap="square" lIns="108826" tIns="54413" rIns="108826" bIns="54413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数字签名</a:t>
              </a:r>
              <a:r>
                <a:rPr lang="en-US" altLang="zh-CN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DS</a:t>
              </a:r>
              <a:endPara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1" name="图片 8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9"/>
          <a:stretch>
            <a:fillRect/>
          </a:stretch>
        </p:blipFill>
        <p:spPr>
          <a:xfrm>
            <a:off x="694348" y="3733684"/>
            <a:ext cx="3050751" cy="224763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006106" y="1124745"/>
            <a:ext cx="2713630" cy="1065569"/>
            <a:chOff x="1005312" y="1124744"/>
            <a:chExt cx="2713630" cy="1065569"/>
          </a:xfrm>
        </p:grpSpPr>
        <p:grpSp>
          <p:nvGrpSpPr>
            <p:cNvPr id="3" name="组合 2"/>
            <p:cNvGrpSpPr/>
            <p:nvPr/>
          </p:nvGrpSpPr>
          <p:grpSpPr>
            <a:xfrm>
              <a:off x="1005312" y="1260777"/>
              <a:ext cx="2628507" cy="929536"/>
              <a:chOff x="1005312" y="1260777"/>
              <a:chExt cx="2628507" cy="929536"/>
            </a:xfrm>
          </p:grpSpPr>
          <p:sp>
            <p:nvSpPr>
              <p:cNvPr id="37" name="Rectangle 5"/>
              <p:cNvSpPr>
                <a:spLocks noChangeArrowheads="1"/>
              </p:cNvSpPr>
              <p:nvPr/>
            </p:nvSpPr>
            <p:spPr bwMode="auto">
              <a:xfrm>
                <a:off x="1005312" y="1260777"/>
                <a:ext cx="1031855" cy="929536"/>
              </a:xfrm>
              <a:prstGeom prst="rect">
                <a:avLst/>
              </a:prstGeom>
              <a:solidFill>
                <a:srgbClr val="15252D"/>
              </a:solidFill>
              <a:ln>
                <a:noFill/>
              </a:ln>
            </p:spPr>
            <p:txBody>
              <a:bodyPr vert="horz" wrap="square" lIns="108826" tIns="54413" rIns="108826" bIns="54413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6"/>
              <p:cNvSpPr/>
              <p:nvPr/>
            </p:nvSpPr>
            <p:spPr bwMode="auto">
              <a:xfrm>
                <a:off x="1157999" y="1353632"/>
                <a:ext cx="786920" cy="743827"/>
              </a:xfrm>
              <a:custGeom>
                <a:avLst/>
                <a:gdLst>
                  <a:gd name="T0" fmla="*/ 1131 w 1173"/>
                  <a:gd name="T1" fmla="*/ 535 h 1472"/>
                  <a:gd name="T2" fmla="*/ 1095 w 1173"/>
                  <a:gd name="T3" fmla="*/ 47 h 1472"/>
                  <a:gd name="T4" fmla="*/ 1067 w 1173"/>
                  <a:gd name="T5" fmla="*/ 54 h 1472"/>
                  <a:gd name="T6" fmla="*/ 1003 w 1173"/>
                  <a:gd name="T7" fmla="*/ 68 h 1472"/>
                  <a:gd name="T8" fmla="*/ 919 w 1173"/>
                  <a:gd name="T9" fmla="*/ 54 h 1472"/>
                  <a:gd name="T10" fmla="*/ 629 w 1173"/>
                  <a:gd name="T11" fmla="*/ 5 h 1472"/>
                  <a:gd name="T12" fmla="*/ 0 w 1173"/>
                  <a:gd name="T13" fmla="*/ 768 h 1472"/>
                  <a:gd name="T14" fmla="*/ 643 w 1173"/>
                  <a:gd name="T15" fmla="*/ 1467 h 1472"/>
                  <a:gd name="T16" fmla="*/ 1173 w 1173"/>
                  <a:gd name="T17" fmla="*/ 1086 h 1472"/>
                  <a:gd name="T18" fmla="*/ 1088 w 1173"/>
                  <a:gd name="T19" fmla="*/ 1036 h 1472"/>
                  <a:gd name="T20" fmla="*/ 692 w 1173"/>
                  <a:gd name="T21" fmla="*/ 1369 h 1472"/>
                  <a:gd name="T22" fmla="*/ 290 w 1173"/>
                  <a:gd name="T23" fmla="*/ 725 h 1472"/>
                  <a:gd name="T24" fmla="*/ 643 w 1173"/>
                  <a:gd name="T25" fmla="*/ 104 h 1472"/>
                  <a:gd name="T26" fmla="*/ 1046 w 1173"/>
                  <a:gd name="T27" fmla="*/ 570 h 1472"/>
                  <a:gd name="T28" fmla="*/ 1131 w 1173"/>
                  <a:gd name="T29" fmla="*/ 535 h 1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3" h="1472">
                    <a:moveTo>
                      <a:pt x="1131" y="535"/>
                    </a:moveTo>
                    <a:lnTo>
                      <a:pt x="1095" y="47"/>
                    </a:lnTo>
                    <a:cubicBezTo>
                      <a:pt x="1090" y="47"/>
                      <a:pt x="1081" y="49"/>
                      <a:pt x="1067" y="54"/>
                    </a:cubicBezTo>
                    <a:cubicBezTo>
                      <a:pt x="1043" y="64"/>
                      <a:pt x="1022" y="68"/>
                      <a:pt x="1003" y="68"/>
                    </a:cubicBezTo>
                    <a:cubicBezTo>
                      <a:pt x="975" y="68"/>
                      <a:pt x="947" y="64"/>
                      <a:pt x="919" y="54"/>
                    </a:cubicBezTo>
                    <a:cubicBezTo>
                      <a:pt x="810" y="17"/>
                      <a:pt x="714" y="0"/>
                      <a:pt x="629" y="5"/>
                    </a:cubicBezTo>
                    <a:cubicBezTo>
                      <a:pt x="214" y="24"/>
                      <a:pt x="5" y="278"/>
                      <a:pt x="0" y="768"/>
                    </a:cubicBezTo>
                    <a:cubicBezTo>
                      <a:pt x="5" y="1225"/>
                      <a:pt x="219" y="1458"/>
                      <a:pt x="643" y="1467"/>
                    </a:cubicBezTo>
                    <a:cubicBezTo>
                      <a:pt x="912" y="1472"/>
                      <a:pt x="1088" y="1345"/>
                      <a:pt x="1173" y="1086"/>
                    </a:cubicBezTo>
                    <a:lnTo>
                      <a:pt x="1088" y="1036"/>
                    </a:lnTo>
                    <a:cubicBezTo>
                      <a:pt x="999" y="1258"/>
                      <a:pt x="867" y="1369"/>
                      <a:pt x="692" y="1369"/>
                    </a:cubicBezTo>
                    <a:cubicBezTo>
                      <a:pt x="424" y="1359"/>
                      <a:pt x="290" y="1145"/>
                      <a:pt x="290" y="725"/>
                    </a:cubicBezTo>
                    <a:cubicBezTo>
                      <a:pt x="290" y="316"/>
                      <a:pt x="408" y="108"/>
                      <a:pt x="643" y="104"/>
                    </a:cubicBezTo>
                    <a:cubicBezTo>
                      <a:pt x="827" y="94"/>
                      <a:pt x="961" y="250"/>
                      <a:pt x="1046" y="570"/>
                    </a:cubicBezTo>
                    <a:lnTo>
                      <a:pt x="1131" y="5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8826" tIns="54413" rIns="108826" bIns="54413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7"/>
              <p:cNvSpPr>
                <a:spLocks noEditPoints="1"/>
              </p:cNvSpPr>
              <p:nvPr/>
            </p:nvSpPr>
            <p:spPr bwMode="auto">
              <a:xfrm>
                <a:off x="2160299" y="1939416"/>
                <a:ext cx="1473520" cy="224808"/>
              </a:xfrm>
              <a:custGeom>
                <a:avLst/>
                <a:gdLst>
                  <a:gd name="T0" fmla="*/ 49 w 2195"/>
                  <a:gd name="T1" fmla="*/ 278 h 445"/>
                  <a:gd name="T2" fmla="*/ 252 w 2195"/>
                  <a:gd name="T3" fmla="*/ 276 h 445"/>
                  <a:gd name="T4" fmla="*/ 152 w 2195"/>
                  <a:gd name="T5" fmla="*/ 443 h 445"/>
                  <a:gd name="T6" fmla="*/ 156 w 2195"/>
                  <a:gd name="T7" fmla="*/ 105 h 445"/>
                  <a:gd name="T8" fmla="*/ 152 w 2195"/>
                  <a:gd name="T9" fmla="*/ 443 h 445"/>
                  <a:gd name="T10" fmla="*/ 665 w 2195"/>
                  <a:gd name="T11" fmla="*/ 434 h 445"/>
                  <a:gd name="T12" fmla="*/ 618 w 2195"/>
                  <a:gd name="T13" fmla="*/ 234 h 445"/>
                  <a:gd name="T14" fmla="*/ 446 w 2195"/>
                  <a:gd name="T15" fmla="*/ 236 h 445"/>
                  <a:gd name="T16" fmla="*/ 400 w 2195"/>
                  <a:gd name="T17" fmla="*/ 436 h 445"/>
                  <a:gd name="T18" fmla="*/ 446 w 2195"/>
                  <a:gd name="T19" fmla="*/ 111 h 445"/>
                  <a:gd name="T20" fmla="*/ 553 w 2195"/>
                  <a:gd name="T21" fmla="*/ 102 h 445"/>
                  <a:gd name="T22" fmla="*/ 897 w 2195"/>
                  <a:gd name="T23" fmla="*/ 407 h 445"/>
                  <a:gd name="T24" fmla="*/ 857 w 2195"/>
                  <a:gd name="T25" fmla="*/ 441 h 445"/>
                  <a:gd name="T26" fmla="*/ 790 w 2195"/>
                  <a:gd name="T27" fmla="*/ 151 h 445"/>
                  <a:gd name="T28" fmla="*/ 745 w 2195"/>
                  <a:gd name="T29" fmla="*/ 111 h 445"/>
                  <a:gd name="T30" fmla="*/ 790 w 2195"/>
                  <a:gd name="T31" fmla="*/ 24 h 445"/>
                  <a:gd name="T32" fmla="*/ 837 w 2195"/>
                  <a:gd name="T33" fmla="*/ 111 h 445"/>
                  <a:gd name="T34" fmla="*/ 897 w 2195"/>
                  <a:gd name="T35" fmla="*/ 151 h 445"/>
                  <a:gd name="T36" fmla="*/ 837 w 2195"/>
                  <a:gd name="T37" fmla="*/ 370 h 445"/>
                  <a:gd name="T38" fmla="*/ 897 w 2195"/>
                  <a:gd name="T39" fmla="*/ 407 h 445"/>
                  <a:gd name="T40" fmla="*/ 1214 w 2195"/>
                  <a:gd name="T41" fmla="*/ 249 h 445"/>
                  <a:gd name="T42" fmla="*/ 1020 w 2195"/>
                  <a:gd name="T43" fmla="*/ 249 h 445"/>
                  <a:gd name="T44" fmla="*/ 1263 w 2195"/>
                  <a:gd name="T45" fmla="*/ 347 h 445"/>
                  <a:gd name="T46" fmla="*/ 966 w 2195"/>
                  <a:gd name="T47" fmla="*/ 278 h 445"/>
                  <a:gd name="T48" fmla="*/ 1265 w 2195"/>
                  <a:gd name="T49" fmla="*/ 278 h 445"/>
                  <a:gd name="T50" fmla="*/ 1018 w 2195"/>
                  <a:gd name="T51" fmla="*/ 289 h 445"/>
                  <a:gd name="T52" fmla="*/ 1214 w 2195"/>
                  <a:gd name="T53" fmla="*/ 334 h 445"/>
                  <a:gd name="T54" fmla="*/ 1626 w 2195"/>
                  <a:gd name="T55" fmla="*/ 434 h 445"/>
                  <a:gd name="T56" fmla="*/ 1580 w 2195"/>
                  <a:gd name="T57" fmla="*/ 234 h 445"/>
                  <a:gd name="T58" fmla="*/ 1408 w 2195"/>
                  <a:gd name="T59" fmla="*/ 236 h 445"/>
                  <a:gd name="T60" fmla="*/ 1361 w 2195"/>
                  <a:gd name="T61" fmla="*/ 436 h 445"/>
                  <a:gd name="T62" fmla="*/ 1408 w 2195"/>
                  <a:gd name="T63" fmla="*/ 111 h 445"/>
                  <a:gd name="T64" fmla="*/ 1515 w 2195"/>
                  <a:gd name="T65" fmla="*/ 102 h 445"/>
                  <a:gd name="T66" fmla="*/ 1859 w 2195"/>
                  <a:gd name="T67" fmla="*/ 407 h 445"/>
                  <a:gd name="T68" fmla="*/ 1818 w 2195"/>
                  <a:gd name="T69" fmla="*/ 441 h 445"/>
                  <a:gd name="T70" fmla="*/ 1752 w 2195"/>
                  <a:gd name="T71" fmla="*/ 151 h 445"/>
                  <a:gd name="T72" fmla="*/ 1707 w 2195"/>
                  <a:gd name="T73" fmla="*/ 111 h 445"/>
                  <a:gd name="T74" fmla="*/ 1752 w 2195"/>
                  <a:gd name="T75" fmla="*/ 24 h 445"/>
                  <a:gd name="T76" fmla="*/ 1798 w 2195"/>
                  <a:gd name="T77" fmla="*/ 111 h 445"/>
                  <a:gd name="T78" fmla="*/ 1859 w 2195"/>
                  <a:gd name="T79" fmla="*/ 151 h 445"/>
                  <a:gd name="T80" fmla="*/ 1798 w 2195"/>
                  <a:gd name="T81" fmla="*/ 370 h 445"/>
                  <a:gd name="T82" fmla="*/ 1859 w 2195"/>
                  <a:gd name="T83" fmla="*/ 407 h 445"/>
                  <a:gd name="T84" fmla="*/ 2180 w 2195"/>
                  <a:gd name="T85" fmla="*/ 189 h 445"/>
                  <a:gd name="T86" fmla="*/ 1937 w 2195"/>
                  <a:gd name="T87" fmla="*/ 194 h 445"/>
                  <a:gd name="T88" fmla="*/ 2144 w 2195"/>
                  <a:gd name="T89" fmla="*/ 352 h 445"/>
                  <a:gd name="T90" fmla="*/ 1970 w 2195"/>
                  <a:gd name="T91" fmla="*/ 334 h 445"/>
                  <a:gd name="T92" fmla="*/ 2062 w 2195"/>
                  <a:gd name="T93" fmla="*/ 443 h 445"/>
                  <a:gd name="T94" fmla="*/ 2075 w 2195"/>
                  <a:gd name="T95" fmla="*/ 252 h 445"/>
                  <a:gd name="T96" fmla="*/ 2057 w 2195"/>
                  <a:gd name="T97" fmla="*/ 145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95" h="445">
                    <a:moveTo>
                      <a:pt x="154" y="142"/>
                    </a:moveTo>
                    <a:cubicBezTo>
                      <a:pt x="86" y="144"/>
                      <a:pt x="51" y="189"/>
                      <a:pt x="49" y="278"/>
                    </a:cubicBezTo>
                    <a:cubicBezTo>
                      <a:pt x="51" y="361"/>
                      <a:pt x="86" y="405"/>
                      <a:pt x="154" y="407"/>
                    </a:cubicBezTo>
                    <a:cubicBezTo>
                      <a:pt x="218" y="405"/>
                      <a:pt x="251" y="361"/>
                      <a:pt x="252" y="276"/>
                    </a:cubicBezTo>
                    <a:cubicBezTo>
                      <a:pt x="248" y="193"/>
                      <a:pt x="215" y="148"/>
                      <a:pt x="154" y="142"/>
                    </a:cubicBezTo>
                    <a:close/>
                    <a:moveTo>
                      <a:pt x="152" y="443"/>
                    </a:moveTo>
                    <a:cubicBezTo>
                      <a:pt x="55" y="437"/>
                      <a:pt x="5" y="383"/>
                      <a:pt x="0" y="280"/>
                    </a:cubicBezTo>
                    <a:cubicBezTo>
                      <a:pt x="3" y="166"/>
                      <a:pt x="55" y="107"/>
                      <a:pt x="156" y="105"/>
                    </a:cubicBezTo>
                    <a:cubicBezTo>
                      <a:pt x="250" y="109"/>
                      <a:pt x="299" y="165"/>
                      <a:pt x="303" y="274"/>
                    </a:cubicBezTo>
                    <a:cubicBezTo>
                      <a:pt x="302" y="385"/>
                      <a:pt x="251" y="442"/>
                      <a:pt x="152" y="443"/>
                    </a:cubicBezTo>
                    <a:close/>
                    <a:moveTo>
                      <a:pt x="665" y="227"/>
                    </a:moveTo>
                    <a:lnTo>
                      <a:pt x="665" y="434"/>
                    </a:lnTo>
                    <a:lnTo>
                      <a:pt x="618" y="434"/>
                    </a:lnTo>
                    <a:lnTo>
                      <a:pt x="618" y="234"/>
                    </a:lnTo>
                    <a:cubicBezTo>
                      <a:pt x="616" y="174"/>
                      <a:pt x="591" y="144"/>
                      <a:pt x="542" y="142"/>
                    </a:cubicBezTo>
                    <a:cubicBezTo>
                      <a:pt x="484" y="150"/>
                      <a:pt x="452" y="181"/>
                      <a:pt x="446" y="236"/>
                    </a:cubicBezTo>
                    <a:lnTo>
                      <a:pt x="446" y="434"/>
                    </a:lnTo>
                    <a:lnTo>
                      <a:pt x="400" y="436"/>
                    </a:lnTo>
                    <a:lnTo>
                      <a:pt x="400" y="111"/>
                    </a:lnTo>
                    <a:lnTo>
                      <a:pt x="446" y="111"/>
                    </a:lnTo>
                    <a:lnTo>
                      <a:pt x="446" y="160"/>
                    </a:lnTo>
                    <a:cubicBezTo>
                      <a:pt x="472" y="123"/>
                      <a:pt x="507" y="104"/>
                      <a:pt x="553" y="102"/>
                    </a:cubicBezTo>
                    <a:cubicBezTo>
                      <a:pt x="628" y="102"/>
                      <a:pt x="665" y="144"/>
                      <a:pt x="665" y="227"/>
                    </a:cubicBezTo>
                    <a:close/>
                    <a:moveTo>
                      <a:pt x="897" y="407"/>
                    </a:moveTo>
                    <a:lnTo>
                      <a:pt x="906" y="432"/>
                    </a:lnTo>
                    <a:cubicBezTo>
                      <a:pt x="891" y="438"/>
                      <a:pt x="875" y="441"/>
                      <a:pt x="857" y="441"/>
                    </a:cubicBezTo>
                    <a:cubicBezTo>
                      <a:pt x="811" y="442"/>
                      <a:pt x="788" y="419"/>
                      <a:pt x="790" y="370"/>
                    </a:cubicBezTo>
                    <a:lnTo>
                      <a:pt x="790" y="151"/>
                    </a:lnTo>
                    <a:lnTo>
                      <a:pt x="745" y="151"/>
                    </a:lnTo>
                    <a:lnTo>
                      <a:pt x="745" y="111"/>
                    </a:lnTo>
                    <a:lnTo>
                      <a:pt x="790" y="111"/>
                    </a:lnTo>
                    <a:lnTo>
                      <a:pt x="790" y="24"/>
                    </a:lnTo>
                    <a:lnTo>
                      <a:pt x="837" y="0"/>
                    </a:lnTo>
                    <a:lnTo>
                      <a:pt x="837" y="111"/>
                    </a:lnTo>
                    <a:lnTo>
                      <a:pt x="897" y="111"/>
                    </a:lnTo>
                    <a:lnTo>
                      <a:pt x="897" y="151"/>
                    </a:lnTo>
                    <a:lnTo>
                      <a:pt x="837" y="151"/>
                    </a:lnTo>
                    <a:lnTo>
                      <a:pt x="837" y="370"/>
                    </a:lnTo>
                    <a:cubicBezTo>
                      <a:pt x="835" y="398"/>
                      <a:pt x="847" y="411"/>
                      <a:pt x="872" y="410"/>
                    </a:cubicBezTo>
                    <a:cubicBezTo>
                      <a:pt x="881" y="410"/>
                      <a:pt x="890" y="409"/>
                      <a:pt x="897" y="407"/>
                    </a:cubicBezTo>
                    <a:close/>
                    <a:moveTo>
                      <a:pt x="1020" y="249"/>
                    </a:moveTo>
                    <a:lnTo>
                      <a:pt x="1214" y="249"/>
                    </a:lnTo>
                    <a:cubicBezTo>
                      <a:pt x="1211" y="184"/>
                      <a:pt x="1179" y="150"/>
                      <a:pt x="1118" y="147"/>
                    </a:cubicBezTo>
                    <a:cubicBezTo>
                      <a:pt x="1057" y="153"/>
                      <a:pt x="1024" y="187"/>
                      <a:pt x="1020" y="249"/>
                    </a:cubicBezTo>
                    <a:close/>
                    <a:moveTo>
                      <a:pt x="1214" y="334"/>
                    </a:moveTo>
                    <a:lnTo>
                      <a:pt x="1263" y="347"/>
                    </a:lnTo>
                    <a:cubicBezTo>
                      <a:pt x="1245" y="413"/>
                      <a:pt x="1198" y="445"/>
                      <a:pt x="1120" y="443"/>
                    </a:cubicBezTo>
                    <a:cubicBezTo>
                      <a:pt x="1021" y="439"/>
                      <a:pt x="969" y="384"/>
                      <a:pt x="966" y="278"/>
                    </a:cubicBezTo>
                    <a:cubicBezTo>
                      <a:pt x="971" y="167"/>
                      <a:pt x="1021" y="109"/>
                      <a:pt x="1118" y="105"/>
                    </a:cubicBezTo>
                    <a:cubicBezTo>
                      <a:pt x="1213" y="107"/>
                      <a:pt x="1262" y="165"/>
                      <a:pt x="1265" y="278"/>
                    </a:cubicBezTo>
                    <a:cubicBezTo>
                      <a:pt x="1265" y="284"/>
                      <a:pt x="1265" y="288"/>
                      <a:pt x="1265" y="289"/>
                    </a:cubicBezTo>
                    <a:lnTo>
                      <a:pt x="1018" y="289"/>
                    </a:lnTo>
                    <a:cubicBezTo>
                      <a:pt x="1021" y="362"/>
                      <a:pt x="1054" y="401"/>
                      <a:pt x="1118" y="405"/>
                    </a:cubicBezTo>
                    <a:cubicBezTo>
                      <a:pt x="1169" y="405"/>
                      <a:pt x="1200" y="382"/>
                      <a:pt x="1214" y="334"/>
                    </a:cubicBezTo>
                    <a:close/>
                    <a:moveTo>
                      <a:pt x="1626" y="227"/>
                    </a:moveTo>
                    <a:lnTo>
                      <a:pt x="1626" y="434"/>
                    </a:lnTo>
                    <a:lnTo>
                      <a:pt x="1580" y="434"/>
                    </a:lnTo>
                    <a:lnTo>
                      <a:pt x="1580" y="234"/>
                    </a:lnTo>
                    <a:cubicBezTo>
                      <a:pt x="1578" y="174"/>
                      <a:pt x="1553" y="144"/>
                      <a:pt x="1504" y="142"/>
                    </a:cubicBezTo>
                    <a:cubicBezTo>
                      <a:pt x="1446" y="150"/>
                      <a:pt x="1414" y="181"/>
                      <a:pt x="1408" y="236"/>
                    </a:cubicBezTo>
                    <a:lnTo>
                      <a:pt x="1408" y="434"/>
                    </a:lnTo>
                    <a:lnTo>
                      <a:pt x="1361" y="436"/>
                    </a:lnTo>
                    <a:lnTo>
                      <a:pt x="1361" y="111"/>
                    </a:lnTo>
                    <a:lnTo>
                      <a:pt x="1408" y="111"/>
                    </a:lnTo>
                    <a:lnTo>
                      <a:pt x="1408" y="160"/>
                    </a:lnTo>
                    <a:cubicBezTo>
                      <a:pt x="1433" y="123"/>
                      <a:pt x="1469" y="104"/>
                      <a:pt x="1515" y="102"/>
                    </a:cubicBezTo>
                    <a:cubicBezTo>
                      <a:pt x="1589" y="102"/>
                      <a:pt x="1626" y="144"/>
                      <a:pt x="1626" y="227"/>
                    </a:cubicBezTo>
                    <a:close/>
                    <a:moveTo>
                      <a:pt x="1859" y="407"/>
                    </a:moveTo>
                    <a:lnTo>
                      <a:pt x="1868" y="432"/>
                    </a:lnTo>
                    <a:cubicBezTo>
                      <a:pt x="1853" y="438"/>
                      <a:pt x="1836" y="441"/>
                      <a:pt x="1818" y="441"/>
                    </a:cubicBezTo>
                    <a:cubicBezTo>
                      <a:pt x="1772" y="442"/>
                      <a:pt x="1750" y="419"/>
                      <a:pt x="1752" y="370"/>
                    </a:cubicBezTo>
                    <a:lnTo>
                      <a:pt x="1752" y="151"/>
                    </a:lnTo>
                    <a:lnTo>
                      <a:pt x="1707" y="151"/>
                    </a:lnTo>
                    <a:lnTo>
                      <a:pt x="1707" y="111"/>
                    </a:lnTo>
                    <a:lnTo>
                      <a:pt x="1752" y="111"/>
                    </a:lnTo>
                    <a:lnTo>
                      <a:pt x="1752" y="24"/>
                    </a:lnTo>
                    <a:lnTo>
                      <a:pt x="1798" y="0"/>
                    </a:lnTo>
                    <a:lnTo>
                      <a:pt x="1798" y="111"/>
                    </a:lnTo>
                    <a:lnTo>
                      <a:pt x="1859" y="111"/>
                    </a:lnTo>
                    <a:lnTo>
                      <a:pt x="1859" y="151"/>
                    </a:lnTo>
                    <a:lnTo>
                      <a:pt x="1798" y="151"/>
                    </a:lnTo>
                    <a:lnTo>
                      <a:pt x="1798" y="370"/>
                    </a:lnTo>
                    <a:cubicBezTo>
                      <a:pt x="1797" y="398"/>
                      <a:pt x="1809" y="411"/>
                      <a:pt x="1834" y="410"/>
                    </a:cubicBezTo>
                    <a:cubicBezTo>
                      <a:pt x="1843" y="410"/>
                      <a:pt x="1851" y="409"/>
                      <a:pt x="1859" y="407"/>
                    </a:cubicBezTo>
                    <a:close/>
                    <a:moveTo>
                      <a:pt x="2131" y="203"/>
                    </a:moveTo>
                    <a:lnTo>
                      <a:pt x="2180" y="189"/>
                    </a:lnTo>
                    <a:cubicBezTo>
                      <a:pt x="2167" y="133"/>
                      <a:pt x="2125" y="104"/>
                      <a:pt x="2055" y="102"/>
                    </a:cubicBezTo>
                    <a:cubicBezTo>
                      <a:pt x="1982" y="105"/>
                      <a:pt x="1943" y="136"/>
                      <a:pt x="1937" y="194"/>
                    </a:cubicBezTo>
                    <a:cubicBezTo>
                      <a:pt x="1934" y="249"/>
                      <a:pt x="1976" y="281"/>
                      <a:pt x="2062" y="292"/>
                    </a:cubicBezTo>
                    <a:cubicBezTo>
                      <a:pt x="2118" y="302"/>
                      <a:pt x="2146" y="322"/>
                      <a:pt x="2144" y="352"/>
                    </a:cubicBezTo>
                    <a:cubicBezTo>
                      <a:pt x="2143" y="387"/>
                      <a:pt x="2115" y="406"/>
                      <a:pt x="2062" y="407"/>
                    </a:cubicBezTo>
                    <a:cubicBezTo>
                      <a:pt x="2013" y="409"/>
                      <a:pt x="1982" y="384"/>
                      <a:pt x="1970" y="334"/>
                    </a:cubicBezTo>
                    <a:lnTo>
                      <a:pt x="1924" y="347"/>
                    </a:lnTo>
                    <a:cubicBezTo>
                      <a:pt x="1941" y="413"/>
                      <a:pt x="1988" y="445"/>
                      <a:pt x="2062" y="443"/>
                    </a:cubicBezTo>
                    <a:cubicBezTo>
                      <a:pt x="2148" y="442"/>
                      <a:pt x="2192" y="410"/>
                      <a:pt x="2193" y="350"/>
                    </a:cubicBezTo>
                    <a:cubicBezTo>
                      <a:pt x="2195" y="298"/>
                      <a:pt x="2155" y="265"/>
                      <a:pt x="2075" y="252"/>
                    </a:cubicBezTo>
                    <a:cubicBezTo>
                      <a:pt x="2014" y="241"/>
                      <a:pt x="1985" y="222"/>
                      <a:pt x="1986" y="194"/>
                    </a:cubicBezTo>
                    <a:cubicBezTo>
                      <a:pt x="1990" y="162"/>
                      <a:pt x="2014" y="146"/>
                      <a:pt x="2057" y="145"/>
                    </a:cubicBezTo>
                    <a:cubicBezTo>
                      <a:pt x="2097" y="145"/>
                      <a:pt x="2122" y="164"/>
                      <a:pt x="2131" y="203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108826" tIns="54413" rIns="108826" bIns="54413" numCol="1" anchor="t" anchorCtr="0" compatLnSpc="1"/>
              <a:lstStyle/>
              <a:p>
                <a:endParaRPr lang="zh-CN" altLang="en-US">
                  <a:solidFill>
                    <a:schemeClr val="tx2"/>
                  </a:solidFill>
                  <a:latin typeface="汉仪中黑简" pitchFamily="49" charset="-122"/>
                  <a:ea typeface="汉仪中黑简" pitchFamily="49" charset="-122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2120427" y="1124744"/>
              <a:ext cx="1598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rgbClr val="15252D"/>
                  </a:solidFill>
                  <a:latin typeface="+mn-ea"/>
                </a:rPr>
                <a:t>内 容</a:t>
              </a:r>
              <a:endParaRPr lang="zh-CN" altLang="en-US" dirty="0">
                <a:solidFill>
                  <a:srgbClr val="15252D"/>
                </a:solidFill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276383" y="3046893"/>
            <a:ext cx="6305491" cy="1042733"/>
            <a:chOff x="4300847" y="1331253"/>
            <a:chExt cx="6305491" cy="1042733"/>
          </a:xfrm>
        </p:grpSpPr>
        <p:sp>
          <p:nvSpPr>
            <p:cNvPr id="35" name="Freeform 10"/>
            <p:cNvSpPr/>
            <p:nvPr/>
          </p:nvSpPr>
          <p:spPr bwMode="auto">
            <a:xfrm>
              <a:off x="4300847" y="1331253"/>
              <a:ext cx="6305491" cy="1042733"/>
            </a:xfrm>
            <a:custGeom>
              <a:avLst/>
              <a:gdLst>
                <a:gd name="T0" fmla="*/ 93 w 6425"/>
                <a:gd name="T1" fmla="*/ 0 h 911"/>
                <a:gd name="T2" fmla="*/ 6331 w 6425"/>
                <a:gd name="T3" fmla="*/ 0 h 911"/>
                <a:gd name="T4" fmla="*/ 6425 w 6425"/>
                <a:gd name="T5" fmla="*/ 93 h 911"/>
                <a:gd name="T6" fmla="*/ 6425 w 6425"/>
                <a:gd name="T7" fmla="*/ 818 h 911"/>
                <a:gd name="T8" fmla="*/ 6331 w 6425"/>
                <a:gd name="T9" fmla="*/ 911 h 911"/>
                <a:gd name="T10" fmla="*/ 93 w 6425"/>
                <a:gd name="T11" fmla="*/ 911 h 911"/>
                <a:gd name="T12" fmla="*/ 0 w 6425"/>
                <a:gd name="T13" fmla="*/ 818 h 911"/>
                <a:gd name="T14" fmla="*/ 0 w 6425"/>
                <a:gd name="T15" fmla="*/ 93 h 911"/>
                <a:gd name="T16" fmla="*/ 93 w 6425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5" h="911">
                  <a:moveTo>
                    <a:pt x="93" y="0"/>
                  </a:moveTo>
                  <a:lnTo>
                    <a:pt x="6331" y="0"/>
                  </a:lnTo>
                  <a:cubicBezTo>
                    <a:pt x="6383" y="0"/>
                    <a:pt x="6425" y="42"/>
                    <a:pt x="6425" y="93"/>
                  </a:cubicBezTo>
                  <a:lnTo>
                    <a:pt x="6425" y="818"/>
                  </a:lnTo>
                  <a:cubicBezTo>
                    <a:pt x="6425" y="869"/>
                    <a:pt x="6383" y="911"/>
                    <a:pt x="6331" y="911"/>
                  </a:cubicBezTo>
                  <a:lnTo>
                    <a:pt x="93" y="911"/>
                  </a:lnTo>
                  <a:cubicBezTo>
                    <a:pt x="42" y="911"/>
                    <a:pt x="0" y="869"/>
                    <a:pt x="0" y="818"/>
                  </a:cubicBezTo>
                  <a:lnTo>
                    <a:pt x="0" y="93"/>
                  </a:lnTo>
                  <a:cubicBezTo>
                    <a:pt x="0" y="42"/>
                    <a:pt x="42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108826" tIns="54413" rIns="108826" bIns="54413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468285" y="1427344"/>
              <a:ext cx="806327" cy="806400"/>
              <a:chOff x="5667375" y="819043"/>
              <a:chExt cx="588963" cy="785116"/>
            </a:xfrm>
            <a:solidFill>
              <a:schemeClr val="bg1"/>
            </a:solidFill>
          </p:grpSpPr>
          <p:sp>
            <p:nvSpPr>
              <p:cNvPr id="59" name="Oval 16"/>
              <p:cNvSpPr>
                <a:spLocks noChangeArrowheads="1"/>
              </p:cNvSpPr>
              <p:nvPr/>
            </p:nvSpPr>
            <p:spPr bwMode="auto">
              <a:xfrm>
                <a:off x="5667375" y="819043"/>
                <a:ext cx="588963" cy="7851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3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782009" y="874967"/>
                <a:ext cx="359694" cy="67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00" b="1" dirty="0">
                    <a:solidFill>
                      <a:schemeClr val="accent1"/>
                    </a:solidFill>
                    <a:latin typeface="+mn-ea"/>
                  </a:rPr>
                  <a:t>2</a:t>
                </a:r>
                <a:endParaRPr lang="zh-CN" altLang="en-US" sz="3900" b="1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345098" y="1543078"/>
              <a:ext cx="5261240" cy="602331"/>
            </a:xfrm>
            <a:prstGeom prst="rect">
              <a:avLst/>
            </a:prstGeom>
            <a:noFill/>
          </p:spPr>
          <p:txBody>
            <a:bodyPr wrap="square" lIns="108826" tIns="54413" rIns="108826" bIns="54413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公钥基础设施</a:t>
              </a:r>
              <a:r>
                <a:rPr lang="en-US" altLang="zh-CN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PKI</a:t>
              </a:r>
              <a:endPara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4467203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公钥基础设施</a:t>
            </a:r>
            <a:r>
              <a:rPr lang="en-US" altLang="zh-CN" dirty="0"/>
              <a:t>PKI</a:t>
            </a:r>
            <a:endParaRPr lang="zh-CN" altLang="en-US" dirty="0"/>
          </a:p>
        </p:txBody>
      </p:sp>
      <p:pic>
        <p:nvPicPr>
          <p:cNvPr id="35" name="Picture 3" descr="AliceRigh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799" y="4060352"/>
            <a:ext cx="646113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" name="Object 4"/>
          <p:cNvGraphicFramePr>
            <a:graphicFrameLocks noChangeAspect="1"/>
          </p:cNvGraphicFramePr>
          <p:nvPr/>
        </p:nvGraphicFramePr>
        <p:xfrm>
          <a:off x="6428699" y="4060352"/>
          <a:ext cx="63341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Visio" r:id="rId2" imgW="551815" imgH="650875" progId="">
                  <p:embed/>
                </p:oleObj>
              </mc:Choice>
              <mc:Fallback>
                <p:oleObj name="Visio" r:id="rId2" imgW="551815" imgH="650875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8699" y="4060352"/>
                        <a:ext cx="633413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Line 5"/>
          <p:cNvSpPr>
            <a:spLocks noChangeShapeType="1"/>
          </p:cNvSpPr>
          <p:nvPr/>
        </p:nvSpPr>
        <p:spPr bwMode="auto">
          <a:xfrm>
            <a:off x="3788687" y="4423890"/>
            <a:ext cx="2544762" cy="7937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0" name="Group 6"/>
          <p:cNvGrpSpPr/>
          <p:nvPr/>
        </p:nvGrpSpPr>
        <p:grpSpPr bwMode="auto">
          <a:xfrm>
            <a:off x="3766462" y="3927002"/>
            <a:ext cx="533400" cy="381000"/>
            <a:chOff x="2549" y="2206"/>
            <a:chExt cx="766" cy="372"/>
          </a:xfrm>
        </p:grpSpPr>
        <p:sp>
          <p:nvSpPr>
            <p:cNvPr id="71" name="Rectangle 7"/>
            <p:cNvSpPr>
              <a:spLocks noChangeArrowheads="1"/>
            </p:cNvSpPr>
            <p:nvPr/>
          </p:nvSpPr>
          <p:spPr bwMode="auto">
            <a:xfrm>
              <a:off x="2554" y="2211"/>
              <a:ext cx="760" cy="36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72" name="Line 8"/>
            <p:cNvSpPr>
              <a:spLocks noChangeShapeType="1"/>
            </p:cNvSpPr>
            <p:nvPr/>
          </p:nvSpPr>
          <p:spPr bwMode="auto">
            <a:xfrm>
              <a:off x="2549" y="2206"/>
              <a:ext cx="386" cy="221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Line 9"/>
            <p:cNvSpPr>
              <a:spLocks noChangeShapeType="1"/>
            </p:cNvSpPr>
            <p:nvPr/>
          </p:nvSpPr>
          <p:spPr bwMode="auto">
            <a:xfrm flipV="1">
              <a:off x="2935" y="2206"/>
              <a:ext cx="380" cy="221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74" name="Object 10"/>
          <p:cNvGraphicFramePr>
            <a:graphicFrameLocks noChangeAspect="1"/>
          </p:cNvGraphicFramePr>
          <p:nvPr/>
        </p:nvGraphicFramePr>
        <p:xfrm>
          <a:off x="3875999" y="3869852"/>
          <a:ext cx="3222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Photo Editor Photo" r:id="rId4" imgW="600075" imgH="971550" progId="">
                  <p:embed/>
                </p:oleObj>
              </mc:Choice>
              <mc:Fallback>
                <p:oleObj name="Photo Editor Photo" r:id="rId4" imgW="600075" imgH="97155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999" y="3869852"/>
                        <a:ext cx="32226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lg"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" name="Group 11"/>
          <p:cNvGrpSpPr/>
          <p:nvPr/>
        </p:nvGrpSpPr>
        <p:grpSpPr bwMode="auto">
          <a:xfrm>
            <a:off x="5409524" y="2376015"/>
            <a:ext cx="1268413" cy="1612900"/>
            <a:chOff x="2667" y="1809"/>
            <a:chExt cx="799" cy="1016"/>
          </a:xfrm>
        </p:grpSpPr>
        <p:sp>
          <p:nvSpPr>
            <p:cNvPr id="76" name="Line 12"/>
            <p:cNvSpPr>
              <a:spLocks noChangeShapeType="1"/>
            </p:cNvSpPr>
            <p:nvPr/>
          </p:nvSpPr>
          <p:spPr bwMode="auto">
            <a:xfrm flipV="1">
              <a:off x="3411" y="1809"/>
              <a:ext cx="4" cy="1016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Text Box 13"/>
            <p:cNvSpPr txBox="1">
              <a:spLocks noChangeArrowheads="1"/>
            </p:cNvSpPr>
            <p:nvPr/>
          </p:nvSpPr>
          <p:spPr bwMode="auto">
            <a:xfrm>
              <a:off x="2667" y="2106"/>
              <a:ext cx="799" cy="468"/>
            </a:xfrm>
            <a:prstGeom prst="rect">
              <a:avLst/>
            </a:prstGeom>
            <a:noFill/>
            <a:ln w="12700" cap="sq">
              <a:solidFill>
                <a:srgbClr val="0000FF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400">
                  <a:ea typeface="宋体" panose="02010600030101010101" pitchFamily="2" charset="-122"/>
                </a:rPr>
                <a:t>Send </a:t>
              </a:r>
              <a:br>
                <a:rPr lang="en-US" altLang="zh-CN" sz="1400">
                  <a:ea typeface="宋体" panose="02010600030101010101" pitchFamily="2" charset="-122"/>
                </a:rPr>
              </a:br>
              <a:r>
                <a:rPr lang="en-US" altLang="zh-CN" sz="1400">
                  <a:solidFill>
                    <a:srgbClr val="0000FF"/>
                  </a:solidFill>
                  <a:ea typeface="宋体" panose="02010600030101010101" pitchFamily="2" charset="-122"/>
                </a:rPr>
                <a:t>Public Key</a:t>
              </a:r>
              <a:r>
                <a:rPr lang="en-US" altLang="zh-CN" sz="1400">
                  <a:ea typeface="宋体" panose="02010600030101010101" pitchFamily="2" charset="-122"/>
                </a:rPr>
                <a:t>,</a:t>
              </a:r>
              <a:endParaRPr lang="en-US" altLang="zh-CN" sz="1400"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400">
                  <a:ea typeface="宋体" panose="02010600030101010101" pitchFamily="2" charset="-122"/>
                </a:rPr>
                <a:t>Authenticate</a:t>
              </a:r>
              <a:endParaRPr lang="de-DE" altLang="zh-CN" sz="1400">
                <a:ea typeface="宋体" panose="02010600030101010101" pitchFamily="2" charset="-122"/>
              </a:endParaRPr>
            </a:p>
          </p:txBody>
        </p:sp>
      </p:grpSp>
      <p:grpSp>
        <p:nvGrpSpPr>
          <p:cNvPr id="78" name="Group 14"/>
          <p:cNvGrpSpPr/>
          <p:nvPr/>
        </p:nvGrpSpPr>
        <p:grpSpPr bwMode="auto">
          <a:xfrm>
            <a:off x="6777949" y="2388715"/>
            <a:ext cx="1063625" cy="1603375"/>
            <a:chOff x="3529" y="1817"/>
            <a:chExt cx="670" cy="1010"/>
          </a:xfrm>
        </p:grpSpPr>
        <p:sp>
          <p:nvSpPr>
            <p:cNvPr id="79" name="Line 15"/>
            <p:cNvSpPr>
              <a:spLocks noChangeShapeType="1"/>
            </p:cNvSpPr>
            <p:nvPr/>
          </p:nvSpPr>
          <p:spPr bwMode="auto">
            <a:xfrm>
              <a:off x="3559" y="1817"/>
              <a:ext cx="6" cy="101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Text Box 16"/>
            <p:cNvSpPr txBox="1">
              <a:spLocks noChangeArrowheads="1"/>
            </p:cNvSpPr>
            <p:nvPr/>
          </p:nvSpPr>
          <p:spPr bwMode="auto">
            <a:xfrm>
              <a:off x="3529" y="2132"/>
              <a:ext cx="670" cy="334"/>
            </a:xfrm>
            <a:prstGeom prst="rect">
              <a:avLst/>
            </a:prstGeom>
            <a:noFill/>
            <a:ln w="12700" cap="sq">
              <a:solidFill>
                <a:srgbClr val="0000FF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400">
                  <a:ea typeface="宋体" panose="02010600030101010101" pitchFamily="2" charset="-122"/>
                </a:rPr>
                <a:t>Receive</a:t>
              </a:r>
              <a:br>
                <a:rPr lang="en-US" altLang="zh-CN" sz="1400">
                  <a:ea typeface="宋体" panose="02010600030101010101" pitchFamily="2" charset="-122"/>
                </a:rPr>
              </a:br>
              <a:r>
                <a:rPr lang="en-US" altLang="zh-CN" sz="1400">
                  <a:solidFill>
                    <a:srgbClr val="0000FF"/>
                  </a:solidFill>
                  <a:ea typeface="宋体" panose="02010600030101010101" pitchFamily="2" charset="-122"/>
                </a:rPr>
                <a:t>Certificate</a:t>
              </a:r>
              <a:endParaRPr lang="de-DE" altLang="zh-CN" sz="14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81" name="Group 17"/>
          <p:cNvGrpSpPr/>
          <p:nvPr/>
        </p:nvGrpSpPr>
        <p:grpSpPr bwMode="auto">
          <a:xfrm>
            <a:off x="5561924" y="964727"/>
            <a:ext cx="2921000" cy="1801813"/>
            <a:chOff x="2763" y="920"/>
            <a:chExt cx="1840" cy="1135"/>
          </a:xfrm>
        </p:grpSpPr>
        <p:sp>
          <p:nvSpPr>
            <p:cNvPr id="82" name="Rectangle 18"/>
            <p:cNvSpPr>
              <a:spLocks noChangeArrowheads="1"/>
            </p:cNvSpPr>
            <p:nvPr/>
          </p:nvSpPr>
          <p:spPr bwMode="auto">
            <a:xfrm>
              <a:off x="2763" y="1316"/>
              <a:ext cx="1321" cy="4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83" name="Text Box 19"/>
            <p:cNvSpPr txBox="1">
              <a:spLocks noChangeArrowheads="1"/>
            </p:cNvSpPr>
            <p:nvPr/>
          </p:nvSpPr>
          <p:spPr bwMode="auto">
            <a:xfrm>
              <a:off x="2953" y="1379"/>
              <a:ext cx="9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1400">
                  <a:solidFill>
                    <a:srgbClr val="CC0000"/>
                  </a:solidFill>
                  <a:ea typeface="宋体" panose="02010600030101010101" pitchFamily="2" charset="-122"/>
                </a:rPr>
                <a:t>CA Signing Key</a:t>
              </a:r>
              <a:endParaRPr lang="de-DE" altLang="zh-CN" sz="14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2840" y="920"/>
              <a:ext cx="1224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Certification</a:t>
              </a: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7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Authority</a:t>
              </a: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5" name="Text Box 21"/>
            <p:cNvSpPr txBox="1">
              <a:spLocks noChangeArrowheads="1"/>
            </p:cNvSpPr>
            <p:nvPr/>
          </p:nvSpPr>
          <p:spPr bwMode="auto">
            <a:xfrm>
              <a:off x="3747" y="1809"/>
              <a:ext cx="85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altLang="zh-CN" sz="1400">
                  <a:solidFill>
                    <a:srgbClr val="0000FF"/>
                  </a:solidFill>
                  <a:ea typeface="宋体" panose="02010600030101010101" pitchFamily="2" charset="-122"/>
                </a:rPr>
                <a:t>CA Public Key</a:t>
              </a:r>
              <a:endParaRPr lang="de-DE" altLang="zh-CN" sz="14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86" name="AutoShape 22"/>
            <p:cNvCxnSpPr>
              <a:cxnSpLocks noChangeShapeType="1"/>
              <a:stCxn id="83" idx="3"/>
              <a:endCxn id="85" idx="0"/>
            </p:cNvCxnSpPr>
            <p:nvPr/>
          </p:nvCxnSpPr>
          <p:spPr bwMode="auto">
            <a:xfrm>
              <a:off x="3905" y="1462"/>
              <a:ext cx="270" cy="347"/>
            </a:xfrm>
            <a:prstGeom prst="bentConnector2">
              <a:avLst/>
            </a:prstGeom>
            <a:noFill/>
            <a:ln w="28575">
              <a:solidFill>
                <a:schemeClr val="bg2"/>
              </a:solidFill>
              <a:prstDash val="sysDot"/>
              <a:miter lim="800000"/>
              <a:headEnd type="none" w="lg" len="lg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7" name="Text Box 23"/>
          <p:cNvSpPr txBox="1">
            <a:spLocks noChangeArrowheads="1"/>
          </p:cNvSpPr>
          <p:nvPr/>
        </p:nvSpPr>
        <p:spPr bwMode="auto">
          <a:xfrm>
            <a:off x="2707599" y="4795365"/>
            <a:ext cx="13589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zh-CN" sz="1400">
                <a:solidFill>
                  <a:srgbClr val="0000FF"/>
                </a:solidFill>
                <a:ea typeface="宋体" panose="02010600030101010101" pitchFamily="2" charset="-122"/>
              </a:rPr>
              <a:t>CA Public Key</a:t>
            </a:r>
            <a:endParaRPr lang="de-DE" altLang="zh-CN" sz="14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88" name="Text Box 24"/>
          <p:cNvSpPr txBox="1">
            <a:spLocks noChangeArrowheads="1"/>
          </p:cNvSpPr>
          <p:nvPr/>
        </p:nvSpPr>
        <p:spPr bwMode="auto">
          <a:xfrm>
            <a:off x="5936574" y="4795365"/>
            <a:ext cx="16922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400">
                <a:solidFill>
                  <a:srgbClr val="CC0000"/>
                </a:solidFill>
                <a:ea typeface="宋体" panose="02010600030101010101" pitchFamily="2" charset="-122"/>
              </a:rPr>
              <a:t>Bob’s Private Key</a:t>
            </a:r>
            <a:endParaRPr lang="de-DE" altLang="zh-CN" sz="140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algn="ctr">
              <a:lnSpc>
                <a:spcPct val="90000"/>
              </a:lnSpc>
            </a:pPr>
            <a:r>
              <a:rPr lang="en-US" altLang="zh-CN" sz="1400">
                <a:solidFill>
                  <a:srgbClr val="0000FF"/>
                </a:solidFill>
                <a:ea typeface="宋体" panose="02010600030101010101" pitchFamily="2" charset="-122"/>
              </a:rPr>
              <a:t>Bob’s Public Key</a:t>
            </a:r>
            <a:endParaRPr lang="de-DE" altLang="zh-CN" sz="14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pSp>
        <p:nvGrpSpPr>
          <p:cNvPr id="89" name="Group 25"/>
          <p:cNvGrpSpPr/>
          <p:nvPr/>
        </p:nvGrpSpPr>
        <p:grpSpPr bwMode="auto">
          <a:xfrm>
            <a:off x="7106562" y="2523652"/>
            <a:ext cx="2990850" cy="1736725"/>
            <a:chOff x="3736" y="1902"/>
            <a:chExt cx="1884" cy="1094"/>
          </a:xfrm>
        </p:grpSpPr>
        <p:sp>
          <p:nvSpPr>
            <p:cNvPr id="90" name="AutoShape 26"/>
            <p:cNvSpPr>
              <a:spLocks noChangeArrowheads="1"/>
            </p:cNvSpPr>
            <p:nvPr/>
          </p:nvSpPr>
          <p:spPr bwMode="auto">
            <a:xfrm>
              <a:off x="4558" y="2235"/>
              <a:ext cx="733" cy="4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91" name="Rectangle 27"/>
            <p:cNvSpPr>
              <a:spLocks noChangeArrowheads="1"/>
            </p:cNvSpPr>
            <p:nvPr/>
          </p:nvSpPr>
          <p:spPr bwMode="auto">
            <a:xfrm>
              <a:off x="4396" y="1902"/>
              <a:ext cx="12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Recovery</a:t>
              </a:r>
              <a:br>
                <a:rPr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</a:br>
              <a:r>
                <a:rPr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Server</a:t>
              </a:r>
              <a:endParaRPr lang="en-US" altLang="zh-CN" sz="16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" name="Line 28"/>
            <p:cNvSpPr>
              <a:spLocks noChangeShapeType="1"/>
            </p:cNvSpPr>
            <p:nvPr/>
          </p:nvSpPr>
          <p:spPr bwMode="auto">
            <a:xfrm flipH="1">
              <a:off x="3736" y="2534"/>
              <a:ext cx="785" cy="462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Text Box 29"/>
            <p:cNvSpPr txBox="1">
              <a:spLocks noChangeArrowheads="1"/>
            </p:cNvSpPr>
            <p:nvPr/>
          </p:nvSpPr>
          <p:spPr bwMode="auto">
            <a:xfrm>
              <a:off x="4238" y="2679"/>
              <a:ext cx="764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Store </a:t>
              </a:r>
              <a:r>
                <a:rPr lang="en-US" altLang="zh-CN" sz="1400">
                  <a:solidFill>
                    <a:srgbClr val="CC0000"/>
                  </a:solidFill>
                  <a:ea typeface="宋体" panose="02010600030101010101" pitchFamily="2" charset="-122"/>
                </a:rPr>
                <a:t>Bob’s </a:t>
              </a:r>
              <a:br>
                <a:rPr lang="en-US" altLang="zh-CN" sz="1400">
                  <a:solidFill>
                    <a:srgbClr val="CC0000"/>
                  </a:solidFill>
                  <a:ea typeface="宋体" panose="02010600030101010101" pitchFamily="2" charset="-122"/>
                </a:rPr>
              </a:br>
              <a:r>
                <a:rPr lang="en-US" altLang="zh-CN" sz="1400">
                  <a:solidFill>
                    <a:srgbClr val="CC0000"/>
                  </a:solidFill>
                  <a:ea typeface="宋体" panose="02010600030101010101" pitchFamily="2" charset="-122"/>
                </a:rPr>
                <a:t>Private Key</a:t>
              </a:r>
              <a:endParaRPr lang="de-DE" altLang="zh-CN" sz="14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4" name="Oval 30"/>
          <p:cNvSpPr>
            <a:spLocks noChangeAspect="1" noChangeArrowheads="1"/>
          </p:cNvSpPr>
          <p:nvPr/>
        </p:nvSpPr>
        <p:spPr bwMode="auto">
          <a:xfrm>
            <a:off x="5242837" y="2572865"/>
            <a:ext cx="492125" cy="492125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2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0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lang="en-US" altLang="zh-CN" sz="1600">
              <a:solidFill>
                <a:srgbClr val="0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5" name="Oval 31"/>
          <p:cNvSpPr>
            <a:spLocks noChangeAspect="1" noChangeArrowheads="1"/>
          </p:cNvSpPr>
          <p:nvPr/>
        </p:nvSpPr>
        <p:spPr bwMode="auto">
          <a:xfrm>
            <a:off x="7547887" y="2717327"/>
            <a:ext cx="492125" cy="492125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2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0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endParaRPr lang="en-US" altLang="zh-CN" sz="1600">
              <a:solidFill>
                <a:srgbClr val="0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96" name="Group 32"/>
          <p:cNvGrpSpPr/>
          <p:nvPr/>
        </p:nvGrpSpPr>
        <p:grpSpPr bwMode="auto">
          <a:xfrm>
            <a:off x="2747287" y="1420340"/>
            <a:ext cx="2806700" cy="1462087"/>
            <a:chOff x="990" y="1207"/>
            <a:chExt cx="1768" cy="921"/>
          </a:xfrm>
        </p:grpSpPr>
        <p:sp>
          <p:nvSpPr>
            <p:cNvPr id="97" name="AutoShape 33"/>
            <p:cNvSpPr>
              <a:spLocks noChangeArrowheads="1"/>
            </p:cNvSpPr>
            <p:nvPr/>
          </p:nvSpPr>
          <p:spPr bwMode="auto">
            <a:xfrm>
              <a:off x="1259" y="1692"/>
              <a:ext cx="733" cy="4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98" name="Rectangle 34"/>
            <p:cNvSpPr>
              <a:spLocks noChangeArrowheads="1"/>
            </p:cNvSpPr>
            <p:nvPr/>
          </p:nvSpPr>
          <p:spPr bwMode="auto">
            <a:xfrm>
              <a:off x="990" y="1276"/>
              <a:ext cx="12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Certificate Server</a:t>
              </a: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" name="Line 35"/>
            <p:cNvSpPr>
              <a:spLocks noChangeShapeType="1"/>
            </p:cNvSpPr>
            <p:nvPr/>
          </p:nvSpPr>
          <p:spPr bwMode="auto">
            <a:xfrm flipH="1">
              <a:off x="2007" y="1524"/>
              <a:ext cx="751" cy="387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36"/>
            <p:cNvSpPr txBox="1">
              <a:spLocks noChangeArrowheads="1"/>
            </p:cNvSpPr>
            <p:nvPr/>
          </p:nvSpPr>
          <p:spPr bwMode="auto">
            <a:xfrm>
              <a:off x="1973" y="1344"/>
              <a:ext cx="670" cy="334"/>
            </a:xfrm>
            <a:prstGeom prst="rect">
              <a:avLst/>
            </a:prstGeom>
            <a:noFill/>
            <a:ln w="12700" cap="sq">
              <a:solidFill>
                <a:srgbClr val="0000FF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400">
                  <a:ea typeface="宋体" panose="02010600030101010101" pitchFamily="2" charset="-122"/>
                </a:rPr>
                <a:t>Store</a:t>
              </a:r>
              <a:br>
                <a:rPr lang="en-US" altLang="zh-CN" sz="1400">
                  <a:ea typeface="宋体" panose="02010600030101010101" pitchFamily="2" charset="-122"/>
                </a:rPr>
              </a:br>
              <a:r>
                <a:rPr lang="en-US" altLang="zh-CN" sz="1400">
                  <a:solidFill>
                    <a:srgbClr val="0000FF"/>
                  </a:solidFill>
                  <a:ea typeface="宋体" panose="02010600030101010101" pitchFamily="2" charset="-122"/>
                </a:rPr>
                <a:t>Certificate</a:t>
              </a:r>
              <a:endParaRPr lang="de-DE" altLang="zh-CN" sz="14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1" name="Oval 37"/>
            <p:cNvSpPr>
              <a:spLocks noChangeAspect="1" noChangeArrowheads="1"/>
            </p:cNvSpPr>
            <p:nvPr/>
          </p:nvSpPr>
          <p:spPr bwMode="auto">
            <a:xfrm>
              <a:off x="2426" y="1207"/>
              <a:ext cx="310" cy="310"/>
            </a:xfrm>
            <a:prstGeom prst="ellipse">
              <a:avLst/>
            </a:prstGeom>
            <a:solidFill>
              <a:schemeClr val="bg1"/>
            </a:solidFill>
            <a:ln w="12700" cap="sq">
              <a:solidFill>
                <a:schemeClr val="tx2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000000"/>
                  </a:solidFill>
                  <a:ea typeface="宋体" panose="02010600030101010101" pitchFamily="2" charset="-122"/>
                  <a:cs typeface="Arial" panose="020B0604020202020204" pitchFamily="34" charset="0"/>
                </a:rPr>
                <a:t>3</a:t>
              </a:r>
              <a:endParaRPr lang="en-US" altLang="zh-CN" sz="1600">
                <a:solidFill>
                  <a:srgbClr val="000000"/>
                </a:solidFill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2" name="Group 38"/>
          <p:cNvGrpSpPr/>
          <p:nvPr/>
        </p:nvGrpSpPr>
        <p:grpSpPr bwMode="auto">
          <a:xfrm>
            <a:off x="1643974" y="2717327"/>
            <a:ext cx="2057400" cy="1241425"/>
            <a:chOff x="295" y="2024"/>
            <a:chExt cx="1296" cy="782"/>
          </a:xfrm>
        </p:grpSpPr>
        <p:sp>
          <p:nvSpPr>
            <p:cNvPr id="103" name="Line 39"/>
            <p:cNvSpPr>
              <a:spLocks noChangeShapeType="1"/>
            </p:cNvSpPr>
            <p:nvPr/>
          </p:nvSpPr>
          <p:spPr bwMode="auto">
            <a:xfrm flipH="1">
              <a:off x="1457" y="2129"/>
              <a:ext cx="134" cy="677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Text Box 40"/>
            <p:cNvSpPr txBox="1">
              <a:spLocks noChangeArrowheads="1"/>
            </p:cNvSpPr>
            <p:nvPr/>
          </p:nvSpPr>
          <p:spPr bwMode="auto">
            <a:xfrm>
              <a:off x="385" y="2188"/>
              <a:ext cx="1089" cy="468"/>
            </a:xfrm>
            <a:prstGeom prst="rect">
              <a:avLst/>
            </a:prstGeom>
            <a:noFill/>
            <a:ln w="12700" cap="sq">
              <a:solidFill>
                <a:srgbClr val="0000FF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400">
                  <a:ea typeface="宋体" panose="02010600030101010101" pitchFamily="2" charset="-122"/>
                </a:rPr>
                <a:t>Look up </a:t>
              </a:r>
              <a:br>
                <a:rPr lang="en-US" altLang="zh-CN" sz="1400">
                  <a:ea typeface="宋体" panose="02010600030101010101" pitchFamily="2" charset="-122"/>
                </a:rPr>
              </a:br>
              <a:r>
                <a:rPr lang="en-US" altLang="zh-CN" sz="1400">
                  <a:solidFill>
                    <a:srgbClr val="0000FF"/>
                  </a:solidFill>
                  <a:ea typeface="宋体" panose="02010600030101010101" pitchFamily="2" charset="-122"/>
                </a:rPr>
                <a:t>Bob’s Certificate</a:t>
              </a:r>
              <a:r>
                <a:rPr lang="en-US" altLang="zh-CN" sz="1400">
                  <a:ea typeface="宋体" panose="02010600030101010101" pitchFamily="2" charset="-122"/>
                </a:rPr>
                <a:t>,</a:t>
              </a:r>
              <a:endParaRPr lang="en-US" altLang="zh-CN" sz="1400"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400">
                  <a:ea typeface="宋体" panose="02010600030101010101" pitchFamily="2" charset="-122"/>
                </a:rPr>
                <a:t>Check revocation</a:t>
              </a:r>
              <a:endParaRPr lang="de-DE" altLang="zh-CN" sz="1400">
                <a:ea typeface="宋体" panose="02010600030101010101" pitchFamily="2" charset="-122"/>
              </a:endParaRPr>
            </a:p>
          </p:txBody>
        </p:sp>
        <p:sp>
          <p:nvSpPr>
            <p:cNvPr id="105" name="Oval 41"/>
            <p:cNvSpPr>
              <a:spLocks noChangeAspect="1" noChangeArrowheads="1"/>
            </p:cNvSpPr>
            <p:nvPr/>
          </p:nvSpPr>
          <p:spPr bwMode="auto">
            <a:xfrm>
              <a:off x="295" y="2024"/>
              <a:ext cx="310" cy="310"/>
            </a:xfrm>
            <a:prstGeom prst="ellipse">
              <a:avLst/>
            </a:prstGeom>
            <a:solidFill>
              <a:schemeClr val="bg1"/>
            </a:solidFill>
            <a:ln w="12700" cap="sq">
              <a:solidFill>
                <a:schemeClr val="tx2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000000"/>
                  </a:solidFill>
                  <a:ea typeface="宋体" panose="02010600030101010101" pitchFamily="2" charset="-122"/>
                  <a:cs typeface="Arial" panose="020B0604020202020204" pitchFamily="34" charset="0"/>
                </a:rPr>
                <a:t>4</a:t>
              </a:r>
              <a:endParaRPr lang="en-US" altLang="zh-CN" sz="1600">
                <a:solidFill>
                  <a:srgbClr val="000000"/>
                </a:solidFill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6" name="Text Box 42"/>
          <p:cNvSpPr txBox="1">
            <a:spLocks noChangeArrowheads="1"/>
          </p:cNvSpPr>
          <p:nvPr/>
        </p:nvSpPr>
        <p:spPr bwMode="auto">
          <a:xfrm>
            <a:off x="3660099" y="3653952"/>
            <a:ext cx="16922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400">
                <a:solidFill>
                  <a:srgbClr val="0000FF"/>
                </a:solidFill>
                <a:ea typeface="宋体" panose="02010600030101010101" pitchFamily="2" charset="-122"/>
              </a:rPr>
              <a:t>Bob’s Public Key</a:t>
            </a:r>
            <a:endParaRPr lang="de-DE" altLang="zh-CN" sz="14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07" name="Text Box 43"/>
          <p:cNvSpPr txBox="1">
            <a:spLocks noChangeArrowheads="1"/>
          </p:cNvSpPr>
          <p:nvPr/>
        </p:nvSpPr>
        <p:spPr bwMode="auto">
          <a:xfrm>
            <a:off x="2723474" y="5165252"/>
            <a:ext cx="1871663" cy="488950"/>
          </a:xfrm>
          <a:prstGeom prst="rect">
            <a:avLst/>
          </a:prstGeom>
          <a:noFill/>
          <a:ln w="12700" cap="sq">
            <a:solidFill>
              <a:srgbClr val="0000FF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zh-CN" sz="1400">
                <a:ea typeface="宋体" panose="02010600030101010101" pitchFamily="2" charset="-122"/>
              </a:rPr>
              <a:t>Alice encrypts with </a:t>
            </a:r>
            <a:r>
              <a:rPr lang="en-US" altLang="zh-CN" sz="1400">
                <a:solidFill>
                  <a:srgbClr val="0000FF"/>
                </a:solidFill>
                <a:ea typeface="宋体" panose="02010600030101010101" pitchFamily="2" charset="-122"/>
              </a:rPr>
              <a:t>Bob’s Public Key</a:t>
            </a:r>
            <a:endParaRPr lang="de-DE" altLang="zh-CN" sz="14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08" name="Text Box 44"/>
          <p:cNvSpPr txBox="1">
            <a:spLocks noChangeArrowheads="1"/>
          </p:cNvSpPr>
          <p:nvPr/>
        </p:nvSpPr>
        <p:spPr bwMode="auto">
          <a:xfrm>
            <a:off x="5819099" y="5238277"/>
            <a:ext cx="1871663" cy="488950"/>
          </a:xfrm>
          <a:prstGeom prst="rect">
            <a:avLst/>
          </a:prstGeom>
          <a:noFill/>
          <a:ln w="12700" cap="sq">
            <a:solidFill>
              <a:srgbClr val="0000FF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400">
                <a:ea typeface="宋体" panose="02010600030101010101" pitchFamily="2" charset="-122"/>
              </a:rPr>
              <a:t>Bob decrypts with </a:t>
            </a:r>
            <a:r>
              <a:rPr lang="en-US" altLang="zh-CN" sz="1400">
                <a:solidFill>
                  <a:srgbClr val="CC0000"/>
                </a:solidFill>
                <a:ea typeface="宋体" panose="02010600030101010101" pitchFamily="2" charset="-122"/>
              </a:rPr>
              <a:t>Bob’s Private Key</a:t>
            </a:r>
            <a:endParaRPr lang="de-DE" altLang="zh-CN" sz="140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109" name="Oval 45"/>
          <p:cNvSpPr>
            <a:spLocks noChangeAspect="1" noChangeArrowheads="1"/>
          </p:cNvSpPr>
          <p:nvPr/>
        </p:nvSpPr>
        <p:spPr bwMode="auto">
          <a:xfrm>
            <a:off x="2363112" y="4949352"/>
            <a:ext cx="492125" cy="492125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2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0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  <a:endParaRPr lang="en-US" altLang="zh-CN" sz="1600">
              <a:solidFill>
                <a:srgbClr val="0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110" name="Object 46"/>
          <p:cNvGraphicFramePr>
            <a:graphicFrameLocks noChangeAspect="1"/>
          </p:cNvGraphicFramePr>
          <p:nvPr/>
        </p:nvGraphicFramePr>
        <p:xfrm>
          <a:off x="7260549" y="4446115"/>
          <a:ext cx="6477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Photo Editor Photo" r:id="rId6" imgW="952500" imgH="457200" progId="">
                  <p:embed/>
                </p:oleObj>
              </mc:Choice>
              <mc:Fallback>
                <p:oleObj name="Photo Editor Photo" r:id="rId6" imgW="952500" imgH="457200" progId="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0549" y="4446115"/>
                        <a:ext cx="647700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lg"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1" name="Group 47"/>
          <p:cNvGrpSpPr/>
          <p:nvPr/>
        </p:nvGrpSpPr>
        <p:grpSpPr bwMode="auto">
          <a:xfrm>
            <a:off x="8124149" y="4228627"/>
            <a:ext cx="533400" cy="381000"/>
            <a:chOff x="2549" y="2206"/>
            <a:chExt cx="766" cy="372"/>
          </a:xfrm>
        </p:grpSpPr>
        <p:sp>
          <p:nvSpPr>
            <p:cNvPr id="112" name="Rectangle 48"/>
            <p:cNvSpPr>
              <a:spLocks noChangeArrowheads="1"/>
            </p:cNvSpPr>
            <p:nvPr/>
          </p:nvSpPr>
          <p:spPr bwMode="auto">
            <a:xfrm>
              <a:off x="2554" y="2211"/>
              <a:ext cx="760" cy="36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113" name="Line 49"/>
            <p:cNvSpPr>
              <a:spLocks noChangeShapeType="1"/>
            </p:cNvSpPr>
            <p:nvPr/>
          </p:nvSpPr>
          <p:spPr bwMode="auto">
            <a:xfrm>
              <a:off x="2549" y="2206"/>
              <a:ext cx="386" cy="221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4" name="Line 50"/>
            <p:cNvSpPr>
              <a:spLocks noChangeShapeType="1"/>
            </p:cNvSpPr>
            <p:nvPr/>
          </p:nvSpPr>
          <p:spPr bwMode="auto">
            <a:xfrm flipV="1">
              <a:off x="2935" y="2206"/>
              <a:ext cx="380" cy="221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5" name="Line 51"/>
          <p:cNvSpPr>
            <a:spLocks noChangeShapeType="1"/>
          </p:cNvSpPr>
          <p:nvPr/>
        </p:nvSpPr>
        <p:spPr bwMode="auto">
          <a:xfrm>
            <a:off x="7116087" y="4373090"/>
            <a:ext cx="1008062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Oval 52"/>
          <p:cNvSpPr>
            <a:spLocks noChangeAspect="1" noChangeArrowheads="1"/>
          </p:cNvSpPr>
          <p:nvPr/>
        </p:nvSpPr>
        <p:spPr bwMode="auto">
          <a:xfrm>
            <a:off x="5460324" y="5093815"/>
            <a:ext cx="492125" cy="492125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2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0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6</a:t>
            </a:r>
            <a:endParaRPr lang="en-US" altLang="zh-CN" sz="1600">
              <a:solidFill>
                <a:srgbClr val="0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7" name="Text Box 7"/>
          <p:cNvSpPr txBox="1">
            <a:spLocks noChangeArrowheads="1"/>
          </p:cNvSpPr>
          <p:nvPr/>
        </p:nvSpPr>
        <p:spPr bwMode="auto">
          <a:xfrm>
            <a:off x="5888656" y="211590"/>
            <a:ext cx="539694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altLang="zh-CN" sz="2400" dirty="0">
                <a:latin typeface="Comic Sans MS" panose="030F0702030302020204" pitchFamily="66" charset="0"/>
                <a:sym typeface="Symbol" panose="05050102010706020507"/>
              </a:rPr>
              <a:t>2.1 PKI</a:t>
            </a:r>
            <a:endParaRPr lang="en-US" sz="2400" baseline="-250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4467203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公钥基础设施</a:t>
            </a:r>
            <a:r>
              <a:rPr lang="en-US" altLang="zh-CN" dirty="0"/>
              <a:t>PKI</a:t>
            </a:r>
            <a:endParaRPr lang="zh-CN" altLang="en-US" dirty="0"/>
          </a:p>
        </p:txBody>
      </p:sp>
      <p:graphicFrame>
        <p:nvGraphicFramePr>
          <p:cNvPr id="53" name="Object 3"/>
          <p:cNvGraphicFramePr>
            <a:graphicFrameLocks noChangeAspect="1"/>
          </p:cNvGraphicFramePr>
          <p:nvPr/>
        </p:nvGraphicFramePr>
        <p:xfrm>
          <a:off x="6940482" y="3787910"/>
          <a:ext cx="504825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Photo Editor Photo" r:id="rId1" imgW="952500" imgH="457200" progId="">
                  <p:embed/>
                </p:oleObj>
              </mc:Choice>
              <mc:Fallback>
                <p:oleObj name="Photo Editor Photo" r:id="rId1" imgW="952500" imgH="457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482" y="3787910"/>
                        <a:ext cx="504825" cy="24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lg"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" name="Picture 4" descr="AliceRigh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095" y="4410210"/>
            <a:ext cx="646112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5" name="Object 5"/>
          <p:cNvGraphicFramePr>
            <a:graphicFrameLocks noChangeAspect="1"/>
          </p:cNvGraphicFramePr>
          <p:nvPr/>
        </p:nvGraphicFramePr>
        <p:xfrm>
          <a:off x="6468995" y="4410210"/>
          <a:ext cx="63341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Visio" r:id="rId4" imgW="551815" imgH="650875" progId="">
                  <p:embed/>
                </p:oleObj>
              </mc:Choice>
              <mc:Fallback>
                <p:oleObj name="Visio" r:id="rId4" imgW="551815" imgH="650875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8995" y="4410210"/>
                        <a:ext cx="633412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Line 6"/>
          <p:cNvSpPr>
            <a:spLocks noChangeShapeType="1"/>
          </p:cNvSpPr>
          <p:nvPr/>
        </p:nvSpPr>
        <p:spPr bwMode="auto">
          <a:xfrm>
            <a:off x="3828982" y="4773748"/>
            <a:ext cx="2544763" cy="7937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" name="Group 7"/>
          <p:cNvGrpSpPr/>
          <p:nvPr/>
        </p:nvGrpSpPr>
        <p:grpSpPr bwMode="auto">
          <a:xfrm>
            <a:off x="3806757" y="4276860"/>
            <a:ext cx="533400" cy="381000"/>
            <a:chOff x="2549" y="2206"/>
            <a:chExt cx="766" cy="372"/>
          </a:xfrm>
        </p:grpSpPr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2554" y="2211"/>
              <a:ext cx="760" cy="36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59" name="Line 9"/>
            <p:cNvSpPr>
              <a:spLocks noChangeShapeType="1"/>
            </p:cNvSpPr>
            <p:nvPr/>
          </p:nvSpPr>
          <p:spPr bwMode="auto">
            <a:xfrm>
              <a:off x="2549" y="2206"/>
              <a:ext cx="386" cy="221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 flipV="1">
              <a:off x="2935" y="2206"/>
              <a:ext cx="380" cy="221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61" name="Object 11"/>
          <p:cNvGraphicFramePr>
            <a:graphicFrameLocks noChangeAspect="1"/>
          </p:cNvGraphicFramePr>
          <p:nvPr/>
        </p:nvGraphicFramePr>
        <p:xfrm>
          <a:off x="3916295" y="4219710"/>
          <a:ext cx="3222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Photo Editor Photo" r:id="rId6" imgW="600075" imgH="971550" progId="">
                  <p:embed/>
                </p:oleObj>
              </mc:Choice>
              <mc:Fallback>
                <p:oleObj name="Photo Editor Photo" r:id="rId6" imgW="600075" imgH="97155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295" y="4219710"/>
                        <a:ext cx="32226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lg"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" name="Group 12"/>
          <p:cNvGrpSpPr/>
          <p:nvPr/>
        </p:nvGrpSpPr>
        <p:grpSpPr bwMode="auto">
          <a:xfrm>
            <a:off x="5449820" y="2725873"/>
            <a:ext cx="1268412" cy="1612900"/>
            <a:chOff x="2667" y="1809"/>
            <a:chExt cx="799" cy="1016"/>
          </a:xfrm>
        </p:grpSpPr>
        <p:sp>
          <p:nvSpPr>
            <p:cNvPr id="63" name="Line 13"/>
            <p:cNvSpPr>
              <a:spLocks noChangeShapeType="1"/>
            </p:cNvSpPr>
            <p:nvPr/>
          </p:nvSpPr>
          <p:spPr bwMode="auto">
            <a:xfrm flipV="1">
              <a:off x="3411" y="1809"/>
              <a:ext cx="4" cy="1016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Text Box 14"/>
            <p:cNvSpPr txBox="1">
              <a:spLocks noChangeArrowheads="1"/>
            </p:cNvSpPr>
            <p:nvPr/>
          </p:nvSpPr>
          <p:spPr bwMode="auto">
            <a:xfrm>
              <a:off x="2667" y="2106"/>
              <a:ext cx="799" cy="468"/>
            </a:xfrm>
            <a:prstGeom prst="rect">
              <a:avLst/>
            </a:prstGeom>
            <a:noFill/>
            <a:ln w="12700" cap="sq">
              <a:solidFill>
                <a:srgbClr val="0000FF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400">
                  <a:ea typeface="宋体" panose="02010600030101010101" pitchFamily="2" charset="-122"/>
                </a:rPr>
                <a:t>Send </a:t>
              </a:r>
              <a:br>
                <a:rPr lang="en-US" altLang="zh-CN" sz="1400">
                  <a:ea typeface="宋体" panose="02010600030101010101" pitchFamily="2" charset="-122"/>
                </a:rPr>
              </a:br>
              <a:r>
                <a:rPr lang="en-US" altLang="zh-CN" sz="1400">
                  <a:solidFill>
                    <a:srgbClr val="0000FF"/>
                  </a:solidFill>
                  <a:ea typeface="宋体" panose="02010600030101010101" pitchFamily="2" charset="-122"/>
                </a:rPr>
                <a:t>Identity</a:t>
              </a:r>
              <a:r>
                <a:rPr lang="en-US" altLang="zh-CN" sz="1400">
                  <a:ea typeface="宋体" panose="02010600030101010101" pitchFamily="2" charset="-122"/>
                </a:rPr>
                <a:t>,</a:t>
              </a:r>
              <a:endParaRPr lang="en-US" altLang="zh-CN" sz="1400"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400">
                  <a:ea typeface="宋体" panose="02010600030101010101" pitchFamily="2" charset="-122"/>
                </a:rPr>
                <a:t>Authenticate</a:t>
              </a:r>
              <a:endParaRPr lang="de-DE" altLang="zh-CN" sz="1400">
                <a:ea typeface="宋体" panose="02010600030101010101" pitchFamily="2" charset="-122"/>
              </a:endParaRPr>
            </a:p>
          </p:txBody>
        </p:sp>
      </p:grpSp>
      <p:grpSp>
        <p:nvGrpSpPr>
          <p:cNvPr id="65" name="Group 15"/>
          <p:cNvGrpSpPr/>
          <p:nvPr/>
        </p:nvGrpSpPr>
        <p:grpSpPr bwMode="auto">
          <a:xfrm>
            <a:off x="6818245" y="2738573"/>
            <a:ext cx="1163637" cy="1603375"/>
            <a:chOff x="3529" y="1817"/>
            <a:chExt cx="733" cy="1010"/>
          </a:xfrm>
        </p:grpSpPr>
        <p:sp>
          <p:nvSpPr>
            <p:cNvPr id="66" name="Line 16"/>
            <p:cNvSpPr>
              <a:spLocks noChangeShapeType="1"/>
            </p:cNvSpPr>
            <p:nvPr/>
          </p:nvSpPr>
          <p:spPr bwMode="auto">
            <a:xfrm>
              <a:off x="3559" y="1817"/>
              <a:ext cx="6" cy="101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Text Box 17"/>
            <p:cNvSpPr txBox="1">
              <a:spLocks noChangeArrowheads="1"/>
            </p:cNvSpPr>
            <p:nvPr/>
          </p:nvSpPr>
          <p:spPr bwMode="auto">
            <a:xfrm>
              <a:off x="3529" y="2132"/>
              <a:ext cx="733" cy="334"/>
            </a:xfrm>
            <a:prstGeom prst="rect">
              <a:avLst/>
            </a:prstGeom>
            <a:noFill/>
            <a:ln w="12700" cap="sq">
              <a:solidFill>
                <a:srgbClr val="0000FF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400">
                  <a:ea typeface="宋体" panose="02010600030101010101" pitchFamily="2" charset="-122"/>
                </a:rPr>
                <a:t>Receive</a:t>
              </a:r>
              <a:br>
                <a:rPr lang="en-US" altLang="zh-CN" sz="1400">
                  <a:ea typeface="宋体" panose="02010600030101010101" pitchFamily="2" charset="-122"/>
                </a:rPr>
              </a:br>
              <a:r>
                <a:rPr lang="en-US" altLang="zh-CN" sz="1400">
                  <a:solidFill>
                    <a:srgbClr val="CC0000"/>
                  </a:solidFill>
                  <a:ea typeface="宋体" panose="02010600030101010101" pitchFamily="2" charset="-122"/>
                </a:rPr>
                <a:t>Private Key</a:t>
              </a:r>
              <a:endParaRPr lang="de-DE" altLang="zh-CN" sz="14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68" name="Rectangle 18"/>
          <p:cNvSpPr>
            <a:spLocks noChangeArrowheads="1"/>
          </p:cNvSpPr>
          <p:nvPr/>
        </p:nvSpPr>
        <p:spPr bwMode="auto">
          <a:xfrm>
            <a:off x="5602220" y="1943235"/>
            <a:ext cx="2097087" cy="72231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>
              <a:ea typeface="宋体" panose="02010600030101010101" pitchFamily="2" charset="-122"/>
            </a:endParaRPr>
          </a:p>
        </p:txBody>
      </p:sp>
      <p:grpSp>
        <p:nvGrpSpPr>
          <p:cNvPr id="117" name="Group 19"/>
          <p:cNvGrpSpPr/>
          <p:nvPr/>
        </p:nvGrpSpPr>
        <p:grpSpPr bwMode="auto">
          <a:xfrm>
            <a:off x="5427595" y="1411423"/>
            <a:ext cx="2305050" cy="893762"/>
            <a:chOff x="2653" y="981"/>
            <a:chExt cx="1452" cy="563"/>
          </a:xfrm>
        </p:grpSpPr>
        <p:sp>
          <p:nvSpPr>
            <p:cNvPr id="118" name="Text Box 20"/>
            <p:cNvSpPr txBox="1">
              <a:spLocks noChangeArrowheads="1"/>
            </p:cNvSpPr>
            <p:nvPr/>
          </p:nvSpPr>
          <p:spPr bwMode="auto">
            <a:xfrm>
              <a:off x="2953" y="1379"/>
              <a:ext cx="95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1400">
                  <a:solidFill>
                    <a:srgbClr val="CC0000"/>
                  </a:solidFill>
                  <a:ea typeface="宋体" panose="02010600030101010101" pitchFamily="2" charset="-122"/>
                </a:rPr>
                <a:t>Master Key</a:t>
              </a:r>
              <a:endParaRPr lang="de-DE" altLang="zh-CN" sz="14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9" name="Rectangle 21"/>
            <p:cNvSpPr>
              <a:spLocks noChangeArrowheads="1"/>
            </p:cNvSpPr>
            <p:nvPr/>
          </p:nvSpPr>
          <p:spPr bwMode="auto">
            <a:xfrm>
              <a:off x="2653" y="981"/>
              <a:ext cx="14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Private Key Generator (PKG)</a:t>
              </a: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20" name="Text Box 22"/>
          <p:cNvSpPr txBox="1">
            <a:spLocks noChangeArrowheads="1"/>
          </p:cNvSpPr>
          <p:nvPr/>
        </p:nvSpPr>
        <p:spPr bwMode="auto">
          <a:xfrm>
            <a:off x="7164320" y="2725873"/>
            <a:ext cx="13589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zh-CN" sz="1400">
                <a:solidFill>
                  <a:srgbClr val="0000FF"/>
                </a:solidFill>
                <a:ea typeface="宋体" panose="02010600030101010101" pitchFamily="2" charset="-122"/>
              </a:rPr>
              <a:t>Public Parameters</a:t>
            </a:r>
            <a:endParaRPr lang="de-DE" altLang="zh-CN" sz="14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121" name="AutoShape 23"/>
          <p:cNvCxnSpPr>
            <a:cxnSpLocks noChangeShapeType="1"/>
            <a:stCxn id="118" idx="3"/>
            <a:endCxn id="120" idx="0"/>
          </p:cNvCxnSpPr>
          <p:nvPr/>
        </p:nvCxnSpPr>
        <p:spPr bwMode="auto">
          <a:xfrm>
            <a:off x="7415145" y="2175010"/>
            <a:ext cx="428625" cy="550863"/>
          </a:xfrm>
          <a:prstGeom prst="bentConnector2">
            <a:avLst/>
          </a:prstGeom>
          <a:noFill/>
          <a:ln w="28575">
            <a:solidFill>
              <a:schemeClr val="bg2"/>
            </a:solidFill>
            <a:prstDash val="sysDot"/>
            <a:miter lim="800000"/>
            <a:headEnd type="none" w="lg" len="lg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" name="Text Box 24"/>
          <p:cNvSpPr txBox="1">
            <a:spLocks noChangeArrowheads="1"/>
          </p:cNvSpPr>
          <p:nvPr/>
        </p:nvSpPr>
        <p:spPr bwMode="auto">
          <a:xfrm>
            <a:off x="2747895" y="5145223"/>
            <a:ext cx="13589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zh-CN" sz="1400">
                <a:solidFill>
                  <a:srgbClr val="0000FF"/>
                </a:solidFill>
                <a:ea typeface="宋体" panose="02010600030101010101" pitchFamily="2" charset="-122"/>
              </a:rPr>
              <a:t>Public Parameters</a:t>
            </a:r>
            <a:endParaRPr lang="de-DE" altLang="zh-CN" sz="14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23" name="Text Box 25"/>
          <p:cNvSpPr txBox="1">
            <a:spLocks noChangeArrowheads="1"/>
          </p:cNvSpPr>
          <p:nvPr/>
        </p:nvSpPr>
        <p:spPr bwMode="auto">
          <a:xfrm>
            <a:off x="5976870" y="5145223"/>
            <a:ext cx="169227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400">
                <a:solidFill>
                  <a:srgbClr val="CC0000"/>
                </a:solidFill>
                <a:ea typeface="宋体" panose="02010600030101010101" pitchFamily="2" charset="-122"/>
              </a:rPr>
              <a:t>Bob’s Private Key</a:t>
            </a:r>
            <a:endParaRPr lang="de-DE" altLang="zh-CN" sz="14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24" name="Oval 26"/>
          <p:cNvSpPr>
            <a:spLocks noChangeAspect="1" noChangeArrowheads="1"/>
          </p:cNvSpPr>
          <p:nvPr/>
        </p:nvSpPr>
        <p:spPr bwMode="auto">
          <a:xfrm>
            <a:off x="5283132" y="2922723"/>
            <a:ext cx="492125" cy="492125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2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0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lang="en-US" altLang="zh-CN" sz="1600">
              <a:solidFill>
                <a:srgbClr val="0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5" name="Oval 27"/>
          <p:cNvSpPr>
            <a:spLocks noChangeAspect="1" noChangeArrowheads="1"/>
          </p:cNvSpPr>
          <p:nvPr/>
        </p:nvSpPr>
        <p:spPr bwMode="auto">
          <a:xfrm>
            <a:off x="7588182" y="3067185"/>
            <a:ext cx="492125" cy="492125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2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0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endParaRPr lang="en-US" altLang="zh-CN" sz="1600">
              <a:solidFill>
                <a:srgbClr val="0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6" name="Text Box 28"/>
          <p:cNvSpPr txBox="1">
            <a:spLocks noChangeArrowheads="1"/>
          </p:cNvSpPr>
          <p:nvPr/>
        </p:nvSpPr>
        <p:spPr bwMode="auto">
          <a:xfrm>
            <a:off x="3700395" y="4003810"/>
            <a:ext cx="122396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400">
                <a:solidFill>
                  <a:srgbClr val="0000FF"/>
                </a:solidFill>
                <a:ea typeface="宋体" panose="02010600030101010101" pitchFamily="2" charset="-122"/>
              </a:rPr>
              <a:t>bob@b.com</a:t>
            </a:r>
            <a:endParaRPr lang="de-DE" altLang="zh-CN" sz="14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27" name="Text Box 29"/>
          <p:cNvSpPr txBox="1">
            <a:spLocks noChangeArrowheads="1"/>
          </p:cNvSpPr>
          <p:nvPr/>
        </p:nvSpPr>
        <p:spPr bwMode="auto">
          <a:xfrm>
            <a:off x="2763770" y="5515110"/>
            <a:ext cx="1871662" cy="488950"/>
          </a:xfrm>
          <a:prstGeom prst="rect">
            <a:avLst/>
          </a:prstGeom>
          <a:noFill/>
          <a:ln w="12700" cap="sq">
            <a:solidFill>
              <a:srgbClr val="0000FF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>
                <a:ea typeface="宋体" panose="02010600030101010101" pitchFamily="2" charset="-122"/>
              </a:rPr>
              <a:t>Alice encrypts with </a:t>
            </a:r>
            <a:r>
              <a:rPr lang="en-US" altLang="zh-CN" sz="1400">
                <a:solidFill>
                  <a:srgbClr val="0000FF"/>
                </a:solidFill>
                <a:ea typeface="宋体" panose="02010600030101010101" pitchFamily="2" charset="-122"/>
              </a:rPr>
              <a:t>bob@b.com</a:t>
            </a:r>
            <a:endParaRPr lang="de-DE" altLang="zh-CN" sz="14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28" name="Text Box 30"/>
          <p:cNvSpPr txBox="1">
            <a:spLocks noChangeArrowheads="1"/>
          </p:cNvSpPr>
          <p:nvPr/>
        </p:nvSpPr>
        <p:spPr bwMode="auto">
          <a:xfrm>
            <a:off x="5859395" y="5443673"/>
            <a:ext cx="1871662" cy="488950"/>
          </a:xfrm>
          <a:prstGeom prst="rect">
            <a:avLst/>
          </a:prstGeom>
          <a:noFill/>
          <a:ln w="12700" cap="sq">
            <a:solidFill>
              <a:srgbClr val="0000FF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400">
                <a:ea typeface="宋体" panose="02010600030101010101" pitchFamily="2" charset="-122"/>
              </a:rPr>
              <a:t>Bob decrypts with </a:t>
            </a:r>
            <a:r>
              <a:rPr lang="en-US" altLang="zh-CN" sz="1400">
                <a:solidFill>
                  <a:srgbClr val="CC0000"/>
                </a:solidFill>
                <a:ea typeface="宋体" panose="02010600030101010101" pitchFamily="2" charset="-122"/>
              </a:rPr>
              <a:t>Bob’s Private Key</a:t>
            </a:r>
            <a:endParaRPr lang="de-DE" altLang="zh-CN" sz="140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129" name="Oval 31"/>
          <p:cNvSpPr>
            <a:spLocks noChangeAspect="1" noChangeArrowheads="1"/>
          </p:cNvSpPr>
          <p:nvPr/>
        </p:nvSpPr>
        <p:spPr bwMode="auto">
          <a:xfrm>
            <a:off x="2331970" y="5299210"/>
            <a:ext cx="492125" cy="492125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2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0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endParaRPr lang="en-US" altLang="zh-CN" sz="1600">
              <a:solidFill>
                <a:srgbClr val="0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30" name="Group 32"/>
          <p:cNvGrpSpPr/>
          <p:nvPr/>
        </p:nvGrpSpPr>
        <p:grpSpPr bwMode="auto">
          <a:xfrm>
            <a:off x="8164445" y="4578485"/>
            <a:ext cx="533400" cy="381000"/>
            <a:chOff x="2549" y="2206"/>
            <a:chExt cx="766" cy="372"/>
          </a:xfrm>
        </p:grpSpPr>
        <p:sp>
          <p:nvSpPr>
            <p:cNvPr id="131" name="Rectangle 33"/>
            <p:cNvSpPr>
              <a:spLocks noChangeArrowheads="1"/>
            </p:cNvSpPr>
            <p:nvPr/>
          </p:nvSpPr>
          <p:spPr bwMode="auto">
            <a:xfrm>
              <a:off x="2554" y="2211"/>
              <a:ext cx="760" cy="36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132" name="Line 34"/>
            <p:cNvSpPr>
              <a:spLocks noChangeShapeType="1"/>
            </p:cNvSpPr>
            <p:nvPr/>
          </p:nvSpPr>
          <p:spPr bwMode="auto">
            <a:xfrm>
              <a:off x="2549" y="2206"/>
              <a:ext cx="386" cy="221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" name="Line 35"/>
            <p:cNvSpPr>
              <a:spLocks noChangeShapeType="1"/>
            </p:cNvSpPr>
            <p:nvPr/>
          </p:nvSpPr>
          <p:spPr bwMode="auto">
            <a:xfrm flipV="1">
              <a:off x="2935" y="2206"/>
              <a:ext cx="380" cy="221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4" name="Line 36"/>
          <p:cNvSpPr>
            <a:spLocks noChangeShapeType="1"/>
          </p:cNvSpPr>
          <p:nvPr/>
        </p:nvSpPr>
        <p:spPr bwMode="auto">
          <a:xfrm>
            <a:off x="7156382" y="4722948"/>
            <a:ext cx="1008063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Oval 37"/>
          <p:cNvSpPr>
            <a:spLocks noChangeAspect="1" noChangeArrowheads="1"/>
          </p:cNvSpPr>
          <p:nvPr/>
        </p:nvSpPr>
        <p:spPr bwMode="auto">
          <a:xfrm>
            <a:off x="5500620" y="5299210"/>
            <a:ext cx="492125" cy="492125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2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0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endParaRPr lang="en-US" altLang="zh-CN" sz="1600">
              <a:solidFill>
                <a:srgbClr val="0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36" name="Group 38"/>
          <p:cNvGrpSpPr/>
          <p:nvPr/>
        </p:nvGrpSpPr>
        <p:grpSpPr bwMode="auto">
          <a:xfrm>
            <a:off x="1395345" y="1770198"/>
            <a:ext cx="4141787" cy="2532062"/>
            <a:chOff x="155" y="1211"/>
            <a:chExt cx="2609" cy="1595"/>
          </a:xfrm>
        </p:grpSpPr>
        <p:sp>
          <p:nvSpPr>
            <p:cNvPr id="137" name="AutoShape 39"/>
            <p:cNvSpPr>
              <a:spLocks noChangeArrowheads="1"/>
            </p:cNvSpPr>
            <p:nvPr/>
          </p:nvSpPr>
          <p:spPr bwMode="auto">
            <a:xfrm>
              <a:off x="1265" y="1692"/>
              <a:ext cx="733" cy="436"/>
            </a:xfrm>
            <a:prstGeom prst="can">
              <a:avLst>
                <a:gd name="adj" fmla="val 25000"/>
              </a:avLst>
            </a:prstGeom>
            <a:solidFill>
              <a:srgbClr val="DDDDDD"/>
            </a:solidFill>
            <a:ln w="12700" cap="sq">
              <a:solidFill>
                <a:schemeClr val="bg2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138" name="Rectangle 40"/>
            <p:cNvSpPr>
              <a:spLocks noChangeArrowheads="1"/>
            </p:cNvSpPr>
            <p:nvPr/>
          </p:nvSpPr>
          <p:spPr bwMode="auto">
            <a:xfrm>
              <a:off x="996" y="1276"/>
              <a:ext cx="12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None/>
              </a:pPr>
              <a:r>
                <a:rPr lang="en-US" altLang="zh-CN" sz="2000">
                  <a:solidFill>
                    <a:srgbClr val="C0C0C0"/>
                  </a:solidFill>
                  <a:ea typeface="宋体" panose="02010600030101010101" pitchFamily="2" charset="-122"/>
                </a:rPr>
                <a:t>Certificate Server</a:t>
              </a:r>
              <a:endParaRPr lang="en-US" altLang="zh-CN" sz="2000">
                <a:solidFill>
                  <a:srgbClr val="C0C0C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9" name="Line 41"/>
            <p:cNvSpPr>
              <a:spLocks noChangeShapeType="1"/>
            </p:cNvSpPr>
            <p:nvPr/>
          </p:nvSpPr>
          <p:spPr bwMode="auto">
            <a:xfrm flipH="1">
              <a:off x="2013" y="1524"/>
              <a:ext cx="751" cy="387"/>
            </a:xfrm>
            <a:prstGeom prst="line">
              <a:avLst/>
            </a:prstGeom>
            <a:noFill/>
            <a:ln w="57150">
              <a:solidFill>
                <a:srgbClr val="C0C0C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Text Box 42"/>
            <p:cNvSpPr txBox="1">
              <a:spLocks noChangeArrowheads="1"/>
            </p:cNvSpPr>
            <p:nvPr/>
          </p:nvSpPr>
          <p:spPr bwMode="auto">
            <a:xfrm>
              <a:off x="2052" y="1319"/>
              <a:ext cx="61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400">
                  <a:solidFill>
                    <a:srgbClr val="C0C0C0"/>
                  </a:solidFill>
                  <a:ea typeface="宋体" panose="02010600030101010101" pitchFamily="2" charset="-122"/>
                </a:rPr>
                <a:t>Store</a:t>
              </a:r>
              <a:br>
                <a:rPr lang="en-US" altLang="zh-CN" sz="1400">
                  <a:solidFill>
                    <a:srgbClr val="C0C0C0"/>
                  </a:solidFill>
                  <a:ea typeface="宋体" panose="02010600030101010101" pitchFamily="2" charset="-122"/>
                </a:rPr>
              </a:br>
              <a:r>
                <a:rPr lang="en-US" altLang="zh-CN" sz="1400">
                  <a:solidFill>
                    <a:srgbClr val="C0C0C0"/>
                  </a:solidFill>
                  <a:ea typeface="宋体" panose="02010600030101010101" pitchFamily="2" charset="-122"/>
                </a:rPr>
                <a:t>Certificate</a:t>
              </a:r>
              <a:endParaRPr lang="de-DE" altLang="zh-CN" sz="1400">
                <a:solidFill>
                  <a:srgbClr val="C0C0C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1" name="Line 43"/>
            <p:cNvSpPr>
              <a:spLocks noChangeShapeType="1"/>
            </p:cNvSpPr>
            <p:nvPr/>
          </p:nvSpPr>
          <p:spPr bwMode="auto">
            <a:xfrm flipH="1">
              <a:off x="1463" y="2129"/>
              <a:ext cx="134" cy="677"/>
            </a:xfrm>
            <a:prstGeom prst="line">
              <a:avLst/>
            </a:prstGeom>
            <a:noFill/>
            <a:ln w="57150">
              <a:solidFill>
                <a:srgbClr val="C0C0C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Text Box 44"/>
            <p:cNvSpPr txBox="1">
              <a:spLocks noChangeArrowheads="1"/>
            </p:cNvSpPr>
            <p:nvPr/>
          </p:nvSpPr>
          <p:spPr bwMode="auto">
            <a:xfrm>
              <a:off x="155" y="2188"/>
              <a:ext cx="1648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400">
                  <a:solidFill>
                    <a:srgbClr val="C0C0C0"/>
                  </a:solidFill>
                  <a:ea typeface="宋体" panose="02010600030101010101" pitchFamily="2" charset="-122"/>
                </a:rPr>
                <a:t>Look up </a:t>
              </a:r>
              <a:br>
                <a:rPr lang="en-US" altLang="zh-CN" sz="1400">
                  <a:solidFill>
                    <a:srgbClr val="C0C0C0"/>
                  </a:solidFill>
                  <a:ea typeface="宋体" panose="02010600030101010101" pitchFamily="2" charset="-122"/>
                </a:rPr>
              </a:br>
              <a:r>
                <a:rPr lang="en-US" altLang="zh-CN" sz="1400">
                  <a:solidFill>
                    <a:srgbClr val="C0C0C0"/>
                  </a:solidFill>
                  <a:ea typeface="宋体" panose="02010600030101010101" pitchFamily="2" charset="-122"/>
                </a:rPr>
                <a:t>Bob’s Certificate,</a:t>
              </a:r>
              <a:endParaRPr lang="en-US" altLang="zh-CN" sz="1400">
                <a:solidFill>
                  <a:srgbClr val="C0C0C0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400">
                  <a:solidFill>
                    <a:srgbClr val="C0C0C0"/>
                  </a:solidFill>
                  <a:ea typeface="宋体" panose="02010600030101010101" pitchFamily="2" charset="-122"/>
                </a:rPr>
                <a:t>Check revocation</a:t>
              </a:r>
              <a:endParaRPr lang="de-DE" altLang="zh-CN" sz="1400">
                <a:solidFill>
                  <a:srgbClr val="C0C0C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" name="Text Box 45"/>
            <p:cNvSpPr txBox="1">
              <a:spLocks noChangeArrowheads="1"/>
            </p:cNvSpPr>
            <p:nvPr/>
          </p:nvSpPr>
          <p:spPr bwMode="ltGray">
            <a:xfrm>
              <a:off x="911" y="1211"/>
              <a:ext cx="1420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4200">
                  <a:solidFill>
                    <a:srgbClr val="F45912"/>
                  </a:solidFill>
                  <a:ea typeface="宋体" panose="02010600030101010101" pitchFamily="2" charset="-122"/>
                </a:rPr>
                <a:t>X</a:t>
              </a:r>
              <a:endParaRPr lang="en-US" altLang="zh-CN" sz="14200">
                <a:solidFill>
                  <a:srgbClr val="F4591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44" name="Group 46"/>
          <p:cNvGrpSpPr/>
          <p:nvPr/>
        </p:nvGrpSpPr>
        <p:grpSpPr bwMode="auto">
          <a:xfrm>
            <a:off x="7146857" y="2586173"/>
            <a:ext cx="2990850" cy="2255837"/>
            <a:chOff x="3736" y="1721"/>
            <a:chExt cx="1884" cy="1421"/>
          </a:xfrm>
        </p:grpSpPr>
        <p:sp>
          <p:nvSpPr>
            <p:cNvPr id="145" name="AutoShape 47"/>
            <p:cNvSpPr>
              <a:spLocks noChangeArrowheads="1"/>
            </p:cNvSpPr>
            <p:nvPr/>
          </p:nvSpPr>
          <p:spPr bwMode="auto">
            <a:xfrm>
              <a:off x="4558" y="2235"/>
              <a:ext cx="733" cy="436"/>
            </a:xfrm>
            <a:prstGeom prst="can">
              <a:avLst>
                <a:gd name="adj" fmla="val 25000"/>
              </a:avLst>
            </a:prstGeom>
            <a:solidFill>
              <a:srgbClr val="DDDDDD"/>
            </a:solidFill>
            <a:ln w="12700" cap="sq">
              <a:solidFill>
                <a:schemeClr val="bg2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146" name="Rectangle 48"/>
            <p:cNvSpPr>
              <a:spLocks noChangeArrowheads="1"/>
            </p:cNvSpPr>
            <p:nvPr/>
          </p:nvSpPr>
          <p:spPr bwMode="auto">
            <a:xfrm>
              <a:off x="4396" y="1902"/>
              <a:ext cx="12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None/>
              </a:pPr>
              <a:r>
                <a:rPr lang="en-US" altLang="zh-CN" sz="1600">
                  <a:solidFill>
                    <a:srgbClr val="C0C0C0"/>
                  </a:solidFill>
                  <a:ea typeface="宋体" panose="02010600030101010101" pitchFamily="2" charset="-122"/>
                </a:rPr>
                <a:t>Recovery</a:t>
              </a:r>
              <a:br>
                <a:rPr lang="en-US" altLang="zh-CN" sz="1600">
                  <a:solidFill>
                    <a:srgbClr val="C0C0C0"/>
                  </a:solidFill>
                  <a:ea typeface="宋体" panose="02010600030101010101" pitchFamily="2" charset="-122"/>
                </a:rPr>
              </a:br>
              <a:r>
                <a:rPr lang="en-US" altLang="zh-CN" sz="1600">
                  <a:solidFill>
                    <a:srgbClr val="C0C0C0"/>
                  </a:solidFill>
                  <a:ea typeface="宋体" panose="02010600030101010101" pitchFamily="2" charset="-122"/>
                </a:rPr>
                <a:t>Server</a:t>
              </a:r>
              <a:endParaRPr lang="en-US" altLang="zh-CN" sz="1600">
                <a:solidFill>
                  <a:srgbClr val="C0C0C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7" name="Line 49"/>
            <p:cNvSpPr>
              <a:spLocks noChangeShapeType="1"/>
            </p:cNvSpPr>
            <p:nvPr/>
          </p:nvSpPr>
          <p:spPr bwMode="auto">
            <a:xfrm flipH="1">
              <a:off x="3736" y="2534"/>
              <a:ext cx="785" cy="462"/>
            </a:xfrm>
            <a:prstGeom prst="line">
              <a:avLst/>
            </a:prstGeom>
            <a:noFill/>
            <a:ln w="57150">
              <a:solidFill>
                <a:srgbClr val="C0C0C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Text Box 50"/>
            <p:cNvSpPr txBox="1">
              <a:spLocks noChangeArrowheads="1"/>
            </p:cNvSpPr>
            <p:nvPr/>
          </p:nvSpPr>
          <p:spPr bwMode="auto">
            <a:xfrm>
              <a:off x="4238" y="2679"/>
              <a:ext cx="764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zh-CN" sz="1400">
                  <a:solidFill>
                    <a:srgbClr val="C0C0C0"/>
                  </a:solidFill>
                  <a:ea typeface="宋体" panose="02010600030101010101" pitchFamily="2" charset="-122"/>
                </a:rPr>
                <a:t>Store Bob’s </a:t>
              </a:r>
              <a:br>
                <a:rPr lang="en-US" altLang="zh-CN" sz="1400">
                  <a:solidFill>
                    <a:srgbClr val="C0C0C0"/>
                  </a:solidFill>
                  <a:ea typeface="宋体" panose="02010600030101010101" pitchFamily="2" charset="-122"/>
                </a:rPr>
              </a:br>
              <a:r>
                <a:rPr lang="en-US" altLang="zh-CN" sz="1400">
                  <a:solidFill>
                    <a:srgbClr val="C0C0C0"/>
                  </a:solidFill>
                  <a:ea typeface="宋体" panose="02010600030101010101" pitchFamily="2" charset="-122"/>
                </a:rPr>
                <a:t>Private Key</a:t>
              </a:r>
              <a:endParaRPr lang="de-DE" altLang="zh-CN" sz="1400">
                <a:solidFill>
                  <a:srgbClr val="C0C0C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9" name="Text Box 51"/>
            <p:cNvSpPr txBox="1">
              <a:spLocks noChangeArrowheads="1"/>
            </p:cNvSpPr>
            <p:nvPr/>
          </p:nvSpPr>
          <p:spPr bwMode="ltGray">
            <a:xfrm>
              <a:off x="4195" y="1721"/>
              <a:ext cx="1420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4200">
                  <a:solidFill>
                    <a:srgbClr val="F45912"/>
                  </a:solidFill>
                  <a:ea typeface="宋体" panose="02010600030101010101" pitchFamily="2" charset="-122"/>
                </a:rPr>
                <a:t>X</a:t>
              </a:r>
              <a:endParaRPr lang="en-US" altLang="zh-CN" sz="14200">
                <a:solidFill>
                  <a:srgbClr val="F45912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50" name="Object 52"/>
          <p:cNvGraphicFramePr>
            <a:graphicFrameLocks noChangeAspect="1"/>
          </p:cNvGraphicFramePr>
          <p:nvPr/>
        </p:nvGraphicFramePr>
        <p:xfrm>
          <a:off x="7372282" y="4795973"/>
          <a:ext cx="503238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Photo Editor Photo" r:id="rId8" imgW="952500" imgH="457200" progId="">
                  <p:embed/>
                </p:oleObj>
              </mc:Choice>
              <mc:Fallback>
                <p:oleObj name="Photo Editor Photo" r:id="rId8" imgW="952500" imgH="457200" progId="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282" y="4795973"/>
                        <a:ext cx="503238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lg"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" name="Text Box 7"/>
          <p:cNvSpPr txBox="1">
            <a:spLocks noChangeArrowheads="1"/>
          </p:cNvSpPr>
          <p:nvPr/>
        </p:nvSpPr>
        <p:spPr bwMode="auto">
          <a:xfrm>
            <a:off x="5537132" y="211590"/>
            <a:ext cx="665486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altLang="zh-CN" sz="2400" dirty="0">
                <a:latin typeface="Comic Sans MS" panose="030F0702030302020204" pitchFamily="66" charset="0"/>
                <a:sym typeface="Symbol" panose="05050102010706020507"/>
              </a:rPr>
              <a:t>2.2 </a:t>
            </a:r>
            <a:r>
              <a:rPr lang="zh-CN" altLang="en-US" sz="2400" dirty="0">
                <a:latin typeface="Comic Sans MS" panose="030F0702030302020204" pitchFamily="66" charset="0"/>
                <a:sym typeface="Symbol" panose="05050102010706020507"/>
              </a:rPr>
              <a:t>基于身份密码学（</a:t>
            </a:r>
            <a:r>
              <a:rPr lang="en-US" altLang="zh-CN" sz="2400" dirty="0">
                <a:latin typeface="Comic Sans MS" panose="030F0702030302020204" pitchFamily="66" charset="0"/>
                <a:sym typeface="Symbol" panose="05050102010706020507"/>
              </a:rPr>
              <a:t>ID-Based Cryptography</a:t>
            </a:r>
            <a:r>
              <a:rPr lang="zh-CN" altLang="en-US" sz="2400" dirty="0">
                <a:latin typeface="Comic Sans MS" panose="030F0702030302020204" pitchFamily="66" charset="0"/>
                <a:sym typeface="Symbol" panose="05050102010706020507"/>
              </a:rPr>
              <a:t>）</a:t>
            </a:r>
            <a:endParaRPr lang="en-US" sz="2400" baseline="-250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44794" y="90001"/>
            <a:ext cx="2389711" cy="626701"/>
          </a:xfrm>
        </p:spPr>
        <p:txBody>
          <a:bodyPr/>
          <a:lstStyle/>
          <a:p>
            <a:r>
              <a:rPr lang="zh-CN" altLang="en-US" dirty="0"/>
              <a:t>     小   结</a:t>
            </a:r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276848" y="159209"/>
            <a:ext cx="468000" cy="468000"/>
          </a:xfrm>
          <a:custGeom>
            <a:avLst/>
            <a:gdLst>
              <a:gd name="T0" fmla="*/ 514 w 1029"/>
              <a:gd name="T1" fmla="*/ 0 h 1029"/>
              <a:gd name="T2" fmla="*/ 1029 w 1029"/>
              <a:gd name="T3" fmla="*/ 514 h 1029"/>
              <a:gd name="T4" fmla="*/ 514 w 1029"/>
              <a:gd name="T5" fmla="*/ 1029 h 1029"/>
              <a:gd name="T6" fmla="*/ 0 w 1029"/>
              <a:gd name="T7" fmla="*/ 514 h 1029"/>
              <a:gd name="T8" fmla="*/ 514 w 1029"/>
              <a:gd name="T9" fmla="*/ 0 h 1029"/>
              <a:gd name="T10" fmla="*/ 380 w 1029"/>
              <a:gd name="T11" fmla="*/ 856 h 1029"/>
              <a:gd name="T12" fmla="*/ 715 w 1029"/>
              <a:gd name="T13" fmla="*/ 856 h 1029"/>
              <a:gd name="T14" fmla="*/ 732 w 1029"/>
              <a:gd name="T15" fmla="*/ 873 h 1029"/>
              <a:gd name="T16" fmla="*/ 715 w 1029"/>
              <a:gd name="T17" fmla="*/ 890 h 1029"/>
              <a:gd name="T18" fmla="*/ 380 w 1029"/>
              <a:gd name="T19" fmla="*/ 890 h 1029"/>
              <a:gd name="T20" fmla="*/ 363 w 1029"/>
              <a:gd name="T21" fmla="*/ 873 h 1029"/>
              <a:gd name="T22" fmla="*/ 380 w 1029"/>
              <a:gd name="T23" fmla="*/ 856 h 1029"/>
              <a:gd name="T24" fmla="*/ 388 w 1029"/>
              <a:gd name="T25" fmla="*/ 691 h 1029"/>
              <a:gd name="T26" fmla="*/ 571 w 1029"/>
              <a:gd name="T27" fmla="*/ 389 h 1029"/>
              <a:gd name="T28" fmla="*/ 636 w 1029"/>
              <a:gd name="T29" fmla="*/ 428 h 1029"/>
              <a:gd name="T30" fmla="*/ 452 w 1029"/>
              <a:gd name="T31" fmla="*/ 730 h 1029"/>
              <a:gd name="T32" fmla="*/ 388 w 1029"/>
              <a:gd name="T33" fmla="*/ 691 h 1029"/>
              <a:gd name="T34" fmla="*/ 258 w 1029"/>
              <a:gd name="T35" fmla="*/ 612 h 1029"/>
              <a:gd name="T36" fmla="*/ 442 w 1029"/>
              <a:gd name="T37" fmla="*/ 310 h 1029"/>
              <a:gd name="T38" fmla="*/ 507 w 1029"/>
              <a:gd name="T39" fmla="*/ 349 h 1029"/>
              <a:gd name="T40" fmla="*/ 323 w 1029"/>
              <a:gd name="T41" fmla="*/ 652 h 1029"/>
              <a:gd name="T42" fmla="*/ 258 w 1029"/>
              <a:gd name="T43" fmla="*/ 612 h 1029"/>
              <a:gd name="T44" fmla="*/ 230 w 1029"/>
              <a:gd name="T45" fmla="*/ 857 h 1029"/>
              <a:gd name="T46" fmla="*/ 247 w 1029"/>
              <a:gd name="T47" fmla="*/ 707 h 1029"/>
              <a:gd name="T48" fmla="*/ 373 w 1029"/>
              <a:gd name="T49" fmla="*/ 783 h 1029"/>
              <a:gd name="T50" fmla="*/ 248 w 1029"/>
              <a:gd name="T51" fmla="*/ 869 h 1029"/>
              <a:gd name="T52" fmla="*/ 230 w 1029"/>
              <a:gd name="T53" fmla="*/ 857 h 1029"/>
              <a:gd name="T54" fmla="*/ 492 w 1029"/>
              <a:gd name="T55" fmla="*/ 226 h 1029"/>
              <a:gd name="T56" fmla="*/ 465 w 1029"/>
              <a:gd name="T57" fmla="*/ 270 h 1029"/>
              <a:gd name="T58" fmla="*/ 659 w 1029"/>
              <a:gd name="T59" fmla="*/ 388 h 1029"/>
              <a:gd name="T60" fmla="*/ 686 w 1029"/>
              <a:gd name="T61" fmla="*/ 344 h 1029"/>
              <a:gd name="T62" fmla="*/ 492 w 1029"/>
              <a:gd name="T63" fmla="*/ 226 h 1029"/>
              <a:gd name="T64" fmla="*/ 533 w 1029"/>
              <a:gd name="T65" fmla="*/ 159 h 1029"/>
              <a:gd name="T66" fmla="*/ 592 w 1029"/>
              <a:gd name="T67" fmla="*/ 144 h 1029"/>
              <a:gd name="T68" fmla="*/ 713 w 1029"/>
              <a:gd name="T69" fmla="*/ 218 h 1029"/>
              <a:gd name="T70" fmla="*/ 727 w 1029"/>
              <a:gd name="T71" fmla="*/ 277 h 1029"/>
              <a:gd name="T72" fmla="*/ 711 w 1029"/>
              <a:gd name="T73" fmla="*/ 304 h 1029"/>
              <a:gd name="T74" fmla="*/ 517 w 1029"/>
              <a:gd name="T75" fmla="*/ 186 h 1029"/>
              <a:gd name="T76" fmla="*/ 533 w 1029"/>
              <a:gd name="T77" fmla="*/ 159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29" h="1029">
                <a:moveTo>
                  <a:pt x="514" y="0"/>
                </a:moveTo>
                <a:cubicBezTo>
                  <a:pt x="798" y="0"/>
                  <a:pt x="1029" y="230"/>
                  <a:pt x="1029" y="514"/>
                </a:cubicBezTo>
                <a:cubicBezTo>
                  <a:pt x="1029" y="798"/>
                  <a:pt x="798" y="1029"/>
                  <a:pt x="514" y="1029"/>
                </a:cubicBezTo>
                <a:cubicBezTo>
                  <a:pt x="230" y="1029"/>
                  <a:pt x="0" y="798"/>
                  <a:pt x="0" y="514"/>
                </a:cubicBezTo>
                <a:cubicBezTo>
                  <a:pt x="0" y="230"/>
                  <a:pt x="230" y="0"/>
                  <a:pt x="514" y="0"/>
                </a:cubicBezTo>
                <a:close/>
                <a:moveTo>
                  <a:pt x="380" y="856"/>
                </a:moveTo>
                <a:lnTo>
                  <a:pt x="715" y="856"/>
                </a:lnTo>
                <a:cubicBezTo>
                  <a:pt x="724" y="856"/>
                  <a:pt x="732" y="864"/>
                  <a:pt x="732" y="873"/>
                </a:cubicBezTo>
                <a:cubicBezTo>
                  <a:pt x="732" y="883"/>
                  <a:pt x="724" y="890"/>
                  <a:pt x="715" y="890"/>
                </a:cubicBezTo>
                <a:lnTo>
                  <a:pt x="380" y="890"/>
                </a:lnTo>
                <a:cubicBezTo>
                  <a:pt x="371" y="890"/>
                  <a:pt x="363" y="883"/>
                  <a:pt x="363" y="873"/>
                </a:cubicBezTo>
                <a:cubicBezTo>
                  <a:pt x="363" y="864"/>
                  <a:pt x="371" y="856"/>
                  <a:pt x="380" y="856"/>
                </a:cubicBezTo>
                <a:close/>
                <a:moveTo>
                  <a:pt x="388" y="691"/>
                </a:moveTo>
                <a:lnTo>
                  <a:pt x="571" y="389"/>
                </a:lnTo>
                <a:lnTo>
                  <a:pt x="636" y="428"/>
                </a:lnTo>
                <a:lnTo>
                  <a:pt x="452" y="730"/>
                </a:lnTo>
                <a:lnTo>
                  <a:pt x="388" y="691"/>
                </a:lnTo>
                <a:close/>
                <a:moveTo>
                  <a:pt x="258" y="612"/>
                </a:moveTo>
                <a:lnTo>
                  <a:pt x="442" y="310"/>
                </a:lnTo>
                <a:lnTo>
                  <a:pt x="507" y="349"/>
                </a:lnTo>
                <a:lnTo>
                  <a:pt x="323" y="652"/>
                </a:lnTo>
                <a:lnTo>
                  <a:pt x="258" y="612"/>
                </a:lnTo>
                <a:close/>
                <a:moveTo>
                  <a:pt x="230" y="857"/>
                </a:moveTo>
                <a:lnTo>
                  <a:pt x="247" y="707"/>
                </a:lnTo>
                <a:lnTo>
                  <a:pt x="373" y="783"/>
                </a:lnTo>
                <a:lnTo>
                  <a:pt x="248" y="869"/>
                </a:lnTo>
                <a:cubicBezTo>
                  <a:pt x="235" y="878"/>
                  <a:pt x="227" y="873"/>
                  <a:pt x="230" y="857"/>
                </a:cubicBezTo>
                <a:close/>
                <a:moveTo>
                  <a:pt x="492" y="226"/>
                </a:moveTo>
                <a:lnTo>
                  <a:pt x="465" y="270"/>
                </a:lnTo>
                <a:lnTo>
                  <a:pt x="659" y="388"/>
                </a:lnTo>
                <a:lnTo>
                  <a:pt x="686" y="344"/>
                </a:lnTo>
                <a:lnTo>
                  <a:pt x="492" y="226"/>
                </a:lnTo>
                <a:close/>
                <a:moveTo>
                  <a:pt x="533" y="159"/>
                </a:moveTo>
                <a:cubicBezTo>
                  <a:pt x="546" y="139"/>
                  <a:pt x="572" y="132"/>
                  <a:pt x="592" y="144"/>
                </a:cubicBezTo>
                <a:lnTo>
                  <a:pt x="713" y="218"/>
                </a:lnTo>
                <a:cubicBezTo>
                  <a:pt x="733" y="230"/>
                  <a:pt x="740" y="256"/>
                  <a:pt x="727" y="277"/>
                </a:cubicBezTo>
                <a:lnTo>
                  <a:pt x="711" y="304"/>
                </a:lnTo>
                <a:lnTo>
                  <a:pt x="517" y="186"/>
                </a:lnTo>
                <a:lnTo>
                  <a:pt x="533" y="15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886" tIns="60943" rIns="121886" bIns="60943" numCol="1" anchor="t" anchorCtr="0" compatLnSpc="1"/>
          <a:lstStyle/>
          <a:p>
            <a:endParaRPr lang="zh-CN" altLang="en-US" sz="14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46988" y="1719238"/>
            <a:ext cx="914481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1. </a:t>
            </a:r>
            <a:r>
              <a:rPr lang="en-US" altLang="zh-CN" sz="2800" dirty="0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RSA</a:t>
            </a:r>
            <a:r>
              <a:rPr lang="zh-CN" altLang="en-US" sz="2800" dirty="0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签名算法的步骤和不足</a:t>
            </a:r>
            <a:endParaRPr lang="en-US" altLang="zh-CN" sz="2800" dirty="0">
              <a:solidFill>
                <a:srgbClr val="800000"/>
              </a:solidFill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2. 子群和循环群</a:t>
            </a:r>
            <a:endParaRPr lang="en-US" altLang="zh-CN" sz="2800" dirty="0">
              <a:solidFill>
                <a:srgbClr val="800000"/>
              </a:solidFill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3. </a:t>
            </a:r>
            <a:r>
              <a:rPr lang="en-US" altLang="zh-CN" sz="2800" dirty="0" err="1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ElGamal</a:t>
            </a:r>
            <a:r>
              <a:rPr lang="zh-CN" altLang="en-US" sz="2800" dirty="0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2800" dirty="0" err="1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Schnoor</a:t>
            </a:r>
            <a:r>
              <a:rPr lang="zh-CN" altLang="en-US" sz="2800" dirty="0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签名算法</a:t>
            </a:r>
            <a:endParaRPr lang="en-US" altLang="zh-CN" sz="2800" dirty="0">
              <a:solidFill>
                <a:srgbClr val="800000"/>
              </a:solidFill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4. </a:t>
            </a:r>
            <a:r>
              <a:rPr lang="zh-CN" altLang="en-US" sz="2800" dirty="0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公钥密码系统中证书的作用</a:t>
            </a:r>
            <a:endParaRPr lang="en-US" altLang="zh-CN" sz="2800" dirty="0">
              <a:solidFill>
                <a:srgbClr val="8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 bwMode="auto">
          <a:xfrm flipV="1">
            <a:off x="2044874" y="1553187"/>
            <a:ext cx="2640466" cy="34339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Freeform 5"/>
          <p:cNvSpPr/>
          <p:nvPr/>
        </p:nvSpPr>
        <p:spPr bwMode="auto">
          <a:xfrm>
            <a:off x="2066077" y="1553188"/>
            <a:ext cx="10123015" cy="3419759"/>
          </a:xfrm>
          <a:custGeom>
            <a:avLst/>
            <a:gdLst>
              <a:gd name="T0" fmla="*/ 3437 w 13288"/>
              <a:gd name="T1" fmla="*/ 0 h 5952"/>
              <a:gd name="T2" fmla="*/ 13288 w 13288"/>
              <a:gd name="T3" fmla="*/ 0 h 5952"/>
              <a:gd name="T4" fmla="*/ 13288 w 13288"/>
              <a:gd name="T5" fmla="*/ 5952 h 5952"/>
              <a:gd name="T6" fmla="*/ 0 w 13288"/>
              <a:gd name="T7" fmla="*/ 5952 h 5952"/>
              <a:gd name="T8" fmla="*/ 3437 w 13288"/>
              <a:gd name="T9" fmla="*/ 0 h 5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88" h="5952">
                <a:moveTo>
                  <a:pt x="3437" y="0"/>
                </a:moveTo>
                <a:lnTo>
                  <a:pt x="13288" y="0"/>
                </a:lnTo>
                <a:lnTo>
                  <a:pt x="13288" y="5952"/>
                </a:lnTo>
                <a:lnTo>
                  <a:pt x="0" y="5952"/>
                </a:lnTo>
                <a:lnTo>
                  <a:pt x="34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8826" tIns="54413" rIns="108826" bIns="54413" numCol="1" anchor="t" anchorCtr="0" compatLnSpc="1"/>
          <a:lstStyle/>
          <a:p>
            <a:endParaRPr lang="zh-CN" altLang="en-US">
              <a:solidFill>
                <a:srgbClr val="F1F1F1"/>
              </a:solidFill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795" y="1553188"/>
            <a:ext cx="4671516" cy="3419759"/>
          </a:xfrm>
          <a:custGeom>
            <a:avLst/>
            <a:gdLst>
              <a:gd name="T0" fmla="*/ 0 w 6132"/>
              <a:gd name="T1" fmla="*/ 0 h 5952"/>
              <a:gd name="T2" fmla="*/ 6132 w 6132"/>
              <a:gd name="T3" fmla="*/ 0 h 5952"/>
              <a:gd name="T4" fmla="*/ 2696 w 6132"/>
              <a:gd name="T5" fmla="*/ 5952 h 5952"/>
              <a:gd name="T6" fmla="*/ 0 w 6132"/>
              <a:gd name="T7" fmla="*/ 5952 h 5952"/>
              <a:gd name="T8" fmla="*/ 0 w 6132"/>
              <a:gd name="T9" fmla="*/ 0 h 5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32" h="5952">
                <a:moveTo>
                  <a:pt x="0" y="0"/>
                </a:moveTo>
                <a:lnTo>
                  <a:pt x="6132" y="0"/>
                </a:lnTo>
                <a:lnTo>
                  <a:pt x="2696" y="5952"/>
                </a:lnTo>
                <a:lnTo>
                  <a:pt x="0" y="595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08826" tIns="54413" rIns="108826" bIns="54413" numCol="1" anchor="t" anchorCtr="0" compatLnSpc="1"/>
          <a:lstStyle/>
          <a:p>
            <a:endParaRPr lang="zh-CN" altLang="en-US">
              <a:solidFill>
                <a:srgbClr val="F1F1F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9898" y="1678891"/>
            <a:ext cx="5346592" cy="323901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4201103" y="729608"/>
            <a:ext cx="685592" cy="528639"/>
            <a:chOff x="3151188" y="677070"/>
            <a:chExt cx="514350" cy="528638"/>
          </a:xfrm>
        </p:grpSpPr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3151188" y="677070"/>
              <a:ext cx="514350" cy="5286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3244850" y="773908"/>
              <a:ext cx="330200" cy="334963"/>
            </a:xfrm>
            <a:custGeom>
              <a:avLst/>
              <a:gdLst>
                <a:gd name="T0" fmla="*/ 471 w 549"/>
                <a:gd name="T1" fmla="*/ 540 h 540"/>
                <a:gd name="T2" fmla="*/ 336 w 549"/>
                <a:gd name="T3" fmla="*/ 436 h 540"/>
                <a:gd name="T4" fmla="*/ 0 w 549"/>
                <a:gd name="T5" fmla="*/ 230 h 540"/>
                <a:gd name="T6" fmla="*/ 461 w 549"/>
                <a:gd name="T7" fmla="*/ 230 h 540"/>
                <a:gd name="T8" fmla="*/ 521 w 549"/>
                <a:gd name="T9" fmla="*/ 419 h 540"/>
                <a:gd name="T10" fmla="*/ 297 w 549"/>
                <a:gd name="T11" fmla="*/ 262 h 540"/>
                <a:gd name="T12" fmla="*/ 284 w 549"/>
                <a:gd name="T13" fmla="*/ 259 h 540"/>
                <a:gd name="T14" fmla="*/ 273 w 549"/>
                <a:gd name="T15" fmla="*/ 311 h 540"/>
                <a:gd name="T16" fmla="*/ 297 w 549"/>
                <a:gd name="T17" fmla="*/ 317 h 540"/>
                <a:gd name="T18" fmla="*/ 292 w 549"/>
                <a:gd name="T19" fmla="*/ 335 h 540"/>
                <a:gd name="T20" fmla="*/ 234 w 549"/>
                <a:gd name="T21" fmla="*/ 351 h 540"/>
                <a:gd name="T22" fmla="*/ 230 w 549"/>
                <a:gd name="T23" fmla="*/ 350 h 540"/>
                <a:gd name="T24" fmla="*/ 168 w 549"/>
                <a:gd name="T25" fmla="*/ 327 h 540"/>
                <a:gd name="T26" fmla="*/ 191 w 549"/>
                <a:gd name="T27" fmla="*/ 312 h 540"/>
                <a:gd name="T28" fmla="*/ 208 w 549"/>
                <a:gd name="T29" fmla="*/ 280 h 540"/>
                <a:gd name="T30" fmla="*/ 180 w 549"/>
                <a:gd name="T31" fmla="*/ 259 h 540"/>
                <a:gd name="T32" fmla="*/ 168 w 549"/>
                <a:gd name="T33" fmla="*/ 236 h 540"/>
                <a:gd name="T34" fmla="*/ 178 w 549"/>
                <a:gd name="T35" fmla="*/ 228 h 540"/>
                <a:gd name="T36" fmla="*/ 288 w 549"/>
                <a:gd name="T37" fmla="*/ 228 h 540"/>
                <a:gd name="T38" fmla="*/ 297 w 549"/>
                <a:gd name="T39" fmla="*/ 236 h 540"/>
                <a:gd name="T40" fmla="*/ 386 w 549"/>
                <a:gd name="T41" fmla="*/ 289 h 540"/>
                <a:gd name="T42" fmla="*/ 317 w 549"/>
                <a:gd name="T43" fmla="*/ 215 h 540"/>
                <a:gd name="T44" fmla="*/ 306 w 549"/>
                <a:gd name="T45" fmla="*/ 208 h 540"/>
                <a:gd name="T46" fmla="*/ 164 w 549"/>
                <a:gd name="T47" fmla="*/ 208 h 540"/>
                <a:gd name="T48" fmla="*/ 150 w 549"/>
                <a:gd name="T49" fmla="*/ 214 h 540"/>
                <a:gd name="T50" fmla="*/ 81 w 549"/>
                <a:gd name="T51" fmla="*/ 288 h 540"/>
                <a:gd name="T52" fmla="*/ 78 w 549"/>
                <a:gd name="T53" fmla="*/ 318 h 540"/>
                <a:gd name="T54" fmla="*/ 102 w 549"/>
                <a:gd name="T55" fmla="*/ 333 h 540"/>
                <a:gd name="T56" fmla="*/ 156 w 549"/>
                <a:gd name="T57" fmla="*/ 320 h 540"/>
                <a:gd name="T58" fmla="*/ 164 w 549"/>
                <a:gd name="T59" fmla="*/ 368 h 540"/>
                <a:gd name="T60" fmla="*/ 310 w 549"/>
                <a:gd name="T61" fmla="*/ 361 h 540"/>
                <a:gd name="T62" fmla="*/ 362 w 549"/>
                <a:gd name="T63" fmla="*/ 333 h 540"/>
                <a:gd name="T64" fmla="*/ 366 w 549"/>
                <a:gd name="T65" fmla="*/ 333 h 540"/>
                <a:gd name="T66" fmla="*/ 386 w 549"/>
                <a:gd name="T67" fmla="*/ 289 h 540"/>
                <a:gd name="T68" fmla="*/ 295 w 549"/>
                <a:gd name="T69" fmla="*/ 137 h 540"/>
                <a:gd name="T70" fmla="*/ 171 w 549"/>
                <a:gd name="T71" fmla="*/ 137 h 540"/>
                <a:gd name="T72" fmla="*/ 231 w 549"/>
                <a:gd name="T73" fmla="*/ 431 h 540"/>
                <a:gd name="T74" fmla="*/ 432 w 549"/>
                <a:gd name="T75" fmla="*/ 230 h 540"/>
                <a:gd name="T76" fmla="*/ 30 w 549"/>
                <a:gd name="T77" fmla="*/ 23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9" h="540">
                  <a:moveTo>
                    <a:pt x="521" y="519"/>
                  </a:moveTo>
                  <a:cubicBezTo>
                    <a:pt x="507" y="533"/>
                    <a:pt x="489" y="540"/>
                    <a:pt x="471" y="540"/>
                  </a:cubicBezTo>
                  <a:cubicBezTo>
                    <a:pt x="452" y="540"/>
                    <a:pt x="434" y="533"/>
                    <a:pt x="421" y="519"/>
                  </a:cubicBezTo>
                  <a:lnTo>
                    <a:pt x="336" y="436"/>
                  </a:lnTo>
                  <a:cubicBezTo>
                    <a:pt x="304" y="452"/>
                    <a:pt x="269" y="461"/>
                    <a:pt x="231" y="461"/>
                  </a:cubicBezTo>
                  <a:cubicBezTo>
                    <a:pt x="103" y="461"/>
                    <a:pt x="0" y="358"/>
                    <a:pt x="0" y="230"/>
                  </a:cubicBezTo>
                  <a:cubicBezTo>
                    <a:pt x="0" y="103"/>
                    <a:pt x="103" y="0"/>
                    <a:pt x="231" y="0"/>
                  </a:cubicBezTo>
                  <a:cubicBezTo>
                    <a:pt x="358" y="0"/>
                    <a:pt x="461" y="103"/>
                    <a:pt x="461" y="230"/>
                  </a:cubicBezTo>
                  <a:cubicBezTo>
                    <a:pt x="461" y="268"/>
                    <a:pt x="452" y="304"/>
                    <a:pt x="436" y="335"/>
                  </a:cubicBezTo>
                  <a:lnTo>
                    <a:pt x="521" y="419"/>
                  </a:lnTo>
                  <a:cubicBezTo>
                    <a:pt x="549" y="447"/>
                    <a:pt x="549" y="492"/>
                    <a:pt x="521" y="519"/>
                  </a:cubicBezTo>
                  <a:close/>
                  <a:moveTo>
                    <a:pt x="297" y="262"/>
                  </a:moveTo>
                  <a:lnTo>
                    <a:pt x="286" y="259"/>
                  </a:lnTo>
                  <a:cubicBezTo>
                    <a:pt x="285" y="259"/>
                    <a:pt x="285" y="259"/>
                    <a:pt x="284" y="259"/>
                  </a:cubicBezTo>
                  <a:cubicBezTo>
                    <a:pt x="272" y="257"/>
                    <a:pt x="260" y="267"/>
                    <a:pt x="258" y="280"/>
                  </a:cubicBezTo>
                  <a:cubicBezTo>
                    <a:pt x="255" y="294"/>
                    <a:pt x="261" y="307"/>
                    <a:pt x="273" y="311"/>
                  </a:cubicBezTo>
                  <a:cubicBezTo>
                    <a:pt x="273" y="311"/>
                    <a:pt x="274" y="311"/>
                    <a:pt x="274" y="312"/>
                  </a:cubicBezTo>
                  <a:lnTo>
                    <a:pt x="297" y="317"/>
                  </a:lnTo>
                  <a:lnTo>
                    <a:pt x="297" y="327"/>
                  </a:lnTo>
                  <a:cubicBezTo>
                    <a:pt x="297" y="331"/>
                    <a:pt x="295" y="334"/>
                    <a:pt x="292" y="335"/>
                  </a:cubicBezTo>
                  <a:lnTo>
                    <a:pt x="236" y="351"/>
                  </a:lnTo>
                  <a:cubicBezTo>
                    <a:pt x="235" y="351"/>
                    <a:pt x="234" y="351"/>
                    <a:pt x="234" y="351"/>
                  </a:cubicBezTo>
                  <a:cubicBezTo>
                    <a:pt x="233" y="351"/>
                    <a:pt x="232" y="351"/>
                    <a:pt x="231" y="350"/>
                  </a:cubicBezTo>
                  <a:cubicBezTo>
                    <a:pt x="231" y="350"/>
                    <a:pt x="230" y="350"/>
                    <a:pt x="230" y="350"/>
                  </a:cubicBezTo>
                  <a:lnTo>
                    <a:pt x="174" y="335"/>
                  </a:lnTo>
                  <a:cubicBezTo>
                    <a:pt x="171" y="334"/>
                    <a:pt x="168" y="330"/>
                    <a:pt x="168" y="327"/>
                  </a:cubicBezTo>
                  <a:lnTo>
                    <a:pt x="168" y="317"/>
                  </a:lnTo>
                  <a:lnTo>
                    <a:pt x="191" y="312"/>
                  </a:lnTo>
                  <a:cubicBezTo>
                    <a:pt x="192" y="311"/>
                    <a:pt x="192" y="311"/>
                    <a:pt x="193" y="311"/>
                  </a:cubicBezTo>
                  <a:cubicBezTo>
                    <a:pt x="204" y="307"/>
                    <a:pt x="211" y="294"/>
                    <a:pt x="208" y="280"/>
                  </a:cubicBezTo>
                  <a:cubicBezTo>
                    <a:pt x="205" y="267"/>
                    <a:pt x="194" y="257"/>
                    <a:pt x="181" y="259"/>
                  </a:cubicBezTo>
                  <a:cubicBezTo>
                    <a:pt x="181" y="259"/>
                    <a:pt x="180" y="259"/>
                    <a:pt x="180" y="259"/>
                  </a:cubicBezTo>
                  <a:lnTo>
                    <a:pt x="168" y="262"/>
                  </a:lnTo>
                  <a:lnTo>
                    <a:pt x="168" y="236"/>
                  </a:lnTo>
                  <a:cubicBezTo>
                    <a:pt x="168" y="233"/>
                    <a:pt x="169" y="231"/>
                    <a:pt x="171" y="229"/>
                  </a:cubicBezTo>
                  <a:cubicBezTo>
                    <a:pt x="173" y="228"/>
                    <a:pt x="176" y="227"/>
                    <a:pt x="178" y="228"/>
                  </a:cubicBezTo>
                  <a:lnTo>
                    <a:pt x="234" y="243"/>
                  </a:lnTo>
                  <a:lnTo>
                    <a:pt x="288" y="228"/>
                  </a:lnTo>
                  <a:cubicBezTo>
                    <a:pt x="290" y="227"/>
                    <a:pt x="293" y="228"/>
                    <a:pt x="294" y="230"/>
                  </a:cubicBezTo>
                  <a:cubicBezTo>
                    <a:pt x="296" y="231"/>
                    <a:pt x="297" y="234"/>
                    <a:pt x="297" y="236"/>
                  </a:cubicBezTo>
                  <a:lnTo>
                    <a:pt x="297" y="262"/>
                  </a:lnTo>
                  <a:close/>
                  <a:moveTo>
                    <a:pt x="386" y="289"/>
                  </a:moveTo>
                  <a:cubicBezTo>
                    <a:pt x="385" y="288"/>
                    <a:pt x="385" y="288"/>
                    <a:pt x="385" y="288"/>
                  </a:cubicBezTo>
                  <a:lnTo>
                    <a:pt x="317" y="215"/>
                  </a:lnTo>
                  <a:cubicBezTo>
                    <a:pt x="317" y="214"/>
                    <a:pt x="316" y="214"/>
                    <a:pt x="316" y="214"/>
                  </a:cubicBezTo>
                  <a:cubicBezTo>
                    <a:pt x="313" y="211"/>
                    <a:pt x="310" y="209"/>
                    <a:pt x="306" y="208"/>
                  </a:cubicBezTo>
                  <a:cubicBezTo>
                    <a:pt x="305" y="208"/>
                    <a:pt x="304" y="208"/>
                    <a:pt x="303" y="208"/>
                  </a:cubicBezTo>
                  <a:lnTo>
                    <a:pt x="164" y="208"/>
                  </a:lnTo>
                  <a:cubicBezTo>
                    <a:pt x="164" y="208"/>
                    <a:pt x="163" y="208"/>
                    <a:pt x="163" y="208"/>
                  </a:cubicBezTo>
                  <a:cubicBezTo>
                    <a:pt x="158" y="208"/>
                    <a:pt x="154" y="210"/>
                    <a:pt x="150" y="214"/>
                  </a:cubicBezTo>
                  <a:cubicBezTo>
                    <a:pt x="150" y="214"/>
                    <a:pt x="149" y="214"/>
                    <a:pt x="149" y="215"/>
                  </a:cubicBezTo>
                  <a:lnTo>
                    <a:pt x="81" y="288"/>
                  </a:lnTo>
                  <a:cubicBezTo>
                    <a:pt x="81" y="288"/>
                    <a:pt x="80" y="288"/>
                    <a:pt x="80" y="289"/>
                  </a:cubicBezTo>
                  <a:cubicBezTo>
                    <a:pt x="74" y="297"/>
                    <a:pt x="73" y="308"/>
                    <a:pt x="78" y="318"/>
                  </a:cubicBezTo>
                  <a:cubicBezTo>
                    <a:pt x="82" y="327"/>
                    <a:pt x="90" y="333"/>
                    <a:pt x="99" y="333"/>
                  </a:cubicBezTo>
                  <a:cubicBezTo>
                    <a:pt x="100" y="333"/>
                    <a:pt x="101" y="333"/>
                    <a:pt x="102" y="333"/>
                  </a:cubicBezTo>
                  <a:cubicBezTo>
                    <a:pt x="103" y="333"/>
                    <a:pt x="103" y="333"/>
                    <a:pt x="104" y="333"/>
                  </a:cubicBezTo>
                  <a:lnTo>
                    <a:pt x="156" y="320"/>
                  </a:lnTo>
                  <a:lnTo>
                    <a:pt x="156" y="361"/>
                  </a:lnTo>
                  <a:cubicBezTo>
                    <a:pt x="156" y="365"/>
                    <a:pt x="160" y="368"/>
                    <a:pt x="164" y="368"/>
                  </a:cubicBezTo>
                  <a:lnTo>
                    <a:pt x="303" y="368"/>
                  </a:lnTo>
                  <a:cubicBezTo>
                    <a:pt x="307" y="368"/>
                    <a:pt x="310" y="365"/>
                    <a:pt x="310" y="361"/>
                  </a:cubicBezTo>
                  <a:lnTo>
                    <a:pt x="310" y="320"/>
                  </a:lnTo>
                  <a:lnTo>
                    <a:pt x="362" y="333"/>
                  </a:lnTo>
                  <a:cubicBezTo>
                    <a:pt x="362" y="333"/>
                    <a:pt x="363" y="333"/>
                    <a:pt x="363" y="333"/>
                  </a:cubicBezTo>
                  <a:cubicBezTo>
                    <a:pt x="364" y="333"/>
                    <a:pt x="365" y="333"/>
                    <a:pt x="366" y="333"/>
                  </a:cubicBezTo>
                  <a:cubicBezTo>
                    <a:pt x="374" y="333"/>
                    <a:pt x="381" y="329"/>
                    <a:pt x="386" y="321"/>
                  </a:cubicBezTo>
                  <a:cubicBezTo>
                    <a:pt x="393" y="312"/>
                    <a:pt x="393" y="298"/>
                    <a:pt x="386" y="289"/>
                  </a:cubicBezTo>
                  <a:close/>
                  <a:moveTo>
                    <a:pt x="233" y="203"/>
                  </a:moveTo>
                  <a:cubicBezTo>
                    <a:pt x="267" y="203"/>
                    <a:pt x="295" y="174"/>
                    <a:pt x="295" y="137"/>
                  </a:cubicBezTo>
                  <a:cubicBezTo>
                    <a:pt x="295" y="101"/>
                    <a:pt x="267" y="71"/>
                    <a:pt x="233" y="71"/>
                  </a:cubicBezTo>
                  <a:cubicBezTo>
                    <a:pt x="199" y="71"/>
                    <a:pt x="171" y="101"/>
                    <a:pt x="171" y="137"/>
                  </a:cubicBezTo>
                  <a:cubicBezTo>
                    <a:pt x="171" y="174"/>
                    <a:pt x="199" y="203"/>
                    <a:pt x="233" y="203"/>
                  </a:cubicBezTo>
                  <a:close/>
                  <a:moveTo>
                    <a:pt x="231" y="431"/>
                  </a:moveTo>
                  <a:lnTo>
                    <a:pt x="231" y="431"/>
                  </a:lnTo>
                  <a:cubicBezTo>
                    <a:pt x="342" y="431"/>
                    <a:pt x="432" y="342"/>
                    <a:pt x="432" y="230"/>
                  </a:cubicBezTo>
                  <a:cubicBezTo>
                    <a:pt x="432" y="119"/>
                    <a:pt x="342" y="29"/>
                    <a:pt x="231" y="29"/>
                  </a:cubicBezTo>
                  <a:cubicBezTo>
                    <a:pt x="119" y="29"/>
                    <a:pt x="30" y="119"/>
                    <a:pt x="30" y="230"/>
                  </a:cubicBezTo>
                  <a:cubicBezTo>
                    <a:pt x="30" y="342"/>
                    <a:pt x="119" y="431"/>
                    <a:pt x="231" y="4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266343" y="729608"/>
            <a:ext cx="683475" cy="528639"/>
            <a:chOff x="4700588" y="677070"/>
            <a:chExt cx="512762" cy="528638"/>
          </a:xfrm>
        </p:grpSpPr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4700588" y="677070"/>
              <a:ext cx="512762" cy="5286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4806950" y="775495"/>
              <a:ext cx="301625" cy="330200"/>
            </a:xfrm>
            <a:custGeom>
              <a:avLst/>
              <a:gdLst>
                <a:gd name="T0" fmla="*/ 151 w 500"/>
                <a:gd name="T1" fmla="*/ 82 h 533"/>
                <a:gd name="T2" fmla="*/ 328 w 500"/>
                <a:gd name="T3" fmla="*/ 59 h 533"/>
                <a:gd name="T4" fmla="*/ 265 w 500"/>
                <a:gd name="T5" fmla="*/ 37 h 533"/>
                <a:gd name="T6" fmla="*/ 192 w 500"/>
                <a:gd name="T7" fmla="*/ 37 h 533"/>
                <a:gd name="T8" fmla="*/ 128 w 500"/>
                <a:gd name="T9" fmla="*/ 59 h 533"/>
                <a:gd name="T10" fmla="*/ 412 w 500"/>
                <a:gd name="T11" fmla="*/ 462 h 533"/>
                <a:gd name="T12" fmla="*/ 419 w 500"/>
                <a:gd name="T13" fmla="*/ 446 h 533"/>
                <a:gd name="T14" fmla="*/ 390 w 500"/>
                <a:gd name="T15" fmla="*/ 346 h 533"/>
                <a:gd name="T16" fmla="*/ 371 w 500"/>
                <a:gd name="T17" fmla="*/ 346 h 533"/>
                <a:gd name="T18" fmla="*/ 372 w 500"/>
                <a:gd name="T19" fmla="*/ 423 h 533"/>
                <a:gd name="T20" fmla="*/ 372 w 500"/>
                <a:gd name="T21" fmla="*/ 425 h 533"/>
                <a:gd name="T22" fmla="*/ 373 w 500"/>
                <a:gd name="T23" fmla="*/ 426 h 533"/>
                <a:gd name="T24" fmla="*/ 374 w 500"/>
                <a:gd name="T25" fmla="*/ 428 h 533"/>
                <a:gd name="T26" fmla="*/ 477 w 500"/>
                <a:gd name="T27" fmla="*/ 352 h 533"/>
                <a:gd name="T28" fmla="*/ 380 w 500"/>
                <a:gd name="T29" fmla="*/ 301 h 533"/>
                <a:gd name="T30" fmla="*/ 359 w 500"/>
                <a:gd name="T31" fmla="*/ 531 h 533"/>
                <a:gd name="T32" fmla="*/ 495 w 500"/>
                <a:gd name="T33" fmla="*/ 439 h 533"/>
                <a:gd name="T34" fmla="*/ 477 w 500"/>
                <a:gd name="T35" fmla="*/ 436 h 533"/>
                <a:gd name="T36" fmla="*/ 381 w 500"/>
                <a:gd name="T37" fmla="*/ 515 h 533"/>
                <a:gd name="T38" fmla="*/ 284 w 500"/>
                <a:gd name="T39" fmla="*/ 399 h 533"/>
                <a:gd name="T40" fmla="*/ 399 w 500"/>
                <a:gd name="T41" fmla="*/ 321 h 533"/>
                <a:gd name="T42" fmla="*/ 477 w 500"/>
                <a:gd name="T43" fmla="*/ 436 h 533"/>
                <a:gd name="T44" fmla="*/ 168 w 500"/>
                <a:gd name="T45" fmla="*/ 435 h 533"/>
                <a:gd name="T46" fmla="*/ 286 w 500"/>
                <a:gd name="T47" fmla="*/ 317 h 533"/>
                <a:gd name="T48" fmla="*/ 311 w 500"/>
                <a:gd name="T49" fmla="*/ 298 h 533"/>
                <a:gd name="T50" fmla="*/ 432 w 500"/>
                <a:gd name="T51" fmla="*/ 181 h 533"/>
                <a:gd name="T52" fmla="*/ 437 w 500"/>
                <a:gd name="T53" fmla="*/ 292 h 533"/>
                <a:gd name="T54" fmla="*/ 456 w 500"/>
                <a:gd name="T55" fmla="*/ 298 h 533"/>
                <a:gd name="T56" fmla="*/ 456 w 500"/>
                <a:gd name="T57" fmla="*/ 123 h 533"/>
                <a:gd name="T58" fmla="*/ 24 w 500"/>
                <a:gd name="T59" fmla="*/ 99 h 533"/>
                <a:gd name="T60" fmla="*/ 0 w 500"/>
                <a:gd name="T61" fmla="*/ 186 h 533"/>
                <a:gd name="T62" fmla="*/ 0 w 500"/>
                <a:gd name="T63" fmla="*/ 317 h 533"/>
                <a:gd name="T64" fmla="*/ 0 w 500"/>
                <a:gd name="T65" fmla="*/ 444 h 533"/>
                <a:gd name="T66" fmla="*/ 252 w 500"/>
                <a:gd name="T67" fmla="*/ 467 h 533"/>
                <a:gd name="T68" fmla="*/ 19 w 500"/>
                <a:gd name="T69" fmla="*/ 186 h 533"/>
                <a:gd name="T70" fmla="*/ 24 w 500"/>
                <a:gd name="T71" fmla="*/ 181 h 533"/>
                <a:gd name="T72" fmla="*/ 149 w 500"/>
                <a:gd name="T73" fmla="*/ 298 h 533"/>
                <a:gd name="T74" fmla="*/ 19 w 500"/>
                <a:gd name="T75" fmla="*/ 186 h 533"/>
                <a:gd name="T76" fmla="*/ 149 w 500"/>
                <a:gd name="T77" fmla="*/ 317 h 533"/>
                <a:gd name="T78" fmla="*/ 24 w 500"/>
                <a:gd name="T79" fmla="*/ 435 h 533"/>
                <a:gd name="T80" fmla="*/ 19 w 500"/>
                <a:gd name="T81" fmla="*/ 317 h 533"/>
                <a:gd name="T82" fmla="*/ 168 w 500"/>
                <a:gd name="T83" fmla="*/ 298 h 533"/>
                <a:gd name="T84" fmla="*/ 168 w 500"/>
                <a:gd name="T85" fmla="*/ 181 h 533"/>
                <a:gd name="T86" fmla="*/ 292 w 500"/>
                <a:gd name="T87" fmla="*/ 298 h 533"/>
                <a:gd name="T88" fmla="*/ 302 w 500"/>
                <a:gd name="T89" fmla="*/ 123 h 533"/>
                <a:gd name="T90" fmla="*/ 318 w 500"/>
                <a:gd name="T91" fmla="*/ 139 h 533"/>
                <a:gd name="T92" fmla="*/ 286 w 500"/>
                <a:gd name="T93" fmla="*/ 139 h 533"/>
                <a:gd name="T94" fmla="*/ 159 w 500"/>
                <a:gd name="T95" fmla="*/ 123 h 533"/>
                <a:gd name="T96" fmla="*/ 175 w 500"/>
                <a:gd name="T97" fmla="*/ 139 h 533"/>
                <a:gd name="T98" fmla="*/ 143 w 500"/>
                <a:gd name="T99" fmla="*/ 139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0" h="533">
                  <a:moveTo>
                    <a:pt x="128" y="59"/>
                  </a:moveTo>
                  <a:cubicBezTo>
                    <a:pt x="128" y="72"/>
                    <a:pt x="138" y="82"/>
                    <a:pt x="151" y="82"/>
                  </a:cubicBezTo>
                  <a:lnTo>
                    <a:pt x="305" y="82"/>
                  </a:lnTo>
                  <a:cubicBezTo>
                    <a:pt x="318" y="82"/>
                    <a:pt x="328" y="72"/>
                    <a:pt x="328" y="59"/>
                  </a:cubicBezTo>
                  <a:cubicBezTo>
                    <a:pt x="328" y="47"/>
                    <a:pt x="318" y="37"/>
                    <a:pt x="305" y="37"/>
                  </a:cubicBezTo>
                  <a:lnTo>
                    <a:pt x="265" y="37"/>
                  </a:lnTo>
                  <a:cubicBezTo>
                    <a:pt x="265" y="17"/>
                    <a:pt x="248" y="0"/>
                    <a:pt x="228" y="0"/>
                  </a:cubicBezTo>
                  <a:cubicBezTo>
                    <a:pt x="208" y="0"/>
                    <a:pt x="192" y="17"/>
                    <a:pt x="192" y="37"/>
                  </a:cubicBezTo>
                  <a:lnTo>
                    <a:pt x="151" y="37"/>
                  </a:lnTo>
                  <a:cubicBezTo>
                    <a:pt x="138" y="37"/>
                    <a:pt x="128" y="47"/>
                    <a:pt x="128" y="59"/>
                  </a:cubicBezTo>
                  <a:close/>
                  <a:moveTo>
                    <a:pt x="405" y="459"/>
                  </a:moveTo>
                  <a:cubicBezTo>
                    <a:pt x="407" y="461"/>
                    <a:pt x="410" y="462"/>
                    <a:pt x="412" y="462"/>
                  </a:cubicBezTo>
                  <a:cubicBezTo>
                    <a:pt x="414" y="462"/>
                    <a:pt x="417" y="461"/>
                    <a:pt x="419" y="459"/>
                  </a:cubicBezTo>
                  <a:cubicBezTo>
                    <a:pt x="422" y="456"/>
                    <a:pt x="422" y="450"/>
                    <a:pt x="419" y="446"/>
                  </a:cubicBezTo>
                  <a:lnTo>
                    <a:pt x="390" y="417"/>
                  </a:lnTo>
                  <a:lnTo>
                    <a:pt x="390" y="346"/>
                  </a:lnTo>
                  <a:cubicBezTo>
                    <a:pt x="390" y="341"/>
                    <a:pt x="386" y="337"/>
                    <a:pt x="381" y="337"/>
                  </a:cubicBezTo>
                  <a:cubicBezTo>
                    <a:pt x="375" y="337"/>
                    <a:pt x="371" y="341"/>
                    <a:pt x="371" y="346"/>
                  </a:cubicBezTo>
                  <a:lnTo>
                    <a:pt x="371" y="421"/>
                  </a:lnTo>
                  <a:cubicBezTo>
                    <a:pt x="371" y="422"/>
                    <a:pt x="371" y="423"/>
                    <a:pt x="372" y="423"/>
                  </a:cubicBezTo>
                  <a:cubicBezTo>
                    <a:pt x="372" y="423"/>
                    <a:pt x="372" y="424"/>
                    <a:pt x="372" y="424"/>
                  </a:cubicBezTo>
                  <a:cubicBezTo>
                    <a:pt x="372" y="424"/>
                    <a:pt x="372" y="425"/>
                    <a:pt x="372" y="425"/>
                  </a:cubicBezTo>
                  <a:cubicBezTo>
                    <a:pt x="372" y="425"/>
                    <a:pt x="372" y="425"/>
                    <a:pt x="372" y="426"/>
                  </a:cubicBezTo>
                  <a:cubicBezTo>
                    <a:pt x="373" y="426"/>
                    <a:pt x="373" y="426"/>
                    <a:pt x="373" y="426"/>
                  </a:cubicBezTo>
                  <a:cubicBezTo>
                    <a:pt x="373" y="427"/>
                    <a:pt x="374" y="427"/>
                    <a:pt x="374" y="428"/>
                  </a:cubicBezTo>
                  <a:cubicBezTo>
                    <a:pt x="374" y="428"/>
                    <a:pt x="374" y="428"/>
                    <a:pt x="374" y="428"/>
                  </a:cubicBezTo>
                  <a:lnTo>
                    <a:pt x="405" y="459"/>
                  </a:lnTo>
                  <a:close/>
                  <a:moveTo>
                    <a:pt x="477" y="352"/>
                  </a:moveTo>
                  <a:cubicBezTo>
                    <a:pt x="459" y="327"/>
                    <a:pt x="433" y="309"/>
                    <a:pt x="402" y="303"/>
                  </a:cubicBezTo>
                  <a:cubicBezTo>
                    <a:pt x="395" y="302"/>
                    <a:pt x="388" y="301"/>
                    <a:pt x="380" y="301"/>
                  </a:cubicBezTo>
                  <a:cubicBezTo>
                    <a:pt x="325" y="301"/>
                    <a:pt x="277" y="341"/>
                    <a:pt x="267" y="396"/>
                  </a:cubicBezTo>
                  <a:cubicBezTo>
                    <a:pt x="255" y="458"/>
                    <a:pt x="296" y="519"/>
                    <a:pt x="359" y="531"/>
                  </a:cubicBezTo>
                  <a:cubicBezTo>
                    <a:pt x="366" y="533"/>
                    <a:pt x="373" y="533"/>
                    <a:pt x="381" y="533"/>
                  </a:cubicBezTo>
                  <a:cubicBezTo>
                    <a:pt x="436" y="533"/>
                    <a:pt x="484" y="494"/>
                    <a:pt x="495" y="439"/>
                  </a:cubicBezTo>
                  <a:cubicBezTo>
                    <a:pt x="500" y="409"/>
                    <a:pt x="494" y="378"/>
                    <a:pt x="477" y="352"/>
                  </a:cubicBezTo>
                  <a:close/>
                  <a:moveTo>
                    <a:pt x="477" y="436"/>
                  </a:moveTo>
                  <a:lnTo>
                    <a:pt x="477" y="436"/>
                  </a:lnTo>
                  <a:cubicBezTo>
                    <a:pt x="468" y="482"/>
                    <a:pt x="428" y="515"/>
                    <a:pt x="381" y="515"/>
                  </a:cubicBezTo>
                  <a:cubicBezTo>
                    <a:pt x="375" y="515"/>
                    <a:pt x="368" y="515"/>
                    <a:pt x="362" y="514"/>
                  </a:cubicBezTo>
                  <a:cubicBezTo>
                    <a:pt x="309" y="503"/>
                    <a:pt x="274" y="452"/>
                    <a:pt x="284" y="399"/>
                  </a:cubicBezTo>
                  <a:cubicBezTo>
                    <a:pt x="293" y="353"/>
                    <a:pt x="334" y="319"/>
                    <a:pt x="380" y="319"/>
                  </a:cubicBezTo>
                  <a:cubicBezTo>
                    <a:pt x="387" y="319"/>
                    <a:pt x="393" y="320"/>
                    <a:pt x="399" y="321"/>
                  </a:cubicBezTo>
                  <a:cubicBezTo>
                    <a:pt x="425" y="326"/>
                    <a:pt x="447" y="341"/>
                    <a:pt x="462" y="362"/>
                  </a:cubicBezTo>
                  <a:cubicBezTo>
                    <a:pt x="476" y="384"/>
                    <a:pt x="482" y="410"/>
                    <a:pt x="477" y="436"/>
                  </a:cubicBezTo>
                  <a:close/>
                  <a:moveTo>
                    <a:pt x="244" y="435"/>
                  </a:moveTo>
                  <a:lnTo>
                    <a:pt x="168" y="435"/>
                  </a:lnTo>
                  <a:lnTo>
                    <a:pt x="168" y="317"/>
                  </a:lnTo>
                  <a:lnTo>
                    <a:pt x="286" y="317"/>
                  </a:lnTo>
                  <a:cubicBezTo>
                    <a:pt x="294" y="310"/>
                    <a:pt x="302" y="304"/>
                    <a:pt x="311" y="298"/>
                  </a:cubicBezTo>
                  <a:lnTo>
                    <a:pt x="311" y="298"/>
                  </a:lnTo>
                  <a:lnTo>
                    <a:pt x="311" y="181"/>
                  </a:lnTo>
                  <a:lnTo>
                    <a:pt x="432" y="181"/>
                  </a:lnTo>
                  <a:cubicBezTo>
                    <a:pt x="435" y="181"/>
                    <a:pt x="437" y="183"/>
                    <a:pt x="437" y="186"/>
                  </a:cubicBezTo>
                  <a:lnTo>
                    <a:pt x="437" y="292"/>
                  </a:lnTo>
                  <a:cubicBezTo>
                    <a:pt x="444" y="295"/>
                    <a:pt x="450" y="298"/>
                    <a:pt x="456" y="302"/>
                  </a:cubicBezTo>
                  <a:lnTo>
                    <a:pt x="456" y="298"/>
                  </a:lnTo>
                  <a:lnTo>
                    <a:pt x="456" y="186"/>
                  </a:lnTo>
                  <a:lnTo>
                    <a:pt x="456" y="123"/>
                  </a:lnTo>
                  <a:cubicBezTo>
                    <a:pt x="456" y="110"/>
                    <a:pt x="445" y="99"/>
                    <a:pt x="432" y="99"/>
                  </a:cubicBezTo>
                  <a:lnTo>
                    <a:pt x="24" y="99"/>
                  </a:lnTo>
                  <a:cubicBezTo>
                    <a:pt x="11" y="99"/>
                    <a:pt x="0" y="110"/>
                    <a:pt x="0" y="123"/>
                  </a:cubicBezTo>
                  <a:lnTo>
                    <a:pt x="0" y="186"/>
                  </a:lnTo>
                  <a:lnTo>
                    <a:pt x="0" y="298"/>
                  </a:lnTo>
                  <a:lnTo>
                    <a:pt x="0" y="317"/>
                  </a:lnTo>
                  <a:lnTo>
                    <a:pt x="0" y="430"/>
                  </a:lnTo>
                  <a:lnTo>
                    <a:pt x="0" y="444"/>
                  </a:lnTo>
                  <a:cubicBezTo>
                    <a:pt x="0" y="457"/>
                    <a:pt x="11" y="467"/>
                    <a:pt x="24" y="467"/>
                  </a:cubicBezTo>
                  <a:lnTo>
                    <a:pt x="252" y="467"/>
                  </a:lnTo>
                  <a:cubicBezTo>
                    <a:pt x="248" y="457"/>
                    <a:pt x="245" y="446"/>
                    <a:pt x="244" y="435"/>
                  </a:cubicBezTo>
                  <a:close/>
                  <a:moveTo>
                    <a:pt x="19" y="186"/>
                  </a:moveTo>
                  <a:lnTo>
                    <a:pt x="19" y="186"/>
                  </a:lnTo>
                  <a:cubicBezTo>
                    <a:pt x="19" y="183"/>
                    <a:pt x="21" y="181"/>
                    <a:pt x="24" y="181"/>
                  </a:cubicBezTo>
                  <a:lnTo>
                    <a:pt x="149" y="181"/>
                  </a:lnTo>
                  <a:lnTo>
                    <a:pt x="149" y="298"/>
                  </a:lnTo>
                  <a:lnTo>
                    <a:pt x="19" y="298"/>
                  </a:lnTo>
                  <a:lnTo>
                    <a:pt x="19" y="186"/>
                  </a:lnTo>
                  <a:close/>
                  <a:moveTo>
                    <a:pt x="149" y="317"/>
                  </a:moveTo>
                  <a:lnTo>
                    <a:pt x="149" y="317"/>
                  </a:lnTo>
                  <a:lnTo>
                    <a:pt x="149" y="435"/>
                  </a:lnTo>
                  <a:lnTo>
                    <a:pt x="24" y="435"/>
                  </a:lnTo>
                  <a:cubicBezTo>
                    <a:pt x="21" y="435"/>
                    <a:pt x="19" y="432"/>
                    <a:pt x="19" y="430"/>
                  </a:cubicBezTo>
                  <a:lnTo>
                    <a:pt x="19" y="317"/>
                  </a:lnTo>
                  <a:lnTo>
                    <a:pt x="149" y="317"/>
                  </a:lnTo>
                  <a:close/>
                  <a:moveTo>
                    <a:pt x="168" y="298"/>
                  </a:moveTo>
                  <a:lnTo>
                    <a:pt x="168" y="298"/>
                  </a:lnTo>
                  <a:lnTo>
                    <a:pt x="168" y="181"/>
                  </a:lnTo>
                  <a:lnTo>
                    <a:pt x="292" y="181"/>
                  </a:lnTo>
                  <a:lnTo>
                    <a:pt x="292" y="298"/>
                  </a:lnTo>
                  <a:lnTo>
                    <a:pt x="168" y="298"/>
                  </a:lnTo>
                  <a:close/>
                  <a:moveTo>
                    <a:pt x="302" y="123"/>
                  </a:moveTo>
                  <a:lnTo>
                    <a:pt x="302" y="123"/>
                  </a:lnTo>
                  <a:cubicBezTo>
                    <a:pt x="311" y="123"/>
                    <a:pt x="318" y="130"/>
                    <a:pt x="318" y="139"/>
                  </a:cubicBezTo>
                  <a:cubicBezTo>
                    <a:pt x="318" y="148"/>
                    <a:pt x="311" y="155"/>
                    <a:pt x="302" y="155"/>
                  </a:cubicBezTo>
                  <a:cubicBezTo>
                    <a:pt x="293" y="155"/>
                    <a:pt x="286" y="148"/>
                    <a:pt x="286" y="139"/>
                  </a:cubicBezTo>
                  <a:cubicBezTo>
                    <a:pt x="286" y="130"/>
                    <a:pt x="293" y="123"/>
                    <a:pt x="302" y="123"/>
                  </a:cubicBezTo>
                  <a:close/>
                  <a:moveTo>
                    <a:pt x="159" y="123"/>
                  </a:moveTo>
                  <a:lnTo>
                    <a:pt x="159" y="123"/>
                  </a:lnTo>
                  <a:cubicBezTo>
                    <a:pt x="167" y="123"/>
                    <a:pt x="175" y="130"/>
                    <a:pt x="175" y="139"/>
                  </a:cubicBezTo>
                  <a:cubicBezTo>
                    <a:pt x="175" y="148"/>
                    <a:pt x="167" y="155"/>
                    <a:pt x="159" y="155"/>
                  </a:cubicBezTo>
                  <a:cubicBezTo>
                    <a:pt x="150" y="155"/>
                    <a:pt x="143" y="148"/>
                    <a:pt x="143" y="139"/>
                  </a:cubicBezTo>
                  <a:cubicBezTo>
                    <a:pt x="143" y="130"/>
                    <a:pt x="150" y="123"/>
                    <a:pt x="159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334932" y="729608"/>
            <a:ext cx="685592" cy="528639"/>
            <a:chOff x="5502275" y="677070"/>
            <a:chExt cx="514350" cy="528638"/>
          </a:xfrm>
        </p:grpSpPr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5502275" y="677070"/>
              <a:ext cx="514350" cy="5286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auto">
            <a:xfrm>
              <a:off x="5573713" y="751683"/>
              <a:ext cx="334962" cy="366713"/>
            </a:xfrm>
            <a:custGeom>
              <a:avLst/>
              <a:gdLst>
                <a:gd name="T0" fmla="*/ 210 w 554"/>
                <a:gd name="T1" fmla="*/ 368 h 591"/>
                <a:gd name="T2" fmla="*/ 200 w 554"/>
                <a:gd name="T3" fmla="*/ 334 h 591"/>
                <a:gd name="T4" fmla="*/ 242 w 554"/>
                <a:gd name="T5" fmla="*/ 161 h 591"/>
                <a:gd name="T6" fmla="*/ 287 w 554"/>
                <a:gd name="T7" fmla="*/ 302 h 591"/>
                <a:gd name="T8" fmla="*/ 343 w 554"/>
                <a:gd name="T9" fmla="*/ 139 h 591"/>
                <a:gd name="T10" fmla="*/ 219 w 554"/>
                <a:gd name="T11" fmla="*/ 276 h 591"/>
                <a:gd name="T12" fmla="*/ 209 w 554"/>
                <a:gd name="T13" fmla="*/ 294 h 591"/>
                <a:gd name="T14" fmla="*/ 285 w 554"/>
                <a:gd name="T15" fmla="*/ 339 h 591"/>
                <a:gd name="T16" fmla="*/ 365 w 554"/>
                <a:gd name="T17" fmla="*/ 118 h 591"/>
                <a:gd name="T18" fmla="*/ 369 w 554"/>
                <a:gd name="T19" fmla="*/ 75 h 591"/>
                <a:gd name="T20" fmla="*/ 365 w 554"/>
                <a:gd name="T21" fmla="*/ 118 h 591"/>
                <a:gd name="T22" fmla="*/ 432 w 554"/>
                <a:gd name="T23" fmla="*/ 140 h 591"/>
                <a:gd name="T24" fmla="*/ 390 w 554"/>
                <a:gd name="T25" fmla="*/ 143 h 591"/>
                <a:gd name="T26" fmla="*/ 316 w 554"/>
                <a:gd name="T27" fmla="*/ 100 h 591"/>
                <a:gd name="T28" fmla="*/ 298 w 554"/>
                <a:gd name="T29" fmla="*/ 61 h 591"/>
                <a:gd name="T30" fmla="*/ 316 w 554"/>
                <a:gd name="T31" fmla="*/ 100 h 591"/>
                <a:gd name="T32" fmla="*/ 245 w 554"/>
                <a:gd name="T33" fmla="*/ 74 h 591"/>
                <a:gd name="T34" fmla="*/ 248 w 554"/>
                <a:gd name="T35" fmla="*/ 117 h 591"/>
                <a:gd name="T36" fmla="*/ 407 w 554"/>
                <a:gd name="T37" fmla="*/ 211 h 591"/>
                <a:gd name="T38" fmla="*/ 446 w 554"/>
                <a:gd name="T39" fmla="*/ 193 h 591"/>
                <a:gd name="T40" fmla="*/ 407 w 554"/>
                <a:gd name="T41" fmla="*/ 211 h 591"/>
                <a:gd name="T42" fmla="*/ 204 w 554"/>
                <a:gd name="T43" fmla="*/ 303 h 591"/>
                <a:gd name="T44" fmla="*/ 193 w 554"/>
                <a:gd name="T45" fmla="*/ 321 h 591"/>
                <a:gd name="T46" fmla="*/ 269 w 554"/>
                <a:gd name="T47" fmla="*/ 365 h 591"/>
                <a:gd name="T48" fmla="*/ 202 w 554"/>
                <a:gd name="T49" fmla="*/ 591 h 591"/>
                <a:gd name="T50" fmla="*/ 217 w 554"/>
                <a:gd name="T51" fmla="*/ 35 h 591"/>
                <a:gd name="T52" fmla="*/ 527 w 554"/>
                <a:gd name="T53" fmla="*/ 168 h 591"/>
                <a:gd name="T54" fmla="*/ 532 w 554"/>
                <a:gd name="T55" fmla="*/ 257 h 591"/>
                <a:gd name="T56" fmla="*/ 547 w 554"/>
                <a:gd name="T57" fmla="*/ 369 h 591"/>
                <a:gd name="T58" fmla="*/ 528 w 554"/>
                <a:gd name="T59" fmla="*/ 464 h 591"/>
                <a:gd name="T60" fmla="*/ 414 w 554"/>
                <a:gd name="T61" fmla="*/ 491 h 591"/>
                <a:gd name="T62" fmla="*/ 202 w 554"/>
                <a:gd name="T63" fmla="*/ 59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4" h="591">
                  <a:moveTo>
                    <a:pt x="200" y="334"/>
                  </a:moveTo>
                  <a:cubicBezTo>
                    <a:pt x="194" y="346"/>
                    <a:pt x="198" y="361"/>
                    <a:pt x="210" y="368"/>
                  </a:cubicBezTo>
                  <a:cubicBezTo>
                    <a:pt x="220" y="373"/>
                    <a:pt x="232" y="372"/>
                    <a:pt x="240" y="365"/>
                  </a:cubicBezTo>
                  <a:lnTo>
                    <a:pt x="200" y="334"/>
                  </a:lnTo>
                  <a:close/>
                  <a:moveTo>
                    <a:pt x="343" y="139"/>
                  </a:moveTo>
                  <a:cubicBezTo>
                    <a:pt x="307" y="118"/>
                    <a:pt x="261" y="128"/>
                    <a:pt x="242" y="161"/>
                  </a:cubicBezTo>
                  <a:cubicBezTo>
                    <a:pt x="222" y="196"/>
                    <a:pt x="248" y="233"/>
                    <a:pt x="230" y="269"/>
                  </a:cubicBezTo>
                  <a:lnTo>
                    <a:pt x="287" y="302"/>
                  </a:lnTo>
                  <a:cubicBezTo>
                    <a:pt x="309" y="269"/>
                    <a:pt x="355" y="272"/>
                    <a:pt x="375" y="238"/>
                  </a:cubicBezTo>
                  <a:cubicBezTo>
                    <a:pt x="394" y="204"/>
                    <a:pt x="380" y="160"/>
                    <a:pt x="343" y="139"/>
                  </a:cubicBezTo>
                  <a:close/>
                  <a:moveTo>
                    <a:pt x="281" y="323"/>
                  </a:moveTo>
                  <a:lnTo>
                    <a:pt x="219" y="276"/>
                  </a:lnTo>
                  <a:cubicBezTo>
                    <a:pt x="215" y="272"/>
                    <a:pt x="208" y="274"/>
                    <a:pt x="205" y="279"/>
                  </a:cubicBezTo>
                  <a:cubicBezTo>
                    <a:pt x="203" y="284"/>
                    <a:pt x="204" y="291"/>
                    <a:pt x="209" y="294"/>
                  </a:cubicBezTo>
                  <a:lnTo>
                    <a:pt x="271" y="341"/>
                  </a:lnTo>
                  <a:cubicBezTo>
                    <a:pt x="276" y="345"/>
                    <a:pt x="282" y="344"/>
                    <a:pt x="285" y="339"/>
                  </a:cubicBezTo>
                  <a:cubicBezTo>
                    <a:pt x="288" y="334"/>
                    <a:pt x="286" y="326"/>
                    <a:pt x="281" y="323"/>
                  </a:cubicBezTo>
                  <a:close/>
                  <a:moveTo>
                    <a:pt x="365" y="118"/>
                  </a:moveTo>
                  <a:lnTo>
                    <a:pt x="385" y="85"/>
                  </a:lnTo>
                  <a:lnTo>
                    <a:pt x="369" y="75"/>
                  </a:lnTo>
                  <a:lnTo>
                    <a:pt x="350" y="109"/>
                  </a:lnTo>
                  <a:lnTo>
                    <a:pt x="365" y="118"/>
                  </a:lnTo>
                  <a:close/>
                  <a:moveTo>
                    <a:pt x="399" y="159"/>
                  </a:moveTo>
                  <a:lnTo>
                    <a:pt x="432" y="140"/>
                  </a:lnTo>
                  <a:lnTo>
                    <a:pt x="423" y="124"/>
                  </a:lnTo>
                  <a:lnTo>
                    <a:pt x="390" y="143"/>
                  </a:lnTo>
                  <a:lnTo>
                    <a:pt x="399" y="159"/>
                  </a:lnTo>
                  <a:close/>
                  <a:moveTo>
                    <a:pt x="316" y="100"/>
                  </a:moveTo>
                  <a:lnTo>
                    <a:pt x="316" y="61"/>
                  </a:lnTo>
                  <a:lnTo>
                    <a:pt x="298" y="61"/>
                  </a:lnTo>
                  <a:lnTo>
                    <a:pt x="298" y="100"/>
                  </a:lnTo>
                  <a:lnTo>
                    <a:pt x="316" y="100"/>
                  </a:lnTo>
                  <a:close/>
                  <a:moveTo>
                    <a:pt x="264" y="108"/>
                  </a:moveTo>
                  <a:lnTo>
                    <a:pt x="245" y="74"/>
                  </a:lnTo>
                  <a:lnTo>
                    <a:pt x="229" y="83"/>
                  </a:lnTo>
                  <a:lnTo>
                    <a:pt x="248" y="117"/>
                  </a:lnTo>
                  <a:lnTo>
                    <a:pt x="264" y="108"/>
                  </a:lnTo>
                  <a:close/>
                  <a:moveTo>
                    <a:pt x="407" y="211"/>
                  </a:moveTo>
                  <a:lnTo>
                    <a:pt x="446" y="211"/>
                  </a:lnTo>
                  <a:lnTo>
                    <a:pt x="446" y="193"/>
                  </a:lnTo>
                  <a:lnTo>
                    <a:pt x="407" y="193"/>
                  </a:lnTo>
                  <a:lnTo>
                    <a:pt x="407" y="211"/>
                  </a:lnTo>
                  <a:close/>
                  <a:moveTo>
                    <a:pt x="266" y="350"/>
                  </a:moveTo>
                  <a:lnTo>
                    <a:pt x="204" y="303"/>
                  </a:lnTo>
                  <a:cubicBezTo>
                    <a:pt x="199" y="299"/>
                    <a:pt x="193" y="300"/>
                    <a:pt x="190" y="305"/>
                  </a:cubicBezTo>
                  <a:cubicBezTo>
                    <a:pt x="187" y="310"/>
                    <a:pt x="189" y="317"/>
                    <a:pt x="193" y="321"/>
                  </a:cubicBezTo>
                  <a:lnTo>
                    <a:pt x="255" y="368"/>
                  </a:lnTo>
                  <a:cubicBezTo>
                    <a:pt x="260" y="372"/>
                    <a:pt x="266" y="370"/>
                    <a:pt x="269" y="365"/>
                  </a:cubicBezTo>
                  <a:cubicBezTo>
                    <a:pt x="272" y="360"/>
                    <a:pt x="271" y="353"/>
                    <a:pt x="266" y="350"/>
                  </a:cubicBezTo>
                  <a:close/>
                  <a:moveTo>
                    <a:pt x="202" y="591"/>
                  </a:moveTo>
                  <a:cubicBezTo>
                    <a:pt x="209" y="544"/>
                    <a:pt x="209" y="495"/>
                    <a:pt x="196" y="451"/>
                  </a:cubicBezTo>
                  <a:cubicBezTo>
                    <a:pt x="0" y="341"/>
                    <a:pt x="52" y="86"/>
                    <a:pt x="217" y="35"/>
                  </a:cubicBezTo>
                  <a:cubicBezTo>
                    <a:pt x="303" y="0"/>
                    <a:pt x="421" y="21"/>
                    <a:pt x="498" y="98"/>
                  </a:cubicBezTo>
                  <a:cubicBezTo>
                    <a:pt x="554" y="154"/>
                    <a:pt x="527" y="168"/>
                    <a:pt x="527" y="168"/>
                  </a:cubicBezTo>
                  <a:lnTo>
                    <a:pt x="515" y="175"/>
                  </a:lnTo>
                  <a:cubicBezTo>
                    <a:pt x="521" y="202"/>
                    <a:pt x="533" y="251"/>
                    <a:pt x="532" y="257"/>
                  </a:cubicBezTo>
                  <a:cubicBezTo>
                    <a:pt x="530" y="267"/>
                    <a:pt x="519" y="276"/>
                    <a:pt x="519" y="276"/>
                  </a:cubicBezTo>
                  <a:lnTo>
                    <a:pt x="547" y="369"/>
                  </a:lnTo>
                  <a:lnTo>
                    <a:pt x="523" y="380"/>
                  </a:lnTo>
                  <a:cubicBezTo>
                    <a:pt x="528" y="410"/>
                    <a:pt x="531" y="435"/>
                    <a:pt x="528" y="464"/>
                  </a:cubicBezTo>
                  <a:cubicBezTo>
                    <a:pt x="528" y="470"/>
                    <a:pt x="511" y="484"/>
                    <a:pt x="497" y="485"/>
                  </a:cubicBezTo>
                  <a:lnTo>
                    <a:pt x="414" y="491"/>
                  </a:lnTo>
                  <a:lnTo>
                    <a:pt x="419" y="591"/>
                  </a:lnTo>
                  <a:lnTo>
                    <a:pt x="202" y="5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246419" y="729608"/>
            <a:ext cx="683475" cy="528639"/>
            <a:chOff x="3935413" y="677070"/>
            <a:chExt cx="512762" cy="528638"/>
          </a:xfrm>
        </p:grpSpPr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3935413" y="677070"/>
              <a:ext cx="512762" cy="5286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4057650" y="777083"/>
              <a:ext cx="282575" cy="328613"/>
            </a:xfrm>
            <a:custGeom>
              <a:avLst/>
              <a:gdLst>
                <a:gd name="T0" fmla="*/ 298 w 467"/>
                <a:gd name="T1" fmla="*/ 66 h 528"/>
                <a:gd name="T2" fmla="*/ 231 w 467"/>
                <a:gd name="T3" fmla="*/ 132 h 528"/>
                <a:gd name="T4" fmla="*/ 165 w 467"/>
                <a:gd name="T5" fmla="*/ 132 h 528"/>
                <a:gd name="T6" fmla="*/ 99 w 467"/>
                <a:gd name="T7" fmla="*/ 66 h 528"/>
                <a:gd name="T8" fmla="*/ 165 w 467"/>
                <a:gd name="T9" fmla="*/ 0 h 528"/>
                <a:gd name="T10" fmla="*/ 231 w 467"/>
                <a:gd name="T11" fmla="*/ 0 h 528"/>
                <a:gd name="T12" fmla="*/ 298 w 467"/>
                <a:gd name="T13" fmla="*/ 66 h 528"/>
                <a:gd name="T14" fmla="*/ 329 w 467"/>
                <a:gd name="T15" fmla="*/ 66 h 528"/>
                <a:gd name="T16" fmla="*/ 331 w 467"/>
                <a:gd name="T17" fmla="*/ 81 h 528"/>
                <a:gd name="T18" fmla="*/ 248 w 467"/>
                <a:gd name="T19" fmla="*/ 164 h 528"/>
                <a:gd name="T20" fmla="*/ 149 w 467"/>
                <a:gd name="T21" fmla="*/ 164 h 528"/>
                <a:gd name="T22" fmla="*/ 66 w 467"/>
                <a:gd name="T23" fmla="*/ 81 h 528"/>
                <a:gd name="T24" fmla="*/ 68 w 467"/>
                <a:gd name="T25" fmla="*/ 66 h 528"/>
                <a:gd name="T26" fmla="*/ 0 w 467"/>
                <a:gd name="T27" fmla="*/ 147 h 528"/>
                <a:gd name="T28" fmla="*/ 0 w 467"/>
                <a:gd name="T29" fmla="*/ 445 h 528"/>
                <a:gd name="T30" fmla="*/ 83 w 467"/>
                <a:gd name="T31" fmla="*/ 528 h 528"/>
                <a:gd name="T32" fmla="*/ 303 w 467"/>
                <a:gd name="T33" fmla="*/ 528 h 528"/>
                <a:gd name="T34" fmla="*/ 213 w 467"/>
                <a:gd name="T35" fmla="*/ 392 h 528"/>
                <a:gd name="T36" fmla="*/ 361 w 467"/>
                <a:gd name="T37" fmla="*/ 244 h 528"/>
                <a:gd name="T38" fmla="*/ 397 w 467"/>
                <a:gd name="T39" fmla="*/ 248 h 528"/>
                <a:gd name="T40" fmla="*/ 397 w 467"/>
                <a:gd name="T41" fmla="*/ 147 h 528"/>
                <a:gd name="T42" fmla="*/ 329 w 467"/>
                <a:gd name="T43" fmla="*/ 66 h 528"/>
                <a:gd name="T44" fmla="*/ 186 w 467"/>
                <a:gd name="T45" fmla="*/ 331 h 528"/>
                <a:gd name="T46" fmla="*/ 186 w 467"/>
                <a:gd name="T47" fmla="*/ 331 h 528"/>
                <a:gd name="T48" fmla="*/ 83 w 467"/>
                <a:gd name="T49" fmla="*/ 331 h 528"/>
                <a:gd name="T50" fmla="*/ 66 w 467"/>
                <a:gd name="T51" fmla="*/ 314 h 528"/>
                <a:gd name="T52" fmla="*/ 83 w 467"/>
                <a:gd name="T53" fmla="*/ 298 h 528"/>
                <a:gd name="T54" fmla="*/ 186 w 467"/>
                <a:gd name="T55" fmla="*/ 298 h 528"/>
                <a:gd name="T56" fmla="*/ 203 w 467"/>
                <a:gd name="T57" fmla="*/ 314 h 528"/>
                <a:gd name="T58" fmla="*/ 186 w 467"/>
                <a:gd name="T59" fmla="*/ 331 h 528"/>
                <a:gd name="T60" fmla="*/ 219 w 467"/>
                <a:gd name="T61" fmla="*/ 265 h 528"/>
                <a:gd name="T62" fmla="*/ 219 w 467"/>
                <a:gd name="T63" fmla="*/ 265 h 528"/>
                <a:gd name="T64" fmla="*/ 83 w 467"/>
                <a:gd name="T65" fmla="*/ 265 h 528"/>
                <a:gd name="T66" fmla="*/ 66 w 467"/>
                <a:gd name="T67" fmla="*/ 248 h 528"/>
                <a:gd name="T68" fmla="*/ 83 w 467"/>
                <a:gd name="T69" fmla="*/ 231 h 528"/>
                <a:gd name="T70" fmla="*/ 219 w 467"/>
                <a:gd name="T71" fmla="*/ 231 h 528"/>
                <a:gd name="T72" fmla="*/ 236 w 467"/>
                <a:gd name="T73" fmla="*/ 248 h 528"/>
                <a:gd name="T74" fmla="*/ 219 w 467"/>
                <a:gd name="T75" fmla="*/ 265 h 528"/>
                <a:gd name="T76" fmla="*/ 388 w 467"/>
                <a:gd name="T77" fmla="*/ 289 h 528"/>
                <a:gd name="T78" fmla="*/ 362 w 467"/>
                <a:gd name="T79" fmla="*/ 286 h 528"/>
                <a:gd name="T80" fmla="*/ 256 w 467"/>
                <a:gd name="T81" fmla="*/ 391 h 528"/>
                <a:gd name="T82" fmla="*/ 340 w 467"/>
                <a:gd name="T83" fmla="*/ 494 h 528"/>
                <a:gd name="T84" fmla="*/ 362 w 467"/>
                <a:gd name="T85" fmla="*/ 497 h 528"/>
                <a:gd name="T86" fmla="*/ 467 w 467"/>
                <a:gd name="T87" fmla="*/ 391 h 528"/>
                <a:gd name="T88" fmla="*/ 388 w 467"/>
                <a:gd name="T89" fmla="*/ 289 h 528"/>
                <a:gd name="T90" fmla="*/ 421 w 467"/>
                <a:gd name="T91" fmla="*/ 376 h 528"/>
                <a:gd name="T92" fmla="*/ 421 w 467"/>
                <a:gd name="T93" fmla="*/ 376 h 528"/>
                <a:gd name="T94" fmla="*/ 388 w 467"/>
                <a:gd name="T95" fmla="*/ 410 h 528"/>
                <a:gd name="T96" fmla="*/ 362 w 467"/>
                <a:gd name="T97" fmla="*/ 436 h 528"/>
                <a:gd name="T98" fmla="*/ 332 w 467"/>
                <a:gd name="T99" fmla="*/ 436 h 528"/>
                <a:gd name="T100" fmla="*/ 302 w 467"/>
                <a:gd name="T101" fmla="*/ 406 h 528"/>
                <a:gd name="T102" fmla="*/ 302 w 467"/>
                <a:gd name="T103" fmla="*/ 376 h 528"/>
                <a:gd name="T104" fmla="*/ 332 w 467"/>
                <a:gd name="T105" fmla="*/ 376 h 528"/>
                <a:gd name="T106" fmla="*/ 347 w 467"/>
                <a:gd name="T107" fmla="*/ 391 h 528"/>
                <a:gd name="T108" fmla="*/ 388 w 467"/>
                <a:gd name="T109" fmla="*/ 350 h 528"/>
                <a:gd name="T110" fmla="*/ 392 w 467"/>
                <a:gd name="T111" fmla="*/ 347 h 528"/>
                <a:gd name="T112" fmla="*/ 421 w 467"/>
                <a:gd name="T113" fmla="*/ 347 h 528"/>
                <a:gd name="T114" fmla="*/ 421 w 467"/>
                <a:gd name="T115" fmla="*/ 376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7" h="528">
                  <a:moveTo>
                    <a:pt x="298" y="66"/>
                  </a:moveTo>
                  <a:cubicBezTo>
                    <a:pt x="298" y="103"/>
                    <a:pt x="268" y="132"/>
                    <a:pt x="231" y="132"/>
                  </a:cubicBezTo>
                  <a:lnTo>
                    <a:pt x="165" y="132"/>
                  </a:lnTo>
                  <a:cubicBezTo>
                    <a:pt x="129" y="132"/>
                    <a:pt x="99" y="103"/>
                    <a:pt x="99" y="66"/>
                  </a:cubicBezTo>
                  <a:cubicBezTo>
                    <a:pt x="99" y="30"/>
                    <a:pt x="129" y="0"/>
                    <a:pt x="165" y="0"/>
                  </a:cubicBezTo>
                  <a:lnTo>
                    <a:pt x="231" y="0"/>
                  </a:lnTo>
                  <a:cubicBezTo>
                    <a:pt x="268" y="0"/>
                    <a:pt x="298" y="30"/>
                    <a:pt x="298" y="66"/>
                  </a:cubicBezTo>
                  <a:close/>
                  <a:moveTo>
                    <a:pt x="329" y="66"/>
                  </a:moveTo>
                  <a:cubicBezTo>
                    <a:pt x="330" y="71"/>
                    <a:pt x="331" y="76"/>
                    <a:pt x="331" y="81"/>
                  </a:cubicBezTo>
                  <a:cubicBezTo>
                    <a:pt x="331" y="127"/>
                    <a:pt x="294" y="164"/>
                    <a:pt x="248" y="164"/>
                  </a:cubicBezTo>
                  <a:lnTo>
                    <a:pt x="149" y="164"/>
                  </a:lnTo>
                  <a:cubicBezTo>
                    <a:pt x="103" y="164"/>
                    <a:pt x="66" y="127"/>
                    <a:pt x="66" y="81"/>
                  </a:cubicBezTo>
                  <a:cubicBezTo>
                    <a:pt x="66" y="76"/>
                    <a:pt x="67" y="71"/>
                    <a:pt x="68" y="66"/>
                  </a:cubicBezTo>
                  <a:cubicBezTo>
                    <a:pt x="29" y="73"/>
                    <a:pt x="0" y="107"/>
                    <a:pt x="0" y="147"/>
                  </a:cubicBezTo>
                  <a:lnTo>
                    <a:pt x="0" y="445"/>
                  </a:lnTo>
                  <a:cubicBezTo>
                    <a:pt x="0" y="491"/>
                    <a:pt x="37" y="528"/>
                    <a:pt x="83" y="528"/>
                  </a:cubicBezTo>
                  <a:lnTo>
                    <a:pt x="303" y="528"/>
                  </a:lnTo>
                  <a:cubicBezTo>
                    <a:pt x="250" y="505"/>
                    <a:pt x="213" y="453"/>
                    <a:pt x="213" y="392"/>
                  </a:cubicBezTo>
                  <a:cubicBezTo>
                    <a:pt x="213" y="310"/>
                    <a:pt x="279" y="244"/>
                    <a:pt x="361" y="244"/>
                  </a:cubicBezTo>
                  <a:cubicBezTo>
                    <a:pt x="373" y="244"/>
                    <a:pt x="385" y="245"/>
                    <a:pt x="397" y="248"/>
                  </a:cubicBezTo>
                  <a:lnTo>
                    <a:pt x="397" y="147"/>
                  </a:lnTo>
                  <a:cubicBezTo>
                    <a:pt x="397" y="107"/>
                    <a:pt x="368" y="73"/>
                    <a:pt x="329" y="66"/>
                  </a:cubicBezTo>
                  <a:close/>
                  <a:moveTo>
                    <a:pt x="186" y="331"/>
                  </a:moveTo>
                  <a:lnTo>
                    <a:pt x="186" y="331"/>
                  </a:lnTo>
                  <a:lnTo>
                    <a:pt x="83" y="331"/>
                  </a:lnTo>
                  <a:cubicBezTo>
                    <a:pt x="73" y="331"/>
                    <a:pt x="66" y="323"/>
                    <a:pt x="66" y="314"/>
                  </a:cubicBezTo>
                  <a:cubicBezTo>
                    <a:pt x="66" y="305"/>
                    <a:pt x="73" y="298"/>
                    <a:pt x="83" y="298"/>
                  </a:cubicBezTo>
                  <a:lnTo>
                    <a:pt x="186" y="298"/>
                  </a:lnTo>
                  <a:cubicBezTo>
                    <a:pt x="195" y="298"/>
                    <a:pt x="203" y="305"/>
                    <a:pt x="203" y="314"/>
                  </a:cubicBezTo>
                  <a:cubicBezTo>
                    <a:pt x="203" y="323"/>
                    <a:pt x="195" y="331"/>
                    <a:pt x="186" y="331"/>
                  </a:cubicBezTo>
                  <a:close/>
                  <a:moveTo>
                    <a:pt x="219" y="265"/>
                  </a:moveTo>
                  <a:lnTo>
                    <a:pt x="219" y="265"/>
                  </a:lnTo>
                  <a:lnTo>
                    <a:pt x="83" y="265"/>
                  </a:lnTo>
                  <a:cubicBezTo>
                    <a:pt x="73" y="265"/>
                    <a:pt x="66" y="257"/>
                    <a:pt x="66" y="248"/>
                  </a:cubicBezTo>
                  <a:cubicBezTo>
                    <a:pt x="66" y="239"/>
                    <a:pt x="73" y="231"/>
                    <a:pt x="83" y="231"/>
                  </a:cubicBezTo>
                  <a:lnTo>
                    <a:pt x="219" y="231"/>
                  </a:lnTo>
                  <a:cubicBezTo>
                    <a:pt x="228" y="231"/>
                    <a:pt x="236" y="239"/>
                    <a:pt x="236" y="248"/>
                  </a:cubicBezTo>
                  <a:cubicBezTo>
                    <a:pt x="236" y="257"/>
                    <a:pt x="228" y="265"/>
                    <a:pt x="219" y="265"/>
                  </a:cubicBezTo>
                  <a:close/>
                  <a:moveTo>
                    <a:pt x="388" y="289"/>
                  </a:moveTo>
                  <a:cubicBezTo>
                    <a:pt x="380" y="287"/>
                    <a:pt x="371" y="286"/>
                    <a:pt x="362" y="286"/>
                  </a:cubicBezTo>
                  <a:cubicBezTo>
                    <a:pt x="303" y="286"/>
                    <a:pt x="256" y="333"/>
                    <a:pt x="256" y="391"/>
                  </a:cubicBezTo>
                  <a:cubicBezTo>
                    <a:pt x="256" y="442"/>
                    <a:pt x="292" y="484"/>
                    <a:pt x="340" y="494"/>
                  </a:cubicBezTo>
                  <a:cubicBezTo>
                    <a:pt x="347" y="496"/>
                    <a:pt x="354" y="497"/>
                    <a:pt x="362" y="497"/>
                  </a:cubicBezTo>
                  <a:cubicBezTo>
                    <a:pt x="420" y="497"/>
                    <a:pt x="467" y="449"/>
                    <a:pt x="467" y="391"/>
                  </a:cubicBezTo>
                  <a:cubicBezTo>
                    <a:pt x="467" y="342"/>
                    <a:pt x="434" y="301"/>
                    <a:pt x="388" y="289"/>
                  </a:cubicBezTo>
                  <a:close/>
                  <a:moveTo>
                    <a:pt x="421" y="376"/>
                  </a:moveTo>
                  <a:lnTo>
                    <a:pt x="421" y="376"/>
                  </a:lnTo>
                  <a:lnTo>
                    <a:pt x="388" y="410"/>
                  </a:lnTo>
                  <a:lnTo>
                    <a:pt x="362" y="436"/>
                  </a:lnTo>
                  <a:cubicBezTo>
                    <a:pt x="353" y="444"/>
                    <a:pt x="340" y="444"/>
                    <a:pt x="332" y="436"/>
                  </a:cubicBezTo>
                  <a:lnTo>
                    <a:pt x="302" y="406"/>
                  </a:lnTo>
                  <a:cubicBezTo>
                    <a:pt x="294" y="398"/>
                    <a:pt x="294" y="385"/>
                    <a:pt x="302" y="376"/>
                  </a:cubicBezTo>
                  <a:cubicBezTo>
                    <a:pt x="310" y="368"/>
                    <a:pt x="324" y="368"/>
                    <a:pt x="332" y="376"/>
                  </a:cubicBezTo>
                  <a:lnTo>
                    <a:pt x="347" y="391"/>
                  </a:lnTo>
                  <a:lnTo>
                    <a:pt x="388" y="350"/>
                  </a:lnTo>
                  <a:lnTo>
                    <a:pt x="392" y="347"/>
                  </a:lnTo>
                  <a:cubicBezTo>
                    <a:pt x="400" y="338"/>
                    <a:pt x="413" y="338"/>
                    <a:pt x="421" y="347"/>
                  </a:cubicBezTo>
                  <a:cubicBezTo>
                    <a:pt x="430" y="355"/>
                    <a:pt x="430" y="368"/>
                    <a:pt x="421" y="3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</p:grp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5136552" y="2564906"/>
            <a:ext cx="6138401" cy="11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26" tIns="54413" rIns="108826" bIns="54413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/>
            <a:r>
              <a:rPr lang="zh-CN" altLang="en-US" sz="95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谢  谢</a:t>
            </a:r>
            <a:endParaRPr lang="zh-CN" altLang="en-US" sz="95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95" y="6713984"/>
            <a:ext cx="12190413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826" tIns="54413" rIns="108826" bIns="54413" numCol="1" rtlCol="0" anchor="t" anchorCtr="0" compatLnSpc="1"/>
          <a:lstStyle/>
          <a:p>
            <a:pPr defTabSz="1088390"/>
            <a:endParaRPr lang="zh-CN" altLang="en-US" sz="2100"/>
          </a:p>
        </p:txBody>
      </p:sp>
      <p:sp>
        <p:nvSpPr>
          <p:cNvPr id="41" name="Freeform 9"/>
          <p:cNvSpPr>
            <a:spLocks noEditPoints="1"/>
          </p:cNvSpPr>
          <p:nvPr/>
        </p:nvSpPr>
        <p:spPr bwMode="auto">
          <a:xfrm>
            <a:off x="3929302" y="1051959"/>
            <a:ext cx="153592" cy="5040000"/>
          </a:xfrm>
          <a:custGeom>
            <a:avLst/>
            <a:gdLst>
              <a:gd name="T0" fmla="*/ 0 w 153"/>
              <a:gd name="T1" fmla="*/ 0 h 6522"/>
              <a:gd name="T2" fmla="*/ 61 w 153"/>
              <a:gd name="T3" fmla="*/ 0 h 6522"/>
              <a:gd name="T4" fmla="*/ 61 w 153"/>
              <a:gd name="T5" fmla="*/ 6522 h 6522"/>
              <a:gd name="T6" fmla="*/ 0 w 153"/>
              <a:gd name="T7" fmla="*/ 6522 h 6522"/>
              <a:gd name="T8" fmla="*/ 0 w 153"/>
              <a:gd name="T9" fmla="*/ 0 h 6522"/>
              <a:gd name="T10" fmla="*/ 131 w 153"/>
              <a:gd name="T11" fmla="*/ 0 h 6522"/>
              <a:gd name="T12" fmla="*/ 153 w 153"/>
              <a:gd name="T13" fmla="*/ 0 h 6522"/>
              <a:gd name="T14" fmla="*/ 153 w 153"/>
              <a:gd name="T15" fmla="*/ 6522 h 6522"/>
              <a:gd name="T16" fmla="*/ 131 w 153"/>
              <a:gd name="T17" fmla="*/ 6522 h 6522"/>
              <a:gd name="T18" fmla="*/ 131 w 153"/>
              <a:gd name="T19" fmla="*/ 0 h 6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08826" tIns="54413" rIns="108826" bIns="54413" numCol="1" anchor="t" anchorCtr="0" compatLnSpc="1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301642" y="1331254"/>
            <a:ext cx="6305491" cy="1042733"/>
            <a:chOff x="4300847" y="1331253"/>
            <a:chExt cx="6305491" cy="1042733"/>
          </a:xfrm>
        </p:grpSpPr>
        <p:sp>
          <p:nvSpPr>
            <p:cNvPr id="42" name="Freeform 10"/>
            <p:cNvSpPr/>
            <p:nvPr/>
          </p:nvSpPr>
          <p:spPr bwMode="auto">
            <a:xfrm>
              <a:off x="4300847" y="1331253"/>
              <a:ext cx="6305491" cy="1042733"/>
            </a:xfrm>
            <a:custGeom>
              <a:avLst/>
              <a:gdLst>
                <a:gd name="T0" fmla="*/ 93 w 6425"/>
                <a:gd name="T1" fmla="*/ 0 h 911"/>
                <a:gd name="T2" fmla="*/ 6331 w 6425"/>
                <a:gd name="T3" fmla="*/ 0 h 911"/>
                <a:gd name="T4" fmla="*/ 6425 w 6425"/>
                <a:gd name="T5" fmla="*/ 93 h 911"/>
                <a:gd name="T6" fmla="*/ 6425 w 6425"/>
                <a:gd name="T7" fmla="*/ 818 h 911"/>
                <a:gd name="T8" fmla="*/ 6331 w 6425"/>
                <a:gd name="T9" fmla="*/ 911 h 911"/>
                <a:gd name="T10" fmla="*/ 93 w 6425"/>
                <a:gd name="T11" fmla="*/ 911 h 911"/>
                <a:gd name="T12" fmla="*/ 0 w 6425"/>
                <a:gd name="T13" fmla="*/ 818 h 911"/>
                <a:gd name="T14" fmla="*/ 0 w 6425"/>
                <a:gd name="T15" fmla="*/ 93 h 911"/>
                <a:gd name="T16" fmla="*/ 93 w 6425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5" h="911">
                  <a:moveTo>
                    <a:pt x="93" y="0"/>
                  </a:moveTo>
                  <a:lnTo>
                    <a:pt x="6331" y="0"/>
                  </a:lnTo>
                  <a:cubicBezTo>
                    <a:pt x="6383" y="0"/>
                    <a:pt x="6425" y="42"/>
                    <a:pt x="6425" y="93"/>
                  </a:cubicBezTo>
                  <a:lnTo>
                    <a:pt x="6425" y="818"/>
                  </a:lnTo>
                  <a:cubicBezTo>
                    <a:pt x="6425" y="869"/>
                    <a:pt x="6383" y="911"/>
                    <a:pt x="6331" y="911"/>
                  </a:cubicBezTo>
                  <a:lnTo>
                    <a:pt x="93" y="911"/>
                  </a:lnTo>
                  <a:cubicBezTo>
                    <a:pt x="42" y="911"/>
                    <a:pt x="0" y="869"/>
                    <a:pt x="0" y="818"/>
                  </a:cubicBezTo>
                  <a:lnTo>
                    <a:pt x="0" y="93"/>
                  </a:lnTo>
                  <a:cubicBezTo>
                    <a:pt x="0" y="42"/>
                    <a:pt x="42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108826" tIns="54413" rIns="108826" bIns="54413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4468285" y="1427344"/>
              <a:ext cx="806327" cy="806400"/>
              <a:chOff x="5667375" y="819043"/>
              <a:chExt cx="588963" cy="785116"/>
            </a:xfrm>
            <a:solidFill>
              <a:schemeClr val="bg1"/>
            </a:solidFill>
          </p:grpSpPr>
          <p:sp>
            <p:nvSpPr>
              <p:cNvPr id="44" name="Oval 16"/>
              <p:cNvSpPr>
                <a:spLocks noChangeArrowheads="1"/>
              </p:cNvSpPr>
              <p:nvPr/>
            </p:nvSpPr>
            <p:spPr bwMode="auto">
              <a:xfrm>
                <a:off x="5667375" y="819043"/>
                <a:ext cx="588963" cy="7851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3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82009" y="874967"/>
                <a:ext cx="359694" cy="67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00" b="1" dirty="0">
                    <a:solidFill>
                      <a:schemeClr val="accent1"/>
                    </a:solidFill>
                    <a:latin typeface="+mn-ea"/>
                  </a:rPr>
                  <a:t>1</a:t>
                </a:r>
                <a:endParaRPr lang="zh-CN" altLang="en-US" sz="3900" b="1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5345098" y="1530525"/>
              <a:ext cx="5261240" cy="602331"/>
            </a:xfrm>
            <a:prstGeom prst="rect">
              <a:avLst/>
            </a:prstGeom>
            <a:noFill/>
          </p:spPr>
          <p:txBody>
            <a:bodyPr wrap="square" lIns="108826" tIns="54413" rIns="108826" bIns="54413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数字签名</a:t>
              </a:r>
              <a:r>
                <a:rPr lang="en-US" altLang="zh-CN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DS</a:t>
              </a:r>
              <a:endPara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1" name="图片 8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9"/>
          <a:stretch>
            <a:fillRect/>
          </a:stretch>
        </p:blipFill>
        <p:spPr>
          <a:xfrm>
            <a:off x="694348" y="3733684"/>
            <a:ext cx="3050751" cy="224763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006106" y="1124745"/>
            <a:ext cx="2713630" cy="1065569"/>
            <a:chOff x="1005312" y="1124744"/>
            <a:chExt cx="2713630" cy="1065569"/>
          </a:xfrm>
        </p:grpSpPr>
        <p:grpSp>
          <p:nvGrpSpPr>
            <p:cNvPr id="3" name="组合 2"/>
            <p:cNvGrpSpPr/>
            <p:nvPr/>
          </p:nvGrpSpPr>
          <p:grpSpPr>
            <a:xfrm>
              <a:off x="1005312" y="1260777"/>
              <a:ext cx="2628507" cy="929536"/>
              <a:chOff x="1005312" y="1260777"/>
              <a:chExt cx="2628507" cy="929536"/>
            </a:xfrm>
          </p:grpSpPr>
          <p:sp>
            <p:nvSpPr>
              <p:cNvPr id="37" name="Rectangle 5"/>
              <p:cNvSpPr>
                <a:spLocks noChangeArrowheads="1"/>
              </p:cNvSpPr>
              <p:nvPr/>
            </p:nvSpPr>
            <p:spPr bwMode="auto">
              <a:xfrm>
                <a:off x="1005312" y="1260777"/>
                <a:ext cx="1031855" cy="929536"/>
              </a:xfrm>
              <a:prstGeom prst="rect">
                <a:avLst/>
              </a:prstGeom>
              <a:solidFill>
                <a:srgbClr val="15252D"/>
              </a:solidFill>
              <a:ln>
                <a:noFill/>
              </a:ln>
            </p:spPr>
            <p:txBody>
              <a:bodyPr vert="horz" wrap="square" lIns="108826" tIns="54413" rIns="108826" bIns="54413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6"/>
              <p:cNvSpPr/>
              <p:nvPr/>
            </p:nvSpPr>
            <p:spPr bwMode="auto">
              <a:xfrm>
                <a:off x="1157999" y="1353632"/>
                <a:ext cx="786920" cy="743827"/>
              </a:xfrm>
              <a:custGeom>
                <a:avLst/>
                <a:gdLst>
                  <a:gd name="T0" fmla="*/ 1131 w 1173"/>
                  <a:gd name="T1" fmla="*/ 535 h 1472"/>
                  <a:gd name="T2" fmla="*/ 1095 w 1173"/>
                  <a:gd name="T3" fmla="*/ 47 h 1472"/>
                  <a:gd name="T4" fmla="*/ 1067 w 1173"/>
                  <a:gd name="T5" fmla="*/ 54 h 1472"/>
                  <a:gd name="T6" fmla="*/ 1003 w 1173"/>
                  <a:gd name="T7" fmla="*/ 68 h 1472"/>
                  <a:gd name="T8" fmla="*/ 919 w 1173"/>
                  <a:gd name="T9" fmla="*/ 54 h 1472"/>
                  <a:gd name="T10" fmla="*/ 629 w 1173"/>
                  <a:gd name="T11" fmla="*/ 5 h 1472"/>
                  <a:gd name="T12" fmla="*/ 0 w 1173"/>
                  <a:gd name="T13" fmla="*/ 768 h 1472"/>
                  <a:gd name="T14" fmla="*/ 643 w 1173"/>
                  <a:gd name="T15" fmla="*/ 1467 h 1472"/>
                  <a:gd name="T16" fmla="*/ 1173 w 1173"/>
                  <a:gd name="T17" fmla="*/ 1086 h 1472"/>
                  <a:gd name="T18" fmla="*/ 1088 w 1173"/>
                  <a:gd name="T19" fmla="*/ 1036 h 1472"/>
                  <a:gd name="T20" fmla="*/ 692 w 1173"/>
                  <a:gd name="T21" fmla="*/ 1369 h 1472"/>
                  <a:gd name="T22" fmla="*/ 290 w 1173"/>
                  <a:gd name="T23" fmla="*/ 725 h 1472"/>
                  <a:gd name="T24" fmla="*/ 643 w 1173"/>
                  <a:gd name="T25" fmla="*/ 104 h 1472"/>
                  <a:gd name="T26" fmla="*/ 1046 w 1173"/>
                  <a:gd name="T27" fmla="*/ 570 h 1472"/>
                  <a:gd name="T28" fmla="*/ 1131 w 1173"/>
                  <a:gd name="T29" fmla="*/ 535 h 1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3" h="1472">
                    <a:moveTo>
                      <a:pt x="1131" y="535"/>
                    </a:moveTo>
                    <a:lnTo>
                      <a:pt x="1095" y="47"/>
                    </a:lnTo>
                    <a:cubicBezTo>
                      <a:pt x="1090" y="47"/>
                      <a:pt x="1081" y="49"/>
                      <a:pt x="1067" y="54"/>
                    </a:cubicBezTo>
                    <a:cubicBezTo>
                      <a:pt x="1043" y="64"/>
                      <a:pt x="1022" y="68"/>
                      <a:pt x="1003" y="68"/>
                    </a:cubicBezTo>
                    <a:cubicBezTo>
                      <a:pt x="975" y="68"/>
                      <a:pt x="947" y="64"/>
                      <a:pt x="919" y="54"/>
                    </a:cubicBezTo>
                    <a:cubicBezTo>
                      <a:pt x="810" y="17"/>
                      <a:pt x="714" y="0"/>
                      <a:pt x="629" y="5"/>
                    </a:cubicBezTo>
                    <a:cubicBezTo>
                      <a:pt x="214" y="24"/>
                      <a:pt x="5" y="278"/>
                      <a:pt x="0" y="768"/>
                    </a:cubicBezTo>
                    <a:cubicBezTo>
                      <a:pt x="5" y="1225"/>
                      <a:pt x="219" y="1458"/>
                      <a:pt x="643" y="1467"/>
                    </a:cubicBezTo>
                    <a:cubicBezTo>
                      <a:pt x="912" y="1472"/>
                      <a:pt x="1088" y="1345"/>
                      <a:pt x="1173" y="1086"/>
                    </a:cubicBezTo>
                    <a:lnTo>
                      <a:pt x="1088" y="1036"/>
                    </a:lnTo>
                    <a:cubicBezTo>
                      <a:pt x="999" y="1258"/>
                      <a:pt x="867" y="1369"/>
                      <a:pt x="692" y="1369"/>
                    </a:cubicBezTo>
                    <a:cubicBezTo>
                      <a:pt x="424" y="1359"/>
                      <a:pt x="290" y="1145"/>
                      <a:pt x="290" y="725"/>
                    </a:cubicBezTo>
                    <a:cubicBezTo>
                      <a:pt x="290" y="316"/>
                      <a:pt x="408" y="108"/>
                      <a:pt x="643" y="104"/>
                    </a:cubicBezTo>
                    <a:cubicBezTo>
                      <a:pt x="827" y="94"/>
                      <a:pt x="961" y="250"/>
                      <a:pt x="1046" y="570"/>
                    </a:cubicBezTo>
                    <a:lnTo>
                      <a:pt x="1131" y="5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8826" tIns="54413" rIns="108826" bIns="54413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7"/>
              <p:cNvSpPr>
                <a:spLocks noEditPoints="1"/>
              </p:cNvSpPr>
              <p:nvPr/>
            </p:nvSpPr>
            <p:spPr bwMode="auto">
              <a:xfrm>
                <a:off x="2160299" y="1939416"/>
                <a:ext cx="1473520" cy="224808"/>
              </a:xfrm>
              <a:custGeom>
                <a:avLst/>
                <a:gdLst>
                  <a:gd name="T0" fmla="*/ 49 w 2195"/>
                  <a:gd name="T1" fmla="*/ 278 h 445"/>
                  <a:gd name="T2" fmla="*/ 252 w 2195"/>
                  <a:gd name="T3" fmla="*/ 276 h 445"/>
                  <a:gd name="T4" fmla="*/ 152 w 2195"/>
                  <a:gd name="T5" fmla="*/ 443 h 445"/>
                  <a:gd name="T6" fmla="*/ 156 w 2195"/>
                  <a:gd name="T7" fmla="*/ 105 h 445"/>
                  <a:gd name="T8" fmla="*/ 152 w 2195"/>
                  <a:gd name="T9" fmla="*/ 443 h 445"/>
                  <a:gd name="T10" fmla="*/ 665 w 2195"/>
                  <a:gd name="T11" fmla="*/ 434 h 445"/>
                  <a:gd name="T12" fmla="*/ 618 w 2195"/>
                  <a:gd name="T13" fmla="*/ 234 h 445"/>
                  <a:gd name="T14" fmla="*/ 446 w 2195"/>
                  <a:gd name="T15" fmla="*/ 236 h 445"/>
                  <a:gd name="T16" fmla="*/ 400 w 2195"/>
                  <a:gd name="T17" fmla="*/ 436 h 445"/>
                  <a:gd name="T18" fmla="*/ 446 w 2195"/>
                  <a:gd name="T19" fmla="*/ 111 h 445"/>
                  <a:gd name="T20" fmla="*/ 553 w 2195"/>
                  <a:gd name="T21" fmla="*/ 102 h 445"/>
                  <a:gd name="T22" fmla="*/ 897 w 2195"/>
                  <a:gd name="T23" fmla="*/ 407 h 445"/>
                  <a:gd name="T24" fmla="*/ 857 w 2195"/>
                  <a:gd name="T25" fmla="*/ 441 h 445"/>
                  <a:gd name="T26" fmla="*/ 790 w 2195"/>
                  <a:gd name="T27" fmla="*/ 151 h 445"/>
                  <a:gd name="T28" fmla="*/ 745 w 2195"/>
                  <a:gd name="T29" fmla="*/ 111 h 445"/>
                  <a:gd name="T30" fmla="*/ 790 w 2195"/>
                  <a:gd name="T31" fmla="*/ 24 h 445"/>
                  <a:gd name="T32" fmla="*/ 837 w 2195"/>
                  <a:gd name="T33" fmla="*/ 111 h 445"/>
                  <a:gd name="T34" fmla="*/ 897 w 2195"/>
                  <a:gd name="T35" fmla="*/ 151 h 445"/>
                  <a:gd name="T36" fmla="*/ 837 w 2195"/>
                  <a:gd name="T37" fmla="*/ 370 h 445"/>
                  <a:gd name="T38" fmla="*/ 897 w 2195"/>
                  <a:gd name="T39" fmla="*/ 407 h 445"/>
                  <a:gd name="T40" fmla="*/ 1214 w 2195"/>
                  <a:gd name="T41" fmla="*/ 249 h 445"/>
                  <a:gd name="T42" fmla="*/ 1020 w 2195"/>
                  <a:gd name="T43" fmla="*/ 249 h 445"/>
                  <a:gd name="T44" fmla="*/ 1263 w 2195"/>
                  <a:gd name="T45" fmla="*/ 347 h 445"/>
                  <a:gd name="T46" fmla="*/ 966 w 2195"/>
                  <a:gd name="T47" fmla="*/ 278 h 445"/>
                  <a:gd name="T48" fmla="*/ 1265 w 2195"/>
                  <a:gd name="T49" fmla="*/ 278 h 445"/>
                  <a:gd name="T50" fmla="*/ 1018 w 2195"/>
                  <a:gd name="T51" fmla="*/ 289 h 445"/>
                  <a:gd name="T52" fmla="*/ 1214 w 2195"/>
                  <a:gd name="T53" fmla="*/ 334 h 445"/>
                  <a:gd name="T54" fmla="*/ 1626 w 2195"/>
                  <a:gd name="T55" fmla="*/ 434 h 445"/>
                  <a:gd name="T56" fmla="*/ 1580 w 2195"/>
                  <a:gd name="T57" fmla="*/ 234 h 445"/>
                  <a:gd name="T58" fmla="*/ 1408 w 2195"/>
                  <a:gd name="T59" fmla="*/ 236 h 445"/>
                  <a:gd name="T60" fmla="*/ 1361 w 2195"/>
                  <a:gd name="T61" fmla="*/ 436 h 445"/>
                  <a:gd name="T62" fmla="*/ 1408 w 2195"/>
                  <a:gd name="T63" fmla="*/ 111 h 445"/>
                  <a:gd name="T64" fmla="*/ 1515 w 2195"/>
                  <a:gd name="T65" fmla="*/ 102 h 445"/>
                  <a:gd name="T66" fmla="*/ 1859 w 2195"/>
                  <a:gd name="T67" fmla="*/ 407 h 445"/>
                  <a:gd name="T68" fmla="*/ 1818 w 2195"/>
                  <a:gd name="T69" fmla="*/ 441 h 445"/>
                  <a:gd name="T70" fmla="*/ 1752 w 2195"/>
                  <a:gd name="T71" fmla="*/ 151 h 445"/>
                  <a:gd name="T72" fmla="*/ 1707 w 2195"/>
                  <a:gd name="T73" fmla="*/ 111 h 445"/>
                  <a:gd name="T74" fmla="*/ 1752 w 2195"/>
                  <a:gd name="T75" fmla="*/ 24 h 445"/>
                  <a:gd name="T76" fmla="*/ 1798 w 2195"/>
                  <a:gd name="T77" fmla="*/ 111 h 445"/>
                  <a:gd name="T78" fmla="*/ 1859 w 2195"/>
                  <a:gd name="T79" fmla="*/ 151 h 445"/>
                  <a:gd name="T80" fmla="*/ 1798 w 2195"/>
                  <a:gd name="T81" fmla="*/ 370 h 445"/>
                  <a:gd name="T82" fmla="*/ 1859 w 2195"/>
                  <a:gd name="T83" fmla="*/ 407 h 445"/>
                  <a:gd name="T84" fmla="*/ 2180 w 2195"/>
                  <a:gd name="T85" fmla="*/ 189 h 445"/>
                  <a:gd name="T86" fmla="*/ 1937 w 2195"/>
                  <a:gd name="T87" fmla="*/ 194 h 445"/>
                  <a:gd name="T88" fmla="*/ 2144 w 2195"/>
                  <a:gd name="T89" fmla="*/ 352 h 445"/>
                  <a:gd name="T90" fmla="*/ 1970 w 2195"/>
                  <a:gd name="T91" fmla="*/ 334 h 445"/>
                  <a:gd name="T92" fmla="*/ 2062 w 2195"/>
                  <a:gd name="T93" fmla="*/ 443 h 445"/>
                  <a:gd name="T94" fmla="*/ 2075 w 2195"/>
                  <a:gd name="T95" fmla="*/ 252 h 445"/>
                  <a:gd name="T96" fmla="*/ 2057 w 2195"/>
                  <a:gd name="T97" fmla="*/ 145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95" h="445">
                    <a:moveTo>
                      <a:pt x="154" y="142"/>
                    </a:moveTo>
                    <a:cubicBezTo>
                      <a:pt x="86" y="144"/>
                      <a:pt x="51" y="189"/>
                      <a:pt x="49" y="278"/>
                    </a:cubicBezTo>
                    <a:cubicBezTo>
                      <a:pt x="51" y="361"/>
                      <a:pt x="86" y="405"/>
                      <a:pt x="154" y="407"/>
                    </a:cubicBezTo>
                    <a:cubicBezTo>
                      <a:pt x="218" y="405"/>
                      <a:pt x="251" y="361"/>
                      <a:pt x="252" y="276"/>
                    </a:cubicBezTo>
                    <a:cubicBezTo>
                      <a:pt x="248" y="193"/>
                      <a:pt x="215" y="148"/>
                      <a:pt x="154" y="142"/>
                    </a:cubicBezTo>
                    <a:close/>
                    <a:moveTo>
                      <a:pt x="152" y="443"/>
                    </a:moveTo>
                    <a:cubicBezTo>
                      <a:pt x="55" y="437"/>
                      <a:pt x="5" y="383"/>
                      <a:pt x="0" y="280"/>
                    </a:cubicBezTo>
                    <a:cubicBezTo>
                      <a:pt x="3" y="166"/>
                      <a:pt x="55" y="107"/>
                      <a:pt x="156" y="105"/>
                    </a:cubicBezTo>
                    <a:cubicBezTo>
                      <a:pt x="250" y="109"/>
                      <a:pt x="299" y="165"/>
                      <a:pt x="303" y="274"/>
                    </a:cubicBezTo>
                    <a:cubicBezTo>
                      <a:pt x="302" y="385"/>
                      <a:pt x="251" y="442"/>
                      <a:pt x="152" y="443"/>
                    </a:cubicBezTo>
                    <a:close/>
                    <a:moveTo>
                      <a:pt x="665" y="227"/>
                    </a:moveTo>
                    <a:lnTo>
                      <a:pt x="665" y="434"/>
                    </a:lnTo>
                    <a:lnTo>
                      <a:pt x="618" y="434"/>
                    </a:lnTo>
                    <a:lnTo>
                      <a:pt x="618" y="234"/>
                    </a:lnTo>
                    <a:cubicBezTo>
                      <a:pt x="616" y="174"/>
                      <a:pt x="591" y="144"/>
                      <a:pt x="542" y="142"/>
                    </a:cubicBezTo>
                    <a:cubicBezTo>
                      <a:pt x="484" y="150"/>
                      <a:pt x="452" y="181"/>
                      <a:pt x="446" y="236"/>
                    </a:cubicBezTo>
                    <a:lnTo>
                      <a:pt x="446" y="434"/>
                    </a:lnTo>
                    <a:lnTo>
                      <a:pt x="400" y="436"/>
                    </a:lnTo>
                    <a:lnTo>
                      <a:pt x="400" y="111"/>
                    </a:lnTo>
                    <a:lnTo>
                      <a:pt x="446" y="111"/>
                    </a:lnTo>
                    <a:lnTo>
                      <a:pt x="446" y="160"/>
                    </a:lnTo>
                    <a:cubicBezTo>
                      <a:pt x="472" y="123"/>
                      <a:pt x="507" y="104"/>
                      <a:pt x="553" y="102"/>
                    </a:cubicBezTo>
                    <a:cubicBezTo>
                      <a:pt x="628" y="102"/>
                      <a:pt x="665" y="144"/>
                      <a:pt x="665" y="227"/>
                    </a:cubicBezTo>
                    <a:close/>
                    <a:moveTo>
                      <a:pt x="897" y="407"/>
                    </a:moveTo>
                    <a:lnTo>
                      <a:pt x="906" y="432"/>
                    </a:lnTo>
                    <a:cubicBezTo>
                      <a:pt x="891" y="438"/>
                      <a:pt x="875" y="441"/>
                      <a:pt x="857" y="441"/>
                    </a:cubicBezTo>
                    <a:cubicBezTo>
                      <a:pt x="811" y="442"/>
                      <a:pt x="788" y="419"/>
                      <a:pt x="790" y="370"/>
                    </a:cubicBezTo>
                    <a:lnTo>
                      <a:pt x="790" y="151"/>
                    </a:lnTo>
                    <a:lnTo>
                      <a:pt x="745" y="151"/>
                    </a:lnTo>
                    <a:lnTo>
                      <a:pt x="745" y="111"/>
                    </a:lnTo>
                    <a:lnTo>
                      <a:pt x="790" y="111"/>
                    </a:lnTo>
                    <a:lnTo>
                      <a:pt x="790" y="24"/>
                    </a:lnTo>
                    <a:lnTo>
                      <a:pt x="837" y="0"/>
                    </a:lnTo>
                    <a:lnTo>
                      <a:pt x="837" y="111"/>
                    </a:lnTo>
                    <a:lnTo>
                      <a:pt x="897" y="111"/>
                    </a:lnTo>
                    <a:lnTo>
                      <a:pt x="897" y="151"/>
                    </a:lnTo>
                    <a:lnTo>
                      <a:pt x="837" y="151"/>
                    </a:lnTo>
                    <a:lnTo>
                      <a:pt x="837" y="370"/>
                    </a:lnTo>
                    <a:cubicBezTo>
                      <a:pt x="835" y="398"/>
                      <a:pt x="847" y="411"/>
                      <a:pt x="872" y="410"/>
                    </a:cubicBezTo>
                    <a:cubicBezTo>
                      <a:pt x="881" y="410"/>
                      <a:pt x="890" y="409"/>
                      <a:pt x="897" y="407"/>
                    </a:cubicBezTo>
                    <a:close/>
                    <a:moveTo>
                      <a:pt x="1020" y="249"/>
                    </a:moveTo>
                    <a:lnTo>
                      <a:pt x="1214" y="249"/>
                    </a:lnTo>
                    <a:cubicBezTo>
                      <a:pt x="1211" y="184"/>
                      <a:pt x="1179" y="150"/>
                      <a:pt x="1118" y="147"/>
                    </a:cubicBezTo>
                    <a:cubicBezTo>
                      <a:pt x="1057" y="153"/>
                      <a:pt x="1024" y="187"/>
                      <a:pt x="1020" y="249"/>
                    </a:cubicBezTo>
                    <a:close/>
                    <a:moveTo>
                      <a:pt x="1214" y="334"/>
                    </a:moveTo>
                    <a:lnTo>
                      <a:pt x="1263" y="347"/>
                    </a:lnTo>
                    <a:cubicBezTo>
                      <a:pt x="1245" y="413"/>
                      <a:pt x="1198" y="445"/>
                      <a:pt x="1120" y="443"/>
                    </a:cubicBezTo>
                    <a:cubicBezTo>
                      <a:pt x="1021" y="439"/>
                      <a:pt x="969" y="384"/>
                      <a:pt x="966" y="278"/>
                    </a:cubicBezTo>
                    <a:cubicBezTo>
                      <a:pt x="971" y="167"/>
                      <a:pt x="1021" y="109"/>
                      <a:pt x="1118" y="105"/>
                    </a:cubicBezTo>
                    <a:cubicBezTo>
                      <a:pt x="1213" y="107"/>
                      <a:pt x="1262" y="165"/>
                      <a:pt x="1265" y="278"/>
                    </a:cubicBezTo>
                    <a:cubicBezTo>
                      <a:pt x="1265" y="284"/>
                      <a:pt x="1265" y="288"/>
                      <a:pt x="1265" y="289"/>
                    </a:cubicBezTo>
                    <a:lnTo>
                      <a:pt x="1018" y="289"/>
                    </a:lnTo>
                    <a:cubicBezTo>
                      <a:pt x="1021" y="362"/>
                      <a:pt x="1054" y="401"/>
                      <a:pt x="1118" y="405"/>
                    </a:cubicBezTo>
                    <a:cubicBezTo>
                      <a:pt x="1169" y="405"/>
                      <a:pt x="1200" y="382"/>
                      <a:pt x="1214" y="334"/>
                    </a:cubicBezTo>
                    <a:close/>
                    <a:moveTo>
                      <a:pt x="1626" y="227"/>
                    </a:moveTo>
                    <a:lnTo>
                      <a:pt x="1626" y="434"/>
                    </a:lnTo>
                    <a:lnTo>
                      <a:pt x="1580" y="434"/>
                    </a:lnTo>
                    <a:lnTo>
                      <a:pt x="1580" y="234"/>
                    </a:lnTo>
                    <a:cubicBezTo>
                      <a:pt x="1578" y="174"/>
                      <a:pt x="1553" y="144"/>
                      <a:pt x="1504" y="142"/>
                    </a:cubicBezTo>
                    <a:cubicBezTo>
                      <a:pt x="1446" y="150"/>
                      <a:pt x="1414" y="181"/>
                      <a:pt x="1408" y="236"/>
                    </a:cubicBezTo>
                    <a:lnTo>
                      <a:pt x="1408" y="434"/>
                    </a:lnTo>
                    <a:lnTo>
                      <a:pt x="1361" y="436"/>
                    </a:lnTo>
                    <a:lnTo>
                      <a:pt x="1361" y="111"/>
                    </a:lnTo>
                    <a:lnTo>
                      <a:pt x="1408" y="111"/>
                    </a:lnTo>
                    <a:lnTo>
                      <a:pt x="1408" y="160"/>
                    </a:lnTo>
                    <a:cubicBezTo>
                      <a:pt x="1433" y="123"/>
                      <a:pt x="1469" y="104"/>
                      <a:pt x="1515" y="102"/>
                    </a:cubicBezTo>
                    <a:cubicBezTo>
                      <a:pt x="1589" y="102"/>
                      <a:pt x="1626" y="144"/>
                      <a:pt x="1626" y="227"/>
                    </a:cubicBezTo>
                    <a:close/>
                    <a:moveTo>
                      <a:pt x="1859" y="407"/>
                    </a:moveTo>
                    <a:lnTo>
                      <a:pt x="1868" y="432"/>
                    </a:lnTo>
                    <a:cubicBezTo>
                      <a:pt x="1853" y="438"/>
                      <a:pt x="1836" y="441"/>
                      <a:pt x="1818" y="441"/>
                    </a:cubicBezTo>
                    <a:cubicBezTo>
                      <a:pt x="1772" y="442"/>
                      <a:pt x="1750" y="419"/>
                      <a:pt x="1752" y="370"/>
                    </a:cubicBezTo>
                    <a:lnTo>
                      <a:pt x="1752" y="151"/>
                    </a:lnTo>
                    <a:lnTo>
                      <a:pt x="1707" y="151"/>
                    </a:lnTo>
                    <a:lnTo>
                      <a:pt x="1707" y="111"/>
                    </a:lnTo>
                    <a:lnTo>
                      <a:pt x="1752" y="111"/>
                    </a:lnTo>
                    <a:lnTo>
                      <a:pt x="1752" y="24"/>
                    </a:lnTo>
                    <a:lnTo>
                      <a:pt x="1798" y="0"/>
                    </a:lnTo>
                    <a:lnTo>
                      <a:pt x="1798" y="111"/>
                    </a:lnTo>
                    <a:lnTo>
                      <a:pt x="1859" y="111"/>
                    </a:lnTo>
                    <a:lnTo>
                      <a:pt x="1859" y="151"/>
                    </a:lnTo>
                    <a:lnTo>
                      <a:pt x="1798" y="151"/>
                    </a:lnTo>
                    <a:lnTo>
                      <a:pt x="1798" y="370"/>
                    </a:lnTo>
                    <a:cubicBezTo>
                      <a:pt x="1797" y="398"/>
                      <a:pt x="1809" y="411"/>
                      <a:pt x="1834" y="410"/>
                    </a:cubicBezTo>
                    <a:cubicBezTo>
                      <a:pt x="1843" y="410"/>
                      <a:pt x="1851" y="409"/>
                      <a:pt x="1859" y="407"/>
                    </a:cubicBezTo>
                    <a:close/>
                    <a:moveTo>
                      <a:pt x="2131" y="203"/>
                    </a:moveTo>
                    <a:lnTo>
                      <a:pt x="2180" y="189"/>
                    </a:lnTo>
                    <a:cubicBezTo>
                      <a:pt x="2167" y="133"/>
                      <a:pt x="2125" y="104"/>
                      <a:pt x="2055" y="102"/>
                    </a:cubicBezTo>
                    <a:cubicBezTo>
                      <a:pt x="1982" y="105"/>
                      <a:pt x="1943" y="136"/>
                      <a:pt x="1937" y="194"/>
                    </a:cubicBezTo>
                    <a:cubicBezTo>
                      <a:pt x="1934" y="249"/>
                      <a:pt x="1976" y="281"/>
                      <a:pt x="2062" y="292"/>
                    </a:cubicBezTo>
                    <a:cubicBezTo>
                      <a:pt x="2118" y="302"/>
                      <a:pt x="2146" y="322"/>
                      <a:pt x="2144" y="352"/>
                    </a:cubicBezTo>
                    <a:cubicBezTo>
                      <a:pt x="2143" y="387"/>
                      <a:pt x="2115" y="406"/>
                      <a:pt x="2062" y="407"/>
                    </a:cubicBezTo>
                    <a:cubicBezTo>
                      <a:pt x="2013" y="409"/>
                      <a:pt x="1982" y="384"/>
                      <a:pt x="1970" y="334"/>
                    </a:cubicBezTo>
                    <a:lnTo>
                      <a:pt x="1924" y="347"/>
                    </a:lnTo>
                    <a:cubicBezTo>
                      <a:pt x="1941" y="413"/>
                      <a:pt x="1988" y="445"/>
                      <a:pt x="2062" y="443"/>
                    </a:cubicBezTo>
                    <a:cubicBezTo>
                      <a:pt x="2148" y="442"/>
                      <a:pt x="2192" y="410"/>
                      <a:pt x="2193" y="350"/>
                    </a:cubicBezTo>
                    <a:cubicBezTo>
                      <a:pt x="2195" y="298"/>
                      <a:pt x="2155" y="265"/>
                      <a:pt x="2075" y="252"/>
                    </a:cubicBezTo>
                    <a:cubicBezTo>
                      <a:pt x="2014" y="241"/>
                      <a:pt x="1985" y="222"/>
                      <a:pt x="1986" y="194"/>
                    </a:cubicBezTo>
                    <a:cubicBezTo>
                      <a:pt x="1990" y="162"/>
                      <a:pt x="2014" y="146"/>
                      <a:pt x="2057" y="145"/>
                    </a:cubicBezTo>
                    <a:cubicBezTo>
                      <a:pt x="2097" y="145"/>
                      <a:pt x="2122" y="164"/>
                      <a:pt x="2131" y="203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108826" tIns="54413" rIns="108826" bIns="54413" numCol="1" anchor="t" anchorCtr="0" compatLnSpc="1"/>
              <a:lstStyle/>
              <a:p>
                <a:endParaRPr lang="zh-CN" altLang="en-US">
                  <a:solidFill>
                    <a:schemeClr val="tx2"/>
                  </a:solidFill>
                  <a:latin typeface="汉仪中黑简" pitchFamily="49" charset="-122"/>
                  <a:ea typeface="汉仪中黑简" pitchFamily="49" charset="-122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2120427" y="1124744"/>
              <a:ext cx="1598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rgbClr val="15252D"/>
                  </a:solidFill>
                  <a:latin typeface="+mn-ea"/>
                </a:rPr>
                <a:t>内 容</a:t>
              </a:r>
              <a:endParaRPr lang="zh-CN" altLang="en-US" dirty="0">
                <a:solidFill>
                  <a:srgbClr val="15252D"/>
                </a:solidFill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276383" y="3046893"/>
            <a:ext cx="6305491" cy="1042733"/>
            <a:chOff x="4300847" y="1331253"/>
            <a:chExt cx="6305491" cy="1042733"/>
          </a:xfrm>
        </p:grpSpPr>
        <p:sp>
          <p:nvSpPr>
            <p:cNvPr id="35" name="Freeform 10"/>
            <p:cNvSpPr/>
            <p:nvPr/>
          </p:nvSpPr>
          <p:spPr bwMode="auto">
            <a:xfrm>
              <a:off x="4300847" y="1331253"/>
              <a:ext cx="6305491" cy="1042733"/>
            </a:xfrm>
            <a:custGeom>
              <a:avLst/>
              <a:gdLst>
                <a:gd name="T0" fmla="*/ 93 w 6425"/>
                <a:gd name="T1" fmla="*/ 0 h 911"/>
                <a:gd name="T2" fmla="*/ 6331 w 6425"/>
                <a:gd name="T3" fmla="*/ 0 h 911"/>
                <a:gd name="T4" fmla="*/ 6425 w 6425"/>
                <a:gd name="T5" fmla="*/ 93 h 911"/>
                <a:gd name="T6" fmla="*/ 6425 w 6425"/>
                <a:gd name="T7" fmla="*/ 818 h 911"/>
                <a:gd name="T8" fmla="*/ 6331 w 6425"/>
                <a:gd name="T9" fmla="*/ 911 h 911"/>
                <a:gd name="T10" fmla="*/ 93 w 6425"/>
                <a:gd name="T11" fmla="*/ 911 h 911"/>
                <a:gd name="T12" fmla="*/ 0 w 6425"/>
                <a:gd name="T13" fmla="*/ 818 h 911"/>
                <a:gd name="T14" fmla="*/ 0 w 6425"/>
                <a:gd name="T15" fmla="*/ 93 h 911"/>
                <a:gd name="T16" fmla="*/ 93 w 6425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5" h="911">
                  <a:moveTo>
                    <a:pt x="93" y="0"/>
                  </a:moveTo>
                  <a:lnTo>
                    <a:pt x="6331" y="0"/>
                  </a:lnTo>
                  <a:cubicBezTo>
                    <a:pt x="6383" y="0"/>
                    <a:pt x="6425" y="42"/>
                    <a:pt x="6425" y="93"/>
                  </a:cubicBezTo>
                  <a:lnTo>
                    <a:pt x="6425" y="818"/>
                  </a:lnTo>
                  <a:cubicBezTo>
                    <a:pt x="6425" y="869"/>
                    <a:pt x="6383" y="911"/>
                    <a:pt x="6331" y="911"/>
                  </a:cubicBezTo>
                  <a:lnTo>
                    <a:pt x="93" y="911"/>
                  </a:lnTo>
                  <a:cubicBezTo>
                    <a:pt x="42" y="911"/>
                    <a:pt x="0" y="869"/>
                    <a:pt x="0" y="818"/>
                  </a:cubicBezTo>
                  <a:lnTo>
                    <a:pt x="0" y="93"/>
                  </a:lnTo>
                  <a:cubicBezTo>
                    <a:pt x="0" y="42"/>
                    <a:pt x="42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108826" tIns="54413" rIns="108826" bIns="54413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468285" y="1427344"/>
              <a:ext cx="806327" cy="806400"/>
              <a:chOff x="5667375" y="819043"/>
              <a:chExt cx="588963" cy="785116"/>
            </a:xfrm>
            <a:solidFill>
              <a:schemeClr val="bg1"/>
            </a:solidFill>
          </p:grpSpPr>
          <p:sp>
            <p:nvSpPr>
              <p:cNvPr id="59" name="Oval 16"/>
              <p:cNvSpPr>
                <a:spLocks noChangeArrowheads="1"/>
              </p:cNvSpPr>
              <p:nvPr/>
            </p:nvSpPr>
            <p:spPr bwMode="auto">
              <a:xfrm>
                <a:off x="5667375" y="819043"/>
                <a:ext cx="588963" cy="7851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3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782009" y="874967"/>
                <a:ext cx="359694" cy="67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00" b="1" dirty="0">
                    <a:solidFill>
                      <a:schemeClr val="accent1"/>
                    </a:solidFill>
                    <a:latin typeface="+mn-ea"/>
                  </a:rPr>
                  <a:t>2</a:t>
                </a:r>
                <a:endParaRPr lang="zh-CN" altLang="en-US" sz="3900" b="1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345098" y="1543078"/>
              <a:ext cx="5261240" cy="602331"/>
            </a:xfrm>
            <a:prstGeom prst="rect">
              <a:avLst/>
            </a:prstGeom>
            <a:noFill/>
          </p:spPr>
          <p:txBody>
            <a:bodyPr wrap="square" lIns="108826" tIns="54413" rIns="108826" bIns="54413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公钥基础设施</a:t>
              </a:r>
              <a:r>
                <a:rPr lang="en-US" altLang="zh-CN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PKI</a:t>
              </a:r>
              <a:endPara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2764814" cy="626701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数字签名</a:t>
            </a:r>
            <a:endParaRPr lang="zh-CN" altLang="en-US" dirty="0"/>
          </a:p>
        </p:txBody>
      </p:sp>
      <p:sp>
        <p:nvSpPr>
          <p:cNvPr id="9" name="Text Box 1028"/>
          <p:cNvSpPr txBox="1">
            <a:spLocks noChangeArrowheads="1"/>
          </p:cNvSpPr>
          <p:nvPr/>
        </p:nvSpPr>
        <p:spPr bwMode="auto">
          <a:xfrm>
            <a:off x="343310" y="2235200"/>
            <a:ext cx="11674475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数字签名应具有的特性</a:t>
            </a:r>
            <a:r>
              <a:rPr lang="zh-CN" altLang="en-US" b="1" dirty="0">
                <a:latin typeface="+mn-ea"/>
                <a:ea typeface="+mn-ea"/>
              </a:rPr>
              <a:t>：</a:t>
            </a:r>
            <a:endParaRPr lang="zh-CN" altLang="en-US" b="1" dirty="0"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800000"/>
                </a:solidFill>
                <a:latin typeface="+mn-ea"/>
                <a:ea typeface="+mn-ea"/>
              </a:rPr>
              <a:t>（1）签名是可信的：</a:t>
            </a:r>
            <a:r>
              <a:rPr lang="zh-CN" altLang="en-US" b="1" dirty="0">
                <a:latin typeface="+mn-ea"/>
                <a:ea typeface="+mn-ea"/>
              </a:rPr>
              <a:t>任何人可验证签名的有效性。</a:t>
            </a:r>
            <a:endParaRPr lang="zh-CN" altLang="en-US" b="1" dirty="0"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800000"/>
                </a:solidFill>
                <a:latin typeface="+mn-ea"/>
                <a:ea typeface="+mn-ea"/>
              </a:rPr>
              <a:t>（2）签名是不可伪造的：</a:t>
            </a:r>
            <a:r>
              <a:rPr lang="zh-CN" altLang="en-US" b="1" dirty="0">
                <a:latin typeface="+mn-ea"/>
                <a:ea typeface="+mn-ea"/>
              </a:rPr>
              <a:t>除合法签名者外，其他人伪造签名是困难的。</a:t>
            </a:r>
            <a:endParaRPr lang="zh-CN" altLang="en-US" b="1" dirty="0"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800000"/>
                </a:solidFill>
                <a:latin typeface="+mn-ea"/>
                <a:ea typeface="+mn-ea"/>
              </a:rPr>
              <a:t>（3）签名是不可复制的：</a:t>
            </a:r>
            <a:r>
              <a:rPr lang="zh-CN" altLang="en-US" b="1" dirty="0">
                <a:latin typeface="+mn-ea"/>
                <a:ea typeface="+mn-ea"/>
              </a:rPr>
              <a:t>一消息的签名不能复制为另一消息的签名。</a:t>
            </a:r>
            <a:endParaRPr lang="zh-CN" altLang="en-US" b="1" dirty="0"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800000"/>
                </a:solidFill>
                <a:latin typeface="+mn-ea"/>
                <a:ea typeface="+mn-ea"/>
              </a:rPr>
              <a:t>（4）签名的消息是不可改变的：</a:t>
            </a:r>
            <a:r>
              <a:rPr lang="zh-CN" altLang="en-US" b="1" dirty="0">
                <a:latin typeface="+mn-ea"/>
                <a:ea typeface="+mn-ea"/>
              </a:rPr>
              <a:t>经签名的消息不能被篡改。</a:t>
            </a:r>
            <a:endParaRPr lang="zh-CN" altLang="en-US" b="1" dirty="0"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800000"/>
                </a:solidFill>
                <a:latin typeface="+mn-ea"/>
                <a:ea typeface="+mn-ea"/>
              </a:rPr>
              <a:t>（5）签名是不可抵赖的：</a:t>
            </a:r>
            <a:r>
              <a:rPr lang="zh-CN" altLang="en-US" b="1" dirty="0">
                <a:latin typeface="+mn-ea"/>
                <a:ea typeface="+mn-ea"/>
              </a:rPr>
              <a:t>签名者事后不能否认自己的签名。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0" name="Text Box 1030"/>
          <p:cNvSpPr txBox="1">
            <a:spLocks noChangeArrowheads="1"/>
          </p:cNvSpPr>
          <p:nvPr/>
        </p:nvSpPr>
        <p:spPr bwMode="auto">
          <a:xfrm>
            <a:off x="380997" y="5790104"/>
            <a:ext cx="1181192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数字签名：对身份认证，保持数据完整性、不可否认性。</a:t>
            </a:r>
            <a:endParaRPr lang="zh-CN" altLang="en-US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1" name="Text Box 1031"/>
          <p:cNvSpPr txBox="1">
            <a:spLocks noChangeArrowheads="1"/>
          </p:cNvSpPr>
          <p:nvPr/>
        </p:nvSpPr>
        <p:spPr bwMode="auto">
          <a:xfrm>
            <a:off x="380997" y="1067896"/>
            <a:ext cx="115990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+mn-ea"/>
                <a:ea typeface="+mn-ea"/>
              </a:rPr>
              <a:t>数字签名(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digital signature):  </a:t>
            </a:r>
            <a:r>
              <a:rPr lang="zh-CN" altLang="en-US" b="1" dirty="0">
                <a:latin typeface="+mn-ea"/>
                <a:ea typeface="+mn-ea"/>
              </a:rPr>
              <a:t>用于对数字消息签名,以防消息的伪造或篡改,也可用于通信双方的身份鉴别。</a:t>
            </a:r>
            <a:endParaRPr lang="zh-CN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2764814" cy="626701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数字签名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94667" y="1078399"/>
            <a:ext cx="10658678" cy="514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08305" indent="-40830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83920" indent="-34036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2"/>
                </a:solidFill>
                <a:latin typeface="+mn-lt"/>
                <a:ea typeface="仿宋_GB2312" pitchFamily="49" charset="-122"/>
              </a:defRPr>
            </a:lvl2pPr>
            <a:lvl3pPr marL="136017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90436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44856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99275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353695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408114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462534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indent="-6350">
              <a:buFontTx/>
              <a:buNone/>
            </a:pPr>
            <a:r>
              <a:rPr lang="zh-CN" altLang="en-US" kern="0" dirty="0">
                <a:solidFill>
                  <a:srgbClr val="800000"/>
                </a:solidFill>
              </a:rPr>
              <a:t>数字签字的一般描述：</a:t>
            </a:r>
            <a:endParaRPr lang="en-US" altLang="zh-CN" kern="0" dirty="0">
              <a:solidFill>
                <a:srgbClr val="800000"/>
              </a:solidFill>
            </a:endParaRPr>
          </a:p>
          <a:p>
            <a:pPr indent="-6350">
              <a:buFontTx/>
              <a:buNone/>
            </a:pPr>
            <a:endParaRPr lang="zh-CN" altLang="en-US" kern="0" dirty="0">
              <a:solidFill>
                <a:srgbClr val="800000"/>
              </a:solidFill>
            </a:endParaRPr>
          </a:p>
          <a:p>
            <a:pPr indent="-6350">
              <a:buFontTx/>
              <a:buNone/>
            </a:pPr>
            <a:r>
              <a:rPr lang="zh-CN" altLang="en-US" kern="0" dirty="0"/>
              <a:t>明文消息：</a:t>
            </a:r>
            <a:r>
              <a:rPr lang="en-US" altLang="zh-CN" i="1" kern="0" dirty="0"/>
              <a:t>m</a:t>
            </a:r>
            <a:r>
              <a:rPr lang="en-US" altLang="zh-CN" kern="0" dirty="0"/>
              <a:t>        </a:t>
            </a:r>
            <a:r>
              <a:rPr lang="zh-CN" altLang="en-US" kern="0" dirty="0"/>
              <a:t>私钥：</a:t>
            </a:r>
            <a:r>
              <a:rPr lang="en-US" altLang="zh-CN" i="1" kern="0" dirty="0"/>
              <a:t>x      </a:t>
            </a:r>
            <a:r>
              <a:rPr lang="zh-CN" altLang="en-US" kern="0" dirty="0"/>
              <a:t>公钥</a:t>
            </a:r>
            <a:r>
              <a:rPr lang="zh-CN" altLang="en-US" i="1" kern="0" dirty="0"/>
              <a:t>： </a:t>
            </a:r>
            <a:r>
              <a:rPr lang="en-US" altLang="zh-CN" i="1" kern="0" dirty="0"/>
              <a:t> y</a:t>
            </a:r>
            <a:endParaRPr lang="en-US" altLang="zh-CN" i="1" kern="0" dirty="0"/>
          </a:p>
          <a:p>
            <a:pPr indent="-6350">
              <a:lnSpc>
                <a:spcPct val="130000"/>
              </a:lnSpc>
              <a:buNone/>
            </a:pPr>
            <a:r>
              <a:rPr lang="zh-CN" altLang="en-US" kern="0" dirty="0"/>
              <a:t>密钥生成</a:t>
            </a:r>
            <a:r>
              <a:rPr lang="zh-CN" altLang="en-US" kern="0" dirty="0">
                <a:sym typeface="Wingdings" panose="05000000000000000000" pitchFamily="2" charset="2"/>
              </a:rPr>
              <a:t>：</a:t>
            </a:r>
            <a:r>
              <a:rPr lang="en-US" altLang="zh-CN" i="1" kern="0" dirty="0">
                <a:solidFill>
                  <a:schemeClr val="accent2"/>
                </a:solidFill>
                <a:sym typeface="Wingdings" panose="05000000000000000000" pitchFamily="2" charset="2"/>
              </a:rPr>
              <a:t>(x, y) = </a:t>
            </a:r>
            <a:r>
              <a:rPr lang="en-US" altLang="zh-CN" i="1" kern="0" dirty="0" err="1">
                <a:solidFill>
                  <a:schemeClr val="accent2"/>
                </a:solidFill>
                <a:sym typeface="Wingdings" panose="05000000000000000000" pitchFamily="2" charset="2"/>
              </a:rPr>
              <a:t>KeyGen</a:t>
            </a:r>
            <a:r>
              <a:rPr lang="en-US" altLang="zh-CN" i="1" kern="0" dirty="0">
                <a:solidFill>
                  <a:schemeClr val="accent2"/>
                </a:solidFill>
                <a:sym typeface="Wingdings" panose="05000000000000000000" pitchFamily="2" charset="2"/>
              </a:rPr>
              <a:t>()</a:t>
            </a:r>
            <a:endParaRPr lang="en-US" altLang="zh-CN" i="1" kern="0" dirty="0">
              <a:solidFill>
                <a:schemeClr val="accent2"/>
              </a:solidFill>
            </a:endParaRPr>
          </a:p>
          <a:p>
            <a:pPr indent="-6350">
              <a:lnSpc>
                <a:spcPct val="130000"/>
              </a:lnSpc>
              <a:buFontTx/>
              <a:buNone/>
            </a:pPr>
            <a:r>
              <a:rPr lang="zh-CN" altLang="en-US" kern="0" dirty="0"/>
              <a:t>签字算法：</a:t>
            </a:r>
            <a:r>
              <a:rPr lang="en-US" altLang="zh-CN" i="1" kern="0" dirty="0">
                <a:solidFill>
                  <a:schemeClr val="accent2"/>
                </a:solidFill>
              </a:rPr>
              <a:t>s</a:t>
            </a:r>
            <a:r>
              <a:rPr lang="en-US" altLang="zh-CN" kern="0" dirty="0">
                <a:solidFill>
                  <a:schemeClr val="accent2"/>
                </a:solidFill>
              </a:rPr>
              <a:t>=</a:t>
            </a:r>
            <a:r>
              <a:rPr lang="en-US" altLang="zh-CN" i="1" kern="0" dirty="0" err="1">
                <a:solidFill>
                  <a:schemeClr val="accent2"/>
                </a:solidFill>
              </a:rPr>
              <a:t>Sig</a:t>
            </a:r>
            <a:r>
              <a:rPr lang="en-US" altLang="zh-CN" i="1" kern="0" baseline="-25000" dirty="0" err="1">
                <a:solidFill>
                  <a:schemeClr val="accent2"/>
                </a:solidFill>
              </a:rPr>
              <a:t>x</a:t>
            </a:r>
            <a:r>
              <a:rPr lang="en-US" altLang="zh-CN" kern="0" dirty="0">
                <a:solidFill>
                  <a:schemeClr val="accent2"/>
                </a:solidFill>
              </a:rPr>
              <a:t>(</a:t>
            </a:r>
            <a:r>
              <a:rPr lang="en-US" altLang="zh-CN" i="1" kern="0" dirty="0">
                <a:solidFill>
                  <a:schemeClr val="accent2"/>
                </a:solidFill>
              </a:rPr>
              <a:t>m</a:t>
            </a:r>
            <a:r>
              <a:rPr lang="en-US" altLang="zh-CN" kern="0" dirty="0">
                <a:solidFill>
                  <a:schemeClr val="accent2"/>
                </a:solidFill>
              </a:rPr>
              <a:t>)</a:t>
            </a:r>
            <a:endParaRPr lang="en-US" altLang="zh-CN" kern="0" dirty="0">
              <a:solidFill>
                <a:schemeClr val="accent2"/>
              </a:solidFill>
            </a:endParaRPr>
          </a:p>
          <a:p>
            <a:pPr indent="-6350">
              <a:lnSpc>
                <a:spcPct val="130000"/>
              </a:lnSpc>
              <a:buFontTx/>
              <a:buNone/>
            </a:pPr>
            <a:r>
              <a:rPr lang="zh-CN" altLang="en-US" kern="0" dirty="0"/>
              <a:t>验证算法：</a:t>
            </a:r>
            <a:r>
              <a:rPr lang="en-US" altLang="zh-CN" i="1" kern="0" dirty="0">
                <a:solidFill>
                  <a:schemeClr val="accent2"/>
                </a:solidFill>
              </a:rPr>
              <a:t>Ver</a:t>
            </a:r>
            <a:r>
              <a:rPr lang="en-US" altLang="zh-CN" i="1" kern="0" baseline="-25000" dirty="0">
                <a:solidFill>
                  <a:schemeClr val="accent2"/>
                </a:solidFill>
              </a:rPr>
              <a:t>y</a:t>
            </a:r>
            <a:r>
              <a:rPr lang="en-US" altLang="zh-CN" kern="0" dirty="0">
                <a:solidFill>
                  <a:schemeClr val="accent2"/>
                </a:solidFill>
              </a:rPr>
              <a:t>(</a:t>
            </a:r>
            <a:r>
              <a:rPr lang="en-US" altLang="zh-CN" i="1" kern="0" dirty="0">
                <a:solidFill>
                  <a:schemeClr val="accent2"/>
                </a:solidFill>
              </a:rPr>
              <a:t>s</a:t>
            </a:r>
            <a:r>
              <a:rPr lang="en-US" altLang="zh-CN" kern="0" dirty="0">
                <a:solidFill>
                  <a:schemeClr val="accent2"/>
                </a:solidFill>
              </a:rPr>
              <a:t>, </a:t>
            </a:r>
            <a:r>
              <a:rPr lang="en-US" altLang="zh-CN" i="1" kern="0" dirty="0">
                <a:solidFill>
                  <a:schemeClr val="accent2"/>
                </a:solidFill>
              </a:rPr>
              <a:t>m</a:t>
            </a:r>
            <a:r>
              <a:rPr lang="en-US" altLang="zh-CN" kern="0" dirty="0">
                <a:solidFill>
                  <a:schemeClr val="accent2"/>
                </a:solidFill>
              </a:rPr>
              <a:t>) = 0/1</a:t>
            </a:r>
            <a:endParaRPr lang="zh-CN" altLang="en-US" kern="0" dirty="0">
              <a:solidFill>
                <a:schemeClr val="accent2"/>
              </a:solidFill>
            </a:endParaRPr>
          </a:p>
          <a:p>
            <a:pPr indent="-6350">
              <a:lnSpc>
                <a:spcPct val="130000"/>
              </a:lnSpc>
              <a:buFontTx/>
              <a:buNone/>
            </a:pPr>
            <a:endParaRPr lang="zh-CN" altLang="en-US" kern="0" dirty="0"/>
          </a:p>
          <a:p>
            <a:pPr indent="-6350">
              <a:buNone/>
            </a:pPr>
            <a:r>
              <a:rPr lang="zh-CN" altLang="en-US" kern="0" dirty="0"/>
              <a:t>算法的正确性：</a:t>
            </a:r>
            <a:r>
              <a:rPr lang="zh-CN" altLang="en-US" kern="0" dirty="0">
                <a:solidFill>
                  <a:schemeClr val="accent2"/>
                </a:solidFill>
              </a:rPr>
              <a:t>对任意的</a:t>
            </a:r>
            <a:r>
              <a:rPr lang="en-US" altLang="zh-CN" i="1" kern="0" dirty="0">
                <a:solidFill>
                  <a:schemeClr val="accent2"/>
                </a:solidFill>
              </a:rPr>
              <a:t>m</a:t>
            </a:r>
            <a:r>
              <a:rPr lang="en-US" altLang="zh-CN" kern="0" dirty="0">
                <a:solidFill>
                  <a:schemeClr val="accent2"/>
                </a:solidFill>
              </a:rPr>
              <a:t>, </a:t>
            </a:r>
            <a:r>
              <a:rPr lang="en-US" altLang="zh-CN" i="1" kern="0" dirty="0">
                <a:solidFill>
                  <a:schemeClr val="accent2"/>
                </a:solidFill>
              </a:rPr>
              <a:t>Ver</a:t>
            </a:r>
            <a:r>
              <a:rPr lang="en-US" altLang="zh-CN" i="1" kern="0" baseline="-25000" dirty="0">
                <a:solidFill>
                  <a:schemeClr val="accent2"/>
                </a:solidFill>
              </a:rPr>
              <a:t>y</a:t>
            </a:r>
            <a:r>
              <a:rPr lang="en-US" altLang="zh-CN" kern="0" dirty="0">
                <a:solidFill>
                  <a:schemeClr val="accent2"/>
                </a:solidFill>
              </a:rPr>
              <a:t>(</a:t>
            </a:r>
            <a:r>
              <a:rPr lang="en-US" altLang="zh-CN" i="1" kern="0" dirty="0" err="1">
                <a:solidFill>
                  <a:schemeClr val="accent2"/>
                </a:solidFill>
              </a:rPr>
              <a:t>Sig</a:t>
            </a:r>
            <a:r>
              <a:rPr lang="en-US" altLang="zh-CN" i="1" kern="0" baseline="-25000" dirty="0" err="1">
                <a:solidFill>
                  <a:schemeClr val="accent2"/>
                </a:solidFill>
              </a:rPr>
              <a:t>x</a:t>
            </a:r>
            <a:r>
              <a:rPr lang="en-US" altLang="zh-CN" kern="0" dirty="0">
                <a:solidFill>
                  <a:schemeClr val="accent2"/>
                </a:solidFill>
              </a:rPr>
              <a:t>(</a:t>
            </a:r>
            <a:r>
              <a:rPr lang="en-US" altLang="zh-CN" i="1" kern="0" dirty="0">
                <a:solidFill>
                  <a:schemeClr val="accent2"/>
                </a:solidFill>
              </a:rPr>
              <a:t>m</a:t>
            </a:r>
            <a:r>
              <a:rPr lang="en-US" altLang="zh-CN" kern="0" dirty="0">
                <a:solidFill>
                  <a:schemeClr val="accent2"/>
                </a:solidFill>
              </a:rPr>
              <a:t>), </a:t>
            </a:r>
            <a:r>
              <a:rPr lang="en-US" altLang="zh-CN" i="1" kern="0" dirty="0">
                <a:solidFill>
                  <a:schemeClr val="accent2"/>
                </a:solidFill>
              </a:rPr>
              <a:t>m</a:t>
            </a:r>
            <a:r>
              <a:rPr lang="en-US" altLang="zh-CN" kern="0" dirty="0">
                <a:solidFill>
                  <a:schemeClr val="accent2"/>
                </a:solidFill>
              </a:rPr>
              <a:t>) = 1</a:t>
            </a:r>
            <a:r>
              <a:rPr lang="zh-CN" altLang="en-US" kern="0" dirty="0"/>
              <a:t> 。</a:t>
            </a:r>
            <a:endParaRPr lang="zh-CN" altLang="en-US" kern="0" dirty="0">
              <a:solidFill>
                <a:schemeClr val="accent2"/>
              </a:solidFill>
            </a:endParaRPr>
          </a:p>
          <a:p>
            <a:pPr indent="-6350">
              <a:buFontTx/>
              <a:buNone/>
            </a:pPr>
            <a:endParaRPr lang="en-US" altLang="zh-CN" kern="0" dirty="0"/>
          </a:p>
          <a:p>
            <a:pPr indent="-6350">
              <a:buFontTx/>
              <a:buNone/>
            </a:pPr>
            <a:r>
              <a:rPr lang="zh-CN" altLang="en-US" kern="0" dirty="0"/>
              <a:t>算法的安全性：</a:t>
            </a:r>
            <a:r>
              <a:rPr lang="zh-CN" altLang="en-US" kern="0" dirty="0">
                <a:solidFill>
                  <a:schemeClr val="accent2"/>
                </a:solidFill>
              </a:rPr>
              <a:t>从</a:t>
            </a:r>
            <a:r>
              <a:rPr lang="en-US" altLang="zh-CN" i="1" kern="0" dirty="0">
                <a:solidFill>
                  <a:schemeClr val="accent2"/>
                </a:solidFill>
              </a:rPr>
              <a:t>m</a:t>
            </a:r>
            <a:r>
              <a:rPr lang="zh-CN" altLang="en-US" kern="0" dirty="0">
                <a:solidFill>
                  <a:schemeClr val="accent2"/>
                </a:solidFill>
              </a:rPr>
              <a:t>和</a:t>
            </a:r>
            <a:r>
              <a:rPr lang="en-US" altLang="zh-CN" i="1" kern="0" dirty="0">
                <a:solidFill>
                  <a:schemeClr val="accent2"/>
                </a:solidFill>
              </a:rPr>
              <a:t>s</a:t>
            </a:r>
            <a:r>
              <a:rPr lang="zh-CN" altLang="en-US" kern="0" dirty="0">
                <a:solidFill>
                  <a:schemeClr val="accent2"/>
                </a:solidFill>
              </a:rPr>
              <a:t>难求密钥</a:t>
            </a:r>
            <a:r>
              <a:rPr lang="en-US" altLang="zh-CN" i="1" kern="0" dirty="0">
                <a:solidFill>
                  <a:schemeClr val="accent2"/>
                </a:solidFill>
              </a:rPr>
              <a:t>x</a:t>
            </a:r>
            <a:r>
              <a:rPr lang="en-US" altLang="zh-CN" kern="0" dirty="0">
                <a:solidFill>
                  <a:schemeClr val="accent2"/>
                </a:solidFill>
              </a:rPr>
              <a:t>，</a:t>
            </a:r>
            <a:r>
              <a:rPr lang="zh-CN" altLang="en-US" kern="0" dirty="0">
                <a:solidFill>
                  <a:schemeClr val="accent2"/>
                </a:solidFill>
              </a:rPr>
              <a:t>或伪造消息</a:t>
            </a:r>
            <a:r>
              <a:rPr lang="en-US" altLang="zh-CN" i="1" kern="0" dirty="0">
                <a:solidFill>
                  <a:schemeClr val="accent2"/>
                </a:solidFill>
              </a:rPr>
              <a:t>m</a:t>
            </a:r>
            <a:r>
              <a:rPr lang="en-US" altLang="zh-CN" kern="0" dirty="0">
                <a:solidFill>
                  <a:schemeClr val="accent2"/>
                </a:solidFill>
              </a:rPr>
              <a:t>′，</a:t>
            </a:r>
            <a:r>
              <a:rPr lang="zh-CN" altLang="en-US" kern="0" dirty="0">
                <a:solidFill>
                  <a:schemeClr val="accent2"/>
                </a:solidFill>
              </a:rPr>
              <a:t>使 </a:t>
            </a:r>
            <a:r>
              <a:rPr lang="en-US" altLang="zh-CN" i="1" kern="0" dirty="0">
                <a:solidFill>
                  <a:schemeClr val="accent2"/>
                </a:solidFill>
              </a:rPr>
              <a:t>m</a:t>
            </a:r>
            <a:r>
              <a:rPr lang="en-US" altLang="zh-CN" kern="0" dirty="0">
                <a:solidFill>
                  <a:schemeClr val="accent2"/>
                </a:solidFill>
              </a:rPr>
              <a:t>′</a:t>
            </a:r>
            <a:r>
              <a:rPr lang="zh-CN" altLang="en-US" kern="0" dirty="0">
                <a:solidFill>
                  <a:schemeClr val="accent2"/>
                </a:solidFill>
              </a:rPr>
              <a:t>和</a:t>
            </a:r>
            <a:r>
              <a:rPr lang="en-US" altLang="zh-CN" i="1" kern="0" dirty="0">
                <a:solidFill>
                  <a:schemeClr val="accent2"/>
                </a:solidFill>
              </a:rPr>
              <a:t>s</a:t>
            </a:r>
            <a:r>
              <a:rPr lang="zh-CN" altLang="en-US" kern="0" dirty="0">
                <a:solidFill>
                  <a:schemeClr val="accent2"/>
                </a:solidFill>
              </a:rPr>
              <a:t>可被验证为真</a:t>
            </a:r>
            <a:r>
              <a:rPr lang="zh-CN" altLang="en-US" kern="0" dirty="0"/>
              <a:t>。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2764814" cy="626701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数字签名</a:t>
            </a:r>
            <a:endParaRPr lang="zh-CN" altLang="en-US" dirty="0"/>
          </a:p>
        </p:txBody>
      </p:sp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05" y="842692"/>
            <a:ext cx="7605712" cy="24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031" y="3681450"/>
            <a:ext cx="8510587" cy="275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2764814" cy="626701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数字签名</a:t>
            </a:r>
            <a:endParaRPr lang="zh-CN" altLang="en-US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888656" y="211590"/>
            <a:ext cx="539694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altLang="zh-CN" sz="2400" dirty="0">
                <a:latin typeface="Comic Sans MS" panose="030F0702030302020204" pitchFamily="66" charset="0"/>
                <a:sym typeface="Symbol" panose="05050102010706020507"/>
              </a:rPr>
              <a:t>1.1 RSA</a:t>
            </a:r>
            <a:r>
              <a:rPr lang="zh-CN" altLang="en-US" sz="2400" dirty="0">
                <a:latin typeface="Comic Sans MS" panose="030F0702030302020204" pitchFamily="66" charset="0"/>
                <a:sym typeface="Symbol" panose="05050102010706020507"/>
              </a:rPr>
              <a:t>签名</a:t>
            </a:r>
            <a:endParaRPr lang="en-US" sz="2400" baseline="-250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2"/>
              <p:cNvSpPr txBox="1">
                <a:spLocks noChangeArrowheads="1"/>
              </p:cNvSpPr>
              <p:nvPr/>
            </p:nvSpPr>
            <p:spPr>
              <a:xfrm>
                <a:off x="323850" y="836614"/>
                <a:ext cx="11506200" cy="31680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08305" indent="-408305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883920" indent="-34036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bg2"/>
                    </a:solidFill>
                    <a:latin typeface="+mn-lt"/>
                    <a:ea typeface="仿宋_GB2312" pitchFamily="49" charset="-122"/>
                  </a:defRPr>
                </a:lvl2pPr>
                <a:lvl3pPr marL="1360170" indent="-2717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3pPr>
                <a:lvl4pPr marL="1904365" indent="-2717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448560" indent="-2717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  <a:lvl6pPr marL="2992755" indent="-2717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6pPr>
                <a:lvl7pPr marL="3536950" indent="-2717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7pPr>
                <a:lvl8pPr marL="4081145" indent="-2717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8pPr>
                <a:lvl9pPr marL="4625340" indent="-2717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9pPr>
              </a:lstStyle>
              <a:p>
                <a:pPr indent="-6350">
                  <a:buFontTx/>
                  <a:buNone/>
                </a:pPr>
                <a:r>
                  <a:rPr lang="en-US" altLang="zh-CN" kern="0" dirty="0">
                    <a:latin typeface="+mn-ea"/>
                  </a:rPr>
                  <a:t>RSA</a:t>
                </a:r>
                <a:r>
                  <a:rPr lang="zh-CN" altLang="en-US" kern="0" dirty="0">
                    <a:latin typeface="+mn-ea"/>
                  </a:rPr>
                  <a:t>签字体制为例说明签字的产生过程。</a:t>
                </a:r>
                <a:endParaRPr lang="zh-CN" altLang="en-US" kern="0" dirty="0">
                  <a:latin typeface="+mn-ea"/>
                </a:endParaRPr>
              </a:p>
              <a:p>
                <a:pPr indent="-6350">
                  <a:lnSpc>
                    <a:spcPct val="125000"/>
                  </a:lnSpc>
                  <a:buFontTx/>
                  <a:buNone/>
                </a:pPr>
                <a:r>
                  <a:rPr lang="zh-CN" altLang="en-US" kern="0" dirty="0">
                    <a:solidFill>
                      <a:srgbClr val="800000"/>
                    </a:solidFill>
                    <a:latin typeface="+mn-ea"/>
                  </a:rPr>
                  <a:t>密钥生成</a:t>
                </a:r>
                <a:r>
                  <a:rPr lang="en-US" altLang="zh-CN" kern="0" dirty="0" err="1">
                    <a:solidFill>
                      <a:srgbClr val="800000"/>
                    </a:solidFill>
                    <a:latin typeface="+mn-ea"/>
                  </a:rPr>
                  <a:t>KeyGen</a:t>
                </a:r>
                <a:r>
                  <a:rPr lang="zh-CN" altLang="en-US" kern="0" dirty="0">
                    <a:solidFill>
                      <a:srgbClr val="800000"/>
                    </a:solidFill>
                    <a:latin typeface="+mn-ea"/>
                  </a:rPr>
                  <a:t>：</a:t>
                </a:r>
                <a:endParaRPr lang="zh-CN" altLang="en-US" kern="0" dirty="0">
                  <a:solidFill>
                    <a:srgbClr val="800000"/>
                  </a:solidFill>
                  <a:latin typeface="+mn-ea"/>
                </a:endParaRPr>
              </a:p>
              <a:p>
                <a:pPr indent="-6350">
                  <a:lnSpc>
                    <a:spcPct val="125000"/>
                  </a:lnSpc>
                  <a:buFontTx/>
                  <a:buNone/>
                </a:pPr>
                <a:r>
                  <a:rPr lang="zh-CN" altLang="en-US" kern="0" dirty="0">
                    <a:latin typeface="+mn-ea"/>
                  </a:rPr>
                  <a:t>选两个保密的大素数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kern="0" dirty="0">
                    <a:latin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kern="0" dirty="0">
                    <a:latin typeface="+mn-ea"/>
                  </a:rPr>
                  <a:t>，</a:t>
                </a:r>
                <a:r>
                  <a:rPr lang="zh-CN" altLang="en-US" kern="0" dirty="0">
                    <a:latin typeface="+mn-ea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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en-US" kern="0" dirty="0">
                    <a:latin typeface="+mn-ea"/>
                  </a:rPr>
                  <a:t>；</a:t>
                </a:r>
                <a:endParaRPr lang="en-US" altLang="zh-CN" kern="0" dirty="0">
                  <a:latin typeface="+mn-ea"/>
                </a:endParaRPr>
              </a:p>
              <a:p>
                <a:pPr indent="-6350">
                  <a:lnSpc>
                    <a:spcPct val="125000"/>
                  </a:lnSpc>
                  <a:buFontTx/>
                  <a:buNone/>
                </a:pPr>
                <a:r>
                  <a:rPr lang="zh-CN" altLang="en-US" kern="0" dirty="0">
                    <a:latin typeface="+mn-ea"/>
                  </a:rPr>
                  <a:t>选一整数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kern="0" dirty="0">
                    <a:latin typeface="+mn-ea"/>
                  </a:rPr>
                  <a:t>，</a:t>
                </a:r>
                <a:r>
                  <a:rPr lang="zh-CN" altLang="en-US" kern="0" dirty="0">
                    <a:latin typeface="+mn-ea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&lt;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kern="0" dirty="0">
                    <a:latin typeface="+mn-ea"/>
                  </a:rPr>
                  <a:t>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gcd</m:t>
                    </m:r>
                    <m:d>
                      <m:dPr>
                        <m:ctrl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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kern="0" dirty="0">
                    <a:latin typeface="+mn-ea"/>
                  </a:rPr>
                  <a:t>；</a:t>
                </a:r>
                <a:endParaRPr lang="en-US" altLang="zh-CN" kern="0" dirty="0">
                  <a:latin typeface="+mn-ea"/>
                </a:endParaRPr>
              </a:p>
              <a:p>
                <a:pPr indent="-6350">
                  <a:lnSpc>
                    <a:spcPct val="125000"/>
                  </a:lnSpc>
                  <a:buFontTx/>
                  <a:buNone/>
                </a:pPr>
                <a:r>
                  <a:rPr lang="zh-CN" altLang="en-US" kern="0" dirty="0">
                    <a:latin typeface="+mn-ea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kern="0" dirty="0">
                    <a:latin typeface="+mn-ea"/>
                  </a:rPr>
                  <a:t>，</a:t>
                </a:r>
                <a:r>
                  <a:rPr lang="zh-CN" altLang="en-US" kern="0" dirty="0">
                    <a:latin typeface="+mn-ea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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kern="0" dirty="0">
                    <a:latin typeface="+mn-ea"/>
                  </a:rPr>
                  <a:t>；</a:t>
                </a:r>
                <a:endParaRPr lang="en-US" altLang="zh-CN" kern="0" dirty="0">
                  <a:latin typeface="+mn-ea"/>
                </a:endParaRPr>
              </a:p>
              <a:p>
                <a:pPr indent="-6350">
                  <a:lnSpc>
                    <a:spcPct val="125000"/>
                  </a:lnSpc>
                  <a:buFontTx/>
                  <a:buNone/>
                </a:pPr>
                <a:r>
                  <a:rPr lang="zh-CN" altLang="en-US" kern="0" dirty="0">
                    <a:latin typeface="+mn-ea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}</m:t>
                    </m:r>
                  </m:oMath>
                </a14:m>
                <a:r>
                  <a:rPr lang="zh-CN" altLang="en-US" kern="0" dirty="0">
                    <a:latin typeface="+mn-ea"/>
                  </a:rPr>
                  <a:t>为公钥,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}</m:t>
                    </m:r>
                  </m:oMath>
                </a14:m>
                <a:r>
                  <a:rPr lang="zh-CN" altLang="en-US" kern="0" dirty="0">
                    <a:latin typeface="+mn-ea"/>
                  </a:rPr>
                  <a:t>为私钥。</a:t>
                </a:r>
                <a:endParaRPr lang="zh-CN" altLang="en-US" kern="0" dirty="0">
                  <a:latin typeface="+mn-ea"/>
                </a:endParaRPr>
              </a:p>
            </p:txBody>
          </p:sp>
        </mc:Choice>
        <mc:Fallback>
          <p:sp>
            <p:nvSpPr>
              <p:cNvPr id="9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836614"/>
                <a:ext cx="11506200" cy="3168065"/>
              </a:xfrm>
              <a:prstGeom prst="rect">
                <a:avLst/>
              </a:prstGeom>
              <a:blipFill rotWithShape="1">
                <a:blip r:embed="rId1"/>
                <a:stretch>
                  <a:fillRect t="-10" b="12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2"/>
              <p:cNvSpPr txBox="1">
                <a:spLocks noChangeArrowheads="1"/>
              </p:cNvSpPr>
              <p:nvPr/>
            </p:nvSpPr>
            <p:spPr>
              <a:xfrm>
                <a:off x="323850" y="4004679"/>
                <a:ext cx="10961750" cy="22689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08305" indent="-408305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883920" indent="-34036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bg2"/>
                    </a:solidFill>
                    <a:latin typeface="+mn-lt"/>
                    <a:ea typeface="仿宋_GB2312" pitchFamily="49" charset="-122"/>
                  </a:defRPr>
                </a:lvl2pPr>
                <a:lvl3pPr marL="1360170" indent="-2717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3pPr>
                <a:lvl4pPr marL="1904365" indent="-2717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448560" indent="-2717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  <a:lvl6pPr marL="2992755" indent="-2717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6pPr>
                <a:lvl7pPr marL="3536950" indent="-2717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7pPr>
                <a:lvl8pPr marL="4081145" indent="-2717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8pPr>
                <a:lvl9pPr marL="4625340" indent="-2717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9pPr>
              </a:lstStyle>
              <a:p>
                <a:pPr indent="-6350">
                  <a:buFontTx/>
                  <a:buNone/>
                </a:pPr>
                <a:r>
                  <a:rPr lang="zh-CN" altLang="en-US" kern="0" dirty="0">
                    <a:solidFill>
                      <a:srgbClr val="800000"/>
                    </a:solidFill>
                  </a:rPr>
                  <a:t>签名</a:t>
                </a:r>
                <a:r>
                  <a:rPr lang="en-US" altLang="zh-CN" kern="0" dirty="0">
                    <a:solidFill>
                      <a:srgbClr val="800000"/>
                    </a:solidFill>
                  </a:rPr>
                  <a:t>Sign</a:t>
                </a:r>
                <a:r>
                  <a:rPr lang="zh-CN" altLang="en-US" kern="0" dirty="0">
                    <a:solidFill>
                      <a:srgbClr val="800000"/>
                    </a:solidFill>
                  </a:rPr>
                  <a:t>:</a:t>
                </a:r>
                <a:endParaRPr lang="zh-CN" altLang="en-US" kern="0" dirty="0">
                  <a:solidFill>
                    <a:srgbClr val="800000"/>
                  </a:solidFill>
                </a:endParaRPr>
              </a:p>
              <a:p>
                <a:pPr indent="-6350">
                  <a:buFontTx/>
                  <a:buNone/>
                </a:pPr>
                <a:r>
                  <a:rPr lang="zh-CN" altLang="en-US" kern="0" dirty="0"/>
                  <a:t>设消息为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𝑍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kern="0" dirty="0"/>
                  <a:t>，</a:t>
                </a:r>
                <a:r>
                  <a:rPr lang="zh-CN" altLang="en-US" kern="0" dirty="0"/>
                  <a:t>对其签字为</a:t>
                </a:r>
                <a:endParaRPr lang="en-US" altLang="zh-CN" i="1" kern="0" dirty="0">
                  <a:solidFill>
                    <a:srgbClr val="FF0000"/>
                  </a:solidFill>
                </a:endParaRPr>
              </a:p>
              <a:p>
                <a:pPr indent="-6350">
                  <a:buFontTx/>
                  <a:buNone/>
                </a:pPr>
                <a:r>
                  <a:rPr lang="zh-CN" altLang="en-US" kern="0" dirty="0">
                    <a:solidFill>
                      <a:srgbClr val="800000"/>
                    </a:solidFill>
                  </a:rPr>
                  <a:t>验证</a:t>
                </a:r>
                <a:r>
                  <a:rPr lang="en-US" altLang="zh-CN" kern="0" dirty="0">
                    <a:solidFill>
                      <a:srgbClr val="800000"/>
                    </a:solidFill>
                  </a:rPr>
                  <a:t>Verify</a:t>
                </a:r>
                <a:r>
                  <a:rPr lang="zh-CN" altLang="en-US" kern="0" dirty="0">
                    <a:solidFill>
                      <a:srgbClr val="800000"/>
                    </a:solidFill>
                  </a:rPr>
                  <a:t>:</a:t>
                </a:r>
                <a:endParaRPr lang="zh-CN" altLang="en-US" kern="0" dirty="0">
                  <a:solidFill>
                    <a:srgbClr val="800000"/>
                  </a:solidFill>
                </a:endParaRPr>
              </a:p>
              <a:p>
                <a:pPr indent="-6350">
                  <a:buFontTx/>
                  <a:buNone/>
                </a:pPr>
                <a:r>
                  <a:rPr lang="zh-CN" altLang="en-US" kern="0" dirty="0"/>
                  <a:t>接收方在收到消息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</m:oMath>
                </a14:m>
                <a:r>
                  <a:rPr lang="zh-CN" altLang="en-US" kern="0" dirty="0"/>
                  <a:t>和签字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zh-CN" altLang="en-US" kern="0" dirty="0"/>
                  <a:t>后，验证                   </a:t>
                </a:r>
                <a:endParaRPr lang="zh-CN" altLang="en-US" kern="0" dirty="0"/>
              </a:p>
              <a:p>
                <a:pPr indent="-6350">
                  <a:buFontTx/>
                  <a:buNone/>
                </a:pPr>
                <a:r>
                  <a:rPr lang="zh-CN" altLang="en-US" kern="0" dirty="0"/>
                  <a:t>是否成立，若成立，则发送方的签字有效。</a:t>
                </a:r>
                <a:endParaRPr lang="zh-CN" altLang="en-US" kern="0" dirty="0"/>
              </a:p>
              <a:p>
                <a:pPr indent="-6350">
                  <a:buFontTx/>
                  <a:buNone/>
                </a:pPr>
                <a:endParaRPr lang="zh-CN" altLang="en-US" kern="0" dirty="0"/>
              </a:p>
            </p:txBody>
          </p:sp>
        </mc:Choice>
        <mc:Fallback>
          <p:sp>
            <p:nvSpPr>
              <p:cNvPr id="10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4004679"/>
                <a:ext cx="10961750" cy="2268992"/>
              </a:xfrm>
              <a:prstGeom prst="rect">
                <a:avLst/>
              </a:prstGeom>
              <a:blipFill rotWithShape="1">
                <a:blip r:embed="rId2"/>
                <a:stretch>
                  <a:fillRect t="-16" r="3" b="-14810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162484" y="6273671"/>
            <a:ext cx="7828932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安全性：大数分解的困难性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5"/>
              <p:cNvSpPr txBox="1"/>
              <p:nvPr/>
            </p:nvSpPr>
            <p:spPr bwMode="auto">
              <a:xfrm>
                <a:off x="5888656" y="5153025"/>
                <a:ext cx="2262188" cy="762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limUpp>
                        <m:limUppPr>
                          <m:ctrlP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lim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lim>
                      </m:limUpp>
                      <m:sSup>
                        <m:sSupPr>
                          <m:ctrlP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8656" y="5153025"/>
                <a:ext cx="2262188" cy="762000"/>
              </a:xfrm>
              <a:prstGeom prst="rect">
                <a:avLst/>
              </a:prstGeom>
              <a:blipFill rotWithShape="1">
                <a:blip r:embed="rId3"/>
                <a:stretch>
                  <a:fillRect l="-13" r="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bject 5"/>
              <p:cNvSpPr txBox="1"/>
              <p:nvPr/>
            </p:nvSpPr>
            <p:spPr bwMode="auto">
              <a:xfrm>
                <a:off x="4831381" y="4391025"/>
                <a:ext cx="2262188" cy="762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m:rPr>
                          <m:nor/>
                        </m:rPr>
                        <a:rPr lang="en-US" altLang="zh-CN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kern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nor/>
                        </m:rPr>
                        <a:rPr lang="en-US" altLang="zh-CN" sz="2800" b="0" i="0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1381" y="4391025"/>
                <a:ext cx="2262188" cy="762000"/>
              </a:xfrm>
              <a:prstGeom prst="rect">
                <a:avLst/>
              </a:prstGeom>
              <a:blipFill rotWithShape="1">
                <a:blip r:embed="rId4"/>
                <a:stretch>
                  <a:fillRect l="-13" r="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2764814" cy="626701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数字签名</a:t>
            </a:r>
            <a:endParaRPr lang="zh-CN" altLang="en-US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888656" y="211590"/>
            <a:ext cx="539694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altLang="zh-CN" sz="2400" dirty="0">
                <a:latin typeface="Comic Sans MS" panose="030F0702030302020204" pitchFamily="66" charset="0"/>
                <a:sym typeface="Symbol" panose="05050102010706020507"/>
              </a:rPr>
              <a:t>1.1 RSA</a:t>
            </a:r>
            <a:r>
              <a:rPr lang="zh-CN" altLang="en-US" sz="2400" dirty="0">
                <a:latin typeface="Comic Sans MS" panose="030F0702030302020204" pitchFamily="66" charset="0"/>
                <a:sym typeface="Symbol" panose="05050102010706020507"/>
              </a:rPr>
              <a:t>签名</a:t>
            </a:r>
            <a:endParaRPr lang="en-US" sz="2400" baseline="-250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5"/>
              <p:cNvSpPr txBox="1">
                <a:spLocks noChangeArrowheads="1"/>
              </p:cNvSpPr>
              <p:nvPr/>
            </p:nvSpPr>
            <p:spPr bwMode="auto">
              <a:xfrm>
                <a:off x="398525" y="1670031"/>
                <a:ext cx="10887075" cy="328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5000"/>
                  </a:lnSpc>
                </a:pP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缺点：</a:t>
                </a:r>
                <a:endParaRPr lang="zh-CN" altLang="en-US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eaLnBrk="1" hangingPunct="1">
                  <a:lnSpc>
                    <a:spcPct val="125000"/>
                  </a:lnSpc>
                </a:pPr>
                <a:r>
                  <a:rPr lang="zh-CN" altLang="en-US" b="1" dirty="0">
                    <a:solidFill>
                      <a:schemeClr val="accent2"/>
                    </a:solidFill>
                    <a:latin typeface="+mn-ea"/>
                    <a:ea typeface="+mn-ea"/>
                  </a:rPr>
                  <a:t>（1）</a:t>
                </a:r>
                <a:r>
                  <a:rPr lang="zh-CN" altLang="en-US" b="1" dirty="0">
                    <a:latin typeface="+mn-ea"/>
                    <a:ea typeface="+mn-ea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𝒁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+mn-ea"/>
                    <a:ea typeface="+mn-ea"/>
                  </a:rPr>
                  <a:t>，</a:t>
                </a:r>
                <a:r>
                  <a:rPr lang="zh-CN" altLang="en-US" b="1" dirty="0">
                    <a:latin typeface="+mn-ea"/>
                    <a:ea typeface="+mn-ea"/>
                  </a:rPr>
                  <a:t>任何人可计算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 </m:t>
                    </m:r>
                    <m:sSup>
                      <m:sSupPr>
                        <m:ctrlP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𝒚</m:t>
                        </m:r>
                      </m:e>
                      <m:sup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𝒆</m:t>
                        </m:r>
                      </m:sup>
                    </m:sSup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𝒎𝒐𝒅</m:t>
                    </m:r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𝒏</m:t>
                    </m:r>
                  </m:oMath>
                </a14:m>
                <a:r>
                  <a:rPr lang="zh-CN" altLang="en-US" b="1" dirty="0">
                    <a:latin typeface="+mn-ea"/>
                    <a:ea typeface="+mn-ea"/>
                  </a:rPr>
                  <a:t>，因此任何人可伪造对</a:t>
                </a: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随机消息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  <a:sym typeface="Symbol" panose="05050102010706020507" pitchFamily="18" charset="2"/>
                      </a:rPr>
                      <m:t>𝑥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的签名</a:t>
                </a:r>
                <a:r>
                  <a:rPr lang="zh-CN" altLang="en-US" b="1" dirty="0">
                    <a:latin typeface="+mn-ea"/>
                    <a:ea typeface="+mn-ea"/>
                  </a:rPr>
                  <a:t>。</a:t>
                </a:r>
                <a:endParaRPr lang="zh-CN" altLang="en-US" b="1" dirty="0">
                  <a:latin typeface="+mn-ea"/>
                  <a:ea typeface="+mn-ea"/>
                </a:endParaRPr>
              </a:p>
              <a:p>
                <a:pPr eaLnBrk="1" hangingPunct="1">
                  <a:lnSpc>
                    <a:spcPct val="125000"/>
                  </a:lnSpc>
                </a:pPr>
                <a:r>
                  <a:rPr lang="zh-CN" altLang="en-US" b="1" dirty="0">
                    <a:solidFill>
                      <a:schemeClr val="accent2"/>
                    </a:solidFill>
                    <a:latin typeface="+mn-ea"/>
                    <a:ea typeface="+mn-ea"/>
                  </a:rPr>
                  <a:t>（2）</a:t>
                </a:r>
                <a:r>
                  <a:rPr lang="zh-CN" altLang="en-US" b="1" dirty="0">
                    <a:latin typeface="+mn-ea"/>
                    <a:ea typeface="+mn-ea"/>
                  </a:rPr>
                  <a:t>如果消息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+mn-ea"/>
                    <a:ea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+mn-ea"/>
                    <a:ea typeface="+mn-ea"/>
                  </a:rPr>
                  <a:t>的签名分别为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𝒚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+mn-ea"/>
                    <a:ea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𝒚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+mn-ea"/>
                    <a:ea typeface="+mn-ea"/>
                  </a:rPr>
                  <a:t>，</a:t>
                </a:r>
                <a:r>
                  <a:rPr lang="zh-CN" altLang="en-US" b="1" dirty="0">
                    <a:latin typeface="+mn-ea"/>
                    <a:ea typeface="+mn-ea"/>
                  </a:rPr>
                  <a:t>则知道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+mn-ea"/>
                            <a:ea typeface="+mn-ea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+mn-ea"/>
                            <a:ea typeface="+mn-ea"/>
                            <a:sym typeface="Symbol" panose="05050102010706020507" pitchFamily="18" charset="2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+mn-ea"/>
                            <a:ea typeface="+mn-ea"/>
                            <a:sym typeface="Symbol" panose="05050102010706020507" pitchFamily="18" charset="2"/>
                          </a:rPr>
                          <m:t>𝟏</m:t>
                        </m:r>
                      </m:sub>
                    </m:sSub>
                    <m:r>
                      <a:rPr lang="zh-CN" altLang="en-US" b="1" i="1" dirty="0">
                        <a:latin typeface="+mn-ea"/>
                        <a:ea typeface="+mn-ea"/>
                        <a:sym typeface="Symbol" panose="05050102010706020507" pitchFamily="18" charset="2"/>
                      </a:rPr>
                      <m:t>、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+mn-ea"/>
                            <a:ea typeface="+mn-ea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+mn-ea"/>
                            <a:ea typeface="+mn-ea"/>
                            <a:sym typeface="Symbol" panose="05050102010706020507" pitchFamily="18" charset="2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sym typeface="Symbol" panose="05050102010706020507" pitchFamily="18" charset="2"/>
                          </a:rPr>
                          <m:t>𝟐</m:t>
                        </m:r>
                      </m:sub>
                    </m:sSub>
                    <m:r>
                      <a:rPr lang="zh-CN" altLang="en-US" b="1" i="1" dirty="0">
                        <a:latin typeface="+mn-ea"/>
                        <a:ea typeface="+mn-ea"/>
                        <a:sym typeface="Symbol" panose="05050102010706020507" pitchFamily="18" charset="2"/>
                      </a:rPr>
                      <m:t>、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+mn-ea"/>
                            <a:ea typeface="+mn-ea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+mn-ea"/>
                            <a:ea typeface="+mn-ea"/>
                            <a:sym typeface="Symbol" panose="05050102010706020507" pitchFamily="18" charset="2"/>
                          </a:rPr>
                          <m:t>𝒚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+mn-ea"/>
                            <a:ea typeface="+mn-ea"/>
                            <a:sym typeface="Symbol" panose="05050102010706020507" pitchFamily="18" charset="2"/>
                          </a:rPr>
                          <m:t>𝟏</m:t>
                        </m:r>
                      </m:sub>
                    </m:sSub>
                    <m:r>
                      <a:rPr lang="zh-CN" altLang="en-US" b="1" i="1" dirty="0">
                        <a:latin typeface="+mn-ea"/>
                        <a:ea typeface="+mn-ea"/>
                        <a:sym typeface="Symbol" panose="05050102010706020507" pitchFamily="18" charset="2"/>
                      </a:rPr>
                      <m:t>、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𝒚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+mn-ea"/>
                    <a:ea typeface="+mn-ea"/>
                  </a:rPr>
                  <a:t>的人可伪造对</a:t>
                </a: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消息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sub>
                    </m:sSub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+mn-ea"/>
                    <a:ea typeface="+mn-ea"/>
                  </a:rPr>
                  <a:t>的</a:t>
                </a: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签名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𝒚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sub>
                    </m:sSub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𝒚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+mn-ea"/>
                    <a:ea typeface="+mn-ea"/>
                  </a:rPr>
                  <a:t>。</a:t>
                </a:r>
                <a:endParaRPr lang="en-US" altLang="zh-CN" b="1" dirty="0">
                  <a:latin typeface="+mn-ea"/>
                  <a:ea typeface="+mn-ea"/>
                </a:endParaRPr>
              </a:p>
              <a:p>
                <a:pPr eaLnBrk="1" hangingPunct="1">
                  <a:lnSpc>
                    <a:spcPct val="125000"/>
                  </a:lnSpc>
                </a:pPr>
                <a:r>
                  <a:rPr lang="en-US" altLang="zh-CN" b="1" dirty="0">
                    <a:solidFill>
                      <a:schemeClr val="accent2"/>
                    </a:solidFill>
                    <a:latin typeface="+mn-ea"/>
                    <a:ea typeface="+mn-ea"/>
                  </a:rPr>
                  <a:t>（3）</a:t>
                </a:r>
                <a:r>
                  <a:rPr lang="zh-CN" altLang="en-US" b="1" dirty="0">
                    <a:latin typeface="+mn-ea"/>
                    <a:ea typeface="+mn-ea"/>
                  </a:rPr>
                  <a:t>在</a:t>
                </a:r>
                <a:r>
                  <a:rPr lang="en-US" altLang="zh-CN" b="1" dirty="0">
                    <a:latin typeface="+mn-ea"/>
                    <a:ea typeface="+mn-ea"/>
                  </a:rPr>
                  <a:t>RSA</a:t>
                </a:r>
                <a:r>
                  <a:rPr lang="zh-CN" altLang="en-US" b="1" dirty="0">
                    <a:latin typeface="+mn-ea"/>
                    <a:ea typeface="+mn-ea"/>
                  </a:rPr>
                  <a:t>签名方案中，需签名的消息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𝑍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+mn-ea"/>
                    <a:ea typeface="+mn-ea"/>
                  </a:rPr>
                  <a:t>，</a:t>
                </a:r>
                <a:r>
                  <a:rPr lang="zh-CN" altLang="en-US" b="1" dirty="0">
                    <a:latin typeface="+mn-ea"/>
                    <a:ea typeface="+mn-ea"/>
                  </a:rPr>
                  <a:t>所以每次只能对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zh-CN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b="1" dirty="0">
                    <a:latin typeface="+mn-ea"/>
                    <a:ea typeface="+mn-ea"/>
                  </a:rPr>
                  <a:t>位长的消息进行签名。</a:t>
                </a: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签名速度慢</a:t>
                </a:r>
                <a:r>
                  <a:rPr lang="zh-CN" altLang="en-US" b="1" dirty="0">
                    <a:latin typeface="+mn-ea"/>
                    <a:ea typeface="+mn-ea"/>
                  </a:rPr>
                  <a:t>。</a:t>
                </a:r>
                <a:endParaRPr lang="en-US" altLang="zh-CN" b="1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525" y="1670031"/>
                <a:ext cx="10887075" cy="3281796"/>
              </a:xfrm>
              <a:prstGeom prst="rect">
                <a:avLst/>
              </a:prstGeom>
              <a:blipFill rotWithShape="1">
                <a:blip r:embed="rId1"/>
                <a:stretch>
                  <a:fillRect l="-3" t="-19" r="3" b="-40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98525" y="5564015"/>
            <a:ext cx="4750611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+mn-ea"/>
                <a:ea typeface="+mn-ea"/>
              </a:rPr>
              <a:t>克服缺陷的方法</a:t>
            </a:r>
            <a:r>
              <a:rPr lang="zh-CN" altLang="en-US" sz="2800" b="1" dirty="0">
                <a:latin typeface="+mn-ea"/>
                <a:ea typeface="+mn-ea"/>
              </a:rPr>
              <a:t>：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67140" y="5564014"/>
            <a:ext cx="755145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n-ea"/>
                <a:ea typeface="+mn-ea"/>
              </a:rPr>
              <a:t>签名之前先求消息的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Hash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值</a:t>
            </a:r>
            <a:r>
              <a:rPr lang="zh-CN" altLang="en-US" sz="2800" b="1" dirty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5"/>
              <p:cNvSpPr txBox="1"/>
              <p:nvPr/>
            </p:nvSpPr>
            <p:spPr bwMode="auto">
              <a:xfrm>
                <a:off x="4355131" y="966005"/>
                <a:ext cx="2262188" cy="762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limUpp>
                        <m:limUppPr>
                          <m:ctrlP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lim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lim>
                      </m:limUpp>
                      <m:sSup>
                        <m:sSupPr>
                          <m:ctrlP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5131" y="966005"/>
                <a:ext cx="2262188" cy="762000"/>
              </a:xfrm>
              <a:prstGeom prst="rect">
                <a:avLst/>
              </a:prstGeom>
              <a:blipFill rotWithShape="1">
                <a:blip r:embed="rId2"/>
                <a:stretch>
                  <a:fillRect l="-13" t="-22" r="27" b="2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2764814" cy="626701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数字签名</a:t>
            </a:r>
            <a:endParaRPr lang="zh-CN" altLang="en-US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888656" y="211590"/>
            <a:ext cx="539694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altLang="zh-CN" sz="2400" dirty="0">
                <a:latin typeface="Comic Sans MS" panose="030F0702030302020204" pitchFamily="66" charset="0"/>
                <a:sym typeface="Symbol" panose="05050102010706020507"/>
              </a:rPr>
              <a:t>1.2 </a:t>
            </a:r>
            <a:r>
              <a:rPr lang="en-US" altLang="zh-CN" sz="2400" dirty="0" err="1">
                <a:latin typeface="Comic Sans MS" panose="030F0702030302020204" pitchFamily="66" charset="0"/>
                <a:sym typeface="Symbol" panose="05050102010706020507"/>
              </a:rPr>
              <a:t>ElGamal</a:t>
            </a:r>
            <a:r>
              <a:rPr lang="zh-CN" altLang="en-US" sz="2400" dirty="0">
                <a:latin typeface="Comic Sans MS" panose="030F0702030302020204" pitchFamily="66" charset="0"/>
                <a:sym typeface="Symbol" panose="05050102010706020507"/>
              </a:rPr>
              <a:t>签名</a:t>
            </a:r>
            <a:endParaRPr lang="en-US" sz="2400" baseline="-250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508820" y="1026517"/>
            <a:ext cx="3096344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ym typeface="Symbol" panose="05050102010706020507"/>
              </a:rPr>
              <a:t>Let </a:t>
            </a:r>
            <a:r>
              <a:rPr lang="en-US" sz="1400" dirty="0">
                <a:solidFill>
                  <a:srgbClr val="FF0000"/>
                </a:solidFill>
                <a:sym typeface="Symbol" panose="05050102010706020507"/>
              </a:rPr>
              <a:t>(G, o) be a group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173116" y="1046262"/>
            <a:ext cx="3096344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ym typeface="Symbol" panose="05050102010706020507"/>
              </a:rPr>
              <a:t>Let </a:t>
            </a:r>
            <a:r>
              <a:rPr lang="en-US" sz="1400" dirty="0">
                <a:solidFill>
                  <a:srgbClr val="0000FF"/>
                </a:solidFill>
                <a:sym typeface="Symbol" panose="05050102010706020507"/>
              </a:rPr>
              <a:t>H  G</a:t>
            </a:r>
            <a:endParaRPr lang="en-US" sz="1400" baseline="-25000" dirty="0">
              <a:solidFill>
                <a:srgbClr val="0000FF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597932" y="1430263"/>
            <a:ext cx="8074024" cy="307777"/>
          </a:xfrm>
          <a:prstGeom prst="rect">
            <a:avLst/>
          </a:prstGeom>
          <a:solidFill>
            <a:srgbClr val="D2F5FA"/>
          </a:solidFill>
          <a:ln w="9525">
            <a:solidFill>
              <a:srgbClr val="00000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ym typeface="Symbol" panose="05050102010706020507"/>
              </a:rPr>
              <a:t>Definition (Subgroup</a:t>
            </a:r>
            <a:r>
              <a:rPr lang="zh-CN" altLang="en-US" sz="1400" dirty="0">
                <a:sym typeface="Symbol" panose="05050102010706020507"/>
              </a:rPr>
              <a:t>子群</a:t>
            </a:r>
            <a:r>
              <a:rPr lang="en-US" sz="1400" dirty="0">
                <a:sym typeface="Symbol" panose="05050102010706020507"/>
              </a:rPr>
              <a:t>): If (H, o) is also a group, then </a:t>
            </a:r>
            <a:r>
              <a:rPr lang="en-US" sz="1400" dirty="0">
                <a:solidFill>
                  <a:srgbClr val="FF0000"/>
                </a:solidFill>
                <a:sym typeface="Symbol" panose="05050102010706020507"/>
              </a:rPr>
              <a:t>H is called a subgroup of G </a:t>
            </a:r>
            <a:r>
              <a:rPr lang="en-US" sz="1400" dirty="0">
                <a:sym typeface="Symbol" panose="05050102010706020507"/>
              </a:rPr>
              <a:t>w.r.t operation o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grpSp>
        <p:nvGrpSpPr>
          <p:cNvPr id="11" name="Group 9"/>
          <p:cNvGrpSpPr/>
          <p:nvPr/>
        </p:nvGrpSpPr>
        <p:grpSpPr>
          <a:xfrm>
            <a:off x="9867778" y="736314"/>
            <a:ext cx="1513965" cy="1541786"/>
            <a:chOff x="6732240" y="807094"/>
            <a:chExt cx="1418456" cy="1541786"/>
          </a:xfrm>
        </p:grpSpPr>
        <p:sp>
          <p:nvSpPr>
            <p:cNvPr id="13" name="Oval 2"/>
            <p:cNvSpPr/>
            <p:nvPr/>
          </p:nvSpPr>
          <p:spPr>
            <a:xfrm>
              <a:off x="6732240" y="807094"/>
              <a:ext cx="1418456" cy="15417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7604720" y="980728"/>
              <a:ext cx="423664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sym typeface="Symbol" panose="05050102010706020507"/>
                </a:rPr>
                <a:t>G</a:t>
              </a:r>
              <a:endParaRPr lang="en-US" sz="14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7"/>
          <p:cNvGrpSpPr/>
          <p:nvPr/>
        </p:nvGrpSpPr>
        <p:grpSpPr>
          <a:xfrm>
            <a:off x="10083802" y="1219684"/>
            <a:ext cx="975969" cy="914400"/>
            <a:chOff x="7441468" y="2780928"/>
            <a:chExt cx="914400" cy="914400"/>
          </a:xfrm>
        </p:grpSpPr>
        <p:sp>
          <p:nvSpPr>
            <p:cNvPr id="16" name="Oval 6"/>
            <p:cNvSpPr/>
            <p:nvPr/>
          </p:nvSpPr>
          <p:spPr>
            <a:xfrm>
              <a:off x="7441468" y="2780928"/>
              <a:ext cx="914400" cy="9144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FF00"/>
                </a:solidFill>
              </a:endParaRPr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7748736" y="3121223"/>
              <a:ext cx="423664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sym typeface="Symbol" panose="05050102010706020507"/>
                </a:rPr>
                <a:t>H</a:t>
              </a:r>
              <a:endParaRPr lang="en-US" sz="14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508820" y="2175024"/>
            <a:ext cx="8424936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ym typeface="Symbol" panose="05050102010706020507"/>
              </a:rPr>
              <a:t>Every group (G, o) has </a:t>
            </a:r>
            <a:r>
              <a:rPr lang="en-US" sz="1400" dirty="0">
                <a:solidFill>
                  <a:srgbClr val="0000FF"/>
                </a:solidFill>
                <a:sym typeface="Symbol" panose="05050102010706020507"/>
              </a:rPr>
              <a:t>two trivial subgroups</a:t>
            </a:r>
            <a:r>
              <a:rPr lang="en-US" sz="1400" dirty="0">
                <a:sym typeface="Symbol" panose="05050102010706020507"/>
              </a:rPr>
              <a:t>: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796852" y="2607072"/>
            <a:ext cx="8424936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sym typeface="Symbol" panose="05050102010706020507"/>
              </a:rPr>
              <a:t>The group (G, o) itself and the group (e, o)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796852" y="3019375"/>
            <a:ext cx="8424936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sym typeface="Symbol" panose="05050102010706020507"/>
              </a:rPr>
              <a:t>A group </a:t>
            </a:r>
            <a:r>
              <a:rPr lang="en-US" sz="1400" dirty="0">
                <a:solidFill>
                  <a:srgbClr val="FF0000"/>
                </a:solidFill>
                <a:sym typeface="Symbol" panose="05050102010706020507"/>
              </a:rPr>
              <a:t>may/may not have </a:t>
            </a:r>
            <a:r>
              <a:rPr lang="en-US" sz="1400" dirty="0">
                <a:sym typeface="Symbol" panose="05050102010706020507"/>
              </a:rPr>
              <a:t>subgroups other than trivial subgroups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532321" y="3523431"/>
            <a:ext cx="8424936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ym typeface="Symbol" panose="05050102010706020507"/>
              </a:rPr>
              <a:t>Given a </a:t>
            </a:r>
            <a:r>
              <a:rPr lang="en-US" sz="1400" dirty="0">
                <a:solidFill>
                  <a:srgbClr val="0000FF"/>
                </a:solidFill>
                <a:sym typeface="Symbol" panose="05050102010706020507"/>
              </a:rPr>
              <a:t>finite group (G, o) </a:t>
            </a:r>
            <a:r>
              <a:rPr lang="en-US" sz="1400" dirty="0">
                <a:sym typeface="Symbol" panose="05050102010706020507"/>
              </a:rPr>
              <a:t>of </a:t>
            </a:r>
            <a:r>
              <a:rPr lang="en-US" sz="1400" dirty="0">
                <a:solidFill>
                  <a:srgbClr val="0000FF"/>
                </a:solidFill>
                <a:sym typeface="Symbol" panose="05050102010706020507"/>
              </a:rPr>
              <a:t>order m</a:t>
            </a:r>
            <a:r>
              <a:rPr lang="en-US" sz="1400" dirty="0">
                <a:sym typeface="Symbol" panose="05050102010706020507"/>
              </a:rPr>
              <a:t> and </a:t>
            </a:r>
            <a:r>
              <a:rPr lang="en-US" sz="1400" dirty="0">
                <a:solidFill>
                  <a:srgbClr val="0000FF"/>
                </a:solidFill>
                <a:sym typeface="Symbol" panose="05050102010706020507"/>
              </a:rPr>
              <a:t>an arbitrary element g  G</a:t>
            </a:r>
            <a:r>
              <a:rPr lang="en-US" sz="1400" dirty="0">
                <a:sym typeface="Symbol" panose="05050102010706020507"/>
              </a:rPr>
              <a:t>, define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748345" y="3811463"/>
            <a:ext cx="8424936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ym typeface="Symbol" panose="05050102010706020507"/>
              </a:rPr>
              <a:t>      </a:t>
            </a:r>
            <a:r>
              <a:rPr lang="en-US" sz="1400" dirty="0">
                <a:solidFill>
                  <a:srgbClr val="FF0000"/>
                </a:solidFill>
                <a:sym typeface="Symbol" panose="05050102010706020507"/>
              </a:rPr>
              <a:t>&lt;g&gt;   =     {g</a:t>
            </a:r>
            <a:r>
              <a:rPr lang="en-US" baseline="30000" dirty="0">
                <a:solidFill>
                  <a:srgbClr val="FF0000"/>
                </a:solidFill>
                <a:sym typeface="Symbol" panose="05050102010706020507"/>
              </a:rPr>
              <a:t>0</a:t>
            </a:r>
            <a:r>
              <a:rPr lang="en-US" sz="1400" dirty="0">
                <a:solidFill>
                  <a:srgbClr val="FF0000"/>
                </a:solidFill>
                <a:sym typeface="Symbol" panose="05050102010706020507"/>
              </a:rPr>
              <a:t>, g</a:t>
            </a:r>
            <a:r>
              <a:rPr lang="en-US" baseline="30000" dirty="0">
                <a:solidFill>
                  <a:srgbClr val="FF0000"/>
                </a:solidFill>
                <a:sym typeface="Symbol" panose="05050102010706020507"/>
              </a:rPr>
              <a:t>1</a:t>
            </a:r>
            <a:r>
              <a:rPr lang="en-US" sz="1400" dirty="0">
                <a:solidFill>
                  <a:srgbClr val="FF0000"/>
                </a:solidFill>
                <a:sym typeface="Symbol" panose="05050102010706020507"/>
              </a:rPr>
              <a:t>, …, } </a:t>
            </a:r>
            <a:r>
              <a:rPr lang="en-US" sz="1400" dirty="0">
                <a:sym typeface="Symbol" panose="05050102010706020507"/>
              </a:rPr>
              <a:t>--- </a:t>
            </a:r>
            <a:r>
              <a:rPr lang="en-US" sz="1400" dirty="0">
                <a:solidFill>
                  <a:srgbClr val="FF0000"/>
                </a:solidFill>
                <a:sym typeface="Symbol" panose="05050102010706020507"/>
              </a:rPr>
              <a:t>elements generated by different non-negative powers of g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1820353" y="4171503"/>
            <a:ext cx="8424936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sym typeface="Symbol" panose="05050102010706020507"/>
              </a:rPr>
              <a:t>The sequence is </a:t>
            </a:r>
            <a:r>
              <a:rPr lang="en-US" sz="1400" dirty="0">
                <a:solidFill>
                  <a:srgbClr val="0000FF"/>
                </a:solidFill>
                <a:sym typeface="Symbol" panose="05050102010706020507"/>
              </a:rPr>
              <a:t>finite</a:t>
            </a:r>
            <a:r>
              <a:rPr lang="en-US" sz="1400" dirty="0">
                <a:sym typeface="Symbol" panose="05050102010706020507"/>
              </a:rPr>
              <a:t> as </a:t>
            </a:r>
            <a:r>
              <a:rPr lang="en-US" sz="1400" dirty="0">
                <a:solidFill>
                  <a:srgbClr val="0000FF"/>
                </a:solidFill>
                <a:sym typeface="Symbol" panose="05050102010706020507"/>
              </a:rPr>
              <a:t>g</a:t>
            </a:r>
            <a:r>
              <a:rPr lang="en-US" baseline="30000" dirty="0">
                <a:solidFill>
                  <a:srgbClr val="0000FF"/>
                </a:solidFill>
                <a:sym typeface="Symbol" panose="05050102010706020507"/>
              </a:rPr>
              <a:t>m</a:t>
            </a:r>
            <a:r>
              <a:rPr lang="en-US" sz="1400" dirty="0">
                <a:solidFill>
                  <a:srgbClr val="0000FF"/>
                </a:solidFill>
                <a:sym typeface="Symbol" panose="05050102010706020507"/>
              </a:rPr>
              <a:t> = 1 and g</a:t>
            </a:r>
            <a:r>
              <a:rPr lang="en-US" baseline="30000" dirty="0">
                <a:solidFill>
                  <a:srgbClr val="0000FF"/>
                </a:solidFill>
                <a:sym typeface="Symbol" panose="05050102010706020507"/>
              </a:rPr>
              <a:t>0</a:t>
            </a:r>
            <a:r>
              <a:rPr lang="en-US" sz="1400" dirty="0">
                <a:solidFill>
                  <a:srgbClr val="0000FF"/>
                </a:solidFill>
                <a:sym typeface="Symbol" panose="05050102010706020507"/>
              </a:rPr>
              <a:t> is also 1</a:t>
            </a:r>
            <a:endParaRPr lang="en-US" sz="1400" baseline="-25000" dirty="0">
              <a:solidFill>
                <a:srgbClr val="0000FF"/>
              </a:solidFill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820353" y="4531543"/>
            <a:ext cx="8424936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sym typeface="Symbol" panose="05050102010706020507"/>
              </a:rPr>
              <a:t>Let </a:t>
            </a:r>
            <a:r>
              <a:rPr lang="en-US" sz="1400" dirty="0" err="1">
                <a:solidFill>
                  <a:srgbClr val="FF0000"/>
                </a:solidFill>
                <a:sym typeface="Symbol" panose="05050102010706020507"/>
              </a:rPr>
              <a:t>i</a:t>
            </a:r>
            <a:r>
              <a:rPr lang="en-US" sz="1400" dirty="0">
                <a:solidFill>
                  <a:srgbClr val="FF0000"/>
                </a:solidFill>
                <a:sym typeface="Symbol" panose="05050102010706020507"/>
              </a:rPr>
              <a:t>  m be the smallest positive integer </a:t>
            </a:r>
            <a:r>
              <a:rPr lang="en-US" sz="1400" dirty="0">
                <a:sym typeface="Symbol" panose="05050102010706020507"/>
              </a:rPr>
              <a:t>such that </a:t>
            </a:r>
            <a:r>
              <a:rPr lang="en-US" sz="1400" dirty="0" err="1">
                <a:solidFill>
                  <a:srgbClr val="FF0000"/>
                </a:solidFill>
                <a:sym typeface="Symbol" panose="05050102010706020507"/>
              </a:rPr>
              <a:t>g</a:t>
            </a:r>
            <a:r>
              <a:rPr lang="en-US" baseline="30000" dirty="0" err="1">
                <a:solidFill>
                  <a:srgbClr val="FF0000"/>
                </a:solidFill>
                <a:sym typeface="Symbol" panose="05050102010706020507"/>
              </a:rPr>
              <a:t>i</a:t>
            </a:r>
            <a:r>
              <a:rPr lang="en-US" sz="1400" dirty="0">
                <a:solidFill>
                  <a:srgbClr val="FF0000"/>
                </a:solidFill>
                <a:sym typeface="Symbol" panose="05050102010706020507"/>
              </a:rPr>
              <a:t> = 1</a:t>
            </a:r>
            <a:r>
              <a:rPr lang="en-US" sz="1400" dirty="0">
                <a:sym typeface="Symbol" panose="05050102010706020507"/>
              </a:rPr>
              <a:t>. Then: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1892361" y="4819575"/>
            <a:ext cx="8424936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ym typeface="Symbol" panose="05050102010706020507"/>
              </a:rPr>
              <a:t>      &lt;g&gt;   =     {g</a:t>
            </a:r>
            <a:r>
              <a:rPr lang="en-US" baseline="30000" dirty="0">
                <a:sym typeface="Symbol" panose="05050102010706020507"/>
              </a:rPr>
              <a:t>0</a:t>
            </a:r>
            <a:r>
              <a:rPr lang="en-US" sz="1400" dirty="0">
                <a:sym typeface="Symbol" panose="05050102010706020507"/>
              </a:rPr>
              <a:t>, g</a:t>
            </a:r>
            <a:r>
              <a:rPr lang="en-US" baseline="30000" dirty="0">
                <a:sym typeface="Symbol" panose="05050102010706020507"/>
              </a:rPr>
              <a:t>1</a:t>
            </a:r>
            <a:r>
              <a:rPr lang="en-US" sz="1400" dirty="0">
                <a:sym typeface="Symbol" panose="05050102010706020507"/>
              </a:rPr>
              <a:t>, …, g</a:t>
            </a:r>
            <a:r>
              <a:rPr lang="en-US" baseline="30000" dirty="0">
                <a:sym typeface="Symbol" panose="05050102010706020507"/>
              </a:rPr>
              <a:t>i-1</a:t>
            </a:r>
            <a:r>
              <a:rPr lang="en-US" sz="1400" dirty="0">
                <a:sym typeface="Symbol" panose="05050102010706020507"/>
              </a:rPr>
              <a:t> } --- as </a:t>
            </a:r>
            <a:r>
              <a:rPr lang="en-US" sz="1400" dirty="0" err="1">
                <a:solidFill>
                  <a:srgbClr val="0000FF"/>
                </a:solidFill>
                <a:sym typeface="Symbol" panose="05050102010706020507"/>
              </a:rPr>
              <a:t>g</a:t>
            </a:r>
            <a:r>
              <a:rPr lang="en-US" baseline="30000" dirty="0" err="1">
                <a:solidFill>
                  <a:srgbClr val="0000FF"/>
                </a:solidFill>
                <a:sym typeface="Symbol" panose="05050102010706020507"/>
              </a:rPr>
              <a:t>i</a:t>
            </a:r>
            <a:r>
              <a:rPr lang="en-US" sz="1400" dirty="0">
                <a:solidFill>
                  <a:srgbClr val="0000FF"/>
                </a:solidFill>
                <a:sym typeface="Symbol" panose="05050102010706020507"/>
              </a:rPr>
              <a:t> = 1</a:t>
            </a:r>
            <a:r>
              <a:rPr lang="en-US" sz="1400" dirty="0">
                <a:sym typeface="Symbol" panose="05050102010706020507"/>
              </a:rPr>
              <a:t>, after which the </a:t>
            </a:r>
            <a:r>
              <a:rPr lang="en-US" sz="1400" dirty="0">
                <a:solidFill>
                  <a:srgbClr val="0000FF"/>
                </a:solidFill>
                <a:sym typeface="Symbol" panose="05050102010706020507"/>
              </a:rPr>
              <a:t>sequence starts repeating</a:t>
            </a:r>
            <a:endParaRPr lang="en-US" sz="1400" baseline="-25000" dirty="0">
              <a:solidFill>
                <a:srgbClr val="0000FF"/>
              </a:solidFill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597932" y="5158413"/>
            <a:ext cx="4824536" cy="30777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ym typeface="Symbol" panose="05050102010706020507"/>
              </a:rPr>
              <a:t>Proposition: </a:t>
            </a:r>
            <a:r>
              <a:rPr lang="en-US" sz="1400" dirty="0">
                <a:solidFill>
                  <a:srgbClr val="FF0000"/>
                </a:solidFill>
                <a:sym typeface="Symbol" panose="05050102010706020507"/>
              </a:rPr>
              <a:t>(&lt;g&gt;, o) is a subgroup of (G, o) </a:t>
            </a:r>
            <a:r>
              <a:rPr lang="en-US" sz="1400" dirty="0">
                <a:sym typeface="Symbol" panose="05050102010706020507"/>
              </a:rPr>
              <a:t>of order </a:t>
            </a:r>
            <a:r>
              <a:rPr lang="en-US" sz="1400" dirty="0" err="1">
                <a:sym typeface="Symbol" panose="05050102010706020507"/>
              </a:rPr>
              <a:t>i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27" name="Rectangle 3"/>
          <p:cNvSpPr/>
          <p:nvPr/>
        </p:nvSpPr>
        <p:spPr>
          <a:xfrm>
            <a:off x="1597932" y="5600334"/>
            <a:ext cx="6942926" cy="307777"/>
          </a:xfrm>
          <a:prstGeom prst="rect">
            <a:avLst/>
          </a:prstGeom>
          <a:solidFill>
            <a:srgbClr val="D2F5FA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ym typeface="Symbol" panose="05050102010706020507"/>
              </a:rPr>
              <a:t>Definition (Order of an element</a:t>
            </a:r>
            <a:r>
              <a:rPr lang="zh-CN" altLang="en-US" sz="1400" dirty="0">
                <a:sym typeface="Symbol" panose="05050102010706020507"/>
              </a:rPr>
              <a:t>元素的阶</a:t>
            </a:r>
            <a:r>
              <a:rPr lang="en-US" sz="1400" dirty="0">
                <a:sym typeface="Symbol" panose="05050102010706020507"/>
              </a:rPr>
              <a:t>):  Smallest positive integer </a:t>
            </a:r>
            <a:r>
              <a:rPr lang="en-US" sz="1400" dirty="0" err="1">
                <a:sym typeface="Symbol" panose="05050102010706020507"/>
              </a:rPr>
              <a:t>i</a:t>
            </a:r>
            <a:r>
              <a:rPr lang="en-US" sz="1400" dirty="0">
                <a:sym typeface="Symbol" panose="05050102010706020507"/>
              </a:rPr>
              <a:t>  </a:t>
            </a:r>
            <a:r>
              <a:rPr lang="en-US" sz="1400" dirty="0">
                <a:solidFill>
                  <a:srgbClr val="FF0000"/>
                </a:solidFill>
                <a:sym typeface="Symbol" panose="05050102010706020507"/>
              </a:rPr>
              <a:t>such that </a:t>
            </a:r>
            <a:r>
              <a:rPr lang="en-US" sz="1400" dirty="0" err="1">
                <a:solidFill>
                  <a:srgbClr val="FF0000"/>
                </a:solidFill>
                <a:sym typeface="Symbol" panose="05050102010706020507"/>
              </a:rPr>
              <a:t>g</a:t>
            </a:r>
            <a:r>
              <a:rPr lang="en-US" sz="1400" baseline="30000" dirty="0" err="1">
                <a:solidFill>
                  <a:srgbClr val="FF0000"/>
                </a:solidFill>
                <a:sym typeface="Symbol" panose="05050102010706020507"/>
              </a:rPr>
              <a:t>i</a:t>
            </a:r>
            <a:r>
              <a:rPr lang="en-US" sz="1400" dirty="0">
                <a:solidFill>
                  <a:srgbClr val="FF0000"/>
                </a:solidFill>
                <a:sym typeface="Symbol" panose="05050102010706020507"/>
              </a:rPr>
              <a:t> = 1 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597931" y="6032382"/>
            <a:ext cx="9555843" cy="523220"/>
          </a:xfrm>
          <a:prstGeom prst="rect">
            <a:avLst/>
          </a:prstGeom>
          <a:solidFill>
            <a:srgbClr val="D2F5FA"/>
          </a:solidFill>
          <a:ln w="9525">
            <a:solidFill>
              <a:srgbClr val="00000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ym typeface="Symbol" panose="05050102010706020507"/>
              </a:rPr>
              <a:t>Definition (Generator</a:t>
            </a:r>
            <a:r>
              <a:rPr lang="zh-CN" altLang="en-US" sz="1400" dirty="0">
                <a:sym typeface="Symbol" panose="05050102010706020507"/>
              </a:rPr>
              <a:t>生成元</a:t>
            </a:r>
            <a:r>
              <a:rPr lang="en-US" sz="1400" dirty="0">
                <a:sym typeface="Symbol" panose="05050102010706020507"/>
              </a:rPr>
              <a:t>):  If g has order m, then </a:t>
            </a:r>
            <a:r>
              <a:rPr lang="en-US" sz="1400" dirty="0">
                <a:solidFill>
                  <a:srgbClr val="FF0000"/>
                </a:solidFill>
                <a:sym typeface="Symbol" panose="05050102010706020507"/>
              </a:rPr>
              <a:t>&lt;g&gt; = G </a:t>
            </a:r>
            <a:r>
              <a:rPr lang="en-US" sz="1400" dirty="0">
                <a:sym typeface="Symbol" panose="05050102010706020507"/>
              </a:rPr>
              <a:t>--- then </a:t>
            </a:r>
            <a:r>
              <a:rPr lang="en-US" sz="1400" dirty="0">
                <a:solidFill>
                  <a:srgbClr val="FF0000"/>
                </a:solidFill>
                <a:sym typeface="Symbol" panose="05050102010706020507"/>
              </a:rPr>
              <a:t>g is called a generator of G </a:t>
            </a:r>
            <a:r>
              <a:rPr lang="en-US" sz="1400" dirty="0">
                <a:sym typeface="Symbol" panose="05050102010706020507"/>
              </a:rPr>
              <a:t>and </a:t>
            </a:r>
            <a:r>
              <a:rPr lang="en-US" sz="1400" dirty="0">
                <a:solidFill>
                  <a:srgbClr val="0000FF"/>
                </a:solidFill>
                <a:sym typeface="Symbol" panose="05050102010706020507"/>
              </a:rPr>
              <a:t>G is called a cyclic group (</a:t>
            </a:r>
            <a:r>
              <a:rPr lang="zh-CN" altLang="en-US" sz="1400" dirty="0">
                <a:solidFill>
                  <a:srgbClr val="0000FF"/>
                </a:solidFill>
                <a:sym typeface="Symbol" panose="05050102010706020507"/>
              </a:rPr>
              <a:t>循环群</a:t>
            </a:r>
            <a:r>
              <a:rPr lang="en-US" sz="1400" dirty="0">
                <a:solidFill>
                  <a:srgbClr val="0000FF"/>
                </a:solidFill>
                <a:sym typeface="Symbol" panose="05050102010706020507"/>
              </a:rPr>
              <a:t>)</a:t>
            </a:r>
            <a:r>
              <a:rPr lang="en-US" sz="1400" dirty="0">
                <a:sym typeface="Symbol" panose="05050102010706020507"/>
              </a:rPr>
              <a:t> generated by g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116390" y="653280"/>
            <a:ext cx="1787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00" kern="0" dirty="0">
                <a:solidFill>
                  <a:srgbClr val="009900"/>
                </a:solidFill>
                <a:ea typeface="+mj-ea"/>
                <a:cs typeface="+mj-cs"/>
              </a:rPr>
              <a:t>子群和循环群</a:t>
            </a:r>
            <a:endParaRPr lang="en-US" altLang="zh-CN" sz="18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2764814" cy="626701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数字签名</a:t>
            </a:r>
            <a:endParaRPr lang="zh-CN" altLang="en-US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888656" y="211590"/>
            <a:ext cx="539694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altLang="zh-CN" sz="2400" dirty="0">
                <a:latin typeface="Comic Sans MS" panose="030F0702030302020204" pitchFamily="66" charset="0"/>
                <a:sym typeface="Symbol" panose="05050102010706020507"/>
              </a:rPr>
              <a:t>1.2 </a:t>
            </a:r>
            <a:r>
              <a:rPr lang="en-US" altLang="zh-CN" sz="2400" dirty="0" err="1">
                <a:latin typeface="Comic Sans MS" panose="030F0702030302020204" pitchFamily="66" charset="0"/>
                <a:sym typeface="Symbol" panose="05050102010706020507"/>
              </a:rPr>
              <a:t>ElGamal</a:t>
            </a:r>
            <a:r>
              <a:rPr lang="zh-CN" altLang="en-US" sz="2400" dirty="0">
                <a:latin typeface="Comic Sans MS" panose="030F0702030302020204" pitchFamily="66" charset="0"/>
                <a:sym typeface="Symbol" panose="05050102010706020507"/>
              </a:rPr>
              <a:t>签名</a:t>
            </a:r>
            <a:endParaRPr lang="en-US" sz="2400" baseline="-250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116390" y="653280"/>
            <a:ext cx="1787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00" kern="0" dirty="0">
                <a:solidFill>
                  <a:srgbClr val="009900"/>
                </a:solidFill>
                <a:ea typeface="+mj-ea"/>
                <a:cs typeface="+mj-cs"/>
              </a:rPr>
              <a:t>子群和循环群</a:t>
            </a:r>
            <a:endParaRPr lang="en-US" altLang="zh-CN" sz="18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1279079" y="1022612"/>
            <a:ext cx="8856984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ym typeface="Symbol" panose="05050102010706020507"/>
              </a:rPr>
              <a:t>Consider (      , * mod 7) --- it is a group with respect to multiplication modulo 7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grpSp>
        <p:nvGrpSpPr>
          <p:cNvPr id="31" name="Group 15"/>
          <p:cNvGrpSpPr/>
          <p:nvPr/>
        </p:nvGrpSpPr>
        <p:grpSpPr>
          <a:xfrm>
            <a:off x="2503215" y="898341"/>
            <a:ext cx="423664" cy="523801"/>
            <a:chOff x="4499992" y="3553271"/>
            <a:chExt cx="423664" cy="523801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499992" y="3625278"/>
              <a:ext cx="192879" cy="360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4572000" y="3830851"/>
              <a:ext cx="351656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000" dirty="0">
                  <a:solidFill>
                    <a:srgbClr val="5E1EFE"/>
                  </a:solidFill>
                  <a:sym typeface="Symbol" panose="05050102010706020507"/>
                </a:rPr>
                <a:t>7</a:t>
              </a:r>
              <a:endParaRPr lang="en-US" sz="1000" baseline="-25000" dirty="0">
                <a:solidFill>
                  <a:srgbClr val="5E1EFE"/>
                </a:solidFill>
              </a:endParaRP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4572000" y="3553271"/>
              <a:ext cx="351656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>
                  <a:solidFill>
                    <a:srgbClr val="5E1EFE"/>
                  </a:solidFill>
                  <a:sym typeface="Symbol" panose="05050102010706020507"/>
                </a:rPr>
                <a:t>*</a:t>
              </a:r>
              <a:endParaRPr lang="en-US" sz="1400" baseline="-25000" dirty="0">
                <a:solidFill>
                  <a:srgbClr val="5E1EFE"/>
                </a:solidFill>
              </a:endParaRPr>
            </a:p>
          </p:txBody>
        </p:sp>
      </p:grp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1711127" y="1474406"/>
            <a:ext cx="2952328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sym typeface="Symbol" panose="05050102010706020507"/>
              </a:rPr>
              <a:t>Does 2 belong to the group ? 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4599831" y="1474405"/>
            <a:ext cx="4456112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>
                <a:sym typeface="Symbol" panose="05050102010706020507"/>
              </a:rPr>
              <a:t>--- Yes, as </a:t>
            </a:r>
            <a:r>
              <a:rPr lang="en-US" sz="1400" dirty="0" err="1">
                <a:sym typeface="Symbol" panose="05050102010706020507"/>
              </a:rPr>
              <a:t>gcd</a:t>
            </a:r>
            <a:r>
              <a:rPr lang="en-US" sz="1400" dirty="0">
                <a:sym typeface="Symbol" panose="05050102010706020507"/>
              </a:rPr>
              <a:t>(2, 7) = 1; </a:t>
            </a:r>
            <a:r>
              <a:rPr lang="en-US" sz="1400" dirty="0">
                <a:solidFill>
                  <a:srgbClr val="0000FF"/>
                </a:solidFill>
                <a:sym typeface="Symbol" panose="05050102010706020507"/>
              </a:rPr>
              <a:t>2 is relatively prime to 7</a:t>
            </a:r>
            <a:endParaRPr lang="en-US" sz="1400" baseline="-25000" dirty="0">
              <a:solidFill>
                <a:srgbClr val="0000FF"/>
              </a:solidFill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1711127" y="1906454"/>
            <a:ext cx="1728192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sym typeface="Symbol" panose="05050102010706020507"/>
              </a:rPr>
              <a:t>What is &lt;2&gt; ? 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3223295" y="1906453"/>
            <a:ext cx="4672136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>
                <a:sym typeface="Symbol" panose="05050102010706020507"/>
              </a:rPr>
              <a:t>--- </a:t>
            </a:r>
            <a:r>
              <a:rPr lang="en-US" sz="1400" dirty="0">
                <a:solidFill>
                  <a:srgbClr val="FF0000"/>
                </a:solidFill>
                <a:sym typeface="Symbol" panose="05050102010706020507"/>
              </a:rPr>
              <a:t>&lt;2&gt; = {2</a:t>
            </a:r>
            <a:r>
              <a:rPr lang="en-US" baseline="30000" dirty="0">
                <a:solidFill>
                  <a:srgbClr val="FF0000"/>
                </a:solidFill>
                <a:sym typeface="Symbol" panose="05050102010706020507"/>
              </a:rPr>
              <a:t>0</a:t>
            </a:r>
            <a:r>
              <a:rPr lang="en-US" sz="1400" dirty="0">
                <a:solidFill>
                  <a:srgbClr val="FF0000"/>
                </a:solidFill>
                <a:sym typeface="Symbol" panose="05050102010706020507"/>
              </a:rPr>
              <a:t> mod 7, 2</a:t>
            </a:r>
            <a:r>
              <a:rPr lang="en-US" baseline="30000" dirty="0">
                <a:solidFill>
                  <a:srgbClr val="FF0000"/>
                </a:solidFill>
                <a:sym typeface="Symbol" panose="05050102010706020507"/>
              </a:rPr>
              <a:t>1</a:t>
            </a:r>
            <a:r>
              <a:rPr lang="en-US" sz="1400" dirty="0">
                <a:solidFill>
                  <a:srgbClr val="FF0000"/>
                </a:solidFill>
                <a:sym typeface="Symbol" panose="05050102010706020507"/>
              </a:rPr>
              <a:t> mod 7, 2</a:t>
            </a:r>
            <a:r>
              <a:rPr lang="en-US" baseline="30000" dirty="0">
                <a:solidFill>
                  <a:srgbClr val="FF0000"/>
                </a:solidFill>
                <a:sym typeface="Symbol" panose="05050102010706020507"/>
              </a:rPr>
              <a:t>2</a:t>
            </a:r>
            <a:r>
              <a:rPr lang="en-US" sz="1400" dirty="0">
                <a:solidFill>
                  <a:srgbClr val="FF0000"/>
                </a:solidFill>
                <a:sym typeface="Symbol" panose="05050102010706020507"/>
              </a:rPr>
              <a:t> mod 7} = {1, 2, 4} 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1711127" y="2338501"/>
            <a:ext cx="7848872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sym typeface="Symbol" panose="05050102010706020507"/>
              </a:rPr>
              <a:t>Is (&lt;2&gt;, * mod 7) a subgroup of (      , * mod 7)  ? 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grpSp>
        <p:nvGrpSpPr>
          <p:cNvPr id="41" name="Group 24"/>
          <p:cNvGrpSpPr/>
          <p:nvPr/>
        </p:nvGrpSpPr>
        <p:grpSpPr>
          <a:xfrm>
            <a:off x="4743847" y="2246748"/>
            <a:ext cx="423664" cy="523801"/>
            <a:chOff x="4499992" y="3553271"/>
            <a:chExt cx="423664" cy="523801"/>
          </a:xfrm>
        </p:grpSpPr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499992" y="3625278"/>
              <a:ext cx="192879" cy="360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4572000" y="3830851"/>
              <a:ext cx="351656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000" dirty="0">
                  <a:solidFill>
                    <a:srgbClr val="5E1EFE"/>
                  </a:solidFill>
                  <a:sym typeface="Symbol" panose="05050102010706020507"/>
                </a:rPr>
                <a:t>7</a:t>
              </a:r>
              <a:endParaRPr lang="en-US" sz="1000" baseline="-25000" dirty="0">
                <a:solidFill>
                  <a:srgbClr val="5E1EFE"/>
                </a:solidFill>
              </a:endParaRP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4572000" y="3553271"/>
              <a:ext cx="351656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>
                  <a:solidFill>
                    <a:srgbClr val="5E1EFE"/>
                  </a:solidFill>
                  <a:sym typeface="Symbol" panose="05050102010706020507"/>
                </a:rPr>
                <a:t>*</a:t>
              </a:r>
              <a:endParaRPr lang="en-US" sz="1400" baseline="-25000" dirty="0">
                <a:solidFill>
                  <a:srgbClr val="5E1EFE"/>
                </a:solidFill>
              </a:endParaRPr>
            </a:p>
          </p:txBody>
        </p:sp>
      </p:grpSp>
      <p:grpSp>
        <p:nvGrpSpPr>
          <p:cNvPr id="45" name="Group 92"/>
          <p:cNvGrpSpPr/>
          <p:nvPr/>
        </p:nvGrpSpPr>
        <p:grpSpPr>
          <a:xfrm>
            <a:off x="3871367" y="2842557"/>
            <a:ext cx="2232248" cy="1656184"/>
            <a:chOff x="2699792" y="2564904"/>
            <a:chExt cx="2232248" cy="1656184"/>
          </a:xfrm>
        </p:grpSpPr>
        <p:grpSp>
          <p:nvGrpSpPr>
            <p:cNvPr id="46" name="Group 44"/>
            <p:cNvGrpSpPr/>
            <p:nvPr/>
          </p:nvGrpSpPr>
          <p:grpSpPr>
            <a:xfrm>
              <a:off x="2987824" y="2852936"/>
              <a:ext cx="1944216" cy="1368152"/>
              <a:chOff x="2483768" y="2852936"/>
              <a:chExt cx="1944216" cy="1368152"/>
            </a:xfrm>
          </p:grpSpPr>
          <p:sp>
            <p:nvSpPr>
              <p:cNvPr id="48" name="Rectangle 37"/>
              <p:cNvSpPr/>
              <p:nvPr/>
            </p:nvSpPr>
            <p:spPr>
              <a:xfrm>
                <a:off x="2483768" y="2852936"/>
                <a:ext cx="1944216" cy="13681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9" name="Straight Connector 39"/>
              <p:cNvCxnSpPr/>
              <p:nvPr/>
            </p:nvCxnSpPr>
            <p:spPr>
              <a:xfrm>
                <a:off x="3131840" y="2852936"/>
                <a:ext cx="0" cy="1368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0"/>
              <p:cNvCxnSpPr/>
              <p:nvPr/>
            </p:nvCxnSpPr>
            <p:spPr>
              <a:xfrm>
                <a:off x="3779912" y="2852936"/>
                <a:ext cx="0" cy="1368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42"/>
              <p:cNvCxnSpPr/>
              <p:nvPr/>
            </p:nvCxnSpPr>
            <p:spPr>
              <a:xfrm>
                <a:off x="2483768" y="3356992"/>
                <a:ext cx="19442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43"/>
              <p:cNvCxnSpPr/>
              <p:nvPr/>
            </p:nvCxnSpPr>
            <p:spPr>
              <a:xfrm>
                <a:off x="2483768" y="3789040"/>
                <a:ext cx="19442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>
              <a:off x="2699792" y="2564904"/>
              <a:ext cx="288032" cy="2880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93"/>
          <p:cNvGrpSpPr/>
          <p:nvPr/>
        </p:nvGrpSpPr>
        <p:grpSpPr>
          <a:xfrm>
            <a:off x="3799359" y="2761257"/>
            <a:ext cx="2232248" cy="1674768"/>
            <a:chOff x="2627784" y="2483604"/>
            <a:chExt cx="2232248" cy="1674768"/>
          </a:xfrm>
        </p:grpSpPr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3212232" y="2492896"/>
              <a:ext cx="35165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dirty="0">
                  <a:sym typeface="Symbol" panose="05050102010706020507"/>
                </a:rPr>
                <a:t>1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3860304" y="2483604"/>
              <a:ext cx="35165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dirty="0">
                  <a:sym typeface="Symbol" panose="05050102010706020507"/>
                </a:rPr>
                <a:t>2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4508376" y="2545159"/>
              <a:ext cx="35165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dirty="0">
                  <a:sym typeface="Symbol" panose="05050102010706020507"/>
                </a:rPr>
                <a:t>4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2636168" y="2915652"/>
              <a:ext cx="35165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dirty="0">
                  <a:sym typeface="Symbol" panose="05050102010706020507"/>
                </a:rPr>
                <a:t>1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627784" y="3356992"/>
              <a:ext cx="35165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dirty="0">
                  <a:sym typeface="Symbol" panose="05050102010706020507"/>
                </a:rPr>
                <a:t>2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2627784" y="3789040"/>
              <a:ext cx="35165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dirty="0">
                  <a:sym typeface="Symbol" panose="05050102010706020507"/>
                </a:rPr>
                <a:t>4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303415" y="3193305"/>
            <a:ext cx="35165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dirty="0">
                <a:sym typeface="Symbol" panose="05050102010706020507"/>
              </a:rPr>
              <a:t>1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951487" y="3193305"/>
            <a:ext cx="35165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dirty="0">
                <a:sym typeface="Symbol" panose="05050102010706020507"/>
              </a:rPr>
              <a:t>2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607943" y="3193305"/>
            <a:ext cx="35165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dirty="0">
                <a:sym typeface="Symbol" panose="05050102010706020507"/>
              </a:rPr>
              <a:t>4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4303415" y="3634645"/>
            <a:ext cx="35165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dirty="0">
                <a:sym typeface="Symbol" panose="05050102010706020507"/>
              </a:rPr>
              <a:t>2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4951487" y="3634645"/>
            <a:ext cx="35165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dirty="0">
                <a:sym typeface="Symbol" panose="05050102010706020507"/>
              </a:rPr>
              <a:t>4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5607943" y="3634645"/>
            <a:ext cx="35165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dirty="0">
                <a:sym typeface="Symbol" panose="05050102010706020507"/>
              </a:rPr>
              <a:t>1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4303415" y="4057401"/>
            <a:ext cx="35165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dirty="0">
                <a:sym typeface="Symbol" panose="05050102010706020507"/>
              </a:rPr>
              <a:t>4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4951487" y="4066693"/>
            <a:ext cx="35165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dirty="0">
                <a:sym typeface="Symbol" panose="05050102010706020507"/>
              </a:rPr>
              <a:t>1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5607943" y="4066693"/>
            <a:ext cx="35165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dirty="0">
                <a:sym typeface="Symbol" panose="05050102010706020507"/>
              </a:rPr>
              <a:t>2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6535663" y="2986573"/>
            <a:ext cx="1215752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>
                <a:sym typeface="Symbol" panose="05050102010706020507"/>
              </a:rPr>
              <a:t>Closure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7984207" y="2986574"/>
            <a:ext cx="2007840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err="1">
                <a:sym typeface="Symbol" panose="05050102010706020507"/>
              </a:rPr>
              <a:t>Associativity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6535663" y="3418621"/>
            <a:ext cx="2016224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>
                <a:sym typeface="Symbol" panose="05050102010706020507"/>
              </a:rPr>
              <a:t>Identity --- 1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6535663" y="3850669"/>
            <a:ext cx="2016224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>
                <a:sym typeface="Symbol" panose="05050102010706020507"/>
              </a:rPr>
              <a:t>Inverse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832079" y="4210709"/>
            <a:ext cx="3159968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1400" dirty="0">
                <a:sym typeface="Symbol" panose="05050102010706020507"/>
              </a:rPr>
              <a:t>1</a:t>
            </a:r>
            <a:r>
              <a:rPr lang="en-US" baseline="30000" dirty="0">
                <a:sym typeface="Symbol" panose="05050102010706020507"/>
              </a:rPr>
              <a:t>-1</a:t>
            </a:r>
            <a:r>
              <a:rPr lang="en-US" sz="1400" dirty="0">
                <a:sym typeface="Symbol" panose="05050102010706020507"/>
              </a:rPr>
              <a:t> = 1,  2</a:t>
            </a:r>
            <a:r>
              <a:rPr lang="en-US" baseline="30000" dirty="0">
                <a:sym typeface="Symbol" panose="05050102010706020507"/>
              </a:rPr>
              <a:t>-1</a:t>
            </a:r>
            <a:r>
              <a:rPr lang="en-US" sz="1400" dirty="0">
                <a:sym typeface="Symbol" panose="05050102010706020507"/>
              </a:rPr>
              <a:t> = 4, 4</a:t>
            </a:r>
            <a:r>
              <a:rPr lang="en-US" baseline="30000" dirty="0">
                <a:sym typeface="Symbol" panose="05050102010706020507"/>
              </a:rPr>
              <a:t>-1</a:t>
            </a:r>
            <a:r>
              <a:rPr lang="en-US" sz="1400" dirty="0">
                <a:sym typeface="Symbol" panose="05050102010706020507"/>
              </a:rPr>
              <a:t> = 2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1783135" y="4858781"/>
            <a:ext cx="2952328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sym typeface="Symbol" panose="05050102010706020507"/>
              </a:rPr>
              <a:t>Does 3 belong to the group ? 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4663455" y="4858781"/>
            <a:ext cx="4456112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>
                <a:sym typeface="Symbol" panose="05050102010706020507"/>
              </a:rPr>
              <a:t>--- Yes, as </a:t>
            </a:r>
            <a:r>
              <a:rPr lang="en-US" sz="1400" dirty="0" err="1">
                <a:sym typeface="Symbol" panose="05050102010706020507"/>
              </a:rPr>
              <a:t>gcd</a:t>
            </a:r>
            <a:r>
              <a:rPr lang="en-US" sz="1400" dirty="0">
                <a:sym typeface="Symbol" panose="05050102010706020507"/>
              </a:rPr>
              <a:t>(3, 7) = 1; </a:t>
            </a:r>
            <a:r>
              <a:rPr lang="en-US" sz="1400" dirty="0">
                <a:solidFill>
                  <a:srgbClr val="0000FF"/>
                </a:solidFill>
                <a:sym typeface="Symbol" panose="05050102010706020507"/>
              </a:rPr>
              <a:t>3 is relatively prime to 7</a:t>
            </a:r>
            <a:endParaRPr lang="en-US" sz="1400" baseline="-25000" dirty="0">
              <a:solidFill>
                <a:srgbClr val="0000FF"/>
              </a:solidFill>
            </a:endParaRPr>
          </a:p>
        </p:txBody>
      </p:sp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1783135" y="5290830"/>
            <a:ext cx="1728192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sym typeface="Symbol" panose="05050102010706020507"/>
              </a:rPr>
              <a:t>What is &lt;3&gt; ? 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3295303" y="5290829"/>
            <a:ext cx="702027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>
                <a:sym typeface="Symbol" panose="05050102010706020507"/>
              </a:rPr>
              <a:t>--- </a:t>
            </a:r>
            <a:r>
              <a:rPr lang="en-US" sz="1400" dirty="0">
                <a:solidFill>
                  <a:srgbClr val="0000FF"/>
                </a:solidFill>
                <a:sym typeface="Symbol" panose="05050102010706020507"/>
              </a:rPr>
              <a:t>&lt;3&gt; = {3</a:t>
            </a:r>
            <a:r>
              <a:rPr lang="en-US" baseline="30000" dirty="0">
                <a:solidFill>
                  <a:srgbClr val="0000FF"/>
                </a:solidFill>
                <a:sym typeface="Symbol" panose="05050102010706020507"/>
              </a:rPr>
              <a:t>0</a:t>
            </a:r>
            <a:r>
              <a:rPr lang="en-US" sz="1400" dirty="0">
                <a:solidFill>
                  <a:srgbClr val="0000FF"/>
                </a:solidFill>
                <a:sym typeface="Symbol" panose="05050102010706020507"/>
              </a:rPr>
              <a:t> mod 7, 3</a:t>
            </a:r>
            <a:r>
              <a:rPr lang="en-US" baseline="30000" dirty="0">
                <a:solidFill>
                  <a:srgbClr val="0000FF"/>
                </a:solidFill>
                <a:sym typeface="Symbol" panose="05050102010706020507"/>
              </a:rPr>
              <a:t>1</a:t>
            </a:r>
            <a:r>
              <a:rPr lang="en-US" sz="1400" dirty="0">
                <a:solidFill>
                  <a:srgbClr val="0000FF"/>
                </a:solidFill>
                <a:sym typeface="Symbol" panose="05050102010706020507"/>
              </a:rPr>
              <a:t> mod 7, 3</a:t>
            </a:r>
            <a:r>
              <a:rPr lang="en-US" baseline="30000" dirty="0">
                <a:solidFill>
                  <a:srgbClr val="0000FF"/>
                </a:solidFill>
                <a:sym typeface="Symbol" panose="05050102010706020507"/>
              </a:rPr>
              <a:t>2</a:t>
            </a:r>
            <a:r>
              <a:rPr lang="en-US" sz="1400" dirty="0">
                <a:solidFill>
                  <a:srgbClr val="0000FF"/>
                </a:solidFill>
                <a:sym typeface="Symbol" panose="05050102010706020507"/>
              </a:rPr>
              <a:t> mod 7, 3</a:t>
            </a:r>
            <a:r>
              <a:rPr lang="en-US" baseline="30000" dirty="0">
                <a:solidFill>
                  <a:srgbClr val="0000FF"/>
                </a:solidFill>
                <a:sym typeface="Symbol" panose="05050102010706020507"/>
              </a:rPr>
              <a:t>3</a:t>
            </a:r>
            <a:r>
              <a:rPr lang="en-US" sz="1400" dirty="0">
                <a:solidFill>
                  <a:srgbClr val="0000FF"/>
                </a:solidFill>
                <a:sym typeface="Symbol" panose="05050102010706020507"/>
              </a:rPr>
              <a:t> mod 7, 3</a:t>
            </a:r>
            <a:r>
              <a:rPr lang="en-US" baseline="30000" dirty="0">
                <a:solidFill>
                  <a:srgbClr val="0000FF"/>
                </a:solidFill>
                <a:sym typeface="Symbol" panose="05050102010706020507"/>
              </a:rPr>
              <a:t>4</a:t>
            </a:r>
            <a:r>
              <a:rPr lang="en-US" sz="1400" dirty="0">
                <a:solidFill>
                  <a:srgbClr val="0000FF"/>
                </a:solidFill>
                <a:sym typeface="Symbol" panose="05050102010706020507"/>
              </a:rPr>
              <a:t> mod 7, 3</a:t>
            </a:r>
            <a:r>
              <a:rPr lang="en-US" baseline="30000" dirty="0">
                <a:solidFill>
                  <a:srgbClr val="0000FF"/>
                </a:solidFill>
                <a:sym typeface="Symbol" panose="05050102010706020507"/>
              </a:rPr>
              <a:t>5</a:t>
            </a:r>
            <a:r>
              <a:rPr lang="en-US" sz="1400" dirty="0">
                <a:solidFill>
                  <a:srgbClr val="0000FF"/>
                </a:solidFill>
                <a:sym typeface="Symbol" panose="05050102010706020507"/>
              </a:rPr>
              <a:t> mod 7, 3</a:t>
            </a:r>
            <a:r>
              <a:rPr lang="en-US" baseline="30000" dirty="0">
                <a:solidFill>
                  <a:srgbClr val="0000FF"/>
                </a:solidFill>
                <a:sym typeface="Symbol" panose="05050102010706020507"/>
              </a:rPr>
              <a:t>6</a:t>
            </a:r>
            <a:r>
              <a:rPr lang="en-US" sz="1400" dirty="0">
                <a:solidFill>
                  <a:srgbClr val="0000FF"/>
                </a:solidFill>
                <a:sym typeface="Symbol" panose="05050102010706020507"/>
              </a:rPr>
              <a:t> mod 7 }    	= {1, 3, 2, 6, 4, 5} </a:t>
            </a:r>
            <a:r>
              <a:rPr lang="en-US" sz="1400" dirty="0">
                <a:sym typeface="Symbol" panose="05050102010706020507"/>
              </a:rPr>
              <a:t>= the original group 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1783135" y="5919156"/>
            <a:ext cx="4968552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sym typeface="Symbol" panose="05050102010706020507"/>
              </a:rPr>
              <a:t>2 does not “generate” the entire group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grpSp>
        <p:nvGrpSpPr>
          <p:cNvPr id="79" name="Group 83"/>
          <p:cNvGrpSpPr/>
          <p:nvPr/>
        </p:nvGrpSpPr>
        <p:grpSpPr>
          <a:xfrm>
            <a:off x="5383535" y="5794885"/>
            <a:ext cx="423664" cy="523801"/>
            <a:chOff x="4499992" y="3553271"/>
            <a:chExt cx="423664" cy="523801"/>
          </a:xfrm>
        </p:grpSpPr>
        <p:pic>
          <p:nvPicPr>
            <p:cNvPr id="80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499992" y="3625278"/>
              <a:ext cx="192879" cy="360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" name="Text Box 7"/>
            <p:cNvSpPr txBox="1">
              <a:spLocks noChangeArrowheads="1"/>
            </p:cNvSpPr>
            <p:nvPr/>
          </p:nvSpPr>
          <p:spPr bwMode="auto">
            <a:xfrm>
              <a:off x="4572000" y="3830851"/>
              <a:ext cx="351656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000" dirty="0">
                  <a:solidFill>
                    <a:srgbClr val="5E1EFE"/>
                  </a:solidFill>
                  <a:sym typeface="Symbol" panose="05050102010706020507"/>
                </a:rPr>
                <a:t>7</a:t>
              </a:r>
              <a:endParaRPr lang="en-US" sz="1000" baseline="-25000" dirty="0">
                <a:solidFill>
                  <a:srgbClr val="5E1EFE"/>
                </a:solidFill>
              </a:endParaRPr>
            </a:p>
          </p:txBody>
        </p:sp>
        <p:sp>
          <p:nvSpPr>
            <p:cNvPr id="82" name="Text Box 7"/>
            <p:cNvSpPr txBox="1">
              <a:spLocks noChangeArrowheads="1"/>
            </p:cNvSpPr>
            <p:nvPr/>
          </p:nvSpPr>
          <p:spPr bwMode="auto">
            <a:xfrm>
              <a:off x="4572000" y="3553271"/>
              <a:ext cx="351656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400" dirty="0">
                  <a:solidFill>
                    <a:srgbClr val="5E1EFE"/>
                  </a:solidFill>
                  <a:sym typeface="Symbol" panose="05050102010706020507"/>
                </a:rPr>
                <a:t>*</a:t>
              </a:r>
              <a:endParaRPr lang="en-US" sz="1400" baseline="-25000" dirty="0">
                <a:solidFill>
                  <a:srgbClr val="5E1EFE"/>
                </a:solidFill>
              </a:endParaRPr>
            </a:p>
          </p:txBody>
        </p:sp>
      </p:grp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1783135" y="6370949"/>
            <a:ext cx="8280920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sym typeface="Symbol" panose="05050102010706020507"/>
              </a:rPr>
              <a:t>3 “generates” the entire group         --- </a:t>
            </a:r>
            <a:r>
              <a:rPr lang="en-US" sz="1400" dirty="0">
                <a:solidFill>
                  <a:srgbClr val="FF0000"/>
                </a:solidFill>
                <a:sym typeface="Symbol" panose="05050102010706020507"/>
              </a:rPr>
              <a:t>3 is a generator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9" grpId="0"/>
      <p:bldP spid="40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83" grpId="0"/>
    </p:bldLst>
  </p:timing>
</p:sld>
</file>

<file path=ppt/tags/tag1.xml><?xml version="1.0" encoding="utf-8"?>
<p:tagLst xmlns:p="http://schemas.openxmlformats.org/presentationml/2006/main">
  <p:tag name="KSO_WPP_MARK_KEY" val="51970e37-35c0-4f38-af68-84aa798ac938"/>
  <p:tag name="COMMONDATA" val="eyJoZGlkIjoiNDI1NGQ4MDY4NjMxYWVlMzc3ODM2NDE0MmU1ODUxYzYifQ=="/>
</p:tagLst>
</file>

<file path=ppt/theme/theme1.xml><?xml version="1.0" encoding="utf-8"?>
<a:theme xmlns:a="http://schemas.openxmlformats.org/drawingml/2006/main" name="2_默认设计模板">
  <a:themeElements>
    <a:clrScheme name="自定义 1">
      <a:dk1>
        <a:srgbClr val="000000"/>
      </a:dk1>
      <a:lt1>
        <a:srgbClr val="00A2C2"/>
      </a:lt1>
      <a:dk2>
        <a:srgbClr val="2A495A"/>
      </a:dk2>
      <a:lt2>
        <a:srgbClr val="615C5A"/>
      </a:lt2>
      <a:accent1>
        <a:srgbClr val="FFFFFF"/>
      </a:accent1>
      <a:accent2>
        <a:srgbClr val="00A2C2"/>
      </a:accent2>
      <a:accent3>
        <a:srgbClr val="2A495A"/>
      </a:accent3>
      <a:accent4>
        <a:srgbClr val="969696"/>
      </a:accent4>
      <a:accent5>
        <a:srgbClr val="FFFFFF"/>
      </a:accent5>
      <a:accent6>
        <a:srgbClr val="4D4948"/>
      </a:accent6>
      <a:hlink>
        <a:srgbClr val="4D4948"/>
      </a:hlink>
      <a:folHlink>
        <a:srgbClr val="4D4948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6023</Words>
  <Application>WPS 演示</Application>
  <PresentationFormat>宽屏</PresentationFormat>
  <Paragraphs>429</Paragraphs>
  <Slides>18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Arial</vt:lpstr>
      <vt:lpstr>宋体</vt:lpstr>
      <vt:lpstr>Wingdings</vt:lpstr>
      <vt:lpstr>楷体</vt:lpstr>
      <vt:lpstr>微软雅黑</vt:lpstr>
      <vt:lpstr>仿宋_GB2312</vt:lpstr>
      <vt:lpstr>仿宋</vt:lpstr>
      <vt:lpstr>Comic Sans MS</vt:lpstr>
      <vt:lpstr>汉仪中黑简</vt:lpstr>
      <vt:lpstr>Times New Roman</vt:lpstr>
      <vt:lpstr>Symbol</vt:lpstr>
      <vt:lpstr>Cambria Math</vt:lpstr>
      <vt:lpstr>Symbol</vt:lpstr>
      <vt:lpstr>等线</vt:lpstr>
      <vt:lpstr>Arial Unicode MS</vt:lpstr>
      <vt:lpstr>黑体</vt:lpstr>
      <vt:lpstr>2_默认设计模板</vt:lpstr>
      <vt:lpstr>Equation.3</vt:lpstr>
      <vt:lpstr>PowerPoint 演示文稿</vt:lpstr>
      <vt:lpstr>PowerPoint 演示文稿</vt:lpstr>
      <vt:lpstr>1. 数字签名</vt:lpstr>
      <vt:lpstr>1. 数字签名</vt:lpstr>
      <vt:lpstr>1. 数字签名</vt:lpstr>
      <vt:lpstr>1. 数字签名</vt:lpstr>
      <vt:lpstr>1. 数字签名</vt:lpstr>
      <vt:lpstr>1. 数字签名</vt:lpstr>
      <vt:lpstr>1. 数字签名</vt:lpstr>
      <vt:lpstr>1. 数字签名</vt:lpstr>
      <vt:lpstr>1. 数字签名</vt:lpstr>
      <vt:lpstr>1. 数字签名</vt:lpstr>
      <vt:lpstr>1. 数字签名</vt:lpstr>
      <vt:lpstr>PowerPoint 演示文稿</vt:lpstr>
      <vt:lpstr>2. 公钥基础设施PKI</vt:lpstr>
      <vt:lpstr>2. 公钥基础设施PKI</vt:lpstr>
      <vt:lpstr>     小   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tianao lu</dc:creator>
  <cp:lastModifiedBy>蒋琳</cp:lastModifiedBy>
  <cp:revision>922</cp:revision>
  <cp:lastPrinted>2018-06-22T03:33:00Z</cp:lastPrinted>
  <dcterms:created xsi:type="dcterms:W3CDTF">2015-05-05T08:02:00Z</dcterms:created>
  <dcterms:modified xsi:type="dcterms:W3CDTF">2022-10-20T10:43:20Z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22806AEFB1C944C1B1F58FEF8B534802</vt:lpwstr>
  </property>
  <property fmtid="{D5CDD505-2E9C-101B-9397-08002B2CF9AE}" pid="3" name="KSOProductBuildVer">
    <vt:lpwstr>2052-11.1.0.12598</vt:lpwstr>
  </property>
</Properties>
</file>