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9" r:id="rId5"/>
    <p:sldId id="290" r:id="rId6"/>
    <p:sldId id="292" r:id="rId7"/>
    <p:sldId id="293" r:id="rId8"/>
    <p:sldId id="295" r:id="rId9"/>
    <p:sldId id="296" r:id="rId10"/>
    <p:sldId id="297" r:id="rId11"/>
    <p:sldId id="298" r:id="rId12"/>
    <p:sldId id="300" r:id="rId13"/>
    <p:sldId id="299" r:id="rId14"/>
    <p:sldId id="280" r:id="rId15"/>
  </p:sldIdLst>
  <p:sldSz cx="9144000" cy="6858000" type="screen4x3"/>
  <p:notesSz cx="7099300" cy="1023429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52" autoAdjust="0"/>
  </p:normalViewPr>
  <p:slideViewPr>
    <p:cSldViewPr>
      <p:cViewPr varScale="1">
        <p:scale>
          <a:sx n="90" d="100"/>
          <a:sy n="90" d="100"/>
        </p:scale>
        <p:origin x="22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AD72E2-43F2-4D8B-871A-5A1692DE1F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BD93EA6-171F-4331-8A83-141E61E2CC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CA2CB-3DB8-4F00-B73A-21120D95B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dirty="0">
                <a:sym typeface="+mn-ea"/>
              </a:rPr>
              <a:t>A series of children's books created by a British illustrator. The books consist of a series of pictures depicting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dozens or more </a:t>
            </a:r>
            <a:r>
              <a:rPr lang="en-US" dirty="0">
                <a:sym typeface="+mn-ea"/>
              </a:rPr>
              <a:t>people doing a variety of amusing things at a given location. Readers are challenged to find the person named Waldo hidden in the group</a:t>
            </a:r>
            <a:endParaRPr lang="en-US" dirty="0"/>
          </a:p>
          <a:p>
            <a:r>
              <a:rPr lang="en-US" altLang="zh-CN" dirty="0">
                <a:sym typeface="+mn-ea"/>
              </a:rPr>
              <a:t>There are some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deceptive use </a:t>
            </a:r>
            <a:r>
              <a:rPr lang="en-US" altLang="zh-CN" dirty="0">
                <a:sym typeface="+mn-ea"/>
              </a:rPr>
              <a:t>of red-and-white striped objects in these pictures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As the following true story will reveal, in these pictures also lies an interesting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cryptographic problem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Alice and Bob have access to a photocopy machine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They photocopy the specific “Where is Waldo” puzzle in question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Alice now cuts out Waldo’s image from the copy while Bob is not looking and then shows Bob the image (after hiding or destroying the leftovers)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Her ability to do so is certainly a proof that she knows where Waldo is. On the other hand Bob learns nothing from the piece he sees</a:t>
            </a:r>
            <a:endParaRPr lang="zh-CN" altLang="en-US" dirty="0"/>
          </a:p>
          <a:p>
            <a:endParaRPr lang="zh-CN" altLang="en-US"/>
          </a:p>
          <a:p>
            <a:r>
              <a:rPr lang="en-US" altLang="zh-CN" dirty="0">
                <a:sym typeface="+mn-ea"/>
              </a:rPr>
              <a:t>Disadvantage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Alice can cheat by hiding an additional image of Waldo (taken from a different picture) and showing this image (instead of the one in the original picture) to Bob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One way to combat this danger is to require Alice to enter an empty room with nothing on her part from the picture and scissors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Alice and Bob need a large piece of cardboard (at least twice as large as the picture in each dimension) with a small rectangle cut in the middle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To show that she knows where Waldo is, Alice puts the rectangle on top of Waldo while Bob is not looking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Bob sees Waldo and at worse learns something about Waldo’s immediate surroundings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However, since the cardboard is large enough to cover the picture, he learns nothing else about the location of Waldo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Alice and Bob need a large piece of cardboard (at least twice as large as the picture in each dimension) with a small rectangle cut in the middle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To show that she knows where Waldo is, Alice puts the rectangle on top of Waldo while Bob is not looking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Bob sees Waldo and at worse learns something about Waldo’s immediate surroundings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However, since the cardboard is large enough to cover the picture, he learns nothing else about the location of Waldo</a:t>
            </a:r>
            <a:endParaRPr lang="zh-CN" altLang="en-US" dirty="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Alice can demonstrate possession of knowledge without revealing it in a simple “everyday” scenario and without resorting to high technology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Proof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If I know that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dirty="0">
                <a:sym typeface="+mn-ea"/>
              </a:rPr>
              <a:t> is true, and I want to convince you of that, I try to present all the facts I know and the inferences from that fact that imply that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dirty="0">
                <a:sym typeface="+mn-ea"/>
              </a:rPr>
              <a:t> is true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Example: I know that 26781 is not a prime since it is 113 times 237, to prove to you that fact, I will present these factors and demonstrate that indeed 113 </a:t>
            </a:r>
            <a:r>
              <a:rPr lang="en-US" altLang="zh-CN" dirty="0">
                <a:sym typeface="Symbol" panose="05050102010706020507"/>
              </a:rPr>
              <a:t> </a:t>
            </a:r>
            <a:r>
              <a:rPr lang="en-US" altLang="zh-CN" dirty="0">
                <a:sym typeface="+mn-ea"/>
              </a:rPr>
              <a:t>237 = 26781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A typical byproduct of a proof is that you gain some knowledge, other than that you are now convinced that the statement is true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In the example before, not only are you convinced that 26781 is not a prime, but you also learned its factorization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Zero knowledge proof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Alice will prove to Bob that a statement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dirty="0">
                <a:sym typeface="+mn-ea"/>
              </a:rPr>
              <a:t> is true, Bob will completely be convinced that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dirty="0">
                <a:sym typeface="+mn-ea"/>
              </a:rPr>
              <a:t> is true, but will not learn anything else as a result of this process. That is, Bob will gain zero knowledge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EB417-FC42-43B1-8594-5EF5074F3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EB417-FC42-43B1-8594-5EF5074F3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dirty="0">
                <a:sym typeface="+mn-ea"/>
              </a:rPr>
              <a:t>Alice wants to prove to Bob that she knows how to open the gate between two passages A and B (secret).</a:t>
            </a:r>
            <a:endParaRPr lang="en-US" dirty="0"/>
          </a:p>
          <a:p>
            <a:r>
              <a:rPr lang="en-US" dirty="0">
                <a:sym typeface="+mn-ea"/>
              </a:rPr>
              <a:t>Alice and Bob go to the cave</a:t>
            </a:r>
            <a:endParaRPr lang="en-US" dirty="0"/>
          </a:p>
          <a:p>
            <a:r>
              <a:rPr lang="en-US" dirty="0">
                <a:sym typeface="+mn-ea"/>
              </a:rPr>
              <a:t>Alice goes to A or B while Bob is not looking</a:t>
            </a:r>
            <a:endParaRPr lang="en-US" dirty="0"/>
          </a:p>
          <a:p>
            <a:r>
              <a:rPr lang="en-US" dirty="0">
                <a:sym typeface="+mn-ea"/>
              </a:rPr>
              <a:t>Bob tells Alice to come from A or B randomly</a:t>
            </a:r>
            <a:endParaRPr lang="en-US" dirty="0"/>
          </a:p>
          <a:p>
            <a:r>
              <a:rPr lang="en-US" dirty="0">
                <a:sym typeface="+mn-ea"/>
              </a:rPr>
              <a:t>If Alice knows the secret, she can appear from the correct side of the cave every time</a:t>
            </a:r>
            <a:endParaRPr lang="en-US" dirty="0"/>
          </a:p>
          <a:p>
            <a:r>
              <a:rPr lang="en-US" dirty="0">
                <a:sym typeface="+mn-ea"/>
              </a:rPr>
              <a:t>Bob repeats as many times as he wants until he believes Alice knows to open the gate</a:t>
            </a:r>
            <a:endParaRPr lang="en-US" dirty="0"/>
          </a:p>
          <a:p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7A8E67B-FE39-429A-AF9A-1910469552BD}" type="slidenum">
              <a:rPr lang="zh-CN" altLang="en-US" smtClean="0"/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E67B-FE39-429A-AF9A-19104695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E67B-FE39-429A-AF9A-1910469552B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E67B-FE39-429A-AF9A-1910469552BD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7A8E67B-FE39-429A-AF9A-1910469552B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E67B-FE39-429A-AF9A-1910469552BD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E67B-FE39-429A-AF9A-1910469552BD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E67B-FE39-429A-AF9A-1910469552BD}" type="slidenum">
              <a:rPr lang="zh-CN" altLang="en-US" smtClean="0"/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E67B-FE39-429A-AF9A-1910469552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E67B-FE39-429A-AF9A-1910469552BD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E67B-FE39-429A-AF9A-1910469552BD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A8E67B-FE39-429A-AF9A-1910469552BD}" type="slidenum">
              <a:rPr lang="zh-CN" altLang="en-US" smtClean="0"/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wisdom.weizmann.ac.il/~reingold/publications/waldo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零知识证明</a:t>
            </a:r>
            <a:r>
              <a:rPr lang="en-US" altLang="zh-CN" b="1" dirty="0"/>
              <a:t>Zero-knowledge proof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Lecturer: Zoe L. JIANG</a:t>
            </a:r>
            <a:r>
              <a:rPr lang="zh-CN" altLang="en-US" dirty="0"/>
              <a:t>蒋琳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14612" y="6355080"/>
            <a:ext cx="3658756" cy="36576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BA9-9A35-4F48-9514-97E3FDC98A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 knowledge proof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1985</a:t>
            </a:r>
            <a:r>
              <a:rPr lang="zh-CN" altLang="en-US" dirty="0"/>
              <a:t>年由麻省理工学院的研究人员</a:t>
            </a:r>
            <a:r>
              <a:rPr lang="en-US" altLang="zh-CN" dirty="0" err="1"/>
              <a:t>Shafi</a:t>
            </a:r>
            <a:r>
              <a:rPr lang="en-US" altLang="zh-CN" dirty="0"/>
              <a:t> Goldwasser</a:t>
            </a:r>
            <a:r>
              <a:rPr lang="zh-CN" altLang="en-US" dirty="0"/>
              <a:t>、</a:t>
            </a:r>
            <a:r>
              <a:rPr lang="en-US" altLang="zh-CN" dirty="0"/>
              <a:t>Silvio </a:t>
            </a:r>
            <a:r>
              <a:rPr lang="en-US" altLang="zh-CN" dirty="0" err="1"/>
              <a:t>Micali</a:t>
            </a:r>
            <a:r>
              <a:rPr lang="zh-CN" altLang="en-US" dirty="0"/>
              <a:t>和</a:t>
            </a:r>
            <a:r>
              <a:rPr lang="en-US" altLang="zh-CN" dirty="0"/>
              <a:t>Charles </a:t>
            </a:r>
            <a:r>
              <a:rPr lang="en-US" altLang="zh-CN" dirty="0" err="1"/>
              <a:t>Rackoff</a:t>
            </a:r>
            <a:r>
              <a:rPr lang="zh-CN" altLang="en-US" dirty="0"/>
              <a:t>在他们的论文</a:t>
            </a:r>
            <a:r>
              <a:rPr lang="en-US" altLang="zh-CN" dirty="0"/>
              <a:t>《</a:t>
            </a:r>
            <a:r>
              <a:rPr lang="zh-CN" altLang="en-US" dirty="0"/>
              <a:t>交互证明系统的知识复杂性</a:t>
            </a:r>
            <a:r>
              <a:rPr lang="en-US" altLang="zh-CN" dirty="0"/>
              <a:t>》</a:t>
            </a:r>
            <a:r>
              <a:rPr lang="zh-CN" altLang="en-US" dirty="0"/>
              <a:t>中首次提出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零知识协议是一种方法，其中一方（验证方）可以向另一方（验证方）证明某件事是真的，除了该特定声明是真的以外，不透露任何信息。”</a:t>
            </a: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零知识证明的应用必须满足三个要求：</a:t>
            </a:r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lvl="1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正确性：只要statement是正确的，prover就可以让verifier确信</a:t>
            </a:r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lvl="1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完备性：</a:t>
            </a:r>
            <a:r>
              <a:rPr lang="zh-CN" altLang="en-US" dirty="0">
                <a:solidFill>
                  <a:srgbClr val="191919"/>
                </a:solidFill>
                <a:effectLst/>
                <a:latin typeface="PingFang SC"/>
                <a:sym typeface="+mn-ea"/>
              </a:rPr>
              <a:t>只要statement是正确的，prover就可以让verifier确信</a:t>
            </a:r>
            <a:endParaRPr lang="zh-CN" altLang="en-US" dirty="0">
              <a:solidFill>
                <a:srgbClr val="191919"/>
              </a:solidFill>
              <a:effectLst/>
              <a:latin typeface="PingFang SC"/>
              <a:sym typeface="+mn-ea"/>
            </a:endParaRPr>
          </a:p>
          <a:p>
            <a:pPr lvl="1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隐私性：</a:t>
            </a:r>
            <a:r>
              <a:rPr lang="zh-CN" altLang="en-US" dirty="0">
                <a:solidFill>
                  <a:srgbClr val="191919"/>
                </a:solidFill>
                <a:effectLst/>
                <a:latin typeface="PingFang SC"/>
                <a:sym typeface="+mn-ea"/>
              </a:rPr>
              <a:t>只要statement是正确的，prover就可以让verifier确信</a:t>
            </a:r>
            <a:endParaRPr lang="zh-CN" altLang="en-US" dirty="0">
              <a:solidFill>
                <a:srgbClr val="191919"/>
              </a:solidFill>
              <a:effectLst/>
              <a:latin typeface="PingFang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阿里巴巴山洞</a:t>
            </a:r>
            <a:r>
              <a:rPr lang="en-US" dirty="0"/>
              <a:t>Ali Baba's Cave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4071934" y="1219200"/>
            <a:ext cx="4614866" cy="4937760"/>
          </a:xfrm>
        </p:spPr>
        <p:txBody>
          <a:bodyPr>
            <a:normAutofit fontScale="95000"/>
          </a:bodyPr>
          <a:lstStyle/>
          <a:p>
            <a:r>
              <a:rPr lang="en-US" dirty="0"/>
              <a:t>Alice</a:t>
            </a:r>
            <a:r>
              <a:rPr lang="zh-CN" altLang="en-US" dirty="0"/>
              <a:t>要向</a:t>
            </a:r>
            <a:r>
              <a:rPr lang="en-US" altLang="zh-CN" dirty="0"/>
              <a:t>Bob</a:t>
            </a:r>
            <a:r>
              <a:rPr lang="zh-CN" altLang="en-US" dirty="0"/>
              <a:t>证明她知道阿里巴巴山洞中通道的大门钥匙</a:t>
            </a:r>
            <a:endParaRPr lang="en-US" dirty="0"/>
          </a:p>
          <a:p>
            <a:r>
              <a:rPr lang="en-US" dirty="0"/>
              <a:t>Alice</a:t>
            </a:r>
            <a:r>
              <a:rPr lang="zh-CN" altLang="en-US" dirty="0"/>
              <a:t>和</a:t>
            </a:r>
            <a:r>
              <a:rPr lang="en-US" dirty="0"/>
              <a:t>Bob</a:t>
            </a:r>
            <a:r>
              <a:rPr lang="zh-CN" altLang="en-US" dirty="0"/>
              <a:t>走到山洞门口</a:t>
            </a:r>
            <a:endParaRPr lang="zh-CN" altLang="en-US" dirty="0"/>
          </a:p>
          <a:p>
            <a:r>
              <a:rPr lang="en-US" dirty="0"/>
              <a:t>Alice</a:t>
            </a:r>
            <a:r>
              <a:rPr lang="zh-CN" altLang="en-US" dirty="0"/>
              <a:t>在</a:t>
            </a:r>
            <a:r>
              <a:rPr lang="en-US" altLang="zh-CN" dirty="0"/>
              <a:t>Bob</a:t>
            </a:r>
            <a:r>
              <a:rPr lang="zh-CN" altLang="en-US" dirty="0"/>
              <a:t>看不到的情况下，随机从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进入山洞</a:t>
            </a:r>
            <a:endParaRPr lang="en-US" dirty="0"/>
          </a:p>
          <a:p>
            <a:r>
              <a:rPr lang="en-US" dirty="0"/>
              <a:t>Bob</a:t>
            </a:r>
            <a:r>
              <a:rPr lang="zh-CN" altLang="en-US" dirty="0"/>
              <a:t>也随机让</a:t>
            </a:r>
            <a:r>
              <a:rPr lang="en-US" altLang="zh-CN" dirty="0"/>
              <a:t>Alice</a:t>
            </a:r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出来</a:t>
            </a:r>
            <a:endParaRPr lang="en-US" dirty="0"/>
          </a:p>
          <a:p>
            <a:r>
              <a:rPr lang="zh-CN" altLang="en-US" dirty="0"/>
              <a:t>如果</a:t>
            </a:r>
            <a:r>
              <a:rPr lang="en-US" altLang="zh-CN" dirty="0"/>
              <a:t>Alice</a:t>
            </a:r>
            <a:r>
              <a:rPr lang="zh-CN" altLang="en-US" dirty="0"/>
              <a:t>知道大门钥匙，那么她每次都可以从指定的口出来</a:t>
            </a:r>
            <a:endParaRPr lang="en-US" dirty="0"/>
          </a:p>
          <a:p>
            <a:r>
              <a:rPr lang="en-US" dirty="0"/>
              <a:t>Bob</a:t>
            </a:r>
            <a:r>
              <a:rPr lang="zh-CN" altLang="en-US" dirty="0"/>
              <a:t>多次重复，就可以被说服</a:t>
            </a:r>
            <a:r>
              <a:rPr lang="en-US" altLang="zh-CN" dirty="0"/>
              <a:t>Alice</a:t>
            </a:r>
            <a:r>
              <a:rPr lang="zh-CN" altLang="en-US" dirty="0"/>
              <a:t>是知道钥匙的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414463"/>
            <a:ext cx="2286000" cy="1404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648200"/>
            <a:ext cx="2362200" cy="1611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048000"/>
            <a:ext cx="2286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124200" y="21336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352800" y="2514600"/>
            <a:ext cx="6858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Gate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450" y="6453206"/>
            <a:ext cx="3912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http://en.wikipedia.org/wiki/Zero-knowledge_proof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E67B-FE39-429A-AF9A-1910469552BD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[1</a:t>
            </a:r>
            <a:r>
              <a:rPr lang="en-US" altLang="zh-CN"/>
              <a:t>] </a:t>
            </a:r>
            <a:r>
              <a:rPr lang="en-US" altLang="zh-CN" sz="2800"/>
              <a:t>M</a:t>
            </a:r>
            <a:r>
              <a:rPr lang="en-US" altLang="zh-CN" sz="2800" dirty="0"/>
              <a:t>. </a:t>
            </a:r>
            <a:r>
              <a:rPr lang="en-US" altLang="zh-CN" sz="2800" dirty="0" err="1"/>
              <a:t>Naor</a:t>
            </a:r>
            <a:r>
              <a:rPr lang="en-US" altLang="zh-CN" sz="2800" dirty="0"/>
              <a:t>, Y. </a:t>
            </a:r>
            <a:r>
              <a:rPr lang="en-US" altLang="zh-CN" sz="2800" dirty="0" err="1"/>
              <a:t>Naor</a:t>
            </a:r>
            <a:r>
              <a:rPr lang="en-US" altLang="zh-CN" sz="2800" dirty="0"/>
              <a:t> and O. </a:t>
            </a:r>
            <a:r>
              <a:rPr lang="en-US" altLang="zh-CN" sz="2800" dirty="0" err="1"/>
              <a:t>Reingold</a:t>
            </a:r>
            <a:r>
              <a:rPr lang="en-US" altLang="zh-CN" sz="2800" dirty="0"/>
              <a:t>.  Applied kid cryptography or how to convince your children you are not cheating, </a:t>
            </a:r>
            <a:r>
              <a:rPr lang="en-US" altLang="zh-CN" sz="2800" dirty="0">
                <a:hlinkClick r:id="rId1"/>
              </a:rPr>
              <a:t>http://www.wisdom.weizmann.ac.il/~reingold/publications/waldo.pdf</a:t>
            </a:r>
            <a:r>
              <a:rPr lang="en-US" altLang="zh-CN" sz="2800" dirty="0"/>
              <a:t>,  1999.</a:t>
            </a:r>
            <a:endParaRPr lang="zh-CN" altLang="en-US" sz="28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谁是瓦尔多</a:t>
            </a:r>
            <a:r>
              <a:rPr lang="en-US" altLang="zh-CN" dirty="0"/>
              <a:t>Who is Waldo?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Waldo</a:t>
            </a:r>
            <a:r>
              <a:rPr lang="zh-CN" altLang="en-US" dirty="0"/>
              <a:t>是一个具有以下特征的人：</a:t>
            </a:r>
            <a:endParaRPr lang="zh-CN" altLang="en-US" dirty="0"/>
          </a:p>
          <a:p>
            <a:pPr lvl="1"/>
            <a:r>
              <a:rPr lang="zh-CN" altLang="en-US" sz="2300" dirty="0"/>
              <a:t>红白条纹相间的长袖衫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red-and-white striped shirt</a:t>
            </a:r>
            <a:endParaRPr lang="zh-CN" altLang="en-US" sz="2300" dirty="0"/>
          </a:p>
          <a:p>
            <a:pPr lvl="1"/>
            <a:r>
              <a:rPr lang="zh-CN" altLang="en-US" dirty="0"/>
              <a:t>顶部有绒球的羊毛帽</a:t>
            </a:r>
            <a:r>
              <a:rPr lang="en-US" altLang="zh-CN" dirty="0">
                <a:sym typeface="+mn-ea"/>
              </a:rPr>
              <a:t>bobble hat</a:t>
            </a:r>
            <a:endParaRPr lang="zh-CN" altLang="en-US" dirty="0"/>
          </a:p>
          <a:p>
            <a:pPr lvl="1"/>
            <a:r>
              <a:rPr lang="zh-CN" altLang="en-US" dirty="0"/>
              <a:t>戴眼镜</a:t>
            </a:r>
            <a:r>
              <a:rPr lang="en-US" altLang="zh-CN" dirty="0">
                <a:sym typeface="+mn-ea"/>
              </a:rPr>
              <a:t>glasses</a:t>
            </a:r>
            <a:endParaRPr lang="zh-CN" altLang="en-US" dirty="0"/>
          </a:p>
          <a:p>
            <a:pPr marL="0" lvl="1"/>
            <a:r>
              <a:rPr lang="zh-CN" altLang="en-US" dirty="0"/>
              <a:t>总是拿着一根手杖</a:t>
            </a:r>
            <a:r>
              <a:rPr lang="en-US" altLang="zh-CN" dirty="0">
                <a:sym typeface="+mn-ea"/>
              </a:rPr>
              <a:t>also with a walking stick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7804" y="3428996"/>
            <a:ext cx="1015815" cy="233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瓦尔多在哪里</a:t>
            </a:r>
            <a:r>
              <a:rPr lang="en-US" altLang="zh-CN" dirty="0"/>
              <a:t>Where is Waldo?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Picture 7" descr="http://jasperhaddrick.files.wordpress.com/2011/05/osama_wherewaldo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91619" y="1076303"/>
            <a:ext cx="5786478" cy="564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和密码学中零知识证明的关系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Alice and Bob were playing “Where’s Waldo”</a:t>
            </a:r>
            <a:endParaRPr lang="en-US" altLang="zh-CN" dirty="0"/>
          </a:p>
          <a:p>
            <a:r>
              <a:rPr lang="en-US" altLang="zh-CN" dirty="0"/>
              <a:t>Alice suddenly claimed: “I know where Waldo is!”</a:t>
            </a:r>
            <a:endParaRPr lang="en-US" altLang="zh-CN" dirty="0"/>
          </a:p>
          <a:p>
            <a:r>
              <a:rPr lang="en-US" altLang="zh-CN" dirty="0"/>
              <a:t>Bob responded: “Alice, where is he?”</a:t>
            </a:r>
            <a:endParaRPr lang="en-US" altLang="zh-CN" dirty="0"/>
          </a:p>
          <a:p>
            <a:r>
              <a:rPr lang="en-US" altLang="zh-CN" dirty="0"/>
              <a:t>Alice wondered: “How can I prove to Bob that I know where Waldo is without revealing his location?”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剪出</a:t>
            </a:r>
            <a:r>
              <a:rPr lang="en-US" altLang="zh-CN" dirty="0">
                <a:sym typeface="+mn-ea"/>
              </a:rPr>
              <a:t>Waldo</a:t>
            </a:r>
            <a:r>
              <a:rPr lang="zh-CN" altLang="en-US" dirty="0">
                <a:sym typeface="+mn-ea"/>
              </a:rPr>
              <a:t>的图像</a:t>
            </a:r>
            <a:endParaRPr lang="en-US" altLang="zh-CN" dirty="0">
              <a:sym typeface="+mn-ea"/>
            </a:endParaRPr>
          </a:p>
          <a:p>
            <a:r>
              <a:rPr lang="zh-CN" altLang="en-US" sz="2600" dirty="0">
                <a:sym typeface="+mn-ea"/>
              </a:rPr>
              <a:t>不足</a:t>
            </a:r>
            <a:endParaRPr lang="en-US" altLang="zh-CN" sz="2600" dirty="0"/>
          </a:p>
          <a:p>
            <a:pPr lvl="1"/>
            <a:r>
              <a:rPr lang="zh-CN" altLang="en-US" sz="2600" dirty="0">
                <a:sym typeface="+mn-ea"/>
              </a:rPr>
              <a:t>伪造</a:t>
            </a:r>
            <a:endParaRPr lang="en-US" altLang="zh-CN" sz="2600" dirty="0"/>
          </a:p>
          <a:p>
            <a:pPr lvl="1"/>
            <a:r>
              <a:rPr lang="zh-CN" altLang="en-US" sz="2600" dirty="0">
                <a:sym typeface="+mn-ea"/>
              </a:rPr>
              <a:t>应对：检查</a:t>
            </a:r>
            <a:endParaRPr lang="zh-CN" altLang="en-US" sz="2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解决方案</a:t>
            </a:r>
            <a:r>
              <a:rPr lang="en-US" altLang="zh-CN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7" descr="http://jasperhaddrick.files.wordpress.com/2011/05/osama_wherewaldo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71604" y="285728"/>
            <a:ext cx="5786478" cy="5645950"/>
          </a:xfrm>
          <a:prstGeom prst="rect">
            <a:avLst/>
          </a:prstGeom>
          <a:noFill/>
        </p:spPr>
      </p:pic>
      <p:sp>
        <p:nvSpPr>
          <p:cNvPr id="9" name="图文框 8"/>
          <p:cNvSpPr/>
          <p:nvPr/>
        </p:nvSpPr>
        <p:spPr>
          <a:xfrm rot="5400000">
            <a:off x="1000082" y="285734"/>
            <a:ext cx="6643746" cy="6500834"/>
          </a:xfrm>
          <a:prstGeom prst="frame">
            <a:avLst>
              <a:gd name="adj1" fmla="val 484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Alice</a:t>
            </a:r>
            <a:r>
              <a:rPr lang="zh-CN" altLang="en-US" dirty="0"/>
              <a:t>向</a:t>
            </a:r>
            <a:r>
              <a:rPr lang="en-US" altLang="zh-CN" dirty="0"/>
              <a:t>Bob</a:t>
            </a:r>
            <a:r>
              <a:rPr lang="zh-CN" altLang="en-US" dirty="0"/>
              <a:t>证明了自己对知识的拥有，但没有揭露知识本身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 knowledge proof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证明</a:t>
            </a:r>
            <a:endParaRPr lang="en-US" altLang="zh-CN" dirty="0"/>
          </a:p>
          <a:p>
            <a:pPr lvl="1"/>
            <a:r>
              <a:rPr lang="en-US" altLang="zh-CN" dirty="0"/>
              <a:t>Alice</a:t>
            </a:r>
            <a:r>
              <a:rPr lang="zh-CN" altLang="en-US" dirty="0"/>
              <a:t>：</a:t>
            </a:r>
            <a:r>
              <a:rPr lang="en-US" altLang="zh-CN" dirty="0"/>
              <a:t>26781</a:t>
            </a:r>
            <a:r>
              <a:rPr lang="zh-CN" altLang="en-US" dirty="0"/>
              <a:t>不是质数</a:t>
            </a:r>
            <a:endParaRPr lang="zh-CN" altLang="en-US" dirty="0"/>
          </a:p>
          <a:p>
            <a:pPr lvl="1"/>
            <a:r>
              <a:rPr lang="en-US" altLang="zh-CN" dirty="0"/>
              <a:t>Bob</a:t>
            </a:r>
            <a:r>
              <a:rPr lang="zh-CN" altLang="en-US" dirty="0"/>
              <a:t>：证明给我看</a:t>
            </a:r>
            <a:endParaRPr lang="zh-CN" altLang="en-US" dirty="0"/>
          </a:p>
          <a:p>
            <a:pPr lvl="1"/>
            <a:r>
              <a:rPr lang="en-US" altLang="zh-CN" dirty="0"/>
              <a:t>Alice</a:t>
            </a:r>
            <a:r>
              <a:rPr lang="zh-CN" altLang="en-US" dirty="0"/>
              <a:t>：</a:t>
            </a:r>
            <a:r>
              <a:rPr lang="en-US" altLang="zh-CN" dirty="0">
                <a:sym typeface="+mn-ea"/>
              </a:rPr>
              <a:t>113 </a:t>
            </a:r>
            <a:r>
              <a:rPr lang="en-US" altLang="zh-CN" dirty="0">
                <a:sym typeface="Symbol" panose="05050102010706020507"/>
              </a:rPr>
              <a:t> </a:t>
            </a:r>
            <a:r>
              <a:rPr lang="en-US" altLang="zh-CN" dirty="0">
                <a:sym typeface="+mn-ea"/>
              </a:rPr>
              <a:t>237 = 26781</a:t>
            </a:r>
            <a:endParaRPr lang="en-US" altLang="zh-CN" dirty="0"/>
          </a:p>
          <a:p>
            <a:r>
              <a:rPr lang="zh-CN" altLang="en-US" dirty="0"/>
              <a:t>上述证明的副产品：</a:t>
            </a:r>
            <a:r>
              <a:rPr lang="en-US" altLang="zh-CN" dirty="0"/>
              <a:t>Bob</a:t>
            </a:r>
            <a:r>
              <a:rPr lang="zh-CN" altLang="en-US" dirty="0"/>
              <a:t>除了知道</a:t>
            </a:r>
            <a:r>
              <a:rPr lang="en-US" altLang="zh-CN" dirty="0"/>
              <a:t>26781</a:t>
            </a:r>
            <a:r>
              <a:rPr lang="zh-CN" altLang="en-US" dirty="0"/>
              <a:t>不是质数，还知道</a:t>
            </a:r>
            <a:r>
              <a:rPr lang="en-US" altLang="zh-CN" dirty="0"/>
              <a:t>26781</a:t>
            </a:r>
            <a:r>
              <a:rPr lang="zh-CN" altLang="en-US" dirty="0"/>
              <a:t>的两个因数</a:t>
            </a:r>
            <a:endParaRPr lang="en-US" altLang="zh-CN" dirty="0"/>
          </a:p>
          <a:p>
            <a:r>
              <a:rPr lang="zh-CN" altLang="en-US" dirty="0"/>
              <a:t>零知识证明</a:t>
            </a:r>
            <a:r>
              <a:rPr lang="en-US" altLang="zh-CN" dirty="0"/>
              <a:t>Zero knowledge proof</a:t>
            </a:r>
            <a:endParaRPr lang="en-US" altLang="zh-CN" dirty="0"/>
          </a:p>
          <a:p>
            <a:pPr lvl="1"/>
            <a:r>
              <a:rPr lang="en-US" altLang="zh-CN" dirty="0"/>
              <a:t>Bob</a:t>
            </a:r>
            <a:r>
              <a:rPr lang="zh-CN" altLang="en-US" dirty="0"/>
              <a:t>除了能够被说服</a:t>
            </a:r>
            <a:r>
              <a:rPr lang="en-US" altLang="zh-CN" dirty="0">
                <a:sym typeface="+mn-ea"/>
              </a:rPr>
              <a:t>26781</a:t>
            </a:r>
            <a:r>
              <a:rPr lang="zh-CN" altLang="en-US" dirty="0">
                <a:sym typeface="+mn-ea"/>
              </a:rPr>
              <a:t>不是质数，不能获得其他信息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3724f58-0799-460e-9329-804012259e03"/>
  <p:tag name="COMMONDATA" val="eyJoZGlkIjoiNDI1NGQ4MDY4NjMxYWVlMzc3ODM2NDE0MmU1ODUxYz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WPS 演示</Application>
  <PresentationFormat>全屏显示(4:3)</PresentationFormat>
  <Paragraphs>100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Wingdings 3</vt:lpstr>
      <vt:lpstr>Wingdings</vt:lpstr>
      <vt:lpstr>Symbol</vt:lpstr>
      <vt:lpstr>PingFang SC</vt:lpstr>
      <vt:lpstr>Segoe Print</vt:lpstr>
      <vt:lpstr>Gill Sans MT</vt:lpstr>
      <vt:lpstr>Bookman Old Style</vt:lpstr>
      <vt:lpstr>华文新魏</vt:lpstr>
      <vt:lpstr>微软雅黑</vt:lpstr>
      <vt:lpstr>Calibri</vt:lpstr>
      <vt:lpstr>Arial Unicode MS</vt:lpstr>
      <vt:lpstr>质朴</vt:lpstr>
      <vt:lpstr>Zero-knowledge proof</vt:lpstr>
      <vt:lpstr>Who is Waldo?</vt:lpstr>
      <vt:lpstr>Where is Waldo?</vt:lpstr>
      <vt:lpstr>Our story and the cryptographic problem</vt:lpstr>
      <vt:lpstr>Solution 1 – a mid-tech solution</vt:lpstr>
      <vt:lpstr>Solution 2 – a low-tech solution </vt:lpstr>
      <vt:lpstr>PowerPoint 演示文稿</vt:lpstr>
      <vt:lpstr>Discussion</vt:lpstr>
      <vt:lpstr>Zero knowledge proof</vt:lpstr>
      <vt:lpstr>Zero knowledge proof</vt:lpstr>
      <vt:lpstr>Ali Baba's Cave</vt:lpstr>
      <vt:lpstr>References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re-encryption</dc:title>
  <dc:creator>User</dc:creator>
  <cp:lastModifiedBy>蒋琳</cp:lastModifiedBy>
  <cp:revision>83</cp:revision>
  <cp:lastPrinted>2016-11-06T03:29:00Z</cp:lastPrinted>
  <dcterms:created xsi:type="dcterms:W3CDTF">2012-04-11T13:44:00Z</dcterms:created>
  <dcterms:modified xsi:type="dcterms:W3CDTF">2022-10-27T10:24:51Z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C1DBEC12D45042ECADCC19B118D86200</vt:lpwstr>
  </property>
  <property fmtid="{D5CDD505-2E9C-101B-9397-08002B2CF9AE}" pid="3" name="KSOProductBuildVer">
    <vt:lpwstr>2052-11.1.0.12598</vt:lpwstr>
  </property>
</Properties>
</file>