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311" r:id="rId3"/>
    <p:sldId id="415" r:id="rId4"/>
    <p:sldId id="313" r:id="rId5"/>
    <p:sldId id="326" r:id="rId6"/>
    <p:sldId id="408" r:id="rId7"/>
    <p:sldId id="314" r:id="rId8"/>
    <p:sldId id="315" r:id="rId9"/>
    <p:sldId id="316" r:id="rId10"/>
    <p:sldId id="394" r:id="rId11"/>
    <p:sldId id="383" r:id="rId12"/>
    <p:sldId id="318" r:id="rId13"/>
    <p:sldId id="319" r:id="rId14"/>
    <p:sldId id="325" r:id="rId15"/>
    <p:sldId id="409" r:id="rId16"/>
    <p:sldId id="381" r:id="rId17"/>
    <p:sldId id="340" r:id="rId18"/>
    <p:sldId id="385" r:id="rId19"/>
    <p:sldId id="341" r:id="rId20"/>
    <p:sldId id="384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410" r:id="rId30"/>
    <p:sldId id="342" r:id="rId31"/>
    <p:sldId id="343" r:id="rId32"/>
    <p:sldId id="395" r:id="rId33"/>
    <p:sldId id="396" r:id="rId34"/>
    <p:sldId id="411" r:id="rId35"/>
    <p:sldId id="397" r:id="rId36"/>
    <p:sldId id="350" r:id="rId37"/>
    <p:sldId id="398" r:id="rId38"/>
    <p:sldId id="354" r:id="rId39"/>
    <p:sldId id="352" r:id="rId40"/>
    <p:sldId id="412" r:id="rId41"/>
    <p:sldId id="358" r:id="rId42"/>
    <p:sldId id="360" r:id="rId43"/>
    <p:sldId id="464" r:id="rId44"/>
    <p:sldId id="363" r:id="rId45"/>
    <p:sldId id="406" r:id="rId46"/>
    <p:sldId id="465" r:id="rId47"/>
    <p:sldId id="413" r:id="rId48"/>
    <p:sldId id="401" r:id="rId49"/>
    <p:sldId id="407" r:id="rId50"/>
    <p:sldId id="402" r:id="rId51"/>
    <p:sldId id="403" r:id="rId52"/>
    <p:sldId id="404" r:id="rId53"/>
    <p:sldId id="414" r:id="rId54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0" autoAdjust="0"/>
    <p:restoredTop sz="73021" autoAdjust="0"/>
  </p:normalViewPr>
  <p:slideViewPr>
    <p:cSldViewPr snapToGrid="0">
      <p:cViewPr varScale="1">
        <p:scale>
          <a:sx n="66" d="100"/>
          <a:sy n="66" d="100"/>
        </p:scale>
        <p:origin x="1339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690F4-79D4-4CC0-AD46-8EFF2744FD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E8B11-740B-45BE-9EB2-14E701CF8A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Divisor b</a:t>
                </a:r>
                <a:r>
                  <a:rPr lang="zh-CN" altLang="en-US" dirty="0"/>
                  <a:t>不能为</a:t>
                </a:r>
                <a:r>
                  <a:rPr lang="en-US" altLang="zh-CN" dirty="0"/>
                  <a:t>0.</a:t>
                </a:r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/>
                  <a:t>对任意整数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，则可得出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 err="1"/>
                  <a:t>b|g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则</a:t>
                </a:r>
                <a:r>
                  <a:rPr lang="en-US" altLang="zh-CN" dirty="0"/>
                  <a:t>g=bg1; </a:t>
                </a:r>
                <a:r>
                  <a:rPr lang="en-US" altLang="zh-CN" dirty="0" err="1"/>
                  <a:t>b|h,h</a:t>
                </a:r>
                <a:r>
                  <a:rPr lang="en-US" altLang="zh-CN" dirty="0"/>
                  <a:t>=bh1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 err="1"/>
                  <a:t>Mg+nh</a:t>
                </a:r>
                <a:r>
                  <a:rPr lang="en-US" altLang="zh-CN" dirty="0"/>
                  <a:t>=mbg1+nbh1=b(mg1+nh1)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求出</a:t>
            </a:r>
            <a:r>
              <a:rPr lang="en-US" altLang="zh-CN" dirty="0" err="1"/>
              <a:t>xn</a:t>
            </a:r>
            <a:r>
              <a:rPr lang="zh-CN" altLang="en-US" dirty="0"/>
              <a:t>和</a:t>
            </a:r>
            <a:r>
              <a:rPr lang="en-US" altLang="zh-CN" dirty="0" err="1"/>
              <a:t>yn</a:t>
            </a:r>
            <a:r>
              <a:rPr lang="zh-CN" altLang="en-US" dirty="0"/>
              <a:t>即可。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有时该定理称为费马小定理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Euler’s totient function or Euler’s phi function</a:t>
            </a:r>
          </a:p>
          <a:p>
            <a:endParaRPr lang="en-US" altLang="zh-CN" dirty="0"/>
          </a:p>
          <a:p>
            <a:r>
              <a:rPr lang="zh-CN" altLang="en-US" dirty="0"/>
              <a:t>虽然</a:t>
            </a:r>
            <a:r>
              <a:rPr lang="en-US" altLang="zh-CN" dirty="0"/>
              <a:t>phi(1)</a:t>
            </a:r>
            <a:r>
              <a:rPr lang="zh-CN" altLang="en-US" dirty="0"/>
              <a:t>无意义，但是我们仍定义为</a:t>
            </a:r>
            <a:r>
              <a:rPr lang="en-US" altLang="zh-CN" dirty="0"/>
              <a:t>phi(1)=1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目前没有简单有效的方法，常用的方法是</a:t>
            </a:r>
            <a:r>
              <a:rPr lang="en-US" altLang="zh-CN" dirty="0" err="1"/>
              <a:t>Millier</a:t>
            </a:r>
            <a:r>
              <a:rPr lang="en-US" altLang="zh-CN" dirty="0"/>
              <a:t>-Rabin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该算法产生的数不一定是素数，但是几乎可以肯定是素数（</a:t>
            </a:r>
            <a:r>
              <a:rPr lang="en-US" altLang="zh-CN" dirty="0"/>
              <a:t>almost certainly a prime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probabilistic primality test: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不确定其实就是很可能是素数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In practice, it is often desirable to have a DLP in groups with prime cardinality in order to prevent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Pohlig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–Hellman attack (cf. Section 8.3.3). Since groups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SY10"/>
              </a:rPr>
              <a:t>∗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Times-Italic"/>
              </a:rPr>
              <a:t>p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have cardinality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p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-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1, which is obviously not prime, one often uses DLPs in subgroups of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∗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p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with prime order, rather than using the group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SY10"/>
              </a:rPr>
              <a:t>∗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Times-Italic"/>
              </a:rPr>
              <a:t>p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itself. We illustrate this with an example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该定义也可以进行扩展，就是对于循环群</a:t>
            </a:r>
            <a:r>
              <a:rPr lang="en-US" altLang="zh-CN" dirty="0"/>
              <a:t>G, </a:t>
            </a:r>
            <a:r>
              <a:rPr lang="zh-CN" altLang="en-US" dirty="0"/>
              <a:t>阶为</a:t>
            </a:r>
            <a:r>
              <a:rPr lang="en-US" altLang="zh-CN" dirty="0"/>
              <a:t>n, </a:t>
            </a:r>
            <a:r>
              <a:rPr lang="zh-CN" altLang="en-US" dirty="0"/>
              <a:t>它的生成元</a:t>
            </a:r>
            <a:r>
              <a:rPr lang="en-US" altLang="zh-CN" dirty="0"/>
              <a:t>alpha, </a:t>
            </a:r>
            <a:r>
              <a:rPr lang="zh-CN" altLang="en-US" dirty="0"/>
              <a:t>元素</a:t>
            </a:r>
            <a:r>
              <a:rPr lang="en-US" altLang="zh-CN" dirty="0"/>
              <a:t>beta</a:t>
            </a:r>
            <a:r>
              <a:rPr lang="zh-CN" altLang="en-US" dirty="0"/>
              <a:t>属于</a:t>
            </a:r>
            <a:r>
              <a:rPr lang="en-US" altLang="zh-CN" dirty="0"/>
              <a:t>G, </a:t>
            </a:r>
            <a:r>
              <a:rPr lang="zh-CN" altLang="en-US" dirty="0"/>
              <a:t>离散对数就是要找出</a:t>
            </a:r>
            <a:r>
              <a:rPr lang="en-US" altLang="zh-CN" dirty="0"/>
              <a:t>1&lt;=x&lt;=n, </a:t>
            </a:r>
            <a:r>
              <a:rPr lang="zh-CN" altLang="en-US" dirty="0"/>
              <a:t>使得</a:t>
            </a:r>
            <a:r>
              <a:rPr lang="en-US" altLang="zh-CN" dirty="0" err="1"/>
              <a:t>alpha^x</a:t>
            </a:r>
            <a:r>
              <a:rPr lang="en-US" altLang="zh-CN" dirty="0"/>
              <a:t> =beta,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we now list discrete logarithm problems that have been proposed for use in cryptography: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multiplicative group of the prime field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Times-Italic"/>
              </a:rPr>
              <a:t>p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or a subgroup of it. </a:t>
            </a:r>
            <a:br>
              <a:rPr lang="en-US" altLang="zh-CN" dirty="0"/>
            </a:b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cyclic group formed by an elliptic curve.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The notion of greatest common divisor also makes sense when either or both of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a; b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are negative but we will never need this; therefore, when</a:t>
                </a:r>
                <a:r>
                  <a:rPr lang="en-US" altLang="zh-CN" dirty="0"/>
                  <a:t>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we write </a:t>
                </a:r>
                <a:r>
                  <a:rPr lang="en-US" altLang="zh-CN" sz="1800" b="0" i="0" dirty="0" err="1">
                    <a:solidFill>
                      <a:srgbClr val="000000"/>
                    </a:solidFill>
                    <a:effectLst/>
                    <a:latin typeface="CMR10"/>
                  </a:rPr>
                  <a:t>gcd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(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a; b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) we always assume that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a; b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SY10"/>
                  </a:rPr>
                  <a:t>≥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0.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latin typeface="Cambria Math" panose="02040503050406030204" pitchFamily="18" charset="0"/>
                  </a:rPr>
                  <a:t>注：虽然最大公因子的定义也适用于负整数的情况，但是我们不需要用到这种情况。所有我们只考虑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</a:rPr>
                  <a:t>为正整数的情况。</a:t>
                </a:r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b="0" dirty="0">
                    <a:latin typeface="Cambria Math" panose="02040503050406030204" pitchFamily="18" charset="0"/>
                  </a:rPr>
                  <a:t>对于任何正整数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2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,0)=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200" b="0" dirty="0">
                    <a:latin typeface="Cambria Math" panose="02040503050406030204" pitchFamily="18" charset="0"/>
                  </a:rPr>
                  <a:t>；因为</a:t>
                </a:r>
                <a:r>
                  <a:rPr lang="en-US" altLang="zh-CN" sz="1200" b="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dirty="0">
                    <a:latin typeface="Cambria Math" panose="02040503050406030204" pitchFamily="18" charset="0"/>
                  </a:rPr>
                  <a:t>能被所有所有非零整数整除。</a:t>
                </a:r>
                <a:endParaRPr lang="en-US" altLang="zh-CN" sz="1200" b="0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与素数相对应的是合数，</a:t>
            </a:r>
            <a:r>
              <a:rPr lang="en-US" altLang="zh-CN" dirty="0"/>
              <a:t>composite; 1</a:t>
            </a:r>
            <a:r>
              <a:rPr lang="zh-CN" altLang="en-US" dirty="0"/>
              <a:t>既不是素数，也不是合数。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P</a:t>
            </a:r>
            <a:r>
              <a:rPr lang="zh-CN" altLang="en-US" dirty="0"/>
              <a:t>是所有素数的集合，所以</a:t>
            </a:r>
            <a:r>
              <a:rPr lang="en-US" altLang="zh-CN" dirty="0"/>
              <a:t>ap</a:t>
            </a:r>
            <a:r>
              <a:rPr lang="zh-CN" altLang="en-US" dirty="0"/>
              <a:t>是</a:t>
            </a:r>
            <a:r>
              <a:rPr lang="en-US" altLang="zh-CN" dirty="0"/>
              <a:t>&gt;=0</a:t>
            </a:r>
            <a:r>
              <a:rPr lang="zh-CN" altLang="en-US" dirty="0"/>
              <a:t>，也就是说，如果</a:t>
            </a:r>
            <a:r>
              <a:rPr lang="en-US" altLang="zh-CN" dirty="0"/>
              <a:t>ap=0,</a:t>
            </a:r>
            <a:r>
              <a:rPr lang="zh-CN" altLang="en-US" dirty="0"/>
              <a:t>则该素数没有选中。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这里只需要关注公共的素数因子即可。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Times-Roman"/>
              </a:rPr>
              <a:t> is the product of all common prime factors: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zh-CN" altLang="en-US" sz="4000" dirty="0"/>
                  <a:t>算法基于下面一个基本结论：设𝑎</a:t>
                </a:r>
                <a:r>
                  <a:rPr lang="en-US" altLang="zh-CN" sz="4000" dirty="0"/>
                  <a:t>,</a:t>
                </a:r>
                <a:r>
                  <a:rPr lang="zh-CN" altLang="en-US" sz="4000" dirty="0"/>
                  <a:t>𝑏是任意两个正整数，则有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sz="40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000" b="0" i="0" dirty="0">
                    <a:solidFill>
                      <a:schemeClr val="tx1"/>
                    </a:solidFill>
                    <a:effectLst/>
                    <a:latin typeface="+mn-lt"/>
                  </a:rPr>
                  <a:t>。该结论的证明这里就不作介绍了，具体可见教材。</a:t>
                </a:r>
                <a:endParaRPr lang="en-US" altLang="zh-CN" sz="1800" b="1" i="0" dirty="0">
                  <a:solidFill>
                    <a:srgbClr val="000000"/>
                  </a:solidFill>
                  <a:effectLst/>
                  <a:latin typeface="Times-Bold"/>
                </a:endParaRPr>
              </a:p>
              <a:p>
                <a:endParaRPr lang="en-US" altLang="zh-CN" sz="1800" b="1" i="0" dirty="0">
                  <a:solidFill>
                    <a:srgbClr val="000000"/>
                  </a:solidFill>
                  <a:effectLst/>
                  <a:latin typeface="Times-Bold"/>
                </a:endParaRPr>
              </a:p>
              <a:p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reduce the problem of</a:t>
                </a:r>
                <a:b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</a:br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finding the </a:t>
                </a:r>
                <a:r>
                  <a:rPr lang="en-US" altLang="zh-CN" sz="1800" b="1" i="0" dirty="0" err="1">
                    <a:solidFill>
                      <a:srgbClr val="000000"/>
                    </a:solidFill>
                    <a:effectLst/>
                    <a:latin typeface="Times-Bold"/>
                  </a:rPr>
                  <a:t>gcd</a:t>
                </a:r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 of two given numbers to that of the </a:t>
                </a:r>
                <a:r>
                  <a:rPr lang="en-US" altLang="zh-CN" sz="1800" b="1" i="0" dirty="0" err="1">
                    <a:solidFill>
                      <a:srgbClr val="000000"/>
                    </a:solidFill>
                    <a:effectLst/>
                    <a:latin typeface="Times-Bold"/>
                  </a:rPr>
                  <a:t>gcd</a:t>
                </a:r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 of two smaller numbers.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For the large numbers which occur in public-key schemes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zh-CN" altLang="en-US" sz="1200" dirty="0"/>
                  <a:t>欧几里得算法在公钥密码学中可以用于互素判定，判断两个数是否</a:t>
                </a:r>
                <a:r>
                  <a:rPr lang="en-US" altLang="zh-CN" sz="1200" dirty="0"/>
                  <a:t>co-prime</a:t>
                </a:r>
                <a:r>
                  <a:rPr lang="zh-CN" altLang="en-US" sz="1200" dirty="0"/>
                  <a:t>。</a:t>
                </a:r>
                <a:r>
                  <a:rPr lang="en-US" altLang="zh-CN" sz="1200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73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Euclidean algorithm is very efficient, even with the very long numbers typically used in public-key cryptography. The number of iterations is close to the number of digits of the input operands. That means, for instance, that the number of iterations of a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involving 1024-bit numbers is 1024 times a constant. Of course,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algorithms with a few thousand iterations can easily be executed on today’s PCs,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making the algorithms very efficient in practice.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However, it turns out that finding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is not the main application of the Euclidean algorithm. An extension of the algorithm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allows us to compute modular inverses, which is of major importance in public-key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cryptography.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However, it turns out that finding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is not the main application of the Euclidean algorithm. An extension of the algorithm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allows us to compute modular inverses, which is of major importance in public-key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cryptography.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63" y="85725"/>
            <a:ext cx="10158862" cy="828674"/>
          </a:xfr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  <a:sym typeface="Calibri" panose="020F0502020204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371599"/>
            <a:ext cx="10896599" cy="4805363"/>
          </a:xfrm>
        </p:spPr>
        <p:txBody>
          <a:bodyPr/>
          <a:lstStyle>
            <a:lvl1pPr>
              <a:spcAft>
                <a:spcPts val="600"/>
              </a:spcAft>
              <a:defRPr sz="28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85800" indent="-228600">
              <a:spcAft>
                <a:spcPts val="600"/>
              </a:spcAft>
              <a:buFont typeface="宋体" panose="02010600030101010101" pitchFamily="2" charset="-122"/>
              <a:buChar char="–"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>
                <a:latin typeface="宋体" panose="02010600030101010101" pitchFamily="2" charset="-122"/>
                <a:ea typeface="宋体" panose="02010600030101010101" pitchFamily="2" charset="-122"/>
              </a:defRPr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45" y="48467"/>
            <a:ext cx="3456384" cy="657739"/>
          </a:xfrm>
          <a:prstGeom prst="rect">
            <a:avLst/>
          </a:prstGeom>
        </p:spPr>
      </p:pic>
      <p:pic>
        <p:nvPicPr>
          <p:cNvPr id="11" name="Picture 12" descr="图片1副本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390525" y="843768"/>
            <a:ext cx="11340934" cy="1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D387-CC61-43A8-8222-929DA0433C4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AE5B-B1CC-4CA0-80E7-D921811F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56690" y="1357286"/>
            <a:ext cx="7878618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密码学基础</a:t>
            </a:r>
            <a:endParaRPr lang="en-US" altLang="zh-CN" sz="4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Foundation of Cryptography</a:t>
            </a:r>
          </a:p>
          <a:p>
            <a:pPr algn="ctr"/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数论基础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3200" b="1" dirty="0">
              <a:solidFill>
                <a:srgbClr val="2C2C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蒋琳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noFill/>
          <a:ln>
            <a:noFill/>
          </a:ln>
        </p:spPr>
        <p:txBody>
          <a:bodyPr vert="horz" wrap="square" lIns="91440" tIns="45720" rIns="91440" bIns="45720" rtlCol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FFFFFF"/>
                </a:solidFill>
              </a:rPr>
              <a:t>1</a:t>
            </a:fld>
            <a:endParaRPr lang="en-US" altLang="zh-CN" sz="1200" dirty="0">
              <a:solidFill>
                <a:srgbClr val="FFFFFF"/>
              </a:solidFill>
            </a:endParaRPr>
          </a:p>
        </p:txBody>
      </p:sp>
      <p:pic>
        <p:nvPicPr>
          <p:cNvPr id="12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56" y="130629"/>
            <a:ext cx="3966130" cy="7547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zh-CN" altLang="en-US" b="0" dirty="0"/>
                  <a:t>两个以素数乘积形式表示的正整数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则它们的最大公因子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的素数乘积形式为：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dirty="0"/>
                  <a:t>（只需关注共有的素数因子）</a:t>
                </a:r>
                <a:endParaRPr lang="en-US" altLang="zh-CN" b="0" dirty="0"/>
              </a:p>
              <a:p>
                <a:r>
                  <a:rPr lang="zh-CN" altLang="en-US" dirty="0"/>
                  <a:t>例子：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300,18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为商，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为余数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  <a:p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，则称整数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是模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同余</a:t>
                </a:r>
                <a:r>
                  <a:rPr lang="en-US" altLang="zh-CN" b="1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congruent modulo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b="0" dirty="0"/>
                  <a:t>的，可以表示为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称之为模数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modulus</a:t>
                </a:r>
                <a:r>
                  <a:rPr lang="en-US" altLang="zh-CN" dirty="0"/>
                  <a:t>)</a:t>
                </a:r>
                <a:endParaRPr lang="en-US" altLang="zh-CN" b="0" dirty="0"/>
              </a:p>
              <a:p>
                <a:r>
                  <a:rPr lang="zh-CN" altLang="en-US" b="0" dirty="0"/>
                  <a:t>注意到如果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同余有以下性质：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将整数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映射到集合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zh-CN" altLang="en-US" b="0" dirty="0"/>
                  <a:t>，在这个限制集合上进行的算术运算，称为</a:t>
                </a:r>
                <a:r>
                  <a:rPr lang="zh-CN" altLang="en-US" b="1" dirty="0"/>
                  <a:t>模运算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模算术有如下性质：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性质利用示例：求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13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13=4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13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13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13=3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13=2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-8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为比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小的非负整数组成的集合：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={0,1,⋯,(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−1)}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这个集合称为</a:t>
                </a:r>
                <a:r>
                  <a:rPr lang="zh-CN" altLang="en-US" b="1" dirty="0"/>
                  <a:t>剩余类集</a:t>
                </a:r>
                <a:r>
                  <a:rPr lang="zh-CN" altLang="en-US" dirty="0"/>
                  <a:t>，或模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的剩余类</a:t>
                </a:r>
                <a:r>
                  <a:rPr lang="en-US" altLang="zh-CN" b="0" dirty="0"/>
                  <a:t>(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 classes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)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dirty="0"/>
                  <a:t>乘法逆元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inverse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b="0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b="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互素，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存在乘法逆元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例子：对于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b="0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的乘法逆元是</a:t>
                </a:r>
                <a:r>
                  <a:rPr lang="en-US" altLang="zh-CN" b="0" dirty="0"/>
                  <a:t>5;</a:t>
                </a:r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b="0" dirty="0"/>
                  <a:t>，则无乘法逆元，即不存在属于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b="0" dirty="0"/>
                  <a:t>的元素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8=1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欧几里得算法和扩展欧几里得算法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欧几里得（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zh-CN" altLang="en-US" dirty="0"/>
                  <a:t>）算法，又称为辗转相除法，是数论的一个基本技术，可以简单地求出两个整数的最大公因子。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zh-CN" altLang="en-US" dirty="0"/>
                  <a:t>算法基于下面一个基本结论：设𝑎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𝑏是任意两个正整数，则有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在求两个数的最大公因子时，可重复使用以上结论，将问题不断转化为求更小的两个数的最大公因子。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用带余除法表示的算法流程：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是任意两个正整数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反复使用带余除法，有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: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，即辗转相除法中最后一个非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余数就是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的最大公因子。这是因为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=⋯=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4528066" y="194007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4528066" y="194007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55,22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22,55 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22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22,11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11,0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b="0" dirty="0"/>
              </a:p>
              <a:p>
                <a:pPr marL="0" indent="0">
                  <a:buNone/>
                </a:pPr>
                <a:r>
                  <a:rPr lang="en-US" altLang="zh-CN" sz="2800" b="0" dirty="0"/>
                  <a:t>(2)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18,12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12,6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6,0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sz="2800" b="0" dirty="0"/>
                  <a:t>，</a:t>
                </a:r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sz="2800" b="0" dirty="0"/>
              </a:p>
              <a:p>
                <a:pPr marL="0" indent="0">
                  <a:buNone/>
                </a:pPr>
                <a:r>
                  <a:rPr lang="en-US" altLang="zh-CN" sz="2800" b="0" dirty="0"/>
                  <a:t>(3)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11,10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10,1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⁡(1970,1066)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1970=1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1066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904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 	 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(1066, 904)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1066=1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904+162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       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(904, 162)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904=5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162+94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(162, 94)	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162=1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94+68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 	   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(94, 68)	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94=1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68+26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(68, 26)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68=2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26+16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(26, 16)	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26=1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16+10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(16, 10)	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16=1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10+6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(10, 6)	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10=1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6+4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(6, 4)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6=1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4+2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(4, 2)		</a:t>
                </a: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4=2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2+0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(2, 0)</a:t>
                </a:r>
              </a:p>
              <a:p>
                <a:pPr lvl="5">
                  <a:spcBef>
                    <a:spcPct val="0"/>
                  </a:spcBef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</a:rPr>
                  <a:t>因此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(1970, 1066)=2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。</a:t>
                </a:r>
              </a:p>
              <a:p>
                <a:pPr marL="457200" lvl="1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-14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</a:t>
            </a:r>
            <a:r>
              <a:rPr lang="zh-CN" altLang="en-US" dirty="0">
                <a:sym typeface="+mn-ea"/>
              </a:rPr>
              <a:t>小</a:t>
            </a:r>
            <a:r>
              <a:rPr lang="zh-CN" altLang="en-US" dirty="0"/>
              <a:t>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在公钥密钥学中有着重要应用，可以用于计算乘法逆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inverse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（比如公钥加密</a:t>
                </a:r>
                <a:r>
                  <a:rPr lang="en-US" altLang="zh-CN" dirty="0"/>
                  <a:t>RSA</a:t>
                </a:r>
                <a:r>
                  <a:rPr lang="zh-CN" altLang="en-US" dirty="0"/>
                  <a:t>算法中需要用到）。</a:t>
                </a:r>
                <a:endParaRPr lang="en-US" altLang="zh-CN" dirty="0"/>
              </a:p>
              <a:p>
                <a:r>
                  <a:rPr lang="zh-CN" altLang="en-US" dirty="0"/>
                  <a:t>不仅可以计算出最大公因子𝑑，而且可以得到两个整数𝑥和𝑦，它们满足如下方程：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𝑥和𝑦一定具有相反的正负号。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在公钥密钥学中有着重要应用，可以用于计算乘法逆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inverse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（比如公钥加密</a:t>
                </a:r>
                <a:r>
                  <a:rPr lang="en-US" altLang="zh-CN" dirty="0"/>
                  <a:t>RSA</a:t>
                </a:r>
                <a:r>
                  <a:rPr lang="zh-CN" altLang="en-US" dirty="0"/>
                  <a:t>算法中需要用到）。</a:t>
                </a:r>
                <a:endParaRPr lang="en-US" altLang="zh-CN" dirty="0"/>
              </a:p>
              <a:p>
                <a:r>
                  <a:rPr lang="zh-CN" altLang="en-US" dirty="0"/>
                  <a:t>不仅可以计算出最大公因子𝑑，而且可以得到两个整数𝑥和𝑦，它们满足如下方程：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𝑥和𝑦一定具有相反的正负号。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74292" y="4481384"/>
                <a:ext cx="3649362" cy="642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具体如何求解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呢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?</a:t>
                </a:r>
                <a:endPara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2" y="4481384"/>
                <a:ext cx="3649362" cy="642551"/>
              </a:xfrm>
              <a:prstGeom prst="rect">
                <a:avLst/>
              </a:prstGeom>
              <a:blipFill rotWithShape="1">
                <a:blip r:embed="rId4"/>
                <a:stretch>
                  <a:fillRect l="-133" t="-820" r="-127" b="-673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假设每个步骤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都能找到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，如下：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gcd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⁡(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  <a:blipFill rotWithShape="1">
                <a:blip r:embed="rId5"/>
                <a:stretch>
                  <a:fillRect l="-195" t="-791" r="-173" b="-702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gcd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⁡(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  <a:blipFill rotWithShape="1">
                <a:blip r:embed="rId6"/>
                <a:stretch>
                  <a:fillRect l="-195" t="-791" r="-173" b="-702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1060" y="4057173"/>
                <a:ext cx="11262360" cy="22648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目前有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代如上式有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因为已经假设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，所以得到：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060" y="4057173"/>
                <a:ext cx="11262360" cy="2264887"/>
              </a:xfrm>
              <a:blipFill rotWithShape="1">
                <a:blip r:embed="rId2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838468" y="114300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838468" y="114300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6096000" y="114300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6096000" y="114300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规则</a:t>
                </a:r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在每一步只需要利用商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以及前两步的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，便可得出当前的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  <a:blipFill rotWithShape="1">
                <a:blip r:embed="rId2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规则</a:t>
                </a:r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在每一步只需要利用商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以及前两步的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，便可得出当前的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  <a:blipFill rotWithShape="1">
                <a:blip r:embed="rId2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64693" y="1389380"/>
                <a:ext cx="4352987" cy="26161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初始条件：</a:t>
                </a:r>
                <a:endPara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93" y="1389380"/>
                <a:ext cx="4352987" cy="2616101"/>
              </a:xfrm>
              <a:prstGeom prst="rect">
                <a:avLst/>
              </a:prstGeom>
              <a:blipFill rotWithShape="1">
                <a:blip r:embed="rId5"/>
                <a:stretch>
                  <a:fillRect l="-13" r="-1094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06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440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37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60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=1;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=0;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5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𝑔𝑐𝑏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5829300" y="1828799"/>
            <a:ext cx="2346960" cy="431907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06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440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37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60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=1;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=0;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5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𝑔𝑐𝑏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/>
          <p:cNvSpPr/>
          <p:nvPr/>
        </p:nvSpPr>
        <p:spPr>
          <a:xfrm>
            <a:off x="769620" y="1828799"/>
            <a:ext cx="2560320" cy="4382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8366760" y="5212080"/>
            <a:ext cx="3139440" cy="12954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费马小定理和欧拉定理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整除性和带余除法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最大公因子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</a:t>
            </a:r>
            <a:r>
              <a:rPr lang="zh-CN" altLang="en-US" dirty="0">
                <a:sym typeface="+mn-ea"/>
              </a:rPr>
              <a:t>小</a:t>
            </a:r>
            <a:r>
              <a:rPr lang="zh-CN" altLang="en-US" dirty="0"/>
              <a:t>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1" dirty="0"/>
                  <a:t>费马小定理</a:t>
                </a:r>
                <a:r>
                  <a:rPr lang="en-US" altLang="zh-CN" b="1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Fermat’s Little Theorem</a:t>
                </a:r>
                <a:r>
                  <a:rPr lang="en-US" altLang="zh-CN" b="1" dirty="0"/>
                  <a:t>)</a:t>
                </a:r>
                <a:r>
                  <a:rPr lang="zh-CN" altLang="en-US" b="0" dirty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是素数，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是正整数且不能被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整除，则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19)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0" dirty="0"/>
                  <a:t>费马小定理的另一种表示形式是：若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是素数且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是任意正整数，则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sz="2800" dirty="0">
                    <a:ea typeface="宋体" panose="02010600030101010101" pitchFamily="2" charset="-122"/>
                  </a:rPr>
                  <a:t>该种形式</a:t>
                </a:r>
                <a:r>
                  <a: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不要求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互素</a:t>
                </a:r>
                <a:endParaRPr lang="en-US" altLang="zh-CN" sz="2800" dirty="0">
                  <a:ea typeface="宋体" panose="02010600030101010101" pitchFamily="2" charset="-122"/>
                </a:endParaRPr>
              </a:p>
              <a:p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5=0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80065"/>
                <a:ext cx="10896599" cy="4805363"/>
              </a:xfrm>
            </p:spPr>
            <p:txBody>
              <a:bodyPr/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欧拉函数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给定一个正整数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返回小于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且和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互素的正整数的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个数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注：定义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lang="zh-CN" altLang="en-US" dirty="0"/>
                  <a:t>：小于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且和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互素的正整数有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很明显，对于素数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如果一个正整数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可以表示为两个素数的乘积</a:t>
                </a:r>
                <a:r>
                  <a:rPr lang="zh-CN" altLang="en-US" b="1" dirty="0"/>
                  <a:t>，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𝒑𝒒</m:t>
                    </m:r>
                  </m:oMath>
                </a14:m>
                <a:r>
                  <a:rPr lang="en-US" altLang="zh-CN" b="1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例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=21=3×7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这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个整数为</a:t>
                </a:r>
                <a:r>
                  <a:rPr lang="en-US" altLang="zh-CN" dirty="0"/>
                  <a:t>{1,2,4,5,8,10,11,13,16,17,19,20}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80065"/>
                <a:ext cx="10896599" cy="4805363"/>
              </a:xfrm>
              <a:blipFill rotWithShape="1">
                <a:blip r:embed="rId3"/>
                <a:stretch>
                  <a:fillRect t="-4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欧拉定理：若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互素，则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dirty="0"/>
                  <a:t>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≡1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altLang="zh-CN" dirty="0"/>
                  <a:t>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=1024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类似费马小定理，欧拉定理也有另一种表述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同样，欧拉定理的第一种形式要求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互素，而这一种没有这一要求。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素性检测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许多密码算法需要随机选择一个或多个非常大的素数，因此需要能判断一个给定的大数是否为素数的方法</a:t>
            </a:r>
            <a:endParaRPr lang="en-US" altLang="zh-CN" dirty="0"/>
          </a:p>
          <a:p>
            <a:r>
              <a:rPr lang="zh-CN" altLang="en-US" dirty="0"/>
              <a:t>常用的方法是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Miller-Rabin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是一种概率性算法</a:t>
            </a:r>
            <a:endParaRPr lang="en-US" altLang="zh-CN" dirty="0"/>
          </a:p>
          <a:p>
            <a:pPr lvl="1"/>
            <a:r>
              <a:rPr lang="zh-CN" altLang="en-US" dirty="0"/>
              <a:t>虽然也存在确定性的算法</a:t>
            </a:r>
            <a:r>
              <a:rPr lang="en-US" altLang="zh-CN" dirty="0"/>
              <a:t>AKS,</a:t>
            </a:r>
            <a:r>
              <a:rPr lang="zh-CN" altLang="en-US" dirty="0"/>
              <a:t>但是效率比该算法低，实际使用不多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Miller-Rabin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1" dirty="0"/>
                  <a:t>素数性质</a:t>
                </a:r>
                <a:r>
                  <a:rPr lang="en-US" altLang="zh-CN" b="1" dirty="0"/>
                  <a:t>1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是素数，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的正整数，则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运用模算术运算规则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可证。</a:t>
                </a:r>
                <a:endParaRPr lang="en-US" altLang="zh-CN" dirty="0"/>
              </a:p>
              <a:p>
                <a:r>
                  <a:rPr lang="zh-CN" altLang="en-US" b="1" dirty="0"/>
                  <a:t>素数性质</a:t>
                </a:r>
                <a:r>
                  <a:rPr lang="en-US" altLang="zh-CN" b="1" dirty="0"/>
                  <a:t>2</a:t>
                </a:r>
                <a:r>
                  <a:rPr lang="zh-CN" altLang="en-US" dirty="0"/>
                  <a:t>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是大于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的素数，有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为奇数。设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是整数且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，下面两个条件之一成立：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同余，即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，等价地，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存在一个数，模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时和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同余。即存在一个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利用费马定理和素数性质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可证。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细节：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找出整数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是奇数，使得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随机选取整数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，返回“很可能为素数”；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返回“很可能为素数”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返回“合数”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/>
                  <a:t>算法例子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=29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=28=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首先选取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29=17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，因此继续测试。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29=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12,2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29=28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，因此返回“很可能为素数”。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实际上，对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间所有整数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执行测试算法，结果都是“很可能为素数”，与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为素数一致。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=221=13×17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=220=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221=112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221=168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，都不是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，因此算法返回“合数”，这表明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肯定是合数。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/>
                  <a:t>算法的概率性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通过测试算法，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有可能不为素数。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例子：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=2047=23×89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−1=2×1023=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。虽然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1023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2047=1</m:t>
                    </m:r>
                  </m:oMath>
                </a14:m>
                <a:r>
                  <a:rPr lang="zh-CN" altLang="en-US" dirty="0"/>
                  <a:t>满足条件，但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zh-CN" altLang="en-US" dirty="0"/>
                  <a:t>不是素数。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根据文献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[KNUT98]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，给定一个奇数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和一个随机选择的整数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，程序返回“很可能为素数”的概率小于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1/4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，因此，如果选择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，它们都返回“很可能为素数”的概率小于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1/4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。因此，当选择足够多的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，如果总是返回“很可能为素数”，则我们能以很大的把握说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是素数。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21459" y="5542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6695" y="6251701"/>
            <a:ext cx="9580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[KNUT98] Knuth, D. </a:t>
            </a:r>
            <a:r>
              <a:rPr lang="en-US" altLang="zh-CN" sz="1400" b="0" i="1" dirty="0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Art of Computer Programming, Volume 2: </a:t>
            </a:r>
            <a:r>
              <a:rPr lang="en-US" altLang="zh-CN" sz="1400" b="0" i="1" dirty="0" err="1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Seminumerical</a:t>
            </a:r>
            <a:r>
              <a:rPr lang="en-US" altLang="zh-CN" sz="1400" b="0" i="1" dirty="0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Algorithms. </a:t>
            </a:r>
            <a:r>
              <a:rPr lang="en-US" altLang="zh-CN" sz="1400" b="0" i="0" dirty="0">
                <a:solidFill>
                  <a:srgbClr val="242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Reading, MA: Addison-Wesley, 1998.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整除性和带余除法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b="1" dirty="0"/>
                  <a:t>整除</a:t>
                </a:r>
                <a:r>
                  <a:rPr lang="zh-CN" altLang="en-US" dirty="0"/>
                  <a:t>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均为整数，若存在某个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𝑚𝑏</m:t>
                    </m:r>
                  </m:oMath>
                </a14:m>
                <a:r>
                  <a:rPr lang="zh-CN" altLang="en-US" dirty="0"/>
                  <a:t>成立，则称非零数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通常用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表示。</a:t>
                </a:r>
                <a:endParaRPr lang="en-US" altLang="zh-CN" dirty="0"/>
              </a:p>
              <a:p>
                <a:r>
                  <a:rPr lang="zh-CN" altLang="en-US" b="1" dirty="0"/>
                  <a:t>因子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为正整数，我们说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的一个因子。</a:t>
                </a:r>
                <a:endParaRPr lang="en-US" altLang="zh-CN" dirty="0"/>
              </a:p>
              <a:p>
                <a:r>
                  <a:rPr lang="zh-CN" altLang="en-US" dirty="0"/>
                  <a:t>对任意整数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，则可得出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证明：由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知，存在整数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</a:t>
                </a: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给定正整数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为商，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为余数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42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中国剩余定理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离散对数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200" dirty="0">
                    <a:latin typeface="Times New Roman" panose="02020603050405020304" pitchFamily="18" charset="0"/>
                  </a:rPr>
                  <a:t>中国剩余定理最早见于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《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孙子算经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》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的“物不知数”问题：今有物不知其数，三三数之有二，五五数之有三，七七数之有二，问物有多少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?</a:t>
                </a:r>
              </a:p>
              <a:p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这一问题用方程组表示：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≡2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3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5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≡2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200" b="1" dirty="0">
                    <a:latin typeface="Times New Roman" panose="02020603050405020304" pitchFamily="18" charset="0"/>
                  </a:rPr>
                  <a:t>中国剩余定理（</a:t>
                </a:r>
                <a:r>
                  <a:rPr lang="en-US" altLang="zh-CN" sz="3200" b="1" dirty="0">
                    <a:latin typeface="Times New Roman" panose="02020603050405020304" pitchFamily="18" charset="0"/>
                  </a:rPr>
                  <a:t>CRT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）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：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是两两互素的正整数，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，则一次同余方程组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对模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有唯一解。令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)≡(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满足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的乘法逆。由于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互素，因为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肯定存在。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-7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>
                    <a:latin typeface="Cambria Math" panose="02040503050406030204" pitchFamily="18" charset="0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=2∗5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=9∈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=9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2 =1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=9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5 =4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可以由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)=(1,4)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来唯一表示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中国剩余定理提供了一个非常有用的特性，即在模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下可将大数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由一组较小的数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表达，且大数的运算（比如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RSA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密码算法中的运算）可通过较小的数的运算实现。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记对应表示关系为：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8"/>
              <p:cNvSpPr txBox="1"/>
              <p:nvPr/>
            </p:nvSpPr>
            <p:spPr bwMode="auto">
              <a:xfrm>
                <a:off x="1835149" y="4400022"/>
                <a:ext cx="8540750" cy="1412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49" y="4400022"/>
                <a:ext cx="8540750" cy="1412345"/>
              </a:xfrm>
              <a:prstGeom prst="rect">
                <a:avLst/>
              </a:prstGeom>
              <a:blipFill rotWithShape="1">
                <a:blip r:embed="rId3"/>
                <a:stretch>
                  <a:fillRect l="-7" t="-8" r="7" b="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17)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35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17↔(2,3)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对应于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17)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35</m:t>
                    </m:r>
                  </m:oMath>
                </a14:m>
                <a:r>
                  <a:rPr lang="zh-CN" altLang="en-US" dirty="0"/>
                  <a:t>，可以先计算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=(4,2)∈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利用中国剩余定理，由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(4,2)</m:t>
                    </m:r>
                  </m:oMath>
                </a14:m>
                <a:r>
                  <a:rPr lang="zh-CN" altLang="en-US" dirty="0"/>
                  <a:t>可求解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 algn="l"/>
                <a:r>
                  <a:rPr lang="zh-CN" altLang="en-US" dirty="0">
                    <a:sym typeface="+mn-ea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176270" y="4161155"/>
                <a:ext cx="1945005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≡4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≡2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ea typeface="MS Mincho" panose="02020609040205080304" charset="-128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70" y="4161155"/>
                <a:ext cx="1945005" cy="829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93100" y="1074420"/>
                <a:ext cx="2779395" cy="6629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1074420"/>
                <a:ext cx="2779395" cy="662940"/>
              </a:xfrm>
              <a:prstGeom prst="rect">
                <a:avLst/>
              </a:prstGeom>
              <a:blipFill rotWithShape="1">
                <a:blip r:embed="rId4"/>
                <a:stretch>
                  <a:fillRect r="-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293100" y="1737360"/>
                <a:ext cx="194627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1737360"/>
                <a:ext cx="194627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93100" y="2185035"/>
                <a:ext cx="19850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2185035"/>
                <a:ext cx="1985010" cy="368300"/>
              </a:xfrm>
              <a:prstGeom prst="rect">
                <a:avLst/>
              </a:prstGeom>
              <a:blipFill rotWithShape="1">
                <a:blip r:embed="rId6"/>
                <a:stretch>
                  <a:fillRect r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例：计算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(2345+6789)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8633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=89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=97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=89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mod</m:t>
                    </m:r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=78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mod</m:t>
                    </m:r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=12</m:t>
                    </m:r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2345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</a:rPr>
                  <a:t>映射为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(31,17)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2345 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89=31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2345 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97 = 17</m:t>
                    </m:r>
                  </m:oMath>
                </a14:m>
                <a:endParaRPr lang="zh-CN" altLang="en-US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6789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映射为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(25,96)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6789 </m:t>
                    </m:r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89 =25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6789 </m:t>
                    </m:r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97 = 96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2345+6789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((31+25) </m:t>
                    </m:r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89, (17+96) </m:t>
                    </m:r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97) = (56, 16)=(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≡(97∗78∗56+89∗12∗16) </m:t>
                    </m:r>
                    <m:r>
                      <m:rPr>
                        <m:sty m:val="p"/>
                      </m:rPr>
                      <a:rPr lang="en-US" altLang="zh-CN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8633 = 501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23" r="6" b="-4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93100" y="1074420"/>
                <a:ext cx="2779395" cy="6629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1074420"/>
                <a:ext cx="2779395" cy="662940"/>
              </a:xfrm>
              <a:prstGeom prst="rect">
                <a:avLst/>
              </a:prstGeom>
              <a:blipFill rotWithShape="1">
                <a:blip r:embed="rId3"/>
                <a:stretch>
                  <a:fillRect r="-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293100" y="1737360"/>
                <a:ext cx="194627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1737360"/>
                <a:ext cx="194627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93100" y="2185035"/>
                <a:ext cx="19850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2185035"/>
                <a:ext cx="1985010" cy="368300"/>
              </a:xfrm>
              <a:prstGeom prst="rect">
                <a:avLst/>
              </a:prstGeom>
              <a:blipFill rotWithShape="1">
                <a:blip r:embed="rId5"/>
                <a:stretch>
                  <a:fillRect r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离散对数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225" y="1371600"/>
                <a:ext cx="11275695" cy="4805680"/>
              </a:xfrm>
            </p:spPr>
            <p:txBody>
              <a:bodyPr/>
              <a:lstStyle/>
              <a:p>
                <a:r>
                  <a:rPr lang="zh-CN" altLang="en-US" dirty="0"/>
                  <a:t>由欧拉定理，有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。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考虑更为一般形式：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互素，则至少有一个整数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满足上式，即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的阶，或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所属的模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的指数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(exponent)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所产生的周期长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5" y="1371600"/>
                <a:ext cx="11275695" cy="48056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77200" y="1155700"/>
                <a:ext cx="3785235" cy="50209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可以看出，当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取某些值时</a:t>
                </a:r>
                <a:r>
                  <a:rPr lang="en-US" altLang="zh-CN" sz="2400" dirty="0"/>
                  <a:t>(2,3,10,13,14,15)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模</m:t>
                    </m:r>
                  </m:oMath>
                </a14:m>
                <a:r>
                  <a:rPr lang="en-US" altLang="zh-CN" sz="2400" dirty="0"/>
                  <a:t>19</a:t>
                </a:r>
                <a:r>
                  <a:rPr lang="zh-CN" altLang="en-US" sz="2400" dirty="0"/>
                  <a:t>的整数幂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能产生模</a:t>
                </a:r>
                <a:r>
                  <a:rPr lang="en-US" altLang="zh-CN" sz="2400" dirty="0"/>
                  <a:t>19</a:t>
                </a:r>
                <a:r>
                  <a:rPr lang="zh-CN" altLang="en-US" sz="2400" dirty="0"/>
                  <a:t>的非零整数集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1,2,…,18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把这些值称为模数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(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这里为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19)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的本原根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(primitive root)</a:t>
                </a: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7200" y="1155700"/>
                <a:ext cx="3785235" cy="502094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alendar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2" y="1326065"/>
            <a:ext cx="7436872" cy="5185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2400" y="1004901"/>
                <a:ext cx="3865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 dirty="0"/>
                  <a:t>取不同值，模</a:t>
                </a:r>
                <a:r>
                  <a:rPr lang="en-US" altLang="zh-CN" sz="2000" b="1" dirty="0"/>
                  <a:t>19</a:t>
                </a:r>
                <a:r>
                  <a:rPr lang="zh-CN" altLang="en-US" sz="2000" b="1" dirty="0"/>
                  <a:t>的整数幂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1004901"/>
                <a:ext cx="386503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83" r="11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334433" y="1983946"/>
            <a:ext cx="7742767" cy="5348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366607" y="4079240"/>
            <a:ext cx="7742767" cy="2497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366607" y="4859867"/>
            <a:ext cx="7742767" cy="783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800" b="1" dirty="0"/>
                  <a:t>最大公因子</a:t>
                </a:r>
                <a:r>
                  <a:rPr lang="en-US" altLang="zh-CN" sz="2800" b="1" dirty="0"/>
                  <a:t>(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Greatest Common Divisor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/>
                  <a:t>两个正整数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的最大公因子，记为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是满足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的最大整数，即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能整除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也能整除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b="0" dirty="0">
                    <a:latin typeface="Cambria Math" panose="02040503050406030204" pitchFamily="18" charset="0"/>
                  </a:rPr>
                  <a:t>对于任何正整数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,0)=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800" b="0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b="0" dirty="0"/>
                  <a:t>是互素的</a:t>
                </a:r>
                <a:r>
                  <a:rPr lang="en-US" altLang="zh-CN" sz="2800" b="0" dirty="0"/>
                  <a:t>(</a:t>
                </a:r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relatively prime</a:t>
                </a:r>
                <a:r>
                  <a:rPr lang="en-US" altLang="zh-CN" sz="2800" b="0" dirty="0"/>
                  <a:t>)</a:t>
                </a:r>
                <a:r>
                  <a:rPr lang="zh-CN" altLang="en-US" sz="2800" b="0" dirty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模数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的本原根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的本原根，则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是各不相同的，且均与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互素。即，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的整数幂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能产生模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的非零整数集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特别的，对于素数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是本原根，则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的整数幂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能产生模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的非零整数集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对素数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的本原根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的各次幂恰可产生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的每个整数。对任何整数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，有唯一的幂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使得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该指数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称为以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为底（模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）的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的离散对数，记为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dlo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是容易的。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离散对数问题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(Discrete Logarithm Problem, DLP)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： 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本原根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素数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是非常困难的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尤其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很大时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是一个单向函数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(one-way function)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</a:rPr>
                  <a:t>在公钥密码的设计中应用广泛，比如经典的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Diffie-Hellman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密钥交换协议，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ElGamal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加密等。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费马小定理和欧拉定理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素数和模运算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</a:t>
            </a:r>
            <a:r>
              <a:rPr lang="zh-CN" altLang="en-US" dirty="0">
                <a:sym typeface="+mn-ea"/>
              </a:rPr>
              <a:t>小</a:t>
            </a:r>
            <a:r>
              <a:rPr lang="zh-CN" altLang="en-US" dirty="0"/>
              <a:t>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素数</a:t>
                </a:r>
                <a:r>
                  <a:rPr lang="zh-CN" altLang="en-US" dirty="0"/>
                  <a:t>，当且仅当它只有因子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基本定理：任何整数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都可以唯一地因式分解为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均是素数，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，且所有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都是正整数。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91=7×13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3600=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这一性质称为整数分解的唯一性，也可如下陈述：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dirty="0"/>
                  <a:t>是所有素数集合，则任意整数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zh-CN" altLang="en-US" b="0" dirty="0"/>
                  <a:t>都有唯一表示：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 </a:t>
                </a:r>
                <a:r>
                  <a:rPr lang="zh-CN" altLang="en-US" dirty="0"/>
                  <a:t>对任意整数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，其大多数指数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b="0" dirty="0"/>
                  <a:t>为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，因此我们可以列出非零指数来表示一个正整数。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例如：</a:t>
                </a:r>
                <a:r>
                  <a:rPr lang="zh-CN" altLang="en-US" dirty="0"/>
                  <a:t>整数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可以表示为：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0" dirty="0"/>
                  <a:t>给出两个正整数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，以上述形式表示：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两数相乘即指数对应相加</a:t>
                </a:r>
                <a:r>
                  <a:rPr lang="zh-CN" altLang="en-US" dirty="0"/>
                  <a:t>。</a:t>
                </a: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b="0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可以表示为：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可得：对</a:t>
                </a:r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b="0" dirty="0"/>
                  <a:t>。因为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只能</m:t>
                    </m:r>
                  </m:oMath>
                </a14:m>
                <a:r>
                  <a:rPr lang="zh-CN" altLang="en-US" b="0" dirty="0"/>
                  <a:t>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整除。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YzODNjMGI2OGMwMmM2YzkyODdiNmY1OTY5ZGEzZ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5667</Words>
  <Application>Microsoft Office PowerPoint</Application>
  <PresentationFormat>宽屏</PresentationFormat>
  <Paragraphs>573</Paragraphs>
  <Slides>53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CMMI10</vt:lpstr>
      <vt:lpstr>CMR10</vt:lpstr>
      <vt:lpstr>CMSY10</vt:lpstr>
      <vt:lpstr>MSBM10</vt:lpstr>
      <vt:lpstr>Times-Bold</vt:lpstr>
      <vt:lpstr>Times-Italic</vt:lpstr>
      <vt:lpstr>Times-Roman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Theme</vt:lpstr>
      <vt:lpstr>PowerPoint 演示文稿</vt:lpstr>
      <vt:lpstr>内容</vt:lpstr>
      <vt:lpstr>内容</vt:lpstr>
      <vt:lpstr>整除性和带余除法</vt:lpstr>
      <vt:lpstr>最大公因子</vt:lpstr>
      <vt:lpstr>内容</vt:lpstr>
      <vt:lpstr>素数</vt:lpstr>
      <vt:lpstr>素数</vt:lpstr>
      <vt:lpstr>素数</vt:lpstr>
      <vt:lpstr>素数</vt:lpstr>
      <vt:lpstr>模运算</vt:lpstr>
      <vt:lpstr>模运算</vt:lpstr>
      <vt:lpstr>模运算</vt:lpstr>
      <vt:lpstr>模运算</vt:lpstr>
      <vt:lpstr>内容</vt:lpstr>
      <vt:lpstr>欧几里得算法</vt:lpstr>
      <vt:lpstr>欧几里得算法</vt:lpstr>
      <vt:lpstr>欧几里得算法</vt:lpstr>
      <vt:lpstr>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内容</vt:lpstr>
      <vt:lpstr>费马小定理</vt:lpstr>
      <vt:lpstr>费马小定理</vt:lpstr>
      <vt:lpstr>欧拉定理</vt:lpstr>
      <vt:lpstr>欧拉定理</vt:lpstr>
      <vt:lpstr>内容</vt:lpstr>
      <vt:lpstr>素性检测</vt:lpstr>
      <vt:lpstr>Miller-Rabin算法原理</vt:lpstr>
      <vt:lpstr>素性检测</vt:lpstr>
      <vt:lpstr>素性检测</vt:lpstr>
      <vt:lpstr>素性检测</vt:lpstr>
      <vt:lpstr>内容</vt:lpstr>
      <vt:lpstr>中国剩余定理</vt:lpstr>
      <vt:lpstr>中国剩余定理</vt:lpstr>
      <vt:lpstr>中国剩余定理</vt:lpstr>
      <vt:lpstr>中国剩余定理</vt:lpstr>
      <vt:lpstr>中国剩余定理</vt:lpstr>
      <vt:lpstr>中国剩余定理</vt:lpstr>
      <vt:lpstr>内容</vt:lpstr>
      <vt:lpstr>模n的整数幂</vt:lpstr>
      <vt:lpstr>模n的整数幂</vt:lpstr>
      <vt:lpstr>模n的整数幂</vt:lpstr>
      <vt:lpstr>离散对数定义</vt:lpstr>
      <vt:lpstr>离散对数问题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Yifeng</dc:creator>
  <cp:lastModifiedBy>孙 铎</cp:lastModifiedBy>
  <cp:revision>337</cp:revision>
  <dcterms:created xsi:type="dcterms:W3CDTF">2022-03-06T16:46:00Z</dcterms:created>
  <dcterms:modified xsi:type="dcterms:W3CDTF">2022-11-01T08:35:48Z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C1019CCF9DB745F1A042E529C971C123</vt:lpwstr>
  </property>
  <property fmtid="{D5CDD505-2E9C-101B-9397-08002B2CF9AE}" pid="3" name="KSOProductBuildVer">
    <vt:lpwstr>2052-11.1.0.12358</vt:lpwstr>
  </property>
</Properties>
</file>